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8" r:id="rId6"/>
    <p:sldId id="269" r:id="rId7"/>
    <p:sldId id="261" r:id="rId8"/>
    <p:sldId id="262" r:id="rId9"/>
    <p:sldId id="263" r:id="rId10"/>
    <p:sldId id="264" r:id="rId11"/>
    <p:sldId id="265" r:id="rId12"/>
    <p:sldId id="266" r:id="rId13"/>
    <p:sldId id="275" r:id="rId14"/>
    <p:sldId id="276" r:id="rId15"/>
    <p:sldId id="272" r:id="rId16"/>
    <p:sldId id="313" r:id="rId17"/>
    <p:sldId id="277" r:id="rId18"/>
    <p:sldId id="273" r:id="rId19"/>
    <p:sldId id="274" r:id="rId20"/>
    <p:sldId id="26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4" r:id="rId57"/>
    <p:sldId id="315" r:id="rId58"/>
    <p:sldId id="316" r:id="rId59"/>
    <p:sldId id="317" r:id="rId60"/>
    <p:sldId id="318" r:id="rId61"/>
    <p:sldId id="319" r:id="rId62"/>
    <p:sldId id="320" r:id="rId63"/>
    <p:sldId id="321" r:id="rId64"/>
    <p:sldId id="322" r:id="rId65"/>
    <p:sldId id="323" r:id="rId66"/>
    <p:sldId id="325" r:id="rId67"/>
    <p:sldId id="326" r:id="rId68"/>
    <p:sldId id="324" r:id="rId69"/>
    <p:sldId id="330" r:id="rId70"/>
    <p:sldId id="327" r:id="rId71"/>
    <p:sldId id="328" r:id="rId72"/>
    <p:sldId id="329"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FB31A-D5F9-4037-B8EE-4D2FBD54B8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9F528E-BDAA-458C-BC0E-8ECF18564F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59C512-1B13-4FB4-A61E-F2CEEA696889}"/>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5" name="Footer Placeholder 4">
            <a:extLst>
              <a:ext uri="{FF2B5EF4-FFF2-40B4-BE49-F238E27FC236}">
                <a16:creationId xmlns:a16="http://schemas.microsoft.com/office/drawing/2014/main" id="{EE0942D2-1E98-46FD-99AF-30774146E2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6F474-EB7F-4DD2-883B-9D2C2A0ABF10}"/>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2101897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4B71-5FE0-4011-B37A-5494CFDD1A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53E4EB-A735-472E-8F63-8C9147FF7A8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F221F3-FB28-465A-AA0F-CC15109D21C1}"/>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5" name="Footer Placeholder 4">
            <a:extLst>
              <a:ext uri="{FF2B5EF4-FFF2-40B4-BE49-F238E27FC236}">
                <a16:creationId xmlns:a16="http://schemas.microsoft.com/office/drawing/2014/main" id="{2B0E5079-C3B3-4939-9C0A-ABE995A202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F9D09D-9053-4796-BAC9-692CBC9D28DB}"/>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2127867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5866D4-82F6-4995-96DA-67ADFAB5A2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295021-4D39-4616-A629-B2F47ABAA6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27C5BE-042D-4AA4-8510-3D78573E1743}"/>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5" name="Footer Placeholder 4">
            <a:extLst>
              <a:ext uri="{FF2B5EF4-FFF2-40B4-BE49-F238E27FC236}">
                <a16:creationId xmlns:a16="http://schemas.microsoft.com/office/drawing/2014/main" id="{98457094-0E90-4435-8741-803727175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52CDE4-038D-4E53-AA55-EF61757D27B3}"/>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3686136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23434-CD30-4B75-B498-0F0E4EF7D7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A2740B-8AB1-42CA-BFF8-DBDF5320277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40AF1-2A8B-46B6-8CC5-F96F4CE83482}"/>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5" name="Footer Placeholder 4">
            <a:extLst>
              <a:ext uri="{FF2B5EF4-FFF2-40B4-BE49-F238E27FC236}">
                <a16:creationId xmlns:a16="http://schemas.microsoft.com/office/drawing/2014/main" id="{551207B8-42F8-4659-A8E5-F6F50A1FE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FF6E26-18E5-40D2-861E-4F5B4B3D34B6}"/>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25268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13E92-E8D5-4F5A-884E-E1760A10EE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47848E-648E-46A3-828E-F9F8B9C4FC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3D2C0E8-C401-4F02-9FBC-3C192BCFF58B}"/>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5" name="Footer Placeholder 4">
            <a:extLst>
              <a:ext uri="{FF2B5EF4-FFF2-40B4-BE49-F238E27FC236}">
                <a16:creationId xmlns:a16="http://schemas.microsoft.com/office/drawing/2014/main" id="{12CD3F4F-2A0F-4B9B-8006-565217513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D84E97-836E-4F83-B027-8C36D45559C5}"/>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567459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AD1EA-1FF2-45BA-9CB3-71285CF27D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D03B0C-8439-4823-91DA-6504CA43FE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7D18DA-7956-4809-ADA6-D43C9AF3F1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3F9834-72AA-411D-BCA5-1A55986D049E}"/>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6" name="Footer Placeholder 5">
            <a:extLst>
              <a:ext uri="{FF2B5EF4-FFF2-40B4-BE49-F238E27FC236}">
                <a16:creationId xmlns:a16="http://schemas.microsoft.com/office/drawing/2014/main" id="{1D040D2D-6112-4EA5-98C1-8F0D93D76D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158157-D842-4948-883C-86403915CBB3}"/>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4062361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08748-2A22-4511-9E8B-0D9E0D0D77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C61966-0DE9-4901-BD52-0C69FCF938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01416D-BA17-4CE0-854D-003B87E48BB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8F2BCD-3AEC-4FF2-B703-A56DCCCE54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E2A746-C93E-4052-8D3C-6CE2E1E247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48B3D7-79BC-4D6D-808B-8081902744A2}"/>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8" name="Footer Placeholder 7">
            <a:extLst>
              <a:ext uri="{FF2B5EF4-FFF2-40B4-BE49-F238E27FC236}">
                <a16:creationId xmlns:a16="http://schemas.microsoft.com/office/drawing/2014/main" id="{639825E8-1F6D-41A4-88DA-21E2ACE604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17FC5F-BCF1-455C-A618-83B2518C3594}"/>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551622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A6CB3-BAB1-4DAA-AEF3-CD03C230B9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B30029-01AA-4D88-B35D-7E4A82C1E7E8}"/>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4" name="Footer Placeholder 3">
            <a:extLst>
              <a:ext uri="{FF2B5EF4-FFF2-40B4-BE49-F238E27FC236}">
                <a16:creationId xmlns:a16="http://schemas.microsoft.com/office/drawing/2014/main" id="{7F7E6BFC-BBC1-483D-8D67-E40B5E309E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44193E-5772-4858-A41D-A211B5C6B36A}"/>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509143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0AE7AC-E82F-4522-BEB3-E2F2F8D8B1A9}"/>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3" name="Footer Placeholder 2">
            <a:extLst>
              <a:ext uri="{FF2B5EF4-FFF2-40B4-BE49-F238E27FC236}">
                <a16:creationId xmlns:a16="http://schemas.microsoft.com/office/drawing/2014/main" id="{28247E77-F70C-4BAB-9B0B-39EB599E34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144BE1-8A91-4561-B9D8-C6DFE5FF242E}"/>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3530445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0B08E-D549-44CB-B278-1D8DC42C48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DBFC4F-228A-49D6-BAC2-8A4046C023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9E920E-A176-4E57-B837-CEABCA592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A85112-D5A5-4051-99B6-C674119E0304}"/>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6" name="Footer Placeholder 5">
            <a:extLst>
              <a:ext uri="{FF2B5EF4-FFF2-40B4-BE49-F238E27FC236}">
                <a16:creationId xmlns:a16="http://schemas.microsoft.com/office/drawing/2014/main" id="{5EA5E2DA-D014-4513-A711-AC4F25C12B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F32D02-A8DF-4F93-BB59-E35EEA4AD881}"/>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1164564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F9F05-2E23-473D-AA93-038134F54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863732-333D-479A-BB72-EDA7701FE7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7979E9-8756-490B-AE0E-D486FFBAA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176F12-E05A-4B2C-A037-CBD3BB37F067}"/>
              </a:ext>
            </a:extLst>
          </p:cNvPr>
          <p:cNvSpPr>
            <a:spLocks noGrp="1"/>
          </p:cNvSpPr>
          <p:nvPr>
            <p:ph type="dt" sz="half" idx="10"/>
          </p:nvPr>
        </p:nvSpPr>
        <p:spPr/>
        <p:txBody>
          <a:bodyPr/>
          <a:lstStyle/>
          <a:p>
            <a:fld id="{36495743-3909-4308-84C9-8DFCAC2F5BF3}" type="datetimeFigureOut">
              <a:rPr lang="en-US" smtClean="0"/>
              <a:t>4/12/2019</a:t>
            </a:fld>
            <a:endParaRPr lang="en-US"/>
          </a:p>
        </p:txBody>
      </p:sp>
      <p:sp>
        <p:nvSpPr>
          <p:cNvPr id="6" name="Footer Placeholder 5">
            <a:extLst>
              <a:ext uri="{FF2B5EF4-FFF2-40B4-BE49-F238E27FC236}">
                <a16:creationId xmlns:a16="http://schemas.microsoft.com/office/drawing/2014/main" id="{CC8AA68B-8138-4B84-B047-9A47271943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950B26-A4A2-455B-A651-0BB5619AF908}"/>
              </a:ext>
            </a:extLst>
          </p:cNvPr>
          <p:cNvSpPr>
            <a:spLocks noGrp="1"/>
          </p:cNvSpPr>
          <p:nvPr>
            <p:ph type="sldNum" sz="quarter" idx="12"/>
          </p:nvPr>
        </p:nvSpPr>
        <p:spPr/>
        <p:txBody>
          <a:bodyPr/>
          <a:lstStyle/>
          <a:p>
            <a:fld id="{7289B4D9-715E-460C-899B-0377CC7B6142}" type="slidenum">
              <a:rPr lang="en-US" smtClean="0"/>
              <a:t>‹#›</a:t>
            </a:fld>
            <a:endParaRPr lang="en-US"/>
          </a:p>
        </p:txBody>
      </p:sp>
    </p:spTree>
    <p:extLst>
      <p:ext uri="{BB962C8B-B14F-4D97-AF65-F5344CB8AC3E}">
        <p14:creationId xmlns:p14="http://schemas.microsoft.com/office/powerpoint/2010/main" val="121091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1DB03B-F0D2-4B51-B5F0-65C1E15D33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566F1B-73FB-428C-A0B3-FA02F9D8FC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777B5-52AA-4A48-BFEE-D4F5A60206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495743-3909-4308-84C9-8DFCAC2F5BF3}" type="datetimeFigureOut">
              <a:rPr lang="en-US" smtClean="0"/>
              <a:t>4/12/2019</a:t>
            </a:fld>
            <a:endParaRPr lang="en-US"/>
          </a:p>
        </p:txBody>
      </p:sp>
      <p:sp>
        <p:nvSpPr>
          <p:cNvPr id="5" name="Footer Placeholder 4">
            <a:extLst>
              <a:ext uri="{FF2B5EF4-FFF2-40B4-BE49-F238E27FC236}">
                <a16:creationId xmlns:a16="http://schemas.microsoft.com/office/drawing/2014/main" id="{CBD38870-D657-44FF-BC8E-2BA314D0A4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C882DE-7D0E-41A8-A2DE-4CC9811AB3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9B4D9-715E-460C-899B-0377CC7B6142}" type="slidenum">
              <a:rPr lang="en-US" smtClean="0"/>
              <a:t>‹#›</a:t>
            </a:fld>
            <a:endParaRPr lang="en-US"/>
          </a:p>
        </p:txBody>
      </p:sp>
    </p:spTree>
    <p:extLst>
      <p:ext uri="{BB962C8B-B14F-4D97-AF65-F5344CB8AC3E}">
        <p14:creationId xmlns:p14="http://schemas.microsoft.com/office/powerpoint/2010/main" val="146606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C36340-2185-420D-937B-B23AACDC5B22}"/>
              </a:ext>
            </a:extLst>
          </p:cNvPr>
          <p:cNvSpPr>
            <a:spLocks noGrp="1"/>
          </p:cNvSpPr>
          <p:nvPr>
            <p:ph idx="1"/>
          </p:nvPr>
        </p:nvSpPr>
        <p:spPr>
          <a:xfrm>
            <a:off x="450574" y="318052"/>
            <a:ext cx="11423374" cy="6361044"/>
          </a:xfrm>
        </p:spPr>
        <p:txBody>
          <a:bodyPr/>
          <a:lstStyle/>
          <a:p>
            <a:endParaRPr lang="en-US" dirty="0"/>
          </a:p>
          <a:p>
            <a:pPr marL="0" indent="0" algn="ctr">
              <a:lnSpc>
                <a:spcPct val="200000"/>
              </a:lnSpc>
              <a:buNone/>
            </a:pPr>
            <a:r>
              <a:rPr lang="en-US" sz="2400" dirty="0">
                <a:latin typeface="Arial" panose="020B0604020202020204" pitchFamily="34" charset="0"/>
                <a:cs typeface="Arial" panose="020B0604020202020204" pitchFamily="34" charset="0"/>
              </a:rPr>
              <a:t>CHAPTER 4 </a:t>
            </a:r>
          </a:p>
          <a:p>
            <a:pPr marL="0" indent="0" algn="ctr">
              <a:lnSpc>
                <a:spcPct val="200000"/>
              </a:lnSpc>
              <a:buNone/>
            </a:pPr>
            <a:r>
              <a:rPr lang="en-US" sz="2400" dirty="0">
                <a:latin typeface="Arial" panose="020B0604020202020204" pitchFamily="34" charset="0"/>
                <a:cs typeface="Arial" panose="020B0604020202020204" pitchFamily="34" charset="0"/>
              </a:rPr>
              <a:t>CONFLICT IN WATERSHED </a:t>
            </a:r>
          </a:p>
          <a:p>
            <a:pPr marL="1371600" lvl="3" indent="0" algn="just">
              <a:lnSpc>
                <a:spcPct val="200000"/>
              </a:lnSpc>
              <a:buNone/>
            </a:pPr>
            <a:r>
              <a:rPr lang="en-US" sz="2400" dirty="0">
                <a:latin typeface="Arial" panose="020B0604020202020204" pitchFamily="34" charset="0"/>
                <a:cs typeface="Arial" panose="020B0604020202020204" pitchFamily="34" charset="0"/>
              </a:rPr>
              <a:t>4.1 Source of conflict in watershed </a:t>
            </a:r>
          </a:p>
          <a:p>
            <a:pPr marL="1371600" lvl="3" indent="0" algn="just">
              <a:lnSpc>
                <a:spcPct val="200000"/>
              </a:lnSpc>
              <a:buNone/>
            </a:pPr>
            <a:r>
              <a:rPr lang="en-US" sz="2400" dirty="0">
                <a:latin typeface="Arial" panose="020B0604020202020204" pitchFamily="34" charset="0"/>
                <a:cs typeface="Arial" panose="020B0604020202020204" pitchFamily="34" charset="0"/>
              </a:rPr>
              <a:t>4.2 International conflicts around river basin </a:t>
            </a:r>
          </a:p>
          <a:p>
            <a:pPr marL="1371600" lvl="3" indent="0" algn="just">
              <a:lnSpc>
                <a:spcPct val="200000"/>
              </a:lnSpc>
              <a:buNone/>
            </a:pPr>
            <a:r>
              <a:rPr lang="en-US" sz="2400" dirty="0">
                <a:latin typeface="Arial" panose="020B0604020202020204" pitchFamily="34" charset="0"/>
                <a:cs typeface="Arial" panose="020B0604020202020204" pitchFamily="34" charset="0"/>
              </a:rPr>
              <a:t>4.3 Conflict resolution strategy </a:t>
            </a:r>
          </a:p>
          <a:p>
            <a:endParaRPr lang="en-US" dirty="0"/>
          </a:p>
        </p:txBody>
      </p:sp>
    </p:spTree>
    <p:extLst>
      <p:ext uri="{BB962C8B-B14F-4D97-AF65-F5344CB8AC3E}">
        <p14:creationId xmlns:p14="http://schemas.microsoft.com/office/powerpoint/2010/main" val="3529801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0D2B7-96F4-49CC-AF7E-38E6AF027DA3}"/>
              </a:ext>
            </a:extLst>
          </p:cNvPr>
          <p:cNvSpPr>
            <a:spLocks noGrp="1"/>
          </p:cNvSpPr>
          <p:nvPr>
            <p:ph type="title"/>
          </p:nvPr>
        </p:nvSpPr>
        <p:spPr>
          <a:xfrm>
            <a:off x="838200" y="108225"/>
            <a:ext cx="10515600" cy="474871"/>
          </a:xfrm>
        </p:spPr>
        <p:txBody>
          <a:bodyPr>
            <a:normAutofit fontScale="90000"/>
          </a:bodyPr>
          <a:lstStyle/>
          <a:p>
            <a:r>
              <a:rPr lang="en-US" sz="2800" b="1" dirty="0">
                <a:latin typeface="Arial" panose="020B0604020202020204" pitchFamily="34" charset="0"/>
                <a:cs typeface="Arial" panose="020B0604020202020204" pitchFamily="34" charset="0"/>
              </a:rPr>
              <a:t>Sources of conflicts in watershed (in particular)</a:t>
            </a:r>
          </a:p>
        </p:txBody>
      </p:sp>
      <p:sp>
        <p:nvSpPr>
          <p:cNvPr id="3" name="Content Placeholder 2">
            <a:extLst>
              <a:ext uri="{FF2B5EF4-FFF2-40B4-BE49-F238E27FC236}">
                <a16:creationId xmlns:a16="http://schemas.microsoft.com/office/drawing/2014/main" id="{777B5C27-4581-48A3-BDF4-432ABAD44A4A}"/>
              </a:ext>
            </a:extLst>
          </p:cNvPr>
          <p:cNvSpPr>
            <a:spLocks noGrp="1"/>
          </p:cNvSpPr>
          <p:nvPr>
            <p:ph idx="1"/>
          </p:nvPr>
        </p:nvSpPr>
        <p:spPr>
          <a:xfrm>
            <a:off x="311426" y="583096"/>
            <a:ext cx="11721548" cy="6166679"/>
          </a:xfrm>
        </p:spPr>
        <p:txBody>
          <a:bodyPr>
            <a:normAutofit/>
          </a:bodyPr>
          <a:lstStyle/>
          <a:p>
            <a:pPr algn="just">
              <a:lnSpc>
                <a:spcPct val="150000"/>
              </a:lnSpc>
              <a:buFont typeface="Wingdings" pitchFamily="2" charset="2"/>
              <a:buChar char="Ø"/>
            </a:pPr>
            <a:r>
              <a:rPr lang="en-US" sz="2400" dirty="0">
                <a:latin typeface="Arial" panose="020B0604020202020204" pitchFamily="34" charset="0"/>
                <a:cs typeface="Arial" panose="020B0604020202020204" pitchFamily="34" charset="0"/>
              </a:rPr>
              <a:t>Watershed are fertile area for public policy conflict.</a:t>
            </a:r>
          </a:p>
          <a:p>
            <a:pPr algn="just">
              <a:lnSpc>
                <a:spcPct val="150000"/>
              </a:lnSpc>
              <a:buFont typeface="Wingdings" pitchFamily="2" charset="2"/>
              <a:buChar char="Ø"/>
            </a:pPr>
            <a:r>
              <a:rPr lang="en-US" sz="2400" dirty="0">
                <a:latin typeface="Arial" panose="020B0604020202020204" pitchFamily="34" charset="0"/>
                <a:cs typeface="Arial" panose="020B0604020202020204" pitchFamily="34" charset="0"/>
              </a:rPr>
              <a:t>This conflict arise from  perceived  </a:t>
            </a:r>
            <a:r>
              <a:rPr lang="en-US" sz="2400" b="1" dirty="0">
                <a:solidFill>
                  <a:srgbClr val="00B050"/>
                </a:solidFill>
                <a:latin typeface="Arial" panose="020B0604020202020204" pitchFamily="34" charset="0"/>
                <a:cs typeface="Arial" panose="020B0604020202020204" pitchFamily="34" charset="0"/>
              </a:rPr>
              <a:t>threat</a:t>
            </a:r>
            <a:r>
              <a:rPr lang="en-US" sz="2400" dirty="0">
                <a:latin typeface="Arial" panose="020B0604020202020204" pitchFamily="34" charset="0"/>
                <a:cs typeface="Arial" panose="020B0604020202020204" pitchFamily="34" charset="0"/>
              </a:rPr>
              <a:t>  to  healthy, recreational use, water supply needs, aquatic habitat,  plant and animal species,  navigation needs,  power generation and astatic value .</a:t>
            </a:r>
          </a:p>
          <a:p>
            <a:pPr algn="just">
              <a:lnSpc>
                <a:spcPct val="150000"/>
              </a:lnSpc>
              <a:buFont typeface="Wingdings" pitchFamily="2" charset="2"/>
              <a:buChar char="Ø"/>
            </a:pPr>
            <a:r>
              <a:rPr lang="en-US" sz="2400" dirty="0">
                <a:latin typeface="Arial" panose="020B0604020202020204" pitchFamily="34" charset="0"/>
                <a:cs typeface="Arial" panose="020B0604020202020204" pitchFamily="34" charset="0"/>
              </a:rPr>
              <a:t>common cause for this perceived  </a:t>
            </a:r>
            <a:r>
              <a:rPr lang="en-US" sz="2400" b="1" dirty="0">
                <a:solidFill>
                  <a:srgbClr val="00B050"/>
                </a:solidFill>
                <a:latin typeface="Arial" panose="020B0604020202020204" pitchFamily="34" charset="0"/>
                <a:cs typeface="Arial" panose="020B0604020202020204" pitchFamily="34" charset="0"/>
              </a:rPr>
              <a:t>threat</a:t>
            </a:r>
            <a:r>
              <a:rPr lang="en-US" sz="2400" dirty="0">
                <a:latin typeface="Arial" panose="020B0604020202020204" pitchFamily="34" charset="0"/>
                <a:cs typeface="Arial" panose="020B0604020202020204" pitchFamily="34" charset="0"/>
              </a:rPr>
              <a:t> include the effect of land use such as agricultural and urban development which include </a:t>
            </a:r>
            <a:r>
              <a:rPr lang="en-US" sz="2400" b="1" dirty="0">
                <a:solidFill>
                  <a:srgbClr val="00B050"/>
                </a:solidFill>
                <a:latin typeface="Arial" panose="020B0604020202020204" pitchFamily="34" charset="0"/>
                <a:cs typeface="Arial" panose="020B0604020202020204" pitchFamily="34" charset="0"/>
              </a:rPr>
              <a:t>point and non point water  pollution, waste disposal, change in run off and ground water replenishment.</a:t>
            </a:r>
          </a:p>
          <a:p>
            <a:pPr lvl="0">
              <a:lnSpc>
                <a:spcPct val="150000"/>
              </a:lnSpc>
              <a:buFont typeface="Wingdings" pitchFamily="2" charset="2"/>
              <a:buChar char="Ø"/>
            </a:pPr>
            <a:r>
              <a:rPr lang="en-US" sz="2400" dirty="0">
                <a:solidFill>
                  <a:prstClr val="black"/>
                </a:solidFill>
                <a:latin typeface="Arial" panose="020B0604020202020204" pitchFamily="34" charset="0"/>
                <a:cs typeface="Arial" panose="020B0604020202020204" pitchFamily="34" charset="0"/>
              </a:rPr>
              <a:t>Characteristics  of watershed also lead to watershed conflict  in terms of natural, social, demographic, economical and historical experience/local attitude.</a:t>
            </a:r>
          </a:p>
          <a:p>
            <a:pPr lvl="0">
              <a:lnSpc>
                <a:spcPct val="150000"/>
              </a:lnSpc>
              <a:buFont typeface="Wingdings" pitchFamily="2" charset="2"/>
              <a:buChar char="Ø"/>
            </a:pPr>
            <a:r>
              <a:rPr lang="en-US" sz="2400" dirty="0">
                <a:solidFill>
                  <a:prstClr val="black"/>
                </a:solidFill>
                <a:latin typeface="Arial" panose="020B0604020202020204" pitchFamily="34" charset="0"/>
                <a:cs typeface="Arial" panose="020B0604020202020204" pitchFamily="34" charset="0"/>
              </a:rPr>
              <a:t>variability and source of </a:t>
            </a:r>
            <a:r>
              <a:rPr lang="en-US" sz="2400" dirty="0">
                <a:solidFill>
                  <a:srgbClr val="C00000"/>
                </a:solidFill>
                <a:latin typeface="Arial" panose="020B0604020202020204" pitchFamily="34" charset="0"/>
                <a:cs typeface="Arial" panose="020B0604020202020204" pitchFamily="34" charset="0"/>
              </a:rPr>
              <a:t>conflict increase with increasing watershed area.</a:t>
            </a:r>
          </a:p>
        </p:txBody>
      </p:sp>
    </p:spTree>
    <p:extLst>
      <p:ext uri="{BB962C8B-B14F-4D97-AF65-F5344CB8AC3E}">
        <p14:creationId xmlns:p14="http://schemas.microsoft.com/office/powerpoint/2010/main" val="606314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A7DD54-26B3-4019-94C0-E5E4D0FE49EE}"/>
              </a:ext>
            </a:extLst>
          </p:cNvPr>
          <p:cNvSpPr>
            <a:spLocks noGrp="1"/>
          </p:cNvSpPr>
          <p:nvPr>
            <p:ph idx="1"/>
          </p:nvPr>
        </p:nvSpPr>
        <p:spPr>
          <a:xfrm>
            <a:off x="159026" y="159026"/>
            <a:ext cx="11926957" cy="6698974"/>
          </a:xfrm>
        </p:spPr>
        <p:txBody>
          <a:bodyPr>
            <a:normAutofit/>
          </a:bodyPr>
          <a:lstStyle/>
          <a:p>
            <a:pPr marL="342900" lvl="0" indent="-342900">
              <a:lnSpc>
                <a:spcPct val="150000"/>
              </a:lnSpc>
              <a:spcBef>
                <a:spcPct val="20000"/>
              </a:spcBef>
              <a:buFont typeface="Wingdings" pitchFamily="2" charset="2"/>
              <a:buChar char="v"/>
            </a:pPr>
            <a:r>
              <a:rPr lang="en-US" sz="2400" dirty="0">
                <a:solidFill>
                  <a:srgbClr val="00B050"/>
                </a:solidFill>
                <a:latin typeface="Arial" panose="020B0604020202020204" pitchFamily="34" charset="0"/>
                <a:cs typeface="Arial" panose="020B0604020202020204" pitchFamily="34" charset="0"/>
              </a:rPr>
              <a:t>The conflict potential in watershed community  characterized by: </a:t>
            </a:r>
          </a:p>
          <a:p>
            <a:pPr lvl="1">
              <a:lnSpc>
                <a:spcPct val="150000"/>
              </a:lnSpc>
              <a:spcBef>
                <a:spcPct val="20000"/>
              </a:spcBef>
              <a:buFont typeface="Courier New" panose="02070309020205020404" pitchFamily="49" charset="0"/>
              <a:buChar char="o"/>
            </a:pPr>
            <a:r>
              <a:rPr lang="en-US" dirty="0">
                <a:solidFill>
                  <a:prstClr val="black"/>
                </a:solidFill>
                <a:latin typeface="Arial" panose="020B0604020202020204" pitchFamily="34" charset="0"/>
                <a:cs typeface="Arial" panose="020B0604020202020204" pitchFamily="34" charset="0"/>
              </a:rPr>
              <a:t>The importance of the </a:t>
            </a:r>
            <a:r>
              <a:rPr lang="en-US" b="1" dirty="0">
                <a:solidFill>
                  <a:srgbClr val="00B050"/>
                </a:solidFill>
                <a:latin typeface="Arial" panose="020B0604020202020204" pitchFamily="34" charset="0"/>
                <a:cs typeface="Arial" panose="020B0604020202020204" pitchFamily="34" charset="0"/>
              </a:rPr>
              <a:t>water supply </a:t>
            </a:r>
            <a:r>
              <a:rPr lang="en-US" dirty="0">
                <a:solidFill>
                  <a:prstClr val="black"/>
                </a:solidFill>
                <a:latin typeface="Arial" panose="020B0604020202020204" pitchFamily="34" charset="0"/>
                <a:cs typeface="Arial" panose="020B0604020202020204" pitchFamily="34" charset="0"/>
              </a:rPr>
              <a:t>for the watershed community; </a:t>
            </a:r>
          </a:p>
          <a:p>
            <a:pPr lvl="1">
              <a:lnSpc>
                <a:spcPct val="150000"/>
              </a:lnSpc>
              <a:spcBef>
                <a:spcPct val="20000"/>
              </a:spcBef>
              <a:buFont typeface="Courier New" panose="02070309020205020404" pitchFamily="49" charset="0"/>
              <a:buChar char="o"/>
            </a:pPr>
            <a:r>
              <a:rPr lang="en-US" dirty="0">
                <a:solidFill>
                  <a:prstClr val="black"/>
                </a:solidFill>
                <a:latin typeface="Arial" panose="020B0604020202020204" pitchFamily="34" charset="0"/>
                <a:cs typeface="Arial" panose="020B0604020202020204" pitchFamily="34" charset="0"/>
              </a:rPr>
              <a:t> The </a:t>
            </a:r>
            <a:r>
              <a:rPr lang="en-US" b="1" dirty="0">
                <a:solidFill>
                  <a:srgbClr val="00B050"/>
                </a:solidFill>
                <a:latin typeface="Arial" panose="020B0604020202020204" pitchFamily="34" charset="0"/>
                <a:cs typeface="Arial" panose="020B0604020202020204" pitchFamily="34" charset="0"/>
              </a:rPr>
              <a:t>power of upstream and downstream </a:t>
            </a:r>
            <a:r>
              <a:rPr lang="en-US" dirty="0">
                <a:solidFill>
                  <a:prstClr val="black"/>
                </a:solidFill>
                <a:latin typeface="Arial" panose="020B0604020202020204" pitchFamily="34" charset="0"/>
                <a:cs typeface="Arial" panose="020B0604020202020204" pitchFamily="34" charset="0"/>
              </a:rPr>
              <a:t>users and their position/location.</a:t>
            </a:r>
          </a:p>
          <a:p>
            <a:pPr lvl="1">
              <a:lnSpc>
                <a:spcPct val="150000"/>
              </a:lnSpc>
              <a:spcBef>
                <a:spcPct val="20000"/>
              </a:spcBef>
              <a:buFont typeface="Courier New" panose="02070309020205020404" pitchFamily="49" charset="0"/>
              <a:buChar char="o"/>
            </a:pPr>
            <a:r>
              <a:rPr lang="en-US" dirty="0">
                <a:solidFill>
                  <a:prstClr val="black"/>
                </a:solidFill>
                <a:latin typeface="Arial" panose="020B0604020202020204" pitchFamily="34" charset="0"/>
                <a:cs typeface="Arial" panose="020B0604020202020204" pitchFamily="34" charset="0"/>
              </a:rPr>
              <a:t>A volatile situation exists when the downstream users  has great interest in the water supply  and when the upstream users  also have a relatively strong interest in the water resource (c</a:t>
            </a:r>
            <a:r>
              <a:rPr lang="en-US" dirty="0">
                <a:latin typeface="Arial" panose="020B0604020202020204" pitchFamily="34" charset="0"/>
              </a:rPr>
              <a:t>ompetition for scarce water resources)</a:t>
            </a:r>
            <a:r>
              <a:rPr lang="en-US" dirty="0">
                <a:solidFill>
                  <a:prstClr val="black"/>
                </a:solidFill>
                <a:latin typeface="Arial" panose="020B0604020202020204" pitchFamily="34" charset="0"/>
                <a:cs typeface="Arial" panose="020B0604020202020204" pitchFamily="34" charset="0"/>
              </a:rPr>
              <a:t>.</a:t>
            </a:r>
          </a:p>
          <a:p>
            <a:pPr lvl="1">
              <a:lnSpc>
                <a:spcPct val="150000"/>
              </a:lnSpc>
              <a:spcBef>
                <a:spcPct val="20000"/>
              </a:spcBef>
              <a:buFont typeface="Courier New" panose="02070309020205020404" pitchFamily="49" charset="0"/>
              <a:buChar char="o"/>
            </a:pPr>
            <a:r>
              <a:rPr lang="en-US" dirty="0">
                <a:latin typeface="Arial" panose="020B0604020202020204" pitchFamily="34" charset="0"/>
                <a:cs typeface="Arial" panose="020B0604020202020204" pitchFamily="34" charset="0"/>
              </a:rPr>
              <a:t>A common source of conflict within organizations is differences in personal  or professional </a:t>
            </a:r>
            <a:r>
              <a:rPr lang="en-US" b="1" dirty="0">
                <a:solidFill>
                  <a:srgbClr val="00B050"/>
                </a:solidFill>
                <a:latin typeface="Arial" panose="020B0604020202020204" pitchFamily="34" charset="0"/>
                <a:cs typeface="Arial" panose="020B0604020202020204" pitchFamily="34" charset="0"/>
              </a:rPr>
              <a:t>goals and objectives</a:t>
            </a:r>
            <a:r>
              <a:rPr lang="en-US" dirty="0">
                <a:latin typeface="Arial" panose="020B0604020202020204" pitchFamily="34" charset="0"/>
                <a:cs typeface="Arial" panose="020B0604020202020204" pitchFamily="34" charset="0"/>
              </a:rPr>
              <a:t>.</a:t>
            </a:r>
          </a:p>
          <a:p>
            <a:pPr lvl="2">
              <a:lnSpc>
                <a:spcPct val="150000"/>
              </a:lnSpc>
              <a:spcBef>
                <a:spcPct val="20000"/>
              </a:spcBef>
              <a:buFont typeface="Wingdings" panose="05000000000000000000" pitchFamily="2" charset="2"/>
              <a:buChar char="Ø"/>
            </a:pPr>
            <a:r>
              <a:rPr lang="en-US" sz="2400" dirty="0">
                <a:latin typeface="Arial" panose="020B0604020202020204" pitchFamily="34" charset="0"/>
                <a:cs typeface="Arial" panose="020B0604020202020204" pitchFamily="34" charset="0"/>
              </a:rPr>
              <a:t>If we are working on a project with someone whose objective is different from ours, tension or conflict is likely to occur. </a:t>
            </a:r>
          </a:p>
          <a:p>
            <a:pPr lvl="1">
              <a:lnSpc>
                <a:spcPct val="150000"/>
              </a:lnSpc>
              <a:spcBef>
                <a:spcPct val="20000"/>
              </a:spcBef>
              <a:buFont typeface="Courier New" panose="02070309020205020404" pitchFamily="49" charset="0"/>
              <a:buChar char="o"/>
            </a:pPr>
            <a:r>
              <a:rPr lang="en-US" dirty="0">
                <a:latin typeface="Arial" panose="020B0604020202020204" pitchFamily="34" charset="0"/>
                <a:cs typeface="Arial" panose="020B0604020202020204" pitchFamily="34" charset="0"/>
              </a:rPr>
              <a:t>Differing Attitudes , Values, and Perceptions</a:t>
            </a:r>
          </a:p>
        </p:txBody>
      </p:sp>
    </p:spTree>
    <p:extLst>
      <p:ext uri="{BB962C8B-B14F-4D97-AF65-F5344CB8AC3E}">
        <p14:creationId xmlns:p14="http://schemas.microsoft.com/office/powerpoint/2010/main" val="3753704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A1705-9F5E-49C2-B6D3-3F4D631BB58B}"/>
              </a:ext>
            </a:extLst>
          </p:cNvPr>
          <p:cNvSpPr>
            <a:spLocks noGrp="1"/>
          </p:cNvSpPr>
          <p:nvPr>
            <p:ph type="title"/>
          </p:nvPr>
        </p:nvSpPr>
        <p:spPr>
          <a:xfrm>
            <a:off x="838200" y="106017"/>
            <a:ext cx="10515600" cy="940905"/>
          </a:xfrm>
        </p:spPr>
        <p:txBody>
          <a:bodyPr>
            <a:normAutofit/>
          </a:bodyPr>
          <a:lstStyle/>
          <a:p>
            <a:r>
              <a:rPr lang="en-US" sz="2800" b="1" dirty="0">
                <a:latin typeface="Arial" panose="020B0604020202020204" pitchFamily="34" charset="0"/>
                <a:cs typeface="Arial" panose="020B0604020202020204" pitchFamily="34" charset="0"/>
              </a:rPr>
              <a:t>International conflicts around river basin</a:t>
            </a:r>
            <a:endParaRPr lang="en-US" sz="2800" b="1" dirty="0"/>
          </a:p>
        </p:txBody>
      </p:sp>
      <p:sp>
        <p:nvSpPr>
          <p:cNvPr id="3" name="Content Placeholder 2">
            <a:extLst>
              <a:ext uri="{FF2B5EF4-FFF2-40B4-BE49-F238E27FC236}">
                <a16:creationId xmlns:a16="http://schemas.microsoft.com/office/drawing/2014/main" id="{60CEFA04-2234-4A2C-948B-5FE496071539}"/>
              </a:ext>
            </a:extLst>
          </p:cNvPr>
          <p:cNvSpPr>
            <a:spLocks noGrp="1"/>
          </p:cNvSpPr>
          <p:nvPr>
            <p:ph idx="1"/>
          </p:nvPr>
        </p:nvSpPr>
        <p:spPr>
          <a:xfrm>
            <a:off x="838199" y="1046922"/>
            <a:ext cx="10995991" cy="5565913"/>
          </a:xfrm>
        </p:spPr>
        <p:txBody>
          <a:bodyPr>
            <a:normAutofit/>
          </a:bodyPr>
          <a:lstStyle/>
          <a:p>
            <a:pPr>
              <a:lnSpc>
                <a:spcPct val="200000"/>
              </a:lnSpc>
              <a:buFont typeface="Wingdings" panose="05000000000000000000" pitchFamily="2" charset="2"/>
              <a:buChar char="q"/>
            </a:pPr>
            <a:r>
              <a:rPr lang="en-US" b="1" dirty="0">
                <a:solidFill>
                  <a:srgbClr val="00B050"/>
                </a:solidFill>
                <a:latin typeface="Arial" panose="020B0604020202020204" pitchFamily="34" charset="0"/>
                <a:cs typeface="Arial" panose="020B0604020202020204" pitchFamily="34" charset="0"/>
              </a:rPr>
              <a:t>Reading assignment</a:t>
            </a:r>
          </a:p>
          <a:p>
            <a:pPr>
              <a:lnSpc>
                <a:spcPct val="200000"/>
              </a:lnSpc>
              <a:buFont typeface="Wingdings" panose="05000000000000000000" pitchFamily="2" charset="2"/>
              <a:buChar char="q"/>
            </a:pPr>
            <a:r>
              <a:rPr lang="en-US" b="1" dirty="0">
                <a:solidFill>
                  <a:srgbClr val="00B050"/>
                </a:solidFill>
                <a:latin typeface="Arial" panose="020B0604020202020204" pitchFamily="34" charset="0"/>
                <a:cs typeface="Arial" panose="020B0604020202020204" pitchFamily="34" charset="0"/>
              </a:rPr>
              <a:t>Read on: Characteristics of international river basin</a:t>
            </a:r>
          </a:p>
          <a:p>
            <a:pPr lvl="1">
              <a:lnSpc>
                <a:spcPct val="200000"/>
              </a:lnSpc>
              <a:buFont typeface="Wingdings" panose="05000000000000000000" pitchFamily="2" charset="2"/>
              <a:buChar char="Ø"/>
            </a:pPr>
            <a:r>
              <a:rPr lang="en-US" sz="2800" b="1" dirty="0">
                <a:latin typeface="Arial" panose="020B0604020202020204" pitchFamily="34" charset="0"/>
                <a:cs typeface="Arial" panose="020B0604020202020204" pitchFamily="34" charset="0"/>
              </a:rPr>
              <a:t>Wolf, A. T. 2007. Shared Waters: Conflict and Cooperation</a:t>
            </a:r>
          </a:p>
        </p:txBody>
      </p:sp>
    </p:spTree>
    <p:extLst>
      <p:ext uri="{BB962C8B-B14F-4D97-AF65-F5344CB8AC3E}">
        <p14:creationId xmlns:p14="http://schemas.microsoft.com/office/powerpoint/2010/main" val="39091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7230-88B8-4DF0-AB93-5ECC3D657F81}"/>
              </a:ext>
            </a:extLst>
          </p:cNvPr>
          <p:cNvSpPr>
            <a:spLocks noGrp="1"/>
          </p:cNvSpPr>
          <p:nvPr>
            <p:ph type="title"/>
          </p:nvPr>
        </p:nvSpPr>
        <p:spPr>
          <a:xfrm>
            <a:off x="238539" y="251791"/>
            <a:ext cx="11115261" cy="728871"/>
          </a:xfrm>
        </p:spPr>
        <p:txBody>
          <a:bodyPr>
            <a:normAutofit/>
          </a:bodyPr>
          <a:lstStyle/>
          <a:p>
            <a:r>
              <a:rPr lang="en-US" sz="2800" b="1" dirty="0">
                <a:latin typeface="Arial" panose="020B0604020202020204" pitchFamily="34" charset="0"/>
                <a:cs typeface="Arial" panose="020B0604020202020204" pitchFamily="34" charset="0"/>
              </a:rPr>
              <a:t>International conflicts around river basin ....</a:t>
            </a:r>
          </a:p>
        </p:txBody>
      </p:sp>
      <p:sp>
        <p:nvSpPr>
          <p:cNvPr id="3" name="Content Placeholder 2">
            <a:extLst>
              <a:ext uri="{FF2B5EF4-FFF2-40B4-BE49-F238E27FC236}">
                <a16:creationId xmlns:a16="http://schemas.microsoft.com/office/drawing/2014/main" id="{C88CC5C4-7549-44C4-A7D5-28CFA533F606}"/>
              </a:ext>
            </a:extLst>
          </p:cNvPr>
          <p:cNvSpPr>
            <a:spLocks noGrp="1"/>
          </p:cNvSpPr>
          <p:nvPr>
            <p:ph idx="1"/>
          </p:nvPr>
        </p:nvSpPr>
        <p:spPr>
          <a:xfrm>
            <a:off x="238539" y="980662"/>
            <a:ext cx="11714922" cy="5499651"/>
          </a:xfrm>
        </p:spPr>
        <p:txBody>
          <a:bodyPr>
            <a:normAutofit fontScale="92500"/>
          </a:bodyPr>
          <a:lstStyle/>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Water management is, by definition, conflict management. </a:t>
            </a:r>
          </a:p>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Water, unlike other scarce, consumable resources, is used to fuel all facets of society, from biology to economies to aesthetics and spiritual practice. </a:t>
            </a:r>
          </a:p>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Moreover, it fluctuates wildly in space and time, its management is usually fragmented, and it is often subject to vague or contradictory legal principles.</a:t>
            </a:r>
          </a:p>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There is no such thing as managing water for a single purpose all water management is multi-objective and based on navigating competing interests. </a:t>
            </a:r>
          </a:p>
          <a:p>
            <a:endParaRPr lang="en-US" dirty="0"/>
          </a:p>
        </p:txBody>
      </p:sp>
    </p:spTree>
    <p:extLst>
      <p:ext uri="{BB962C8B-B14F-4D97-AF65-F5344CB8AC3E}">
        <p14:creationId xmlns:p14="http://schemas.microsoft.com/office/powerpoint/2010/main" val="3852222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31822B-3B6C-41CC-A8CA-BF8EEBCCE372}"/>
              </a:ext>
            </a:extLst>
          </p:cNvPr>
          <p:cNvSpPr>
            <a:spLocks noGrp="1"/>
          </p:cNvSpPr>
          <p:nvPr>
            <p:ph idx="1"/>
          </p:nvPr>
        </p:nvSpPr>
        <p:spPr>
          <a:xfrm>
            <a:off x="291548" y="291548"/>
            <a:ext cx="11595652" cy="6294782"/>
          </a:xfrm>
        </p:spPr>
        <p:txBody>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Within a nation these interests include domestic users, agriculturalists, hydropower generators, recreators, and environmentalists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any two of which are </a:t>
            </a:r>
            <a:r>
              <a:rPr lang="en-US" dirty="0">
                <a:solidFill>
                  <a:srgbClr val="00B050"/>
                </a:solidFill>
                <a:latin typeface="Arial" panose="020B0604020202020204" pitchFamily="34" charset="0"/>
                <a:cs typeface="Arial" panose="020B0604020202020204" pitchFamily="34" charset="0"/>
              </a:rPr>
              <a:t>regularly at odds </a:t>
            </a:r>
            <a:r>
              <a:rPr lang="en-US" dirty="0">
                <a:latin typeface="Arial" panose="020B0604020202020204" pitchFamily="34" charset="0"/>
                <a:cs typeface="Arial" panose="020B0604020202020204" pitchFamily="34" charset="0"/>
              </a:rPr>
              <a:t>and the chances of finding </a:t>
            </a:r>
            <a:r>
              <a:rPr lang="en-US" b="1" dirty="0">
                <a:solidFill>
                  <a:srgbClr val="00B050"/>
                </a:solidFill>
                <a:latin typeface="Arial" panose="020B0604020202020204" pitchFamily="34" charset="0"/>
                <a:cs typeface="Arial" panose="020B0604020202020204" pitchFamily="34" charset="0"/>
              </a:rPr>
              <a:t>mutually acceptable solutions drop exponentially </a:t>
            </a:r>
            <a:r>
              <a:rPr lang="en-US" dirty="0">
                <a:latin typeface="Arial" panose="020B0604020202020204" pitchFamily="34" charset="0"/>
                <a:cs typeface="Arial" panose="020B0604020202020204" pitchFamily="34" charset="0"/>
              </a:rPr>
              <a:t>as more stakeholders are involved and if international boundaries are added without careful consideration the chances decrease exponentially yet again.</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Hence, surface and groundwater that cross international boundaries present increased challenges to regional stability because hydrologic needs can often be overwhelmed by political considerations.</a:t>
            </a:r>
          </a:p>
          <a:p>
            <a:endParaRPr lang="en-US" dirty="0"/>
          </a:p>
        </p:txBody>
      </p:sp>
    </p:spTree>
    <p:extLst>
      <p:ext uri="{BB962C8B-B14F-4D97-AF65-F5344CB8AC3E}">
        <p14:creationId xmlns:p14="http://schemas.microsoft.com/office/powerpoint/2010/main" val="277229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D5DCC-309A-4F00-9C54-DB2D87E5E403}"/>
              </a:ext>
            </a:extLst>
          </p:cNvPr>
          <p:cNvSpPr>
            <a:spLocks noGrp="1"/>
          </p:cNvSpPr>
          <p:nvPr>
            <p:ph type="title"/>
          </p:nvPr>
        </p:nvSpPr>
        <p:spPr>
          <a:xfrm>
            <a:off x="463826" y="1"/>
            <a:ext cx="10889974" cy="808382"/>
          </a:xfrm>
        </p:spPr>
        <p:txBody>
          <a:bodyPr>
            <a:normAutofit/>
          </a:bodyPr>
          <a:lstStyle/>
          <a:p>
            <a:r>
              <a:rPr lang="en-US" sz="2400" b="1" dirty="0">
                <a:latin typeface="Arial" panose="020B0604020202020204" pitchFamily="34" charset="0"/>
                <a:cs typeface="Arial" panose="020B0604020202020204" pitchFamily="34" charset="0"/>
              </a:rPr>
              <a:t>International conflicts around river basin ..... </a:t>
            </a:r>
          </a:p>
        </p:txBody>
      </p:sp>
      <p:sp>
        <p:nvSpPr>
          <p:cNvPr id="3" name="Content Placeholder 2">
            <a:extLst>
              <a:ext uri="{FF2B5EF4-FFF2-40B4-BE49-F238E27FC236}">
                <a16:creationId xmlns:a16="http://schemas.microsoft.com/office/drawing/2014/main" id="{AA592B18-A192-4383-B4DE-CCC0264C70F2}"/>
              </a:ext>
            </a:extLst>
          </p:cNvPr>
          <p:cNvSpPr>
            <a:spLocks noGrp="1"/>
          </p:cNvSpPr>
          <p:nvPr>
            <p:ph idx="1"/>
          </p:nvPr>
        </p:nvSpPr>
        <p:spPr>
          <a:xfrm>
            <a:off x="212035" y="702365"/>
            <a:ext cx="11767929" cy="6155634"/>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Background to International Waters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There are 263 basins, and countless aquifers, which cross the political boundaries of two or more countries.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International basins cover 45.3% of the land surface of the earth,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Approx. 40% of the global population relies upon international waters,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while 90% live in countries with international basins.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Account for approximately 80% of global river flow. </a:t>
            </a:r>
          </a:p>
        </p:txBody>
      </p:sp>
    </p:spTree>
    <p:extLst>
      <p:ext uri="{BB962C8B-B14F-4D97-AF65-F5344CB8AC3E}">
        <p14:creationId xmlns:p14="http://schemas.microsoft.com/office/powerpoint/2010/main" val="3015722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nternational basins 2">
            <a:extLst>
              <a:ext uri="{FF2B5EF4-FFF2-40B4-BE49-F238E27FC236}">
                <a16:creationId xmlns:a16="http://schemas.microsoft.com/office/drawing/2014/main" id="{D21B497D-17C7-4D7C-9324-40251A5B21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5217" y="914400"/>
            <a:ext cx="8958470" cy="5243940"/>
          </a:xfrm>
          <a:prstGeom prst="rect">
            <a:avLst/>
          </a:prstGeom>
          <a:noFill/>
          <a:ln w="6350">
            <a:solidFill>
              <a:srgbClr val="166476"/>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745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C1AC2-AE6A-4F2B-AF51-1695A8C16C31}"/>
              </a:ext>
            </a:extLst>
          </p:cNvPr>
          <p:cNvSpPr>
            <a:spLocks noGrp="1"/>
          </p:cNvSpPr>
          <p:nvPr>
            <p:ph idx="1"/>
          </p:nvPr>
        </p:nvSpPr>
        <p:spPr>
          <a:xfrm>
            <a:off x="304800" y="185530"/>
            <a:ext cx="11701670" cy="6414053"/>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Within each international basin, demands from environmental, domestic, and economic users </a:t>
            </a:r>
            <a:r>
              <a:rPr lang="en-US" sz="2400" b="1" dirty="0">
                <a:solidFill>
                  <a:srgbClr val="00B050"/>
                </a:solidFill>
                <a:latin typeface="Arial" panose="020B0604020202020204" pitchFamily="34" charset="0"/>
                <a:cs typeface="Arial" panose="020B0604020202020204" pitchFamily="34" charset="0"/>
              </a:rPr>
              <a:t>increase annually</a:t>
            </a:r>
            <a:r>
              <a:rPr lang="en-US" sz="2400" dirty="0">
                <a:latin typeface="Arial" panose="020B0604020202020204" pitchFamily="34" charset="0"/>
                <a:cs typeface="Arial" panose="020B0604020202020204" pitchFamily="34" charset="0"/>
              </a:rPr>
              <a:t>, while the amount of freshwater in the world remains roughly the same as it has been throughout history.</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Given the scope of the problems and the resources available to address them, </a:t>
            </a:r>
            <a:r>
              <a:rPr lang="en-US" sz="2400" b="1" dirty="0">
                <a:solidFill>
                  <a:srgbClr val="00B050"/>
                </a:solidFill>
                <a:latin typeface="Arial" panose="020B0604020202020204" pitchFamily="34" charset="0"/>
                <a:cs typeface="Arial" panose="020B0604020202020204" pitchFamily="34" charset="0"/>
              </a:rPr>
              <a:t>avoiding violent water conflict is vital</a:t>
            </a:r>
            <a:r>
              <a:rPr 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n-US" sz="2400" dirty="0">
                <a:solidFill>
                  <a:srgbClr val="FF0000"/>
                </a:solidFill>
                <a:latin typeface="Arial" panose="020B0604020202020204" pitchFamily="34" charset="0"/>
                <a:cs typeface="Arial" panose="020B0604020202020204" pitchFamily="34" charset="0"/>
              </a:rPr>
              <a:t>Conflict is expensive, disruptive, and interferes with efforts to relieve human suffering, reduce environmental degradation, and achieve economic growth.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Developing the capacity to monitor and predict transboundary water conflicts, particularly in developing countries, is key to promoting human and environmental security in international river basins, regardless of the scale at which they occur</a:t>
            </a:r>
          </a:p>
        </p:txBody>
      </p:sp>
    </p:spTree>
    <p:extLst>
      <p:ext uri="{BB962C8B-B14F-4D97-AF65-F5344CB8AC3E}">
        <p14:creationId xmlns:p14="http://schemas.microsoft.com/office/powerpoint/2010/main" val="2859160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386922-F7F6-43A1-BDDA-260A7DEFD8AE}"/>
              </a:ext>
            </a:extLst>
          </p:cNvPr>
          <p:cNvSpPr>
            <a:spLocks noGrp="1"/>
          </p:cNvSpPr>
          <p:nvPr>
            <p:ph idx="1"/>
          </p:nvPr>
        </p:nvSpPr>
        <p:spPr>
          <a:xfrm>
            <a:off x="119270" y="1"/>
            <a:ext cx="11847443" cy="6665842"/>
          </a:xfrm>
        </p:spPr>
        <p:txBody>
          <a:bodyPr>
            <a:normAutofit fontScale="92500" lnSpcReduction="20000"/>
          </a:bodyPr>
          <a:lstStyle/>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Managing</a:t>
            </a:r>
            <a:r>
              <a:rPr lang="en-US"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these basins is complicated by the involvement of </a:t>
            </a:r>
            <a:r>
              <a:rPr lang="en-US" sz="2600" b="1" dirty="0">
                <a:solidFill>
                  <a:srgbClr val="00B050"/>
                </a:solidFill>
                <a:latin typeface="Arial" panose="020B0604020202020204" pitchFamily="34" charset="0"/>
                <a:cs typeface="Arial" panose="020B0604020202020204" pitchFamily="34" charset="0"/>
              </a:rPr>
              <a:t>regional politics</a:t>
            </a:r>
            <a:r>
              <a:rPr lang="en-US" sz="2600" dirty="0">
                <a:latin typeface="Arial" panose="020B0604020202020204" pitchFamily="34" charset="0"/>
                <a:cs typeface="Arial" panose="020B0604020202020204" pitchFamily="34" charset="0"/>
              </a:rPr>
              <a:t>, in an already difficult task of understanding and </a:t>
            </a:r>
            <a:r>
              <a:rPr lang="en-US" sz="2600" b="1" dirty="0">
                <a:solidFill>
                  <a:srgbClr val="00B050"/>
                </a:solidFill>
                <a:latin typeface="Arial" panose="020B0604020202020204" pitchFamily="34" charset="0"/>
                <a:cs typeface="Arial" panose="020B0604020202020204" pitchFamily="34" charset="0"/>
              </a:rPr>
              <a:t>managing complex natural systems.</a:t>
            </a:r>
          </a:p>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Disparities (economic development, infrastructural capacity, political orientation) between riparian nations further complicate international water resources management. </a:t>
            </a:r>
          </a:p>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The result is that development projects, treaties and institutions are regularly perceived as ranging from inefficient to ineffective, to even causing new tensions themselves.</a:t>
            </a:r>
          </a:p>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A general pattern has emerged for international basins, whereby, </a:t>
            </a:r>
            <a:r>
              <a:rPr lang="en-US" sz="2600" b="1" dirty="0" err="1">
                <a:solidFill>
                  <a:srgbClr val="00B050"/>
                </a:solidFill>
                <a:latin typeface="Arial" panose="020B0604020202020204" pitchFamily="34" charset="0"/>
                <a:cs typeface="Arial" panose="020B0604020202020204" pitchFamily="34" charset="0"/>
              </a:rPr>
              <a:t>riparians</a:t>
            </a:r>
            <a:r>
              <a:rPr lang="en-US" sz="2600" b="1" dirty="0">
                <a:solidFill>
                  <a:srgbClr val="00B050"/>
                </a:solidFill>
                <a:latin typeface="Arial" panose="020B0604020202020204" pitchFamily="34" charset="0"/>
                <a:cs typeface="Arial" panose="020B0604020202020204" pitchFamily="34" charset="0"/>
              </a:rPr>
              <a:t> first unilaterally develop their shared waters. </a:t>
            </a:r>
          </a:p>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At some point, one riparian, generally the regional power, implements a project which impacts on at least one of its neighbors. </a:t>
            </a:r>
          </a:p>
        </p:txBody>
      </p:sp>
    </p:spTree>
    <p:extLst>
      <p:ext uri="{BB962C8B-B14F-4D97-AF65-F5344CB8AC3E}">
        <p14:creationId xmlns:p14="http://schemas.microsoft.com/office/powerpoint/2010/main" val="2505717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02F354-F101-4318-8803-45525E7F14F3}"/>
              </a:ext>
            </a:extLst>
          </p:cNvPr>
          <p:cNvSpPr>
            <a:spLocks noGrp="1"/>
          </p:cNvSpPr>
          <p:nvPr>
            <p:ph idx="1"/>
          </p:nvPr>
        </p:nvSpPr>
        <p:spPr>
          <a:xfrm>
            <a:off x="225287" y="172278"/>
            <a:ext cx="11754677" cy="6520070"/>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 the absence of relations or institutions conducive to conflict resolution, this project can become a flashpoint, heightening tensions and regional instability, and </a:t>
            </a:r>
            <a:r>
              <a:rPr lang="en-US" sz="2400" b="1" dirty="0">
                <a:solidFill>
                  <a:srgbClr val="00B050"/>
                </a:solidFill>
                <a:latin typeface="Arial" panose="020B0604020202020204" pitchFamily="34" charset="0"/>
                <a:cs typeface="Arial" panose="020B0604020202020204" pitchFamily="34" charset="0"/>
              </a:rPr>
              <a:t>require years or, more commonly, decades, to resolve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 the meantime, water quality and quantity degrade, negatively impacting upon the health of dependent populations, and ecosystems.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This problem only worsens as the dispute intensifies.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challenge for </a:t>
            </a:r>
            <a:r>
              <a:rPr lang="en-US" sz="2400" dirty="0" err="1">
                <a:latin typeface="Arial" panose="020B0604020202020204" pitchFamily="34" charset="0"/>
                <a:cs typeface="Arial" panose="020B0604020202020204" pitchFamily="34" charset="0"/>
              </a:rPr>
              <a:t>riparians</a:t>
            </a:r>
            <a:r>
              <a:rPr lang="en-US" sz="2400" dirty="0">
                <a:latin typeface="Arial" panose="020B0604020202020204" pitchFamily="34" charset="0"/>
                <a:cs typeface="Arial" panose="020B0604020202020204" pitchFamily="34" charset="0"/>
              </a:rPr>
              <a:t> and the international community is to get ahead of the “crisis curve,” to facilitate institutional capacity and cooperation in advance of costly, time-consuming crises which, in turn, exacerbate poverty, threaten lives, regional stability and ecosystems.</a:t>
            </a:r>
          </a:p>
        </p:txBody>
      </p:sp>
    </p:spTree>
    <p:extLst>
      <p:ext uri="{BB962C8B-B14F-4D97-AF65-F5344CB8AC3E}">
        <p14:creationId xmlns:p14="http://schemas.microsoft.com/office/powerpoint/2010/main" val="2526297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6CFA2C-7A5E-4856-80E1-E57CF2AD7083}"/>
              </a:ext>
            </a:extLst>
          </p:cNvPr>
          <p:cNvSpPr>
            <a:spLocks noGrp="1"/>
          </p:cNvSpPr>
          <p:nvPr>
            <p:ph idx="1"/>
          </p:nvPr>
        </p:nvSpPr>
        <p:spPr>
          <a:xfrm>
            <a:off x="371061" y="251791"/>
            <a:ext cx="11330609" cy="6467061"/>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What is conflict?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Conflict is a fact of life and it comes and goes as life moves 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Conflict is part of </a:t>
            </a:r>
            <a:r>
              <a:rPr lang="en-US" b="1" dirty="0">
                <a:solidFill>
                  <a:srgbClr val="00B050"/>
                </a:solidFill>
                <a:latin typeface="Arial" panose="020B0604020202020204" pitchFamily="34" charset="0"/>
                <a:cs typeface="Arial" panose="020B0604020202020204" pitchFamily="34" charset="0"/>
              </a:rPr>
              <a:t>a process </a:t>
            </a:r>
            <a:r>
              <a:rPr lang="en-US" dirty="0">
                <a:latin typeface="Arial" panose="020B0604020202020204" pitchFamily="34" charset="0"/>
                <a:cs typeface="Arial" panose="020B0604020202020204" pitchFamily="34" charset="0"/>
              </a:rPr>
              <a:t>for the reason that it may arise out of such an array of </a:t>
            </a:r>
            <a:r>
              <a:rPr lang="en-US" b="1" dirty="0">
                <a:solidFill>
                  <a:srgbClr val="00B050"/>
                </a:solidFill>
                <a:latin typeface="Arial" panose="020B0604020202020204" pitchFamily="34" charset="0"/>
                <a:cs typeface="Arial" panose="020B0604020202020204" pitchFamily="34" charset="0"/>
              </a:rPr>
              <a:t>objective and subjective conditions</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that demand resolution on sustainable basis.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Conflict is any situation in which there are </a:t>
            </a:r>
            <a:r>
              <a:rPr lang="en-US" b="1" dirty="0">
                <a:solidFill>
                  <a:srgbClr val="00B050"/>
                </a:solidFill>
                <a:latin typeface="Arial" panose="020B0604020202020204" pitchFamily="34" charset="0"/>
                <a:cs typeface="Arial" panose="020B0604020202020204" pitchFamily="34" charset="0"/>
              </a:rPr>
              <a:t>incompatible goals, cognitions, or emotions </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within or between individuals or groups that lead to opposition or antagonistic interaction.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It is </a:t>
            </a:r>
            <a:r>
              <a:rPr lang="en-US" b="1" dirty="0">
                <a:solidFill>
                  <a:srgbClr val="00B050"/>
                </a:solidFill>
                <a:latin typeface="Arial" panose="020B0604020202020204" pitchFamily="34" charset="0"/>
                <a:cs typeface="Arial" panose="020B0604020202020204" pitchFamily="34" charset="0"/>
              </a:rPr>
              <a:t>the struggle </a:t>
            </a:r>
            <a:r>
              <a:rPr lang="en-US" dirty="0">
                <a:latin typeface="Arial" panose="020B0604020202020204" pitchFamily="34" charset="0"/>
                <a:cs typeface="Arial" panose="020B0604020202020204" pitchFamily="34" charset="0"/>
              </a:rPr>
              <a:t>between incompatible and opposing needs, wishes, ideas, interests of people.</a:t>
            </a:r>
          </a:p>
        </p:txBody>
      </p:sp>
    </p:spTree>
    <p:extLst>
      <p:ext uri="{BB962C8B-B14F-4D97-AF65-F5344CB8AC3E}">
        <p14:creationId xmlns:p14="http://schemas.microsoft.com/office/powerpoint/2010/main" val="3494822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CFE76-829C-45F4-B490-08994A01E2E1}"/>
              </a:ext>
            </a:extLst>
          </p:cNvPr>
          <p:cNvSpPr>
            <a:spLocks noGrp="1"/>
          </p:cNvSpPr>
          <p:nvPr>
            <p:ph idx="1"/>
          </p:nvPr>
        </p:nvSpPr>
        <p:spPr>
          <a:xfrm>
            <a:off x="132522" y="132522"/>
            <a:ext cx="11953461" cy="6725478"/>
          </a:xfrm>
        </p:spPr>
        <p:txBody>
          <a:bodyPr>
            <a:normAutofit fontScale="92500"/>
          </a:bodyPr>
          <a:lstStyle/>
          <a:p>
            <a:pPr lvl="0" algn="just">
              <a:lnSpc>
                <a:spcPct val="150000"/>
              </a:lnSpc>
              <a:spcBef>
                <a:spcPct val="20000"/>
              </a:spcBef>
              <a:buFont typeface="Wingdings" panose="05000000000000000000" pitchFamily="2" charset="2"/>
              <a:buChar char="q"/>
            </a:pPr>
            <a:r>
              <a:rPr lang="en-US" sz="2600" dirty="0">
                <a:solidFill>
                  <a:prstClr val="black"/>
                </a:solidFill>
                <a:latin typeface="Arial" panose="020B0604020202020204" pitchFamily="34" charset="0"/>
                <a:cs typeface="Arial" panose="020B0604020202020204" pitchFamily="34" charset="0"/>
              </a:rPr>
              <a:t>Conflict lines frequently form </a:t>
            </a:r>
            <a:r>
              <a:rPr lang="en-US" sz="2600" dirty="0">
                <a:solidFill>
                  <a:srgbClr val="00B050"/>
                </a:solidFill>
                <a:latin typeface="Arial" panose="020B0604020202020204" pitchFamily="34" charset="0"/>
                <a:cs typeface="Arial" panose="020B0604020202020204" pitchFamily="34" charset="0"/>
              </a:rPr>
              <a:t>between upstream and downstream users </a:t>
            </a:r>
            <a:r>
              <a:rPr lang="en-US" sz="2600" dirty="0">
                <a:solidFill>
                  <a:prstClr val="black"/>
                </a:solidFill>
                <a:latin typeface="Arial" panose="020B0604020202020204" pitchFamily="34" charset="0"/>
                <a:cs typeface="Arial" panose="020B0604020202020204" pitchFamily="34" charset="0"/>
              </a:rPr>
              <a:t>of the river, particularly if the cost and benefit of water used for hydroelectric power production (HEP), development of  irrigation, in  adequate water supply and  the effect of upstream pollution on downstream regions are  </a:t>
            </a:r>
            <a:r>
              <a:rPr lang="en-US" sz="2600" b="1" dirty="0">
                <a:solidFill>
                  <a:srgbClr val="00B050"/>
                </a:solidFill>
                <a:latin typeface="Arial" panose="020B0604020202020204" pitchFamily="34" charset="0"/>
                <a:cs typeface="Arial" panose="020B0604020202020204" pitchFamily="34" charset="0"/>
              </a:rPr>
              <a:t>asymmetrically</a:t>
            </a:r>
            <a:r>
              <a:rPr lang="en-US" sz="2600" dirty="0">
                <a:solidFill>
                  <a:prstClr val="black"/>
                </a:solidFill>
                <a:latin typeface="Arial" panose="020B0604020202020204" pitchFamily="34" charset="0"/>
                <a:cs typeface="Arial" panose="020B0604020202020204" pitchFamily="34" charset="0"/>
              </a:rPr>
              <a:t>  distributed. </a:t>
            </a:r>
          </a:p>
          <a:p>
            <a:pPr lvl="0" algn="just">
              <a:lnSpc>
                <a:spcPct val="150000"/>
              </a:lnSpc>
              <a:spcBef>
                <a:spcPct val="20000"/>
              </a:spcBef>
              <a:buFont typeface="Wingdings" panose="05000000000000000000" pitchFamily="2" charset="2"/>
              <a:buChar char="q"/>
            </a:pPr>
            <a:r>
              <a:rPr lang="en-US" sz="2600" dirty="0">
                <a:solidFill>
                  <a:prstClr val="black"/>
                </a:solidFill>
                <a:latin typeface="Arial" panose="020B0604020202020204" pitchFamily="34" charset="0"/>
                <a:cs typeface="Arial" panose="020B0604020202020204" pitchFamily="34" charset="0"/>
              </a:rPr>
              <a:t>The conflict potential in a river basin is characterized by, </a:t>
            </a:r>
          </a:p>
          <a:p>
            <a:pPr marL="914400" lvl="1" indent="-457200" algn="just">
              <a:lnSpc>
                <a:spcPct val="150000"/>
              </a:lnSpc>
              <a:spcBef>
                <a:spcPct val="20000"/>
              </a:spcBef>
              <a:buFont typeface="+mj-lt"/>
              <a:buAutoNum type="arabicPeriod"/>
            </a:pPr>
            <a:r>
              <a:rPr lang="en-US" sz="2600" dirty="0">
                <a:solidFill>
                  <a:prstClr val="black"/>
                </a:solidFill>
                <a:latin typeface="Arial" panose="020B0604020202020204" pitchFamily="34" charset="0"/>
                <a:cs typeface="Arial" panose="020B0604020202020204" pitchFamily="34" charset="0"/>
              </a:rPr>
              <a:t>The importance of the water supply for the riparian states; </a:t>
            </a:r>
          </a:p>
          <a:p>
            <a:pPr marL="914400" lvl="1" indent="-457200" algn="just">
              <a:lnSpc>
                <a:spcPct val="150000"/>
              </a:lnSpc>
              <a:spcBef>
                <a:spcPct val="20000"/>
              </a:spcBef>
              <a:buFont typeface="+mj-lt"/>
              <a:buAutoNum type="arabicPeriod"/>
            </a:pPr>
            <a:r>
              <a:rPr lang="en-US" sz="2600" dirty="0">
                <a:solidFill>
                  <a:prstClr val="black"/>
                </a:solidFill>
                <a:latin typeface="Arial" panose="020B0604020202020204" pitchFamily="34" charset="0"/>
                <a:cs typeface="Arial" panose="020B0604020202020204" pitchFamily="34" charset="0"/>
              </a:rPr>
              <a:t>The power of the riparian states, mainly military; and </a:t>
            </a:r>
          </a:p>
          <a:p>
            <a:pPr marL="914400" lvl="1" indent="-457200" algn="just">
              <a:lnSpc>
                <a:spcPct val="150000"/>
              </a:lnSpc>
              <a:spcBef>
                <a:spcPct val="20000"/>
              </a:spcBef>
              <a:buFont typeface="+mj-lt"/>
              <a:buAutoNum type="arabicPeriod"/>
            </a:pPr>
            <a:r>
              <a:rPr lang="en-US" sz="2600" dirty="0">
                <a:solidFill>
                  <a:prstClr val="black"/>
                </a:solidFill>
                <a:latin typeface="Arial" panose="020B0604020202020204" pitchFamily="34" charset="0"/>
                <a:cs typeface="Arial" panose="020B0604020202020204" pitchFamily="34" charset="0"/>
              </a:rPr>
              <a:t>The upstream/downstream position of the riparian states.</a:t>
            </a:r>
          </a:p>
          <a:p>
            <a:pPr lvl="0" algn="just">
              <a:lnSpc>
                <a:spcPct val="150000"/>
              </a:lnSpc>
              <a:spcBef>
                <a:spcPct val="20000"/>
              </a:spcBef>
              <a:buFont typeface="Wingdings" panose="05000000000000000000" pitchFamily="2" charset="2"/>
              <a:buChar char="q"/>
            </a:pPr>
            <a:r>
              <a:rPr lang="en-US" sz="2600" dirty="0">
                <a:solidFill>
                  <a:prstClr val="black"/>
                </a:solidFill>
                <a:latin typeface="Arial" panose="020B0604020202020204" pitchFamily="34" charset="0"/>
                <a:cs typeface="Arial" panose="020B0604020202020204" pitchFamily="34" charset="0"/>
              </a:rPr>
              <a:t>Frey compares the </a:t>
            </a:r>
            <a:r>
              <a:rPr lang="en-US" sz="2600" b="1" dirty="0">
                <a:solidFill>
                  <a:srgbClr val="00B050"/>
                </a:solidFill>
                <a:latin typeface="Arial" panose="020B0604020202020204" pitchFamily="34" charset="0"/>
                <a:cs typeface="Arial" panose="020B0604020202020204" pitchFamily="34" charset="0"/>
              </a:rPr>
              <a:t>Jordan, Euphrates and the Nile  </a:t>
            </a:r>
            <a:r>
              <a:rPr lang="en-US" sz="2600" dirty="0">
                <a:solidFill>
                  <a:prstClr val="black"/>
                </a:solidFill>
                <a:latin typeface="Arial" panose="020B0604020202020204" pitchFamily="34" charset="0"/>
                <a:cs typeface="Arial" panose="020B0604020202020204" pitchFamily="34" charset="0"/>
              </a:rPr>
              <a:t>which have been the greatest long-term conflict potential due to incompatibility of interest with in  riparian community </a:t>
            </a:r>
          </a:p>
          <a:p>
            <a:endParaRPr lang="en-US" dirty="0"/>
          </a:p>
        </p:txBody>
      </p:sp>
    </p:spTree>
    <p:extLst>
      <p:ext uri="{BB962C8B-B14F-4D97-AF65-F5344CB8AC3E}">
        <p14:creationId xmlns:p14="http://schemas.microsoft.com/office/powerpoint/2010/main" val="3493478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D75CCD-9E73-4B4C-930E-67CC0EA50F5C}"/>
              </a:ext>
            </a:extLst>
          </p:cNvPr>
          <p:cNvSpPr>
            <a:spLocks noGrp="1"/>
          </p:cNvSpPr>
          <p:nvPr>
            <p:ph idx="1"/>
          </p:nvPr>
        </p:nvSpPr>
        <p:spPr>
          <a:xfrm>
            <a:off x="838200" y="437322"/>
            <a:ext cx="10515600" cy="5739641"/>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other possible causes of international river basins:</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State boundaries and basin boundaries do not match</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Pollution</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Water (ab)use</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Bid engineering projects</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Too little and conflicting laws</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Access/distribution of water</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Information and communication lack </a:t>
            </a:r>
          </a:p>
        </p:txBody>
      </p:sp>
    </p:spTree>
    <p:extLst>
      <p:ext uri="{BB962C8B-B14F-4D97-AF65-F5344CB8AC3E}">
        <p14:creationId xmlns:p14="http://schemas.microsoft.com/office/powerpoint/2010/main" val="1706258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E5098-A79C-431B-BCCE-BE652C639AD6}"/>
              </a:ext>
            </a:extLst>
          </p:cNvPr>
          <p:cNvSpPr>
            <a:spLocks noGrp="1"/>
          </p:cNvSpPr>
          <p:nvPr>
            <p:ph type="title"/>
          </p:nvPr>
        </p:nvSpPr>
        <p:spPr>
          <a:xfrm>
            <a:off x="198783" y="1"/>
            <a:ext cx="11155017" cy="636103"/>
          </a:xfrm>
        </p:spPr>
        <p:txBody>
          <a:bodyPr>
            <a:normAutofit/>
          </a:bodyPr>
          <a:lstStyle/>
          <a:p>
            <a:r>
              <a:rPr lang="en-US" sz="2400" b="1" dirty="0">
                <a:latin typeface="Arial" panose="020B0604020202020204" pitchFamily="34" charset="0"/>
                <a:cs typeface="Arial" panose="020B0604020202020204" pitchFamily="34" charset="0"/>
              </a:rPr>
              <a:t>The case of Nile basin as an example </a:t>
            </a:r>
          </a:p>
        </p:txBody>
      </p:sp>
      <p:sp>
        <p:nvSpPr>
          <p:cNvPr id="3" name="Content Placeholder 2">
            <a:extLst>
              <a:ext uri="{FF2B5EF4-FFF2-40B4-BE49-F238E27FC236}">
                <a16:creationId xmlns:a16="http://schemas.microsoft.com/office/drawing/2014/main" id="{67A11A71-B2B9-49A0-8B44-EA231680AC7B}"/>
              </a:ext>
            </a:extLst>
          </p:cNvPr>
          <p:cNvSpPr>
            <a:spLocks noGrp="1"/>
          </p:cNvSpPr>
          <p:nvPr>
            <p:ph idx="1"/>
          </p:nvPr>
        </p:nvSpPr>
        <p:spPr>
          <a:xfrm>
            <a:off x="198783" y="636104"/>
            <a:ext cx="11675165" cy="6221895"/>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Conflict intensity in the Nile River Basin</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water-related events and interactions between Nile </a:t>
            </a:r>
            <a:r>
              <a:rPr lang="en-US" dirty="0" err="1">
                <a:latin typeface="Arial" panose="020B0604020202020204" pitchFamily="34" charset="0"/>
                <a:cs typeface="Arial" panose="020B0604020202020204" pitchFamily="34" charset="0"/>
              </a:rPr>
              <a:t>riparians</a:t>
            </a:r>
            <a:r>
              <a:rPr lang="en-US" dirty="0">
                <a:latin typeface="Arial" panose="020B0604020202020204" pitchFamily="34" charset="0"/>
                <a:cs typeface="Arial" panose="020B0604020202020204" pitchFamily="34" charset="0"/>
              </a:rPr>
              <a:t> during the 1945-2004 period, with particular attention given to interactions between Egypt, Ethiopia and Sudan has been analyzed using </a:t>
            </a:r>
            <a:r>
              <a:rPr lang="en-US" b="1" dirty="0">
                <a:latin typeface="Arial" panose="020B0604020202020204" pitchFamily="34" charset="0"/>
                <a:cs typeface="Arial" panose="020B0604020202020204" pitchFamily="34" charset="0"/>
              </a:rPr>
              <a:t>The Water Event Intensity Scale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5622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D9C80B3-435F-48DC-BDA6-7DC4946AB871}"/>
              </a:ext>
            </a:extLst>
          </p:cNvPr>
          <p:cNvPicPr>
            <a:picLocks noGrp="1" noChangeAspect="1"/>
          </p:cNvPicPr>
          <p:nvPr>
            <p:ph idx="1"/>
          </p:nvPr>
        </p:nvPicPr>
        <p:blipFill>
          <a:blip r:embed="rId2"/>
          <a:stretch>
            <a:fillRect/>
          </a:stretch>
        </p:blipFill>
        <p:spPr>
          <a:xfrm>
            <a:off x="3525078" y="168965"/>
            <a:ext cx="8507895" cy="6520069"/>
          </a:xfrm>
          <a:prstGeom prst="rect">
            <a:avLst/>
          </a:prstGeom>
        </p:spPr>
      </p:pic>
      <p:sp>
        <p:nvSpPr>
          <p:cNvPr id="5" name="Rectangle 4">
            <a:extLst>
              <a:ext uri="{FF2B5EF4-FFF2-40B4-BE49-F238E27FC236}">
                <a16:creationId xmlns:a16="http://schemas.microsoft.com/office/drawing/2014/main" id="{684F41F3-E469-4787-AD4C-8C7F805E5B16}"/>
              </a:ext>
            </a:extLst>
          </p:cNvPr>
          <p:cNvSpPr/>
          <p:nvPr/>
        </p:nvSpPr>
        <p:spPr>
          <a:xfrm>
            <a:off x="159027" y="2900641"/>
            <a:ext cx="3260034" cy="1315425"/>
          </a:xfrm>
          <a:prstGeom prst="rect">
            <a:avLst/>
          </a:prstGeom>
        </p:spPr>
        <p:txBody>
          <a:bodyPr wrap="square">
            <a:spAutoFit/>
          </a:bodyPr>
          <a:lstStyle/>
          <a:p>
            <a:pPr algn="just">
              <a:lnSpc>
                <a:spcPct val="150000"/>
              </a:lnSpc>
            </a:pPr>
            <a:r>
              <a:rPr lang="en-US" sz="2800" i="1" dirty="0">
                <a:solidFill>
                  <a:srgbClr val="000000"/>
                </a:solidFill>
                <a:latin typeface="Arial" panose="020B0604020202020204" pitchFamily="34" charset="0"/>
              </a:rPr>
              <a:t>The Water Event Intensity Scale </a:t>
            </a:r>
            <a:endParaRPr lang="en-US" sz="2800" dirty="0"/>
          </a:p>
        </p:txBody>
      </p:sp>
    </p:spTree>
    <p:extLst>
      <p:ext uri="{BB962C8B-B14F-4D97-AF65-F5344CB8AC3E}">
        <p14:creationId xmlns:p14="http://schemas.microsoft.com/office/powerpoint/2010/main" val="2863948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BCDAF15-868B-48BE-97C5-6E0D815ECAED}"/>
              </a:ext>
            </a:extLst>
          </p:cNvPr>
          <p:cNvPicPr>
            <a:picLocks noGrp="1" noChangeAspect="1"/>
          </p:cNvPicPr>
          <p:nvPr>
            <p:ph idx="1"/>
          </p:nvPr>
        </p:nvPicPr>
        <p:blipFill>
          <a:blip r:embed="rId2"/>
          <a:stretch>
            <a:fillRect/>
          </a:stretch>
        </p:blipFill>
        <p:spPr>
          <a:xfrm>
            <a:off x="5261113" y="251790"/>
            <a:ext cx="6692348" cy="6294784"/>
          </a:xfrm>
          <a:prstGeom prst="rect">
            <a:avLst/>
          </a:prstGeom>
        </p:spPr>
      </p:pic>
      <p:sp>
        <p:nvSpPr>
          <p:cNvPr id="5" name="Rectangle 4">
            <a:extLst>
              <a:ext uri="{FF2B5EF4-FFF2-40B4-BE49-F238E27FC236}">
                <a16:creationId xmlns:a16="http://schemas.microsoft.com/office/drawing/2014/main" id="{0F85E2F5-C477-42D6-8E94-15241356E120}"/>
              </a:ext>
            </a:extLst>
          </p:cNvPr>
          <p:cNvSpPr/>
          <p:nvPr/>
        </p:nvSpPr>
        <p:spPr>
          <a:xfrm>
            <a:off x="132523" y="251790"/>
            <a:ext cx="4850294" cy="6680675"/>
          </a:xfrm>
          <a:prstGeom prst="rect">
            <a:avLst/>
          </a:prstGeom>
        </p:spPr>
        <p:txBody>
          <a:bodyPr wrap="square">
            <a:spAutoFit/>
          </a:bodyPr>
          <a:lstStyle/>
          <a:p>
            <a:pPr algn="just">
              <a:lnSpc>
                <a:spcPct val="150000"/>
              </a:lnSpc>
            </a:pPr>
            <a:r>
              <a:rPr lang="en-US" sz="2400" dirty="0">
                <a:solidFill>
                  <a:srgbClr val="000000"/>
                </a:solidFill>
                <a:latin typeface="Arial" panose="020B0604020202020204" pitchFamily="34" charset="0"/>
              </a:rPr>
              <a:t>It was identified that three forms of conflict with regards to their equivalent on the WEIS: </a:t>
            </a:r>
          </a:p>
          <a:p>
            <a:pPr marL="971550" lvl="1" indent="-514350" algn="just">
              <a:lnSpc>
                <a:spcPct val="150000"/>
              </a:lnSpc>
              <a:buFont typeface="+mj-lt"/>
              <a:buAutoNum type="romanUcPeriod"/>
            </a:pPr>
            <a:r>
              <a:rPr lang="en-US" sz="2400" dirty="0">
                <a:solidFill>
                  <a:srgbClr val="000000"/>
                </a:solidFill>
                <a:latin typeface="Arial" panose="020B0604020202020204" pitchFamily="34" charset="0"/>
              </a:rPr>
              <a:t>“no significant conflict”, </a:t>
            </a:r>
          </a:p>
          <a:p>
            <a:pPr marL="971550" lvl="1" indent="-514350" algn="just">
              <a:lnSpc>
                <a:spcPct val="150000"/>
              </a:lnSpc>
              <a:buFont typeface="+mj-lt"/>
              <a:buAutoNum type="romanUcPeriod"/>
            </a:pPr>
            <a:r>
              <a:rPr lang="en-US" sz="2400" dirty="0">
                <a:solidFill>
                  <a:srgbClr val="000000"/>
                </a:solidFill>
                <a:latin typeface="Arial" panose="020B0604020202020204" pitchFamily="34" charset="0"/>
              </a:rPr>
              <a:t>“cold conflict” and </a:t>
            </a:r>
          </a:p>
          <a:p>
            <a:pPr marL="971550" lvl="1" indent="-514350" algn="just">
              <a:lnSpc>
                <a:spcPct val="150000"/>
              </a:lnSpc>
              <a:buFont typeface="+mj-lt"/>
              <a:buAutoNum type="romanUcPeriod"/>
            </a:pPr>
            <a:r>
              <a:rPr lang="en-US" sz="2400" dirty="0">
                <a:solidFill>
                  <a:srgbClr val="000000"/>
                </a:solidFill>
                <a:latin typeface="Arial" panose="020B0604020202020204" pitchFamily="34" charset="0"/>
              </a:rPr>
              <a:t>“violent conflict”, </a:t>
            </a:r>
          </a:p>
          <a:p>
            <a:pPr algn="just">
              <a:lnSpc>
                <a:spcPct val="150000"/>
              </a:lnSpc>
            </a:pPr>
            <a:r>
              <a:rPr lang="en-US" sz="2400" dirty="0">
                <a:solidFill>
                  <a:srgbClr val="000000"/>
                </a:solidFill>
                <a:latin typeface="Arial" panose="020B0604020202020204" pitchFamily="34" charset="0"/>
              </a:rPr>
              <a:t>as shown in the “Conflict Intensity Frame” figure  </a:t>
            </a:r>
          </a:p>
          <a:p>
            <a:pPr algn="just">
              <a:lnSpc>
                <a:spcPct val="150000"/>
              </a:lnSpc>
            </a:pPr>
            <a:r>
              <a:rPr lang="en-US" sz="2400" dirty="0">
                <a:solidFill>
                  <a:srgbClr val="000000"/>
                </a:solidFill>
                <a:latin typeface="Arial" panose="020B0604020202020204" pitchFamily="34" charset="0"/>
              </a:rPr>
              <a:t>The WEIS allows an analysis of water relations in river basins where </a:t>
            </a:r>
            <a:r>
              <a:rPr lang="en-US" sz="2400" b="1" dirty="0">
                <a:solidFill>
                  <a:srgbClr val="000000"/>
                </a:solidFill>
                <a:latin typeface="Arial" panose="020B0604020202020204" pitchFamily="34" charset="0"/>
              </a:rPr>
              <a:t>cold conflicts are predominant</a:t>
            </a:r>
            <a:r>
              <a:rPr lang="en-US" sz="2400" dirty="0">
                <a:solidFill>
                  <a:srgbClr val="000000"/>
                </a:solidFill>
                <a:latin typeface="Arial" panose="020B0604020202020204" pitchFamily="34" charset="0"/>
              </a:rPr>
              <a:t>, like the Nile Basin </a:t>
            </a:r>
            <a:endParaRPr lang="en-US" sz="2400" dirty="0"/>
          </a:p>
        </p:txBody>
      </p:sp>
    </p:spTree>
    <p:extLst>
      <p:ext uri="{BB962C8B-B14F-4D97-AF65-F5344CB8AC3E}">
        <p14:creationId xmlns:p14="http://schemas.microsoft.com/office/powerpoint/2010/main" val="4250740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9A23F-29D1-4B0F-878C-F3ABF36A55FF}"/>
              </a:ext>
            </a:extLst>
          </p:cNvPr>
          <p:cNvSpPr>
            <a:spLocks noGrp="1"/>
          </p:cNvSpPr>
          <p:nvPr>
            <p:ph type="title"/>
          </p:nvPr>
        </p:nvSpPr>
        <p:spPr>
          <a:xfrm>
            <a:off x="251791" y="1"/>
            <a:ext cx="11847444" cy="781877"/>
          </a:xfrm>
        </p:spPr>
        <p:txBody>
          <a:bodyPr>
            <a:normAutofit/>
          </a:bodyPr>
          <a:lstStyle/>
          <a:p>
            <a:r>
              <a:rPr lang="en-US" sz="2400" i="1" dirty="0">
                <a:latin typeface="Arial" panose="020B0604020202020204" pitchFamily="34" charset="0"/>
                <a:cs typeface="Arial" panose="020B0604020202020204" pitchFamily="34" charset="0"/>
              </a:rPr>
              <a:t>Summary of conflict intensity of events in the Nile River Basin for the 1945-1989, 1990-2004 and 1945-2004 periods: </a:t>
            </a:r>
            <a:endParaRPr lang="en-US" sz="2400" dirty="0">
              <a:latin typeface="Arial" panose="020B0604020202020204" pitchFamily="34" charset="0"/>
              <a:cs typeface="Arial" panose="020B0604020202020204" pitchFamily="34" charset="0"/>
            </a:endParaRPr>
          </a:p>
        </p:txBody>
      </p:sp>
      <p:pic>
        <p:nvPicPr>
          <p:cNvPr id="4" name="Content Placeholder 3">
            <a:extLst>
              <a:ext uri="{FF2B5EF4-FFF2-40B4-BE49-F238E27FC236}">
                <a16:creationId xmlns:a16="http://schemas.microsoft.com/office/drawing/2014/main" id="{9EEB1FBC-B4C0-4679-882C-316CFCAE29C0}"/>
              </a:ext>
            </a:extLst>
          </p:cNvPr>
          <p:cNvPicPr>
            <a:picLocks noGrp="1" noChangeAspect="1"/>
          </p:cNvPicPr>
          <p:nvPr>
            <p:ph idx="1"/>
          </p:nvPr>
        </p:nvPicPr>
        <p:blipFill>
          <a:blip r:embed="rId2"/>
          <a:stretch>
            <a:fillRect/>
          </a:stretch>
        </p:blipFill>
        <p:spPr>
          <a:xfrm>
            <a:off x="251791" y="781878"/>
            <a:ext cx="7248939" cy="5393635"/>
          </a:xfrm>
          <a:prstGeom prst="rect">
            <a:avLst/>
          </a:prstGeom>
        </p:spPr>
      </p:pic>
      <p:pic>
        <p:nvPicPr>
          <p:cNvPr id="5" name="Picture 4">
            <a:extLst>
              <a:ext uri="{FF2B5EF4-FFF2-40B4-BE49-F238E27FC236}">
                <a16:creationId xmlns:a16="http://schemas.microsoft.com/office/drawing/2014/main" id="{4B7A58F4-AD7D-437D-BEE9-5C7AA9251BB9}"/>
              </a:ext>
            </a:extLst>
          </p:cNvPr>
          <p:cNvPicPr>
            <a:picLocks noChangeAspect="1"/>
          </p:cNvPicPr>
          <p:nvPr/>
        </p:nvPicPr>
        <p:blipFill>
          <a:blip r:embed="rId3"/>
          <a:stretch>
            <a:fillRect/>
          </a:stretch>
        </p:blipFill>
        <p:spPr>
          <a:xfrm>
            <a:off x="7773696" y="887896"/>
            <a:ext cx="4166513" cy="5287617"/>
          </a:xfrm>
          <a:prstGeom prst="rect">
            <a:avLst/>
          </a:prstGeom>
        </p:spPr>
      </p:pic>
    </p:spTree>
    <p:extLst>
      <p:ext uri="{BB962C8B-B14F-4D97-AF65-F5344CB8AC3E}">
        <p14:creationId xmlns:p14="http://schemas.microsoft.com/office/powerpoint/2010/main" val="4042478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276CBD5-855C-4BE4-BF2E-6F8F23F43F30}"/>
              </a:ext>
            </a:extLst>
          </p:cNvPr>
          <p:cNvPicPr>
            <a:picLocks noGrp="1" noChangeAspect="1"/>
          </p:cNvPicPr>
          <p:nvPr>
            <p:ph idx="1"/>
          </p:nvPr>
        </p:nvPicPr>
        <p:blipFill>
          <a:blip r:embed="rId2"/>
          <a:stretch>
            <a:fillRect/>
          </a:stretch>
        </p:blipFill>
        <p:spPr>
          <a:xfrm>
            <a:off x="4611757" y="503583"/>
            <a:ext cx="7580243" cy="6122504"/>
          </a:xfrm>
          <a:prstGeom prst="rect">
            <a:avLst/>
          </a:prstGeom>
        </p:spPr>
      </p:pic>
      <p:sp>
        <p:nvSpPr>
          <p:cNvPr id="5" name="Rectangle 4">
            <a:extLst>
              <a:ext uri="{FF2B5EF4-FFF2-40B4-BE49-F238E27FC236}">
                <a16:creationId xmlns:a16="http://schemas.microsoft.com/office/drawing/2014/main" id="{E9E6CC2B-7F41-48C8-AEC1-47041EAF6B44}"/>
              </a:ext>
            </a:extLst>
          </p:cNvPr>
          <p:cNvSpPr/>
          <p:nvPr/>
        </p:nvSpPr>
        <p:spPr>
          <a:xfrm>
            <a:off x="128455" y="231913"/>
            <a:ext cx="4483302" cy="6117829"/>
          </a:xfrm>
          <a:prstGeom prst="rect">
            <a:avLst/>
          </a:prstGeom>
          <a:solidFill>
            <a:schemeClr val="bg1">
              <a:lumMod val="85000"/>
            </a:schemeClr>
          </a:solidFill>
        </p:spPr>
        <p:txBody>
          <a:bodyPr wrap="square">
            <a:spAutoFit/>
          </a:bodyPr>
          <a:lstStyle/>
          <a:p>
            <a:pPr>
              <a:lnSpc>
                <a:spcPct val="150000"/>
              </a:lnSpc>
            </a:pPr>
            <a:r>
              <a:rPr lang="en-US" sz="2400" b="1" dirty="0">
                <a:solidFill>
                  <a:srgbClr val="000000"/>
                </a:solidFill>
                <a:latin typeface="Arial" panose="020B0604020202020204" pitchFamily="34" charset="0"/>
                <a:cs typeface="Arial" panose="020B0604020202020204" pitchFamily="34" charset="0"/>
              </a:rPr>
              <a:t>Ethiopia vs. Egypt </a:t>
            </a:r>
            <a:endParaRPr lang="en-US" sz="2400" dirty="0">
              <a:solidFill>
                <a:srgbClr val="000000"/>
              </a:solidFill>
              <a:latin typeface="Arial" panose="020B0604020202020204" pitchFamily="34" charset="0"/>
              <a:cs typeface="Arial" panose="020B0604020202020204" pitchFamily="34" charset="0"/>
            </a:endParaRPr>
          </a:p>
          <a:p>
            <a:pPr marL="342900" marR="0" indent="-342900">
              <a:lnSpc>
                <a:spcPct val="150000"/>
              </a:lnSpc>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Ethiopia has always been Egypt’s recurrent “water-enemy”, </a:t>
            </a:r>
          </a:p>
          <a:p>
            <a:pPr marL="342900" marR="0" indent="-342900">
              <a:lnSpc>
                <a:spcPct val="150000"/>
              </a:lnSpc>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Because it has the potential to control more that 85% of the flow of the Nile</a:t>
            </a:r>
          </a:p>
          <a:p>
            <a:pPr marL="342900" marR="0" indent="-342900">
              <a:lnSpc>
                <a:spcPct val="150000"/>
              </a:lnSpc>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Therefore, relations b/n these two </a:t>
            </a:r>
            <a:r>
              <a:rPr lang="en-US" sz="2400" dirty="0" err="1">
                <a:solidFill>
                  <a:srgbClr val="000000"/>
                </a:solidFill>
                <a:latin typeface="Arial" panose="020B0604020202020204" pitchFamily="34" charset="0"/>
                <a:cs typeface="Arial" panose="020B0604020202020204" pitchFamily="34" charset="0"/>
              </a:rPr>
              <a:t>riparians</a:t>
            </a:r>
            <a:r>
              <a:rPr lang="en-US" sz="2400" dirty="0">
                <a:solidFill>
                  <a:srgbClr val="000000"/>
                </a:solidFill>
                <a:latin typeface="Arial" panose="020B0604020202020204" pitchFamily="34" charset="0"/>
                <a:cs typeface="Arial" panose="020B0604020202020204" pitchFamily="34" charset="0"/>
              </a:rPr>
              <a:t> have long been more conflicting than cooperative.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3781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D5E29CF-FDE9-4FED-959C-450D3FBC06E2}"/>
              </a:ext>
            </a:extLst>
          </p:cNvPr>
          <p:cNvPicPr>
            <a:picLocks noGrp="1" noChangeAspect="1"/>
          </p:cNvPicPr>
          <p:nvPr>
            <p:ph idx="1"/>
          </p:nvPr>
        </p:nvPicPr>
        <p:blipFill>
          <a:blip r:embed="rId2"/>
          <a:stretch>
            <a:fillRect/>
          </a:stretch>
        </p:blipFill>
        <p:spPr>
          <a:xfrm>
            <a:off x="4863548" y="887896"/>
            <a:ext cx="7170362" cy="5181600"/>
          </a:xfrm>
          <a:prstGeom prst="rect">
            <a:avLst/>
          </a:prstGeom>
        </p:spPr>
      </p:pic>
      <p:sp>
        <p:nvSpPr>
          <p:cNvPr id="5" name="Rectangle 4">
            <a:extLst>
              <a:ext uri="{FF2B5EF4-FFF2-40B4-BE49-F238E27FC236}">
                <a16:creationId xmlns:a16="http://schemas.microsoft.com/office/drawing/2014/main" id="{2F96D070-4F73-404D-A514-DBE1BB5A974B}"/>
              </a:ext>
            </a:extLst>
          </p:cNvPr>
          <p:cNvSpPr/>
          <p:nvPr/>
        </p:nvSpPr>
        <p:spPr>
          <a:xfrm>
            <a:off x="158090" y="0"/>
            <a:ext cx="4599440" cy="6671826"/>
          </a:xfrm>
          <a:prstGeom prst="rect">
            <a:avLst/>
          </a:prstGeom>
          <a:solidFill>
            <a:schemeClr val="bg1">
              <a:lumMod val="85000"/>
            </a:schemeClr>
          </a:solidFill>
        </p:spPr>
        <p:txBody>
          <a:bodyPr wrap="square">
            <a:spAutoFit/>
          </a:bodyPr>
          <a:lstStyle/>
          <a:p>
            <a:pPr>
              <a:lnSpc>
                <a:spcPct val="150000"/>
              </a:lnSpc>
            </a:pPr>
            <a:r>
              <a:rPr lang="en-US" sz="2400" b="1" dirty="0">
                <a:solidFill>
                  <a:srgbClr val="000000"/>
                </a:solidFill>
                <a:latin typeface="Arial" panose="020B0604020202020204" pitchFamily="34" charset="0"/>
                <a:cs typeface="Arial" panose="020B0604020202020204" pitchFamily="34" charset="0"/>
              </a:rPr>
              <a:t>The Nile River Basin conflict intensity </a:t>
            </a:r>
            <a:endParaRPr lang="en-US" sz="2400" dirty="0">
              <a:solidFill>
                <a:srgbClr val="000000"/>
              </a:solidFill>
              <a:latin typeface="Arial" panose="020B0604020202020204" pitchFamily="34" charset="0"/>
              <a:cs typeface="Arial" panose="020B0604020202020204" pitchFamily="34" charset="0"/>
            </a:endParaRPr>
          </a:p>
          <a:p>
            <a:pPr marL="285750" marR="0" indent="-285750" algn="just">
              <a:lnSpc>
                <a:spcPct val="150000"/>
              </a:lnSpc>
              <a:buFont typeface="Wingdings" panose="05000000000000000000" pitchFamily="2" charset="2"/>
              <a:buChar char="ü"/>
            </a:pPr>
            <a:r>
              <a:rPr lang="en-US" sz="2400" dirty="0">
                <a:solidFill>
                  <a:srgbClr val="000000"/>
                </a:solidFill>
                <a:latin typeface="Arial" panose="020B0604020202020204" pitchFamily="34" charset="0"/>
                <a:cs typeface="Arial" panose="020B0604020202020204" pitchFamily="34" charset="0"/>
              </a:rPr>
              <a:t>There have been also important water-related interactions and events that affected the whole basin </a:t>
            </a:r>
          </a:p>
          <a:p>
            <a:pPr marL="285750" marR="0" indent="-285750" algn="just">
              <a:lnSpc>
                <a:spcPct val="150000"/>
              </a:lnSpc>
              <a:buFont typeface="Wingdings" panose="05000000000000000000" pitchFamily="2" charset="2"/>
              <a:buChar char="ü"/>
            </a:pPr>
            <a:r>
              <a:rPr lang="en-US" sz="2400" dirty="0">
                <a:solidFill>
                  <a:srgbClr val="000000"/>
                </a:solidFill>
                <a:latin typeface="Arial" panose="020B0604020202020204" pitchFamily="34" charset="0"/>
                <a:cs typeface="Arial" panose="020B0604020202020204" pitchFamily="34" charset="0"/>
              </a:rPr>
              <a:t>Again, despite the small number of events in the pre-1990 period, ameliorations in the intensity of conflicts between the pre- and the post-1990 periods</a:t>
            </a:r>
            <a:r>
              <a:rPr lang="en-US" dirty="0">
                <a:solidFill>
                  <a:srgbClr val="000000"/>
                </a:solidFill>
                <a:latin typeface="Arial" panose="020B0604020202020204" pitchFamily="34" charset="0"/>
              </a:rPr>
              <a:t>. </a:t>
            </a:r>
            <a:endParaRPr lang="en-US" dirty="0"/>
          </a:p>
        </p:txBody>
      </p:sp>
    </p:spTree>
    <p:extLst>
      <p:ext uri="{BB962C8B-B14F-4D97-AF65-F5344CB8AC3E}">
        <p14:creationId xmlns:p14="http://schemas.microsoft.com/office/powerpoint/2010/main" val="1738571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070AF46-F639-4059-A729-1FCE6AC0D5FD}"/>
              </a:ext>
            </a:extLst>
          </p:cNvPr>
          <p:cNvPicPr>
            <a:picLocks noGrp="1" noChangeAspect="1"/>
          </p:cNvPicPr>
          <p:nvPr>
            <p:ph idx="1"/>
          </p:nvPr>
        </p:nvPicPr>
        <p:blipFill>
          <a:blip r:embed="rId2"/>
          <a:stretch>
            <a:fillRect/>
          </a:stretch>
        </p:blipFill>
        <p:spPr>
          <a:xfrm>
            <a:off x="4757530" y="596348"/>
            <a:ext cx="7301948" cy="5857462"/>
          </a:xfrm>
          <a:prstGeom prst="rect">
            <a:avLst/>
          </a:prstGeom>
        </p:spPr>
      </p:pic>
      <p:sp>
        <p:nvSpPr>
          <p:cNvPr id="5" name="Rectangle 4">
            <a:extLst>
              <a:ext uri="{FF2B5EF4-FFF2-40B4-BE49-F238E27FC236}">
                <a16:creationId xmlns:a16="http://schemas.microsoft.com/office/drawing/2014/main" id="{6E5C5A60-6BD3-4799-AEB3-1871FE431742}"/>
              </a:ext>
            </a:extLst>
          </p:cNvPr>
          <p:cNvSpPr/>
          <p:nvPr/>
        </p:nvSpPr>
        <p:spPr>
          <a:xfrm>
            <a:off x="0" y="0"/>
            <a:ext cx="4664765" cy="6126677"/>
          </a:xfrm>
          <a:prstGeom prst="rect">
            <a:avLst/>
          </a:prstGeom>
        </p:spPr>
        <p:txBody>
          <a:bodyPr wrap="square">
            <a:spAutoFit/>
          </a:bodyPr>
          <a:lstStyle/>
          <a:p>
            <a:pPr marL="285750" indent="-285750">
              <a:lnSpc>
                <a:spcPct val="150000"/>
              </a:lnSpc>
              <a:buFont typeface="Wingdings" panose="05000000000000000000" pitchFamily="2" charset="2"/>
              <a:buChar char="v"/>
            </a:pPr>
            <a:r>
              <a:rPr lang="en-US" sz="2400" dirty="0">
                <a:solidFill>
                  <a:srgbClr val="000000"/>
                </a:solidFill>
                <a:latin typeface="Arial" panose="020B0604020202020204" pitchFamily="34" charset="0"/>
              </a:rPr>
              <a:t>The evaluation of 174 pertinent events on the WEIS shows us that there </a:t>
            </a:r>
            <a:r>
              <a:rPr lang="en-US" sz="2400" b="1" dirty="0">
                <a:solidFill>
                  <a:srgbClr val="000000"/>
                </a:solidFill>
                <a:latin typeface="Arial" panose="020B0604020202020204" pitchFamily="34" charset="0"/>
              </a:rPr>
              <a:t>is </a:t>
            </a:r>
            <a:r>
              <a:rPr lang="en-US" sz="2400" dirty="0">
                <a:solidFill>
                  <a:srgbClr val="000000"/>
                </a:solidFill>
                <a:latin typeface="Arial" panose="020B0604020202020204" pitchFamily="34" charset="0"/>
              </a:rPr>
              <a:t>a conflict over Nile waters. </a:t>
            </a:r>
          </a:p>
          <a:p>
            <a:pPr marL="285750" indent="-285750">
              <a:lnSpc>
                <a:spcPct val="150000"/>
              </a:lnSpc>
              <a:buFont typeface="Wingdings" panose="05000000000000000000" pitchFamily="2" charset="2"/>
              <a:buChar char="v"/>
            </a:pPr>
            <a:r>
              <a:rPr lang="en-US" sz="2400" dirty="0">
                <a:solidFill>
                  <a:srgbClr val="000000"/>
                </a:solidFill>
                <a:latin typeface="Arial" panose="020B0604020202020204" pitchFamily="34" charset="0"/>
              </a:rPr>
              <a:t>It is a cold conflict, and refers to an “unstable peace” situation. </a:t>
            </a:r>
          </a:p>
          <a:p>
            <a:pPr marL="285750" indent="-285750">
              <a:lnSpc>
                <a:spcPct val="150000"/>
              </a:lnSpc>
              <a:buFont typeface="Wingdings" panose="05000000000000000000" pitchFamily="2" charset="2"/>
              <a:buChar char="v"/>
            </a:pPr>
            <a:r>
              <a:rPr lang="en-US" sz="2400" dirty="0">
                <a:solidFill>
                  <a:srgbClr val="000000"/>
                </a:solidFill>
                <a:latin typeface="Arial" panose="020B0604020202020204" pitchFamily="34" charset="0"/>
              </a:rPr>
              <a:t>However, a positive development towards warmer relations in the last fifteen years seems to have emerged </a:t>
            </a:r>
            <a:endParaRPr lang="en-US" sz="2400" dirty="0"/>
          </a:p>
        </p:txBody>
      </p:sp>
    </p:spTree>
    <p:extLst>
      <p:ext uri="{BB962C8B-B14F-4D97-AF65-F5344CB8AC3E}">
        <p14:creationId xmlns:p14="http://schemas.microsoft.com/office/powerpoint/2010/main" val="2697727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E5F03-3933-43A1-A64D-088003F5A9C4}"/>
              </a:ext>
            </a:extLst>
          </p:cNvPr>
          <p:cNvSpPr>
            <a:spLocks noGrp="1"/>
          </p:cNvSpPr>
          <p:nvPr>
            <p:ph type="title"/>
          </p:nvPr>
        </p:nvSpPr>
        <p:spPr>
          <a:xfrm>
            <a:off x="838200" y="1"/>
            <a:ext cx="10515600" cy="681036"/>
          </a:xfrm>
        </p:spPr>
        <p:txBody>
          <a:bodyPr>
            <a:normAutofit/>
          </a:bodyPr>
          <a:lstStyle/>
          <a:p>
            <a:r>
              <a:rPr lang="en-US" sz="2400" b="1" dirty="0">
                <a:latin typeface="Arial" panose="020B0604020202020204" pitchFamily="34" charset="0"/>
                <a:cs typeface="Arial" panose="020B0604020202020204" pitchFamily="34" charset="0"/>
              </a:rPr>
              <a:t>Power asymmetry in the Nile River Basin </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DA1BB98-DF10-4036-BDE6-7FB8FFD9CC7D}"/>
              </a:ext>
            </a:extLst>
          </p:cNvPr>
          <p:cNvSpPr>
            <a:spLocks noGrp="1"/>
          </p:cNvSpPr>
          <p:nvPr>
            <p:ph idx="1"/>
          </p:nvPr>
        </p:nvSpPr>
        <p:spPr>
          <a:xfrm>
            <a:off x="265043" y="681036"/>
            <a:ext cx="11661914" cy="5998059"/>
          </a:xfrm>
        </p:spPr>
        <p:txBody>
          <a:bodyPr>
            <a:normAutofit/>
          </a:bodyPr>
          <a:lstStyle/>
          <a:p>
            <a:pPr algn="just">
              <a:lnSpc>
                <a:spcPct val="150000"/>
              </a:lnSpc>
              <a:buFont typeface="Wingdings" panose="05000000000000000000" pitchFamily="2" charset="2"/>
              <a:buChar char="q"/>
            </a:pPr>
            <a:r>
              <a:rPr lang="en-US" sz="2400" i="1" dirty="0">
                <a:latin typeface="Arial" panose="020B0604020202020204" pitchFamily="34" charset="0"/>
                <a:cs typeface="Arial" panose="020B0604020202020204" pitchFamily="34" charset="0"/>
              </a:rPr>
              <a:t>the impact of power asymmetries </a:t>
            </a:r>
            <a:r>
              <a:rPr lang="en-US" sz="2400" dirty="0">
                <a:latin typeface="Arial" panose="020B0604020202020204" pitchFamily="34" charset="0"/>
                <a:cs typeface="Arial" panose="020B0604020202020204" pitchFamily="34" charset="0"/>
              </a:rPr>
              <a:t>between riparian in the competition for control over water resources, in order to determine who is the strongest competitor</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objective of this part is not to measure the power of each riparian, but rather to show how extreme power asymmetry ensures the competitor of Egypt.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This will be achieved through an evaluation of Egypt’s level on the three pillars of the state. </a:t>
            </a:r>
          </a:p>
          <a:p>
            <a:pPr marL="514350" indent="-514350">
              <a:buFont typeface="+mj-lt"/>
              <a:buAutoNum type="romanUcPeriod"/>
            </a:pPr>
            <a:r>
              <a:rPr lang="en-US" sz="2400" b="1" dirty="0">
                <a:latin typeface="Arial" panose="020B0604020202020204" pitchFamily="34" charset="0"/>
                <a:cs typeface="Arial" panose="020B0604020202020204" pitchFamily="34" charset="0"/>
              </a:rPr>
              <a:t>Riparian position </a:t>
            </a:r>
            <a:endParaRPr lang="en-US" sz="2400" dirty="0">
              <a:latin typeface="Arial" panose="020B0604020202020204" pitchFamily="34" charset="0"/>
              <a:cs typeface="Arial" panose="020B0604020202020204" pitchFamily="34" charset="0"/>
            </a:endParaRPr>
          </a:p>
          <a:p>
            <a:pPr marL="514350" indent="-514350">
              <a:buFont typeface="+mj-lt"/>
              <a:buAutoNum type="romanUcPeriod"/>
            </a:pPr>
            <a:r>
              <a:rPr lang="en-US" sz="2400" b="1" dirty="0">
                <a:latin typeface="Arial" panose="020B0604020202020204" pitchFamily="34" charset="0"/>
                <a:cs typeface="Arial" panose="020B0604020202020204" pitchFamily="34" charset="0"/>
              </a:rPr>
              <a:t>Technical capacity. </a:t>
            </a:r>
            <a:endParaRPr lang="en-US" sz="2400" dirty="0">
              <a:latin typeface="Arial" panose="020B0604020202020204" pitchFamily="34" charset="0"/>
              <a:cs typeface="Arial" panose="020B0604020202020204" pitchFamily="34" charset="0"/>
            </a:endParaRPr>
          </a:p>
          <a:p>
            <a:pPr marL="514350" indent="-514350">
              <a:buFont typeface="+mj-lt"/>
              <a:buAutoNum type="romanUcPeriod"/>
            </a:pPr>
            <a:r>
              <a:rPr lang="en-US" sz="2400" b="1" dirty="0">
                <a:latin typeface="Arial" panose="020B0604020202020204" pitchFamily="34" charset="0"/>
                <a:cs typeface="Arial" panose="020B0604020202020204" pitchFamily="34" charset="0"/>
              </a:rPr>
              <a:t>An application of the three dimensions of Power to Egypt </a:t>
            </a:r>
            <a:endParaRPr 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042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0FE213-4895-4788-AEAA-A44D8E84CA73}"/>
              </a:ext>
            </a:extLst>
          </p:cNvPr>
          <p:cNvSpPr>
            <a:spLocks noGrp="1"/>
          </p:cNvSpPr>
          <p:nvPr>
            <p:ph idx="1"/>
          </p:nvPr>
        </p:nvSpPr>
        <p:spPr>
          <a:xfrm>
            <a:off x="0" y="212035"/>
            <a:ext cx="12192000" cy="6440555"/>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Conflict is present when two or more parties perceive that their interests are incompatible, express hostile attitudes or pursue their interests through actions that damage the other parties.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Interests can differ over:</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Access to and distribution of resources (</a:t>
            </a:r>
            <a:r>
              <a:rPr lang="en-US" dirty="0" err="1">
                <a:latin typeface="Arial" panose="020B0604020202020204" pitchFamily="34" charset="0"/>
                <a:cs typeface="Arial" panose="020B0604020202020204" pitchFamily="34" charset="0"/>
              </a:rPr>
              <a:t>e.g</a:t>
            </a:r>
            <a:r>
              <a:rPr lang="en-US" dirty="0">
                <a:latin typeface="Arial" panose="020B0604020202020204" pitchFamily="34" charset="0"/>
                <a:cs typeface="Arial" panose="020B0604020202020204" pitchFamily="34" charset="0"/>
              </a:rPr>
              <a:t> Territory, money, energy sources, food);</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Control of power and participation in political decision-making;</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Identity (cultural, social and political communities); and</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Status, particularly those embodied in systems of government, religion,</a:t>
            </a:r>
          </a:p>
          <a:p>
            <a:endParaRPr lang="en-US" dirty="0"/>
          </a:p>
        </p:txBody>
      </p:sp>
    </p:spTree>
    <p:extLst>
      <p:ext uri="{BB962C8B-B14F-4D97-AF65-F5344CB8AC3E}">
        <p14:creationId xmlns:p14="http://schemas.microsoft.com/office/powerpoint/2010/main" val="9534846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61E4B-1B16-4B67-AFC8-8ACE956007C9}"/>
              </a:ext>
            </a:extLst>
          </p:cNvPr>
          <p:cNvSpPr>
            <a:spLocks noGrp="1"/>
          </p:cNvSpPr>
          <p:nvPr>
            <p:ph idx="1"/>
          </p:nvPr>
        </p:nvSpPr>
        <p:spPr>
          <a:xfrm>
            <a:off x="397565" y="410817"/>
            <a:ext cx="11343861" cy="6215270"/>
          </a:xfrm>
        </p:spPr>
        <p:txBody>
          <a:bodyPr>
            <a:normAutofit/>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Structural Power </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Economic power </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Military power </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Other elements of structural power</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Bargaining Power </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Ideational Power</a:t>
            </a:r>
          </a:p>
        </p:txBody>
      </p:sp>
    </p:spTree>
    <p:extLst>
      <p:ext uri="{BB962C8B-B14F-4D97-AF65-F5344CB8AC3E}">
        <p14:creationId xmlns:p14="http://schemas.microsoft.com/office/powerpoint/2010/main" val="1640727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E9BEA3-8F01-4840-B4D7-84584225CA11}"/>
              </a:ext>
            </a:extLst>
          </p:cNvPr>
          <p:cNvSpPr>
            <a:spLocks noGrp="1"/>
          </p:cNvSpPr>
          <p:nvPr>
            <p:ph idx="1"/>
          </p:nvPr>
        </p:nvSpPr>
        <p:spPr>
          <a:xfrm>
            <a:off x="344557" y="331304"/>
            <a:ext cx="11009243" cy="6241774"/>
          </a:xfrm>
        </p:spPr>
        <p:txBody>
          <a:bodyPr/>
          <a:lstStyle/>
          <a:p>
            <a:pPr marL="571500" indent="-571500" algn="just">
              <a:lnSpc>
                <a:spcPct val="150000"/>
              </a:lnSpc>
              <a:buFont typeface="+mj-lt"/>
              <a:buAutoNum type="romanUcPeriod"/>
            </a:pPr>
            <a:r>
              <a:rPr lang="en-US" sz="2400" dirty="0">
                <a:latin typeface="Arial" panose="020B0604020202020204" pitchFamily="34" charset="0"/>
                <a:cs typeface="Arial" panose="020B0604020202020204" pitchFamily="34" charset="0"/>
              </a:rPr>
              <a:t>Riparian position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Egypt’s Achille’s heel is its downstream position in the basin.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Its contribution to the flow of the Nile is nil, especially when compared to Ethiopia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However, Egypt controls 75% of the flows, thanks to the 1959 Agreement.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paradoxical situation can be explained by Egypt’s ability to influence the basin thanks to other types of power. </a:t>
            </a:r>
          </a:p>
          <a:p>
            <a:endParaRPr lang="en-US" dirty="0"/>
          </a:p>
        </p:txBody>
      </p:sp>
    </p:spTree>
    <p:extLst>
      <p:ext uri="{BB962C8B-B14F-4D97-AF65-F5344CB8AC3E}">
        <p14:creationId xmlns:p14="http://schemas.microsoft.com/office/powerpoint/2010/main" val="1054362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33D46-2424-4A3F-8BD8-3FA39008681F}"/>
              </a:ext>
            </a:extLst>
          </p:cNvPr>
          <p:cNvSpPr>
            <a:spLocks noGrp="1"/>
          </p:cNvSpPr>
          <p:nvPr>
            <p:ph idx="1"/>
          </p:nvPr>
        </p:nvSpPr>
        <p:spPr>
          <a:xfrm>
            <a:off x="198783" y="198782"/>
            <a:ext cx="11754678" cy="6427305"/>
          </a:xfrm>
        </p:spPr>
        <p:txBody>
          <a:bodyPr>
            <a:normAutofit/>
          </a:bodyPr>
          <a:lstStyle/>
          <a:p>
            <a:pPr marL="571500" indent="-571500">
              <a:buFont typeface="+mj-lt"/>
              <a:buAutoNum type="romanUcPeriod" startAt="2"/>
            </a:pPr>
            <a:r>
              <a:rPr lang="en-US" sz="2400" b="1" dirty="0">
                <a:latin typeface="Arial" panose="020B0604020202020204" pitchFamily="34" charset="0"/>
                <a:cs typeface="Arial" panose="020B0604020202020204" pitchFamily="34" charset="0"/>
              </a:rPr>
              <a:t>Technical capacity.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Egypt has the largest exploitation potential of the basin, especially because it has the largest storage capacity amongst Nile </a:t>
            </a:r>
            <a:r>
              <a:rPr lang="en-US" dirty="0" err="1">
                <a:latin typeface="Arial" panose="020B0604020202020204" pitchFamily="34" charset="0"/>
                <a:cs typeface="Arial" panose="020B0604020202020204" pitchFamily="34" charset="0"/>
              </a:rPr>
              <a:t>riparians</a:t>
            </a:r>
            <a:r>
              <a:rPr lang="en-US" dirty="0">
                <a:latin typeface="Arial" panose="020B0604020202020204" pitchFamily="34" charset="0"/>
                <a:cs typeface="Arial" panose="020B0604020202020204" pitchFamily="34" charset="0"/>
              </a:rPr>
              <a:t>, symbolized by the High Aswan Dam and its storage lake: Lake Nasser.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Egypt also leads the other Nile </a:t>
            </a:r>
            <a:r>
              <a:rPr lang="en-US" dirty="0" err="1">
                <a:latin typeface="Arial" panose="020B0604020202020204" pitchFamily="34" charset="0"/>
                <a:cs typeface="Arial" panose="020B0604020202020204" pitchFamily="34" charset="0"/>
              </a:rPr>
              <a:t>Riparians</a:t>
            </a:r>
            <a:r>
              <a:rPr lang="en-US" dirty="0">
                <a:latin typeface="Arial" panose="020B0604020202020204" pitchFamily="34" charset="0"/>
                <a:cs typeface="Arial" panose="020B0604020202020204" pitchFamily="34" charset="0"/>
              </a:rPr>
              <a:t> in its </a:t>
            </a:r>
            <a:r>
              <a:rPr lang="en-US" b="1" dirty="0">
                <a:solidFill>
                  <a:srgbClr val="00B050"/>
                </a:solidFill>
                <a:latin typeface="Arial" panose="020B0604020202020204" pitchFamily="34" charset="0"/>
                <a:cs typeface="Arial" panose="020B0604020202020204" pitchFamily="34" charset="0"/>
              </a:rPr>
              <a:t>expertise in water resource management </a:t>
            </a:r>
          </a:p>
          <a:p>
            <a:pPr marL="971550" lvl="1" indent="-514350" algn="just">
              <a:lnSpc>
                <a:spcPct val="150000"/>
              </a:lnSpc>
              <a:buFont typeface="+mj-lt"/>
              <a:buAutoNum type="romanUcPeriod" startAt="3"/>
            </a:pPr>
            <a:r>
              <a:rPr lang="en-US" b="1" dirty="0">
                <a:latin typeface="Arial" panose="020B0604020202020204" pitchFamily="34" charset="0"/>
                <a:cs typeface="Arial" panose="020B0604020202020204" pitchFamily="34" charset="0"/>
              </a:rPr>
              <a:t>An application of the three dimensions of Power to Egypt </a:t>
            </a:r>
            <a:endParaRPr 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following is an evaluation of Egypt’s level with regards to each dimension of power.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Evaluating all dimensions of power is complex, because “power is at its most effective when least observable”. </a:t>
            </a:r>
          </a:p>
        </p:txBody>
      </p:sp>
    </p:spTree>
    <p:extLst>
      <p:ext uri="{BB962C8B-B14F-4D97-AF65-F5344CB8AC3E}">
        <p14:creationId xmlns:p14="http://schemas.microsoft.com/office/powerpoint/2010/main" val="3307338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712816-5DFE-4210-A811-D1BFF9B7A60F}"/>
              </a:ext>
            </a:extLst>
          </p:cNvPr>
          <p:cNvSpPr>
            <a:spLocks noGrp="1"/>
          </p:cNvSpPr>
          <p:nvPr>
            <p:ph idx="1"/>
          </p:nvPr>
        </p:nvSpPr>
        <p:spPr>
          <a:xfrm>
            <a:off x="159027" y="1"/>
            <a:ext cx="11834190" cy="6758608"/>
          </a:xfrm>
        </p:spPr>
        <p:txBody>
          <a:bodyPr>
            <a:normAutofit/>
          </a:bodyPr>
          <a:lstStyle/>
          <a:p>
            <a:pPr marL="514350" indent="-514350" algn="just">
              <a:lnSpc>
                <a:spcPct val="150000"/>
              </a:lnSpc>
              <a:buFont typeface="+mj-lt"/>
              <a:buAutoNum type="arabicPeriod"/>
            </a:pPr>
            <a:r>
              <a:rPr lang="en-US" sz="2400" b="1" dirty="0">
                <a:latin typeface="Arial" panose="020B0604020202020204" pitchFamily="34" charset="0"/>
                <a:cs typeface="Arial" panose="020B0604020202020204" pitchFamily="34" charset="0"/>
              </a:rPr>
              <a:t>Structural Power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study of the structural power of Egypt starts by an analysis of its economic power, before focusing on military resources and other political powers.</a:t>
            </a:r>
          </a:p>
          <a:p>
            <a:pPr marL="514350" indent="-514350" algn="just">
              <a:lnSpc>
                <a:spcPct val="150000"/>
              </a:lnSpc>
              <a:buFont typeface="+mj-lt"/>
              <a:buAutoNum type="alphaLcParenR"/>
            </a:pPr>
            <a:r>
              <a:rPr lang="en-US" sz="2400" b="1" dirty="0">
                <a:latin typeface="Arial" panose="020B0604020202020204" pitchFamily="34" charset="0"/>
                <a:cs typeface="Arial" panose="020B0604020202020204" pitchFamily="34" charset="0"/>
              </a:rPr>
              <a:t>Economic power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First, the GDP per capita of Egypt is the largest in the basin,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Although not very impressive when compared to the best ranking states, Egypt is still very much in advance with regards to its upstream neighbors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Egypt’s economy is much more diversified, with a lower proportion of its GDP into the agricultural sector, and larger parts in the industrial and services sectors than the other </a:t>
            </a:r>
            <a:r>
              <a:rPr lang="en-US" dirty="0" err="1">
                <a:latin typeface="Arial" panose="020B0604020202020204" pitchFamily="34" charset="0"/>
                <a:cs typeface="Arial" panose="020B0604020202020204" pitchFamily="34" charset="0"/>
              </a:rPr>
              <a:t>riparians</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29987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5F5BCEE-52B9-424E-88B9-D10B2301656C}"/>
              </a:ext>
            </a:extLst>
          </p:cNvPr>
          <p:cNvPicPr>
            <a:picLocks noGrp="1" noChangeAspect="1"/>
          </p:cNvPicPr>
          <p:nvPr>
            <p:ph idx="1"/>
          </p:nvPr>
        </p:nvPicPr>
        <p:blipFill>
          <a:blip r:embed="rId2"/>
          <a:stretch>
            <a:fillRect/>
          </a:stretch>
        </p:blipFill>
        <p:spPr>
          <a:xfrm>
            <a:off x="2504661" y="662610"/>
            <a:ext cx="8865704" cy="6016208"/>
          </a:xfrm>
          <a:prstGeom prst="rect">
            <a:avLst/>
          </a:prstGeom>
        </p:spPr>
      </p:pic>
      <p:sp>
        <p:nvSpPr>
          <p:cNvPr id="5" name="Rectangle 4">
            <a:extLst>
              <a:ext uri="{FF2B5EF4-FFF2-40B4-BE49-F238E27FC236}">
                <a16:creationId xmlns:a16="http://schemas.microsoft.com/office/drawing/2014/main" id="{9B9CA81F-893F-415F-8C7A-52C7273BF829}"/>
              </a:ext>
            </a:extLst>
          </p:cNvPr>
          <p:cNvSpPr/>
          <p:nvPr/>
        </p:nvSpPr>
        <p:spPr>
          <a:xfrm>
            <a:off x="2074769" y="179183"/>
            <a:ext cx="5498044" cy="369332"/>
          </a:xfrm>
          <a:prstGeom prst="rect">
            <a:avLst/>
          </a:prstGeom>
        </p:spPr>
        <p:txBody>
          <a:bodyPr wrap="none">
            <a:spAutoFit/>
          </a:bodyPr>
          <a:lstStyle/>
          <a:p>
            <a:r>
              <a:rPr lang="en-US" i="1" dirty="0">
                <a:solidFill>
                  <a:srgbClr val="000000"/>
                </a:solidFill>
                <a:latin typeface="Arial" panose="020B0604020202020204" pitchFamily="34" charset="0"/>
              </a:rPr>
              <a:t>GDP per capita - World ranking of the Nile </a:t>
            </a:r>
            <a:r>
              <a:rPr lang="en-US" i="1" dirty="0" err="1">
                <a:solidFill>
                  <a:srgbClr val="000000"/>
                </a:solidFill>
                <a:latin typeface="Arial" panose="020B0604020202020204" pitchFamily="34" charset="0"/>
              </a:rPr>
              <a:t>riparians</a:t>
            </a:r>
            <a:r>
              <a:rPr lang="en-US" i="1" dirty="0">
                <a:solidFill>
                  <a:srgbClr val="000000"/>
                </a:solidFill>
                <a:latin typeface="Arial" panose="020B0604020202020204" pitchFamily="34" charset="0"/>
              </a:rPr>
              <a:t> </a:t>
            </a:r>
            <a:endParaRPr lang="en-US" dirty="0"/>
          </a:p>
        </p:txBody>
      </p:sp>
    </p:spTree>
    <p:extLst>
      <p:ext uri="{BB962C8B-B14F-4D97-AF65-F5344CB8AC3E}">
        <p14:creationId xmlns:p14="http://schemas.microsoft.com/office/powerpoint/2010/main" val="3747173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7C4D2-E87F-4B11-A5D1-096B9AC75982}"/>
              </a:ext>
            </a:extLst>
          </p:cNvPr>
          <p:cNvSpPr>
            <a:spLocks noGrp="1"/>
          </p:cNvSpPr>
          <p:nvPr>
            <p:ph idx="1"/>
          </p:nvPr>
        </p:nvSpPr>
        <p:spPr>
          <a:xfrm>
            <a:off x="225287" y="145774"/>
            <a:ext cx="11714922" cy="6506817"/>
          </a:xfrm>
        </p:spPr>
        <p:txBody>
          <a:bodyPr>
            <a:normAutofit lnSpcReduction="10000"/>
          </a:bodyPr>
          <a:lstStyle/>
          <a:p>
            <a:pPr marL="457200" indent="-457200" algn="just">
              <a:lnSpc>
                <a:spcPct val="150000"/>
              </a:lnSpc>
              <a:buFont typeface="+mj-lt"/>
              <a:buAutoNum type="alphaLcParenR" startAt="2"/>
            </a:pPr>
            <a:r>
              <a:rPr lang="en-US" sz="2400" b="1" dirty="0">
                <a:latin typeface="Arial" panose="020B0604020202020204" pitchFamily="34" charset="0"/>
                <a:cs typeface="Arial" panose="020B0604020202020204" pitchFamily="34" charset="0"/>
              </a:rPr>
              <a:t>Military power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there is common agreement that Egypt has the largest military potential of the Nile </a:t>
            </a:r>
            <a:r>
              <a:rPr lang="en-US" dirty="0" err="1">
                <a:latin typeface="Arial" panose="020B0604020202020204" pitchFamily="34" charset="0"/>
                <a:cs typeface="Arial" panose="020B0604020202020204" pitchFamily="34" charset="0"/>
              </a:rPr>
              <a:t>riparians</a:t>
            </a:r>
            <a:endParaRPr 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“Strategy Page” website attempted to evaluate numerically the military power of all states, through a complex collating of data, taking into account quantitative (number of men, aircrafts etc.) and qualitative (based on historical facts) factors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evaluation however seems to be reasonably close to reality, and confirms </a:t>
            </a:r>
            <a:r>
              <a:rPr lang="en-US" b="1" dirty="0">
                <a:solidFill>
                  <a:srgbClr val="00B050"/>
                </a:solidFill>
                <a:latin typeface="Arial" panose="020B0604020202020204" pitchFamily="34" charset="0"/>
                <a:cs typeface="Arial" panose="020B0604020202020204" pitchFamily="34" charset="0"/>
              </a:rPr>
              <a:t>Egypt as the military hegemonic state of the basin</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 indeed has </a:t>
            </a:r>
            <a:r>
              <a:rPr lang="en-US" b="1" dirty="0">
                <a:solidFill>
                  <a:srgbClr val="00B050"/>
                </a:solidFill>
                <a:latin typeface="Arial" panose="020B0604020202020204" pitchFamily="34" charset="0"/>
                <a:cs typeface="Arial" panose="020B0604020202020204" pitchFamily="34" charset="0"/>
              </a:rPr>
              <a:t>a very developed army</a:t>
            </a:r>
            <a:r>
              <a:rPr lang="en-US" dirty="0">
                <a:latin typeface="Arial" panose="020B0604020202020204" pitchFamily="34" charset="0"/>
                <a:cs typeface="Arial" panose="020B0604020202020204" pitchFamily="34" charset="0"/>
              </a:rPr>
              <a:t>, due to its historical </a:t>
            </a:r>
            <a:r>
              <a:rPr lang="en-US" i="1" dirty="0">
                <a:latin typeface="Arial" panose="020B0604020202020204" pitchFamily="34" charset="0"/>
                <a:cs typeface="Arial" panose="020B0604020202020204" pitchFamily="34" charset="0"/>
              </a:rPr>
              <a:t>capacity to </a:t>
            </a:r>
            <a:r>
              <a:rPr lang="en-US" i="1" dirty="0" err="1">
                <a:latin typeface="Arial" panose="020B0604020202020204" pitchFamily="34" charset="0"/>
                <a:cs typeface="Arial" panose="020B0604020202020204" pitchFamily="34" charset="0"/>
              </a:rPr>
              <a:t>mobilise</a:t>
            </a:r>
            <a:r>
              <a:rPr lang="en-US" i="1" dirty="0">
                <a:latin typeface="Arial" panose="020B0604020202020204" pitchFamily="34" charset="0"/>
                <a:cs typeface="Arial" panose="020B0604020202020204" pitchFamily="34" charset="0"/>
              </a:rPr>
              <a:t> funds </a:t>
            </a:r>
            <a:r>
              <a:rPr lang="en-US" dirty="0">
                <a:latin typeface="Arial" panose="020B0604020202020204" pitchFamily="34" charset="0"/>
                <a:cs typeface="Arial" panose="020B0604020202020204" pitchFamily="34" charset="0"/>
              </a:rPr>
              <a:t>in the international system, especially from the United States of America.  </a:t>
            </a:r>
          </a:p>
        </p:txBody>
      </p:sp>
    </p:spTree>
    <p:extLst>
      <p:ext uri="{BB962C8B-B14F-4D97-AF65-F5344CB8AC3E}">
        <p14:creationId xmlns:p14="http://schemas.microsoft.com/office/powerpoint/2010/main" val="19845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3CC6C73C-115D-4F7E-8C78-3A0E665EE8F7}"/>
              </a:ext>
            </a:extLst>
          </p:cNvPr>
          <p:cNvPicPr>
            <a:picLocks noGrp="1" noChangeAspect="1"/>
          </p:cNvPicPr>
          <p:nvPr>
            <p:ph idx="1"/>
          </p:nvPr>
        </p:nvPicPr>
        <p:blipFill>
          <a:blip r:embed="rId2"/>
          <a:stretch>
            <a:fillRect/>
          </a:stretch>
        </p:blipFill>
        <p:spPr>
          <a:xfrm>
            <a:off x="212036" y="715617"/>
            <a:ext cx="11701668" cy="5950226"/>
          </a:xfrm>
          <a:prstGeom prst="rect">
            <a:avLst/>
          </a:prstGeom>
        </p:spPr>
      </p:pic>
      <p:sp>
        <p:nvSpPr>
          <p:cNvPr id="5" name="Rectangle 4">
            <a:extLst>
              <a:ext uri="{FF2B5EF4-FFF2-40B4-BE49-F238E27FC236}">
                <a16:creationId xmlns:a16="http://schemas.microsoft.com/office/drawing/2014/main" id="{560D94E4-A2C1-4400-ACBD-2A291C109F63}"/>
              </a:ext>
            </a:extLst>
          </p:cNvPr>
          <p:cNvSpPr/>
          <p:nvPr/>
        </p:nvSpPr>
        <p:spPr>
          <a:xfrm>
            <a:off x="1551884" y="192157"/>
            <a:ext cx="4987263" cy="461665"/>
          </a:xfrm>
          <a:prstGeom prst="rect">
            <a:avLst/>
          </a:prstGeom>
        </p:spPr>
        <p:txBody>
          <a:bodyPr wrap="none">
            <a:spAutoFit/>
          </a:bodyPr>
          <a:lstStyle/>
          <a:p>
            <a:r>
              <a:rPr lang="en-US" sz="2400" i="1" dirty="0">
                <a:solidFill>
                  <a:srgbClr val="000000"/>
                </a:solidFill>
                <a:latin typeface="Arial" panose="020B0604020202020204" pitchFamily="34" charset="0"/>
              </a:rPr>
              <a:t>Military Power of the Nile </a:t>
            </a:r>
            <a:r>
              <a:rPr lang="en-US" sz="2400" i="1" dirty="0" err="1">
                <a:solidFill>
                  <a:srgbClr val="000000"/>
                </a:solidFill>
                <a:latin typeface="Arial" panose="020B0604020202020204" pitchFamily="34" charset="0"/>
              </a:rPr>
              <a:t>riparians</a:t>
            </a:r>
            <a:r>
              <a:rPr lang="en-US" i="1" dirty="0">
                <a:solidFill>
                  <a:srgbClr val="000000"/>
                </a:solidFill>
                <a:latin typeface="Arial" panose="020B0604020202020204" pitchFamily="34" charset="0"/>
              </a:rPr>
              <a:t>. </a:t>
            </a:r>
            <a:endParaRPr lang="en-US" dirty="0"/>
          </a:p>
        </p:txBody>
      </p:sp>
    </p:spTree>
    <p:extLst>
      <p:ext uri="{BB962C8B-B14F-4D97-AF65-F5344CB8AC3E}">
        <p14:creationId xmlns:p14="http://schemas.microsoft.com/office/powerpoint/2010/main" val="2347447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606349-B3F8-4D1B-A9F9-1610AB8AE8EF}"/>
              </a:ext>
            </a:extLst>
          </p:cNvPr>
          <p:cNvSpPr>
            <a:spLocks noGrp="1"/>
          </p:cNvSpPr>
          <p:nvPr>
            <p:ph idx="1"/>
          </p:nvPr>
        </p:nvSpPr>
        <p:spPr>
          <a:xfrm>
            <a:off x="225287" y="198783"/>
            <a:ext cx="11741426" cy="6480313"/>
          </a:xfrm>
        </p:spPr>
        <p:txBody>
          <a:bodyPr>
            <a:normAutofit/>
          </a:bodyPr>
          <a:lstStyle/>
          <a:p>
            <a:pPr marL="457200" indent="-457200" algn="just">
              <a:lnSpc>
                <a:spcPct val="150000"/>
              </a:lnSpc>
              <a:buFont typeface="+mj-lt"/>
              <a:buAutoNum type="alphaLcParenR" startAt="3"/>
            </a:pPr>
            <a:r>
              <a:rPr lang="en-US" sz="2400" b="1" dirty="0">
                <a:latin typeface="Arial" panose="020B0604020202020204" pitchFamily="34" charset="0"/>
                <a:cs typeface="Arial" panose="020B0604020202020204" pitchFamily="34" charset="0"/>
              </a:rPr>
              <a:t>Other elements of structural power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a:t>
            </a:r>
            <a:r>
              <a:rPr lang="en-US" i="1" dirty="0">
                <a:latin typeface="Arial" panose="020B0604020202020204" pitchFamily="34" charset="0"/>
                <a:cs typeface="Arial" panose="020B0604020202020204" pitchFamily="34" charset="0"/>
              </a:rPr>
              <a:t>international support </a:t>
            </a:r>
            <a:r>
              <a:rPr lang="en-US" dirty="0">
                <a:latin typeface="Arial" panose="020B0604020202020204" pitchFamily="34" charset="0"/>
                <a:cs typeface="Arial" panose="020B0604020202020204" pitchFamily="34" charset="0"/>
              </a:rPr>
              <a:t>on hand of Egypt gave it the capacity to reinforce its structural power.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For instance, Egypt receives $1,3 billion each year from the USA, which represents more than the half of its annual military expenditures.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Egypt’s high level of </a:t>
            </a:r>
            <a:r>
              <a:rPr lang="en-US" i="1" dirty="0">
                <a:latin typeface="Arial" panose="020B0604020202020204" pitchFamily="34" charset="0"/>
                <a:cs typeface="Arial" panose="020B0604020202020204" pitchFamily="34" charset="0"/>
              </a:rPr>
              <a:t>geo-strategic weight </a:t>
            </a:r>
            <a:r>
              <a:rPr lang="en-US" dirty="0">
                <a:latin typeface="Arial" panose="020B0604020202020204" pitchFamily="34" charset="0"/>
                <a:cs typeface="Arial" panose="020B0604020202020204" pitchFamily="34" charset="0"/>
              </a:rPr>
              <a:t>is also manifested in its </a:t>
            </a:r>
            <a:r>
              <a:rPr lang="en-US" i="1" dirty="0">
                <a:latin typeface="Arial" panose="020B0604020202020204" pitchFamily="34" charset="0"/>
                <a:cs typeface="Arial" panose="020B0604020202020204" pitchFamily="34" charset="0"/>
              </a:rPr>
              <a:t>key position </a:t>
            </a:r>
            <a:r>
              <a:rPr lang="en-US" dirty="0">
                <a:latin typeface="Arial" panose="020B0604020202020204" pitchFamily="34" charset="0"/>
                <a:cs typeface="Arial" panose="020B0604020202020204" pitchFamily="34" charset="0"/>
              </a:rPr>
              <a:t>in the Middle East Peace Process.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a:t>
            </a:r>
            <a:r>
              <a:rPr lang="en-US" i="1" dirty="0">
                <a:latin typeface="Arial" panose="020B0604020202020204" pitchFamily="34" charset="0"/>
                <a:cs typeface="Arial" panose="020B0604020202020204" pitchFamily="34" charset="0"/>
              </a:rPr>
              <a:t>prevalence of Egyptian individuals </a:t>
            </a:r>
            <a:r>
              <a:rPr lang="en-US" dirty="0">
                <a:latin typeface="Arial" panose="020B0604020202020204" pitchFamily="34" charset="0"/>
                <a:cs typeface="Arial" panose="020B0604020202020204" pitchFamily="34" charset="0"/>
              </a:rPr>
              <a:t>in many of </a:t>
            </a:r>
            <a:r>
              <a:rPr lang="en-US" b="1" dirty="0">
                <a:solidFill>
                  <a:srgbClr val="00B050"/>
                </a:solidFill>
                <a:latin typeface="Arial" panose="020B0604020202020204" pitchFamily="34" charset="0"/>
                <a:cs typeface="Arial" panose="020B0604020202020204" pitchFamily="34" charset="0"/>
              </a:rPr>
              <a:t>the world’s leading water resources organizations </a:t>
            </a:r>
            <a:r>
              <a:rPr lang="en-US" dirty="0">
                <a:latin typeface="Arial" panose="020B0604020202020204" pitchFamily="34" charset="0"/>
                <a:cs typeface="Arial" panose="020B0604020202020204" pitchFamily="34" charset="0"/>
              </a:rPr>
              <a:t>confirms Egypt’s leading structural power in the basin. </a:t>
            </a:r>
          </a:p>
        </p:txBody>
      </p:sp>
    </p:spTree>
    <p:extLst>
      <p:ext uri="{BB962C8B-B14F-4D97-AF65-F5344CB8AC3E}">
        <p14:creationId xmlns:p14="http://schemas.microsoft.com/office/powerpoint/2010/main" val="3823224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A6AFCB-5F33-4382-B628-C5BDF6123122}"/>
              </a:ext>
            </a:extLst>
          </p:cNvPr>
          <p:cNvSpPr>
            <a:spLocks noGrp="1"/>
          </p:cNvSpPr>
          <p:nvPr>
            <p:ph idx="1"/>
          </p:nvPr>
        </p:nvSpPr>
        <p:spPr>
          <a:xfrm>
            <a:off x="106017" y="172278"/>
            <a:ext cx="11993218" cy="6546574"/>
          </a:xfrm>
        </p:spPr>
        <p:txBody>
          <a:bodyPr>
            <a:normAutofit/>
          </a:bodyPr>
          <a:lstStyle/>
          <a:p>
            <a:pPr marL="514350" indent="-514350" algn="just">
              <a:lnSpc>
                <a:spcPct val="150000"/>
              </a:lnSpc>
              <a:buFont typeface="+mj-lt"/>
              <a:buAutoNum type="arabicPeriod" startAt="2"/>
            </a:pPr>
            <a:r>
              <a:rPr lang="en-US" sz="2400" b="1" dirty="0">
                <a:latin typeface="Arial" panose="020B0604020202020204" pitchFamily="34" charset="0"/>
                <a:cs typeface="Arial" panose="020B0604020202020204" pitchFamily="34" charset="0"/>
              </a:rPr>
              <a:t>Bargaining Power (ability to influence)</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Egypt’s bargaining power has been characterized by its ability to maintain the status quo during more than 40 years, and its tough veto power that helped Egypt impose its preferred solution in the basin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Its </a:t>
            </a:r>
            <a:r>
              <a:rPr lang="en-US" i="1" dirty="0">
                <a:latin typeface="Arial" panose="020B0604020202020204" pitchFamily="34" charset="0"/>
                <a:cs typeface="Arial" panose="020B0604020202020204" pitchFamily="34" charset="0"/>
              </a:rPr>
              <a:t>negotiating capacity </a:t>
            </a:r>
            <a:r>
              <a:rPr lang="en-US" dirty="0">
                <a:latin typeface="Arial" panose="020B0604020202020204" pitchFamily="34" charset="0"/>
                <a:cs typeface="Arial" panose="020B0604020202020204" pitchFamily="34" charset="0"/>
              </a:rPr>
              <a:t>and </a:t>
            </a:r>
            <a:r>
              <a:rPr lang="en-US" i="1" dirty="0">
                <a:latin typeface="Arial" panose="020B0604020202020204" pitchFamily="34" charset="0"/>
                <a:cs typeface="Arial" panose="020B0604020202020204" pitchFamily="34" charset="0"/>
              </a:rPr>
              <a:t>strategic relations </a:t>
            </a:r>
            <a:r>
              <a:rPr lang="en-US" dirty="0">
                <a:latin typeface="Arial" panose="020B0604020202020204" pitchFamily="34" charset="0"/>
                <a:cs typeface="Arial" panose="020B0604020202020204" pitchFamily="34" charset="0"/>
              </a:rPr>
              <a:t>with powerful states reinforced this bargaining power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 has also been capable of “</a:t>
            </a:r>
            <a:r>
              <a:rPr lang="en-US" i="1" dirty="0" err="1">
                <a:latin typeface="Arial" panose="020B0604020202020204" pitchFamily="34" charset="0"/>
                <a:cs typeface="Arial" panose="020B0604020202020204" pitchFamily="34" charset="0"/>
              </a:rPr>
              <a:t>securitising</a:t>
            </a:r>
            <a:r>
              <a:rPr lang="en-US" dirty="0">
                <a:latin typeface="Arial" panose="020B0604020202020204" pitchFamily="34" charset="0"/>
                <a:cs typeface="Arial" panose="020B0604020202020204" pitchFamily="34" charset="0"/>
              </a:rPr>
              <a:t>” its relations with the Nile waters, by considering the latter a “national security” issue, declaring: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“the survival of Egypt is based on the Nile”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At the </a:t>
            </a:r>
            <a:r>
              <a:rPr lang="en-US" i="1" dirty="0">
                <a:latin typeface="Arial" panose="020B0604020202020204" pitchFamily="34" charset="0"/>
                <a:cs typeface="Arial" panose="020B0604020202020204" pitchFamily="34" charset="0"/>
              </a:rPr>
              <a:t>International Water Law </a:t>
            </a:r>
            <a:r>
              <a:rPr lang="en-US" dirty="0">
                <a:latin typeface="Arial" panose="020B0604020202020204" pitchFamily="34" charset="0"/>
                <a:cs typeface="Arial" panose="020B0604020202020204" pitchFamily="34" charset="0"/>
              </a:rPr>
              <a:t>level, Egypt’s “prior use” claim relates to the same bargaining process, balanced by the upstream states’ demand for “equitable use”. </a:t>
            </a:r>
          </a:p>
        </p:txBody>
      </p:sp>
    </p:spTree>
    <p:extLst>
      <p:ext uri="{BB962C8B-B14F-4D97-AF65-F5344CB8AC3E}">
        <p14:creationId xmlns:p14="http://schemas.microsoft.com/office/powerpoint/2010/main" val="513883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6097EF-98C1-4B41-85C1-D56EEE5BCD22}"/>
              </a:ext>
            </a:extLst>
          </p:cNvPr>
          <p:cNvSpPr>
            <a:spLocks noGrp="1"/>
          </p:cNvSpPr>
          <p:nvPr>
            <p:ph idx="1"/>
          </p:nvPr>
        </p:nvSpPr>
        <p:spPr>
          <a:xfrm>
            <a:off x="251791" y="238538"/>
            <a:ext cx="11728174" cy="6453809"/>
          </a:xfrm>
        </p:spPr>
        <p:txBody>
          <a:bodyPr>
            <a:normAutofit/>
          </a:bodyPr>
          <a:lstStyle/>
          <a:p>
            <a:pPr marL="514350" indent="-514350" algn="just">
              <a:lnSpc>
                <a:spcPct val="150000"/>
              </a:lnSpc>
              <a:buFont typeface="+mj-lt"/>
              <a:buAutoNum type="arabicPeriod" startAt="3"/>
            </a:pPr>
            <a:r>
              <a:rPr lang="en-US" sz="2400" b="1" dirty="0">
                <a:latin typeface="Arial" panose="020B0604020202020204" pitchFamily="34" charset="0"/>
                <a:cs typeface="Arial" panose="020B0604020202020204" pitchFamily="34" charset="0"/>
              </a:rPr>
              <a:t>Ideational Power (ability to control)</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Ideational power is very much linked bargaining power.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Indeed, Egypt has been able to </a:t>
            </a:r>
            <a:r>
              <a:rPr lang="en-US" i="1" dirty="0">
                <a:latin typeface="Arial" panose="020B0604020202020204" pitchFamily="34" charset="0"/>
                <a:cs typeface="Arial" panose="020B0604020202020204" pitchFamily="34" charset="0"/>
              </a:rPr>
              <a:t>construct knowledge </a:t>
            </a:r>
            <a:r>
              <a:rPr lang="en-US" dirty="0">
                <a:latin typeface="Arial" panose="020B0604020202020204" pitchFamily="34" charset="0"/>
                <a:cs typeface="Arial" panose="020B0604020202020204" pitchFamily="34" charset="0"/>
              </a:rPr>
              <a:t>about its very relation with the Nile waters, as seen above.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Therefore, Egypt sanctioned the water discourse to its advantage, and has been capable of shaping perceptions concerning the Nile.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Indeed, “there exists an organic link between the Nile and national security embedded in the collective consciousness of the people”. </a:t>
            </a:r>
          </a:p>
        </p:txBody>
      </p:sp>
    </p:spTree>
    <p:extLst>
      <p:ext uri="{BB962C8B-B14F-4D97-AF65-F5344CB8AC3E}">
        <p14:creationId xmlns:p14="http://schemas.microsoft.com/office/powerpoint/2010/main" val="59037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D5CCFC-8489-4B25-AFC5-BC475CF61393}"/>
              </a:ext>
            </a:extLst>
          </p:cNvPr>
          <p:cNvSpPr>
            <a:spLocks noGrp="1"/>
          </p:cNvSpPr>
          <p:nvPr>
            <p:ph idx="1"/>
          </p:nvPr>
        </p:nvSpPr>
        <p:spPr>
          <a:xfrm>
            <a:off x="397565" y="1"/>
            <a:ext cx="11595652" cy="6599582"/>
          </a:xfrm>
        </p:spPr>
        <p:txBody>
          <a:bodyPr>
            <a:normAutofit/>
          </a:bodyPr>
          <a:lstStyle/>
          <a:p>
            <a:pPr algn="just">
              <a:lnSpc>
                <a:spcPct val="160000"/>
              </a:lnSpc>
              <a:buFont typeface="Wingdings" pitchFamily="2" charset="2"/>
              <a:buChar char="v"/>
            </a:pPr>
            <a:r>
              <a:rPr lang="en-US" sz="2400" dirty="0">
                <a:latin typeface="Arial" panose="020B0604020202020204" pitchFamily="34" charset="0"/>
                <a:cs typeface="Arial" panose="020B0604020202020204" pitchFamily="34" charset="0"/>
              </a:rPr>
              <a:t>Conflicts can be categorized  by numerous dimensions, for  example: </a:t>
            </a:r>
          </a:p>
          <a:p>
            <a:pPr marL="914400" lvl="1" indent="-457200" algn="just">
              <a:lnSpc>
                <a:spcPct val="160000"/>
              </a:lnSpc>
              <a:buFont typeface="+mj-lt"/>
              <a:buAutoNum type="arabicParenR"/>
            </a:pPr>
            <a:r>
              <a:rPr lang="en-US" dirty="0">
                <a:latin typeface="Arial" panose="020B0604020202020204" pitchFamily="34" charset="0"/>
                <a:cs typeface="Arial" panose="020B0604020202020204" pitchFamily="34" charset="0"/>
              </a:rPr>
              <a:t>The </a:t>
            </a:r>
            <a:r>
              <a:rPr lang="en-US" b="1" dirty="0">
                <a:solidFill>
                  <a:srgbClr val="00B050"/>
                </a:solidFill>
                <a:latin typeface="Arial" panose="020B0604020202020204" pitchFamily="34" charset="0"/>
                <a:cs typeface="Arial" panose="020B0604020202020204" pitchFamily="34" charset="0"/>
              </a:rPr>
              <a:t>issue at stake </a:t>
            </a:r>
            <a:r>
              <a:rPr lang="en-US" dirty="0">
                <a:latin typeface="Arial" panose="020B0604020202020204" pitchFamily="34" charset="0"/>
                <a:cs typeface="Arial" panose="020B0604020202020204" pitchFamily="34" charset="0"/>
              </a:rPr>
              <a:t>(e.g. resources, self-determination); </a:t>
            </a:r>
          </a:p>
          <a:p>
            <a:pPr marL="914400" lvl="1" indent="-457200" algn="just">
              <a:lnSpc>
                <a:spcPct val="160000"/>
              </a:lnSpc>
              <a:buFont typeface="+mj-lt"/>
              <a:buAutoNum type="arabicParenR"/>
            </a:pPr>
            <a:r>
              <a:rPr lang="en-US" dirty="0">
                <a:latin typeface="Arial" panose="020B0604020202020204" pitchFamily="34" charset="0"/>
                <a:cs typeface="Arial" panose="020B0604020202020204" pitchFamily="34" charset="0"/>
              </a:rPr>
              <a:t>The </a:t>
            </a:r>
            <a:r>
              <a:rPr lang="en-US" b="1" dirty="0">
                <a:solidFill>
                  <a:srgbClr val="00B050"/>
                </a:solidFill>
                <a:latin typeface="Arial" panose="020B0604020202020204" pitchFamily="34" charset="0"/>
                <a:cs typeface="Arial" panose="020B0604020202020204" pitchFamily="34" charset="0"/>
              </a:rPr>
              <a:t>actors</a:t>
            </a:r>
            <a:r>
              <a:rPr lang="en-US" dirty="0">
                <a:latin typeface="Arial" panose="020B0604020202020204" pitchFamily="34" charset="0"/>
                <a:cs typeface="Arial" panose="020B0604020202020204" pitchFamily="34" charset="0"/>
              </a:rPr>
              <a:t> (e.g. state, non-state); </a:t>
            </a:r>
          </a:p>
          <a:p>
            <a:pPr marL="914400" lvl="1" indent="-457200" algn="just">
              <a:lnSpc>
                <a:spcPct val="160000"/>
              </a:lnSpc>
              <a:buFont typeface="+mj-lt"/>
              <a:buAutoNum type="arabicParenR"/>
            </a:pPr>
            <a:r>
              <a:rPr lang="en-US" dirty="0">
                <a:latin typeface="Arial" panose="020B0604020202020204" pitchFamily="34" charset="0"/>
                <a:cs typeface="Arial" panose="020B0604020202020204" pitchFamily="34" charset="0"/>
              </a:rPr>
              <a:t>The </a:t>
            </a:r>
            <a:r>
              <a:rPr lang="en-US" b="1" dirty="0">
                <a:solidFill>
                  <a:srgbClr val="00B050"/>
                </a:solidFill>
                <a:latin typeface="Arial" panose="020B0604020202020204" pitchFamily="34" charset="0"/>
                <a:cs typeface="Arial" panose="020B0604020202020204" pitchFamily="34" charset="0"/>
              </a:rPr>
              <a:t>form</a:t>
            </a:r>
            <a:r>
              <a:rPr lang="en-US" dirty="0">
                <a:latin typeface="Arial" panose="020B0604020202020204" pitchFamily="34" charset="0"/>
                <a:cs typeface="Arial" panose="020B0604020202020204" pitchFamily="34" charset="0"/>
              </a:rPr>
              <a:t> of the conflict (e.g. latent/hidden, manifest, violent, and non-violent conflict).</a:t>
            </a:r>
          </a:p>
          <a:p>
            <a:pPr marL="914400" lvl="1" indent="-457200" algn="just">
              <a:lnSpc>
                <a:spcPct val="160000"/>
              </a:lnSpc>
              <a:buFont typeface="+mj-lt"/>
              <a:buAutoNum type="arabicParenR"/>
            </a:pPr>
            <a:r>
              <a:rPr lang="en-US" dirty="0">
                <a:latin typeface="Arial" panose="020B0604020202020204" pitchFamily="34" charset="0"/>
                <a:cs typeface="Arial" panose="020B0604020202020204" pitchFamily="34" charset="0"/>
              </a:rPr>
              <a:t>The </a:t>
            </a:r>
            <a:r>
              <a:rPr lang="en-US" b="1" dirty="0">
                <a:solidFill>
                  <a:srgbClr val="00B050"/>
                </a:solidFill>
                <a:latin typeface="Arial" panose="020B0604020202020204" pitchFamily="34" charset="0"/>
                <a:cs typeface="Arial" panose="020B0604020202020204" pitchFamily="34" charset="0"/>
              </a:rPr>
              <a:t>area</a:t>
            </a:r>
            <a:r>
              <a:rPr lang="en-US" dirty="0">
                <a:latin typeface="Arial" panose="020B0604020202020204" pitchFamily="34" charset="0"/>
                <a:cs typeface="Arial" panose="020B0604020202020204" pitchFamily="34" charset="0"/>
              </a:rPr>
              <a:t> in which the conflict takes place (e.g. local, international, river basin, or forest area)</a:t>
            </a:r>
          </a:p>
        </p:txBody>
      </p:sp>
    </p:spTree>
    <p:extLst>
      <p:ext uri="{BB962C8B-B14F-4D97-AF65-F5344CB8AC3E}">
        <p14:creationId xmlns:p14="http://schemas.microsoft.com/office/powerpoint/2010/main" val="39526057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D5CA0B-E8E5-44E2-977E-AE40D83A415F}"/>
              </a:ext>
            </a:extLst>
          </p:cNvPr>
          <p:cNvSpPr>
            <a:spLocks noGrp="1"/>
          </p:cNvSpPr>
          <p:nvPr>
            <p:ph idx="1"/>
          </p:nvPr>
        </p:nvSpPr>
        <p:spPr>
          <a:xfrm>
            <a:off x="0" y="159026"/>
            <a:ext cx="12085983" cy="6698974"/>
          </a:xfrm>
        </p:spPr>
        <p:txBody>
          <a:bodyPr>
            <a:normAutofit fontScale="77500" lnSpcReduction="20000"/>
          </a:bodyPr>
          <a:lstStyle/>
          <a:p>
            <a:pPr marL="571500" indent="-571500" algn="just">
              <a:lnSpc>
                <a:spcPct val="150000"/>
              </a:lnSpc>
              <a:buFont typeface="+mj-lt"/>
              <a:buAutoNum type="romanUcPeriod"/>
            </a:pPr>
            <a:r>
              <a:rPr lang="en-US" sz="3100" b="1" dirty="0">
                <a:latin typeface="Arial" panose="020B0604020202020204" pitchFamily="34" charset="0"/>
                <a:cs typeface="Arial" panose="020B0604020202020204" pitchFamily="34" charset="0"/>
              </a:rPr>
              <a:t>Historical review of Egyptian strategies and tactics</a:t>
            </a:r>
          </a:p>
          <a:p>
            <a:pPr marL="514350" indent="-514350" algn="just">
              <a:lnSpc>
                <a:spcPct val="150000"/>
              </a:lnSpc>
              <a:buFont typeface="+mj-lt"/>
              <a:buAutoNum type="arabicPeriod"/>
            </a:pPr>
            <a:r>
              <a:rPr lang="en-US" sz="3100" b="1" u="sng" dirty="0">
                <a:latin typeface="Arial" panose="020B0604020202020204" pitchFamily="34" charset="0"/>
                <a:cs typeface="Arial" panose="020B0604020202020204" pitchFamily="34" charset="0"/>
              </a:rPr>
              <a:t>The pre- and colonial periods </a:t>
            </a:r>
          </a:p>
          <a:p>
            <a:pPr lvl="1" algn="just">
              <a:lnSpc>
                <a:spcPct val="150000"/>
              </a:lnSpc>
              <a:buFont typeface="Wingdings" panose="05000000000000000000" pitchFamily="2" charset="2"/>
              <a:buChar char="v"/>
            </a:pPr>
            <a:r>
              <a:rPr lang="en-US" sz="3100" dirty="0">
                <a:latin typeface="Arial" panose="020B0604020202020204" pitchFamily="34" charset="0"/>
                <a:cs typeface="Arial" panose="020B0604020202020204" pitchFamily="34" charset="0"/>
              </a:rPr>
              <a:t>Before its colonization by Great Britain in 1882, Egypt had already attempted to control the Nile waters, </a:t>
            </a:r>
            <a:r>
              <a:rPr lang="en-US" sz="3100" b="1" dirty="0">
                <a:solidFill>
                  <a:srgbClr val="00B050"/>
                </a:solidFill>
                <a:latin typeface="Arial" panose="020B0604020202020204" pitchFamily="34" charset="0"/>
                <a:cs typeface="Arial" panose="020B0604020202020204" pitchFamily="34" charset="0"/>
              </a:rPr>
              <a:t>under the banner of Modernization </a:t>
            </a:r>
          </a:p>
          <a:p>
            <a:pPr lvl="1" algn="just">
              <a:lnSpc>
                <a:spcPct val="150000"/>
              </a:lnSpc>
              <a:buFont typeface="Wingdings" panose="05000000000000000000" pitchFamily="2" charset="2"/>
              <a:buChar char="v"/>
            </a:pPr>
            <a:r>
              <a:rPr lang="en-US" sz="3100" dirty="0">
                <a:latin typeface="Arial" panose="020B0604020202020204" pitchFamily="34" charset="0"/>
                <a:cs typeface="Arial" panose="020B0604020202020204" pitchFamily="34" charset="0"/>
              </a:rPr>
              <a:t>In the first half of the 19</a:t>
            </a:r>
            <a:r>
              <a:rPr lang="en-US" sz="3100" baseline="30000" dirty="0">
                <a:latin typeface="Arial" panose="020B0604020202020204" pitchFamily="34" charset="0"/>
                <a:cs typeface="Arial" panose="020B0604020202020204" pitchFamily="34" charset="0"/>
              </a:rPr>
              <a:t>th</a:t>
            </a:r>
            <a:r>
              <a:rPr lang="en-US" sz="3100" dirty="0">
                <a:latin typeface="Arial" panose="020B0604020202020204" pitchFamily="34" charset="0"/>
                <a:cs typeface="Arial" panose="020B0604020202020204" pitchFamily="34" charset="0"/>
              </a:rPr>
              <a:t> century, Muhammad Ali, “the founder of modern Egypt” systematically used the Nile waters through an extensive development of irrigation </a:t>
            </a:r>
          </a:p>
          <a:p>
            <a:pPr lvl="1" algn="just">
              <a:lnSpc>
                <a:spcPct val="150000"/>
              </a:lnSpc>
              <a:buFont typeface="Wingdings" panose="05000000000000000000" pitchFamily="2" charset="2"/>
              <a:buChar char="v"/>
            </a:pPr>
            <a:r>
              <a:rPr lang="en-US" sz="3100" dirty="0">
                <a:latin typeface="Arial" panose="020B0604020202020204" pitchFamily="34" charset="0"/>
                <a:cs typeface="Arial" panose="020B0604020202020204" pitchFamily="34" charset="0"/>
              </a:rPr>
              <a:t>This expansionist policy conducted Egypt outside its territory, in order to achieve land annexations through </a:t>
            </a:r>
            <a:r>
              <a:rPr lang="en-US" sz="3100" b="1" dirty="0">
                <a:solidFill>
                  <a:srgbClr val="00B050"/>
                </a:solidFill>
                <a:latin typeface="Arial" panose="020B0604020202020204" pitchFamily="34" charset="0"/>
                <a:cs typeface="Arial" panose="020B0604020202020204" pitchFamily="34" charset="0"/>
              </a:rPr>
              <a:t>military force </a:t>
            </a:r>
          </a:p>
          <a:p>
            <a:pPr lvl="1" algn="just">
              <a:lnSpc>
                <a:spcPct val="150000"/>
              </a:lnSpc>
              <a:buFont typeface="Wingdings" panose="05000000000000000000" pitchFamily="2" charset="2"/>
              <a:buChar char="v"/>
            </a:pPr>
            <a:r>
              <a:rPr lang="en-US" sz="3100" dirty="0">
                <a:latin typeface="Arial" panose="020B0604020202020204" pitchFamily="34" charset="0"/>
                <a:cs typeface="Arial" panose="020B0604020202020204" pitchFamily="34" charset="0"/>
              </a:rPr>
              <a:t>Khedive Ismael attempted the same strategy of water resource control in the second half of the 19</a:t>
            </a:r>
            <a:r>
              <a:rPr lang="en-US" sz="3100" baseline="30000" dirty="0">
                <a:latin typeface="Arial" panose="020B0604020202020204" pitchFamily="34" charset="0"/>
                <a:cs typeface="Arial" panose="020B0604020202020204" pitchFamily="34" charset="0"/>
              </a:rPr>
              <a:t>th</a:t>
            </a:r>
            <a:r>
              <a:rPr lang="en-US" sz="3100" dirty="0">
                <a:latin typeface="Arial" panose="020B0604020202020204" pitchFamily="34" charset="0"/>
                <a:cs typeface="Arial" panose="020B0604020202020204" pitchFamily="34" charset="0"/>
              </a:rPr>
              <a:t> century, especially in Ethiopia. </a:t>
            </a:r>
          </a:p>
          <a:p>
            <a:pPr lvl="1" algn="just">
              <a:lnSpc>
                <a:spcPct val="150000"/>
              </a:lnSpc>
              <a:buFont typeface="Wingdings" panose="05000000000000000000" pitchFamily="2" charset="2"/>
              <a:buChar char="v"/>
            </a:pPr>
            <a:r>
              <a:rPr lang="en-US" sz="3100" dirty="0">
                <a:latin typeface="Arial" panose="020B0604020202020204" pitchFamily="34" charset="0"/>
                <a:cs typeface="Arial" panose="020B0604020202020204" pitchFamily="34" charset="0"/>
              </a:rPr>
              <a:t>He failed to conquer Ethiopian territories, but was capable of increasing Egypt’s control of the Nile Valley by expanding irrigation canals in the whole country </a:t>
            </a:r>
          </a:p>
        </p:txBody>
      </p:sp>
    </p:spTree>
    <p:extLst>
      <p:ext uri="{BB962C8B-B14F-4D97-AF65-F5344CB8AC3E}">
        <p14:creationId xmlns:p14="http://schemas.microsoft.com/office/powerpoint/2010/main" val="41287042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545F7-48E8-4513-B954-60BF01E236B5}"/>
              </a:ext>
            </a:extLst>
          </p:cNvPr>
          <p:cNvSpPr>
            <a:spLocks noGrp="1"/>
          </p:cNvSpPr>
          <p:nvPr>
            <p:ph type="title"/>
          </p:nvPr>
        </p:nvSpPr>
        <p:spPr>
          <a:xfrm>
            <a:off x="838200" y="365125"/>
            <a:ext cx="10515600" cy="562527"/>
          </a:xfrm>
        </p:spPr>
        <p:txBody>
          <a:bodyPr>
            <a:normAutofit/>
          </a:bodyPr>
          <a:lstStyle/>
          <a:p>
            <a:pPr algn="just"/>
            <a:r>
              <a:rPr lang="en-US" sz="2400" b="1" i="1" dirty="0">
                <a:latin typeface="Arial" panose="020B0604020202020204" pitchFamily="34" charset="0"/>
                <a:cs typeface="Arial" panose="020B0604020202020204" pitchFamily="34" charset="0"/>
              </a:rPr>
              <a:t>Key events: the pre-colonial period. </a:t>
            </a:r>
            <a:endParaRPr lang="en-US" sz="2400" b="1" dirty="0">
              <a:latin typeface="Arial" panose="020B0604020202020204" pitchFamily="34" charset="0"/>
              <a:cs typeface="Arial" panose="020B0604020202020204" pitchFamily="34" charset="0"/>
            </a:endParaRPr>
          </a:p>
        </p:txBody>
      </p:sp>
      <p:pic>
        <p:nvPicPr>
          <p:cNvPr id="4" name="Content Placeholder 3">
            <a:extLst>
              <a:ext uri="{FF2B5EF4-FFF2-40B4-BE49-F238E27FC236}">
                <a16:creationId xmlns:a16="http://schemas.microsoft.com/office/drawing/2014/main" id="{91C598F2-270D-4677-A8C7-007A54579A24}"/>
              </a:ext>
            </a:extLst>
          </p:cNvPr>
          <p:cNvPicPr>
            <a:picLocks noGrp="1" noChangeAspect="1"/>
          </p:cNvPicPr>
          <p:nvPr>
            <p:ph idx="1"/>
          </p:nvPr>
        </p:nvPicPr>
        <p:blipFill>
          <a:blip r:embed="rId2"/>
          <a:stretch>
            <a:fillRect/>
          </a:stretch>
        </p:blipFill>
        <p:spPr>
          <a:xfrm>
            <a:off x="318052" y="1219199"/>
            <a:ext cx="11502887" cy="5380383"/>
          </a:xfrm>
          <a:prstGeom prst="rect">
            <a:avLst/>
          </a:prstGeom>
        </p:spPr>
      </p:pic>
    </p:spTree>
    <p:extLst>
      <p:ext uri="{BB962C8B-B14F-4D97-AF65-F5344CB8AC3E}">
        <p14:creationId xmlns:p14="http://schemas.microsoft.com/office/powerpoint/2010/main" val="18699507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D611D2-ACAD-4EEE-B0E2-A7C11D5EB345}"/>
              </a:ext>
            </a:extLst>
          </p:cNvPr>
          <p:cNvSpPr>
            <a:spLocks noGrp="1"/>
          </p:cNvSpPr>
          <p:nvPr>
            <p:ph idx="1"/>
          </p:nvPr>
        </p:nvSpPr>
        <p:spPr>
          <a:xfrm>
            <a:off x="251791" y="185530"/>
            <a:ext cx="11635409" cy="6480313"/>
          </a:xfrm>
        </p:spPr>
        <p:txBody>
          <a:bodyPr>
            <a:normAutofit/>
          </a:bodyPr>
          <a:lstStyle/>
          <a:p>
            <a:pPr marL="514350" indent="-514350" algn="just">
              <a:lnSpc>
                <a:spcPct val="150000"/>
              </a:lnSpc>
              <a:buFont typeface="+mj-lt"/>
              <a:buAutoNum type="arabicPeriod" startAt="2"/>
            </a:pPr>
            <a:r>
              <a:rPr lang="en-US" sz="2400" b="1" dirty="0">
                <a:latin typeface="Arial" panose="020B0604020202020204" pitchFamily="34" charset="0"/>
                <a:cs typeface="Arial" panose="020B0604020202020204" pitchFamily="34" charset="0"/>
              </a:rPr>
              <a:t>The colonial period (1882-1952): Attaining Egyptian hydro-hegemony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colonization of Egypt by the British Empire cemented Egypt’s position as hydro-hegemon.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Great Britain indeed secured Egypt’s water allocation through the exercise of its bargaining and ideological powers.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During the colonial period, Great Britain signed a few agreements with other colonial powers, on behalf of its colonies (especially Egypt), in order to avoid any upstream hydraulic infrastructure (Containment strategy) </a:t>
            </a:r>
          </a:p>
        </p:txBody>
      </p:sp>
    </p:spTree>
    <p:extLst>
      <p:ext uri="{BB962C8B-B14F-4D97-AF65-F5344CB8AC3E}">
        <p14:creationId xmlns:p14="http://schemas.microsoft.com/office/powerpoint/2010/main" val="42459461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6A30B-1E92-4087-8648-EF7D082A804C}"/>
              </a:ext>
            </a:extLst>
          </p:cNvPr>
          <p:cNvSpPr>
            <a:spLocks noGrp="1"/>
          </p:cNvSpPr>
          <p:nvPr>
            <p:ph type="title"/>
          </p:nvPr>
        </p:nvSpPr>
        <p:spPr>
          <a:xfrm>
            <a:off x="838200" y="119271"/>
            <a:ext cx="10515600" cy="561766"/>
          </a:xfrm>
        </p:spPr>
        <p:txBody>
          <a:bodyPr>
            <a:normAutofit/>
          </a:bodyPr>
          <a:lstStyle/>
          <a:p>
            <a:r>
              <a:rPr lang="en-US" sz="2400" b="1" dirty="0">
                <a:latin typeface="Arial" panose="020B0604020202020204" pitchFamily="34" charset="0"/>
                <a:cs typeface="Arial" panose="020B0604020202020204" pitchFamily="34" charset="0"/>
              </a:rPr>
              <a:t>Key events: the colonial period</a:t>
            </a:r>
          </a:p>
        </p:txBody>
      </p:sp>
      <p:pic>
        <p:nvPicPr>
          <p:cNvPr id="4" name="Content Placeholder 3">
            <a:extLst>
              <a:ext uri="{FF2B5EF4-FFF2-40B4-BE49-F238E27FC236}">
                <a16:creationId xmlns:a16="http://schemas.microsoft.com/office/drawing/2014/main" id="{3F183B2E-CC30-4579-A7A7-E5DD820D19FE}"/>
              </a:ext>
            </a:extLst>
          </p:cNvPr>
          <p:cNvPicPr>
            <a:picLocks noGrp="1" noChangeAspect="1"/>
          </p:cNvPicPr>
          <p:nvPr>
            <p:ph idx="1"/>
          </p:nvPr>
        </p:nvPicPr>
        <p:blipFill>
          <a:blip r:embed="rId2"/>
          <a:stretch>
            <a:fillRect/>
          </a:stretch>
        </p:blipFill>
        <p:spPr>
          <a:xfrm>
            <a:off x="344557" y="681037"/>
            <a:ext cx="11582400" cy="6057692"/>
          </a:xfrm>
          <a:prstGeom prst="rect">
            <a:avLst/>
          </a:prstGeom>
        </p:spPr>
      </p:pic>
    </p:spTree>
    <p:extLst>
      <p:ext uri="{BB962C8B-B14F-4D97-AF65-F5344CB8AC3E}">
        <p14:creationId xmlns:p14="http://schemas.microsoft.com/office/powerpoint/2010/main" val="32047544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DBE81A5-28F4-4D58-940A-0FED0B4937B0}"/>
              </a:ext>
            </a:extLst>
          </p:cNvPr>
          <p:cNvPicPr>
            <a:picLocks noGrp="1" noChangeAspect="1"/>
          </p:cNvPicPr>
          <p:nvPr>
            <p:ph idx="1"/>
          </p:nvPr>
        </p:nvPicPr>
        <p:blipFill>
          <a:blip r:embed="rId2"/>
          <a:stretch>
            <a:fillRect/>
          </a:stretch>
        </p:blipFill>
        <p:spPr>
          <a:xfrm>
            <a:off x="251791" y="649356"/>
            <a:ext cx="11502887" cy="5897217"/>
          </a:xfrm>
          <a:prstGeom prst="rect">
            <a:avLst/>
          </a:prstGeom>
        </p:spPr>
      </p:pic>
    </p:spTree>
    <p:extLst>
      <p:ext uri="{BB962C8B-B14F-4D97-AF65-F5344CB8AC3E}">
        <p14:creationId xmlns:p14="http://schemas.microsoft.com/office/powerpoint/2010/main" val="39205037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A16360-243C-40BA-AD79-442F8CB96E69}"/>
              </a:ext>
            </a:extLst>
          </p:cNvPr>
          <p:cNvSpPr>
            <a:spLocks noGrp="1"/>
          </p:cNvSpPr>
          <p:nvPr>
            <p:ph idx="1"/>
          </p:nvPr>
        </p:nvSpPr>
        <p:spPr>
          <a:xfrm>
            <a:off x="119270" y="251792"/>
            <a:ext cx="11887199" cy="6453808"/>
          </a:xfrm>
        </p:spPr>
        <p:txBody>
          <a:bodyPr>
            <a:normAutofit/>
          </a:bodyPr>
          <a:lstStyle/>
          <a:p>
            <a:pPr marL="514350" indent="-514350" algn="just">
              <a:lnSpc>
                <a:spcPct val="150000"/>
              </a:lnSpc>
              <a:buFont typeface="+mj-lt"/>
              <a:buAutoNum type="arabicPeriod" startAt="3"/>
            </a:pPr>
            <a:r>
              <a:rPr lang="en-US" sz="2400" b="1" dirty="0">
                <a:latin typeface="Arial" panose="020B0604020202020204" pitchFamily="34" charset="0"/>
                <a:cs typeface="Arial" panose="020B0604020202020204" pitchFamily="34" charset="0"/>
              </a:rPr>
              <a:t>The 1929 Agreement: Attaining Egyptian Hydro-Hegemony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After so many efforts to secure compliance from other </a:t>
            </a:r>
            <a:r>
              <a:rPr lang="en-US" dirty="0" err="1">
                <a:latin typeface="Arial" panose="020B0604020202020204" pitchFamily="34" charset="0"/>
                <a:cs typeface="Arial" panose="020B0604020202020204" pitchFamily="34" charset="0"/>
              </a:rPr>
              <a:t>riparians</a:t>
            </a:r>
            <a:r>
              <a:rPr lang="en-US" dirty="0">
                <a:latin typeface="Arial" panose="020B0604020202020204" pitchFamily="34" charset="0"/>
                <a:cs typeface="Arial" panose="020B0604020202020204" pitchFamily="34" charset="0"/>
              </a:rPr>
              <a:t>, Egypt (partially independent since 1922) signed the 1929 Agreement with Great Britain (on behalf of Sudan), in order to sanction the discourse officially.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Egypt’s “historical and natural rights” over the Nile waters were recognized by all </a:t>
            </a:r>
            <a:r>
              <a:rPr lang="en-US" dirty="0" err="1">
                <a:latin typeface="Arial" panose="020B0604020202020204" pitchFamily="34" charset="0"/>
                <a:cs typeface="Arial" panose="020B0604020202020204" pitchFamily="34" charset="0"/>
              </a:rPr>
              <a:t>riparians</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the first agreement regarding apportionment of the Nile, however it fails to mention any other upstream riparian. </a:t>
            </a:r>
          </a:p>
        </p:txBody>
      </p:sp>
    </p:spTree>
    <p:extLst>
      <p:ext uri="{BB962C8B-B14F-4D97-AF65-F5344CB8AC3E}">
        <p14:creationId xmlns:p14="http://schemas.microsoft.com/office/powerpoint/2010/main" val="6001422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0AC58C-F2A8-4F33-A8BB-25BB7546695C}"/>
              </a:ext>
            </a:extLst>
          </p:cNvPr>
          <p:cNvSpPr>
            <a:spLocks noGrp="1"/>
          </p:cNvSpPr>
          <p:nvPr>
            <p:ph idx="1"/>
          </p:nvPr>
        </p:nvSpPr>
        <p:spPr>
          <a:xfrm>
            <a:off x="225287" y="185530"/>
            <a:ext cx="11741426" cy="6453809"/>
          </a:xfrm>
        </p:spPr>
        <p:txBody>
          <a:bodyPr>
            <a:normAutofit/>
          </a:bodyPr>
          <a:lstStyle/>
          <a:p>
            <a:pPr algn="just">
              <a:lnSpc>
                <a:spcPct val="150000"/>
              </a:lnSpc>
              <a:buFont typeface="Wingdings" panose="05000000000000000000" pitchFamily="2" charset="2"/>
              <a:buChar char="q"/>
            </a:pPr>
            <a:r>
              <a:rPr lang="en-US" sz="2400" i="1" dirty="0">
                <a:latin typeface="Arial" panose="020B0604020202020204" pitchFamily="34" charset="0"/>
                <a:cs typeface="Arial" panose="020B0604020202020204" pitchFamily="34" charset="0"/>
              </a:rPr>
              <a:t>Main features of the 1929 Nile Waters agreement </a:t>
            </a:r>
            <a:endParaRPr lang="en-US" sz="2400" dirty="0">
              <a:latin typeface="Arial" panose="020B0604020202020204" pitchFamily="34" charset="0"/>
              <a:cs typeface="Arial" panose="020B0604020202020204" pitchFamily="34" charset="0"/>
            </a:endParaRPr>
          </a:p>
          <a:p>
            <a:pPr marL="914400" lvl="1" indent="-457200" algn="just">
              <a:lnSpc>
                <a:spcPct val="150000"/>
              </a:lnSpc>
              <a:buFont typeface="+mj-lt"/>
              <a:buAutoNum type="arabicPeriod"/>
            </a:pPr>
            <a:r>
              <a:rPr lang="en-US" dirty="0">
                <a:solidFill>
                  <a:srgbClr val="002060"/>
                </a:solidFill>
                <a:latin typeface="Arial" panose="020B0604020202020204" pitchFamily="34" charset="0"/>
                <a:cs typeface="Arial" panose="020B0604020202020204" pitchFamily="34" charset="0"/>
              </a:rPr>
              <a:t>Egypt and Sudan </a:t>
            </a:r>
            <a:r>
              <a:rPr lang="en-US" dirty="0" err="1">
                <a:solidFill>
                  <a:srgbClr val="002060"/>
                </a:solidFill>
                <a:latin typeface="Arial" panose="020B0604020202020204" pitchFamily="34" charset="0"/>
                <a:cs typeface="Arial" panose="020B0604020202020204" pitchFamily="34" charset="0"/>
              </a:rPr>
              <a:t>utilise</a:t>
            </a:r>
            <a:r>
              <a:rPr lang="en-US" dirty="0">
                <a:solidFill>
                  <a:srgbClr val="002060"/>
                </a:solidFill>
                <a:latin typeface="Arial" panose="020B0604020202020204" pitchFamily="34" charset="0"/>
                <a:cs typeface="Arial" panose="020B0604020202020204" pitchFamily="34" charset="0"/>
              </a:rPr>
              <a:t> 48 and 4 </a:t>
            </a:r>
            <a:r>
              <a:rPr lang="en-US" dirty="0" err="1">
                <a:solidFill>
                  <a:srgbClr val="002060"/>
                </a:solidFill>
                <a:latin typeface="Arial" panose="020B0604020202020204" pitchFamily="34" charset="0"/>
                <a:cs typeface="Arial" panose="020B0604020202020204" pitchFamily="34" charset="0"/>
              </a:rPr>
              <a:t>bcm</a:t>
            </a:r>
            <a:r>
              <a:rPr lang="en-US" dirty="0">
                <a:solidFill>
                  <a:srgbClr val="002060"/>
                </a:solidFill>
                <a:latin typeface="Arial" panose="020B0604020202020204" pitchFamily="34" charset="0"/>
                <a:cs typeface="Arial" panose="020B0604020202020204" pitchFamily="34" charset="0"/>
              </a:rPr>
              <a:t> of the Nile flow per year respectively. </a:t>
            </a:r>
          </a:p>
          <a:p>
            <a:pPr marL="914400" lvl="1" indent="-457200" algn="just">
              <a:lnSpc>
                <a:spcPct val="150000"/>
              </a:lnSpc>
              <a:buFont typeface="+mj-lt"/>
              <a:buAutoNum type="arabicPeriod"/>
            </a:pPr>
            <a:r>
              <a:rPr lang="en-US" dirty="0">
                <a:solidFill>
                  <a:srgbClr val="002060"/>
                </a:solidFill>
                <a:latin typeface="Arial" panose="020B0604020202020204" pitchFamily="34" charset="0"/>
                <a:cs typeface="Arial" panose="020B0604020202020204" pitchFamily="34" charset="0"/>
              </a:rPr>
              <a:t>The flow of the Nile during January 20 to July 15(dry season) would be reserve for Egypt. </a:t>
            </a:r>
          </a:p>
          <a:p>
            <a:pPr marL="914400" lvl="1" indent="-457200" algn="just">
              <a:lnSpc>
                <a:spcPct val="150000"/>
              </a:lnSpc>
              <a:buFont typeface="+mj-lt"/>
              <a:buAutoNum type="arabicPeriod"/>
            </a:pPr>
            <a:r>
              <a:rPr lang="en-US" dirty="0">
                <a:solidFill>
                  <a:srgbClr val="002060"/>
                </a:solidFill>
                <a:latin typeface="Arial" panose="020B0604020202020204" pitchFamily="34" charset="0"/>
                <a:cs typeface="Arial" panose="020B0604020202020204" pitchFamily="34" charset="0"/>
              </a:rPr>
              <a:t>Egypt reserves the right to </a:t>
            </a:r>
            <a:r>
              <a:rPr lang="en-US" b="1" u="sng" dirty="0">
                <a:solidFill>
                  <a:srgbClr val="002060"/>
                </a:solidFill>
                <a:latin typeface="Arial" panose="020B0604020202020204" pitchFamily="34" charset="0"/>
                <a:cs typeface="Arial" panose="020B0604020202020204" pitchFamily="34" charset="0"/>
              </a:rPr>
              <a:t>monitor </a:t>
            </a:r>
            <a:r>
              <a:rPr lang="en-US" dirty="0">
                <a:solidFill>
                  <a:srgbClr val="002060"/>
                </a:solidFill>
                <a:latin typeface="Arial" panose="020B0604020202020204" pitchFamily="34" charset="0"/>
                <a:cs typeface="Arial" panose="020B0604020202020204" pitchFamily="34" charset="0"/>
              </a:rPr>
              <a:t>the Nile flow in the upstream countries; </a:t>
            </a:r>
          </a:p>
          <a:p>
            <a:pPr marL="914400" lvl="1" indent="-457200" algn="just">
              <a:lnSpc>
                <a:spcPct val="150000"/>
              </a:lnSpc>
              <a:buFont typeface="+mj-lt"/>
              <a:buAutoNum type="arabicPeriod"/>
            </a:pPr>
            <a:r>
              <a:rPr lang="en-US" dirty="0">
                <a:solidFill>
                  <a:srgbClr val="002060"/>
                </a:solidFill>
                <a:latin typeface="Arial" panose="020B0604020202020204" pitchFamily="34" charset="0"/>
                <a:cs typeface="Arial" panose="020B0604020202020204" pitchFamily="34" charset="0"/>
              </a:rPr>
              <a:t>Egypt assumed the right to undertake Nile River related projects without the consent of upper riparian states; </a:t>
            </a:r>
          </a:p>
          <a:p>
            <a:pPr marL="914400" lvl="1" indent="-457200" algn="just">
              <a:lnSpc>
                <a:spcPct val="150000"/>
              </a:lnSpc>
              <a:buFont typeface="+mj-lt"/>
              <a:buAutoNum type="arabicPeriod"/>
            </a:pPr>
            <a:r>
              <a:rPr lang="en-US" dirty="0">
                <a:solidFill>
                  <a:srgbClr val="002060"/>
                </a:solidFill>
                <a:latin typeface="Arial" panose="020B0604020202020204" pitchFamily="34" charset="0"/>
                <a:cs typeface="Arial" panose="020B0604020202020204" pitchFamily="34" charset="0"/>
              </a:rPr>
              <a:t>Egypt assumed the right to </a:t>
            </a:r>
            <a:r>
              <a:rPr lang="en-US" b="1" u="sng" dirty="0">
                <a:solidFill>
                  <a:srgbClr val="002060"/>
                </a:solidFill>
                <a:latin typeface="Arial" panose="020B0604020202020204" pitchFamily="34" charset="0"/>
                <a:cs typeface="Arial" panose="020B0604020202020204" pitchFamily="34" charset="0"/>
              </a:rPr>
              <a:t>veto </a:t>
            </a:r>
            <a:r>
              <a:rPr lang="en-US" dirty="0">
                <a:solidFill>
                  <a:srgbClr val="002060"/>
                </a:solidFill>
                <a:latin typeface="Arial" panose="020B0604020202020204" pitchFamily="34" charset="0"/>
                <a:cs typeface="Arial" panose="020B0604020202020204" pitchFamily="34" charset="0"/>
              </a:rPr>
              <a:t>any construction projects that would affect her interests adversely </a:t>
            </a:r>
          </a:p>
        </p:txBody>
      </p:sp>
    </p:spTree>
    <p:extLst>
      <p:ext uri="{BB962C8B-B14F-4D97-AF65-F5344CB8AC3E}">
        <p14:creationId xmlns:p14="http://schemas.microsoft.com/office/powerpoint/2010/main" val="382873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637AD3-1FBB-43CF-9F53-060D92406235}"/>
              </a:ext>
            </a:extLst>
          </p:cNvPr>
          <p:cNvSpPr>
            <a:spLocks noGrp="1"/>
          </p:cNvSpPr>
          <p:nvPr>
            <p:ph idx="1"/>
          </p:nvPr>
        </p:nvSpPr>
        <p:spPr>
          <a:xfrm>
            <a:off x="132522" y="251791"/>
            <a:ext cx="11953461" cy="6400800"/>
          </a:xfrm>
        </p:spPr>
        <p:txBody>
          <a:bodyPr>
            <a:normAutofit/>
          </a:bodyPr>
          <a:lstStyle/>
          <a:p>
            <a:pPr marL="457200" indent="-457200" algn="just">
              <a:lnSpc>
                <a:spcPct val="150000"/>
              </a:lnSpc>
              <a:buFont typeface="+mj-lt"/>
              <a:buAutoNum type="arabicPeriod" startAt="4"/>
            </a:pPr>
            <a:r>
              <a:rPr lang="en-US" sz="2400" b="1" dirty="0">
                <a:latin typeface="Arial" panose="020B0604020202020204" pitchFamily="34" charset="0"/>
                <a:cs typeface="Arial" panose="020B0604020202020204" pitchFamily="34" charset="0"/>
              </a:rPr>
              <a:t>The post-colonial and Cold War period: Maintaining Egyptian Hydro-Hegemony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 became independent in 1952, right at the beginning of the Cold War, and used all its power available to maintain its hydro-hegemony attained during the colonial period which included the 1959 Agreement on Full Utilization of the Nile Waters between Egypt and Sudan.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agreement is the basis of Egypt’s quasi-complete control over the Nile waters. </a:t>
            </a:r>
          </a:p>
        </p:txBody>
      </p:sp>
    </p:spTree>
    <p:extLst>
      <p:ext uri="{BB962C8B-B14F-4D97-AF65-F5344CB8AC3E}">
        <p14:creationId xmlns:p14="http://schemas.microsoft.com/office/powerpoint/2010/main" val="14574427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062316F-A893-4AA3-BA11-5A908519880F}"/>
              </a:ext>
            </a:extLst>
          </p:cNvPr>
          <p:cNvPicPr>
            <a:picLocks noGrp="1" noChangeAspect="1"/>
          </p:cNvPicPr>
          <p:nvPr>
            <p:ph idx="1"/>
          </p:nvPr>
        </p:nvPicPr>
        <p:blipFill>
          <a:blip r:embed="rId2"/>
          <a:stretch>
            <a:fillRect/>
          </a:stretch>
        </p:blipFill>
        <p:spPr>
          <a:xfrm>
            <a:off x="514599" y="392157"/>
            <a:ext cx="11162801" cy="880052"/>
          </a:xfrm>
          <a:prstGeom prst="rect">
            <a:avLst/>
          </a:prstGeom>
        </p:spPr>
      </p:pic>
      <p:pic>
        <p:nvPicPr>
          <p:cNvPr id="5" name="Picture 4">
            <a:extLst>
              <a:ext uri="{FF2B5EF4-FFF2-40B4-BE49-F238E27FC236}">
                <a16:creationId xmlns:a16="http://schemas.microsoft.com/office/drawing/2014/main" id="{A8E7CF5E-2B86-49CB-B3E3-C9D16971D8EC}"/>
              </a:ext>
            </a:extLst>
          </p:cNvPr>
          <p:cNvPicPr>
            <a:picLocks noChangeAspect="1"/>
          </p:cNvPicPr>
          <p:nvPr/>
        </p:nvPicPr>
        <p:blipFill>
          <a:blip r:embed="rId3"/>
          <a:stretch>
            <a:fillRect/>
          </a:stretch>
        </p:blipFill>
        <p:spPr>
          <a:xfrm>
            <a:off x="514598" y="1283016"/>
            <a:ext cx="11162800" cy="5574984"/>
          </a:xfrm>
          <a:prstGeom prst="rect">
            <a:avLst/>
          </a:prstGeom>
        </p:spPr>
      </p:pic>
      <p:sp>
        <p:nvSpPr>
          <p:cNvPr id="6" name="Rectangle 5">
            <a:extLst>
              <a:ext uri="{FF2B5EF4-FFF2-40B4-BE49-F238E27FC236}">
                <a16:creationId xmlns:a16="http://schemas.microsoft.com/office/drawing/2014/main" id="{EBE19B35-A5F7-4B4F-A864-BCD9B6BC5D16}"/>
              </a:ext>
            </a:extLst>
          </p:cNvPr>
          <p:cNvSpPr/>
          <p:nvPr/>
        </p:nvSpPr>
        <p:spPr>
          <a:xfrm>
            <a:off x="514598" y="22825"/>
            <a:ext cx="6588567" cy="461665"/>
          </a:xfrm>
          <a:prstGeom prst="rect">
            <a:avLst/>
          </a:prstGeom>
        </p:spPr>
        <p:txBody>
          <a:bodyPr wrap="square">
            <a:spAutoFit/>
          </a:bodyPr>
          <a:lstStyle/>
          <a:p>
            <a:r>
              <a:rPr lang="en-US" sz="2400" i="1" dirty="0">
                <a:solidFill>
                  <a:srgbClr val="000000"/>
                </a:solidFill>
                <a:latin typeface="Arial" panose="020B0604020202020204" pitchFamily="34" charset="0"/>
              </a:rPr>
              <a:t>Key events: the post-colonial period. </a:t>
            </a:r>
            <a:endParaRPr lang="en-US" sz="2400" dirty="0"/>
          </a:p>
        </p:txBody>
      </p:sp>
    </p:spTree>
    <p:extLst>
      <p:ext uri="{BB962C8B-B14F-4D97-AF65-F5344CB8AC3E}">
        <p14:creationId xmlns:p14="http://schemas.microsoft.com/office/powerpoint/2010/main" val="21908393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733DBD-5064-4534-8BDB-899C4F339CD1}"/>
              </a:ext>
            </a:extLst>
          </p:cNvPr>
          <p:cNvSpPr>
            <a:spLocks noGrp="1"/>
          </p:cNvSpPr>
          <p:nvPr>
            <p:ph idx="1"/>
          </p:nvPr>
        </p:nvSpPr>
        <p:spPr>
          <a:xfrm>
            <a:off x="159026" y="106018"/>
            <a:ext cx="11926957" cy="6751982"/>
          </a:xfrm>
        </p:spPr>
        <p:txBody>
          <a:bodyPr>
            <a:noAutofit/>
          </a:bodyPr>
          <a:lstStyle/>
          <a:p>
            <a:pPr marL="514350" indent="-514350" algn="just">
              <a:lnSpc>
                <a:spcPct val="150000"/>
              </a:lnSpc>
              <a:buFont typeface="+mj-lt"/>
              <a:buAutoNum type="arabicPeriod" startAt="5"/>
            </a:pPr>
            <a:r>
              <a:rPr lang="en-US" sz="2400" b="1" dirty="0">
                <a:latin typeface="Arial" panose="020B0604020202020204" pitchFamily="34" charset="0"/>
                <a:cs typeface="Arial" panose="020B0604020202020204" pitchFamily="34" charset="0"/>
              </a:rPr>
              <a:t>The 1959 Agreement: the cooptation of Sudan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1959 Agreement on which Egypt builds all its arguments against the creation of a new regime, thereby maintaining the status quo. </a:t>
            </a:r>
          </a:p>
          <a:p>
            <a:pPr lvl="1" algn="just">
              <a:lnSpc>
                <a:spcPct val="150000"/>
              </a:lnSpc>
              <a:buFont typeface="Wingdings" panose="05000000000000000000" pitchFamily="2" charset="2"/>
              <a:buChar char="q"/>
            </a:pPr>
            <a:r>
              <a:rPr lang="en-US" i="1" dirty="0">
                <a:solidFill>
                  <a:srgbClr val="0070C0"/>
                </a:solidFill>
                <a:latin typeface="Arial" panose="020B0604020202020204" pitchFamily="34" charset="0"/>
                <a:cs typeface="Arial" panose="020B0604020202020204" pitchFamily="34" charset="0"/>
              </a:rPr>
              <a:t>Main features of the 1959 Agreement. </a:t>
            </a:r>
            <a:endParaRPr lang="en-US" dirty="0">
              <a:solidFill>
                <a:srgbClr val="0070C0"/>
              </a:solidFill>
              <a:latin typeface="Arial" panose="020B0604020202020204" pitchFamily="34" charset="0"/>
              <a:cs typeface="Arial" panose="020B0604020202020204" pitchFamily="34" charset="0"/>
            </a:endParaRPr>
          </a:p>
          <a:p>
            <a:pPr marL="1371600" lvl="2" indent="-457200" algn="just">
              <a:lnSpc>
                <a:spcPct val="150000"/>
              </a:lnSpc>
              <a:buFont typeface="+mj-lt"/>
              <a:buAutoNum type="arabicPeriod"/>
            </a:pPr>
            <a:r>
              <a:rPr lang="en-US" sz="2400" dirty="0">
                <a:solidFill>
                  <a:srgbClr val="0070C0"/>
                </a:solidFill>
                <a:latin typeface="Arial" panose="020B0604020202020204" pitchFamily="34" charset="0"/>
                <a:cs typeface="Arial" panose="020B0604020202020204" pitchFamily="34" charset="0"/>
              </a:rPr>
              <a:t>The controversy on the quantity of average annual Nile flow was settled and agreed to be about </a:t>
            </a:r>
            <a:r>
              <a:rPr lang="en-US" sz="2400" b="1" dirty="0">
                <a:solidFill>
                  <a:srgbClr val="0070C0"/>
                </a:solidFill>
                <a:latin typeface="Arial" panose="020B0604020202020204" pitchFamily="34" charset="0"/>
                <a:cs typeface="Arial" panose="020B0604020202020204" pitchFamily="34" charset="0"/>
              </a:rPr>
              <a:t>84bcm </a:t>
            </a:r>
            <a:r>
              <a:rPr lang="en-US" sz="2400" dirty="0">
                <a:solidFill>
                  <a:srgbClr val="0070C0"/>
                </a:solidFill>
                <a:latin typeface="Arial" panose="020B0604020202020204" pitchFamily="34" charset="0"/>
                <a:cs typeface="Arial" panose="020B0604020202020204" pitchFamily="34" charset="0"/>
              </a:rPr>
              <a:t>measured at Aswan High Dam, in Egypt; </a:t>
            </a:r>
          </a:p>
          <a:p>
            <a:pPr marL="1371600" lvl="2" indent="-457200" algn="just">
              <a:lnSpc>
                <a:spcPct val="150000"/>
              </a:lnSpc>
              <a:buFont typeface="+mj-lt"/>
              <a:buAutoNum type="arabicPeriod"/>
            </a:pPr>
            <a:r>
              <a:rPr lang="en-US" sz="2400" dirty="0">
                <a:solidFill>
                  <a:srgbClr val="0070C0"/>
                </a:solidFill>
                <a:latin typeface="Arial" panose="020B0604020202020204" pitchFamily="34" charset="0"/>
                <a:cs typeface="Arial" panose="020B0604020202020204" pitchFamily="34" charset="0"/>
              </a:rPr>
              <a:t>The agreement allowed the </a:t>
            </a:r>
            <a:r>
              <a:rPr lang="en-US" sz="2400" b="1" dirty="0">
                <a:solidFill>
                  <a:srgbClr val="0070C0"/>
                </a:solidFill>
                <a:latin typeface="Arial" panose="020B0604020202020204" pitchFamily="34" charset="0"/>
                <a:cs typeface="Arial" panose="020B0604020202020204" pitchFamily="34" charset="0"/>
              </a:rPr>
              <a:t>entire average annual flow of the Nile to be shared among the Sudan and Egypt at 18.5 and 55.8bcm</a:t>
            </a:r>
            <a:r>
              <a:rPr lang="en-US" sz="2400" dirty="0">
                <a:solidFill>
                  <a:srgbClr val="0070C0"/>
                </a:solidFill>
                <a:latin typeface="Arial" panose="020B0604020202020204" pitchFamily="34" charset="0"/>
                <a:cs typeface="Arial" panose="020B0604020202020204" pitchFamily="34" charset="0"/>
              </a:rPr>
              <a:t>, respectively. </a:t>
            </a:r>
          </a:p>
          <a:p>
            <a:pPr marL="1371600" lvl="2" indent="-457200" algn="just">
              <a:lnSpc>
                <a:spcPct val="150000"/>
              </a:lnSpc>
              <a:buFont typeface="+mj-lt"/>
              <a:buAutoNum type="arabicPeriod"/>
            </a:pPr>
            <a:r>
              <a:rPr lang="en-US" sz="2400" b="1" dirty="0">
                <a:solidFill>
                  <a:srgbClr val="0070C0"/>
                </a:solidFill>
                <a:latin typeface="Arial" panose="020B0604020202020204" pitchFamily="34" charset="0"/>
                <a:cs typeface="Arial" panose="020B0604020202020204" pitchFamily="34" charset="0"/>
              </a:rPr>
              <a:t>Annual water loss </a:t>
            </a:r>
            <a:r>
              <a:rPr lang="en-US" sz="2400" dirty="0">
                <a:solidFill>
                  <a:srgbClr val="0070C0"/>
                </a:solidFill>
                <a:latin typeface="Arial" panose="020B0604020202020204" pitchFamily="34" charset="0"/>
                <a:cs typeface="Arial" panose="020B0604020202020204" pitchFamily="34" charset="0"/>
              </a:rPr>
              <a:t>due to evaporation and other factors were agreed to be about </a:t>
            </a:r>
            <a:r>
              <a:rPr lang="en-US" sz="2400" b="1" dirty="0">
                <a:solidFill>
                  <a:srgbClr val="0070C0"/>
                </a:solidFill>
                <a:latin typeface="Arial" panose="020B0604020202020204" pitchFamily="34" charset="0"/>
                <a:cs typeface="Arial" panose="020B0604020202020204" pitchFamily="34" charset="0"/>
              </a:rPr>
              <a:t>10bcm</a:t>
            </a:r>
            <a:r>
              <a:rPr lang="en-US" sz="2400" dirty="0">
                <a:solidFill>
                  <a:srgbClr val="0070C0"/>
                </a:solidFill>
                <a:latin typeface="Arial" panose="020B0604020202020204" pitchFamily="34" charset="0"/>
                <a:cs typeface="Arial" panose="020B0604020202020204" pitchFamily="34" charset="0"/>
              </a:rPr>
              <a:t>. This quantity would be deducted from the Nile yield before share was signed to Egypt and Sudan. </a:t>
            </a:r>
          </a:p>
        </p:txBody>
      </p:sp>
    </p:spTree>
    <p:extLst>
      <p:ext uri="{BB962C8B-B14F-4D97-AF65-F5344CB8AC3E}">
        <p14:creationId xmlns:p14="http://schemas.microsoft.com/office/powerpoint/2010/main" val="2521775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84B736-BAE8-441D-8881-9DA3A182C7B8}"/>
              </a:ext>
            </a:extLst>
          </p:cNvPr>
          <p:cNvSpPr>
            <a:spLocks noGrp="1"/>
          </p:cNvSpPr>
          <p:nvPr>
            <p:ph idx="1"/>
          </p:nvPr>
        </p:nvSpPr>
        <p:spPr>
          <a:xfrm>
            <a:off x="1" y="318052"/>
            <a:ext cx="11834190" cy="6334539"/>
          </a:xfrm>
        </p:spPr>
        <p:txBody>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Conflict is ever-changing: stages of conflict</a:t>
            </a:r>
          </a:p>
          <a:p>
            <a:endParaRPr lang="en-US" dirty="0"/>
          </a:p>
        </p:txBody>
      </p:sp>
      <p:pic>
        <p:nvPicPr>
          <p:cNvPr id="4" name="Picture 3">
            <a:extLst>
              <a:ext uri="{FF2B5EF4-FFF2-40B4-BE49-F238E27FC236}">
                <a16:creationId xmlns:a16="http://schemas.microsoft.com/office/drawing/2014/main" id="{D8E8E381-F239-4D13-B357-09F7C3514232}"/>
              </a:ext>
            </a:extLst>
          </p:cNvPr>
          <p:cNvPicPr>
            <a:picLocks noChangeAspect="1"/>
          </p:cNvPicPr>
          <p:nvPr/>
        </p:nvPicPr>
        <p:blipFill>
          <a:blip r:embed="rId2"/>
          <a:stretch>
            <a:fillRect/>
          </a:stretch>
        </p:blipFill>
        <p:spPr>
          <a:xfrm>
            <a:off x="4943060" y="881271"/>
            <a:ext cx="7248939" cy="5658677"/>
          </a:xfrm>
          <a:prstGeom prst="rect">
            <a:avLst/>
          </a:prstGeom>
        </p:spPr>
      </p:pic>
      <p:sp>
        <p:nvSpPr>
          <p:cNvPr id="2" name="Rectangle 1">
            <a:extLst>
              <a:ext uri="{FF2B5EF4-FFF2-40B4-BE49-F238E27FC236}">
                <a16:creationId xmlns:a16="http://schemas.microsoft.com/office/drawing/2014/main" id="{647030C4-BFD1-47CC-AAAC-19774CE7D62E}"/>
              </a:ext>
            </a:extLst>
          </p:cNvPr>
          <p:cNvSpPr/>
          <p:nvPr/>
        </p:nvSpPr>
        <p:spPr>
          <a:xfrm>
            <a:off x="172278" y="1371602"/>
            <a:ext cx="4572000" cy="4455835"/>
          </a:xfrm>
          <a:prstGeom prst="rect">
            <a:avLst/>
          </a:prstGeom>
          <a:solidFill>
            <a:schemeClr val="bg1">
              <a:lumMod val="95000"/>
            </a:schemeClr>
          </a:solidFill>
        </p:spPr>
        <p:txBody>
          <a:bodyPr wrap="square">
            <a:spAutoFit/>
          </a:bodyPr>
          <a:lstStyle/>
          <a:p>
            <a:pPr algn="just">
              <a:lnSpc>
                <a:spcPct val="150000"/>
              </a:lnSpc>
            </a:pPr>
            <a:r>
              <a:rPr lang="en-US" sz="2400" dirty="0">
                <a:latin typeface="Arial" panose="020B0604020202020204" pitchFamily="34" charset="0"/>
                <a:cs typeface="Arial" panose="020B0604020202020204" pitchFamily="34" charset="0"/>
              </a:rPr>
              <a:t>Violence is the threat or use of strong physical force. </a:t>
            </a:r>
          </a:p>
          <a:p>
            <a:pPr algn="just">
              <a:lnSpc>
                <a:spcPct val="150000"/>
              </a:lnSpc>
            </a:pPr>
            <a:r>
              <a:rPr lang="en-US" sz="2400" dirty="0">
                <a:latin typeface="Arial" panose="020B0604020202020204" pitchFamily="34" charset="0"/>
                <a:cs typeface="Arial" panose="020B0604020202020204" pitchFamily="34" charset="0"/>
              </a:rPr>
              <a:t>Violence can also consist of </a:t>
            </a:r>
            <a:r>
              <a:rPr lang="en-US" sz="2400" b="1" dirty="0">
                <a:solidFill>
                  <a:srgbClr val="00B050"/>
                </a:solidFill>
                <a:latin typeface="Arial" panose="020B0604020202020204" pitchFamily="34" charset="0"/>
                <a:cs typeface="Arial" panose="020B0604020202020204" pitchFamily="34" charset="0"/>
              </a:rPr>
              <a:t>actions, words, attitudes or structures </a:t>
            </a:r>
            <a:r>
              <a:rPr lang="en-US" sz="2400" dirty="0">
                <a:latin typeface="Arial" panose="020B0604020202020204" pitchFamily="34" charset="0"/>
                <a:cs typeface="Arial" panose="020B0604020202020204" pitchFamily="34" charset="0"/>
              </a:rPr>
              <a:t>that cause damage and prevent people from</a:t>
            </a:r>
          </a:p>
          <a:p>
            <a:pPr algn="just">
              <a:lnSpc>
                <a:spcPct val="150000"/>
              </a:lnSpc>
            </a:pPr>
            <a:r>
              <a:rPr lang="en-US" sz="2400" dirty="0">
                <a:latin typeface="Arial" panose="020B0604020202020204" pitchFamily="34" charset="0"/>
                <a:cs typeface="Arial" panose="020B0604020202020204" pitchFamily="34" charset="0"/>
              </a:rPr>
              <a:t>pursuing their livelihoods and well-being.</a:t>
            </a:r>
          </a:p>
        </p:txBody>
      </p:sp>
    </p:spTree>
    <p:extLst>
      <p:ext uri="{BB962C8B-B14F-4D97-AF65-F5344CB8AC3E}">
        <p14:creationId xmlns:p14="http://schemas.microsoft.com/office/powerpoint/2010/main" val="34127481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DEFB2D-D527-46DF-A904-5FD3848D6E28}"/>
              </a:ext>
            </a:extLst>
          </p:cNvPr>
          <p:cNvSpPr>
            <a:spLocks noGrp="1"/>
          </p:cNvSpPr>
          <p:nvPr>
            <p:ph idx="1"/>
          </p:nvPr>
        </p:nvSpPr>
        <p:spPr>
          <a:xfrm>
            <a:off x="185530" y="159026"/>
            <a:ext cx="11860695" cy="6162261"/>
          </a:xfrm>
        </p:spPr>
        <p:txBody>
          <a:bodyPr>
            <a:normAutofit fontScale="85000" lnSpcReduction="10000"/>
          </a:bodyPr>
          <a:lstStyle/>
          <a:p>
            <a:pPr marL="514350" indent="-514350" algn="just">
              <a:lnSpc>
                <a:spcPct val="160000"/>
              </a:lnSpc>
              <a:buFont typeface="+mj-lt"/>
              <a:buAutoNum type="arabicPeriod" startAt="4"/>
            </a:pPr>
            <a:r>
              <a:rPr lang="en-US" dirty="0">
                <a:solidFill>
                  <a:srgbClr val="0070C0"/>
                </a:solidFill>
                <a:latin typeface="Arial" panose="020B0604020202020204" pitchFamily="34" charset="0"/>
                <a:cs typeface="Arial" panose="020B0604020202020204" pitchFamily="34" charset="0"/>
              </a:rPr>
              <a:t>Sudan, in agreement with Egypt, would construct projects that would enhance the Nile flow by preventing evaporation losses in the </a:t>
            </a:r>
            <a:r>
              <a:rPr lang="en-US" dirty="0" err="1">
                <a:solidFill>
                  <a:srgbClr val="0070C0"/>
                </a:solidFill>
                <a:latin typeface="Arial" panose="020B0604020202020204" pitchFamily="34" charset="0"/>
                <a:cs typeface="Arial" panose="020B0604020202020204" pitchFamily="34" charset="0"/>
              </a:rPr>
              <a:t>Sudd</a:t>
            </a:r>
            <a:r>
              <a:rPr lang="en-US" dirty="0">
                <a:solidFill>
                  <a:srgbClr val="0070C0"/>
                </a:solidFill>
                <a:latin typeface="Arial" panose="020B0604020202020204" pitchFamily="34" charset="0"/>
                <a:cs typeface="Arial" panose="020B0604020202020204" pitchFamily="34" charset="0"/>
              </a:rPr>
              <a:t> swamps of the White Nile located in the southern Sudan. </a:t>
            </a:r>
          </a:p>
          <a:p>
            <a:pPr lvl="2" algn="just">
              <a:lnSpc>
                <a:spcPct val="160000"/>
              </a:lnSpc>
              <a:buFont typeface="Wingdings" panose="05000000000000000000" pitchFamily="2" charset="2"/>
              <a:buChar char="Ø"/>
            </a:pPr>
            <a:r>
              <a:rPr lang="en-US" sz="2800" b="1" dirty="0">
                <a:solidFill>
                  <a:srgbClr val="0070C0"/>
                </a:solidFill>
                <a:latin typeface="Arial" panose="020B0604020202020204" pitchFamily="34" charset="0"/>
                <a:cs typeface="Arial" panose="020B0604020202020204" pitchFamily="34" charset="0"/>
              </a:rPr>
              <a:t>The cost and benefit of it be divided equally between them</a:t>
            </a:r>
            <a:r>
              <a:rPr lang="en-US" sz="2800" dirty="0">
                <a:solidFill>
                  <a:srgbClr val="0070C0"/>
                </a:solidFill>
                <a:latin typeface="Arial" panose="020B0604020202020204" pitchFamily="34" charset="0"/>
                <a:cs typeface="Arial" panose="020B0604020202020204" pitchFamily="34" charset="0"/>
              </a:rPr>
              <a:t>. </a:t>
            </a:r>
          </a:p>
          <a:p>
            <a:pPr lvl="2" algn="just">
              <a:lnSpc>
                <a:spcPct val="160000"/>
              </a:lnSpc>
              <a:buFont typeface="Wingdings" panose="05000000000000000000" pitchFamily="2" charset="2"/>
              <a:buChar char="Ø"/>
            </a:pPr>
            <a:r>
              <a:rPr lang="en-US" sz="2800" dirty="0">
                <a:solidFill>
                  <a:srgbClr val="0070C0"/>
                </a:solidFill>
                <a:latin typeface="Arial" panose="020B0604020202020204" pitchFamily="34" charset="0"/>
                <a:cs typeface="Arial" panose="020B0604020202020204" pitchFamily="34" charset="0"/>
              </a:rPr>
              <a:t>If the claim would come from the remaining riparian countries over the Nile water resources, both the Sudan and Egypt shall, together, handle the claims. </a:t>
            </a:r>
          </a:p>
          <a:p>
            <a:pPr marL="514350" indent="-514350" algn="just">
              <a:lnSpc>
                <a:spcPct val="160000"/>
              </a:lnSpc>
              <a:buFont typeface="+mj-lt"/>
              <a:buAutoNum type="arabicPeriod" startAt="4"/>
            </a:pPr>
            <a:r>
              <a:rPr lang="en-US" dirty="0">
                <a:solidFill>
                  <a:srgbClr val="0070C0"/>
                </a:solidFill>
                <a:latin typeface="Arial" panose="020B0604020202020204" pitchFamily="34" charset="0"/>
                <a:cs typeface="Arial" panose="020B0604020202020204" pitchFamily="34" charset="0"/>
              </a:rPr>
              <a:t>If the claim prevails and the Nile water has to be shared with another riparian state, that allocated amount would be deducted from the Sudan’s, Egypt’s, and allocations/shares in equal parts of the Nile volume measured at Aswan. </a:t>
            </a:r>
          </a:p>
          <a:p>
            <a:endParaRPr lang="en-US" dirty="0"/>
          </a:p>
        </p:txBody>
      </p:sp>
    </p:spTree>
    <p:extLst>
      <p:ext uri="{BB962C8B-B14F-4D97-AF65-F5344CB8AC3E}">
        <p14:creationId xmlns:p14="http://schemas.microsoft.com/office/powerpoint/2010/main" val="12568442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C6F317-8CFD-4C8C-8DDE-54BD68A8BD56}"/>
              </a:ext>
            </a:extLst>
          </p:cNvPr>
          <p:cNvSpPr>
            <a:spLocks noGrp="1"/>
          </p:cNvSpPr>
          <p:nvPr>
            <p:ph idx="1"/>
          </p:nvPr>
        </p:nvSpPr>
        <p:spPr>
          <a:xfrm>
            <a:off x="212035" y="344556"/>
            <a:ext cx="11423374" cy="6215269"/>
          </a:xfrm>
        </p:spPr>
        <p:txBody>
          <a:bodyPr>
            <a:normAutofit/>
          </a:bodyPr>
          <a:lstStyle/>
          <a:p>
            <a:pPr marL="514350" indent="-514350" algn="just">
              <a:lnSpc>
                <a:spcPct val="160000"/>
              </a:lnSpc>
              <a:buFont typeface="+mj-lt"/>
              <a:buAutoNum type="arabicPeriod" startAt="5"/>
            </a:pPr>
            <a:r>
              <a:rPr lang="en-US" sz="2400" dirty="0">
                <a:solidFill>
                  <a:srgbClr val="0070C0"/>
                </a:solidFill>
                <a:latin typeface="Arial" panose="020B0604020202020204" pitchFamily="34" charset="0"/>
                <a:cs typeface="Arial" panose="020B0604020202020204" pitchFamily="34" charset="0"/>
              </a:rPr>
              <a:t>The agreement granted Egypt the right to construct the </a:t>
            </a:r>
            <a:r>
              <a:rPr lang="en-US" sz="2400" b="1" dirty="0">
                <a:solidFill>
                  <a:srgbClr val="0070C0"/>
                </a:solidFill>
                <a:latin typeface="Arial" panose="020B0604020202020204" pitchFamily="34" charset="0"/>
                <a:cs typeface="Arial" panose="020B0604020202020204" pitchFamily="34" charset="0"/>
              </a:rPr>
              <a:t>High Aswan Dam </a:t>
            </a:r>
            <a:r>
              <a:rPr lang="en-US" sz="2400" dirty="0">
                <a:solidFill>
                  <a:srgbClr val="0070C0"/>
                </a:solidFill>
                <a:latin typeface="Arial" panose="020B0604020202020204" pitchFamily="34" charset="0"/>
                <a:cs typeface="Arial" panose="020B0604020202020204" pitchFamily="34" charset="0"/>
              </a:rPr>
              <a:t>that can store the entire annual Nile River flow of a year. </a:t>
            </a:r>
          </a:p>
          <a:p>
            <a:pPr marL="514350" indent="-514350" algn="just">
              <a:lnSpc>
                <a:spcPct val="160000"/>
              </a:lnSpc>
              <a:buFont typeface="+mj-lt"/>
              <a:buAutoNum type="arabicPeriod" startAt="5"/>
            </a:pPr>
            <a:r>
              <a:rPr lang="en-US" sz="2400" dirty="0">
                <a:solidFill>
                  <a:srgbClr val="0070C0"/>
                </a:solidFill>
                <a:latin typeface="Arial" panose="020B0604020202020204" pitchFamily="34" charset="0"/>
                <a:cs typeface="Arial" panose="020B0604020202020204" pitchFamily="34" charset="0"/>
              </a:rPr>
              <a:t>It granted Sudan the right to construct the </a:t>
            </a:r>
            <a:r>
              <a:rPr lang="en-US" sz="2400" b="1" dirty="0">
                <a:solidFill>
                  <a:srgbClr val="0070C0"/>
                </a:solidFill>
                <a:latin typeface="Arial" panose="020B0604020202020204" pitchFamily="34" charset="0"/>
                <a:cs typeface="Arial" panose="020B0604020202020204" pitchFamily="34" charset="0"/>
              </a:rPr>
              <a:t>Rosaries Dam </a:t>
            </a:r>
            <a:r>
              <a:rPr lang="en-US" sz="2400" dirty="0">
                <a:solidFill>
                  <a:srgbClr val="0070C0"/>
                </a:solidFill>
                <a:latin typeface="Arial" panose="020B0604020202020204" pitchFamily="34" charset="0"/>
                <a:cs typeface="Arial" panose="020B0604020202020204" pitchFamily="34" charset="0"/>
              </a:rPr>
              <a:t>on the Blue Nile and to develop other irrigation and hydroelectric power generation </a:t>
            </a:r>
            <a:r>
              <a:rPr lang="en-US" sz="2400" b="1" dirty="0">
                <a:solidFill>
                  <a:srgbClr val="0070C0"/>
                </a:solidFill>
                <a:latin typeface="Arial" panose="020B0604020202020204" pitchFamily="34" charset="0"/>
                <a:cs typeface="Arial" panose="020B0604020202020204" pitchFamily="34" charset="0"/>
              </a:rPr>
              <a:t>until it fully utilizes its Nile share. </a:t>
            </a:r>
            <a:endParaRPr lang="en-US" sz="2400" dirty="0">
              <a:solidFill>
                <a:srgbClr val="0070C0"/>
              </a:solidFill>
              <a:latin typeface="Arial" panose="020B0604020202020204" pitchFamily="34" charset="0"/>
              <a:cs typeface="Arial" panose="020B0604020202020204" pitchFamily="34" charset="0"/>
            </a:endParaRPr>
          </a:p>
          <a:p>
            <a:pPr marL="514350" indent="-514350" algn="just">
              <a:lnSpc>
                <a:spcPct val="160000"/>
              </a:lnSpc>
              <a:buFont typeface="+mj-lt"/>
              <a:buAutoNum type="arabicPeriod" startAt="5"/>
            </a:pPr>
            <a:r>
              <a:rPr lang="en-US" sz="2400" dirty="0">
                <a:solidFill>
                  <a:srgbClr val="0070C0"/>
                </a:solidFill>
                <a:latin typeface="Arial" panose="020B0604020202020204" pitchFamily="34" charset="0"/>
                <a:cs typeface="Arial" panose="020B0604020202020204" pitchFamily="34" charset="0"/>
              </a:rPr>
              <a:t>A </a:t>
            </a:r>
            <a:r>
              <a:rPr lang="en-US" sz="2400" b="1" dirty="0">
                <a:solidFill>
                  <a:srgbClr val="0070C0"/>
                </a:solidFill>
                <a:latin typeface="Arial" panose="020B0604020202020204" pitchFamily="34" charset="0"/>
                <a:cs typeface="Arial" panose="020B0604020202020204" pitchFamily="34" charset="0"/>
              </a:rPr>
              <a:t>permanent joint technical commission </a:t>
            </a:r>
            <a:r>
              <a:rPr lang="en-US" sz="2400" dirty="0">
                <a:solidFill>
                  <a:srgbClr val="0070C0"/>
                </a:solidFill>
                <a:latin typeface="Arial" panose="020B0604020202020204" pitchFamily="34" charset="0"/>
                <a:cs typeface="Arial" panose="020B0604020202020204" pitchFamily="34" charset="0"/>
              </a:rPr>
              <a:t>(PJTC) be established to secure the technical operation between them </a:t>
            </a:r>
          </a:p>
          <a:p>
            <a:endParaRPr lang="en-US" dirty="0"/>
          </a:p>
        </p:txBody>
      </p:sp>
    </p:spTree>
    <p:extLst>
      <p:ext uri="{BB962C8B-B14F-4D97-AF65-F5344CB8AC3E}">
        <p14:creationId xmlns:p14="http://schemas.microsoft.com/office/powerpoint/2010/main" val="18589198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192882-7956-418C-8A66-638EDBAD2990}"/>
              </a:ext>
            </a:extLst>
          </p:cNvPr>
          <p:cNvSpPr>
            <a:spLocks noGrp="1"/>
          </p:cNvSpPr>
          <p:nvPr>
            <p:ph idx="1"/>
          </p:nvPr>
        </p:nvSpPr>
        <p:spPr>
          <a:xfrm>
            <a:off x="1" y="106018"/>
            <a:ext cx="12006470" cy="6751982"/>
          </a:xfrm>
        </p:spPr>
        <p:txBody>
          <a:bodyPr>
            <a:noAutofit/>
          </a:bodyPr>
          <a:lstStyle/>
          <a:p>
            <a:pPr marL="514350" indent="-514350" algn="just">
              <a:lnSpc>
                <a:spcPct val="150000"/>
              </a:lnSpc>
              <a:buFont typeface="+mj-lt"/>
              <a:buAutoNum type="arabicPeriod" startAt="6"/>
            </a:pPr>
            <a:r>
              <a:rPr lang="en-US" sz="2400" b="1" dirty="0">
                <a:latin typeface="Arial" panose="020B0604020202020204" pitchFamily="34" charset="0"/>
                <a:cs typeface="Arial" panose="020B0604020202020204" pitchFamily="34" charset="0"/>
              </a:rPr>
              <a:t>1959 – 1989: Increasing cooperation in the basin and weakening Ethiopia </a:t>
            </a:r>
            <a:endParaRPr 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Egyptian actions between the 1960s and the 1980s relate a double-edged hydro-hegemonic trend.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Indeed, Egypt ensured a minimum of cooperation with most Nile </a:t>
            </a:r>
            <a:r>
              <a:rPr lang="en-US" sz="2400" dirty="0" err="1">
                <a:latin typeface="Arial" panose="020B0604020202020204" pitchFamily="34" charset="0"/>
                <a:cs typeface="Arial" panose="020B0604020202020204" pitchFamily="34" charset="0"/>
              </a:rPr>
              <a:t>riparians</a:t>
            </a:r>
            <a:r>
              <a:rPr lang="en-US" sz="2400" dirty="0">
                <a:latin typeface="Arial" panose="020B0604020202020204" pitchFamily="34" charset="0"/>
                <a:cs typeface="Arial" panose="020B0604020202020204" pitchFamily="34" charset="0"/>
              </a:rPr>
              <a:t>, in order to further consolidate its control of the flows, </a:t>
            </a:r>
            <a:r>
              <a:rPr lang="en-US" sz="2400" b="1" dirty="0">
                <a:solidFill>
                  <a:srgbClr val="0070C0"/>
                </a:solidFill>
                <a:latin typeface="Arial" panose="020B0604020202020204" pitchFamily="34" charset="0"/>
                <a:cs typeface="Arial" panose="020B0604020202020204" pitchFamily="34" charset="0"/>
              </a:rPr>
              <a:t>while weakening Ethiopia. </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 used several times of its structural power, merely through covert/secret actions in order to weaken Ethiopia’s military, economic, and political power resources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Egypt began to provide Ethiopian external and internal enemies with substantial moral and material support, for instance to Somali rebels during Somalia’s war against Ethiopia between 1960 and 1964. </a:t>
            </a:r>
          </a:p>
        </p:txBody>
      </p:sp>
    </p:spTree>
    <p:extLst>
      <p:ext uri="{BB962C8B-B14F-4D97-AF65-F5344CB8AC3E}">
        <p14:creationId xmlns:p14="http://schemas.microsoft.com/office/powerpoint/2010/main" val="18867458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BC6CF5-385D-4F40-8598-E074E582FA95}"/>
              </a:ext>
            </a:extLst>
          </p:cNvPr>
          <p:cNvSpPr>
            <a:spLocks noGrp="1"/>
          </p:cNvSpPr>
          <p:nvPr>
            <p:ph idx="1"/>
          </p:nvPr>
        </p:nvSpPr>
        <p:spPr>
          <a:xfrm>
            <a:off x="318052" y="212035"/>
            <a:ext cx="11555896" cy="6440556"/>
          </a:xfrm>
        </p:spPr>
        <p:txBody>
          <a:bodyPr/>
          <a:lstStyle/>
          <a:p>
            <a:pPr>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Egypt strengthened the conflict between Ethiopia and its Muslim population, especially in Eritrea, through propaganda via radio broadcasts and conferences, and strategic support for the Eritrean Liberation Front. </a:t>
            </a:r>
          </a:p>
          <a:p>
            <a:pPr>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Again, during the </a:t>
            </a:r>
            <a:r>
              <a:rPr lang="en-US" sz="2400" dirty="0" err="1">
                <a:latin typeface="Arial" panose="020B0604020202020204" pitchFamily="34" charset="0"/>
                <a:cs typeface="Arial" panose="020B0604020202020204" pitchFamily="34" charset="0"/>
              </a:rPr>
              <a:t>Ogaden</a:t>
            </a:r>
            <a:r>
              <a:rPr lang="en-US" sz="2400" dirty="0">
                <a:latin typeface="Arial" panose="020B0604020202020204" pitchFamily="34" charset="0"/>
                <a:cs typeface="Arial" panose="020B0604020202020204" pitchFamily="34" charset="0"/>
              </a:rPr>
              <a:t> conflict, Egypt offered support to Somalia in their quest for the </a:t>
            </a:r>
            <a:r>
              <a:rPr lang="en-US" sz="2400" dirty="0" err="1">
                <a:latin typeface="Arial" panose="020B0604020202020204" pitchFamily="34" charset="0"/>
                <a:cs typeface="Arial" panose="020B0604020202020204" pitchFamily="34" charset="0"/>
              </a:rPr>
              <a:t>Ogaden</a:t>
            </a:r>
            <a:r>
              <a:rPr lang="en-US" sz="2400" dirty="0">
                <a:latin typeface="Arial" panose="020B0604020202020204" pitchFamily="34" charset="0"/>
                <a:cs typeface="Arial" panose="020B0604020202020204" pitchFamily="34" charset="0"/>
              </a:rPr>
              <a:t> region, in Ethiopia. </a:t>
            </a:r>
          </a:p>
        </p:txBody>
      </p:sp>
    </p:spTree>
    <p:extLst>
      <p:ext uri="{BB962C8B-B14F-4D97-AF65-F5344CB8AC3E}">
        <p14:creationId xmlns:p14="http://schemas.microsoft.com/office/powerpoint/2010/main" val="38595759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5C988-1194-4D95-81DC-356DF74C7BE8}"/>
              </a:ext>
            </a:extLst>
          </p:cNvPr>
          <p:cNvSpPr>
            <a:spLocks noGrp="1"/>
          </p:cNvSpPr>
          <p:nvPr>
            <p:ph idx="1"/>
          </p:nvPr>
        </p:nvSpPr>
        <p:spPr>
          <a:xfrm>
            <a:off x="172278" y="119270"/>
            <a:ext cx="11860696" cy="6738730"/>
          </a:xfrm>
        </p:spPr>
        <p:txBody>
          <a:bodyPr>
            <a:normAutofit fontScale="92500" lnSpcReduction="20000"/>
          </a:bodyPr>
          <a:lstStyle/>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During the 1990s, Egypt consolidated its hydro-hegemony by building a cooperative image, and by initiating the formation of a new regime since the NBI in 1999.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On the other hand, Egypt continued its unilateral resource capture projects.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It has therefore been capable of inducing cooperation, through joint initiatives and conferences, but also to sanction its unilateral downstream actions and to avoid upstreamers’ projects.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The evaluation of the conflict intensity in the Nile River Basin showed a potential amelioration states water-relations.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However, an in-depth analysis of these events spotted the light on the fact that these cooperative schemes are for Egypt a tactic to gain time and contain upstream riparians’ hydraulic projects.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As a consequence, upstreamers may not see any change in the status quo for long </a:t>
            </a:r>
          </a:p>
        </p:txBody>
      </p:sp>
    </p:spTree>
    <p:extLst>
      <p:ext uri="{BB962C8B-B14F-4D97-AF65-F5344CB8AC3E}">
        <p14:creationId xmlns:p14="http://schemas.microsoft.com/office/powerpoint/2010/main" val="37348815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5554D6-D961-4239-A19B-BFFCE170078B}"/>
              </a:ext>
            </a:extLst>
          </p:cNvPr>
          <p:cNvSpPr>
            <a:spLocks noGrp="1"/>
          </p:cNvSpPr>
          <p:nvPr>
            <p:ph idx="1"/>
          </p:nvPr>
        </p:nvSpPr>
        <p:spPr>
          <a:xfrm>
            <a:off x="225287" y="344556"/>
            <a:ext cx="11767930" cy="6347792"/>
          </a:xfrm>
        </p:spPr>
        <p:txBody>
          <a:bodyPr>
            <a:normAutofit/>
          </a:bodyPr>
          <a:lstStyle/>
          <a:p>
            <a:pPr algn="just">
              <a:lnSpc>
                <a:spcPct val="150000"/>
              </a:lnSpc>
              <a:buFont typeface="Wingdings" panose="05000000000000000000" pitchFamily="2" charset="2"/>
              <a:buChar char="q"/>
            </a:pPr>
            <a:r>
              <a:rPr lang="en-US" sz="2400" dirty="0">
                <a:solidFill>
                  <a:srgbClr val="0070C0"/>
                </a:solidFill>
                <a:latin typeface="Arial" panose="020B0604020202020204" pitchFamily="34" charset="0"/>
                <a:cs typeface="Arial" panose="020B0604020202020204" pitchFamily="34" charset="0"/>
              </a:rPr>
              <a:t>Assignment </a:t>
            </a:r>
          </a:p>
          <a:p>
            <a:pPr marL="457200" lvl="1" indent="0" algn="just">
              <a:lnSpc>
                <a:spcPct val="150000"/>
              </a:lnSpc>
              <a:buNone/>
            </a:pPr>
            <a:r>
              <a:rPr lang="en-US" dirty="0">
                <a:solidFill>
                  <a:srgbClr val="0070C0"/>
                </a:solidFill>
                <a:latin typeface="Arial" panose="020B0604020202020204" pitchFamily="34" charset="0"/>
                <a:cs typeface="Arial" panose="020B0604020202020204" pitchFamily="34" charset="0"/>
              </a:rPr>
              <a:t>By reading different literatures try to summarize the impacts of </a:t>
            </a:r>
            <a:r>
              <a:rPr lang="fr-FR" dirty="0">
                <a:solidFill>
                  <a:srgbClr val="0070C0"/>
                </a:solidFill>
                <a:latin typeface="Arial" panose="020B0604020202020204" pitchFamily="34" charset="0"/>
                <a:cs typeface="Arial" panose="020B0604020202020204" pitchFamily="34" charset="0"/>
              </a:rPr>
              <a:t>the Grand Ethiopian Renaissance Dam (GERD)</a:t>
            </a:r>
            <a:r>
              <a:rPr lang="en-US" dirty="0">
                <a:solidFill>
                  <a:srgbClr val="0070C0"/>
                </a:solidFill>
                <a:latin typeface="Arial" panose="020B0604020202020204" pitchFamily="34" charset="0"/>
                <a:cs typeface="Arial" panose="020B0604020202020204" pitchFamily="34" charset="0"/>
              </a:rPr>
              <a:t> (is it a source of conflict or cooperation? focusing on the following issues)</a:t>
            </a:r>
          </a:p>
          <a:p>
            <a:pPr lvl="2" algn="just">
              <a:lnSpc>
                <a:spcPct val="150000"/>
              </a:lnSpc>
            </a:pPr>
            <a:r>
              <a:rPr lang="en-US" sz="2400" dirty="0">
                <a:solidFill>
                  <a:srgbClr val="0070C0"/>
                </a:solidFill>
                <a:latin typeface="Arial" panose="020B0604020202020204" pitchFamily="34" charset="0"/>
                <a:cs typeface="Arial" panose="020B0604020202020204" pitchFamily="34" charset="0"/>
              </a:rPr>
              <a:t>Environmental impact </a:t>
            </a:r>
          </a:p>
          <a:p>
            <a:pPr lvl="2" algn="just">
              <a:lnSpc>
                <a:spcPct val="150000"/>
              </a:lnSpc>
            </a:pPr>
            <a:r>
              <a:rPr lang="en-US" sz="2400" dirty="0">
                <a:solidFill>
                  <a:srgbClr val="0070C0"/>
                </a:solidFill>
                <a:latin typeface="Arial" panose="020B0604020202020204" pitchFamily="34" charset="0"/>
                <a:cs typeface="Arial" panose="020B0604020202020204" pitchFamily="34" charset="0"/>
              </a:rPr>
              <a:t>Resettlement </a:t>
            </a:r>
          </a:p>
          <a:p>
            <a:pPr lvl="2" algn="just">
              <a:lnSpc>
                <a:spcPct val="150000"/>
              </a:lnSpc>
            </a:pPr>
            <a:r>
              <a:rPr lang="en-US" sz="2400" dirty="0">
                <a:solidFill>
                  <a:srgbClr val="0070C0"/>
                </a:solidFill>
                <a:latin typeface="Arial" panose="020B0604020202020204" pitchFamily="34" charset="0"/>
                <a:cs typeface="Arial" panose="020B0604020202020204" pitchFamily="34" charset="0"/>
              </a:rPr>
              <a:t>Impact on livelihood and Health  </a:t>
            </a:r>
          </a:p>
          <a:p>
            <a:pPr lvl="2" algn="just">
              <a:lnSpc>
                <a:spcPct val="150000"/>
              </a:lnSpc>
            </a:pPr>
            <a:r>
              <a:rPr lang="en-US" sz="2400" dirty="0">
                <a:solidFill>
                  <a:srgbClr val="00B050"/>
                </a:solidFill>
                <a:latin typeface="Arial" panose="020B0604020202020204" pitchFamily="34" charset="0"/>
                <a:cs typeface="Arial" panose="020B0604020202020204" pitchFamily="34" charset="0"/>
              </a:rPr>
              <a:t>International impact </a:t>
            </a:r>
          </a:p>
          <a:p>
            <a:pPr lvl="2" algn="just">
              <a:lnSpc>
                <a:spcPct val="150000"/>
              </a:lnSpc>
            </a:pPr>
            <a:r>
              <a:rPr lang="en-US" sz="2400" dirty="0">
                <a:solidFill>
                  <a:srgbClr val="0070C0"/>
                </a:solidFill>
                <a:latin typeface="Arial" panose="020B0604020202020204" pitchFamily="34" charset="0"/>
                <a:cs typeface="Arial" panose="020B0604020202020204" pitchFamily="34" charset="0"/>
              </a:rPr>
              <a:t>Other impacts</a:t>
            </a:r>
          </a:p>
          <a:p>
            <a:endParaRPr lang="en-US" dirty="0"/>
          </a:p>
        </p:txBody>
      </p:sp>
    </p:spTree>
    <p:extLst>
      <p:ext uri="{BB962C8B-B14F-4D97-AF65-F5344CB8AC3E}">
        <p14:creationId xmlns:p14="http://schemas.microsoft.com/office/powerpoint/2010/main" val="11891093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A06B67-D432-4822-B7D3-CF2C81766942}"/>
              </a:ext>
            </a:extLst>
          </p:cNvPr>
          <p:cNvSpPr>
            <a:spLocks noGrp="1"/>
          </p:cNvSpPr>
          <p:nvPr>
            <p:ph idx="1"/>
          </p:nvPr>
        </p:nvSpPr>
        <p:spPr>
          <a:xfrm>
            <a:off x="106018" y="0"/>
            <a:ext cx="11979966" cy="6857999"/>
          </a:xfrm>
        </p:spPr>
        <p:txBody>
          <a:bodyPr>
            <a:normAutofit/>
          </a:bodyPr>
          <a:lstStyle/>
          <a:p>
            <a:pPr marL="0" indent="0">
              <a:lnSpc>
                <a:spcPts val="3400"/>
              </a:lnSpc>
              <a:buNone/>
            </a:pPr>
            <a:r>
              <a:rPr lang="en-US" sz="2600" b="1" dirty="0">
                <a:latin typeface="Arial" panose="020B0604020202020204" pitchFamily="34" charset="0"/>
                <a:cs typeface="Arial" panose="020B0604020202020204" pitchFamily="34" charset="0"/>
              </a:rPr>
              <a:t>3. Conflict resolution strategy</a:t>
            </a:r>
          </a:p>
          <a:p>
            <a:pPr lvl="1" algn="just">
              <a:lnSpc>
                <a:spcPts val="3400"/>
              </a:lnSpc>
              <a:buFont typeface="Wingdings" panose="05000000000000000000" pitchFamily="2" charset="2"/>
              <a:buChar char="q"/>
            </a:pPr>
            <a:r>
              <a:rPr lang="en-US" sz="2600" dirty="0">
                <a:latin typeface="Arial" panose="020B0604020202020204" pitchFamily="34" charset="0"/>
                <a:cs typeface="Arial" panose="020B0604020202020204" pitchFamily="34" charset="0"/>
              </a:rPr>
              <a:t>Conflict is a fact of life and it comes and goes as life moves on. </a:t>
            </a:r>
          </a:p>
          <a:p>
            <a:pPr lvl="1" algn="just">
              <a:lnSpc>
                <a:spcPts val="3400"/>
              </a:lnSpc>
              <a:buFont typeface="Wingdings" panose="05000000000000000000" pitchFamily="2" charset="2"/>
              <a:buChar char="q"/>
            </a:pPr>
            <a:r>
              <a:rPr lang="en-US" sz="2600" dirty="0">
                <a:latin typeface="Arial" panose="020B0604020202020204" pitchFamily="34" charset="0"/>
                <a:cs typeface="Arial" panose="020B0604020202020204" pitchFamily="34" charset="0"/>
              </a:rPr>
              <a:t>Conflict is part of a process for the reason that it may arise out of such an array of objective and subjective conditions that </a:t>
            </a:r>
            <a:r>
              <a:rPr lang="en-US" sz="2600" dirty="0">
                <a:solidFill>
                  <a:srgbClr val="00B050"/>
                </a:solidFill>
                <a:latin typeface="Arial" panose="020B0604020202020204" pitchFamily="34" charset="0"/>
                <a:cs typeface="Arial" panose="020B0604020202020204" pitchFamily="34" charset="0"/>
              </a:rPr>
              <a:t>demand resolution on sustainable basis.</a:t>
            </a:r>
          </a:p>
          <a:p>
            <a:pPr marL="457200" lvl="1" indent="0" algn="just">
              <a:lnSpc>
                <a:spcPts val="3400"/>
              </a:lnSpc>
              <a:buNone/>
            </a:pPr>
            <a:endParaRPr lang="en-US" sz="2600" dirty="0">
              <a:solidFill>
                <a:srgbClr val="00B050"/>
              </a:solidFill>
              <a:latin typeface="Arial" panose="020B0604020202020204" pitchFamily="34" charset="0"/>
              <a:cs typeface="Arial" panose="020B0604020202020204" pitchFamily="34" charset="0"/>
            </a:endParaRPr>
          </a:p>
          <a:p>
            <a:pPr lvl="1" algn="just">
              <a:lnSpc>
                <a:spcPts val="3400"/>
              </a:lnSpc>
              <a:buFont typeface="Wingdings" panose="05000000000000000000" pitchFamily="2" charset="2"/>
              <a:buChar char="q"/>
            </a:pPr>
            <a:r>
              <a:rPr lang="en-US" sz="2600" dirty="0">
                <a:solidFill>
                  <a:srgbClr val="00B050"/>
                </a:solidFill>
                <a:latin typeface="Arial" panose="020B0604020202020204" pitchFamily="34" charset="0"/>
                <a:cs typeface="Arial" panose="020B0604020202020204" pitchFamily="34" charset="0"/>
              </a:rPr>
              <a:t>Is there any difference b/n conflict resolution and conflict management?</a:t>
            </a:r>
          </a:p>
        </p:txBody>
      </p:sp>
    </p:spTree>
    <p:extLst>
      <p:ext uri="{BB962C8B-B14F-4D97-AF65-F5344CB8AC3E}">
        <p14:creationId xmlns:p14="http://schemas.microsoft.com/office/powerpoint/2010/main" val="6730699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A67484-F0EA-4E0C-AC90-F60F60075CE9}"/>
              </a:ext>
            </a:extLst>
          </p:cNvPr>
          <p:cNvSpPr>
            <a:spLocks noGrp="1"/>
          </p:cNvSpPr>
          <p:nvPr>
            <p:ph idx="1"/>
          </p:nvPr>
        </p:nvSpPr>
        <p:spPr>
          <a:xfrm>
            <a:off x="159025" y="159026"/>
            <a:ext cx="11834191" cy="6573077"/>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There are two aspects of conflict handling.</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a:t>
            </a:r>
            <a:r>
              <a:rPr lang="en-US" b="1" i="1" dirty="0">
                <a:latin typeface="Arial" panose="020B0604020202020204" pitchFamily="34" charset="0"/>
                <a:cs typeface="Arial" panose="020B0604020202020204" pitchFamily="34" charset="0"/>
              </a:rPr>
              <a:t>first </a:t>
            </a:r>
            <a:r>
              <a:rPr lang="en-US" dirty="0">
                <a:latin typeface="Arial" panose="020B0604020202020204" pitchFamily="34" charset="0"/>
                <a:cs typeface="Arial" panose="020B0604020202020204" pitchFamily="34" charset="0"/>
              </a:rPr>
              <a:t>is “Conflict Management” which has emerged with a much broader approach.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a:t>
            </a:r>
            <a:r>
              <a:rPr lang="en-US" b="1" i="1" dirty="0">
                <a:latin typeface="Arial" panose="020B0604020202020204" pitchFamily="34" charset="0"/>
                <a:cs typeface="Arial" panose="020B0604020202020204" pitchFamily="34" charset="0"/>
              </a:rPr>
              <a:t>second </a:t>
            </a:r>
            <a:r>
              <a:rPr lang="en-US" dirty="0">
                <a:latin typeface="Arial" panose="020B0604020202020204" pitchFamily="34" charset="0"/>
                <a:cs typeface="Arial" panose="020B0604020202020204" pitchFamily="34" charset="0"/>
              </a:rPr>
              <a:t>is the more conventional “Conflict Resolution” method.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While “conflict resolution” methods concentrate on using techniques after the occurrence of a conflict,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“conflict management” assumes a more pro-active role in </a:t>
            </a:r>
            <a:r>
              <a:rPr lang="en-US" sz="2400" dirty="0">
                <a:solidFill>
                  <a:srgbClr val="00B050"/>
                </a:solidFill>
                <a:latin typeface="Arial" panose="020B0604020202020204" pitchFamily="34" charset="0"/>
                <a:cs typeface="Arial" panose="020B0604020202020204" pitchFamily="34" charset="0"/>
              </a:rPr>
              <a:t>preventing conflicts </a:t>
            </a:r>
            <a:r>
              <a:rPr lang="en-US" sz="2400" dirty="0">
                <a:latin typeface="Arial" panose="020B0604020202020204" pitchFamily="34" charset="0"/>
                <a:cs typeface="Arial" panose="020B0604020202020204" pitchFamily="34" charset="0"/>
              </a:rPr>
              <a:t>by fostering productive communication and collaboration among diverse interests,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addressing the underlying causes of conflicts,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developing trust and understanding and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using participatory and collaborative planning for undertaking complex tasks.</a:t>
            </a:r>
          </a:p>
        </p:txBody>
      </p:sp>
    </p:spTree>
    <p:extLst>
      <p:ext uri="{BB962C8B-B14F-4D97-AF65-F5344CB8AC3E}">
        <p14:creationId xmlns:p14="http://schemas.microsoft.com/office/powerpoint/2010/main" val="15419024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9BB596-4CC0-4AA1-BB59-08A4F7DC38B9}"/>
              </a:ext>
            </a:extLst>
          </p:cNvPr>
          <p:cNvSpPr>
            <a:spLocks noGrp="1"/>
          </p:cNvSpPr>
          <p:nvPr>
            <p:ph idx="1"/>
          </p:nvPr>
        </p:nvSpPr>
        <p:spPr>
          <a:xfrm>
            <a:off x="145774" y="92765"/>
            <a:ext cx="11926956" cy="6665844"/>
          </a:xfrm>
        </p:spPr>
        <p:txBody>
          <a:bodyPr>
            <a:noAutofit/>
          </a:bodyPr>
          <a:lstStyle/>
          <a:p>
            <a:pPr algn="just">
              <a:lnSpc>
                <a:spcPts val="36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Along with its proactive focus, the </a:t>
            </a:r>
            <a:r>
              <a:rPr lang="en-US" sz="2400" b="1" dirty="0">
                <a:latin typeface="Arial" panose="020B0604020202020204" pitchFamily="34" charset="0"/>
                <a:cs typeface="Arial" panose="020B0604020202020204" pitchFamily="34" charset="0"/>
              </a:rPr>
              <a:t>conflict management </a:t>
            </a:r>
            <a:r>
              <a:rPr lang="en-US" sz="2400" dirty="0">
                <a:latin typeface="Arial" panose="020B0604020202020204" pitchFamily="34" charset="0"/>
                <a:cs typeface="Arial" panose="020B0604020202020204" pitchFamily="34" charset="0"/>
              </a:rPr>
              <a:t>approach also uses methods that involve </a:t>
            </a:r>
            <a:r>
              <a:rPr lang="en-US" sz="2400" b="1" dirty="0">
                <a:solidFill>
                  <a:srgbClr val="00B050"/>
                </a:solidFill>
                <a:latin typeface="Arial" panose="020B0604020202020204" pitchFamily="34" charset="0"/>
                <a:cs typeface="Arial" panose="020B0604020202020204" pitchFamily="34" charset="0"/>
              </a:rPr>
              <a:t>negotiation, mediation, conciliation and consensus building.</a:t>
            </a:r>
          </a:p>
          <a:p>
            <a:pPr algn="just">
              <a:lnSpc>
                <a:spcPts val="36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It does not begin with the identification of a particular conflict. </a:t>
            </a:r>
          </a:p>
          <a:p>
            <a:pPr algn="just">
              <a:lnSpc>
                <a:spcPts val="36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For example it fits in the planning stage of a project or program of water resource development anticipating possible conflict in the use rights of stakeholders defined in terms of</a:t>
            </a:r>
            <a:r>
              <a:rPr lang="en-US" sz="2400" b="1" dirty="0">
                <a:solidFill>
                  <a:srgbClr val="00B050"/>
                </a:solidFill>
                <a:latin typeface="Arial" panose="020B0604020202020204" pitchFamily="34" charset="0"/>
                <a:cs typeface="Arial" panose="020B0604020202020204" pitchFamily="34" charset="0"/>
              </a:rPr>
              <a:t> time frame, space and magnitude</a:t>
            </a:r>
            <a:r>
              <a:rPr lang="en-US" sz="2400" dirty="0">
                <a:latin typeface="Arial" panose="020B0604020202020204" pitchFamily="34" charset="0"/>
                <a:cs typeface="Arial" panose="020B0604020202020204" pitchFamily="34" charset="0"/>
              </a:rPr>
              <a:t>.</a:t>
            </a:r>
          </a:p>
          <a:p>
            <a:pPr algn="just">
              <a:lnSpc>
                <a:spcPts val="36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Thus it is an ongoing process in which the stakeholders constantly work to create the conditions that </a:t>
            </a:r>
            <a:r>
              <a:rPr lang="en-US" sz="2400" dirty="0">
                <a:solidFill>
                  <a:srgbClr val="FF0000"/>
                </a:solidFill>
                <a:latin typeface="Arial" panose="020B0604020202020204" pitchFamily="34" charset="0"/>
                <a:cs typeface="Arial" panose="020B0604020202020204" pitchFamily="34" charset="0"/>
              </a:rPr>
              <a:t>discourage dysfunctional conflict </a:t>
            </a:r>
            <a:r>
              <a:rPr lang="en-US" sz="2400" dirty="0">
                <a:latin typeface="Arial" panose="020B0604020202020204" pitchFamily="34" charset="0"/>
                <a:cs typeface="Arial" panose="020B0604020202020204" pitchFamily="34" charset="0"/>
              </a:rPr>
              <a:t>and </a:t>
            </a:r>
            <a:r>
              <a:rPr lang="en-US" sz="2400" dirty="0">
                <a:solidFill>
                  <a:srgbClr val="00B050"/>
                </a:solidFill>
                <a:latin typeface="Arial" panose="020B0604020202020204" pitchFamily="34" charset="0"/>
                <a:cs typeface="Arial" panose="020B0604020202020204" pitchFamily="34" charset="0"/>
              </a:rPr>
              <a:t>encourage conflict resolution processes that facilitate “win-win” outcomes</a:t>
            </a:r>
            <a:r>
              <a:rPr lang="en-US" sz="2400" dirty="0">
                <a:latin typeface="Arial" panose="020B0604020202020204" pitchFamily="34" charset="0"/>
                <a:cs typeface="Arial" panose="020B0604020202020204" pitchFamily="34" charset="0"/>
              </a:rPr>
              <a:t>.</a:t>
            </a:r>
          </a:p>
          <a:p>
            <a:pPr algn="just">
              <a:lnSpc>
                <a:spcPts val="36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conflict management refers to a broad array of tools used to </a:t>
            </a:r>
            <a:r>
              <a:rPr lang="en-US" sz="2400" dirty="0">
                <a:solidFill>
                  <a:srgbClr val="00B050"/>
                </a:solidFill>
                <a:latin typeface="Arial" panose="020B0604020202020204" pitchFamily="34" charset="0"/>
                <a:cs typeface="Arial" panose="020B0604020202020204" pitchFamily="34" charset="0"/>
              </a:rPr>
              <a:t>anticipate, prevent and react to conflicts.</a:t>
            </a:r>
          </a:p>
        </p:txBody>
      </p:sp>
    </p:spTree>
    <p:extLst>
      <p:ext uri="{BB962C8B-B14F-4D97-AF65-F5344CB8AC3E}">
        <p14:creationId xmlns:p14="http://schemas.microsoft.com/office/powerpoint/2010/main" val="80874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5A26BC-2CBC-4578-82D3-DC5172747412}"/>
              </a:ext>
            </a:extLst>
          </p:cNvPr>
          <p:cNvSpPr>
            <a:spLocks noGrp="1"/>
          </p:cNvSpPr>
          <p:nvPr>
            <p:ph idx="1"/>
          </p:nvPr>
        </p:nvSpPr>
        <p:spPr>
          <a:xfrm>
            <a:off x="238539" y="212035"/>
            <a:ext cx="11476383" cy="6533322"/>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Approach that too often leads to </a:t>
            </a:r>
            <a:r>
              <a:rPr lang="en-US" sz="2400" dirty="0">
                <a:solidFill>
                  <a:srgbClr val="00B050"/>
                </a:solidFill>
                <a:latin typeface="Arial" panose="020B0604020202020204" pitchFamily="34" charset="0"/>
                <a:cs typeface="Arial" panose="020B0604020202020204" pitchFamily="34" charset="0"/>
              </a:rPr>
              <a:t>win-lose outcomes </a:t>
            </a:r>
            <a:r>
              <a:rPr lang="en-US" sz="2400" dirty="0">
                <a:latin typeface="Arial" panose="020B0604020202020204" pitchFamily="34" charset="0"/>
                <a:cs typeface="Arial" panose="020B0604020202020204" pitchFamily="34" charset="0"/>
              </a:rPr>
              <a:t>and a settlement that leaves one party frustrated, disappointed and perhaps in search of revenge.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Since we all need water, these approaches are to be avoided.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In place of formal legal approaches, there is what is called </a:t>
            </a:r>
            <a:r>
              <a:rPr lang="en-US" sz="2400" b="1" dirty="0">
                <a:latin typeface="Arial" panose="020B0604020202020204" pitchFamily="34" charset="0"/>
                <a:cs typeface="Arial" panose="020B0604020202020204" pitchFamily="34" charset="0"/>
              </a:rPr>
              <a:t>Alternative Dispute Resolution (ADR)</a:t>
            </a:r>
            <a:r>
              <a:rPr lang="en-US" sz="2400" dirty="0">
                <a:latin typeface="Arial" panose="020B0604020202020204" pitchFamily="34" charset="0"/>
                <a:cs typeface="Arial" panose="020B0604020202020204" pitchFamily="34" charset="0"/>
              </a:rPr>
              <a:t> mechanisms.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These are based on principled negotiation – i.e. the desire to bargain in good trust toward </a:t>
            </a:r>
            <a:r>
              <a:rPr lang="en-US" sz="2400" b="1" dirty="0">
                <a:solidFill>
                  <a:srgbClr val="00B050"/>
                </a:solidFill>
                <a:latin typeface="Arial" panose="020B0604020202020204" pitchFamily="34" charset="0"/>
                <a:cs typeface="Arial" panose="020B0604020202020204" pitchFamily="34" charset="0"/>
              </a:rPr>
              <a:t>mutually-beneficial, win-win outcomes for long-term gain</a:t>
            </a:r>
            <a:r>
              <a:rPr 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n-US" dirty="0"/>
              <a:t>In complex cases, it is difficult to distinguish between the </a:t>
            </a:r>
            <a:r>
              <a:rPr lang="en-US" dirty="0">
                <a:solidFill>
                  <a:srgbClr val="00B050"/>
                </a:solidFill>
              </a:rPr>
              <a:t>symptoms</a:t>
            </a:r>
            <a:r>
              <a:rPr lang="en-US" dirty="0"/>
              <a:t> and the </a:t>
            </a:r>
            <a:r>
              <a:rPr lang="en-US" dirty="0">
                <a:solidFill>
                  <a:srgbClr val="00B050"/>
                </a:solidFill>
              </a:rPr>
              <a:t>underlying causes </a:t>
            </a:r>
            <a:r>
              <a:rPr lang="en-US" dirty="0"/>
              <a:t>of a conflict.</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For a long term solution of conflicts, it is necessary to identify the root causes and address them properly</a:t>
            </a:r>
          </a:p>
        </p:txBody>
      </p:sp>
    </p:spTree>
    <p:extLst>
      <p:ext uri="{BB962C8B-B14F-4D97-AF65-F5344CB8AC3E}">
        <p14:creationId xmlns:p14="http://schemas.microsoft.com/office/powerpoint/2010/main" val="236339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F43B5F-B282-4ADF-98D3-536AF796A864}"/>
              </a:ext>
            </a:extLst>
          </p:cNvPr>
          <p:cNvSpPr>
            <a:spLocks noGrp="1"/>
          </p:cNvSpPr>
          <p:nvPr>
            <p:ph idx="1"/>
          </p:nvPr>
        </p:nvSpPr>
        <p:spPr>
          <a:xfrm>
            <a:off x="202096" y="261730"/>
            <a:ext cx="11817626" cy="6483627"/>
          </a:xfrm>
        </p:spPr>
        <p:txBody>
          <a:bodyPr>
            <a:normAutofit lnSpcReduction="10000"/>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Latent conflict </a:t>
            </a:r>
            <a:r>
              <a:rPr lang="en-US" sz="2400" dirty="0">
                <a:latin typeface="Arial" panose="020B0604020202020204" pitchFamily="34" charset="0"/>
                <a:cs typeface="Arial" panose="020B0604020202020204" pitchFamily="34" charset="0"/>
              </a:rPr>
              <a:t>refers to social tensions, differences and disagreements that are hidden or undeveloped, </a:t>
            </a:r>
            <a:r>
              <a:rPr lang="en-US" sz="2400" b="1" dirty="0">
                <a:solidFill>
                  <a:srgbClr val="00B050"/>
                </a:solidFill>
                <a:latin typeface="Arial" panose="020B0604020202020204" pitchFamily="34" charset="0"/>
                <a:cs typeface="Arial" panose="020B0604020202020204" pitchFamily="34" charset="0"/>
              </a:rPr>
              <a:t>like there may be smoke, but there is no visible fire</a:t>
            </a:r>
            <a:r>
              <a:rPr 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Emerging conflict</a:t>
            </a:r>
            <a:r>
              <a:rPr lang="en-US" sz="2400" dirty="0">
                <a:latin typeface="Arial" panose="020B0604020202020204" pitchFamily="34" charset="0"/>
                <a:cs typeface="Arial" panose="020B0604020202020204" pitchFamily="34" charset="0"/>
              </a:rPr>
              <a:t>: conflicts that can emerge gradually and steadily, or develop rapidly in response to a few significant events.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As differences increase and intensify, conflict becomes </a:t>
            </a:r>
            <a:r>
              <a:rPr lang="en-US" sz="2400" b="1" i="1" dirty="0">
                <a:latin typeface="Arial" panose="020B0604020202020204" pitchFamily="34" charset="0"/>
                <a:cs typeface="Arial" panose="020B0604020202020204" pitchFamily="34" charset="0"/>
              </a:rPr>
              <a:t>manifest</a:t>
            </a:r>
            <a:r>
              <a:rPr lang="en-US" sz="2400" dirty="0">
                <a:latin typeface="Arial" panose="020B0604020202020204" pitchFamily="34" charset="0"/>
                <a:cs typeface="Arial" panose="020B0604020202020204" pitchFamily="34" charset="0"/>
              </a:rPr>
              <a:t>, expanding into a full-blown public issue that cannot be avoided.</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 the manifest stage, opponents’ differences become more prominent and more central to group dynamics.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Manifest conflicts can </a:t>
            </a:r>
            <a:r>
              <a:rPr lang="en-US" sz="2400" b="1" dirty="0">
                <a:latin typeface="Arial" panose="020B0604020202020204" pitchFamily="34" charset="0"/>
                <a:cs typeface="Arial" panose="020B0604020202020204" pitchFamily="34" charset="0"/>
              </a:rPr>
              <a:t>escalate</a:t>
            </a:r>
            <a:r>
              <a:rPr lang="en-US" sz="2400" dirty="0">
                <a:latin typeface="Arial" panose="020B0604020202020204" pitchFamily="34" charset="0"/>
                <a:cs typeface="Arial" panose="020B0604020202020204" pitchFamily="34" charset="0"/>
              </a:rPr>
              <a:t> and become </a:t>
            </a:r>
            <a:r>
              <a:rPr lang="en-US" sz="2400" b="1" dirty="0">
                <a:latin typeface="Arial" panose="020B0604020202020204" pitchFamily="34" charset="0"/>
                <a:cs typeface="Arial" panose="020B0604020202020204" pitchFamily="34" charset="0"/>
              </a:rPr>
              <a:t>violent</a:t>
            </a:r>
            <a:r>
              <a:rPr lang="en-US" sz="2400"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When a conflict reaches this stage, violence often produces counter-violence, leading to further escalation.</a:t>
            </a:r>
          </a:p>
        </p:txBody>
      </p:sp>
    </p:spTree>
    <p:extLst>
      <p:ext uri="{BB962C8B-B14F-4D97-AF65-F5344CB8AC3E}">
        <p14:creationId xmlns:p14="http://schemas.microsoft.com/office/powerpoint/2010/main" val="4023506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49BB12-5D7A-47AA-B5BF-647FD3E5846A}"/>
              </a:ext>
            </a:extLst>
          </p:cNvPr>
          <p:cNvSpPr>
            <a:spLocks noGrp="1"/>
          </p:cNvSpPr>
          <p:nvPr>
            <p:ph idx="1"/>
          </p:nvPr>
        </p:nvSpPr>
        <p:spPr>
          <a:xfrm>
            <a:off x="278296" y="265043"/>
            <a:ext cx="11410121" cy="6480314"/>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Methods of Conflict Resolution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While conflict may be difficult, it is by no means a destructive process.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Conflict has a positive role to play if only we have the necessary skills to </a:t>
            </a:r>
            <a:r>
              <a:rPr lang="en-US" b="1" dirty="0">
                <a:solidFill>
                  <a:srgbClr val="00B050"/>
                </a:solidFill>
                <a:latin typeface="Arial" panose="020B0604020202020204" pitchFamily="34" charset="0"/>
                <a:cs typeface="Arial" panose="020B0604020202020204" pitchFamily="34" charset="0"/>
              </a:rPr>
              <a:t>create the synergy for the well being of all the competing parties.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There is no particular tailored techniques, both formal and informal, to manage conflicts although the techniques are based on </a:t>
            </a:r>
            <a:r>
              <a:rPr lang="en-US" dirty="0">
                <a:solidFill>
                  <a:srgbClr val="00B050"/>
                </a:solidFill>
                <a:latin typeface="Arial" panose="020B0604020202020204" pitchFamily="34" charset="0"/>
                <a:cs typeface="Arial" panose="020B0604020202020204" pitchFamily="34" charset="0"/>
              </a:rPr>
              <a:t>perception, logics &amp; </a:t>
            </a:r>
            <a:r>
              <a:rPr lang="en-US" dirty="0" err="1">
                <a:solidFill>
                  <a:srgbClr val="00B050"/>
                </a:solidFill>
                <a:latin typeface="Arial" panose="020B0604020202020204" pitchFamily="34" charset="0"/>
                <a:cs typeface="Arial" panose="020B0604020202020204" pitchFamily="34" charset="0"/>
              </a:rPr>
              <a:t>communcation</a:t>
            </a:r>
            <a:r>
              <a:rPr lang="en-US" dirty="0">
                <a:solidFill>
                  <a:srgbClr val="00B050"/>
                </a:solidFill>
                <a:latin typeface="Arial" panose="020B0604020202020204" pitchFamily="34" charset="0"/>
                <a:cs typeface="Arial" panose="020B0604020202020204" pitchFamily="34" charset="0"/>
              </a:rPr>
              <a:t> arts.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following are the most commonly known methods of conflict resolution.</a:t>
            </a:r>
          </a:p>
        </p:txBody>
      </p:sp>
    </p:spTree>
    <p:extLst>
      <p:ext uri="{BB962C8B-B14F-4D97-AF65-F5344CB8AC3E}">
        <p14:creationId xmlns:p14="http://schemas.microsoft.com/office/powerpoint/2010/main" val="36582650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EBA465-E9A6-40AC-914A-8E230EB68517}"/>
              </a:ext>
            </a:extLst>
          </p:cNvPr>
          <p:cNvSpPr>
            <a:spLocks noGrp="1"/>
          </p:cNvSpPr>
          <p:nvPr>
            <p:ph idx="1"/>
          </p:nvPr>
        </p:nvSpPr>
        <p:spPr>
          <a:xfrm>
            <a:off x="185530" y="0"/>
            <a:ext cx="11847443" cy="6858000"/>
          </a:xfrm>
        </p:spPr>
        <p:txBody>
          <a:bodyPr>
            <a:noAutofit/>
          </a:bodyPr>
          <a:lstStyle/>
          <a:p>
            <a:pPr marL="571500" indent="-571500" algn="just">
              <a:lnSpc>
                <a:spcPts val="3600"/>
              </a:lnSpc>
              <a:buFont typeface="+mj-lt"/>
              <a:buAutoNum type="romanUcPeriod"/>
            </a:pPr>
            <a:r>
              <a:rPr lang="en-US" sz="2400" b="1" dirty="0">
                <a:latin typeface="Arial" panose="020B0604020202020204" pitchFamily="34" charset="0"/>
                <a:cs typeface="Arial" panose="020B0604020202020204" pitchFamily="34" charset="0"/>
              </a:rPr>
              <a:t>Litigation</a:t>
            </a:r>
          </a:p>
          <a:p>
            <a:pPr lvl="1" algn="just">
              <a:lnSpc>
                <a:spcPts val="3600"/>
              </a:lnSpc>
              <a:buFont typeface="Wingdings" panose="05000000000000000000" pitchFamily="2" charset="2"/>
              <a:buChar char="v"/>
            </a:pPr>
            <a:r>
              <a:rPr lang="en-US" dirty="0">
                <a:latin typeface="Arial" panose="020B0604020202020204" pitchFamily="34" charset="0"/>
                <a:cs typeface="Arial" panose="020B0604020202020204" pitchFamily="34" charset="0"/>
              </a:rPr>
              <a:t>Short of coercion and physical violence, the ultimate formal mechanism for conflict resolution is taking recourse to the </a:t>
            </a:r>
            <a:r>
              <a:rPr lang="en-US" b="1" dirty="0">
                <a:solidFill>
                  <a:srgbClr val="00B050"/>
                </a:solidFill>
                <a:latin typeface="Arial" panose="020B0604020202020204" pitchFamily="34" charset="0"/>
                <a:cs typeface="Arial" panose="020B0604020202020204" pitchFamily="34" charset="0"/>
              </a:rPr>
              <a:t>legal system of the country. </a:t>
            </a:r>
          </a:p>
          <a:p>
            <a:pPr lvl="1" algn="just">
              <a:lnSpc>
                <a:spcPts val="3600"/>
              </a:lnSpc>
              <a:buFont typeface="Wingdings" panose="05000000000000000000" pitchFamily="2" charset="2"/>
              <a:buChar char="v"/>
            </a:pPr>
            <a:r>
              <a:rPr lang="en-US" dirty="0">
                <a:latin typeface="Arial" panose="020B0604020202020204" pitchFamily="34" charset="0"/>
                <a:cs typeface="Arial" panose="020B0604020202020204" pitchFamily="34" charset="0"/>
              </a:rPr>
              <a:t>In a legal proceeding, the parties to a dispute are heard by </a:t>
            </a:r>
            <a:r>
              <a:rPr lang="en-US" b="1" dirty="0">
                <a:solidFill>
                  <a:srgbClr val="00B050"/>
                </a:solidFill>
                <a:latin typeface="Arial" panose="020B0604020202020204" pitchFamily="34" charset="0"/>
                <a:cs typeface="Arial" panose="020B0604020202020204" pitchFamily="34" charset="0"/>
              </a:rPr>
              <a:t>a court of law </a:t>
            </a:r>
            <a:r>
              <a:rPr lang="en-US" dirty="0">
                <a:latin typeface="Arial" panose="020B0604020202020204" pitchFamily="34" charset="0"/>
                <a:cs typeface="Arial" panose="020B0604020202020204" pitchFamily="34" charset="0"/>
              </a:rPr>
              <a:t>that decides upon the case on the basis of existing laws in force in the country. </a:t>
            </a:r>
          </a:p>
          <a:p>
            <a:pPr lvl="1" algn="just">
              <a:lnSpc>
                <a:spcPts val="3600"/>
              </a:lnSpc>
              <a:buFont typeface="Wingdings" panose="05000000000000000000" pitchFamily="2" charset="2"/>
              <a:buChar char="v"/>
            </a:pPr>
            <a:r>
              <a:rPr lang="en-US" dirty="0">
                <a:latin typeface="Arial" panose="020B0604020202020204" pitchFamily="34" charset="0"/>
                <a:cs typeface="Arial" panose="020B0604020202020204" pitchFamily="34" charset="0"/>
              </a:rPr>
              <a:t>In many instances, this is the only way to resolve a conflict but in many other cases, it may not be so.</a:t>
            </a:r>
          </a:p>
          <a:p>
            <a:pPr lvl="1" algn="just">
              <a:lnSpc>
                <a:spcPts val="3600"/>
              </a:lnSpc>
              <a:buFont typeface="Wingdings" panose="05000000000000000000" pitchFamily="2" charset="2"/>
              <a:buChar char="v"/>
            </a:pPr>
            <a:r>
              <a:rPr lang="en-US" dirty="0">
                <a:latin typeface="Arial" panose="020B0604020202020204" pitchFamily="34" charset="0"/>
                <a:cs typeface="Arial" panose="020B0604020202020204" pitchFamily="34" charset="0"/>
              </a:rPr>
              <a:t>This is particularly true in the context of IWRM where:</a:t>
            </a:r>
          </a:p>
          <a:p>
            <a:pPr lvl="2" algn="just">
              <a:lnSpc>
                <a:spcPts val="36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Many conflicts involve the use of common resource over which no party has a clearly superior legal claim;</a:t>
            </a:r>
          </a:p>
          <a:p>
            <a:pPr lvl="2" algn="just">
              <a:lnSpc>
                <a:spcPts val="36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Legal rules prevent parties from bringing an action to court if they do not have some right that has been directly overstepped;</a:t>
            </a:r>
          </a:p>
          <a:p>
            <a:pPr lvl="2" algn="just">
              <a:lnSpc>
                <a:spcPts val="36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Legal rules may also prevent a party with a grievance from having access to the courts even to have its case heard;</a:t>
            </a:r>
          </a:p>
        </p:txBody>
      </p:sp>
    </p:spTree>
    <p:extLst>
      <p:ext uri="{BB962C8B-B14F-4D97-AF65-F5344CB8AC3E}">
        <p14:creationId xmlns:p14="http://schemas.microsoft.com/office/powerpoint/2010/main" val="6664125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693C1-E71C-48AC-8410-7D1A6E7B77D3}"/>
              </a:ext>
            </a:extLst>
          </p:cNvPr>
          <p:cNvSpPr>
            <a:spLocks noGrp="1"/>
          </p:cNvSpPr>
          <p:nvPr>
            <p:ph idx="1"/>
          </p:nvPr>
        </p:nvSpPr>
        <p:spPr>
          <a:xfrm>
            <a:off x="159025" y="185530"/>
            <a:ext cx="11781183" cy="6672470"/>
          </a:xfrm>
        </p:spPr>
        <p:txBody>
          <a:bodyPr>
            <a:normAutofit lnSpcReduction="10000"/>
          </a:bodyPr>
          <a:lstStyle/>
          <a:p>
            <a:pPr marL="571500" indent="-571500" algn="just">
              <a:lnSpc>
                <a:spcPct val="150000"/>
              </a:lnSpc>
              <a:buFont typeface="+mj-lt"/>
              <a:buAutoNum type="romanUcPeriod" startAt="2"/>
            </a:pPr>
            <a:r>
              <a:rPr lang="en-US" sz="2400" b="1" dirty="0">
                <a:latin typeface="Arial" panose="020B0604020202020204" pitchFamily="34" charset="0"/>
                <a:cs typeface="Arial" panose="020B0604020202020204" pitchFamily="34" charset="0"/>
              </a:rPr>
              <a:t>Alternative Dispute Resolution (ADR)</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To overcome the limitations of litigation, alternative dispute resolution (ADR) techniques have been developed in the West in the past century and are frequently applied in many authorities successfully.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Methods under ADR techniques include.</a:t>
            </a:r>
          </a:p>
          <a:p>
            <a:pPr marL="971550" lvl="1" indent="-514350" algn="just">
              <a:lnSpc>
                <a:spcPct val="150000"/>
              </a:lnSpc>
              <a:buFont typeface="+mj-lt"/>
              <a:buAutoNum type="arabicPeriod"/>
            </a:pPr>
            <a:r>
              <a:rPr lang="en-US" b="1" dirty="0">
                <a:latin typeface="Arial" panose="020B0604020202020204" pitchFamily="34" charset="0"/>
                <a:cs typeface="Arial" panose="020B0604020202020204" pitchFamily="34" charset="0"/>
              </a:rPr>
              <a:t>Negotiation</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Negotiation is a process where the parties to the dispute meet to reach a mutually acceptable solution.</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There is no facilitation or mediation by a third party: each party represents its own interest.</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Large disputes over public policy are increasingly being settled using processes based on mediation and negotiation</a:t>
            </a:r>
          </a:p>
        </p:txBody>
      </p:sp>
    </p:spTree>
    <p:extLst>
      <p:ext uri="{BB962C8B-B14F-4D97-AF65-F5344CB8AC3E}">
        <p14:creationId xmlns:p14="http://schemas.microsoft.com/office/powerpoint/2010/main" val="10367221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70BEC0-591A-4632-A6E6-F09FF2CFD6DA}"/>
              </a:ext>
            </a:extLst>
          </p:cNvPr>
          <p:cNvSpPr>
            <a:spLocks noGrp="1"/>
          </p:cNvSpPr>
          <p:nvPr>
            <p:ph idx="1"/>
          </p:nvPr>
        </p:nvSpPr>
        <p:spPr>
          <a:xfrm>
            <a:off x="225287" y="198782"/>
            <a:ext cx="11834191" cy="6506817"/>
          </a:xfrm>
        </p:spPr>
        <p:txBody>
          <a:bodyPr>
            <a:normAutofit lnSpcReduction="10000"/>
          </a:bodyPr>
          <a:lstStyle/>
          <a:p>
            <a:pPr algn="just">
              <a:lnSpc>
                <a:spcPct val="150000"/>
              </a:lnSpc>
            </a:pPr>
            <a:r>
              <a:rPr lang="en-US" sz="2400" dirty="0" err="1">
                <a:latin typeface="Arial" panose="020B0604020202020204" pitchFamily="34" charset="0"/>
                <a:cs typeface="Arial" panose="020B0604020202020204" pitchFamily="34" charset="0"/>
              </a:rPr>
              <a:t>Eg.</a:t>
            </a:r>
            <a:r>
              <a:rPr lang="en-US" sz="2400" dirty="0">
                <a:latin typeface="Arial" panose="020B0604020202020204" pitchFamily="34" charset="0"/>
                <a:cs typeface="Arial" panose="020B0604020202020204" pitchFamily="34" charset="0"/>
              </a:rPr>
              <a:t> Representatives of interested parties are invited to participate in negotiations to agree on new rules governing issues such as industrial safety standards and environmental pollution from waste sites.</a:t>
            </a:r>
          </a:p>
          <a:p>
            <a:pPr marL="514350" indent="-514350" algn="just">
              <a:lnSpc>
                <a:spcPct val="150000"/>
              </a:lnSpc>
              <a:buFont typeface="+mj-lt"/>
              <a:buAutoNum type="arabicPeriod" startAt="2"/>
            </a:pPr>
            <a:r>
              <a:rPr lang="en-US" sz="2400" b="1" dirty="0">
                <a:latin typeface="Arial" panose="020B0604020202020204" pitchFamily="34" charset="0"/>
                <a:cs typeface="Arial" panose="020B0604020202020204" pitchFamily="34" charset="0"/>
              </a:rPr>
              <a:t>Facilitation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Facilitation is a process in which an neutral individual participates in the design and conduct of problem-solving meetings to help the parties jointly diagnose, create and implement jointly owned solutions.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process is often used in situations involving multiple parties, issues and stakeholders, and where issues </a:t>
            </a:r>
            <a:r>
              <a:rPr lang="en-US" dirty="0">
                <a:solidFill>
                  <a:srgbClr val="00B050"/>
                </a:solidFill>
                <a:latin typeface="Arial" panose="020B0604020202020204" pitchFamily="34" charset="0"/>
                <a:cs typeface="Arial" panose="020B0604020202020204" pitchFamily="34" charset="0"/>
              </a:rPr>
              <a:t>are unclear</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Facilitators create the conditions where everybody is able to speak freely but they are </a:t>
            </a:r>
            <a:r>
              <a:rPr lang="en-US" dirty="0">
                <a:solidFill>
                  <a:srgbClr val="00B050"/>
                </a:solidFill>
                <a:latin typeface="Arial" panose="020B0604020202020204" pitchFamily="34" charset="0"/>
                <a:cs typeface="Arial" panose="020B0604020202020204" pitchFamily="34" charset="0"/>
              </a:rPr>
              <a:t>not expected to volunteer their own ideas </a:t>
            </a:r>
            <a:r>
              <a:rPr lang="en-US" dirty="0">
                <a:latin typeface="Arial" panose="020B0604020202020204" pitchFamily="34" charset="0"/>
                <a:cs typeface="Arial" panose="020B0604020202020204" pitchFamily="34" charset="0"/>
              </a:rPr>
              <a:t>or participate actively in moving the parties towards agreement.</a:t>
            </a:r>
          </a:p>
        </p:txBody>
      </p:sp>
    </p:spTree>
    <p:extLst>
      <p:ext uri="{BB962C8B-B14F-4D97-AF65-F5344CB8AC3E}">
        <p14:creationId xmlns:p14="http://schemas.microsoft.com/office/powerpoint/2010/main" val="24924520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6C63C6-49AA-4297-BDB0-ADD2053D9613}"/>
              </a:ext>
            </a:extLst>
          </p:cNvPr>
          <p:cNvSpPr>
            <a:spLocks noGrp="1"/>
          </p:cNvSpPr>
          <p:nvPr>
            <p:ph idx="1"/>
          </p:nvPr>
        </p:nvSpPr>
        <p:spPr>
          <a:xfrm>
            <a:off x="278296" y="318052"/>
            <a:ext cx="11794434" cy="6387548"/>
          </a:xfrm>
        </p:spPr>
        <p:txBody>
          <a:bodyPr>
            <a:normAutofit/>
          </a:bodyPr>
          <a:lstStyle/>
          <a:p>
            <a:pPr marL="514350" indent="-514350" algn="just">
              <a:lnSpc>
                <a:spcPct val="150000"/>
              </a:lnSpc>
              <a:buFont typeface="+mj-lt"/>
              <a:buAutoNum type="arabicPeriod" startAt="3"/>
            </a:pPr>
            <a:r>
              <a:rPr lang="en-US" sz="2400" b="1" dirty="0">
                <a:latin typeface="Arial" panose="020B0604020202020204" pitchFamily="34" charset="0"/>
                <a:cs typeface="Arial" panose="020B0604020202020204" pitchFamily="34" charset="0"/>
              </a:rPr>
              <a:t>Mediation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Mediation is a process of settling conflict in which an </a:t>
            </a:r>
            <a:r>
              <a:rPr lang="en-US" dirty="0">
                <a:solidFill>
                  <a:srgbClr val="00B050"/>
                </a:solidFill>
                <a:latin typeface="Arial" panose="020B0604020202020204" pitchFamily="34" charset="0"/>
                <a:cs typeface="Arial" panose="020B0604020202020204" pitchFamily="34" charset="0"/>
              </a:rPr>
              <a:t>outside party oversees </a:t>
            </a:r>
            <a:r>
              <a:rPr lang="en-US" dirty="0">
                <a:latin typeface="Arial" panose="020B0604020202020204" pitchFamily="34" charset="0"/>
                <a:cs typeface="Arial" panose="020B0604020202020204" pitchFamily="34" charset="0"/>
              </a:rPr>
              <a:t>the negotiation between the two disputing parties.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parties choose an acceptable mediator to guide them in designing a process and reaching an agreement on </a:t>
            </a:r>
            <a:r>
              <a:rPr lang="en-US" dirty="0">
                <a:solidFill>
                  <a:srgbClr val="00B050"/>
                </a:solidFill>
                <a:latin typeface="Arial" panose="020B0604020202020204" pitchFamily="34" charset="0"/>
                <a:cs typeface="Arial" panose="020B0604020202020204" pitchFamily="34" charset="0"/>
              </a:rPr>
              <a:t>mutually acceptable solutions</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mediator tries to create a safe environment for parties to share information, address underlying problems and vent emotions.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more formal than facilitation and parties often </a:t>
            </a:r>
            <a:r>
              <a:rPr lang="en-US" dirty="0">
                <a:solidFill>
                  <a:srgbClr val="00B050"/>
                </a:solidFill>
                <a:latin typeface="Arial" panose="020B0604020202020204" pitchFamily="34" charset="0"/>
                <a:cs typeface="Arial" panose="020B0604020202020204" pitchFamily="34" charset="0"/>
              </a:rPr>
              <a:t>share the costs of mediation</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useful when the parties have reached a </a:t>
            </a:r>
            <a:r>
              <a:rPr lang="en-US" dirty="0">
                <a:solidFill>
                  <a:srgbClr val="00B050"/>
                </a:solidFill>
                <a:latin typeface="Arial" panose="020B0604020202020204" pitchFamily="34" charset="0"/>
                <a:cs typeface="Arial" panose="020B0604020202020204" pitchFamily="34" charset="0"/>
              </a:rPr>
              <a:t>bottleneck.</a:t>
            </a:r>
          </a:p>
        </p:txBody>
      </p:sp>
    </p:spTree>
    <p:extLst>
      <p:ext uri="{BB962C8B-B14F-4D97-AF65-F5344CB8AC3E}">
        <p14:creationId xmlns:p14="http://schemas.microsoft.com/office/powerpoint/2010/main" val="8268692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436F9F-D2B3-4EEE-B988-1863786DBAD6}"/>
              </a:ext>
            </a:extLst>
          </p:cNvPr>
          <p:cNvSpPr>
            <a:spLocks noGrp="1"/>
          </p:cNvSpPr>
          <p:nvPr>
            <p:ph idx="1"/>
          </p:nvPr>
        </p:nvSpPr>
        <p:spPr>
          <a:xfrm>
            <a:off x="185529" y="318052"/>
            <a:ext cx="11807687" cy="6539948"/>
          </a:xfrm>
        </p:spPr>
        <p:txBody>
          <a:bodyPr>
            <a:normAutofit/>
          </a:bodyPr>
          <a:lstStyle/>
          <a:p>
            <a:pPr marL="514350" indent="-514350" algn="just">
              <a:lnSpc>
                <a:spcPct val="150000"/>
              </a:lnSpc>
              <a:buFont typeface="+mj-lt"/>
              <a:buAutoNum type="arabicPeriod" startAt="4"/>
            </a:pPr>
            <a:r>
              <a:rPr lang="en-US" sz="2400" b="1" dirty="0">
                <a:latin typeface="Arial" panose="020B0604020202020204" pitchFamily="34" charset="0"/>
                <a:cs typeface="Arial" panose="020B0604020202020204" pitchFamily="34" charset="0"/>
              </a:rPr>
              <a:t>Arbitration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Arbitration is usually used as a less formal alternative to litigation.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a process in which a neutral outside party or a panel meets with the parties in a dispute, hears presentations from each side and makes an award.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Such a decision may be binding or not according to agreements reached between the parties prior to formal commencement of hearings.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parties choose the arbitrator through consensus and may </a:t>
            </a:r>
            <a:r>
              <a:rPr lang="en-US" dirty="0">
                <a:solidFill>
                  <a:srgbClr val="00B050"/>
                </a:solidFill>
                <a:latin typeface="Arial" panose="020B0604020202020204" pitchFamily="34" charset="0"/>
                <a:cs typeface="Arial" panose="020B0604020202020204" pitchFamily="34" charset="0"/>
              </a:rPr>
              <a:t>set the rules that govern the process.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Arbitration is often used in the business world and in cases where parties desire </a:t>
            </a:r>
            <a:r>
              <a:rPr lang="en-US" dirty="0">
                <a:solidFill>
                  <a:srgbClr val="00B050"/>
                </a:solidFill>
                <a:latin typeface="Arial" panose="020B0604020202020204" pitchFamily="34" charset="0"/>
                <a:cs typeface="Arial" panose="020B0604020202020204" pitchFamily="34" charset="0"/>
              </a:rPr>
              <a:t>a quick solution to their problems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185977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A32243F-DDEE-48E2-BC23-4A762761C37F}"/>
              </a:ext>
            </a:extLst>
          </p:cNvPr>
          <p:cNvPicPr>
            <a:picLocks noChangeAspect="1"/>
          </p:cNvPicPr>
          <p:nvPr/>
        </p:nvPicPr>
        <p:blipFill>
          <a:blip r:embed="rId2"/>
          <a:stretch>
            <a:fillRect/>
          </a:stretch>
        </p:blipFill>
        <p:spPr>
          <a:xfrm>
            <a:off x="212035" y="92766"/>
            <a:ext cx="11304104" cy="6765234"/>
          </a:xfrm>
          <a:prstGeom prst="rect">
            <a:avLst/>
          </a:prstGeom>
        </p:spPr>
      </p:pic>
    </p:spTree>
    <p:extLst>
      <p:ext uri="{BB962C8B-B14F-4D97-AF65-F5344CB8AC3E}">
        <p14:creationId xmlns:p14="http://schemas.microsoft.com/office/powerpoint/2010/main" val="15658373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DC6CCD4-A45B-4FAE-ABAE-DA3B93576ED2}"/>
              </a:ext>
            </a:extLst>
          </p:cNvPr>
          <p:cNvPicPr>
            <a:picLocks noChangeAspect="1"/>
          </p:cNvPicPr>
          <p:nvPr/>
        </p:nvPicPr>
        <p:blipFill>
          <a:blip r:embed="rId2"/>
          <a:stretch>
            <a:fillRect/>
          </a:stretch>
        </p:blipFill>
        <p:spPr>
          <a:xfrm>
            <a:off x="304800" y="238538"/>
            <a:ext cx="11675166" cy="6619461"/>
          </a:xfrm>
          <a:prstGeom prst="rect">
            <a:avLst/>
          </a:prstGeom>
        </p:spPr>
      </p:pic>
    </p:spTree>
    <p:extLst>
      <p:ext uri="{BB962C8B-B14F-4D97-AF65-F5344CB8AC3E}">
        <p14:creationId xmlns:p14="http://schemas.microsoft.com/office/powerpoint/2010/main" val="32622756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FF7019-AE15-4CB2-A007-70A7C8524518}"/>
              </a:ext>
            </a:extLst>
          </p:cNvPr>
          <p:cNvSpPr>
            <a:spLocks noGrp="1"/>
          </p:cNvSpPr>
          <p:nvPr>
            <p:ph idx="1"/>
          </p:nvPr>
        </p:nvSpPr>
        <p:spPr>
          <a:xfrm>
            <a:off x="145773" y="0"/>
            <a:ext cx="11847443" cy="6858000"/>
          </a:xfrm>
        </p:spPr>
        <p:txBody>
          <a:bodyPr>
            <a:normAutofit/>
          </a:bodyPr>
          <a:lstStyle/>
          <a:p>
            <a:pPr marL="571500" indent="-571500">
              <a:buFont typeface="+mj-lt"/>
              <a:buAutoNum type="romanUcPeriod" startAt="3"/>
            </a:pPr>
            <a:r>
              <a:rPr lang="en-US" b="1" dirty="0"/>
              <a:t>Preventing Conflict before Conflict Begins:</a:t>
            </a:r>
          </a:p>
          <a:p>
            <a:pPr algn="just">
              <a:lnSpc>
                <a:spcPts val="34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Consensus Building /Stakeholder Approach</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generally recognized among water experts that stakeholder participation is key to sustainable resource use and management. </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In the context of a river basin, where disputes arise from time to time, it is useful to give a home to these issues through the creation of a setting where stakeholders can </a:t>
            </a:r>
            <a:r>
              <a:rPr lang="en-US" b="1" dirty="0">
                <a:solidFill>
                  <a:srgbClr val="00B050"/>
                </a:solidFill>
                <a:latin typeface="Arial" panose="020B0604020202020204" pitchFamily="34" charset="0"/>
                <a:cs typeface="Arial" panose="020B0604020202020204" pitchFamily="34" charset="0"/>
              </a:rPr>
              <a:t>regularly meet and communicate with each other regarding interests, needs and positions. </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While there are no uniform methodologies for undertaking the process, the important thing is to create an enabling environment whereby the stakeholders are able to actively participate in the policy dialogues and subsequent planning and design process.</a:t>
            </a:r>
          </a:p>
        </p:txBody>
      </p:sp>
    </p:spTree>
    <p:extLst>
      <p:ext uri="{BB962C8B-B14F-4D97-AF65-F5344CB8AC3E}">
        <p14:creationId xmlns:p14="http://schemas.microsoft.com/office/powerpoint/2010/main" val="16679390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509E262-DC47-472F-ACA4-D77DC0647B2D}"/>
              </a:ext>
            </a:extLst>
          </p:cNvPr>
          <p:cNvPicPr>
            <a:picLocks noChangeAspect="1"/>
          </p:cNvPicPr>
          <p:nvPr/>
        </p:nvPicPr>
        <p:blipFill>
          <a:blip r:embed="rId2"/>
          <a:stretch>
            <a:fillRect/>
          </a:stretch>
        </p:blipFill>
        <p:spPr>
          <a:xfrm>
            <a:off x="251791" y="331304"/>
            <a:ext cx="11675166" cy="6162261"/>
          </a:xfrm>
          <a:prstGeom prst="rect">
            <a:avLst/>
          </a:prstGeom>
        </p:spPr>
      </p:pic>
    </p:spTree>
    <p:extLst>
      <p:ext uri="{BB962C8B-B14F-4D97-AF65-F5344CB8AC3E}">
        <p14:creationId xmlns:p14="http://schemas.microsoft.com/office/powerpoint/2010/main" val="1379981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4CA05B-915A-49AF-B2E2-7DAD69602921}"/>
              </a:ext>
            </a:extLst>
          </p:cNvPr>
          <p:cNvSpPr>
            <a:spLocks noGrp="1"/>
          </p:cNvSpPr>
          <p:nvPr>
            <p:ph idx="1"/>
          </p:nvPr>
        </p:nvSpPr>
        <p:spPr>
          <a:xfrm>
            <a:off x="265043" y="251790"/>
            <a:ext cx="11502887" cy="6175513"/>
          </a:xfrm>
        </p:spPr>
        <p:txBody>
          <a:bodyPr/>
          <a:lstStyle/>
          <a:p>
            <a:pPr lvl="0" algn="just">
              <a:lnSpc>
                <a:spcPct val="160000"/>
              </a:lnSpc>
              <a:buFont typeface="Wingdings" panose="05000000000000000000" pitchFamily="2" charset="2"/>
              <a:buChar char="v"/>
            </a:pPr>
            <a:r>
              <a:rPr lang="en-US" sz="2400" dirty="0">
                <a:solidFill>
                  <a:prstClr val="black"/>
                </a:solidFill>
                <a:latin typeface="Arial" panose="020B0604020202020204" pitchFamily="34" charset="0"/>
                <a:cs typeface="Arial" panose="020B0604020202020204" pitchFamily="34" charset="0"/>
              </a:rPr>
              <a:t>Depending on its </a:t>
            </a:r>
            <a:r>
              <a:rPr lang="en-US" sz="2400" b="1" dirty="0">
                <a:solidFill>
                  <a:srgbClr val="00B050"/>
                </a:solidFill>
                <a:latin typeface="Arial" panose="020B0604020202020204" pitchFamily="34" charset="0"/>
                <a:cs typeface="Arial" panose="020B0604020202020204" pitchFamily="34" charset="0"/>
              </a:rPr>
              <a:t>out come </a:t>
            </a:r>
            <a:r>
              <a:rPr lang="en-US" sz="2400" dirty="0">
                <a:solidFill>
                  <a:prstClr val="black"/>
                </a:solidFill>
                <a:latin typeface="Arial" panose="020B0604020202020204" pitchFamily="34" charset="0"/>
                <a:cs typeface="Arial" panose="020B0604020202020204" pitchFamily="34" charset="0"/>
              </a:rPr>
              <a:t>conflict can be either </a:t>
            </a:r>
            <a:r>
              <a:rPr lang="en-US" sz="2400" dirty="0">
                <a:solidFill>
                  <a:srgbClr val="00B050"/>
                </a:solidFill>
                <a:latin typeface="Arial" panose="020B0604020202020204" pitchFamily="34" charset="0"/>
                <a:cs typeface="Arial" panose="020B0604020202020204" pitchFamily="34" charset="0"/>
              </a:rPr>
              <a:t>positive or negative</a:t>
            </a:r>
            <a:r>
              <a:rPr lang="en-US" sz="2400" dirty="0">
                <a:solidFill>
                  <a:prstClr val="black"/>
                </a:solidFill>
                <a:latin typeface="Arial" panose="020B0604020202020204" pitchFamily="34" charset="0"/>
                <a:cs typeface="Arial" panose="020B0604020202020204" pitchFamily="34" charset="0"/>
              </a:rPr>
              <a:t>. </a:t>
            </a:r>
          </a:p>
          <a:p>
            <a:pPr lvl="1" algn="just">
              <a:lnSpc>
                <a:spcPct val="16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Positive</a:t>
            </a:r>
            <a:r>
              <a:rPr lang="en-US" dirty="0">
                <a:solidFill>
                  <a:prstClr val="black"/>
                </a:solidFill>
                <a:latin typeface="Arial" panose="020B0604020202020204" pitchFamily="34" charset="0"/>
                <a:cs typeface="Arial" panose="020B0604020202020204" pitchFamily="34" charset="0"/>
              </a:rPr>
              <a:t> conflict is functional and supports or benefits the organization or person’s main objectives. </a:t>
            </a:r>
          </a:p>
          <a:p>
            <a:pPr lvl="1" algn="just">
              <a:lnSpc>
                <a:spcPct val="160000"/>
              </a:lnSpc>
              <a:buFont typeface="Wingdings" panose="05000000000000000000" pitchFamily="2" charset="2"/>
              <a:buChar char="Ø"/>
            </a:pPr>
            <a:r>
              <a:rPr lang="en-US" dirty="0">
                <a:solidFill>
                  <a:prstClr val="black"/>
                </a:solidFill>
                <a:latin typeface="Arial" panose="020B0604020202020204" pitchFamily="34" charset="0"/>
                <a:cs typeface="Arial" panose="020B0604020202020204" pitchFamily="34" charset="0"/>
              </a:rPr>
              <a:t>Conflict is constructive when it leads to </a:t>
            </a:r>
            <a:r>
              <a:rPr lang="en-US" b="1" dirty="0">
                <a:solidFill>
                  <a:srgbClr val="00B050"/>
                </a:solidFill>
                <a:latin typeface="Arial" panose="020B0604020202020204" pitchFamily="34" charset="0"/>
                <a:cs typeface="Arial" panose="020B0604020202020204" pitchFamily="34" charset="0"/>
              </a:rPr>
              <a:t>better decisions, creativity, and innovative solutions </a:t>
            </a:r>
            <a:r>
              <a:rPr lang="en-US" dirty="0">
                <a:solidFill>
                  <a:prstClr val="black"/>
                </a:solidFill>
                <a:latin typeface="Arial" panose="020B0604020202020204" pitchFamily="34" charset="0"/>
                <a:cs typeface="Arial" panose="020B0604020202020204" pitchFamily="34" charset="0"/>
              </a:rPr>
              <a:t>to long-standing problems, it viewed as positive  conflict.</a:t>
            </a:r>
          </a:p>
          <a:p>
            <a:pPr algn="just">
              <a:lnSpc>
                <a:spcPct val="150000"/>
              </a:lnSpc>
              <a:buFont typeface="Wingdings" panose="05000000000000000000" pitchFamily="2" charset="2"/>
              <a:buChar char="v"/>
            </a:pPr>
            <a:r>
              <a:rPr lang="en-US" sz="2400" b="1" dirty="0">
                <a:solidFill>
                  <a:srgbClr val="00B050"/>
                </a:solidFill>
                <a:latin typeface="Arial" panose="020B0604020202020204" pitchFamily="34" charset="0"/>
                <a:cs typeface="Arial" panose="020B0604020202020204" pitchFamily="34" charset="0"/>
              </a:rPr>
              <a:t>Negative</a:t>
            </a:r>
            <a:r>
              <a:rPr lang="en-US" sz="2400" dirty="0">
                <a:latin typeface="Arial" panose="020B0604020202020204" pitchFamily="34" charset="0"/>
                <a:cs typeface="Arial" panose="020B0604020202020204" pitchFamily="34" charset="0"/>
              </a:rPr>
              <a:t> conflict is dysfunctional and hinders organization’s or the person’s performance or ability to attain goals or objectives.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Conflict is destructive when it leads to stress and anxiety, inability to take action, and loss of esteem or purpose.</a:t>
            </a:r>
          </a:p>
        </p:txBody>
      </p:sp>
    </p:spTree>
    <p:extLst>
      <p:ext uri="{BB962C8B-B14F-4D97-AF65-F5344CB8AC3E}">
        <p14:creationId xmlns:p14="http://schemas.microsoft.com/office/powerpoint/2010/main" val="37518239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34718A-E129-4DB2-B3E6-404EB2EFF137}"/>
              </a:ext>
            </a:extLst>
          </p:cNvPr>
          <p:cNvSpPr>
            <a:spLocks noGrp="1"/>
          </p:cNvSpPr>
          <p:nvPr>
            <p:ph idx="1"/>
          </p:nvPr>
        </p:nvSpPr>
        <p:spPr>
          <a:xfrm>
            <a:off x="238539" y="225287"/>
            <a:ext cx="11781183" cy="6520070"/>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Requirements for Successful Conflict Resolution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techniques discussed above need to fulfil certain conditions for successful outcomes.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Some of these are:</a:t>
            </a:r>
          </a:p>
          <a:p>
            <a:pPr marL="971550" lvl="1" indent="-514350" algn="just">
              <a:lnSpc>
                <a:spcPct val="150000"/>
              </a:lnSpc>
              <a:buFont typeface="+mj-lt"/>
              <a:buAutoNum type="alphaLcParenR"/>
            </a:pPr>
            <a:r>
              <a:rPr lang="en-US" b="1" dirty="0">
                <a:latin typeface="Arial" panose="020B0604020202020204" pitchFamily="34" charset="0"/>
                <a:cs typeface="Arial" panose="020B0604020202020204" pitchFamily="34" charset="0"/>
              </a:rPr>
              <a:t>Willingness to Participate</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The participants must be free to decide when to participate and when to withdraw from a conflict resolution process should that be necessary.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They should set the agenda and decide on the method to be followed in the process.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It is, however, impossible even to agree to discuss a problem if either of the parties holds deeply entrenched position or system of values.</a:t>
            </a:r>
          </a:p>
        </p:txBody>
      </p:sp>
    </p:spTree>
    <p:extLst>
      <p:ext uri="{BB962C8B-B14F-4D97-AF65-F5344CB8AC3E}">
        <p14:creationId xmlns:p14="http://schemas.microsoft.com/office/powerpoint/2010/main" val="9965415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BEE2E3-88EE-4290-A3B2-FD9EFFEB2D1E}"/>
              </a:ext>
            </a:extLst>
          </p:cNvPr>
          <p:cNvSpPr>
            <a:spLocks noGrp="1"/>
          </p:cNvSpPr>
          <p:nvPr>
            <p:ph idx="1"/>
          </p:nvPr>
        </p:nvSpPr>
        <p:spPr>
          <a:xfrm>
            <a:off x="291547" y="92765"/>
            <a:ext cx="11701669" cy="6765235"/>
          </a:xfrm>
        </p:spPr>
        <p:txBody>
          <a:bodyPr>
            <a:normAutofit lnSpcReduction="10000"/>
          </a:bodyPr>
          <a:lstStyle/>
          <a:p>
            <a:pPr marL="514350" indent="-514350" algn="just">
              <a:lnSpc>
                <a:spcPct val="150000"/>
              </a:lnSpc>
              <a:buFont typeface="+mj-lt"/>
              <a:buAutoNum type="alphaLcParenR" startAt="2"/>
            </a:pPr>
            <a:r>
              <a:rPr lang="en-US" sz="2400" b="1" dirty="0">
                <a:latin typeface="Arial" panose="020B0604020202020204" pitchFamily="34" charset="0"/>
                <a:cs typeface="Arial" panose="020B0604020202020204" pitchFamily="34" charset="0"/>
              </a:rPr>
              <a:t>Opportunity for Mutual Gain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Linked to the above is the requirement of opportunity of mutual gain.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key to success of conflict resolution is the probability that the competing parties will be better off through cooperative action.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If one or both believe that they can achieve a better outcome through unilateral action, they will not be willing to participate in the process.</a:t>
            </a:r>
          </a:p>
          <a:p>
            <a:pPr marL="514350" indent="-514350" algn="just">
              <a:lnSpc>
                <a:spcPct val="150000"/>
              </a:lnSpc>
              <a:buFont typeface="+mj-lt"/>
              <a:buAutoNum type="alphaLcParenR" startAt="3"/>
            </a:pPr>
            <a:r>
              <a:rPr lang="en-US" sz="2400" b="1" dirty="0">
                <a:latin typeface="Arial" panose="020B0604020202020204" pitchFamily="34" charset="0"/>
                <a:cs typeface="Arial" panose="020B0604020202020204" pitchFamily="34" charset="0"/>
              </a:rPr>
              <a:t>Opportunity for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For successful conflict resolution, all interested parties must have the opportunity to participate in the process.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Exclusion of an interested party is not only unfair but also risky for the reason that such party may obstruct the implementation of the outcome by legal or extra-legal means.</a:t>
            </a:r>
          </a:p>
        </p:txBody>
      </p:sp>
    </p:spTree>
    <p:extLst>
      <p:ext uri="{BB962C8B-B14F-4D97-AF65-F5344CB8AC3E}">
        <p14:creationId xmlns:p14="http://schemas.microsoft.com/office/powerpoint/2010/main" val="10033365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2F2D7D-925A-45CE-B068-44D2AB858473}"/>
              </a:ext>
            </a:extLst>
          </p:cNvPr>
          <p:cNvSpPr>
            <a:spLocks noGrp="1"/>
          </p:cNvSpPr>
          <p:nvPr>
            <p:ph idx="1"/>
          </p:nvPr>
        </p:nvSpPr>
        <p:spPr>
          <a:xfrm>
            <a:off x="106017" y="0"/>
            <a:ext cx="12085983" cy="6858000"/>
          </a:xfrm>
        </p:spPr>
        <p:txBody>
          <a:bodyPr>
            <a:normAutofit fontScale="92500"/>
          </a:bodyPr>
          <a:lstStyle/>
          <a:p>
            <a:pPr marL="514350" indent="-514350" algn="just">
              <a:lnSpc>
                <a:spcPct val="150000"/>
              </a:lnSpc>
              <a:buFont typeface="+mj-lt"/>
              <a:buAutoNum type="alphaLcParenR" startAt="4"/>
            </a:pPr>
            <a:r>
              <a:rPr lang="en-US" sz="2400" b="1" dirty="0">
                <a:latin typeface="Arial" panose="020B0604020202020204" pitchFamily="34" charset="0"/>
                <a:cs typeface="Arial" panose="020B0604020202020204" pitchFamily="34" charset="0"/>
              </a:rPr>
              <a:t>Identification of Interests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important, in working towards consensus, to identify interests rather than positions.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Conflicting parties often engage in positional bargaining without listening to the interests of the other parties which creates confrontation and a barrier to consensus.</a:t>
            </a:r>
          </a:p>
          <a:p>
            <a:pPr marL="514350" indent="-514350" algn="just">
              <a:lnSpc>
                <a:spcPct val="150000"/>
              </a:lnSpc>
              <a:buFont typeface="+mj-lt"/>
              <a:buAutoNum type="alphaLcParenR" startAt="5"/>
            </a:pPr>
            <a:r>
              <a:rPr lang="en-US" sz="2400" b="1" dirty="0">
                <a:latin typeface="Arial" panose="020B0604020202020204" pitchFamily="34" charset="0"/>
                <a:cs typeface="Arial" panose="020B0604020202020204" pitchFamily="34" charset="0"/>
              </a:rPr>
              <a:t>Developing Options</a:t>
            </a:r>
          </a:p>
          <a:p>
            <a:pPr lvl="1" algn="just">
              <a:lnSpc>
                <a:spcPct val="150000"/>
              </a:lnSpc>
              <a:buFont typeface="Wingdings" panose="05000000000000000000" pitchFamily="2" charset="2"/>
              <a:buChar char="v"/>
            </a:pPr>
            <a:r>
              <a:rPr lang="en-US">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neutral development of possible solutions and options.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An impartial third party can be a great asset to the process as it can put forward ideas and suggestions from a neutral perspective.</a:t>
            </a:r>
          </a:p>
          <a:p>
            <a:pPr marL="514350" indent="-514350" algn="just">
              <a:lnSpc>
                <a:spcPct val="150000"/>
              </a:lnSpc>
              <a:buFont typeface="+mj-lt"/>
              <a:buAutoNum type="alphaLcParenR" startAt="6"/>
            </a:pPr>
            <a:r>
              <a:rPr lang="en-US" sz="2400" b="1" dirty="0">
                <a:latin typeface="Arial" panose="020B0604020202020204" pitchFamily="34" charset="0"/>
                <a:cs typeface="Arial" panose="020B0604020202020204" pitchFamily="34" charset="0"/>
              </a:rPr>
              <a:t>Carrying out an Agreement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Not only must the issue be capable of resolution through the participatory process but the parties themselves must also be </a:t>
            </a:r>
            <a:r>
              <a:rPr lang="en-US" b="1" dirty="0">
                <a:solidFill>
                  <a:srgbClr val="00B050"/>
                </a:solidFill>
                <a:latin typeface="Arial" panose="020B0604020202020204" pitchFamily="34" charset="0"/>
                <a:cs typeface="Arial" panose="020B0604020202020204" pitchFamily="34" charset="0"/>
              </a:rPr>
              <a:t>capable of entering into and carrying out an agreement</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53640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D65BBD-AB0B-4A10-905A-2E5EDCE7315F}"/>
              </a:ext>
            </a:extLst>
          </p:cNvPr>
          <p:cNvSpPr>
            <a:spLocks noGrp="1"/>
          </p:cNvSpPr>
          <p:nvPr>
            <p:ph idx="1"/>
          </p:nvPr>
        </p:nvSpPr>
        <p:spPr>
          <a:xfrm>
            <a:off x="159026" y="159026"/>
            <a:ext cx="11847444" cy="6573078"/>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WHAT CAUSES CONFLICT?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Part of developing an effective intervention strategy is knowing the general categories of causes of conflict.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Moore, (1996) identifies five sources of conflict:</a:t>
            </a:r>
          </a:p>
          <a:p>
            <a:pPr marL="971550" lvl="1" indent="-514350" algn="just">
              <a:lnSpc>
                <a:spcPct val="150000"/>
              </a:lnSpc>
              <a:buFont typeface="+mj-lt"/>
              <a:buAutoNum type="arabicPeriod"/>
            </a:pPr>
            <a:r>
              <a:rPr lang="en-US" b="1" i="1" dirty="0">
                <a:solidFill>
                  <a:srgbClr val="00B050"/>
                </a:solidFill>
                <a:latin typeface="Arial" panose="020B0604020202020204" pitchFamily="34" charset="0"/>
                <a:cs typeface="Arial" panose="020B0604020202020204" pitchFamily="34" charset="0"/>
              </a:rPr>
              <a:t>Data or information conflict, </a:t>
            </a:r>
            <a:r>
              <a:rPr lang="en-US" sz="2400" dirty="0">
                <a:latin typeface="Arial" panose="020B0604020202020204" pitchFamily="34" charset="0"/>
                <a:cs typeface="Arial" panose="020B0604020202020204" pitchFamily="34" charset="0"/>
              </a:rPr>
              <a:t>which involves lack of information and misinformation, differing views on what data are relevant, the interpretation of that data and how the assessment is performed.</a:t>
            </a:r>
          </a:p>
          <a:p>
            <a:pPr marL="971550" lvl="1" indent="-514350" algn="just">
              <a:lnSpc>
                <a:spcPct val="150000"/>
              </a:lnSpc>
              <a:buFont typeface="+mj-lt"/>
              <a:buAutoNum type="arabicPeriod"/>
            </a:pPr>
            <a:r>
              <a:rPr lang="en-US" b="1" i="1" dirty="0">
                <a:solidFill>
                  <a:srgbClr val="00B050"/>
                </a:solidFill>
                <a:latin typeface="Arial" panose="020B0604020202020204" pitchFamily="34" charset="0"/>
                <a:cs typeface="Arial" panose="020B0604020202020204" pitchFamily="34" charset="0"/>
              </a:rPr>
              <a:t>Relationship conflict, </a:t>
            </a:r>
            <a:r>
              <a:rPr lang="en-US" sz="2400" dirty="0">
                <a:latin typeface="Arial" panose="020B0604020202020204" pitchFamily="34" charset="0"/>
                <a:cs typeface="Arial" panose="020B0604020202020204" pitchFamily="34" charset="0"/>
              </a:rPr>
              <a:t>which results from strong emotions, stereotypes, miscommunication and repetitive negative behavior.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It often provides fuel for disputes and can promote destructive conflict</a:t>
            </a:r>
          </a:p>
        </p:txBody>
      </p:sp>
    </p:spTree>
    <p:extLst>
      <p:ext uri="{BB962C8B-B14F-4D97-AF65-F5344CB8AC3E}">
        <p14:creationId xmlns:p14="http://schemas.microsoft.com/office/powerpoint/2010/main" val="830021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0EDEAE-2BEF-4E97-BE53-DC5A46F8CE9C}"/>
              </a:ext>
            </a:extLst>
          </p:cNvPr>
          <p:cNvSpPr>
            <a:spLocks noGrp="1"/>
          </p:cNvSpPr>
          <p:nvPr>
            <p:ph idx="1"/>
          </p:nvPr>
        </p:nvSpPr>
        <p:spPr>
          <a:xfrm>
            <a:off x="145774" y="0"/>
            <a:ext cx="11926956" cy="6858000"/>
          </a:xfrm>
        </p:spPr>
        <p:txBody>
          <a:bodyPr>
            <a:noAutofit/>
          </a:bodyPr>
          <a:lstStyle/>
          <a:p>
            <a:pPr marL="514350" indent="-514350" algn="just">
              <a:lnSpc>
                <a:spcPct val="150000"/>
              </a:lnSpc>
              <a:buFont typeface="+mj-lt"/>
              <a:buAutoNum type="arabicPeriod" startAt="3"/>
            </a:pPr>
            <a:r>
              <a:rPr lang="en-US" sz="2400" b="1" i="1" dirty="0">
                <a:solidFill>
                  <a:srgbClr val="00B050"/>
                </a:solidFill>
                <a:latin typeface="Arial" panose="020B0604020202020204" pitchFamily="34" charset="0"/>
                <a:cs typeface="Arial" panose="020B0604020202020204" pitchFamily="34" charset="0"/>
              </a:rPr>
              <a:t>Value conflict, </a:t>
            </a:r>
            <a:r>
              <a:rPr lang="en-US" sz="2400" dirty="0">
                <a:latin typeface="Arial" panose="020B0604020202020204" pitchFamily="34" charset="0"/>
                <a:cs typeface="Arial" panose="020B0604020202020204" pitchFamily="34" charset="0"/>
              </a:rPr>
              <a:t>which, arises over ideological differences or standards on evaluation of ideas or behaviors.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It is when values are imposed on groups or groups are prevented from upholding their value systems that conflict arises.</a:t>
            </a:r>
          </a:p>
          <a:p>
            <a:pPr marL="514350" indent="-514350" algn="just">
              <a:lnSpc>
                <a:spcPct val="150000"/>
              </a:lnSpc>
              <a:buFont typeface="+mj-lt"/>
              <a:buAutoNum type="arabicPeriod" startAt="4"/>
            </a:pPr>
            <a:r>
              <a:rPr lang="en-US" sz="2400" b="1" i="1" dirty="0">
                <a:solidFill>
                  <a:srgbClr val="00B050"/>
                </a:solidFill>
                <a:latin typeface="Arial" panose="020B0604020202020204" pitchFamily="34" charset="0"/>
                <a:cs typeface="Arial" panose="020B0604020202020204" pitchFamily="34" charset="0"/>
              </a:rPr>
              <a:t>Structural conflict, </a:t>
            </a:r>
            <a:r>
              <a:rPr lang="en-US" sz="2400" dirty="0">
                <a:latin typeface="Arial" panose="020B0604020202020204" pitchFamily="34" charset="0"/>
                <a:cs typeface="Arial" panose="020B0604020202020204" pitchFamily="34" charset="0"/>
              </a:rPr>
              <a:t>which</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caused by unequal or unfair distributions of power and resources.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Time constraints, destructive patterns of interaction and unconducive geographical or environmental factors contribute to structural conflict.</a:t>
            </a:r>
          </a:p>
          <a:p>
            <a:pPr marL="514350" indent="-514350" algn="just">
              <a:lnSpc>
                <a:spcPct val="150000"/>
              </a:lnSpc>
              <a:buFont typeface="+mj-lt"/>
              <a:buAutoNum type="arabicPeriod" startAt="5"/>
            </a:pPr>
            <a:r>
              <a:rPr lang="en-US" sz="2400" b="1" i="1" dirty="0">
                <a:solidFill>
                  <a:srgbClr val="00B050"/>
                </a:solidFill>
                <a:latin typeface="Arial" panose="020B0604020202020204" pitchFamily="34" charset="0"/>
                <a:cs typeface="Arial" panose="020B0604020202020204" pitchFamily="34" charset="0"/>
              </a:rPr>
              <a:t>Interest conflict, </a:t>
            </a:r>
            <a:r>
              <a:rPr lang="en-US" sz="2400" dirty="0">
                <a:latin typeface="Arial" panose="020B0604020202020204" pitchFamily="34" charset="0"/>
                <a:cs typeface="Arial" panose="020B0604020202020204" pitchFamily="34" charset="0"/>
              </a:rPr>
              <a:t>which involves actual or perceived competition over interests, </a:t>
            </a:r>
            <a:r>
              <a:rPr lang="en-US" sz="2400" b="1" dirty="0">
                <a:solidFill>
                  <a:srgbClr val="00B050"/>
                </a:solidFill>
                <a:latin typeface="Arial" panose="020B0604020202020204" pitchFamily="34" charset="0"/>
                <a:cs typeface="Arial" panose="020B0604020202020204" pitchFamily="34" charset="0"/>
              </a:rPr>
              <a:t>such as resources</a:t>
            </a:r>
            <a:r>
              <a:rPr lang="en-US" sz="2400" dirty="0">
                <a:latin typeface="Arial" panose="020B0604020202020204" pitchFamily="34" charset="0"/>
                <a:cs typeface="Arial" panose="020B0604020202020204" pitchFamily="34" charset="0"/>
              </a:rPr>
              <a:t>, the way a dispute is to be resolved, or perceptions of trust and fairness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98726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7492</TotalTime>
  <Words>5524</Words>
  <Application>Microsoft Office PowerPoint</Application>
  <PresentationFormat>Widescreen</PresentationFormat>
  <Paragraphs>329</Paragraphs>
  <Slides>72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72</vt:i4>
      </vt:variant>
    </vt:vector>
  </HeadingPairs>
  <TitlesOfParts>
    <vt:vector size="78"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Sources of conflicts in watershed (in particular)</vt:lpstr>
      <vt:lpstr>PowerPoint Presentation</vt:lpstr>
      <vt:lpstr>International conflicts around river basin</vt:lpstr>
      <vt:lpstr>International conflicts around river basin ....</vt:lpstr>
      <vt:lpstr>PowerPoint Presentation</vt:lpstr>
      <vt:lpstr>International conflicts around river basin ..... </vt:lpstr>
      <vt:lpstr>PowerPoint Presentation</vt:lpstr>
      <vt:lpstr>PowerPoint Presentation</vt:lpstr>
      <vt:lpstr>PowerPoint Presentation</vt:lpstr>
      <vt:lpstr>PowerPoint Presentation</vt:lpstr>
      <vt:lpstr>PowerPoint Presentation</vt:lpstr>
      <vt:lpstr>PowerPoint Presentation</vt:lpstr>
      <vt:lpstr>The case of Nile basin as an example </vt:lpstr>
      <vt:lpstr>PowerPoint Presentation</vt:lpstr>
      <vt:lpstr>PowerPoint Presentation</vt:lpstr>
      <vt:lpstr>Summary of conflict intensity of events in the Nile River Basin for the 1945-1989, 1990-2004 and 1945-2004 periods: </vt:lpstr>
      <vt:lpstr>PowerPoint Presentation</vt:lpstr>
      <vt:lpstr>PowerPoint Presentation</vt:lpstr>
      <vt:lpstr>PowerPoint Presentation</vt:lpstr>
      <vt:lpstr>Power asymmetry in the Nile River Basin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events: the pre-colonial period. </vt:lpstr>
      <vt:lpstr>PowerPoint Presentation</vt:lpstr>
      <vt:lpstr>Key events: the colonial period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118</cp:revision>
  <dcterms:created xsi:type="dcterms:W3CDTF">2018-11-29T13:02:06Z</dcterms:created>
  <dcterms:modified xsi:type="dcterms:W3CDTF">2019-04-12T02:13:09Z</dcterms:modified>
</cp:coreProperties>
</file>