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330" r:id="rId43"/>
    <p:sldId id="298" r:id="rId44"/>
    <p:sldId id="299" r:id="rId45"/>
    <p:sldId id="300" r:id="rId46"/>
    <p:sldId id="301" r:id="rId47"/>
    <p:sldId id="302" r:id="rId48"/>
    <p:sldId id="303" r:id="rId49"/>
    <p:sldId id="304" r:id="rId50"/>
    <p:sldId id="305" r:id="rId51"/>
    <p:sldId id="306" r:id="rId52"/>
    <p:sldId id="331" r:id="rId53"/>
    <p:sldId id="332" r:id="rId54"/>
    <p:sldId id="333" r:id="rId55"/>
    <p:sldId id="334" r:id="rId56"/>
    <p:sldId id="307" r:id="rId57"/>
    <p:sldId id="308" r:id="rId58"/>
    <p:sldId id="309" r:id="rId59"/>
    <p:sldId id="310" r:id="rId60"/>
    <p:sldId id="311" r:id="rId61"/>
    <p:sldId id="312" r:id="rId62"/>
    <p:sldId id="313" r:id="rId63"/>
    <p:sldId id="314" r:id="rId64"/>
    <p:sldId id="315"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5" r:id="rId79"/>
    <p:sldId id="336" r:id="rId80"/>
    <p:sldId id="337" r:id="rId81"/>
    <p:sldId id="338" r:id="rId8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863EB-F430-4A0E-984A-394FFA8B88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02C201-E8A1-4C9D-B944-0C2238352E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C00828-998D-450E-9FF3-EA30E19227DD}"/>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5" name="Footer Placeholder 4">
            <a:extLst>
              <a:ext uri="{FF2B5EF4-FFF2-40B4-BE49-F238E27FC236}">
                <a16:creationId xmlns:a16="http://schemas.microsoft.com/office/drawing/2014/main" id="{4EDDE16E-6723-4DDA-A8F4-1FD9644A75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AE5EA-9018-4C8E-B8BE-789BB719CFFB}"/>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387927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289DB-D609-482D-8E44-073CB9B5FD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AA4EB9-2B6C-43A1-8E3E-40A13FD1F5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9EA013-9798-461A-BFE0-19A0193786E1}"/>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5" name="Footer Placeholder 4">
            <a:extLst>
              <a:ext uri="{FF2B5EF4-FFF2-40B4-BE49-F238E27FC236}">
                <a16:creationId xmlns:a16="http://schemas.microsoft.com/office/drawing/2014/main" id="{DE15BA76-49DC-453F-ACF3-9FB2F44ADA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DC362D-FE55-4963-ADFA-EDC644ED09A7}"/>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363731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D12E3E-2E0F-4089-BBE7-DA913F04D9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BDBC9-0CE3-48DB-BF11-10CC674B3AD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CD8EB-99A8-49BE-9231-CCF845FBDB0F}"/>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5" name="Footer Placeholder 4">
            <a:extLst>
              <a:ext uri="{FF2B5EF4-FFF2-40B4-BE49-F238E27FC236}">
                <a16:creationId xmlns:a16="http://schemas.microsoft.com/office/drawing/2014/main" id="{88E68EE2-3E2D-4897-AC87-C412A8AB1F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D3A3F8-9C3F-4341-A79C-460B0F41149B}"/>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318152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60D6-1FF2-4D6C-87C0-822313192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D5D83A-A2D9-4BE5-BFEF-751F18F54C3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EC238B-AA51-4304-BCC2-212CFEF1BBF3}"/>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5" name="Footer Placeholder 4">
            <a:extLst>
              <a:ext uri="{FF2B5EF4-FFF2-40B4-BE49-F238E27FC236}">
                <a16:creationId xmlns:a16="http://schemas.microsoft.com/office/drawing/2014/main" id="{7A20CEEF-28A3-46EF-A355-A1A71CF09B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6198C-B8E9-4363-AF02-C127523F8A40}"/>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3211168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EC79-03D2-4333-AF6E-75588568B1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16CB88-EB36-42AD-B41A-EE728286FA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0A7AA2-0D99-4175-8130-C281596D6BC8}"/>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5" name="Footer Placeholder 4">
            <a:extLst>
              <a:ext uri="{FF2B5EF4-FFF2-40B4-BE49-F238E27FC236}">
                <a16:creationId xmlns:a16="http://schemas.microsoft.com/office/drawing/2014/main" id="{1CB1F9CC-0834-4EDA-9D2C-390225764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E33DFB-4B0B-48DE-9726-64A6B10EC30C}"/>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1390286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98BCA-E5CB-498B-82A4-4191491C13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0AD873-B2AA-4992-92ED-43100BD57A6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0682F0-5B01-4765-9387-FF813046CD5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FCD7D7-1453-4921-8502-C0406398AF91}"/>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6" name="Footer Placeholder 5">
            <a:extLst>
              <a:ext uri="{FF2B5EF4-FFF2-40B4-BE49-F238E27FC236}">
                <a16:creationId xmlns:a16="http://schemas.microsoft.com/office/drawing/2014/main" id="{4F44B581-F838-4ED1-9232-CF9A4C528C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4451E2-D054-4DE5-BFB2-FE678FB84085}"/>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56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1CB55-0300-41C0-A5F2-877D58BFA6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EA439A-7506-446B-BD11-8C26582922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597949-AC71-460B-A9FA-7C2917B811E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5F1F45-4B1F-4EDF-A43E-9C98570419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03DA2F-A0AE-47FE-9565-DB574980EFE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801D82-F0AD-44B7-B848-3EDCD0CF8E36}"/>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8" name="Footer Placeholder 7">
            <a:extLst>
              <a:ext uri="{FF2B5EF4-FFF2-40B4-BE49-F238E27FC236}">
                <a16:creationId xmlns:a16="http://schemas.microsoft.com/office/drawing/2014/main" id="{3EE1E487-8087-4130-849A-3E36AF3A76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3C40A8-EA38-4252-905A-789AA125682A}"/>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2579968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6D8E4-F5EF-4780-AEF7-E02BA1AE44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A7B179-B5C5-4347-A4FA-21CB842470AA}"/>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4" name="Footer Placeholder 3">
            <a:extLst>
              <a:ext uri="{FF2B5EF4-FFF2-40B4-BE49-F238E27FC236}">
                <a16:creationId xmlns:a16="http://schemas.microsoft.com/office/drawing/2014/main" id="{EDD4349D-F1BE-4FE3-94A3-0F74097971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230157-4604-4168-BD46-0410639593E4}"/>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83689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14FAA-C25E-4EBF-8893-E9EC77CB8297}"/>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3" name="Footer Placeholder 2">
            <a:extLst>
              <a:ext uri="{FF2B5EF4-FFF2-40B4-BE49-F238E27FC236}">
                <a16:creationId xmlns:a16="http://schemas.microsoft.com/office/drawing/2014/main" id="{D51319A0-CD4D-4C90-BD14-D8FAE82F72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6967DA-1589-47C3-9CDB-EA18A26FFAAC}"/>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35609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2071F-5277-4EDE-8B62-34C04623A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C37777-2070-4E0F-86C9-5D45B4173D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F99932-34C5-4D11-9E31-854B6A369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23A6FF-47B2-413B-AEEB-15122FAF65E1}"/>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6" name="Footer Placeholder 5">
            <a:extLst>
              <a:ext uri="{FF2B5EF4-FFF2-40B4-BE49-F238E27FC236}">
                <a16:creationId xmlns:a16="http://schemas.microsoft.com/office/drawing/2014/main" id="{A6FCE6A1-96D3-426B-AD40-12A92484EB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4FA019-4282-43F1-A617-E096CB66CA04}"/>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4154727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BAD0E-00B1-40BE-B77E-B68E11A5A4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4E7FB1-D1D7-4696-9626-3990868E9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DCC216-125F-4D37-AC6A-2E168F152C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134631-2E32-4B3A-B098-88CCD9A2A904}"/>
              </a:ext>
            </a:extLst>
          </p:cNvPr>
          <p:cNvSpPr>
            <a:spLocks noGrp="1"/>
          </p:cNvSpPr>
          <p:nvPr>
            <p:ph type="dt" sz="half" idx="10"/>
          </p:nvPr>
        </p:nvSpPr>
        <p:spPr/>
        <p:txBody>
          <a:bodyPr/>
          <a:lstStyle/>
          <a:p>
            <a:fld id="{54AB15BB-4B77-4427-B88A-55D8823E6E8D}" type="datetimeFigureOut">
              <a:rPr lang="en-US" smtClean="0"/>
              <a:t>3/21/2019</a:t>
            </a:fld>
            <a:endParaRPr lang="en-US"/>
          </a:p>
        </p:txBody>
      </p:sp>
      <p:sp>
        <p:nvSpPr>
          <p:cNvPr id="6" name="Footer Placeholder 5">
            <a:extLst>
              <a:ext uri="{FF2B5EF4-FFF2-40B4-BE49-F238E27FC236}">
                <a16:creationId xmlns:a16="http://schemas.microsoft.com/office/drawing/2014/main" id="{FDEBC733-6C09-47DA-A387-3DD679A367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9DCEAC-F36B-4563-B7E6-ACBC1E177574}"/>
              </a:ext>
            </a:extLst>
          </p:cNvPr>
          <p:cNvSpPr>
            <a:spLocks noGrp="1"/>
          </p:cNvSpPr>
          <p:nvPr>
            <p:ph type="sldNum" sz="quarter" idx="12"/>
          </p:nvPr>
        </p:nvSpPr>
        <p:spPr/>
        <p:txBody>
          <a:bodyPr/>
          <a:lstStyle/>
          <a:p>
            <a:fld id="{8941DD32-4F39-4C6B-87A7-02416E311609}" type="slidenum">
              <a:rPr lang="en-US" smtClean="0"/>
              <a:t>‹#›</a:t>
            </a:fld>
            <a:endParaRPr lang="en-US"/>
          </a:p>
        </p:txBody>
      </p:sp>
    </p:spTree>
    <p:extLst>
      <p:ext uri="{BB962C8B-B14F-4D97-AF65-F5344CB8AC3E}">
        <p14:creationId xmlns:p14="http://schemas.microsoft.com/office/powerpoint/2010/main" val="88410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6D630D-7FDC-4D97-A614-9D6FADBD7D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FE3E74-58B1-499C-B5C5-9B9102A223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8E6D1-A3F2-47D6-9CC5-309FF42D46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B15BB-4B77-4427-B88A-55D8823E6E8D}" type="datetimeFigureOut">
              <a:rPr lang="en-US" smtClean="0"/>
              <a:t>3/21/2019</a:t>
            </a:fld>
            <a:endParaRPr lang="en-US"/>
          </a:p>
        </p:txBody>
      </p:sp>
      <p:sp>
        <p:nvSpPr>
          <p:cNvPr id="5" name="Footer Placeholder 4">
            <a:extLst>
              <a:ext uri="{FF2B5EF4-FFF2-40B4-BE49-F238E27FC236}">
                <a16:creationId xmlns:a16="http://schemas.microsoft.com/office/drawing/2014/main" id="{A2669A55-729F-4539-92C8-A0081AAD3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642C01-D9FC-4C04-A205-1B2E732D0D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1DD32-4F39-4C6B-87A7-02416E311609}" type="slidenum">
              <a:rPr lang="en-US" smtClean="0"/>
              <a:t>‹#›</a:t>
            </a:fld>
            <a:endParaRPr lang="en-US"/>
          </a:p>
        </p:txBody>
      </p:sp>
    </p:spTree>
    <p:extLst>
      <p:ext uri="{BB962C8B-B14F-4D97-AF65-F5344CB8AC3E}">
        <p14:creationId xmlns:p14="http://schemas.microsoft.com/office/powerpoint/2010/main" val="3351695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280F15-3038-4641-B6E6-72F2CFC9CF86}"/>
              </a:ext>
            </a:extLst>
          </p:cNvPr>
          <p:cNvSpPr>
            <a:spLocks noGrp="1"/>
          </p:cNvSpPr>
          <p:nvPr>
            <p:ph idx="1"/>
          </p:nvPr>
        </p:nvSpPr>
        <p:spPr>
          <a:xfrm>
            <a:off x="490330" y="344557"/>
            <a:ext cx="10863470" cy="6321286"/>
          </a:xfrm>
        </p:spPr>
        <p:txBody>
          <a:bodyPr/>
          <a:lstStyle/>
          <a:p>
            <a:pPr marL="0" indent="0" algn="ctr">
              <a:lnSpc>
                <a:spcPct val="150000"/>
              </a:lnSpc>
              <a:buNone/>
            </a:pPr>
            <a:r>
              <a:rPr lang="en-US" sz="2400" dirty="0">
                <a:latin typeface="Arial" panose="020B0604020202020204" pitchFamily="34" charset="0"/>
                <a:cs typeface="Arial" panose="020B0604020202020204" pitchFamily="34" charset="0"/>
              </a:rPr>
              <a:t>CHAPTER ONE </a:t>
            </a:r>
          </a:p>
          <a:p>
            <a:pPr marL="0" indent="0" algn="ctr">
              <a:lnSpc>
                <a:spcPct val="150000"/>
              </a:lnSpc>
              <a:buNone/>
            </a:pPr>
            <a:r>
              <a:rPr lang="en-US" sz="2400" dirty="0">
                <a:latin typeface="Arial" panose="020B0604020202020204" pitchFamily="34" charset="0"/>
                <a:cs typeface="Arial" panose="020B0604020202020204" pitchFamily="34" charset="0"/>
              </a:rPr>
              <a:t>ISSUES IN WATERSHED MANAGEMENT </a:t>
            </a:r>
          </a:p>
          <a:p>
            <a:pPr marL="0" indent="0">
              <a:lnSpc>
                <a:spcPct val="150000"/>
              </a:lnSpc>
              <a:buNone/>
            </a:pPr>
            <a:endParaRPr lang="en-US" sz="2400" dirty="0">
              <a:latin typeface="Arial" panose="020B0604020202020204" pitchFamily="34" charset="0"/>
              <a:cs typeface="Arial" panose="020B0604020202020204" pitchFamily="34" charset="0"/>
            </a:endParaRPr>
          </a:p>
          <a:p>
            <a:pPr marL="457200" lvl="1" indent="0">
              <a:lnSpc>
                <a:spcPct val="150000"/>
              </a:lnSpc>
              <a:buNone/>
            </a:pPr>
            <a:r>
              <a:rPr lang="en-US" dirty="0">
                <a:latin typeface="Arial" panose="020B0604020202020204" pitchFamily="34" charset="0"/>
                <a:cs typeface="Arial" panose="020B0604020202020204" pitchFamily="34" charset="0"/>
              </a:rPr>
              <a:t>1.1 Policy and legal opening to enhance community participation </a:t>
            </a:r>
          </a:p>
          <a:p>
            <a:pPr marL="457200" lvl="1" indent="0">
              <a:lnSpc>
                <a:spcPct val="150000"/>
              </a:lnSpc>
              <a:buNone/>
            </a:pPr>
            <a:r>
              <a:rPr lang="en-US" dirty="0">
                <a:latin typeface="Arial" panose="020B0604020202020204" pitchFamily="34" charset="0"/>
                <a:cs typeface="Arial" panose="020B0604020202020204" pitchFamily="34" charset="0"/>
              </a:rPr>
              <a:t>1.2 Socio-economic issues</a:t>
            </a:r>
          </a:p>
          <a:p>
            <a:pPr marL="457200" lvl="1" indent="0">
              <a:lnSpc>
                <a:spcPct val="150000"/>
              </a:lnSpc>
              <a:buNone/>
            </a:pPr>
            <a:r>
              <a:rPr lang="en-US" dirty="0">
                <a:latin typeface="Arial" panose="020B0604020202020204" pitchFamily="34" charset="0"/>
                <a:cs typeface="Arial" panose="020B0604020202020204" pitchFamily="34" charset="0"/>
              </a:rPr>
              <a:t>1.3 Institutional issues</a:t>
            </a:r>
          </a:p>
          <a:p>
            <a:endParaRPr lang="en-US" dirty="0"/>
          </a:p>
        </p:txBody>
      </p:sp>
    </p:spTree>
    <p:extLst>
      <p:ext uri="{BB962C8B-B14F-4D97-AF65-F5344CB8AC3E}">
        <p14:creationId xmlns:p14="http://schemas.microsoft.com/office/powerpoint/2010/main" val="246015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AEF19-B887-41CC-872A-47EBF91989DE}"/>
              </a:ext>
            </a:extLst>
          </p:cNvPr>
          <p:cNvSpPr>
            <a:spLocks noGrp="1"/>
          </p:cNvSpPr>
          <p:nvPr>
            <p:ph type="title"/>
          </p:nvPr>
        </p:nvSpPr>
        <p:spPr>
          <a:xfrm>
            <a:off x="838200" y="106017"/>
            <a:ext cx="10515600" cy="477079"/>
          </a:xfrm>
        </p:spPr>
        <p:txBody>
          <a:bodyPr>
            <a:normAutofit/>
          </a:bodyPr>
          <a:lstStyle/>
          <a:p>
            <a:r>
              <a:rPr lang="en-US" sz="2400" b="1" dirty="0">
                <a:latin typeface="Arial" panose="020B0604020202020204" pitchFamily="34" charset="0"/>
                <a:cs typeface="Arial" panose="020B0604020202020204" pitchFamily="34" charset="0"/>
              </a:rPr>
              <a:t>c) Climate-Resilient Green Economy (2011)</a:t>
            </a:r>
          </a:p>
        </p:txBody>
      </p:sp>
      <p:sp>
        <p:nvSpPr>
          <p:cNvPr id="3" name="Content Placeholder 2">
            <a:extLst>
              <a:ext uri="{FF2B5EF4-FFF2-40B4-BE49-F238E27FC236}">
                <a16:creationId xmlns:a16="http://schemas.microsoft.com/office/drawing/2014/main" id="{00F2EE30-207E-4359-8157-6989E5246C73}"/>
              </a:ext>
            </a:extLst>
          </p:cNvPr>
          <p:cNvSpPr>
            <a:spLocks noGrp="1"/>
          </p:cNvSpPr>
          <p:nvPr>
            <p:ph sz="half" idx="1"/>
          </p:nvPr>
        </p:nvSpPr>
        <p:spPr>
          <a:xfrm>
            <a:off x="838200" y="874643"/>
            <a:ext cx="9670774" cy="5302320"/>
          </a:xfrm>
        </p:spPr>
        <p:txBody>
          <a:bodyPr>
            <a:normAutofit/>
          </a:bodyPr>
          <a:lstStyle/>
          <a:p>
            <a:pPr algn="just">
              <a:lnSpc>
                <a:spcPct val="150000"/>
              </a:lnSpc>
              <a:buFont typeface="Wingdings" panose="05000000000000000000" pitchFamily="2" charset="2"/>
              <a:buChar char="q"/>
            </a:pPr>
            <a:r>
              <a:rPr lang="en-US" dirty="0">
                <a:latin typeface="Arial" panose="020B0604020202020204" pitchFamily="34" charset="0"/>
                <a:cs typeface="Arial" panose="020B0604020202020204" pitchFamily="34" charset="0"/>
              </a:rPr>
              <a:t>introduction of lower emitting techniques, such as</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conservation agriculture,</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community based </a:t>
            </a:r>
            <a:r>
              <a:rPr lang="en-US" b="1" dirty="0">
                <a:latin typeface="Arial" panose="020B0604020202020204" pitchFamily="34" charset="0"/>
                <a:cs typeface="Arial" panose="020B0604020202020204" pitchFamily="34" charset="0"/>
              </a:rPr>
              <a:t>watershed management, </a:t>
            </a:r>
            <a:r>
              <a:rPr lang="en-US" dirty="0">
                <a:latin typeface="Arial" panose="020B0604020202020204" pitchFamily="34" charset="0"/>
                <a:cs typeface="Arial" panose="020B0604020202020204" pitchFamily="34" charset="0"/>
              </a:rPr>
              <a:t>and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nutrient and crop management, could reduce emissions..</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Watershed-based integrated farming systems</a:t>
            </a:r>
          </a:p>
        </p:txBody>
      </p:sp>
    </p:spTree>
    <p:extLst>
      <p:ext uri="{BB962C8B-B14F-4D97-AF65-F5344CB8AC3E}">
        <p14:creationId xmlns:p14="http://schemas.microsoft.com/office/powerpoint/2010/main" val="330720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FFE71-23C3-4E25-8631-F149B25618A6}"/>
              </a:ext>
            </a:extLst>
          </p:cNvPr>
          <p:cNvSpPr>
            <a:spLocks noGrp="1"/>
          </p:cNvSpPr>
          <p:nvPr>
            <p:ph type="title"/>
          </p:nvPr>
        </p:nvSpPr>
        <p:spPr>
          <a:xfrm>
            <a:off x="838200" y="132522"/>
            <a:ext cx="10515600" cy="548515"/>
          </a:xfrm>
        </p:spPr>
        <p:txBody>
          <a:bodyPr>
            <a:normAutofit/>
          </a:bodyPr>
          <a:lstStyle/>
          <a:p>
            <a:r>
              <a:rPr lang="en-US" sz="2800" b="1" dirty="0">
                <a:latin typeface="Arial" panose="020B0604020202020204" pitchFamily="34" charset="0"/>
                <a:cs typeface="Arial" panose="020B0604020202020204" pitchFamily="34" charset="0"/>
              </a:rPr>
              <a:t>Participatory policy making</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514DC64-00ED-4D72-A7FB-D78201AEB2AB}"/>
              </a:ext>
            </a:extLst>
          </p:cNvPr>
          <p:cNvSpPr>
            <a:spLocks noGrp="1"/>
          </p:cNvSpPr>
          <p:nvPr>
            <p:ph idx="1"/>
          </p:nvPr>
        </p:nvSpPr>
        <p:spPr>
          <a:xfrm>
            <a:off x="172278" y="781878"/>
            <a:ext cx="11860696" cy="5943600"/>
          </a:xfrm>
        </p:spPr>
        <p:txBody>
          <a:bodyPr>
            <a:normAutofit/>
          </a:bodyPr>
          <a:lstStyle/>
          <a:p>
            <a:pPr algn="just">
              <a:lnSpc>
                <a:spcPct val="150000"/>
              </a:lnSpc>
              <a:buFont typeface="Wingdings" panose="05000000000000000000" pitchFamily="2" charset="2"/>
              <a:buChar char="Ø"/>
            </a:pPr>
            <a:r>
              <a:rPr lang="en-US" sz="2400" i="1" dirty="0">
                <a:latin typeface="Arial" panose="020B0604020202020204" pitchFamily="34" charset="0"/>
                <a:cs typeface="Arial" panose="020B0604020202020204" pitchFamily="34" charset="0"/>
              </a:rPr>
              <a:t>Participatory policy-making is more of a general approach than a specific ‘tool’, as the overall goals, no matter which method is followed, are to facilitate the inclusion, via consultative or participative means, of individuals or groups in the design of policies, and to achieve accountability, transparency and active citizenship.</a:t>
            </a:r>
          </a:p>
          <a:p>
            <a:pPr marL="0" indent="0" algn="just">
              <a:lnSpc>
                <a:spcPct val="150000"/>
              </a:lnSpc>
              <a:buNone/>
            </a:pPr>
            <a:endParaRPr lang="en-US" sz="2400" i="1"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n-US" sz="2400" i="1" dirty="0">
                <a:latin typeface="Arial" panose="020B0604020202020204" pitchFamily="34" charset="0"/>
                <a:cs typeface="Arial" panose="020B0604020202020204" pitchFamily="34" charset="0"/>
              </a:rPr>
              <a:t>The push for this participatory process can be top-down (i.e. by the government/organization initiating participatory approaches to policy-making) or bottom-up (i.e. by particular stakeholder groups advocating a participatory approach or seeking to influence a specific policy).</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002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7AF264-4A57-4E96-B834-1B080BC837D4}"/>
              </a:ext>
            </a:extLst>
          </p:cNvPr>
          <p:cNvSpPr>
            <a:spLocks noGrp="1"/>
          </p:cNvSpPr>
          <p:nvPr>
            <p:ph idx="1"/>
          </p:nvPr>
        </p:nvSpPr>
        <p:spPr>
          <a:xfrm>
            <a:off x="251791" y="159026"/>
            <a:ext cx="11794435" cy="6533322"/>
          </a:xfrm>
        </p:spPr>
        <p:txBody>
          <a:bodyPr>
            <a:normAutofit/>
          </a:bodyPr>
          <a:lstStyle/>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Participatory approaches and community watershed management plans have been widely used with varying success in reconciling the overlay of human activity on naturally defined watersheds.</a:t>
            </a:r>
          </a:p>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participatory watershed management involves all actors to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jointly discuss their interests,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prioritize their needs,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evaluate potential alternatives and implement,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monitor and evaluate the project outcomes (</a:t>
            </a:r>
            <a:r>
              <a:rPr lang="en-US" dirty="0" err="1">
                <a:latin typeface="Arial" panose="020B0604020202020204" pitchFamily="34" charset="0"/>
                <a:cs typeface="Arial" panose="020B0604020202020204" pitchFamily="34" charset="0"/>
              </a:rPr>
              <a:t>Azene</a:t>
            </a:r>
            <a:r>
              <a:rPr lang="en-US" dirty="0">
                <a:latin typeface="Arial" panose="020B0604020202020204" pitchFamily="34" charset="0"/>
                <a:cs typeface="Arial" panose="020B0604020202020204" pitchFamily="34" charset="0"/>
              </a:rPr>
              <a:t> and </a:t>
            </a:r>
            <a:r>
              <a:rPr lang="en-US" dirty="0" err="1">
                <a:latin typeface="Arial" panose="020B0604020202020204" pitchFamily="34" charset="0"/>
                <a:cs typeface="Arial" panose="020B0604020202020204" pitchFamily="34" charset="0"/>
              </a:rPr>
              <a:t>Gathriu</a:t>
            </a:r>
            <a:r>
              <a:rPr lang="en-US" dirty="0">
                <a:latin typeface="Arial" panose="020B0604020202020204" pitchFamily="34" charset="0"/>
                <a:cs typeface="Arial" panose="020B0604020202020204" pitchFamily="34" charset="0"/>
              </a:rPr>
              <a:t>, 2006).</a:t>
            </a:r>
          </a:p>
          <a:p>
            <a:endParaRPr lang="en-US" dirty="0"/>
          </a:p>
        </p:txBody>
      </p:sp>
    </p:spTree>
    <p:extLst>
      <p:ext uri="{BB962C8B-B14F-4D97-AF65-F5344CB8AC3E}">
        <p14:creationId xmlns:p14="http://schemas.microsoft.com/office/powerpoint/2010/main" val="2199640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10B5EB-0E4E-4801-B2E4-66A039349E9E}"/>
              </a:ext>
            </a:extLst>
          </p:cNvPr>
          <p:cNvSpPr>
            <a:spLocks noGrp="1"/>
          </p:cNvSpPr>
          <p:nvPr>
            <p:ph idx="1"/>
          </p:nvPr>
        </p:nvSpPr>
        <p:spPr>
          <a:xfrm>
            <a:off x="251791" y="371060"/>
            <a:ext cx="11555895" cy="6202017"/>
          </a:xfrm>
        </p:spPr>
        <p:txBody>
          <a:bodyPr/>
          <a:lstStyle/>
          <a:p>
            <a:pPr>
              <a:lnSpc>
                <a:spcPct val="150000"/>
              </a:lnSpc>
              <a:buFont typeface="Wingdings" panose="05000000000000000000" pitchFamily="2" charset="2"/>
              <a:buChar char="Ø"/>
            </a:pPr>
            <a:r>
              <a:rPr lang="en-US" sz="2400" i="1" dirty="0">
                <a:latin typeface="Arial" panose="020B0604020202020204" pitchFamily="34" charset="0"/>
                <a:cs typeface="Arial" panose="020B0604020202020204" pitchFamily="34" charset="0"/>
              </a:rPr>
              <a:t>Participation is not a straightforward concept. </a:t>
            </a:r>
          </a:p>
          <a:p>
            <a:pPr>
              <a:lnSpc>
                <a:spcPct val="150000"/>
              </a:lnSpc>
              <a:buFont typeface="Wingdings" panose="05000000000000000000" pitchFamily="2" charset="2"/>
              <a:buChar char="Ø"/>
            </a:pPr>
            <a:r>
              <a:rPr lang="en-US" sz="2400" i="1" dirty="0">
                <a:latin typeface="Arial" panose="020B0604020202020204" pitchFamily="34" charset="0"/>
                <a:cs typeface="Arial" panose="020B0604020202020204" pitchFamily="34" charset="0"/>
              </a:rPr>
              <a:t> Rather a number of conditions are necessary, these includes</a:t>
            </a:r>
          </a:p>
          <a:p>
            <a:pPr marL="914400" lvl="1" indent="-457200">
              <a:lnSpc>
                <a:spcPct val="150000"/>
              </a:lnSpc>
              <a:buFont typeface="+mj-lt"/>
              <a:buAutoNum type="arabicPeriod"/>
            </a:pPr>
            <a:r>
              <a:rPr lang="en-US" dirty="0">
                <a:latin typeface="Arial" panose="020B0604020202020204" pitchFamily="34" charset="0"/>
                <a:cs typeface="Arial" panose="020B0604020202020204" pitchFamily="34" charset="0"/>
              </a:rPr>
              <a:t>The watershed program must include </a:t>
            </a:r>
            <a:r>
              <a:rPr lang="en-US" b="1" dirty="0">
                <a:solidFill>
                  <a:srgbClr val="00B050"/>
                </a:solidFill>
                <a:latin typeface="Arial" panose="020B0604020202020204" pitchFamily="34" charset="0"/>
                <a:cs typeface="Arial" panose="020B0604020202020204" pitchFamily="34" charset="0"/>
              </a:rPr>
              <a:t>demand-driven activities</a:t>
            </a:r>
            <a:r>
              <a:rPr lang="en-US" dirty="0">
                <a:latin typeface="Arial" panose="020B0604020202020204" pitchFamily="34" charset="0"/>
                <a:cs typeface="Arial" panose="020B0604020202020204" pitchFamily="34" charset="0"/>
              </a:rPr>
              <a:t>.</a:t>
            </a:r>
          </a:p>
          <a:p>
            <a:pPr marL="914400" lvl="1" indent="-457200">
              <a:lnSpc>
                <a:spcPct val="150000"/>
              </a:lnSpc>
              <a:buFont typeface="+mj-lt"/>
              <a:buAutoNum type="arabicPeriod"/>
            </a:pPr>
            <a:r>
              <a:rPr lang="en-US" dirty="0">
                <a:latin typeface="Arial" panose="020B0604020202020204" pitchFamily="34" charset="0"/>
                <a:cs typeface="Arial" panose="020B0604020202020204" pitchFamily="34" charset="0"/>
              </a:rPr>
              <a:t>People must be aware of the </a:t>
            </a:r>
            <a:r>
              <a:rPr lang="en-US" b="1" dirty="0">
                <a:solidFill>
                  <a:srgbClr val="00B050"/>
                </a:solidFill>
                <a:latin typeface="Arial" panose="020B0604020202020204" pitchFamily="34" charset="0"/>
                <a:cs typeface="Arial" panose="020B0604020202020204" pitchFamily="34" charset="0"/>
              </a:rPr>
              <a:t>advantages of collective action </a:t>
            </a:r>
            <a:r>
              <a:rPr lang="en-US" dirty="0">
                <a:latin typeface="Arial" panose="020B0604020202020204" pitchFamily="34" charset="0"/>
                <a:cs typeface="Arial" panose="020B0604020202020204" pitchFamily="34" charset="0"/>
              </a:rPr>
              <a:t>in conserving and managing natural resources, and they must be empowered to plan, implement, and manage the programs.</a:t>
            </a:r>
          </a:p>
          <a:p>
            <a:pPr marL="914400" lvl="1" indent="-457200">
              <a:lnSpc>
                <a:spcPct val="150000"/>
              </a:lnSpc>
              <a:buFont typeface="+mj-lt"/>
              <a:buAutoNum type="arabicPeriod"/>
            </a:pPr>
            <a:r>
              <a:rPr lang="en-US" dirty="0">
                <a:latin typeface="Arial" panose="020B0604020202020204" pitchFamily="34" charset="0"/>
                <a:cs typeface="Arial" panose="020B0604020202020204" pitchFamily="34" charset="0"/>
              </a:rPr>
              <a:t>People should expect </a:t>
            </a:r>
            <a:r>
              <a:rPr lang="en-US" b="1" dirty="0">
                <a:solidFill>
                  <a:srgbClr val="00B050"/>
                </a:solidFill>
                <a:latin typeface="Arial" panose="020B0604020202020204" pitchFamily="34" charset="0"/>
                <a:cs typeface="Arial" panose="020B0604020202020204" pitchFamily="34" charset="0"/>
              </a:rPr>
              <a:t>private economic benefits</a:t>
            </a:r>
          </a:p>
          <a:p>
            <a:endParaRPr lang="en-US" dirty="0"/>
          </a:p>
        </p:txBody>
      </p:sp>
    </p:spTree>
    <p:extLst>
      <p:ext uri="{BB962C8B-B14F-4D97-AF65-F5344CB8AC3E}">
        <p14:creationId xmlns:p14="http://schemas.microsoft.com/office/powerpoint/2010/main" val="3352671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5C39B-3370-4789-8BE8-027D5457DA36}"/>
              </a:ext>
            </a:extLst>
          </p:cNvPr>
          <p:cNvSpPr>
            <a:spLocks noGrp="1"/>
          </p:cNvSpPr>
          <p:nvPr>
            <p:ph type="title"/>
          </p:nvPr>
        </p:nvSpPr>
        <p:spPr>
          <a:xfrm>
            <a:off x="838200" y="0"/>
            <a:ext cx="10515600" cy="681037"/>
          </a:xfrm>
        </p:spPr>
        <p:txBody>
          <a:bodyPr>
            <a:normAutofit fontScale="90000"/>
          </a:bodyPr>
          <a:lstStyle/>
          <a:p>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Participatory policy making (cont’d)</a:t>
            </a:r>
            <a:br>
              <a:rPr lang="en-US" sz="2800" b="1"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01F2DE3-38CD-40FC-B465-CBD519CDC130}"/>
              </a:ext>
            </a:extLst>
          </p:cNvPr>
          <p:cNvSpPr>
            <a:spLocks noGrp="1"/>
          </p:cNvSpPr>
          <p:nvPr>
            <p:ph idx="1"/>
          </p:nvPr>
        </p:nvSpPr>
        <p:spPr>
          <a:xfrm>
            <a:off x="384313" y="681036"/>
            <a:ext cx="11489635" cy="5878789"/>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continuum of participation used by the World Bank is commonly referred to as the ‘ladder of participation’ and can be summarized as:</a:t>
            </a:r>
          </a:p>
          <a:p>
            <a:pPr lvl="1" algn="just">
              <a:lnSpc>
                <a:spcPct val="150000"/>
              </a:lnSpc>
            </a:pPr>
            <a:r>
              <a:rPr lang="en-US" dirty="0">
                <a:solidFill>
                  <a:srgbClr val="00B050"/>
                </a:solidFill>
                <a:latin typeface="Arial" panose="020B0604020202020204" pitchFamily="34" charset="0"/>
                <a:cs typeface="Arial" panose="020B0604020202020204" pitchFamily="34" charset="0"/>
              </a:rPr>
              <a:t>Information sharing</a:t>
            </a:r>
            <a:r>
              <a:rPr lang="en-US" dirty="0">
                <a:latin typeface="Arial" panose="020B0604020202020204" pitchFamily="34" charset="0"/>
                <a:cs typeface="Arial" panose="020B0604020202020204" pitchFamily="34" charset="0"/>
              </a:rPr>
              <a:t>: one-way flows of information to the public.</a:t>
            </a:r>
          </a:p>
          <a:p>
            <a:pPr lvl="1" algn="just">
              <a:lnSpc>
                <a:spcPct val="150000"/>
              </a:lnSpc>
            </a:pPr>
            <a:r>
              <a:rPr lang="en-US" dirty="0">
                <a:solidFill>
                  <a:srgbClr val="00B050"/>
                </a:solidFill>
                <a:latin typeface="Arial" panose="020B0604020202020204" pitchFamily="34" charset="0"/>
                <a:cs typeface="Arial" panose="020B0604020202020204" pitchFamily="34" charset="0"/>
              </a:rPr>
              <a:t>Consultation</a:t>
            </a:r>
            <a:r>
              <a:rPr lang="en-US" dirty="0">
                <a:latin typeface="Arial" panose="020B0604020202020204" pitchFamily="34" charset="0"/>
                <a:cs typeface="Arial" panose="020B0604020202020204" pitchFamily="34" charset="0"/>
              </a:rPr>
              <a:t>: two-way flows of information between the coordinators of the consultation and the public.</a:t>
            </a:r>
          </a:p>
          <a:p>
            <a:pPr lvl="1" algn="just">
              <a:lnSpc>
                <a:spcPct val="150000"/>
              </a:lnSpc>
            </a:pPr>
            <a:r>
              <a:rPr lang="en-US" dirty="0">
                <a:solidFill>
                  <a:srgbClr val="00B050"/>
                </a:solidFill>
                <a:latin typeface="Arial" panose="020B0604020202020204" pitchFamily="34" charset="0"/>
                <a:cs typeface="Arial" panose="020B0604020202020204" pitchFamily="34" charset="0"/>
              </a:rPr>
              <a:t>Joint decision making</a:t>
            </a:r>
            <a:r>
              <a:rPr lang="en-US" dirty="0">
                <a:latin typeface="Arial" panose="020B0604020202020204" pitchFamily="34" charset="0"/>
                <a:cs typeface="Arial" panose="020B0604020202020204" pitchFamily="34" charset="0"/>
              </a:rPr>
              <a:t>.</a:t>
            </a:r>
          </a:p>
          <a:p>
            <a:pPr lvl="1" algn="just">
              <a:lnSpc>
                <a:spcPct val="150000"/>
              </a:lnSpc>
            </a:pPr>
            <a:r>
              <a:rPr lang="en-US" dirty="0">
                <a:solidFill>
                  <a:srgbClr val="00B050"/>
                </a:solidFill>
                <a:latin typeface="Arial" panose="020B0604020202020204" pitchFamily="34" charset="0"/>
                <a:cs typeface="Arial" panose="020B0604020202020204" pitchFamily="34" charset="0"/>
              </a:rPr>
              <a:t>Empowerment</a:t>
            </a:r>
            <a:r>
              <a:rPr lang="en-US" dirty="0">
                <a:latin typeface="Arial" panose="020B0604020202020204" pitchFamily="34" charset="0"/>
                <a:cs typeface="Arial" panose="020B0604020202020204" pitchFamily="34" charset="0"/>
              </a:rPr>
              <a:t>: transfer of control over decision making and resources to stakeholders.</a:t>
            </a:r>
          </a:p>
        </p:txBody>
      </p:sp>
    </p:spTree>
    <p:extLst>
      <p:ext uri="{BB962C8B-B14F-4D97-AF65-F5344CB8AC3E}">
        <p14:creationId xmlns:p14="http://schemas.microsoft.com/office/powerpoint/2010/main" val="1979460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13C36-7EC2-4894-8667-3721AA76CA5C}"/>
              </a:ext>
            </a:extLst>
          </p:cNvPr>
          <p:cNvSpPr>
            <a:spLocks noGrp="1"/>
          </p:cNvSpPr>
          <p:nvPr>
            <p:ph type="title"/>
          </p:nvPr>
        </p:nvSpPr>
        <p:spPr>
          <a:xfrm>
            <a:off x="838200" y="1"/>
            <a:ext cx="10515600" cy="622851"/>
          </a:xfrm>
        </p:spPr>
        <p:txBody>
          <a:bodyPr>
            <a:normAutofit fontScale="90000"/>
          </a:bodyPr>
          <a:lstStyle/>
          <a:p>
            <a:br>
              <a:rPr lang="en-US" b="1" dirty="0"/>
            </a:br>
            <a:r>
              <a:rPr lang="en-US" sz="3100" b="1" dirty="0">
                <a:latin typeface="Arial" panose="020B0604020202020204" pitchFamily="34" charset="0"/>
                <a:cs typeface="Arial" panose="020B0604020202020204" pitchFamily="34" charset="0"/>
              </a:rPr>
              <a:t>Participatory policy making levels (cont’d)</a:t>
            </a:r>
            <a:br>
              <a:rPr lang="en-US" b="1" dirty="0"/>
            </a:br>
            <a:endParaRPr lang="en-US" dirty="0"/>
          </a:p>
        </p:txBody>
      </p:sp>
      <p:sp>
        <p:nvSpPr>
          <p:cNvPr id="3" name="Content Placeholder 2">
            <a:extLst>
              <a:ext uri="{FF2B5EF4-FFF2-40B4-BE49-F238E27FC236}">
                <a16:creationId xmlns:a16="http://schemas.microsoft.com/office/drawing/2014/main" id="{61C15893-74DA-48DE-98FF-AB048E71029F}"/>
              </a:ext>
            </a:extLst>
          </p:cNvPr>
          <p:cNvSpPr>
            <a:spLocks noGrp="1"/>
          </p:cNvSpPr>
          <p:nvPr>
            <p:ph idx="1"/>
          </p:nvPr>
        </p:nvSpPr>
        <p:spPr>
          <a:xfrm>
            <a:off x="119270" y="768626"/>
            <a:ext cx="11966713" cy="6089373"/>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continuum of participation can include other steps in the ladder:</a:t>
            </a:r>
          </a:p>
          <a:p>
            <a:pPr marL="914400" lvl="1" indent="-457200" algn="just">
              <a:lnSpc>
                <a:spcPct val="150000"/>
              </a:lnSpc>
              <a:buFont typeface="+mj-lt"/>
              <a:buAutoNum type="arabicPeriod"/>
            </a:pPr>
            <a:r>
              <a:rPr lang="en-US" i="1" dirty="0">
                <a:solidFill>
                  <a:srgbClr val="00B050"/>
                </a:solidFill>
                <a:latin typeface="Arial" panose="020B0604020202020204" pitchFamily="34" charset="0"/>
                <a:cs typeface="Arial" panose="020B0604020202020204" pitchFamily="34" charset="0"/>
              </a:rPr>
              <a:t>Contribution</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voluntary or other forms of input to predetermined programs and projects.</a:t>
            </a:r>
          </a:p>
          <a:p>
            <a:pPr marL="914400" lvl="1" indent="-457200" algn="just">
              <a:lnSpc>
                <a:spcPct val="150000"/>
              </a:lnSpc>
              <a:buFont typeface="+mj-lt"/>
              <a:buAutoNum type="arabicPeriod"/>
            </a:pPr>
            <a:r>
              <a:rPr lang="en-US" i="1" dirty="0">
                <a:solidFill>
                  <a:srgbClr val="00B050"/>
                </a:solidFill>
                <a:latin typeface="Arial" panose="020B0604020202020204" pitchFamily="34" charset="0"/>
                <a:cs typeface="Arial" panose="020B0604020202020204" pitchFamily="34" charset="0"/>
              </a:rPr>
              <a:t>Information sharing</a:t>
            </a:r>
            <a:r>
              <a:rPr lang="en-US" dirty="0">
                <a:solidFill>
                  <a:srgbClr val="00B05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stakeholders are informed about their rights, responsibilities &amp; options.</a:t>
            </a:r>
          </a:p>
          <a:p>
            <a:pPr marL="914400" lvl="1" indent="-457200" algn="just">
              <a:lnSpc>
                <a:spcPct val="150000"/>
              </a:lnSpc>
              <a:buFont typeface="+mj-lt"/>
              <a:buAutoNum type="arabicPeriod"/>
            </a:pPr>
            <a:r>
              <a:rPr lang="en-US" i="1" dirty="0">
                <a:solidFill>
                  <a:srgbClr val="00B050"/>
                </a:solidFill>
                <a:latin typeface="Arial" panose="020B0604020202020204" pitchFamily="34" charset="0"/>
                <a:cs typeface="Arial" panose="020B0604020202020204" pitchFamily="34" charset="0"/>
              </a:rPr>
              <a:t>Consultation: </a:t>
            </a:r>
            <a:r>
              <a:rPr lang="en-US" dirty="0">
                <a:latin typeface="Arial" panose="020B0604020202020204" pitchFamily="34" charset="0"/>
                <a:cs typeface="Arial" panose="020B0604020202020204" pitchFamily="34" charset="0"/>
              </a:rPr>
              <a:t>stakeholders are given the opportunity to interact and provide feedback, and may express suggestions and concerns.</a:t>
            </a:r>
          </a:p>
          <a:p>
            <a:pPr marL="914400" lvl="1" indent="-457200" algn="just">
              <a:lnSpc>
                <a:spcPct val="150000"/>
              </a:lnSpc>
              <a:buFont typeface="+mj-lt"/>
              <a:buAutoNum type="arabicPeriod"/>
            </a:pPr>
            <a:r>
              <a:rPr lang="en-US" i="1" dirty="0">
                <a:solidFill>
                  <a:srgbClr val="00B050"/>
                </a:solidFill>
                <a:latin typeface="Arial" panose="020B0604020202020204" pitchFamily="34" charset="0"/>
                <a:cs typeface="Arial" panose="020B0604020202020204" pitchFamily="34" charset="0"/>
              </a:rPr>
              <a:t>Cooperation and consensus building</a:t>
            </a:r>
            <a:r>
              <a:rPr lang="en-US" dirty="0">
                <a:latin typeface="Arial" panose="020B0604020202020204" pitchFamily="34" charset="0"/>
                <a:cs typeface="Arial" panose="020B0604020202020204" pitchFamily="34" charset="0"/>
              </a:rPr>
              <a:t>: stakeholders negotiate positions and help determine priorities, but the process is directed by outsiders.</a:t>
            </a:r>
          </a:p>
          <a:p>
            <a:pPr marL="914400" lvl="1" indent="-457200" algn="just">
              <a:lnSpc>
                <a:spcPct val="150000"/>
              </a:lnSpc>
              <a:buFont typeface="+mj-lt"/>
              <a:buAutoNum type="arabicPeriod"/>
            </a:pPr>
            <a:r>
              <a:rPr lang="en-US" i="1" dirty="0">
                <a:solidFill>
                  <a:srgbClr val="00B050"/>
                </a:solidFill>
                <a:latin typeface="Arial" panose="020B0604020202020204" pitchFamily="34" charset="0"/>
                <a:cs typeface="Arial" panose="020B0604020202020204" pitchFamily="34" charset="0"/>
              </a:rPr>
              <a:t>Decision making</a:t>
            </a:r>
            <a:r>
              <a:rPr lang="en-US" dirty="0">
                <a:solidFill>
                  <a:srgbClr val="00B05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stakeholders have a role in making decisions on policy, project design and implementation.</a:t>
            </a:r>
          </a:p>
        </p:txBody>
      </p:sp>
    </p:spTree>
    <p:extLst>
      <p:ext uri="{BB962C8B-B14F-4D97-AF65-F5344CB8AC3E}">
        <p14:creationId xmlns:p14="http://schemas.microsoft.com/office/powerpoint/2010/main" val="2164273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E5D32-6169-40E5-943B-C9737D8DDAB9}"/>
              </a:ext>
            </a:extLst>
          </p:cNvPr>
          <p:cNvSpPr>
            <a:spLocks noGrp="1"/>
          </p:cNvSpPr>
          <p:nvPr>
            <p:ph type="title"/>
          </p:nvPr>
        </p:nvSpPr>
        <p:spPr>
          <a:xfrm>
            <a:off x="838200" y="92766"/>
            <a:ext cx="10515600" cy="588272"/>
          </a:xfrm>
        </p:spPr>
        <p:txBody>
          <a:bodyPr/>
          <a:lstStyle/>
          <a:p>
            <a:r>
              <a:rPr lang="en-US" sz="2800" b="1" dirty="0">
                <a:solidFill>
                  <a:prstClr val="black"/>
                </a:solidFill>
                <a:latin typeface="Arial" panose="020B0604020202020204" pitchFamily="34" charset="0"/>
                <a:cs typeface="Arial" panose="020B0604020202020204" pitchFamily="34" charset="0"/>
              </a:rPr>
              <a:t>Participatory policy making levels (cont’d)</a:t>
            </a:r>
            <a:endParaRPr lang="en-US" dirty="0"/>
          </a:p>
        </p:txBody>
      </p:sp>
      <p:sp>
        <p:nvSpPr>
          <p:cNvPr id="3" name="Content Placeholder 2">
            <a:extLst>
              <a:ext uri="{FF2B5EF4-FFF2-40B4-BE49-F238E27FC236}">
                <a16:creationId xmlns:a16="http://schemas.microsoft.com/office/drawing/2014/main" id="{12F3A607-D052-43CD-A4BF-D7EF8D1535B1}"/>
              </a:ext>
            </a:extLst>
          </p:cNvPr>
          <p:cNvSpPr>
            <a:spLocks noGrp="1"/>
          </p:cNvSpPr>
          <p:nvPr>
            <p:ph idx="1"/>
          </p:nvPr>
        </p:nvSpPr>
        <p:spPr>
          <a:xfrm>
            <a:off x="838200" y="848138"/>
            <a:ext cx="11022496" cy="5917095"/>
          </a:xfrm>
        </p:spPr>
        <p:txBody>
          <a:bodyPr>
            <a:normAutofit/>
          </a:bodyPr>
          <a:lstStyle/>
          <a:p>
            <a:pPr marL="514350" indent="-514350" algn="just">
              <a:lnSpc>
                <a:spcPct val="150000"/>
              </a:lnSpc>
              <a:buFont typeface="+mj-lt"/>
              <a:buAutoNum type="arabicPeriod" startAt="6"/>
            </a:pPr>
            <a:r>
              <a:rPr lang="en-US" sz="2400" i="1" dirty="0">
                <a:solidFill>
                  <a:srgbClr val="00B050"/>
                </a:solidFill>
                <a:latin typeface="Arial" panose="020B0604020202020204" pitchFamily="34" charset="0"/>
                <a:cs typeface="Arial" panose="020B0604020202020204" pitchFamily="34" charset="0"/>
              </a:rPr>
              <a:t>Partnership: </a:t>
            </a:r>
            <a:r>
              <a:rPr lang="en-US" sz="2400" dirty="0">
                <a:latin typeface="Arial" panose="020B0604020202020204" pitchFamily="34" charset="0"/>
                <a:cs typeface="Arial" panose="020B0604020202020204" pitchFamily="34" charset="0"/>
              </a:rPr>
              <a:t>stakeholders work together as equals towards mutual goals.</a:t>
            </a:r>
          </a:p>
          <a:p>
            <a:pPr marL="514350" indent="-514350" algn="just">
              <a:lnSpc>
                <a:spcPct val="150000"/>
              </a:lnSpc>
              <a:buFont typeface="+mj-lt"/>
              <a:buAutoNum type="arabicPeriod" startAt="6"/>
            </a:pPr>
            <a:r>
              <a:rPr lang="en-US" sz="2400" i="1" dirty="0">
                <a:solidFill>
                  <a:srgbClr val="00B050"/>
                </a:solidFill>
                <a:latin typeface="Arial" panose="020B0604020202020204" pitchFamily="34" charset="0"/>
                <a:cs typeface="Arial" panose="020B0604020202020204" pitchFamily="34" charset="0"/>
              </a:rPr>
              <a:t>Empowerment</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transfer of control over decision-making and resources to stakeholders</a:t>
            </a:r>
          </a:p>
        </p:txBody>
      </p:sp>
    </p:spTree>
    <p:extLst>
      <p:ext uri="{BB962C8B-B14F-4D97-AF65-F5344CB8AC3E}">
        <p14:creationId xmlns:p14="http://schemas.microsoft.com/office/powerpoint/2010/main" val="2768868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B02D3-FA85-4DE3-8F26-4C0EBBEF911D}"/>
              </a:ext>
            </a:extLst>
          </p:cNvPr>
          <p:cNvSpPr>
            <a:spLocks noGrp="1"/>
          </p:cNvSpPr>
          <p:nvPr>
            <p:ph type="title"/>
          </p:nvPr>
        </p:nvSpPr>
        <p:spPr>
          <a:xfrm>
            <a:off x="838200" y="53010"/>
            <a:ext cx="10515600" cy="503582"/>
          </a:xfrm>
        </p:spPr>
        <p:txBody>
          <a:bodyPr>
            <a:normAutofit fontScale="90000"/>
          </a:bodyPr>
          <a:lstStyle/>
          <a:p>
            <a:br>
              <a:rPr lang="en-US" b="1" dirty="0"/>
            </a:br>
            <a:r>
              <a:rPr lang="en-US" sz="3100" b="1" dirty="0">
                <a:latin typeface="Arial" panose="020B0604020202020204" pitchFamily="34" charset="0"/>
                <a:cs typeface="Arial" panose="020B0604020202020204" pitchFamily="34" charset="0"/>
              </a:rPr>
              <a:t>Benefits of Participatory policy making </a:t>
            </a:r>
            <a:br>
              <a:rPr lang="en-US" b="1" dirty="0"/>
            </a:br>
            <a:endParaRPr lang="en-US" dirty="0"/>
          </a:p>
        </p:txBody>
      </p:sp>
      <p:sp>
        <p:nvSpPr>
          <p:cNvPr id="3" name="Content Placeholder 2">
            <a:extLst>
              <a:ext uri="{FF2B5EF4-FFF2-40B4-BE49-F238E27FC236}">
                <a16:creationId xmlns:a16="http://schemas.microsoft.com/office/drawing/2014/main" id="{DCA8E58F-5034-4788-A839-CDA599ABBE77}"/>
              </a:ext>
            </a:extLst>
          </p:cNvPr>
          <p:cNvSpPr>
            <a:spLocks noGrp="1"/>
          </p:cNvSpPr>
          <p:nvPr>
            <p:ph idx="1"/>
          </p:nvPr>
        </p:nvSpPr>
        <p:spPr>
          <a:xfrm>
            <a:off x="265043" y="556592"/>
            <a:ext cx="11714922" cy="6195390"/>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benefits of participatory policy making include (</a:t>
            </a:r>
            <a:r>
              <a:rPr lang="en-US" sz="2400" dirty="0" err="1">
                <a:latin typeface="Arial" panose="020B0604020202020204" pitchFamily="34" charset="0"/>
                <a:cs typeface="Arial" panose="020B0604020202020204" pitchFamily="34" charset="0"/>
              </a:rPr>
              <a:t>Veit</a:t>
            </a:r>
            <a:r>
              <a:rPr lang="en-US" sz="2400" dirty="0">
                <a:latin typeface="Arial" panose="020B0604020202020204" pitchFamily="34" charset="0"/>
                <a:cs typeface="Arial" panose="020B0604020202020204" pitchFamily="34" charset="0"/>
              </a:rPr>
              <a:t> and </a:t>
            </a:r>
            <a:r>
              <a:rPr lang="en-US" sz="2400" dirty="0" err="1">
                <a:latin typeface="Arial" panose="020B0604020202020204" pitchFamily="34" charset="0"/>
                <a:cs typeface="Arial" panose="020B0604020202020204" pitchFamily="34" charset="0"/>
              </a:rPr>
              <a:t>Wolfire</a:t>
            </a:r>
            <a:r>
              <a:rPr lang="en-US" sz="2400" dirty="0">
                <a:latin typeface="Arial" panose="020B0604020202020204" pitchFamily="34" charset="0"/>
                <a:cs typeface="Arial" panose="020B0604020202020204" pitchFamily="34" charset="0"/>
              </a:rPr>
              <a:t> 1998)</a:t>
            </a:r>
          </a:p>
          <a:p>
            <a:pPr lvl="1" algn="just">
              <a:lnSpc>
                <a:spcPct val="150000"/>
              </a:lnSpc>
              <a:buFont typeface="Courier New" panose="02070309020205020404" pitchFamily="49" charset="0"/>
              <a:buChar char="o"/>
            </a:pPr>
            <a:r>
              <a:rPr lang="en-US" b="1" dirty="0">
                <a:solidFill>
                  <a:srgbClr val="00B050"/>
                </a:solidFill>
                <a:latin typeface="Arial" panose="020B0604020202020204" pitchFamily="34" charset="0"/>
                <a:cs typeface="Arial" panose="020B0604020202020204" pitchFamily="34" charset="0"/>
              </a:rPr>
              <a:t>Better informed policies</a:t>
            </a:r>
            <a:r>
              <a:rPr lang="en-US" dirty="0">
                <a:latin typeface="Arial" panose="020B0604020202020204" pitchFamily="34" charset="0"/>
                <a:cs typeface="Arial" panose="020B0604020202020204" pitchFamily="34" charset="0"/>
              </a:rPr>
              <a:t>: Policy making/reform requires diverse and complex information and expertise.</a:t>
            </a:r>
          </a:p>
          <a:p>
            <a:pPr lvl="1" algn="just">
              <a:lnSpc>
                <a:spcPct val="150000"/>
              </a:lnSpc>
              <a:buFont typeface="Courier New" panose="02070309020205020404" pitchFamily="49" charset="0"/>
              <a:buChar char="o"/>
            </a:pPr>
            <a:r>
              <a:rPr lang="en-US" b="1" dirty="0">
                <a:solidFill>
                  <a:srgbClr val="00B050"/>
                </a:solidFill>
                <a:latin typeface="Arial" panose="020B0604020202020204" pitchFamily="34" charset="0"/>
                <a:cs typeface="Arial" panose="020B0604020202020204" pitchFamily="34" charset="0"/>
              </a:rPr>
              <a:t>More equitable policies: </a:t>
            </a:r>
            <a:r>
              <a:rPr lang="en-US" dirty="0">
                <a:latin typeface="Arial" panose="020B0604020202020204" pitchFamily="34" charset="0"/>
                <a:cs typeface="Arial" panose="020B0604020202020204" pitchFamily="34" charset="0"/>
              </a:rPr>
              <a:t>Policies that have been designed with attention to local peoples’ needs are more likely to be equitable and fair.</a:t>
            </a:r>
          </a:p>
          <a:p>
            <a:pPr lvl="1" algn="just">
              <a:lnSpc>
                <a:spcPct val="150000"/>
              </a:lnSpc>
              <a:buFont typeface="Courier New" panose="02070309020205020404" pitchFamily="49" charset="0"/>
              <a:buChar char="o"/>
            </a:pPr>
            <a:r>
              <a:rPr lang="en-US" b="1" dirty="0">
                <a:solidFill>
                  <a:srgbClr val="00B050"/>
                </a:solidFill>
                <a:latin typeface="Arial" panose="020B0604020202020204" pitchFamily="34" charset="0"/>
                <a:cs typeface="Arial" panose="020B0604020202020204" pitchFamily="34" charset="0"/>
              </a:rPr>
              <a:t>Strengthened transparency and accountability:</a:t>
            </a:r>
          </a:p>
          <a:p>
            <a:pPr lvl="1" algn="just">
              <a:lnSpc>
                <a:spcPct val="150000"/>
              </a:lnSpc>
              <a:buFont typeface="Courier New" panose="02070309020205020404" pitchFamily="49" charset="0"/>
              <a:buChar char="o"/>
            </a:pPr>
            <a:r>
              <a:rPr lang="en-US" b="1" dirty="0">
                <a:solidFill>
                  <a:srgbClr val="00B050"/>
                </a:solidFill>
                <a:latin typeface="Arial" panose="020B0604020202020204" pitchFamily="34" charset="0"/>
                <a:cs typeface="Arial" panose="020B0604020202020204" pitchFamily="34" charset="0"/>
              </a:rPr>
              <a:t>Strengthened ownership:</a:t>
            </a:r>
          </a:p>
          <a:p>
            <a:pPr lvl="1">
              <a:lnSpc>
                <a:spcPct val="150000"/>
              </a:lnSpc>
              <a:buFont typeface="Courier New" panose="02070309020205020404" pitchFamily="49" charset="0"/>
              <a:buChar char="o"/>
            </a:pPr>
            <a:r>
              <a:rPr lang="en-US" b="1" dirty="0">
                <a:solidFill>
                  <a:srgbClr val="00B050"/>
                </a:solidFill>
                <a:latin typeface="Arial" panose="020B0604020202020204" pitchFamily="34" charset="0"/>
                <a:cs typeface="Arial" panose="020B0604020202020204" pitchFamily="34" charset="0"/>
              </a:rPr>
              <a:t>Enhanced capacity and inclusion of marginalized groups:</a:t>
            </a:r>
          </a:p>
          <a:p>
            <a:pPr lvl="1">
              <a:lnSpc>
                <a:spcPct val="150000"/>
              </a:lnSpc>
              <a:buFont typeface="Courier New" panose="02070309020205020404" pitchFamily="49" charset="0"/>
              <a:buChar char="o"/>
            </a:pPr>
            <a:r>
              <a:rPr lang="en-US" b="1" dirty="0">
                <a:solidFill>
                  <a:srgbClr val="00B050"/>
                </a:solidFill>
                <a:latin typeface="Arial" panose="020B0604020202020204" pitchFamily="34" charset="0"/>
                <a:cs typeface="Arial" panose="020B0604020202020204" pitchFamily="34" charset="0"/>
              </a:rPr>
              <a:t>Enhanced government capacity:</a:t>
            </a:r>
          </a:p>
          <a:p>
            <a:pPr lvl="1">
              <a:lnSpc>
                <a:spcPct val="150000"/>
              </a:lnSpc>
              <a:buFont typeface="Courier New" panose="02070309020205020404" pitchFamily="49" charset="0"/>
              <a:buChar char="o"/>
            </a:pPr>
            <a:r>
              <a:rPr lang="en-US" b="1" dirty="0">
                <a:solidFill>
                  <a:srgbClr val="00B050"/>
                </a:solidFill>
                <a:latin typeface="Arial" panose="020B0604020202020204" pitchFamily="34" charset="0"/>
                <a:cs typeface="Arial" panose="020B0604020202020204" pitchFamily="34" charset="0"/>
              </a:rPr>
              <a:t>Common understanding</a:t>
            </a:r>
            <a:r>
              <a:rPr lang="en-US" dirty="0">
                <a:latin typeface="Arial" panose="020B0604020202020204" pitchFamily="34" charset="0"/>
                <a:cs typeface="Arial" panose="020B0604020202020204" pitchFamily="34" charset="0"/>
              </a:rPr>
              <a:t>: It can help promote a common understanding around complex, misunderstood or even antagonistic issues.</a:t>
            </a:r>
          </a:p>
        </p:txBody>
      </p:sp>
    </p:spTree>
    <p:extLst>
      <p:ext uri="{BB962C8B-B14F-4D97-AF65-F5344CB8AC3E}">
        <p14:creationId xmlns:p14="http://schemas.microsoft.com/office/powerpoint/2010/main" val="3003137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334D-B699-4F07-BE72-D046911696CC}"/>
              </a:ext>
            </a:extLst>
          </p:cNvPr>
          <p:cNvSpPr>
            <a:spLocks noGrp="1"/>
          </p:cNvSpPr>
          <p:nvPr>
            <p:ph type="title"/>
          </p:nvPr>
        </p:nvSpPr>
        <p:spPr>
          <a:xfrm>
            <a:off x="838200" y="0"/>
            <a:ext cx="10515600" cy="681038"/>
          </a:xfrm>
        </p:spPr>
        <p:txBody>
          <a:bodyPr>
            <a:normAutofit/>
          </a:bodyPr>
          <a:lstStyle/>
          <a:p>
            <a:r>
              <a:rPr lang="en-US" sz="2800" b="1" dirty="0">
                <a:latin typeface="Arial" panose="020B0604020202020204" pitchFamily="34" charset="0"/>
                <a:cs typeface="Arial" panose="020B0604020202020204" pitchFamily="34" charset="0"/>
              </a:rPr>
              <a:t>Policies and policy analysis</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77DD482-14CE-478D-BC9D-F25FE3BB5E11}"/>
              </a:ext>
            </a:extLst>
          </p:cNvPr>
          <p:cNvSpPr>
            <a:spLocks noGrp="1"/>
          </p:cNvSpPr>
          <p:nvPr>
            <p:ph idx="1"/>
          </p:nvPr>
        </p:nvSpPr>
        <p:spPr>
          <a:xfrm>
            <a:off x="477079" y="781878"/>
            <a:ext cx="11317356" cy="5870713"/>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Environmental policy and strategy-1997</a:t>
            </a:r>
          </a:p>
          <a:p>
            <a:pPr marL="457200" lvl="1" indent="0" algn="just">
              <a:lnSpc>
                <a:spcPct val="150000"/>
              </a:lnSpc>
              <a:buNone/>
            </a:pPr>
            <a:r>
              <a:rPr lang="en-US" dirty="0">
                <a:latin typeface="Arial" panose="020B0604020202020204" pitchFamily="34" charset="0"/>
                <a:cs typeface="Arial" panose="020B0604020202020204" pitchFamily="34" charset="0"/>
              </a:rPr>
              <a:t>Constitutes eleven-sectoral and eleven cross-sectoral policy elements</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The Overall Policy Goal</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to improve and enhance the health and quality of life of all Ethiopians and to promote sustainable social and economic development through the sound management and use of natural, human-made and cultural resources and the environment as a whole so as to meet the needs of the present generation without compromising the ability of future generations to meet their own needs</a:t>
            </a:r>
          </a:p>
        </p:txBody>
      </p:sp>
    </p:spTree>
    <p:extLst>
      <p:ext uri="{BB962C8B-B14F-4D97-AF65-F5344CB8AC3E}">
        <p14:creationId xmlns:p14="http://schemas.microsoft.com/office/powerpoint/2010/main" val="3859654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5F67F-0D15-40F0-BAF7-725E20D1370C}"/>
              </a:ext>
            </a:extLst>
          </p:cNvPr>
          <p:cNvSpPr>
            <a:spLocks noGrp="1"/>
          </p:cNvSpPr>
          <p:nvPr>
            <p:ph type="title"/>
          </p:nvPr>
        </p:nvSpPr>
        <p:spPr>
          <a:xfrm>
            <a:off x="838200" y="1"/>
            <a:ext cx="10515600" cy="681036"/>
          </a:xfrm>
        </p:spPr>
        <p:txBody>
          <a:bodyPr>
            <a:normAutofit/>
          </a:bodyPr>
          <a:lstStyle/>
          <a:p>
            <a:r>
              <a:rPr lang="en-US" sz="2800" b="1" dirty="0">
                <a:latin typeface="Arial" panose="020B0604020202020204" pitchFamily="34" charset="0"/>
                <a:cs typeface="Arial" panose="020B0604020202020204" pitchFamily="34" charset="0"/>
              </a:rPr>
              <a:t>Environmental policy and strategy-1997</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ACCAE51-D7CE-48A4-8C1B-5373C9969B93}"/>
              </a:ext>
            </a:extLst>
          </p:cNvPr>
          <p:cNvSpPr>
            <a:spLocks noGrp="1"/>
          </p:cNvSpPr>
          <p:nvPr>
            <p:ph sz="half" idx="1"/>
          </p:nvPr>
        </p:nvSpPr>
        <p:spPr>
          <a:xfrm>
            <a:off x="278295" y="681038"/>
            <a:ext cx="7103166" cy="6011310"/>
          </a:xfrm>
          <a:solidFill>
            <a:schemeClr val="bg1">
              <a:lumMod val="95000"/>
            </a:schemeClr>
          </a:solidFill>
        </p:spPr>
        <p:txBody>
          <a:bodyPr>
            <a:noAutofit/>
          </a:bodyPr>
          <a:lstStyle/>
          <a:p>
            <a:pPr>
              <a:lnSpc>
                <a:spcPct val="160000"/>
              </a:lnSpc>
              <a:buFont typeface="Wingdings" panose="05000000000000000000" pitchFamily="2" charset="2"/>
              <a:buChar char="q"/>
            </a:pPr>
            <a:r>
              <a:rPr lang="en-US" sz="2000" dirty="0">
                <a:latin typeface="Arial" panose="020B0604020202020204" pitchFamily="34" charset="0"/>
                <a:cs typeface="Arial" panose="020B0604020202020204" pitchFamily="34" charset="0"/>
              </a:rPr>
              <a:t>SECTORAL</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Soil conservation</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Genetic, species &amp; biodiversity</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Water resources</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Energy resources</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Mineral resources</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Control hazardous material and pollution from industrial wastes</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Atmospheric pollution and climate changes</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Cultural and natural heritages</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Forest and woodland</a:t>
            </a:r>
          </a:p>
          <a:p>
            <a:pPr lvl="1">
              <a:lnSpc>
                <a:spcPts val="3400"/>
              </a:lnSpc>
              <a:buFont typeface="Courier New" panose="02070309020205020404" pitchFamily="49" charset="0"/>
              <a:buChar char="o"/>
            </a:pPr>
            <a:r>
              <a:rPr lang="en-US" dirty="0">
                <a:latin typeface="Arial" panose="020B0604020202020204" pitchFamily="34" charset="0"/>
                <a:cs typeface="Arial" panose="020B0604020202020204" pitchFamily="34" charset="0"/>
              </a:rPr>
              <a:t>Human settlement and Urban environment</a:t>
            </a:r>
          </a:p>
        </p:txBody>
      </p:sp>
      <p:sp>
        <p:nvSpPr>
          <p:cNvPr id="4" name="Content Placeholder 3">
            <a:extLst>
              <a:ext uri="{FF2B5EF4-FFF2-40B4-BE49-F238E27FC236}">
                <a16:creationId xmlns:a16="http://schemas.microsoft.com/office/drawing/2014/main" id="{C621F7D3-6EEB-424F-B845-72E2260A9B77}"/>
              </a:ext>
            </a:extLst>
          </p:cNvPr>
          <p:cNvSpPr>
            <a:spLocks noGrp="1"/>
          </p:cNvSpPr>
          <p:nvPr>
            <p:ph sz="half" idx="2"/>
          </p:nvPr>
        </p:nvSpPr>
        <p:spPr>
          <a:xfrm>
            <a:off x="7381461" y="681036"/>
            <a:ext cx="4717774" cy="6011309"/>
          </a:xfrm>
          <a:solidFill>
            <a:schemeClr val="bg1">
              <a:lumMod val="85000"/>
            </a:schemeClr>
          </a:solidFill>
        </p:spPr>
        <p:txBody>
          <a:bodyPr>
            <a:normAutofit fontScale="92500"/>
          </a:bodyPr>
          <a:lstStyle/>
          <a:p>
            <a:pPr>
              <a:lnSpc>
                <a:spcPts val="36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CROSS SECTORAL POLICIES</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Population </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Community participation</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Gender</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Environmental research</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Environmental Education</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EIS</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Environmental Economics</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EIA</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Land use</a:t>
            </a:r>
          </a:p>
          <a:p>
            <a:pPr lvl="1">
              <a:lnSpc>
                <a:spcPts val="3600"/>
              </a:lnSpc>
              <a:buFont typeface="Courier New" panose="02070309020205020404" pitchFamily="49" charset="0"/>
              <a:buChar char="o"/>
            </a:pPr>
            <a:r>
              <a:rPr lang="en-US" dirty="0">
                <a:latin typeface="Arial" panose="020B0604020202020204" pitchFamily="34" charset="0"/>
                <a:cs typeface="Arial" panose="020B0604020202020204" pitchFamily="34" charset="0"/>
              </a:rPr>
              <a:t>Tenure and Access</a:t>
            </a:r>
          </a:p>
          <a:p>
            <a:endParaRPr lang="en-US" dirty="0"/>
          </a:p>
        </p:txBody>
      </p:sp>
    </p:spTree>
    <p:extLst>
      <p:ext uri="{BB962C8B-B14F-4D97-AF65-F5344CB8AC3E}">
        <p14:creationId xmlns:p14="http://schemas.microsoft.com/office/powerpoint/2010/main" val="3953913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EF81-8223-4159-A99D-E6EC134F42E9}"/>
              </a:ext>
            </a:extLst>
          </p:cNvPr>
          <p:cNvSpPr>
            <a:spLocks noGrp="1"/>
          </p:cNvSpPr>
          <p:nvPr>
            <p:ph type="title"/>
          </p:nvPr>
        </p:nvSpPr>
        <p:spPr>
          <a:xfrm>
            <a:off x="1" y="365125"/>
            <a:ext cx="12085982" cy="1325563"/>
          </a:xfrm>
        </p:spPr>
        <p:txBody>
          <a:bodyPr>
            <a:normAutofit/>
          </a:bodyPr>
          <a:lstStyle/>
          <a:p>
            <a:pPr algn="just">
              <a:lnSpc>
                <a:spcPct val="150000"/>
              </a:lnSpc>
            </a:pPr>
            <a:r>
              <a:rPr lang="en-US" sz="2800" b="1" dirty="0">
                <a:latin typeface="Arial" panose="020B0604020202020204" pitchFamily="34" charset="0"/>
                <a:cs typeface="Arial" panose="020B0604020202020204" pitchFamily="34" charset="0"/>
              </a:rPr>
              <a:t>Policy and legal opening to enhance community participation in watershed management perspectives</a:t>
            </a:r>
          </a:p>
        </p:txBody>
      </p:sp>
      <p:sp>
        <p:nvSpPr>
          <p:cNvPr id="3" name="Content Placeholder 2">
            <a:extLst>
              <a:ext uri="{FF2B5EF4-FFF2-40B4-BE49-F238E27FC236}">
                <a16:creationId xmlns:a16="http://schemas.microsoft.com/office/drawing/2014/main" id="{5A8316DE-C5E4-48E2-B463-D113A7A727E2}"/>
              </a:ext>
            </a:extLst>
          </p:cNvPr>
          <p:cNvSpPr>
            <a:spLocks noGrp="1"/>
          </p:cNvSpPr>
          <p:nvPr>
            <p:ph idx="1"/>
          </p:nvPr>
        </p:nvSpPr>
        <p:spPr>
          <a:xfrm>
            <a:off x="265043" y="1825624"/>
            <a:ext cx="11648661" cy="4853471"/>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Learning outcomes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Students are expected to</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Understand policy and laws that have impacts on watershed management in a broader context</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Understand the participatory policy making process</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Integrate different policy areas to facilitate watershed management planning</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Identify potential strategies for the implementation of the policy</a:t>
            </a:r>
          </a:p>
        </p:txBody>
      </p:sp>
    </p:spTree>
    <p:extLst>
      <p:ext uri="{BB962C8B-B14F-4D97-AF65-F5344CB8AC3E}">
        <p14:creationId xmlns:p14="http://schemas.microsoft.com/office/powerpoint/2010/main" val="3596164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B865D-BAAF-44F2-9559-9FC56EB833F8}"/>
              </a:ext>
            </a:extLst>
          </p:cNvPr>
          <p:cNvSpPr>
            <a:spLocks noGrp="1"/>
          </p:cNvSpPr>
          <p:nvPr>
            <p:ph type="title"/>
          </p:nvPr>
        </p:nvSpPr>
        <p:spPr>
          <a:xfrm>
            <a:off x="838200" y="1"/>
            <a:ext cx="10515600" cy="681036"/>
          </a:xfrm>
        </p:spPr>
        <p:txBody>
          <a:bodyPr>
            <a:normAutofit/>
          </a:bodyPr>
          <a:lstStyle/>
          <a:p>
            <a:r>
              <a:rPr lang="en-US" sz="2800" b="1" dirty="0">
                <a:latin typeface="Arial" panose="020B0604020202020204" pitchFamily="34" charset="0"/>
                <a:cs typeface="Arial" panose="020B0604020202020204" pitchFamily="34" charset="0"/>
              </a:rPr>
              <a:t>Water Sector Policy and strategy - 2001</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3F367AD-BE00-4DED-8870-5F2B02001507}"/>
              </a:ext>
            </a:extLst>
          </p:cNvPr>
          <p:cNvSpPr>
            <a:spLocks noGrp="1"/>
          </p:cNvSpPr>
          <p:nvPr>
            <p:ph idx="1"/>
          </p:nvPr>
        </p:nvSpPr>
        <p:spPr>
          <a:xfrm>
            <a:off x="304799" y="681038"/>
            <a:ext cx="11622157" cy="5892040"/>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overall goal is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to enhance and promote all national efforts towards the efficient, equitable and optimum utilization of the available Water Resources of Ethiopia for significant socioeconomic development on sustainable basis</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Regarding watershed management</a:t>
            </a:r>
          </a:p>
          <a:p>
            <a:pPr lvl="1" algn="just">
              <a:lnSpc>
                <a:spcPct val="150000"/>
              </a:lnSpc>
              <a:buFont typeface="Wingdings" panose="05000000000000000000" pitchFamily="2" charset="2"/>
              <a:buChar char="Ø"/>
            </a:pPr>
            <a:r>
              <a:rPr lang="en-US" dirty="0">
                <a:solidFill>
                  <a:srgbClr val="00B050"/>
                </a:solidFill>
                <a:latin typeface="Arial" panose="020B0604020202020204" pitchFamily="34" charset="0"/>
                <a:cs typeface="Arial" panose="020B0604020202020204" pitchFamily="34" charset="0"/>
              </a:rPr>
              <a:t>Recognize that water resources development, utilization, protection and conservation go hand in hand and ensure that water supply and sanitation, irrigation and drainage as well as hydraulic structures, watershed management and related activities are integrated and addressed in agreement.</a:t>
            </a:r>
          </a:p>
        </p:txBody>
      </p:sp>
    </p:spTree>
    <p:extLst>
      <p:ext uri="{BB962C8B-B14F-4D97-AF65-F5344CB8AC3E}">
        <p14:creationId xmlns:p14="http://schemas.microsoft.com/office/powerpoint/2010/main" val="2421370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96C52-2516-49AF-A287-F0C7907D5F67}"/>
              </a:ext>
            </a:extLst>
          </p:cNvPr>
          <p:cNvSpPr>
            <a:spLocks noGrp="1"/>
          </p:cNvSpPr>
          <p:nvPr>
            <p:ph type="title"/>
          </p:nvPr>
        </p:nvSpPr>
        <p:spPr>
          <a:xfrm>
            <a:off x="838200" y="0"/>
            <a:ext cx="10515600" cy="681037"/>
          </a:xfrm>
        </p:spPr>
        <p:txBody>
          <a:bodyPr>
            <a:normAutofit fontScale="90000"/>
          </a:bodyPr>
          <a:lstStyle/>
          <a:p>
            <a:br>
              <a:rPr lang="en-US" dirty="0">
                <a:latin typeface="Arial" panose="020B0604020202020204" pitchFamily="34" charset="0"/>
                <a:cs typeface="Arial" panose="020B0604020202020204" pitchFamily="34" charset="0"/>
              </a:rPr>
            </a:br>
            <a:r>
              <a:rPr lang="en-US" sz="3100" b="1" dirty="0">
                <a:latin typeface="Arial" panose="020B0604020202020204" pitchFamily="34" charset="0"/>
                <a:cs typeface="Arial" panose="020B0604020202020204" pitchFamily="34" charset="0"/>
              </a:rPr>
              <a:t>Regarding watershed management....</a:t>
            </a:r>
            <a:br>
              <a:rPr lang="en-US" dirty="0">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CAF2F19F-3541-4654-91E1-7377F82820BD}"/>
              </a:ext>
            </a:extLst>
          </p:cNvPr>
          <p:cNvSpPr>
            <a:spLocks noGrp="1"/>
          </p:cNvSpPr>
          <p:nvPr>
            <p:ph idx="1"/>
          </p:nvPr>
        </p:nvSpPr>
        <p:spPr>
          <a:xfrm>
            <a:off x="225287" y="781878"/>
            <a:ext cx="11622156" cy="5526157"/>
          </a:xfrm>
        </p:spPr>
        <p:txBody>
          <a:bodyPr>
            <a:normAutofit/>
          </a:bodyPr>
          <a:lstStyle/>
          <a:p>
            <a:pPr algn="just">
              <a:lnSpc>
                <a:spcPct val="1500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Promote practices of efficient and appropriate watershed management to maximize water yields and quality.</a:t>
            </a:r>
          </a:p>
          <a:p>
            <a:pPr algn="just">
              <a:lnSpc>
                <a:spcPct val="1500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Ensure that watershed management practices constitute an integral part of the overall water resources management.</a:t>
            </a:r>
          </a:p>
        </p:txBody>
      </p:sp>
    </p:spTree>
    <p:extLst>
      <p:ext uri="{BB962C8B-B14F-4D97-AF65-F5344CB8AC3E}">
        <p14:creationId xmlns:p14="http://schemas.microsoft.com/office/powerpoint/2010/main" val="1591330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6A1FC2-0D6E-418B-B48B-86EA787D666E}"/>
              </a:ext>
            </a:extLst>
          </p:cNvPr>
          <p:cNvSpPr>
            <a:spLocks noGrp="1"/>
          </p:cNvSpPr>
          <p:nvPr>
            <p:ph idx="1"/>
          </p:nvPr>
        </p:nvSpPr>
        <p:spPr>
          <a:xfrm>
            <a:off x="838200" y="318052"/>
            <a:ext cx="10515600" cy="6308035"/>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Water sector strategy</a:t>
            </a:r>
          </a:p>
          <a:p>
            <a:pPr lvl="1" algn="just">
              <a:lnSpc>
                <a:spcPct val="150000"/>
              </a:lnSpc>
              <a:buFont typeface="Courier New" panose="02070309020205020404" pitchFamily="49" charset="0"/>
              <a:buChar char="o"/>
            </a:pPr>
            <a:r>
              <a:rPr lang="en-US" dirty="0">
                <a:solidFill>
                  <a:srgbClr val="00B050"/>
                </a:solidFill>
                <a:latin typeface="Arial" panose="020B0604020202020204" pitchFamily="34" charset="0"/>
                <a:cs typeface="Arial" panose="020B0604020202020204" pitchFamily="34" charset="0"/>
              </a:rPr>
              <a:t>Undertake soil and water conservation measures</a:t>
            </a:r>
          </a:p>
          <a:p>
            <a:pPr lvl="1" algn="just">
              <a:lnSpc>
                <a:spcPct val="150000"/>
              </a:lnSpc>
              <a:buFont typeface="Courier New" panose="02070309020205020404" pitchFamily="49" charset="0"/>
              <a:buChar char="o"/>
            </a:pPr>
            <a:r>
              <a:rPr lang="en-US" dirty="0">
                <a:solidFill>
                  <a:srgbClr val="00B050"/>
                </a:solidFill>
                <a:latin typeface="Arial" panose="020B0604020202020204" pitchFamily="34" charset="0"/>
                <a:cs typeface="Arial" panose="020B0604020202020204" pitchFamily="34" charset="0"/>
              </a:rPr>
              <a:t>Rehabilitate degraded watersheds and regenerate natural vegetation.</a:t>
            </a:r>
          </a:p>
          <a:p>
            <a:pPr lvl="1" algn="just">
              <a:lnSpc>
                <a:spcPct val="150000"/>
              </a:lnSpc>
              <a:buFont typeface="Courier New" panose="02070309020205020404" pitchFamily="49" charset="0"/>
              <a:buChar char="o"/>
            </a:pPr>
            <a:r>
              <a:rPr lang="en-US" dirty="0">
                <a:solidFill>
                  <a:srgbClr val="00B050"/>
                </a:solidFill>
                <a:latin typeface="Arial" panose="020B0604020202020204" pitchFamily="34" charset="0"/>
                <a:cs typeface="Arial" panose="020B0604020202020204" pitchFamily="34" charset="0"/>
              </a:rPr>
              <a:t> Establish soil and water conservation guidelines in relation to water resources development and ecosystem management</a:t>
            </a:r>
          </a:p>
          <a:p>
            <a:pPr lvl="1" algn="just">
              <a:lnSpc>
                <a:spcPct val="150000"/>
              </a:lnSpc>
              <a:buFont typeface="Courier New" panose="02070309020205020404" pitchFamily="49" charset="0"/>
              <a:buChar char="o"/>
            </a:pPr>
            <a:r>
              <a:rPr lang="en-US" dirty="0">
                <a:solidFill>
                  <a:srgbClr val="00B050"/>
                </a:solidFill>
                <a:latin typeface="Arial" panose="020B0604020202020204" pitchFamily="34" charset="0"/>
                <a:cs typeface="Arial" panose="020B0604020202020204" pitchFamily="34" charset="0"/>
              </a:rPr>
              <a:t>Encourage and promote local community participation in watershed management and water conservation measures</a:t>
            </a:r>
          </a:p>
        </p:txBody>
      </p:sp>
    </p:spTree>
    <p:extLst>
      <p:ext uri="{BB962C8B-B14F-4D97-AF65-F5344CB8AC3E}">
        <p14:creationId xmlns:p14="http://schemas.microsoft.com/office/powerpoint/2010/main" val="1710375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A63AD-97A6-434D-B938-C268A8AF084D}"/>
              </a:ext>
            </a:extLst>
          </p:cNvPr>
          <p:cNvSpPr>
            <a:spLocks noGrp="1"/>
          </p:cNvSpPr>
          <p:nvPr>
            <p:ph type="title"/>
          </p:nvPr>
        </p:nvSpPr>
        <p:spPr>
          <a:xfrm>
            <a:off x="838200" y="1"/>
            <a:ext cx="10515600" cy="463825"/>
          </a:xfrm>
        </p:spPr>
        <p:txBody>
          <a:bodyPr>
            <a:normAutofit fontScale="90000"/>
          </a:bodyPr>
          <a:lstStyle/>
          <a:p>
            <a:r>
              <a:rPr lang="en-US" sz="2800" b="1" dirty="0">
                <a:latin typeface="Arial" panose="020B0604020202020204" pitchFamily="34" charset="0"/>
                <a:cs typeface="Arial" panose="020B0604020202020204" pitchFamily="34" charset="0"/>
              </a:rPr>
              <a:t>Land policy</a:t>
            </a:r>
          </a:p>
        </p:txBody>
      </p:sp>
      <p:graphicFrame>
        <p:nvGraphicFramePr>
          <p:cNvPr id="6" name="Content Placeholder 5">
            <a:extLst>
              <a:ext uri="{FF2B5EF4-FFF2-40B4-BE49-F238E27FC236}">
                <a16:creationId xmlns:a16="http://schemas.microsoft.com/office/drawing/2014/main" id="{B381B698-C3E6-4F5D-AD04-27CC890CD898}"/>
              </a:ext>
            </a:extLst>
          </p:cNvPr>
          <p:cNvGraphicFramePr>
            <a:graphicFrameLocks noGrp="1"/>
          </p:cNvGraphicFramePr>
          <p:nvPr>
            <p:ph idx="1"/>
            <p:extLst>
              <p:ext uri="{D42A27DB-BD31-4B8C-83A1-F6EECF244321}">
                <p14:modId xmlns:p14="http://schemas.microsoft.com/office/powerpoint/2010/main" val="3502242080"/>
              </p:ext>
            </p:extLst>
          </p:nvPr>
        </p:nvGraphicFramePr>
        <p:xfrm>
          <a:off x="0" y="463825"/>
          <a:ext cx="12202822" cy="6422163"/>
        </p:xfrm>
        <a:graphic>
          <a:graphicData uri="http://schemas.openxmlformats.org/drawingml/2006/table">
            <a:tbl>
              <a:tblPr firstRow="1" bandRow="1"/>
              <a:tblGrid>
                <a:gridCol w="3445565">
                  <a:extLst>
                    <a:ext uri="{9D8B030D-6E8A-4147-A177-3AD203B41FA5}">
                      <a16:colId xmlns:a16="http://schemas.microsoft.com/office/drawing/2014/main" val="2813974322"/>
                    </a:ext>
                  </a:extLst>
                </a:gridCol>
                <a:gridCol w="8757257">
                  <a:extLst>
                    <a:ext uri="{9D8B030D-6E8A-4147-A177-3AD203B41FA5}">
                      <a16:colId xmlns:a16="http://schemas.microsoft.com/office/drawing/2014/main" val="1309089879"/>
                    </a:ext>
                  </a:extLst>
                </a:gridCol>
              </a:tblGrid>
              <a:tr h="321039">
                <a:tc>
                  <a:txBody>
                    <a:bodyPr/>
                    <a:lstStyle/>
                    <a:p>
                      <a:pPr>
                        <a:lnSpc>
                          <a:spcPts val="2800"/>
                        </a:lnSpc>
                      </a:pPr>
                      <a:r>
                        <a:rPr lang="en-US" b="1" dirty="0">
                          <a:latin typeface="Arial" panose="020B0604020202020204" pitchFamily="34" charset="0"/>
                          <a:cs typeface="Arial" panose="020B0604020202020204" pitchFamily="34" charset="0"/>
                        </a:rPr>
                        <a:t>Land policy</a:t>
                      </a:r>
                    </a:p>
                  </a:txBody>
                  <a:tcPr/>
                </a:tc>
                <a:tc>
                  <a:txBody>
                    <a:bodyPr/>
                    <a:lstStyle/>
                    <a:p>
                      <a:pPr>
                        <a:lnSpc>
                          <a:spcPts val="2800"/>
                        </a:lnSpc>
                      </a:pPr>
                      <a:r>
                        <a:rPr lang="en-US" b="1">
                          <a:latin typeface="Arial" panose="020B0604020202020204" pitchFamily="34" charset="0"/>
                          <a:cs typeface="Arial" panose="020B0604020202020204" pitchFamily="34" charset="0"/>
                        </a:rPr>
                        <a:t>content</a:t>
                      </a:r>
                      <a:endParaRPr lang="en-US"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18829160"/>
                  </a:ext>
                </a:extLst>
              </a:tr>
              <a:tr h="1057116">
                <a:tc>
                  <a:txBody>
                    <a:bodyPr/>
                    <a:lstStyle/>
                    <a:p>
                      <a:pPr>
                        <a:lnSpc>
                          <a:spcPts val="2600"/>
                        </a:lnSpc>
                      </a:pPr>
                      <a:r>
                        <a:rPr lang="en-US" dirty="0">
                          <a:latin typeface="Arial" panose="020B0604020202020204" pitchFamily="34" charset="0"/>
                          <a:cs typeface="Arial" panose="020B0604020202020204" pitchFamily="34" charset="0"/>
                        </a:rPr>
                        <a:t>The federal land administration and land use proclamation 1997</a:t>
                      </a:r>
                    </a:p>
                  </a:txBody>
                  <a:tcPr/>
                </a:tc>
                <a:tc>
                  <a:txBody>
                    <a:bodyPr/>
                    <a:lstStyle/>
                    <a:p>
                      <a:pPr>
                        <a:lnSpc>
                          <a:spcPts val="2600"/>
                        </a:lnSpc>
                      </a:pPr>
                      <a:r>
                        <a:rPr lang="en-US" dirty="0">
                          <a:solidFill>
                            <a:srgbClr val="00B050"/>
                          </a:solidFill>
                          <a:latin typeface="Arial" panose="020B0604020202020204" pitchFamily="34" charset="0"/>
                          <a:cs typeface="Arial" panose="020B0604020202020204" pitchFamily="34" charset="0"/>
                        </a:rPr>
                        <a:t>All land belongs to the state and peoples of the Ethiopia and shall not be subjected to sale or to other means of exchange (art 40.2 proclamation No. 1/1995 </a:t>
                      </a:r>
                    </a:p>
                    <a:p>
                      <a:pPr>
                        <a:lnSpc>
                          <a:spcPts val="2600"/>
                        </a:lnSpc>
                      </a:pPr>
                      <a:r>
                        <a:rPr lang="en-US" dirty="0">
                          <a:latin typeface="Arial" panose="020B0604020202020204" pitchFamily="34" charset="0"/>
                          <a:cs typeface="Arial" panose="020B0604020202020204" pitchFamily="34" charset="0"/>
                        </a:rPr>
                        <a:t>Federal level has legislative power; states are in charge of implementation</a:t>
                      </a:r>
                    </a:p>
                  </a:txBody>
                  <a:tcPr/>
                </a:tc>
                <a:extLst>
                  <a:ext uri="{0D108BD9-81ED-4DB2-BD59-A6C34878D82A}">
                    <a16:rowId xmlns:a16="http://schemas.microsoft.com/office/drawing/2014/main" val="802344256"/>
                  </a:ext>
                </a:extLst>
              </a:tr>
              <a:tr h="1727541">
                <a:tc>
                  <a:txBody>
                    <a:bodyPr/>
                    <a:lstStyle/>
                    <a:p>
                      <a:pPr>
                        <a:lnSpc>
                          <a:spcPts val="2600"/>
                        </a:lnSpc>
                      </a:pPr>
                      <a:r>
                        <a:rPr lang="en-US" dirty="0">
                          <a:latin typeface="Arial" panose="020B0604020202020204" pitchFamily="34" charset="0"/>
                          <a:cs typeface="Arial" panose="020B0604020202020204" pitchFamily="34" charset="0"/>
                        </a:rPr>
                        <a:t>Rural land administration and land use proclamation No, 456/2005 ( which replaced 89/1997)</a:t>
                      </a:r>
                    </a:p>
                  </a:txBody>
                  <a:tcPr/>
                </a:tc>
                <a:tc>
                  <a:txBody>
                    <a:bodyPr/>
                    <a:lstStyle/>
                    <a:p>
                      <a:pPr>
                        <a:lnSpc>
                          <a:spcPts val="2600"/>
                        </a:lnSpc>
                      </a:pPr>
                      <a:r>
                        <a:rPr lang="en-US" dirty="0">
                          <a:latin typeface="Arial" panose="020B0604020202020204" pitchFamily="34" charset="0"/>
                          <a:cs typeface="Arial" panose="020B0604020202020204" pitchFamily="34" charset="0"/>
                        </a:rPr>
                        <a:t>Aim increase tenure security, improve productivity and avoid expectations of land re-distribution. Farmers have a perpetual use right on their agricultural holdings, and this right will be strengthened by issuing certificates and keeping registers</a:t>
                      </a:r>
                    </a:p>
                    <a:p>
                      <a:pPr>
                        <a:lnSpc>
                          <a:spcPts val="2600"/>
                        </a:lnSpc>
                      </a:pPr>
                      <a:r>
                        <a:rPr lang="en-US" dirty="0">
                          <a:latin typeface="Arial" panose="020B0604020202020204" pitchFamily="34" charset="0"/>
                          <a:cs typeface="Arial" panose="020B0604020202020204" pitchFamily="34" charset="0"/>
                        </a:rPr>
                        <a:t>The federal land law only provides a framework.</a:t>
                      </a:r>
                    </a:p>
                    <a:p>
                      <a:pPr>
                        <a:lnSpc>
                          <a:spcPts val="2600"/>
                        </a:lnSpc>
                      </a:pPr>
                      <a:r>
                        <a:rPr lang="en-US" dirty="0">
                          <a:latin typeface="Arial" panose="020B0604020202020204" pitchFamily="34" charset="0"/>
                          <a:cs typeface="Arial" panose="020B0604020202020204" pitchFamily="34" charset="0"/>
                        </a:rPr>
                        <a:t>Each region arranges land registration in its own regional proclamation</a:t>
                      </a:r>
                    </a:p>
                  </a:txBody>
                  <a:tcPr/>
                </a:tc>
                <a:extLst>
                  <a:ext uri="{0D108BD9-81ED-4DB2-BD59-A6C34878D82A}">
                    <a16:rowId xmlns:a16="http://schemas.microsoft.com/office/drawing/2014/main" val="895171060"/>
                  </a:ext>
                </a:extLst>
              </a:tr>
              <a:tr h="386691">
                <a:tc gridSpan="2">
                  <a:txBody>
                    <a:bodyPr/>
                    <a:lstStyle/>
                    <a:p>
                      <a:pPr>
                        <a:lnSpc>
                          <a:spcPts val="2600"/>
                        </a:lnSpc>
                      </a:pPr>
                      <a:r>
                        <a:rPr lang="en-US" b="1" dirty="0">
                          <a:latin typeface="Arial" panose="020B0604020202020204" pitchFamily="34" charset="0"/>
                          <a:cs typeface="Arial" panose="020B0604020202020204" pitchFamily="34" charset="0"/>
                        </a:rPr>
                        <a:t>Related legislation importance to land governance</a:t>
                      </a:r>
                    </a:p>
                  </a:txBody>
                  <a:tcPr/>
                </a:tc>
                <a:tc hMerge="1">
                  <a:txBody>
                    <a:bodyPr/>
                    <a:lstStyle/>
                    <a:p>
                      <a:endParaRPr lang="en-US"/>
                    </a:p>
                  </a:txBody>
                  <a:tcPr/>
                </a:tc>
                <a:extLst>
                  <a:ext uri="{0D108BD9-81ED-4DB2-BD59-A6C34878D82A}">
                    <a16:rowId xmlns:a16="http://schemas.microsoft.com/office/drawing/2014/main" val="2934951503"/>
                  </a:ext>
                </a:extLst>
              </a:tr>
              <a:tr h="721904">
                <a:tc>
                  <a:txBody>
                    <a:bodyPr/>
                    <a:lstStyle/>
                    <a:p>
                      <a:pPr>
                        <a:lnSpc>
                          <a:spcPts val="2600"/>
                        </a:lnSpc>
                      </a:pPr>
                      <a:r>
                        <a:rPr lang="en-US" dirty="0">
                          <a:latin typeface="Arial" panose="020B0604020202020204" pitchFamily="34" charset="0"/>
                          <a:cs typeface="Arial" panose="020B0604020202020204" pitchFamily="34" charset="0"/>
                        </a:rPr>
                        <a:t>Investment proclamation and regulations 2002,2003,2008</a:t>
                      </a:r>
                    </a:p>
                  </a:txBody>
                  <a:tcPr/>
                </a:tc>
                <a:tc>
                  <a:txBody>
                    <a:bodyPr/>
                    <a:lstStyle/>
                    <a:p>
                      <a:pPr>
                        <a:lnSpc>
                          <a:spcPts val="2600"/>
                        </a:lnSpc>
                      </a:pPr>
                      <a:r>
                        <a:rPr lang="en-US">
                          <a:latin typeface="Arial" panose="020B0604020202020204" pitchFamily="34" charset="0"/>
                          <a:cs typeface="Arial" panose="020B0604020202020204" pitchFamily="34" charset="0"/>
                        </a:rPr>
                        <a:t>Investment proclamation and regulations governing incentives provided to foreign and domestic investors</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54780891"/>
                  </a:ext>
                </a:extLst>
              </a:tr>
              <a:tr h="1057116">
                <a:tc>
                  <a:txBody>
                    <a:bodyPr/>
                    <a:lstStyle/>
                    <a:p>
                      <a:pPr>
                        <a:lnSpc>
                          <a:spcPts val="2600"/>
                        </a:lnSpc>
                      </a:pPr>
                      <a:r>
                        <a:rPr lang="en-US" dirty="0">
                          <a:latin typeface="Arial" panose="020B0604020202020204" pitchFamily="34" charset="0"/>
                          <a:cs typeface="Arial" panose="020B0604020202020204" pitchFamily="34" charset="0"/>
                        </a:rPr>
                        <a:t>Biofuel energy 2007</a:t>
                      </a:r>
                    </a:p>
                  </a:txBody>
                  <a:tcPr/>
                </a:tc>
                <a:tc>
                  <a:txBody>
                    <a:bodyPr/>
                    <a:lstStyle/>
                    <a:p>
                      <a:pPr>
                        <a:lnSpc>
                          <a:spcPts val="2600"/>
                        </a:lnSpc>
                      </a:pPr>
                      <a:r>
                        <a:rPr lang="en-US" dirty="0">
                          <a:latin typeface="Arial" panose="020B0604020202020204" pitchFamily="34" charset="0"/>
                          <a:cs typeface="Arial" panose="020B0604020202020204" pitchFamily="34" charset="0"/>
                        </a:rPr>
                        <a:t>Bio-energy production by foreign and domestic investors with government providing land, financial and other incentives support. Leasing out the lands will not interfere with crop production/feed security </a:t>
                      </a:r>
                    </a:p>
                  </a:txBody>
                  <a:tcPr/>
                </a:tc>
                <a:extLst>
                  <a:ext uri="{0D108BD9-81ED-4DB2-BD59-A6C34878D82A}">
                    <a16:rowId xmlns:a16="http://schemas.microsoft.com/office/drawing/2014/main" val="4146623893"/>
                  </a:ext>
                </a:extLst>
              </a:tr>
              <a:tr h="1057116">
                <a:tc>
                  <a:txBody>
                    <a:bodyPr/>
                    <a:lstStyle/>
                    <a:p>
                      <a:pPr>
                        <a:lnSpc>
                          <a:spcPts val="2600"/>
                        </a:lnSpc>
                      </a:pPr>
                      <a:r>
                        <a:rPr lang="en-US" dirty="0">
                          <a:latin typeface="Arial" panose="020B0604020202020204" pitchFamily="34" charset="0"/>
                          <a:cs typeface="Arial" panose="020B0604020202020204" pitchFamily="34" charset="0"/>
                        </a:rPr>
                        <a:t>Directive council of ministers 2010</a:t>
                      </a:r>
                    </a:p>
                  </a:txBody>
                  <a:tcPr/>
                </a:tc>
                <a:tc>
                  <a:txBody>
                    <a:bodyPr/>
                    <a:lstStyle/>
                    <a:p>
                      <a:pPr>
                        <a:lnSpc>
                          <a:spcPts val="2600"/>
                        </a:lnSpc>
                      </a:pPr>
                      <a:r>
                        <a:rPr lang="en-US" dirty="0">
                          <a:latin typeface="Arial" panose="020B0604020202020204" pitchFamily="34" charset="0"/>
                          <a:cs typeface="Arial" panose="020B0604020202020204" pitchFamily="34" charset="0"/>
                        </a:rPr>
                        <a:t>Centralization at the federal level of procedures for allocating  large-scale land leases of  over 5000 ha to investors: delegation to regional government (FDRE, 2010)</a:t>
                      </a:r>
                    </a:p>
                  </a:txBody>
                  <a:tcPr/>
                </a:tc>
                <a:extLst>
                  <a:ext uri="{0D108BD9-81ED-4DB2-BD59-A6C34878D82A}">
                    <a16:rowId xmlns:a16="http://schemas.microsoft.com/office/drawing/2014/main" val="2442647434"/>
                  </a:ext>
                </a:extLst>
              </a:tr>
            </a:tbl>
          </a:graphicData>
        </a:graphic>
      </p:graphicFrame>
    </p:spTree>
    <p:extLst>
      <p:ext uri="{BB962C8B-B14F-4D97-AF65-F5344CB8AC3E}">
        <p14:creationId xmlns:p14="http://schemas.microsoft.com/office/powerpoint/2010/main" val="2089715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18475-1A6C-47C3-9296-B6C18C50DBA5}"/>
              </a:ext>
            </a:extLst>
          </p:cNvPr>
          <p:cNvSpPr>
            <a:spLocks noGrp="1"/>
          </p:cNvSpPr>
          <p:nvPr>
            <p:ph type="title"/>
          </p:nvPr>
        </p:nvSpPr>
        <p:spPr>
          <a:xfrm>
            <a:off x="437322" y="185531"/>
            <a:ext cx="10916478" cy="495506"/>
          </a:xfrm>
        </p:spPr>
        <p:txBody>
          <a:bodyPr>
            <a:normAutofit/>
          </a:bodyPr>
          <a:lstStyle/>
          <a:p>
            <a:r>
              <a:rPr lang="en-US" sz="2800" b="1" dirty="0">
                <a:latin typeface="Arial" panose="020B0604020202020204" pitchFamily="34" charset="0"/>
                <a:cs typeface="Arial" panose="020B0604020202020204" pitchFamily="34" charset="0"/>
              </a:rPr>
              <a:t>Forest Development Policy and Strategy (2007)</a:t>
            </a:r>
          </a:p>
        </p:txBody>
      </p:sp>
      <p:sp>
        <p:nvSpPr>
          <p:cNvPr id="3" name="Content Placeholder 2">
            <a:extLst>
              <a:ext uri="{FF2B5EF4-FFF2-40B4-BE49-F238E27FC236}">
                <a16:creationId xmlns:a16="http://schemas.microsoft.com/office/drawing/2014/main" id="{6397D013-B9C1-475A-A52C-151B58F24796}"/>
              </a:ext>
            </a:extLst>
          </p:cNvPr>
          <p:cNvSpPr>
            <a:spLocks noGrp="1"/>
          </p:cNvSpPr>
          <p:nvPr>
            <p:ph idx="1"/>
          </p:nvPr>
        </p:nvSpPr>
        <p:spPr>
          <a:xfrm>
            <a:off x="437322" y="808382"/>
            <a:ext cx="11449878" cy="5864087"/>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objectives </a:t>
            </a:r>
            <a:r>
              <a:rPr lang="en-US" sz="2400" dirty="0">
                <a:latin typeface="Arial" panose="020B0604020202020204" pitchFamily="34" charset="0"/>
                <a:cs typeface="Arial" panose="020B0604020202020204" pitchFamily="34" charset="0"/>
              </a:rPr>
              <a:t>of the policy include organizing trainings to persons who are engaged in forest resource development activities; satisfy the forest product needs of the community by sustainably enhancing and conserving forest resources; and foster the contribution of forest resources to food security; etc.</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It provides for the development of forests by individuals; associations; and other organizations.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Stresses the need for the appropriate conservation of forest resources with community participation</a:t>
            </a:r>
          </a:p>
        </p:txBody>
      </p:sp>
    </p:spTree>
    <p:extLst>
      <p:ext uri="{BB962C8B-B14F-4D97-AF65-F5344CB8AC3E}">
        <p14:creationId xmlns:p14="http://schemas.microsoft.com/office/powerpoint/2010/main" val="1660184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950CC-857B-46F6-B789-65691BF34841}"/>
              </a:ext>
            </a:extLst>
          </p:cNvPr>
          <p:cNvSpPr>
            <a:spLocks noGrp="1"/>
          </p:cNvSpPr>
          <p:nvPr>
            <p:ph type="title"/>
          </p:nvPr>
        </p:nvSpPr>
        <p:spPr>
          <a:xfrm>
            <a:off x="838200" y="106018"/>
            <a:ext cx="10515600" cy="755374"/>
          </a:xfrm>
        </p:spPr>
        <p:txBody>
          <a:bodyPr>
            <a:normAutofit/>
          </a:bodyPr>
          <a:lstStyle/>
          <a:p>
            <a:r>
              <a:rPr lang="en-US" sz="2800" b="1" dirty="0">
                <a:latin typeface="Arial" panose="020B0604020202020204" pitchFamily="34" charset="0"/>
                <a:cs typeface="Arial" panose="020B0604020202020204" pitchFamily="34" charset="0"/>
              </a:rPr>
              <a:t>Rural Development Policy and Strategies (2003)</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74D4881-4FDA-49A1-85DC-9B6A3F77A893}"/>
              </a:ext>
            </a:extLst>
          </p:cNvPr>
          <p:cNvSpPr>
            <a:spLocks noGrp="1"/>
          </p:cNvSpPr>
          <p:nvPr>
            <p:ph idx="1"/>
          </p:nvPr>
        </p:nvSpPr>
        <p:spPr>
          <a:xfrm>
            <a:off x="410817" y="1073426"/>
            <a:ext cx="11476383" cy="5552661"/>
          </a:xfrm>
        </p:spPr>
        <p:txBody>
          <a:bodyPr>
            <a:normAutofit/>
          </a:bodyPr>
          <a:lstStyle/>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Key elements of the RDPS include: rural and agricultural centered development as a means of:</a:t>
            </a:r>
          </a:p>
          <a:p>
            <a:pPr marL="1028700" lvl="1" indent="-571500" algn="just">
              <a:lnSpc>
                <a:spcPct val="150000"/>
              </a:lnSpc>
              <a:buFont typeface="+mj-lt"/>
              <a:buAutoNum type="romanUcPeriod"/>
            </a:pPr>
            <a:r>
              <a:rPr lang="en-US" dirty="0">
                <a:latin typeface="Arial" panose="020B0604020202020204" pitchFamily="34" charset="0"/>
                <a:cs typeface="Arial" panose="020B0604020202020204" pitchFamily="34" charset="0"/>
              </a:rPr>
              <a:t>ensuring rapid economic growth;</a:t>
            </a:r>
          </a:p>
          <a:p>
            <a:pPr marL="1028700" lvl="1" indent="-571500" algn="just">
              <a:lnSpc>
                <a:spcPct val="150000"/>
              </a:lnSpc>
              <a:buFont typeface="+mj-lt"/>
              <a:buAutoNum type="romanUcPeriod"/>
            </a:pPr>
            <a:r>
              <a:rPr lang="en-US" dirty="0">
                <a:latin typeface="Arial" panose="020B0604020202020204" pitchFamily="34" charset="0"/>
                <a:cs typeface="Arial" panose="020B0604020202020204" pitchFamily="34" charset="0"/>
              </a:rPr>
              <a:t>enhancing benefits to the people;</a:t>
            </a:r>
          </a:p>
          <a:p>
            <a:pPr marL="1028700" lvl="1" indent="-571500" algn="just">
              <a:lnSpc>
                <a:spcPct val="150000"/>
              </a:lnSpc>
              <a:buFont typeface="+mj-lt"/>
              <a:buAutoNum type="romanUcPeriod"/>
            </a:pPr>
            <a:r>
              <a:rPr lang="en-US" dirty="0">
                <a:latin typeface="Arial" panose="020B0604020202020204" pitchFamily="34" charset="0"/>
                <a:cs typeface="Arial" panose="020B0604020202020204" pitchFamily="34" charset="0"/>
              </a:rPr>
              <a:t>eliminating food aid dependency; and</a:t>
            </a:r>
          </a:p>
          <a:p>
            <a:pPr marL="1028700" lvl="1" indent="-571500" algn="just">
              <a:lnSpc>
                <a:spcPct val="150000"/>
              </a:lnSpc>
              <a:buFont typeface="+mj-lt"/>
              <a:buAutoNum type="romanUcPeriod"/>
            </a:pPr>
            <a:r>
              <a:rPr lang="en-US" dirty="0">
                <a:latin typeface="Arial" panose="020B0604020202020204" pitchFamily="34" charset="0"/>
                <a:cs typeface="Arial" panose="020B0604020202020204" pitchFamily="34" charset="0"/>
              </a:rPr>
              <a:t>promoting the development of a market oriented economy.</a:t>
            </a:r>
          </a:p>
        </p:txBody>
      </p:sp>
    </p:spTree>
    <p:extLst>
      <p:ext uri="{BB962C8B-B14F-4D97-AF65-F5344CB8AC3E}">
        <p14:creationId xmlns:p14="http://schemas.microsoft.com/office/powerpoint/2010/main" val="2025377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76B86-F2D2-480A-B58A-F1DB4686F660}"/>
              </a:ext>
            </a:extLst>
          </p:cNvPr>
          <p:cNvSpPr>
            <a:spLocks noGrp="1"/>
          </p:cNvSpPr>
          <p:nvPr>
            <p:ph type="title"/>
          </p:nvPr>
        </p:nvSpPr>
        <p:spPr>
          <a:xfrm>
            <a:off x="344557" y="132523"/>
            <a:ext cx="11463130" cy="548514"/>
          </a:xfrm>
        </p:spPr>
        <p:txBody>
          <a:bodyPr>
            <a:normAutofit/>
          </a:bodyPr>
          <a:lstStyle/>
          <a:p>
            <a:r>
              <a:rPr lang="en-US" sz="2800" b="1" dirty="0">
                <a:latin typeface="Arial" panose="020B0604020202020204" pitchFamily="34" charset="0"/>
                <a:cs typeface="Arial" panose="020B0604020202020204" pitchFamily="34" charset="0"/>
              </a:rPr>
              <a:t>Agricultural sector policy and investment framework (PIF)</a:t>
            </a:r>
            <a:endParaRPr lang="en-US" sz="2800"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075B6C19-5DBA-4FA9-B160-05AF5627C921}"/>
              </a:ext>
            </a:extLst>
          </p:cNvPr>
          <p:cNvGraphicFramePr>
            <a:graphicFrameLocks noGrp="1"/>
          </p:cNvGraphicFramePr>
          <p:nvPr>
            <p:ph idx="1"/>
            <p:extLst>
              <p:ext uri="{D42A27DB-BD31-4B8C-83A1-F6EECF244321}">
                <p14:modId xmlns:p14="http://schemas.microsoft.com/office/powerpoint/2010/main" val="3476356389"/>
              </p:ext>
            </p:extLst>
          </p:nvPr>
        </p:nvGraphicFramePr>
        <p:xfrm>
          <a:off x="159026" y="795337"/>
          <a:ext cx="11900452" cy="5055870"/>
        </p:xfrm>
        <a:graphic>
          <a:graphicData uri="http://schemas.openxmlformats.org/drawingml/2006/table">
            <a:tbl>
              <a:tblPr firstRow="1" bandRow="1"/>
              <a:tblGrid>
                <a:gridCol w="3829878">
                  <a:extLst>
                    <a:ext uri="{9D8B030D-6E8A-4147-A177-3AD203B41FA5}">
                      <a16:colId xmlns:a16="http://schemas.microsoft.com/office/drawing/2014/main" val="3197377597"/>
                    </a:ext>
                  </a:extLst>
                </a:gridCol>
                <a:gridCol w="8070574">
                  <a:extLst>
                    <a:ext uri="{9D8B030D-6E8A-4147-A177-3AD203B41FA5}">
                      <a16:colId xmlns:a16="http://schemas.microsoft.com/office/drawing/2014/main" val="2705586700"/>
                    </a:ext>
                  </a:extLst>
                </a:gridCol>
              </a:tblGrid>
              <a:tr h="435674">
                <a:tc>
                  <a:txBody>
                    <a:bodyPr/>
                    <a:lstStyle/>
                    <a:p>
                      <a:pPr algn="ctr">
                        <a:lnSpc>
                          <a:spcPct val="150000"/>
                        </a:lnSpc>
                      </a:pPr>
                      <a:r>
                        <a:rPr lang="en-US" sz="2400" b="1" dirty="0">
                          <a:latin typeface="Arial" panose="020B0604020202020204" pitchFamily="34" charset="0"/>
                          <a:cs typeface="Arial" panose="020B0604020202020204" pitchFamily="34" charset="0"/>
                        </a:rPr>
                        <a:t>Thematic area</a:t>
                      </a:r>
                    </a:p>
                  </a:txBody>
                  <a:tcPr/>
                </a:tc>
                <a:tc>
                  <a:txBody>
                    <a:bodyPr/>
                    <a:lstStyle/>
                    <a:p>
                      <a:pPr algn="ctr">
                        <a:lnSpc>
                          <a:spcPct val="150000"/>
                        </a:lnSpc>
                      </a:pPr>
                      <a:r>
                        <a:rPr lang="en-US" sz="2400" b="1" dirty="0">
                          <a:latin typeface="Arial" panose="020B0604020202020204" pitchFamily="34" charset="0"/>
                          <a:cs typeface="Arial" panose="020B0604020202020204" pitchFamily="34" charset="0"/>
                        </a:rPr>
                        <a:t>Strategic objectives</a:t>
                      </a:r>
                    </a:p>
                  </a:txBody>
                  <a:tcPr/>
                </a:tc>
                <a:extLst>
                  <a:ext uri="{0D108BD9-81ED-4DB2-BD59-A6C34878D82A}">
                    <a16:rowId xmlns:a16="http://schemas.microsoft.com/office/drawing/2014/main" val="761483777"/>
                  </a:ext>
                </a:extLst>
              </a:tr>
              <a:tr h="751986">
                <a:tc>
                  <a:txBody>
                    <a:bodyPr/>
                    <a:lstStyle/>
                    <a:p>
                      <a:pPr>
                        <a:lnSpc>
                          <a:spcPct val="150000"/>
                        </a:lnSpc>
                      </a:pPr>
                      <a:r>
                        <a:rPr lang="en-US" sz="2400" dirty="0">
                          <a:latin typeface="Arial" panose="020B0604020202020204" pitchFamily="34" charset="0"/>
                          <a:cs typeface="Arial" panose="020B0604020202020204" pitchFamily="34" charset="0"/>
                        </a:rPr>
                        <a:t>Productivity and production</a:t>
                      </a:r>
                    </a:p>
                  </a:txBody>
                  <a:tcPr/>
                </a:tc>
                <a:tc>
                  <a:txBody>
                    <a:bodyPr/>
                    <a:lstStyle/>
                    <a:p>
                      <a:pPr>
                        <a:lnSpc>
                          <a:spcPct val="150000"/>
                        </a:lnSpc>
                      </a:pPr>
                      <a:r>
                        <a:rPr lang="en-US" sz="2400" dirty="0">
                          <a:latin typeface="Arial" panose="020B0604020202020204" pitchFamily="34" charset="0"/>
                          <a:cs typeface="Arial" panose="020B0604020202020204" pitchFamily="34" charset="0"/>
                        </a:rPr>
                        <a:t>SO1: To achieve a sustainable increase agricultural productivity and production</a:t>
                      </a:r>
                    </a:p>
                  </a:txBody>
                  <a:tcPr/>
                </a:tc>
                <a:extLst>
                  <a:ext uri="{0D108BD9-81ED-4DB2-BD59-A6C34878D82A}">
                    <a16:rowId xmlns:a16="http://schemas.microsoft.com/office/drawing/2014/main" val="2304779865"/>
                  </a:ext>
                </a:extLst>
              </a:tr>
              <a:tr h="751986">
                <a:tc>
                  <a:txBody>
                    <a:bodyPr/>
                    <a:lstStyle/>
                    <a:p>
                      <a:pPr>
                        <a:lnSpc>
                          <a:spcPct val="150000"/>
                        </a:lnSpc>
                      </a:pPr>
                      <a:r>
                        <a:rPr lang="en-US" sz="2400" dirty="0">
                          <a:latin typeface="Arial" panose="020B0604020202020204" pitchFamily="34" charset="0"/>
                          <a:cs typeface="Arial" panose="020B0604020202020204" pitchFamily="34" charset="0"/>
                        </a:rPr>
                        <a:t>Rural commercialization</a:t>
                      </a:r>
                    </a:p>
                  </a:txBody>
                  <a:tcPr/>
                </a:tc>
                <a:tc>
                  <a:txBody>
                    <a:bodyPr/>
                    <a:lstStyle/>
                    <a:p>
                      <a:pPr>
                        <a:lnSpc>
                          <a:spcPct val="150000"/>
                        </a:lnSpc>
                      </a:pPr>
                      <a:r>
                        <a:rPr lang="en-US" sz="2400" dirty="0">
                          <a:latin typeface="Arial" panose="020B0604020202020204" pitchFamily="34" charset="0"/>
                          <a:cs typeface="Arial" panose="020B0604020202020204" pitchFamily="34" charset="0"/>
                        </a:rPr>
                        <a:t>SO2: To accelerate agricultural commercialization and agroindustry development</a:t>
                      </a:r>
                    </a:p>
                  </a:txBody>
                  <a:tcPr/>
                </a:tc>
                <a:extLst>
                  <a:ext uri="{0D108BD9-81ED-4DB2-BD59-A6C34878D82A}">
                    <a16:rowId xmlns:a16="http://schemas.microsoft.com/office/drawing/2014/main" val="1983263799"/>
                  </a:ext>
                </a:extLst>
              </a:tr>
              <a:tr h="435674">
                <a:tc>
                  <a:txBody>
                    <a:bodyPr/>
                    <a:lstStyle/>
                    <a:p>
                      <a:pPr>
                        <a:lnSpc>
                          <a:spcPct val="150000"/>
                        </a:lnSpc>
                      </a:pPr>
                      <a:r>
                        <a:rPr lang="en-US" sz="2400" dirty="0">
                          <a:solidFill>
                            <a:srgbClr val="00B050"/>
                          </a:solidFill>
                          <a:latin typeface="Arial" panose="020B0604020202020204" pitchFamily="34" charset="0"/>
                          <a:cs typeface="Arial" panose="020B0604020202020204" pitchFamily="34" charset="0"/>
                        </a:rPr>
                        <a:t>Natural resources management</a:t>
                      </a:r>
                    </a:p>
                  </a:txBody>
                  <a:tcPr/>
                </a:tc>
                <a:tc>
                  <a:txBody>
                    <a:bodyPr/>
                    <a:lstStyle/>
                    <a:p>
                      <a:pPr>
                        <a:lnSpc>
                          <a:spcPct val="150000"/>
                        </a:lnSpc>
                      </a:pPr>
                      <a:r>
                        <a:rPr lang="en-US" sz="2400" dirty="0">
                          <a:solidFill>
                            <a:srgbClr val="00B050"/>
                          </a:solidFill>
                          <a:latin typeface="Arial" panose="020B0604020202020204" pitchFamily="34" charset="0"/>
                          <a:cs typeface="Arial" panose="020B0604020202020204" pitchFamily="34" charset="0"/>
                        </a:rPr>
                        <a:t>SO3: To reduce degradation and improve productivity of natural resources</a:t>
                      </a:r>
                    </a:p>
                  </a:txBody>
                  <a:tcPr/>
                </a:tc>
                <a:extLst>
                  <a:ext uri="{0D108BD9-81ED-4DB2-BD59-A6C34878D82A}">
                    <a16:rowId xmlns:a16="http://schemas.microsoft.com/office/drawing/2014/main" val="2647795494"/>
                  </a:ext>
                </a:extLst>
              </a:tr>
              <a:tr h="751986">
                <a:tc>
                  <a:txBody>
                    <a:bodyPr/>
                    <a:lstStyle/>
                    <a:p>
                      <a:pPr>
                        <a:lnSpc>
                          <a:spcPct val="150000"/>
                        </a:lnSpc>
                      </a:pPr>
                      <a:r>
                        <a:rPr lang="en-US" sz="2400" dirty="0">
                          <a:latin typeface="Arial" panose="020B0604020202020204" pitchFamily="34" charset="0"/>
                          <a:cs typeface="Arial" panose="020B0604020202020204" pitchFamily="34" charset="0"/>
                        </a:rPr>
                        <a:t>Disaster risk management and food security</a:t>
                      </a:r>
                    </a:p>
                  </a:txBody>
                  <a:tcPr/>
                </a:tc>
                <a:tc>
                  <a:txBody>
                    <a:bodyPr/>
                    <a:lstStyle/>
                    <a:p>
                      <a:pPr>
                        <a:lnSpc>
                          <a:spcPct val="150000"/>
                        </a:lnSpc>
                      </a:pPr>
                      <a:r>
                        <a:rPr lang="en-US" sz="2400" dirty="0">
                          <a:latin typeface="Arial" panose="020B0604020202020204" pitchFamily="34" charset="0"/>
                          <a:cs typeface="Arial" panose="020B0604020202020204" pitchFamily="34" charset="0"/>
                        </a:rPr>
                        <a:t>SO4: To achieve universal food security and protect venerable households from natural disasters</a:t>
                      </a:r>
                    </a:p>
                  </a:txBody>
                  <a:tcPr/>
                </a:tc>
                <a:extLst>
                  <a:ext uri="{0D108BD9-81ED-4DB2-BD59-A6C34878D82A}">
                    <a16:rowId xmlns:a16="http://schemas.microsoft.com/office/drawing/2014/main" val="309277181"/>
                  </a:ext>
                </a:extLst>
              </a:tr>
            </a:tbl>
          </a:graphicData>
        </a:graphic>
      </p:graphicFrame>
    </p:spTree>
    <p:extLst>
      <p:ext uri="{BB962C8B-B14F-4D97-AF65-F5344CB8AC3E}">
        <p14:creationId xmlns:p14="http://schemas.microsoft.com/office/powerpoint/2010/main" val="3087998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7CA31-2127-4491-ABEF-C9283F4605B5}"/>
              </a:ext>
            </a:extLst>
          </p:cNvPr>
          <p:cNvSpPr>
            <a:spLocks noGrp="1"/>
          </p:cNvSpPr>
          <p:nvPr>
            <p:ph type="title"/>
          </p:nvPr>
        </p:nvSpPr>
        <p:spPr>
          <a:xfrm>
            <a:off x="838200" y="119270"/>
            <a:ext cx="10515600" cy="561767"/>
          </a:xfrm>
        </p:spPr>
        <p:txBody>
          <a:bodyPr>
            <a:normAutofit/>
          </a:bodyPr>
          <a:lstStyle/>
          <a:p>
            <a:r>
              <a:rPr lang="en-US" sz="2800" b="1" dirty="0">
                <a:latin typeface="Arial" panose="020B0604020202020204" pitchFamily="34" charset="0"/>
                <a:cs typeface="Arial" panose="020B0604020202020204" pitchFamily="34" charset="0"/>
              </a:rPr>
              <a:t>Sustainable Land Management Project (SLMP)</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9633A23-A88D-413E-83BB-A80A197F1336}"/>
              </a:ext>
            </a:extLst>
          </p:cNvPr>
          <p:cNvSpPr>
            <a:spLocks noGrp="1"/>
          </p:cNvSpPr>
          <p:nvPr>
            <p:ph idx="1"/>
          </p:nvPr>
        </p:nvSpPr>
        <p:spPr>
          <a:xfrm>
            <a:off x="331305" y="681037"/>
            <a:ext cx="11595652" cy="5918545"/>
          </a:xfrm>
        </p:spPr>
        <p:txBody>
          <a:bodyPr>
            <a:normAutofit/>
          </a:bodyPr>
          <a:lstStyle/>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Under the SLMP only 55 watersheds out of the 177 that have been prioritized in food secure areas are financed and there are many more watersheds in food insecure areas also in urgent need of attention</a:t>
            </a:r>
            <a:r>
              <a:rPr lang="en-US" sz="2400" i="1"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554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B729B-40FE-4F25-9816-B87A4EC87AB4}"/>
              </a:ext>
            </a:extLst>
          </p:cNvPr>
          <p:cNvSpPr>
            <a:spLocks noGrp="1"/>
          </p:cNvSpPr>
          <p:nvPr>
            <p:ph type="title"/>
          </p:nvPr>
        </p:nvSpPr>
        <p:spPr>
          <a:xfrm>
            <a:off x="838200" y="119270"/>
            <a:ext cx="10515600" cy="728869"/>
          </a:xfrm>
        </p:spPr>
        <p:txBody>
          <a:bodyPr>
            <a:normAutofit/>
          </a:bodyPr>
          <a:lstStyle/>
          <a:p>
            <a:r>
              <a:rPr lang="en-US" sz="2800" b="1" dirty="0">
                <a:latin typeface="Arial" panose="020B0604020202020204" pitchFamily="34" charset="0"/>
                <a:cs typeface="Arial" panose="020B0604020202020204" pitchFamily="34" charset="0"/>
              </a:rPr>
              <a:t>International/Multilateral Agreement</a:t>
            </a:r>
          </a:p>
        </p:txBody>
      </p:sp>
      <p:sp>
        <p:nvSpPr>
          <p:cNvPr id="3" name="Content Placeholder 2">
            <a:extLst>
              <a:ext uri="{FF2B5EF4-FFF2-40B4-BE49-F238E27FC236}">
                <a16:creationId xmlns:a16="http://schemas.microsoft.com/office/drawing/2014/main" id="{EA8B217F-0F4E-48FE-8886-1AF123DD77F8}"/>
              </a:ext>
            </a:extLst>
          </p:cNvPr>
          <p:cNvSpPr>
            <a:spLocks noGrp="1"/>
          </p:cNvSpPr>
          <p:nvPr>
            <p:ph idx="1"/>
          </p:nvPr>
        </p:nvSpPr>
        <p:spPr>
          <a:xfrm>
            <a:off x="450574" y="848139"/>
            <a:ext cx="11410122" cy="5791200"/>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international agreement to which Ethiopia is a signatory includes:</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Convention on Biological Diversity –</a:t>
            </a:r>
            <a:r>
              <a:rPr lang="en-US" dirty="0">
                <a:latin typeface="Arial" panose="020B0604020202020204" pitchFamily="34" charset="0"/>
                <a:cs typeface="Arial" panose="020B0604020202020204" pitchFamily="34" charset="0"/>
              </a:rPr>
              <a:t>ratified in 2003</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The United Nations Convention to Combat</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Desertification- Ratified in 1997</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The Vienna Convention for the Protection of the Ozone Layer</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Framework Convention on Climate Change (FCCC)</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The Basel Convention</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The Rotterdam Convention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3114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5FD25-13B6-4F33-8466-8B59EB8ACE83}"/>
              </a:ext>
            </a:extLst>
          </p:cNvPr>
          <p:cNvSpPr>
            <a:spLocks noGrp="1"/>
          </p:cNvSpPr>
          <p:nvPr>
            <p:ph type="title"/>
          </p:nvPr>
        </p:nvSpPr>
        <p:spPr>
          <a:xfrm>
            <a:off x="838200" y="106018"/>
            <a:ext cx="10515600" cy="575020"/>
          </a:xfrm>
        </p:spPr>
        <p:txBody>
          <a:bodyPr>
            <a:normAutofit/>
          </a:bodyPr>
          <a:lstStyle/>
          <a:p>
            <a:r>
              <a:rPr lang="en-US" sz="2800" b="1" dirty="0">
                <a:latin typeface="Arial" panose="020B0604020202020204" pitchFamily="34" charset="0"/>
                <a:cs typeface="Arial" panose="020B0604020202020204" pitchFamily="34" charset="0"/>
              </a:rPr>
              <a:t>Integration of different policies</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1A40F3E-C9C9-43AC-9C80-76FD1678276F}"/>
              </a:ext>
            </a:extLst>
          </p:cNvPr>
          <p:cNvSpPr>
            <a:spLocks noGrp="1"/>
          </p:cNvSpPr>
          <p:nvPr>
            <p:ph idx="1"/>
          </p:nvPr>
        </p:nvSpPr>
        <p:spPr>
          <a:xfrm>
            <a:off x="530087" y="681038"/>
            <a:ext cx="11317355" cy="5958301"/>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integrated implementation of cross-sectoral and sectoral federal, regional and local policies and strategies shall be seen as a prerequisite to achieve the objectives of any policy.</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For instance: The environmental policy underscores that the policy ensures forestry development strategies integrate the development, management and conservation of forest resources with those of land and water resources, energy resources, ecosystems and genetic resources, as well as with crop and livestock production;</a:t>
            </a:r>
          </a:p>
        </p:txBody>
      </p:sp>
    </p:spTree>
    <p:extLst>
      <p:ext uri="{BB962C8B-B14F-4D97-AF65-F5344CB8AC3E}">
        <p14:creationId xmlns:p14="http://schemas.microsoft.com/office/powerpoint/2010/main" val="249554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54383B-EE5D-4A01-BA68-1E49C15C6D8D}"/>
              </a:ext>
            </a:extLst>
          </p:cNvPr>
          <p:cNvSpPr>
            <a:spLocks noGrp="1"/>
          </p:cNvSpPr>
          <p:nvPr>
            <p:ph idx="1"/>
          </p:nvPr>
        </p:nvSpPr>
        <p:spPr>
          <a:xfrm>
            <a:off x="304800" y="318052"/>
            <a:ext cx="11608904" cy="6294783"/>
          </a:xfrm>
        </p:spPr>
        <p:txBody>
          <a:bodyPr>
            <a:normAutofit/>
          </a:bodyPr>
          <a:lstStyle/>
          <a:p>
            <a:pPr>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Definitions of Policy</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projected program of goals, values and their consistent practice over a considerably long period of time which benefit from periodic review”.</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Policy is a comprehensive formulation of :</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Principles</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Objectives</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Targets</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Aims</a:t>
            </a:r>
          </a:p>
        </p:txBody>
      </p:sp>
    </p:spTree>
    <p:extLst>
      <p:ext uri="{BB962C8B-B14F-4D97-AF65-F5344CB8AC3E}">
        <p14:creationId xmlns:p14="http://schemas.microsoft.com/office/powerpoint/2010/main" val="5248269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81810-ED79-4046-B1CC-ADD89A41D659}"/>
              </a:ext>
            </a:extLst>
          </p:cNvPr>
          <p:cNvSpPr>
            <a:spLocks noGrp="1"/>
          </p:cNvSpPr>
          <p:nvPr>
            <p:ph type="title"/>
          </p:nvPr>
        </p:nvSpPr>
        <p:spPr>
          <a:xfrm>
            <a:off x="838200" y="145774"/>
            <a:ext cx="10515600" cy="535263"/>
          </a:xfrm>
        </p:spPr>
        <p:txBody>
          <a:bodyPr>
            <a:normAutofit/>
          </a:bodyPr>
          <a:lstStyle/>
          <a:p>
            <a:r>
              <a:rPr lang="en-US" sz="2800" b="1" dirty="0">
                <a:latin typeface="Arial" panose="020B0604020202020204" pitchFamily="34" charset="0"/>
                <a:cs typeface="Arial" panose="020B0604020202020204" pitchFamily="34" charset="0"/>
              </a:rPr>
              <a:t>Policy Implementation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7E9B877-6E52-4594-A86C-93DBB0133CBA}"/>
              </a:ext>
            </a:extLst>
          </p:cNvPr>
          <p:cNvSpPr>
            <a:spLocks noGrp="1"/>
          </p:cNvSpPr>
          <p:nvPr>
            <p:ph idx="1"/>
          </p:nvPr>
        </p:nvSpPr>
        <p:spPr>
          <a:xfrm>
            <a:off x="357809" y="681036"/>
            <a:ext cx="11449877" cy="6031189"/>
          </a:xfrm>
        </p:spPr>
        <p:txBody>
          <a:bodyPr>
            <a:normAutofit/>
          </a:bodyPr>
          <a:lstStyle/>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Policy Implementation is the stage of policy-making between the establishment of a policy and the consequences of the policy for the people whom it affects. </a:t>
            </a:r>
          </a:p>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Implementation involves translating the goals and objectives of a policy into an operating, on going program.</a:t>
            </a:r>
          </a:p>
          <a:p>
            <a:pPr algn="just">
              <a:lnSpc>
                <a:spcPct val="1500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The fragmentation of authorities affecting watersheds, both horizontally and vertically, complicates the process of making and implementing watershed policy.</a:t>
            </a:r>
          </a:p>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Ministry of Agriculture and Rural Development (</a:t>
            </a:r>
            <a:r>
              <a:rPr lang="en-US" sz="2400" dirty="0" err="1">
                <a:latin typeface="Arial" panose="020B0604020202020204" pitchFamily="34" charset="0"/>
                <a:cs typeface="Arial" panose="020B0604020202020204" pitchFamily="34" charset="0"/>
              </a:rPr>
              <a:t>MoARD</a:t>
            </a:r>
            <a:r>
              <a:rPr lang="en-US" sz="2400" dirty="0">
                <a:latin typeface="Arial" panose="020B0604020202020204" pitchFamily="34" charset="0"/>
                <a:cs typeface="Arial" panose="020B0604020202020204" pitchFamily="34" charset="0"/>
              </a:rPr>
              <a:t>) is responsible for:</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development and natural resource management (Proclamation 380/2004).</a:t>
            </a:r>
          </a:p>
        </p:txBody>
      </p:sp>
    </p:spTree>
    <p:extLst>
      <p:ext uri="{BB962C8B-B14F-4D97-AF65-F5344CB8AC3E}">
        <p14:creationId xmlns:p14="http://schemas.microsoft.com/office/powerpoint/2010/main" val="865577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3169C-9FCB-4643-ABEA-2E455883E2A2}"/>
              </a:ext>
            </a:extLst>
          </p:cNvPr>
          <p:cNvSpPr>
            <a:spLocks noGrp="1"/>
          </p:cNvSpPr>
          <p:nvPr>
            <p:ph type="title"/>
          </p:nvPr>
        </p:nvSpPr>
        <p:spPr>
          <a:xfrm>
            <a:off x="838200" y="0"/>
            <a:ext cx="10515600" cy="583096"/>
          </a:xfrm>
        </p:spPr>
        <p:txBody>
          <a:bodyPr>
            <a:normAutofit fontScale="90000"/>
          </a:bodyPr>
          <a:lstStyle/>
          <a:p>
            <a:br>
              <a:rPr lang="en-US" dirty="0"/>
            </a:br>
            <a:r>
              <a:rPr lang="en-US" sz="3100" b="1" dirty="0">
                <a:latin typeface="Arial" panose="020B0604020202020204" pitchFamily="34" charset="0"/>
                <a:cs typeface="Arial" panose="020B0604020202020204" pitchFamily="34" charset="0"/>
              </a:rPr>
              <a:t>Policy Implementation (cont’d)</a:t>
            </a:r>
            <a:br>
              <a:rPr lang="en-US" dirty="0"/>
            </a:br>
            <a:endParaRPr lang="en-US" dirty="0"/>
          </a:p>
        </p:txBody>
      </p:sp>
      <p:sp>
        <p:nvSpPr>
          <p:cNvPr id="3" name="Content Placeholder 2">
            <a:extLst>
              <a:ext uri="{FF2B5EF4-FFF2-40B4-BE49-F238E27FC236}">
                <a16:creationId xmlns:a16="http://schemas.microsoft.com/office/drawing/2014/main" id="{F7515817-2596-4763-A013-132DFD2218E4}"/>
              </a:ext>
            </a:extLst>
          </p:cNvPr>
          <p:cNvSpPr>
            <a:spLocks noGrp="1"/>
          </p:cNvSpPr>
          <p:nvPr>
            <p:ph idx="1"/>
          </p:nvPr>
        </p:nvSpPr>
        <p:spPr>
          <a:xfrm>
            <a:off x="384313" y="583096"/>
            <a:ext cx="11502887" cy="6149008"/>
          </a:xfrm>
        </p:spPr>
        <p:txBody>
          <a:bodyPr>
            <a:normAutofit/>
          </a:bodyPr>
          <a:lstStyle/>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Agriculture and Rural Development Bureau (ARDB) is responsible for:</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management of land, forest, wildlife and biodiversity resources (Proclamation No 110/2007).</a:t>
            </a:r>
          </a:p>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Ministry/ Bureau of Water and Energy</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responsible for the conservation, utilization and development of water resources in the country (Proclamation No 4/95).</a:t>
            </a:r>
          </a:p>
        </p:txBody>
      </p:sp>
    </p:spTree>
    <p:extLst>
      <p:ext uri="{BB962C8B-B14F-4D97-AF65-F5344CB8AC3E}">
        <p14:creationId xmlns:p14="http://schemas.microsoft.com/office/powerpoint/2010/main" val="3248931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4ADE3-2E5A-4194-A1E5-BC5FFBC40028}"/>
              </a:ext>
            </a:extLst>
          </p:cNvPr>
          <p:cNvSpPr>
            <a:spLocks noGrp="1"/>
          </p:cNvSpPr>
          <p:nvPr>
            <p:ph type="title"/>
          </p:nvPr>
        </p:nvSpPr>
        <p:spPr>
          <a:xfrm>
            <a:off x="838200" y="119270"/>
            <a:ext cx="10515600" cy="561767"/>
          </a:xfrm>
        </p:spPr>
        <p:txBody>
          <a:bodyPr>
            <a:normAutofit fontScale="90000"/>
          </a:bodyPr>
          <a:lstStyle/>
          <a:p>
            <a:br>
              <a:rPr lang="en-US" dirty="0"/>
            </a:br>
            <a:r>
              <a:rPr lang="en-US" sz="3100" b="1" dirty="0">
                <a:latin typeface="Arial" panose="020B0604020202020204" pitchFamily="34" charset="0"/>
                <a:cs typeface="Arial" panose="020B0604020202020204" pitchFamily="34" charset="0"/>
              </a:rPr>
              <a:t>Policy Implementation (cont’d)</a:t>
            </a:r>
            <a:br>
              <a:rPr lang="en-US" dirty="0"/>
            </a:br>
            <a:endParaRPr lang="en-US" dirty="0"/>
          </a:p>
        </p:txBody>
      </p:sp>
      <p:sp>
        <p:nvSpPr>
          <p:cNvPr id="3" name="Content Placeholder 2">
            <a:extLst>
              <a:ext uri="{FF2B5EF4-FFF2-40B4-BE49-F238E27FC236}">
                <a16:creationId xmlns:a16="http://schemas.microsoft.com/office/drawing/2014/main" id="{4E661294-886B-41AA-B059-D81BD369368C}"/>
              </a:ext>
            </a:extLst>
          </p:cNvPr>
          <p:cNvSpPr>
            <a:spLocks noGrp="1"/>
          </p:cNvSpPr>
          <p:nvPr>
            <p:ph idx="1"/>
          </p:nvPr>
        </p:nvSpPr>
        <p:spPr>
          <a:xfrm>
            <a:off x="838200" y="887896"/>
            <a:ext cx="10515600" cy="5618921"/>
          </a:xfrm>
        </p:spPr>
        <p:txBody>
          <a:bodyPr>
            <a:normAutofit/>
          </a:bodyPr>
          <a:lstStyle/>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Elements of implementation</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Clarity of goals</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Adequate resources</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Capacity of permanent executive</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Mechanism of coordination</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Political and judicial support</a:t>
            </a:r>
          </a:p>
        </p:txBody>
      </p:sp>
    </p:spTree>
    <p:extLst>
      <p:ext uri="{BB962C8B-B14F-4D97-AF65-F5344CB8AC3E}">
        <p14:creationId xmlns:p14="http://schemas.microsoft.com/office/powerpoint/2010/main" val="2654845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6E346-8D5F-44F9-99A4-609670D42BA6}"/>
              </a:ext>
            </a:extLst>
          </p:cNvPr>
          <p:cNvSpPr>
            <a:spLocks noGrp="1"/>
          </p:cNvSpPr>
          <p:nvPr>
            <p:ph type="title"/>
          </p:nvPr>
        </p:nvSpPr>
        <p:spPr>
          <a:xfrm>
            <a:off x="838200" y="1"/>
            <a:ext cx="10515600" cy="543338"/>
          </a:xfrm>
        </p:spPr>
        <p:txBody>
          <a:bodyPr>
            <a:normAutofit/>
          </a:bodyPr>
          <a:lstStyle/>
          <a:p>
            <a:r>
              <a:rPr lang="en-US" sz="2800" b="1" dirty="0">
                <a:latin typeface="Arial" panose="020B0604020202020204" pitchFamily="34" charset="0"/>
                <a:cs typeface="Arial" panose="020B0604020202020204" pitchFamily="34" charset="0"/>
              </a:rPr>
              <a:t>Perfect Implementation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BB1B2E0-0F28-423A-9A21-41198265D706}"/>
              </a:ext>
            </a:extLst>
          </p:cNvPr>
          <p:cNvSpPr>
            <a:spLocks noGrp="1"/>
          </p:cNvSpPr>
          <p:nvPr>
            <p:ph idx="1"/>
          </p:nvPr>
        </p:nvSpPr>
        <p:spPr>
          <a:xfrm>
            <a:off x="424069" y="543338"/>
            <a:ext cx="11370365" cy="6188765"/>
          </a:xfrm>
        </p:spPr>
        <p:txBody>
          <a:bodyPr>
            <a:normAutofit/>
          </a:bodyPr>
          <a:lstStyle/>
          <a:p>
            <a:pPr>
              <a:buFont typeface="Wingdings" panose="05000000000000000000" pitchFamily="2" charset="2"/>
              <a:buChar char="q"/>
            </a:pPr>
            <a:r>
              <a:rPr lang="en-US" b="1" dirty="0"/>
              <a:t>(10 preconditions.....)</a:t>
            </a:r>
          </a:p>
          <a:p>
            <a:pPr marL="914400" lvl="1" indent="-457200" algn="just">
              <a:lnSpc>
                <a:spcPct val="150000"/>
              </a:lnSpc>
              <a:buFont typeface="+mj-lt"/>
              <a:buAutoNum type="arabicPeriod"/>
            </a:pPr>
            <a:r>
              <a:rPr lang="en-US" b="1" dirty="0">
                <a:latin typeface="Arial" panose="020B0604020202020204" pitchFamily="34" charset="0"/>
                <a:cs typeface="Arial" panose="020B0604020202020204" pitchFamily="34" charset="0"/>
              </a:rPr>
              <a:t>External circumstances do not pose any significant constraint to the implementing agency</a:t>
            </a:r>
          </a:p>
          <a:p>
            <a:pPr marL="914400" lvl="1" indent="-457200" algn="just">
              <a:lnSpc>
                <a:spcPct val="150000"/>
              </a:lnSpc>
              <a:buFont typeface="+mj-lt"/>
              <a:buAutoNum type="arabicPeriod"/>
            </a:pPr>
            <a:r>
              <a:rPr lang="en-US" b="1" dirty="0">
                <a:latin typeface="Arial" panose="020B0604020202020204" pitchFamily="34" charset="0"/>
                <a:cs typeface="Arial" panose="020B0604020202020204" pitchFamily="34" charset="0"/>
              </a:rPr>
              <a:t>Adequate time and sufficient resources are available for the program</a:t>
            </a:r>
          </a:p>
          <a:p>
            <a:pPr marL="914400" lvl="1" indent="-457200" algn="just">
              <a:lnSpc>
                <a:spcPct val="150000"/>
              </a:lnSpc>
              <a:buFont typeface="+mj-lt"/>
              <a:buAutoNum type="arabicPeriod"/>
            </a:pPr>
            <a:r>
              <a:rPr lang="en-US" b="1" dirty="0">
                <a:latin typeface="Arial" panose="020B0604020202020204" pitchFamily="34" charset="0"/>
                <a:cs typeface="Arial" panose="020B0604020202020204" pitchFamily="34" charset="0"/>
              </a:rPr>
              <a:t>Combination of resources is actually available</a:t>
            </a:r>
          </a:p>
          <a:p>
            <a:pPr marL="914400" lvl="1" indent="-457200" algn="just">
              <a:lnSpc>
                <a:spcPct val="150000"/>
              </a:lnSpc>
              <a:buFont typeface="+mj-lt"/>
              <a:buAutoNum type="arabicPeriod"/>
            </a:pPr>
            <a:r>
              <a:rPr lang="en-US" b="1" dirty="0">
                <a:latin typeface="Arial" panose="020B0604020202020204" pitchFamily="34" charset="0"/>
                <a:cs typeface="Arial" panose="020B0604020202020204" pitchFamily="34" charset="0"/>
              </a:rPr>
              <a:t>The actual policy is based upon a valid theory of cause and effect and isn’t irrational</a:t>
            </a:r>
          </a:p>
          <a:p>
            <a:pPr marL="914400" lvl="1" indent="-457200" algn="just">
              <a:lnSpc>
                <a:spcPct val="150000"/>
              </a:lnSpc>
              <a:buFont typeface="+mj-lt"/>
              <a:buAutoNum type="arabicPeriod"/>
            </a:pPr>
            <a:r>
              <a:rPr lang="en-US" b="1" dirty="0">
                <a:latin typeface="Arial" panose="020B0604020202020204" pitchFamily="34" charset="0"/>
                <a:cs typeface="Arial" panose="020B0604020202020204" pitchFamily="34" charset="0"/>
              </a:rPr>
              <a:t>Relationship between cause and effect is direct with few/no intervening links</a:t>
            </a:r>
          </a:p>
          <a:p>
            <a:pPr marL="914400" lvl="1" indent="-457200" algn="just">
              <a:lnSpc>
                <a:spcPct val="150000"/>
              </a:lnSpc>
              <a:buFont typeface="+mj-lt"/>
              <a:buAutoNum type="arabicPeriod"/>
            </a:pPr>
            <a:r>
              <a:rPr lang="en-US" b="1" dirty="0">
                <a:latin typeface="Arial" panose="020B0604020202020204" pitchFamily="34" charset="0"/>
                <a:cs typeface="Arial" panose="020B0604020202020204" pitchFamily="34" charset="0"/>
              </a:rPr>
              <a:t>Dependency on other agencies/organizations is minimal</a:t>
            </a:r>
          </a:p>
        </p:txBody>
      </p:sp>
    </p:spTree>
    <p:extLst>
      <p:ext uri="{BB962C8B-B14F-4D97-AF65-F5344CB8AC3E}">
        <p14:creationId xmlns:p14="http://schemas.microsoft.com/office/powerpoint/2010/main" val="2198674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1781BF-7166-49E7-B634-7FF270344DB2}"/>
              </a:ext>
            </a:extLst>
          </p:cNvPr>
          <p:cNvSpPr>
            <a:spLocks noGrp="1"/>
          </p:cNvSpPr>
          <p:nvPr>
            <p:ph idx="1"/>
          </p:nvPr>
        </p:nvSpPr>
        <p:spPr>
          <a:xfrm>
            <a:off x="838200" y="609600"/>
            <a:ext cx="10515600" cy="5567363"/>
          </a:xfrm>
        </p:spPr>
        <p:txBody>
          <a:bodyPr/>
          <a:lstStyle/>
          <a:p>
            <a:pPr marL="914400" lvl="1" indent="-457200" algn="just">
              <a:lnSpc>
                <a:spcPct val="150000"/>
              </a:lnSpc>
              <a:buFont typeface="+mj-lt"/>
              <a:buAutoNum type="arabicPeriod" startAt="7"/>
            </a:pPr>
            <a:r>
              <a:rPr lang="en-US" b="1" dirty="0">
                <a:latin typeface="Arial" panose="020B0604020202020204" pitchFamily="34" charset="0"/>
                <a:cs typeface="Arial" panose="020B0604020202020204" pitchFamily="34" charset="0"/>
              </a:rPr>
              <a:t>Understanding and agreement re: objectives</a:t>
            </a:r>
          </a:p>
          <a:p>
            <a:pPr marL="914400" lvl="1" indent="-457200" algn="just">
              <a:lnSpc>
                <a:spcPct val="150000"/>
              </a:lnSpc>
              <a:buFont typeface="+mj-lt"/>
              <a:buAutoNum type="arabicPeriod" startAt="7"/>
            </a:pPr>
            <a:r>
              <a:rPr lang="en-US" b="1" dirty="0">
                <a:latin typeface="Arial" panose="020B0604020202020204" pitchFamily="34" charset="0"/>
                <a:cs typeface="Arial" panose="020B0604020202020204" pitchFamily="34" charset="0"/>
              </a:rPr>
              <a:t>Tasks are fully specified in the correct sequence</a:t>
            </a:r>
          </a:p>
          <a:p>
            <a:pPr marL="914400" lvl="1" indent="-457200" algn="just">
              <a:lnSpc>
                <a:spcPct val="150000"/>
              </a:lnSpc>
              <a:buFont typeface="+mj-lt"/>
              <a:buAutoNum type="arabicPeriod" startAt="7"/>
            </a:pPr>
            <a:r>
              <a:rPr lang="en-US" b="1" dirty="0">
                <a:latin typeface="Arial" panose="020B0604020202020204" pitchFamily="34" charset="0"/>
                <a:cs typeface="Arial" panose="020B0604020202020204" pitchFamily="34" charset="0"/>
              </a:rPr>
              <a:t>Perfect communication and co-ordination</a:t>
            </a:r>
          </a:p>
          <a:p>
            <a:pPr marL="914400" lvl="1" indent="-457200" algn="just">
              <a:lnSpc>
                <a:spcPct val="150000"/>
              </a:lnSpc>
              <a:buFont typeface="+mj-lt"/>
              <a:buAutoNum type="arabicPeriod" startAt="7"/>
            </a:pPr>
            <a:r>
              <a:rPr lang="en-US" b="1" dirty="0">
                <a:latin typeface="Arial" panose="020B0604020202020204" pitchFamily="34" charset="0"/>
                <a:cs typeface="Arial" panose="020B0604020202020204" pitchFamily="34" charset="0"/>
              </a:rPr>
              <a:t>Perfect obedience – those in authority can demand and obtain perfect compliance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4609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6567E-DD51-42C0-BF7A-A40BB416A038}"/>
              </a:ext>
            </a:extLst>
          </p:cNvPr>
          <p:cNvSpPr>
            <a:spLocks noGrp="1"/>
          </p:cNvSpPr>
          <p:nvPr>
            <p:ph type="title"/>
          </p:nvPr>
        </p:nvSpPr>
        <p:spPr>
          <a:xfrm>
            <a:off x="838200" y="159027"/>
            <a:ext cx="10515600" cy="649356"/>
          </a:xfrm>
        </p:spPr>
        <p:txBody>
          <a:bodyPr>
            <a:normAutofit/>
          </a:bodyPr>
          <a:lstStyle/>
          <a:p>
            <a:r>
              <a:rPr lang="en-US" sz="2800" b="1" dirty="0">
                <a:latin typeface="Arial" panose="020B0604020202020204" pitchFamily="34" charset="0"/>
                <a:cs typeface="Arial" panose="020B0604020202020204" pitchFamily="34" charset="0"/>
              </a:rPr>
              <a:t>1.2. Socio-economic issues</a:t>
            </a:r>
          </a:p>
        </p:txBody>
      </p:sp>
      <p:sp>
        <p:nvSpPr>
          <p:cNvPr id="3" name="Content Placeholder 2">
            <a:extLst>
              <a:ext uri="{FF2B5EF4-FFF2-40B4-BE49-F238E27FC236}">
                <a16:creationId xmlns:a16="http://schemas.microsoft.com/office/drawing/2014/main" id="{BA21E771-B12A-402C-92B3-0703FA8CA58E}"/>
              </a:ext>
            </a:extLst>
          </p:cNvPr>
          <p:cNvSpPr>
            <a:spLocks noGrp="1"/>
          </p:cNvSpPr>
          <p:nvPr>
            <p:ph idx="1"/>
          </p:nvPr>
        </p:nvSpPr>
        <p:spPr>
          <a:xfrm>
            <a:off x="185531" y="901148"/>
            <a:ext cx="6679096" cy="5956852"/>
          </a:xfrm>
        </p:spPr>
        <p:txBody>
          <a:bodyPr>
            <a:normAutofit lnSpcReduction="10000"/>
          </a:bodyPr>
          <a:lstStyle/>
          <a:p>
            <a:r>
              <a:rPr lang="en-US" b="1" dirty="0">
                <a:solidFill>
                  <a:srgbClr val="00B050"/>
                </a:solidFill>
                <a:latin typeface="Arial" panose="020B0604020202020204" pitchFamily="34" charset="0"/>
                <a:cs typeface="Arial" panose="020B0604020202020204" pitchFamily="34" charset="0"/>
              </a:rPr>
              <a:t>Social aspects in WM</a:t>
            </a:r>
          </a:p>
          <a:p>
            <a:pPr marL="0" indent="0">
              <a:lnSpc>
                <a:spcPct val="150000"/>
              </a:lnSpc>
              <a:buNone/>
            </a:pPr>
            <a:r>
              <a:rPr lang="en-US" sz="2400" dirty="0">
                <a:latin typeface="Arial" panose="020B0604020202020204" pitchFamily="34" charset="0"/>
                <a:cs typeface="Arial" panose="020B0604020202020204" pitchFamily="34" charset="0"/>
              </a:rPr>
              <a:t>1. Watershed management organization</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Social Component</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It is centered around the decision-making aspects</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Organizational Set-up</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Assessment</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Planning</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Implementation</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Evaluation</a:t>
            </a:r>
          </a:p>
        </p:txBody>
      </p:sp>
      <p:pic>
        <p:nvPicPr>
          <p:cNvPr id="4" name="Picture 3">
            <a:extLst>
              <a:ext uri="{FF2B5EF4-FFF2-40B4-BE49-F238E27FC236}">
                <a16:creationId xmlns:a16="http://schemas.microsoft.com/office/drawing/2014/main" id="{C916E153-142B-4BC4-B529-CCE9B2E77C20}"/>
              </a:ext>
            </a:extLst>
          </p:cNvPr>
          <p:cNvPicPr>
            <a:picLocks noChangeAspect="1"/>
          </p:cNvPicPr>
          <p:nvPr/>
        </p:nvPicPr>
        <p:blipFill>
          <a:blip r:embed="rId2"/>
          <a:stretch>
            <a:fillRect/>
          </a:stretch>
        </p:blipFill>
        <p:spPr>
          <a:xfrm>
            <a:off x="6966879" y="1301226"/>
            <a:ext cx="5039589" cy="4781522"/>
          </a:xfrm>
          <a:prstGeom prst="rect">
            <a:avLst/>
          </a:prstGeom>
        </p:spPr>
      </p:pic>
    </p:spTree>
    <p:extLst>
      <p:ext uri="{BB962C8B-B14F-4D97-AF65-F5344CB8AC3E}">
        <p14:creationId xmlns:p14="http://schemas.microsoft.com/office/powerpoint/2010/main" val="31634996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0A38F-CAD3-44D5-86EF-FAAA33ED3847}"/>
              </a:ext>
            </a:extLst>
          </p:cNvPr>
          <p:cNvSpPr>
            <a:spLocks noGrp="1"/>
          </p:cNvSpPr>
          <p:nvPr>
            <p:ph type="title"/>
          </p:nvPr>
        </p:nvSpPr>
        <p:spPr>
          <a:xfrm>
            <a:off x="838200" y="132522"/>
            <a:ext cx="10515600" cy="781878"/>
          </a:xfrm>
        </p:spPr>
        <p:txBody>
          <a:bodyPr>
            <a:normAutofit/>
          </a:bodyPr>
          <a:lstStyle/>
          <a:p>
            <a:r>
              <a:rPr lang="en-US" sz="2800" b="1" dirty="0">
                <a:latin typeface="Arial" panose="020B0604020202020204" pitchFamily="34" charset="0"/>
                <a:cs typeface="Arial" panose="020B0604020202020204" pitchFamily="34" charset="0"/>
              </a:rPr>
              <a:t>Organizational set-up</a:t>
            </a:r>
          </a:p>
        </p:txBody>
      </p:sp>
      <p:sp>
        <p:nvSpPr>
          <p:cNvPr id="3" name="Content Placeholder 2">
            <a:extLst>
              <a:ext uri="{FF2B5EF4-FFF2-40B4-BE49-F238E27FC236}">
                <a16:creationId xmlns:a16="http://schemas.microsoft.com/office/drawing/2014/main" id="{277422DE-62E7-4A5D-BEC0-1FB546B6EC5E}"/>
              </a:ext>
            </a:extLst>
          </p:cNvPr>
          <p:cNvSpPr>
            <a:spLocks noGrp="1"/>
          </p:cNvSpPr>
          <p:nvPr>
            <p:ph idx="1"/>
          </p:nvPr>
        </p:nvSpPr>
        <p:spPr>
          <a:xfrm>
            <a:off x="543339" y="914400"/>
            <a:ext cx="11290851" cy="5698435"/>
          </a:xfrm>
        </p:spPr>
        <p:txBody>
          <a:bodyPr>
            <a:normAutofit lnSpcReduction="10000"/>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Goal of local watershed management organizations is to protect, preserve, restore natural resources through</a:t>
            </a:r>
          </a:p>
          <a:p>
            <a:pPr marL="971550" lvl="1" indent="-514350">
              <a:lnSpc>
                <a:spcPct val="150000"/>
              </a:lnSpc>
              <a:buFont typeface="+mj-lt"/>
              <a:buAutoNum type="arabicParenR"/>
            </a:pPr>
            <a:r>
              <a:rPr lang="en-US" b="1" dirty="0">
                <a:solidFill>
                  <a:srgbClr val="00B050"/>
                </a:solidFill>
                <a:latin typeface="Arial" panose="020B0604020202020204" pitchFamily="34" charset="0"/>
                <a:cs typeface="Arial" panose="020B0604020202020204" pitchFamily="34" charset="0"/>
              </a:rPr>
              <a:t>Assessment</a:t>
            </a:r>
            <a:r>
              <a:rPr lang="en-US" dirty="0">
                <a:latin typeface="Arial" panose="020B0604020202020204" pitchFamily="34" charset="0"/>
                <a:cs typeface="Arial" panose="020B0604020202020204" pitchFamily="34" charset="0"/>
              </a:rPr>
              <a:t> – What is happening in the watershed?</a:t>
            </a:r>
          </a:p>
          <a:p>
            <a:pPr marL="971550" lvl="1" indent="-514350">
              <a:lnSpc>
                <a:spcPct val="150000"/>
              </a:lnSpc>
              <a:buFont typeface="+mj-lt"/>
              <a:buAutoNum type="arabicParenR"/>
            </a:pPr>
            <a:r>
              <a:rPr lang="en-US" b="1" dirty="0">
                <a:solidFill>
                  <a:srgbClr val="00B050"/>
                </a:solidFill>
                <a:latin typeface="Arial" panose="020B0604020202020204" pitchFamily="34" charset="0"/>
                <a:cs typeface="Arial" panose="020B0604020202020204" pitchFamily="34" charset="0"/>
              </a:rPr>
              <a:t>Planning-</a:t>
            </a:r>
            <a:r>
              <a:rPr lang="en-US" dirty="0">
                <a:latin typeface="Arial" panose="020B0604020202020204" pitchFamily="34" charset="0"/>
                <a:cs typeface="Arial" panose="020B0604020202020204" pitchFamily="34" charset="0"/>
              </a:rPr>
              <a:t> What needs to be done?</a:t>
            </a:r>
          </a:p>
          <a:p>
            <a:pPr lvl="2">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Goals</a:t>
            </a:r>
            <a:r>
              <a:rPr lang="en-US" sz="2400" dirty="0">
                <a:latin typeface="Arial" panose="020B0604020202020204" pitchFamily="34" charset="0"/>
                <a:cs typeface="Arial" panose="020B0604020202020204" pitchFamily="34" charset="0"/>
              </a:rPr>
              <a:t> – Statements that describe the desired future watershed condition toward which programs, activities, and decisions are directed.</a:t>
            </a:r>
          </a:p>
          <a:p>
            <a:pPr lvl="2">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Policies</a:t>
            </a:r>
            <a:r>
              <a:rPr lang="en-US" sz="2400" dirty="0">
                <a:latin typeface="Arial" panose="020B0604020202020204" pitchFamily="34" charset="0"/>
                <a:cs typeface="Arial" panose="020B0604020202020204" pitchFamily="34" charset="0"/>
              </a:rPr>
              <a:t> – The strategic steps, or intermediate ends, required to reach the watershed’s goals.</a:t>
            </a:r>
          </a:p>
          <a:p>
            <a:pPr lvl="2">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Strategies </a:t>
            </a:r>
            <a:r>
              <a:rPr lang="en-US" sz="2400" dirty="0">
                <a:latin typeface="Arial" panose="020B0604020202020204" pitchFamily="34" charset="0"/>
                <a:cs typeface="Arial" panose="020B0604020202020204" pitchFamily="34" charset="0"/>
              </a:rPr>
              <a:t>– The specific actions by which the community will achieve its goals</a:t>
            </a:r>
          </a:p>
          <a:p>
            <a:endParaRPr lang="en-US" dirty="0"/>
          </a:p>
        </p:txBody>
      </p:sp>
    </p:spTree>
    <p:extLst>
      <p:ext uri="{BB962C8B-B14F-4D97-AF65-F5344CB8AC3E}">
        <p14:creationId xmlns:p14="http://schemas.microsoft.com/office/powerpoint/2010/main" val="453382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9C3D2-1AD4-4D9D-B2F6-271B7EB06B93}"/>
              </a:ext>
            </a:extLst>
          </p:cNvPr>
          <p:cNvSpPr>
            <a:spLocks noGrp="1"/>
          </p:cNvSpPr>
          <p:nvPr>
            <p:ph type="title"/>
          </p:nvPr>
        </p:nvSpPr>
        <p:spPr>
          <a:xfrm>
            <a:off x="838200" y="119271"/>
            <a:ext cx="10515600" cy="795130"/>
          </a:xfrm>
        </p:spPr>
        <p:txBody>
          <a:bodyPr/>
          <a:lstStyle/>
          <a:p>
            <a:r>
              <a:rPr lang="en-US" sz="2800" b="1" dirty="0">
                <a:solidFill>
                  <a:prstClr val="black"/>
                </a:solidFill>
                <a:latin typeface="Arial" panose="020B0604020202020204" pitchFamily="34" charset="0"/>
                <a:cs typeface="Arial" panose="020B0604020202020204" pitchFamily="34" charset="0"/>
              </a:rPr>
              <a:t>Organizational set-up (cont...)</a:t>
            </a:r>
            <a:endParaRPr lang="en-US" dirty="0"/>
          </a:p>
        </p:txBody>
      </p:sp>
      <p:sp>
        <p:nvSpPr>
          <p:cNvPr id="3" name="Content Placeholder 2">
            <a:extLst>
              <a:ext uri="{FF2B5EF4-FFF2-40B4-BE49-F238E27FC236}">
                <a16:creationId xmlns:a16="http://schemas.microsoft.com/office/drawing/2014/main" id="{0724D6AA-AFA4-44DA-B103-ACCA65FF39FB}"/>
              </a:ext>
            </a:extLst>
          </p:cNvPr>
          <p:cNvSpPr>
            <a:spLocks noGrp="1"/>
          </p:cNvSpPr>
          <p:nvPr>
            <p:ph idx="1"/>
          </p:nvPr>
        </p:nvSpPr>
        <p:spPr>
          <a:xfrm>
            <a:off x="397565" y="1086678"/>
            <a:ext cx="11529392" cy="5652051"/>
          </a:xfrm>
        </p:spPr>
        <p:txBody>
          <a:bodyPr>
            <a:normAutofit/>
          </a:bodyPr>
          <a:lstStyle/>
          <a:p>
            <a:pPr marL="514350" indent="-514350" algn="just">
              <a:lnSpc>
                <a:spcPct val="150000"/>
              </a:lnSpc>
              <a:buFont typeface="+mj-lt"/>
              <a:buAutoNum type="arabicParenR" startAt="3"/>
            </a:pPr>
            <a:r>
              <a:rPr lang="en-US" sz="2400" b="1" dirty="0">
                <a:solidFill>
                  <a:srgbClr val="00B050"/>
                </a:solidFill>
                <a:latin typeface="Arial" panose="020B0604020202020204" pitchFamily="34" charset="0"/>
                <a:cs typeface="Arial" panose="020B0604020202020204" pitchFamily="34" charset="0"/>
              </a:rPr>
              <a:t>Implementation</a:t>
            </a:r>
            <a:r>
              <a:rPr lang="en-US" sz="2400" dirty="0">
                <a:latin typeface="Arial" panose="020B0604020202020204" pitchFamily="34" charset="0"/>
                <a:cs typeface="Arial" panose="020B0604020202020204" pitchFamily="34" charset="0"/>
              </a:rPr>
              <a:t> – How do you get there? </a:t>
            </a:r>
          </a:p>
          <a:p>
            <a:pPr lvl="1" algn="just">
              <a:lnSpc>
                <a:spcPct val="150000"/>
              </a:lnSpc>
              <a:buFont typeface="Courier New" panose="02070309020205020404" pitchFamily="49" charset="0"/>
              <a:buChar char="o"/>
            </a:pPr>
            <a:r>
              <a:rPr lang="en-US" dirty="0">
                <a:solidFill>
                  <a:srgbClr val="0070C0"/>
                </a:solidFill>
                <a:latin typeface="Arial" panose="020B0604020202020204" pitchFamily="34" charset="0"/>
                <a:cs typeface="Arial" panose="020B0604020202020204" pitchFamily="34" charset="0"/>
              </a:rPr>
              <a:t>Strategies</a:t>
            </a:r>
            <a:r>
              <a:rPr lang="en-US" dirty="0">
                <a:latin typeface="Arial" panose="020B0604020202020204" pitchFamily="34" charset="0"/>
                <a:cs typeface="Arial" panose="020B0604020202020204" pitchFamily="34" charset="0"/>
              </a:rPr>
              <a:t> or the tasks that need to be done in order of priority.</a:t>
            </a:r>
          </a:p>
          <a:p>
            <a:pPr lvl="1" algn="just">
              <a:lnSpc>
                <a:spcPct val="150000"/>
              </a:lnSpc>
              <a:buFont typeface="Courier New" panose="02070309020205020404" pitchFamily="49" charset="0"/>
              <a:buChar char="o"/>
            </a:pPr>
            <a:r>
              <a:rPr lang="en-US" dirty="0">
                <a:solidFill>
                  <a:srgbClr val="0070C0"/>
                </a:solidFill>
                <a:latin typeface="Arial" panose="020B0604020202020204" pitchFamily="34" charset="0"/>
                <a:cs typeface="Arial" panose="020B0604020202020204" pitchFamily="34" charset="0"/>
              </a:rPr>
              <a:t>Time Frame </a:t>
            </a:r>
            <a:r>
              <a:rPr lang="en-US" dirty="0">
                <a:latin typeface="Arial" panose="020B0604020202020204" pitchFamily="34" charset="0"/>
                <a:cs typeface="Arial" panose="020B0604020202020204" pitchFamily="34" charset="0"/>
              </a:rPr>
              <a:t>for tasks to be completed.</a:t>
            </a:r>
          </a:p>
          <a:p>
            <a:pPr lvl="1" algn="just">
              <a:lnSpc>
                <a:spcPct val="150000"/>
              </a:lnSpc>
              <a:buFont typeface="Courier New" panose="02070309020205020404" pitchFamily="49" charset="0"/>
              <a:buChar char="o"/>
            </a:pPr>
            <a:r>
              <a:rPr lang="en-US" dirty="0">
                <a:solidFill>
                  <a:srgbClr val="0070C0"/>
                </a:solidFill>
                <a:latin typeface="Arial" panose="020B0604020202020204" pitchFamily="34" charset="0"/>
                <a:cs typeface="Arial" panose="020B0604020202020204" pitchFamily="34" charset="0"/>
              </a:rPr>
              <a:t>Capital Improvement Plan </a:t>
            </a:r>
            <a:r>
              <a:rPr lang="en-US" dirty="0">
                <a:latin typeface="Arial" panose="020B0604020202020204" pitchFamily="34" charset="0"/>
                <a:cs typeface="Arial" panose="020B0604020202020204" pitchFamily="34" charset="0"/>
              </a:rPr>
              <a:t>which provides estimates of the funding needs for each task.</a:t>
            </a:r>
          </a:p>
          <a:p>
            <a:pPr marL="514350" indent="-514350" algn="just">
              <a:lnSpc>
                <a:spcPct val="150000"/>
              </a:lnSpc>
              <a:buFont typeface="+mj-lt"/>
              <a:buAutoNum type="arabicParenR" startAt="4"/>
            </a:pPr>
            <a:r>
              <a:rPr lang="en-US" sz="2400" dirty="0">
                <a:solidFill>
                  <a:srgbClr val="FF0000"/>
                </a:solidFill>
                <a:latin typeface="Arial" panose="020B0604020202020204" pitchFamily="34" charset="0"/>
                <a:cs typeface="Arial" panose="020B0604020202020204" pitchFamily="34" charset="0"/>
              </a:rPr>
              <a:t>Evaluation– Did you make it?</a:t>
            </a:r>
          </a:p>
        </p:txBody>
      </p:sp>
    </p:spTree>
    <p:extLst>
      <p:ext uri="{BB962C8B-B14F-4D97-AF65-F5344CB8AC3E}">
        <p14:creationId xmlns:p14="http://schemas.microsoft.com/office/powerpoint/2010/main" val="2594411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B8FBAC-2CB2-4FD7-852A-7A31D4F0AF1F}"/>
              </a:ext>
            </a:extLst>
          </p:cNvPr>
          <p:cNvSpPr>
            <a:spLocks noGrp="1"/>
          </p:cNvSpPr>
          <p:nvPr>
            <p:ph idx="1"/>
          </p:nvPr>
        </p:nvSpPr>
        <p:spPr>
          <a:xfrm>
            <a:off x="119271" y="145774"/>
            <a:ext cx="11966712" cy="6712226"/>
          </a:xfrm>
        </p:spPr>
        <p:txBody>
          <a:bodyPr>
            <a:no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Generally, social mobilization, community organization, building capacities of communities in planning and implementation, </a:t>
            </a:r>
            <a:r>
              <a:rPr lang="en-US" sz="2400" b="1" dirty="0">
                <a:solidFill>
                  <a:srgbClr val="00B050"/>
                </a:solidFill>
                <a:latin typeface="Arial" panose="020B0604020202020204" pitchFamily="34" charset="0"/>
                <a:cs typeface="Arial" panose="020B0604020202020204" pitchFamily="34" charset="0"/>
              </a:rPr>
              <a:t>ensuring equity </a:t>
            </a:r>
            <a:r>
              <a:rPr lang="fr-FR" sz="2400" dirty="0">
                <a:latin typeface="Arial" panose="020B0604020202020204" pitchFamily="34" charset="0"/>
                <a:cs typeface="Arial" panose="020B0604020202020204" pitchFamily="34" charset="0"/>
              </a:rPr>
              <a:t>arrangements all </a:t>
            </a:r>
            <a:r>
              <a:rPr lang="fr-FR" sz="2400" dirty="0" err="1">
                <a:latin typeface="Arial" panose="020B0604020202020204" pitchFamily="34" charset="0"/>
                <a:cs typeface="Arial" panose="020B0604020202020204" pitchFamily="34" charset="0"/>
              </a:rPr>
              <a:t>need</a:t>
            </a:r>
            <a:r>
              <a:rPr lang="fr-FR" sz="2400" dirty="0">
                <a:latin typeface="Arial" panose="020B0604020202020204" pitchFamily="34" charset="0"/>
                <a:cs typeface="Arial" panose="020B0604020202020204" pitchFamily="34" charset="0"/>
              </a:rPr>
              <a:t> intensive facilitation.</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Social rationality in watershed management deals with taking into account the social or people setting.</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The watersheds may include lands belonging to different social groups and also the activities and outcomes of watershed development may affect various social groups differently.</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Achieving the acceptance and cooperation of different social groups usually becomes necessary for effective implementation of watershed projects.</a:t>
            </a:r>
          </a:p>
        </p:txBody>
      </p:sp>
    </p:spTree>
    <p:extLst>
      <p:ext uri="{BB962C8B-B14F-4D97-AF65-F5344CB8AC3E}">
        <p14:creationId xmlns:p14="http://schemas.microsoft.com/office/powerpoint/2010/main" val="2696218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E850B2-D869-4292-9170-99C24DD6FCC7}"/>
              </a:ext>
            </a:extLst>
          </p:cNvPr>
          <p:cNvSpPr>
            <a:spLocks noGrp="1"/>
          </p:cNvSpPr>
          <p:nvPr>
            <p:ph idx="1"/>
          </p:nvPr>
        </p:nvSpPr>
        <p:spPr>
          <a:xfrm>
            <a:off x="159026" y="198784"/>
            <a:ext cx="11887200" cy="6559826"/>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In the absence of addressing social rationality, </a:t>
            </a:r>
            <a:r>
              <a:rPr lang="en-US" sz="2400" b="1" dirty="0">
                <a:solidFill>
                  <a:srgbClr val="00B050"/>
                </a:solidFill>
                <a:latin typeface="Arial" panose="020B0604020202020204" pitchFamily="34" charset="0"/>
                <a:cs typeface="Arial" panose="020B0604020202020204" pitchFamily="34" charset="0"/>
              </a:rPr>
              <a:t>transaction costs </a:t>
            </a:r>
            <a:r>
              <a:rPr lang="en-US" sz="2400" dirty="0">
                <a:latin typeface="Arial" panose="020B0604020202020204" pitchFamily="34" charset="0"/>
                <a:cs typeface="Arial" panose="020B0604020202020204" pitchFamily="34" charset="0"/>
              </a:rPr>
              <a:t>may escalate, difficulties arise and performance may suffer.</a:t>
            </a:r>
          </a:p>
          <a:p>
            <a:pPr algn="just">
              <a:lnSpc>
                <a:spcPct val="150000"/>
              </a:lnSpc>
              <a:buFont typeface="Wingdings" panose="05000000000000000000" pitchFamily="2" charset="2"/>
              <a:buChar char="q"/>
            </a:pPr>
            <a:r>
              <a:rPr lang="en-US" dirty="0"/>
              <a:t>Participatory approaches and community watershed management plans have been widely used</a:t>
            </a:r>
            <a:endParaRPr 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n-US" sz="2400" i="1" dirty="0">
                <a:latin typeface="Arial" panose="020B0604020202020204" pitchFamily="34" charset="0"/>
                <a:cs typeface="Arial" panose="020B0604020202020204" pitchFamily="34" charset="0"/>
              </a:rPr>
              <a:t>Participation is not a straightforward concept. A number of conditions are necessary for people </a:t>
            </a:r>
            <a:r>
              <a:rPr lang="en-US" sz="2400" dirty="0">
                <a:latin typeface="Arial" panose="020B0604020202020204" pitchFamily="34" charset="0"/>
                <a:cs typeface="Arial" panose="020B0604020202020204" pitchFamily="34" charset="0"/>
              </a:rPr>
              <a:t>to actually participate in WM programs (as discuss in policy issues).</a:t>
            </a:r>
          </a:p>
        </p:txBody>
      </p:sp>
    </p:spTree>
    <p:extLst>
      <p:ext uri="{BB962C8B-B14F-4D97-AF65-F5344CB8AC3E}">
        <p14:creationId xmlns:p14="http://schemas.microsoft.com/office/powerpoint/2010/main" val="412812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CB95E0-0D6B-4EF6-8969-F2F5373BF05B}"/>
              </a:ext>
            </a:extLst>
          </p:cNvPr>
          <p:cNvSpPr>
            <a:spLocks noGrp="1"/>
          </p:cNvSpPr>
          <p:nvPr>
            <p:ph idx="1"/>
          </p:nvPr>
        </p:nvSpPr>
        <p:spPr>
          <a:xfrm>
            <a:off x="265043" y="477078"/>
            <a:ext cx="11582400" cy="5699885"/>
          </a:xfrm>
        </p:spPr>
        <p:txBody>
          <a:bodyPr>
            <a:normAutofit/>
          </a:bodyPr>
          <a:lstStyle/>
          <a:p>
            <a:pPr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Broad guiding statements that define the mandate and objectives of sectoral agencies.</a:t>
            </a:r>
          </a:p>
          <a:p>
            <a:pPr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Aim at providing comprehensive integrated and coordinated frameworks for the management of both human and physical resources towards a sector’s objectives; and usually develop with reasonable order and predictability</a:t>
            </a:r>
          </a:p>
          <a:p>
            <a:pPr algn="just">
              <a:lnSpc>
                <a:spcPct val="150000"/>
              </a:lnSpc>
              <a:buFont typeface="Courier New" panose="02070309020205020404" pitchFamily="49" charset="0"/>
              <a:buChar char="o"/>
            </a:pPr>
            <a:r>
              <a:rPr lang="en-US" sz="2400" dirty="0">
                <a:solidFill>
                  <a:srgbClr val="33CC33"/>
                </a:solidFill>
                <a:latin typeface="Arial" panose="020B0604020202020204" pitchFamily="34" charset="0"/>
                <a:cs typeface="Arial" panose="020B0604020202020204" pitchFamily="34" charset="0"/>
              </a:rPr>
              <a:t>Policies at both the national and sub-national level provide a framework for government decision making.</a:t>
            </a:r>
          </a:p>
        </p:txBody>
      </p:sp>
    </p:spTree>
    <p:extLst>
      <p:ext uri="{BB962C8B-B14F-4D97-AF65-F5344CB8AC3E}">
        <p14:creationId xmlns:p14="http://schemas.microsoft.com/office/powerpoint/2010/main" val="41021432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91EDFD-42FD-4779-AA7E-2A59E74CD8E1}"/>
              </a:ext>
            </a:extLst>
          </p:cNvPr>
          <p:cNvSpPr>
            <a:spLocks noGrp="1"/>
          </p:cNvSpPr>
          <p:nvPr>
            <p:ph idx="1"/>
          </p:nvPr>
        </p:nvSpPr>
        <p:spPr>
          <a:xfrm>
            <a:off x="397565" y="344557"/>
            <a:ext cx="11476383" cy="6321286"/>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Generally, human resource development is an important component of watershed development</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Formation of people’s institutions and working through these institutions at all levels, (kebele to National)</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involvement of women through all possible means,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introduction of income generating activities are some of the activities undertaken to develop human resources.</a:t>
            </a:r>
          </a:p>
        </p:txBody>
      </p:sp>
    </p:spTree>
    <p:extLst>
      <p:ext uri="{BB962C8B-B14F-4D97-AF65-F5344CB8AC3E}">
        <p14:creationId xmlns:p14="http://schemas.microsoft.com/office/powerpoint/2010/main" val="37055786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BD8E4-5AE9-4F3A-BE72-CAA4A03E5266}"/>
              </a:ext>
            </a:extLst>
          </p:cNvPr>
          <p:cNvSpPr>
            <a:spLocks noGrp="1"/>
          </p:cNvSpPr>
          <p:nvPr>
            <p:ph type="title"/>
          </p:nvPr>
        </p:nvSpPr>
        <p:spPr>
          <a:xfrm>
            <a:off x="838200" y="92766"/>
            <a:ext cx="10515600" cy="588272"/>
          </a:xfrm>
        </p:spPr>
        <p:txBody>
          <a:bodyPr>
            <a:normAutofit/>
          </a:bodyPr>
          <a:lstStyle/>
          <a:p>
            <a:r>
              <a:rPr lang="en-US" sz="2800" b="1" dirty="0">
                <a:latin typeface="Arial" panose="020B0604020202020204" pitchFamily="34" charset="0"/>
                <a:cs typeface="Arial" panose="020B0604020202020204" pitchFamily="34" charset="0"/>
              </a:rPr>
              <a:t>Capacity building</a:t>
            </a:r>
          </a:p>
        </p:txBody>
      </p:sp>
      <p:sp>
        <p:nvSpPr>
          <p:cNvPr id="3" name="Content Placeholder 2">
            <a:extLst>
              <a:ext uri="{FF2B5EF4-FFF2-40B4-BE49-F238E27FC236}">
                <a16:creationId xmlns:a16="http://schemas.microsoft.com/office/drawing/2014/main" id="{380081CD-15D3-4697-97FC-D19F03C073D4}"/>
              </a:ext>
            </a:extLst>
          </p:cNvPr>
          <p:cNvSpPr>
            <a:spLocks noGrp="1"/>
          </p:cNvSpPr>
          <p:nvPr>
            <p:ph idx="1"/>
          </p:nvPr>
        </p:nvSpPr>
        <p:spPr>
          <a:xfrm>
            <a:off x="212035" y="681038"/>
            <a:ext cx="11516139" cy="6084196"/>
          </a:xfrm>
        </p:spPr>
        <p:txBody>
          <a:bodyPr>
            <a:normAutofit/>
          </a:bodyPr>
          <a:lstStyle/>
          <a:p>
            <a:pPr marL="0" indent="0" algn="just">
              <a:lnSpc>
                <a:spcPct val="150000"/>
              </a:lnSpc>
              <a:buNone/>
            </a:pPr>
            <a:r>
              <a:rPr lang="en-US" sz="2400" dirty="0">
                <a:latin typeface="Arial" panose="020B0604020202020204" pitchFamily="34" charset="0"/>
                <a:cs typeface="Arial" panose="020B0604020202020204" pitchFamily="34" charset="0"/>
              </a:rPr>
              <a:t>“the sum of the efforts needed to </a:t>
            </a:r>
            <a:r>
              <a:rPr lang="en-US" sz="2400" b="1" dirty="0">
                <a:solidFill>
                  <a:srgbClr val="FF0000"/>
                </a:solidFill>
                <a:latin typeface="Arial" panose="020B0604020202020204" pitchFamily="34" charset="0"/>
                <a:cs typeface="Arial" panose="020B0604020202020204" pitchFamily="34" charset="0"/>
              </a:rPr>
              <a:t>develop, enhance </a:t>
            </a:r>
            <a:r>
              <a:rPr lang="en-US" sz="2400" dirty="0">
                <a:latin typeface="Arial" panose="020B0604020202020204" pitchFamily="34" charset="0"/>
                <a:cs typeface="Arial" panose="020B0604020202020204" pitchFamily="34" charset="0"/>
              </a:rPr>
              <a:t>and </a:t>
            </a:r>
            <a:r>
              <a:rPr lang="en-US" sz="2400" dirty="0">
                <a:solidFill>
                  <a:srgbClr val="FF0000"/>
                </a:solidFill>
                <a:latin typeface="Arial" panose="020B0604020202020204" pitchFamily="34" charset="0"/>
                <a:cs typeface="Arial" panose="020B0604020202020204" pitchFamily="34" charset="0"/>
              </a:rPr>
              <a:t>utilize the skills </a:t>
            </a:r>
            <a:r>
              <a:rPr lang="en-US" sz="2400" dirty="0">
                <a:latin typeface="Arial" panose="020B0604020202020204" pitchFamily="34" charset="0"/>
                <a:cs typeface="Arial" panose="020B0604020202020204" pitchFamily="34" charset="0"/>
              </a:rPr>
              <a:t>of people and </a:t>
            </a:r>
            <a:r>
              <a:rPr lang="en-US" sz="2400" dirty="0">
                <a:solidFill>
                  <a:srgbClr val="FF0000"/>
                </a:solidFill>
                <a:latin typeface="Arial" panose="020B0604020202020204" pitchFamily="34" charset="0"/>
                <a:cs typeface="Arial" panose="020B0604020202020204" pitchFamily="34" charset="0"/>
              </a:rPr>
              <a:t>institutions</a:t>
            </a:r>
            <a:r>
              <a:rPr lang="en-US" sz="2400" dirty="0">
                <a:latin typeface="Arial" panose="020B0604020202020204" pitchFamily="34" charset="0"/>
                <a:cs typeface="Arial" panose="020B0604020202020204" pitchFamily="34" charset="0"/>
              </a:rPr>
              <a:t> to follow a path of sustainable development.” </a:t>
            </a:r>
            <a:r>
              <a:rPr lang="en-US" sz="2400" i="1" dirty="0">
                <a:latin typeface="Arial" panose="020B0604020202020204" pitchFamily="34" charset="0"/>
                <a:cs typeface="Arial" panose="020B0604020202020204" pitchFamily="34" charset="0"/>
              </a:rPr>
              <a:t>(UNDP 2001)</a:t>
            </a:r>
          </a:p>
          <a:p>
            <a:pPr lvl="1" algn="just">
              <a:lnSpc>
                <a:spcPct val="150000"/>
              </a:lnSpc>
              <a:buFont typeface="Wingdings" panose="05000000000000000000" pitchFamily="2" charset="2"/>
              <a:buChar char="Ø"/>
            </a:pPr>
            <a:r>
              <a:rPr lang="en-US" b="1" dirty="0">
                <a:latin typeface="Arial" panose="020B0604020202020204" pitchFamily="34" charset="0"/>
                <a:cs typeface="Arial" panose="020B0604020202020204" pitchFamily="34" charset="0"/>
              </a:rPr>
              <a:t>Capacity building</a:t>
            </a:r>
            <a:r>
              <a:rPr lang="en-US" dirty="0">
                <a:latin typeface="Arial" panose="020B0604020202020204" pitchFamily="34" charset="0"/>
                <a:cs typeface="Arial" panose="020B0604020202020204" pitchFamily="34" charset="0"/>
              </a:rPr>
              <a:t> is a crucial component to achieve the desired results from watershed development projects.</a:t>
            </a:r>
          </a:p>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Capacity development</a:t>
            </a:r>
            <a:r>
              <a:rPr lang="en-US" sz="2400" dirty="0">
                <a:latin typeface="Arial" panose="020B0604020202020204" pitchFamily="34" charset="0"/>
                <a:cs typeface="Arial" panose="020B0604020202020204" pitchFamily="34" charset="0"/>
              </a:rPr>
              <a:t>, as defined by FAO (2010), is “the process whereby individuals, organizations and society as a whole </a:t>
            </a:r>
            <a:r>
              <a:rPr lang="en-US" sz="2400" b="1" dirty="0">
                <a:solidFill>
                  <a:srgbClr val="00B050"/>
                </a:solidFill>
                <a:latin typeface="Arial" panose="020B0604020202020204" pitchFamily="34" charset="0"/>
                <a:cs typeface="Arial" panose="020B0604020202020204" pitchFamily="34" charset="0"/>
              </a:rPr>
              <a:t>release, strengthen, create, adapt and maintain capacity over time”.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It involves social and political aspects and not only technical ones.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Capacities must be developed at the individual level, at the level of organizations and in the enabling environment.</a:t>
            </a:r>
          </a:p>
        </p:txBody>
      </p:sp>
    </p:spTree>
    <p:extLst>
      <p:ext uri="{BB962C8B-B14F-4D97-AF65-F5344CB8AC3E}">
        <p14:creationId xmlns:p14="http://schemas.microsoft.com/office/powerpoint/2010/main" val="17174023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19E57F-DF14-4BBC-A5B6-C3B72921CE6B}"/>
              </a:ext>
            </a:extLst>
          </p:cNvPr>
          <p:cNvSpPr>
            <a:spLocks noGrp="1"/>
          </p:cNvSpPr>
          <p:nvPr>
            <p:ph idx="1"/>
          </p:nvPr>
        </p:nvSpPr>
        <p:spPr>
          <a:xfrm>
            <a:off x="172278" y="159026"/>
            <a:ext cx="11873947" cy="6546574"/>
          </a:xfrm>
        </p:spPr>
        <p:txBody>
          <a:bodyPr>
            <a:no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Functional capacities </a:t>
            </a:r>
            <a:r>
              <a:rPr lang="en-US" sz="2400" dirty="0">
                <a:latin typeface="Arial" panose="020B0604020202020204" pitchFamily="34" charset="0"/>
                <a:cs typeface="Arial" panose="020B0604020202020204" pitchFamily="34" charset="0"/>
              </a:rPr>
              <a:t>refer to the capacities needed to take up and sustain changes. They are relevant for: </a:t>
            </a:r>
          </a:p>
          <a:p>
            <a:pPr lvl="1" algn="just">
              <a:lnSpc>
                <a:spcPct val="150000"/>
              </a:lnSpc>
              <a:buFont typeface="Wingdings" panose="05000000000000000000" pitchFamily="2" charset="2"/>
              <a:buChar char="Ø"/>
            </a:pPr>
            <a:r>
              <a:rPr lang="en-US" dirty="0">
                <a:solidFill>
                  <a:srgbClr val="00B050"/>
                </a:solidFill>
                <a:latin typeface="Arial" panose="020B0604020202020204" pitchFamily="34" charset="0"/>
                <a:cs typeface="Arial" panose="020B0604020202020204" pitchFamily="34" charset="0"/>
              </a:rPr>
              <a:t>all technical sectors and include soft skills (i.e. communication, negotiation and advocacy) and managerial skills such as policy formulation, project management, leadership, strategic planning, knowledge exchange and partnership building.</a:t>
            </a:r>
          </a:p>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Technical capacities </a:t>
            </a:r>
            <a:r>
              <a:rPr lang="en-US" sz="2400" dirty="0">
                <a:latin typeface="Arial" panose="020B0604020202020204" pitchFamily="34" charset="0"/>
                <a:cs typeface="Arial" panose="020B0604020202020204" pitchFamily="34" charset="0"/>
              </a:rPr>
              <a:t>are those needed for an adequate response to the technical challenges faced in a specific project situation. </a:t>
            </a:r>
          </a:p>
          <a:p>
            <a:pPr lvl="1" algn="just">
              <a:lnSpc>
                <a:spcPct val="150000"/>
              </a:lnSpc>
              <a:buFont typeface="Wingdings" panose="05000000000000000000" pitchFamily="2" charset="2"/>
              <a:buChar char="Ø"/>
            </a:pPr>
            <a:r>
              <a:rPr lang="en-US" dirty="0">
                <a:solidFill>
                  <a:srgbClr val="00B050"/>
                </a:solidFill>
                <a:latin typeface="Arial" panose="020B0604020202020204" pitchFamily="34" charset="0"/>
                <a:cs typeface="Arial" panose="020B0604020202020204" pitchFamily="34" charset="0"/>
              </a:rPr>
              <a:t>In a watershed context, for example, technical capacities may relate to sustainable natural resource management practices, ecosystem valuation, watershed zoning and planning, participatory approaches, GIS, value chain development or market analysis.</a:t>
            </a:r>
          </a:p>
        </p:txBody>
      </p:sp>
    </p:spTree>
    <p:extLst>
      <p:ext uri="{BB962C8B-B14F-4D97-AF65-F5344CB8AC3E}">
        <p14:creationId xmlns:p14="http://schemas.microsoft.com/office/powerpoint/2010/main" val="32786144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BE5EC-5C72-4E40-8DCF-DE59B87C88C8}"/>
              </a:ext>
            </a:extLst>
          </p:cNvPr>
          <p:cNvSpPr>
            <a:spLocks noGrp="1"/>
          </p:cNvSpPr>
          <p:nvPr>
            <p:ph type="title"/>
          </p:nvPr>
        </p:nvSpPr>
        <p:spPr>
          <a:xfrm>
            <a:off x="838200" y="1"/>
            <a:ext cx="10515600" cy="681036"/>
          </a:xfrm>
        </p:spPr>
        <p:txBody>
          <a:bodyPr>
            <a:normAutofit/>
          </a:bodyPr>
          <a:lstStyle/>
          <a:p>
            <a:r>
              <a:rPr lang="en-US" sz="2400" b="1" dirty="0">
                <a:solidFill>
                  <a:srgbClr val="00B050"/>
                </a:solidFill>
                <a:latin typeface="Arial" panose="020B0604020202020204" pitchFamily="34" charset="0"/>
                <a:cs typeface="Arial" panose="020B0604020202020204" pitchFamily="34" charset="0"/>
              </a:rPr>
              <a:t>Key Elements </a:t>
            </a:r>
            <a:r>
              <a:rPr lang="en-US" sz="2400" b="1" dirty="0">
                <a:latin typeface="Arial" panose="020B0604020202020204" pitchFamily="34" charset="0"/>
                <a:cs typeface="Arial" panose="020B0604020202020204" pitchFamily="34" charset="0"/>
              </a:rPr>
              <a:t>of Capacity Building Strategy</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01274D6-0F0F-4F23-8C09-C4B786B9557A}"/>
              </a:ext>
            </a:extLst>
          </p:cNvPr>
          <p:cNvSpPr>
            <a:spLocks noGrp="1"/>
          </p:cNvSpPr>
          <p:nvPr>
            <p:ph idx="1"/>
          </p:nvPr>
        </p:nvSpPr>
        <p:spPr>
          <a:xfrm>
            <a:off x="357809" y="681037"/>
            <a:ext cx="11423373" cy="5945050"/>
          </a:xfrm>
        </p:spPr>
        <p:txBody>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Dedicated and decentralized institutional support and delivery mechanism</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Annual Action Plan for Capacity Building</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Pool of resource persons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Well prepared training modules and reading materials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Mechanism for effective monitoring and follow-up</a:t>
            </a:r>
            <a:r>
              <a:rPr lang="en-US" dirty="0"/>
              <a:t>.</a:t>
            </a:r>
          </a:p>
          <a:p>
            <a:pPr lvl="1">
              <a:lnSpc>
                <a:spcPct val="150000"/>
              </a:lnSpc>
              <a:buFont typeface="Wingdings" panose="05000000000000000000" pitchFamily="2" charset="2"/>
              <a:buChar char="Ø"/>
            </a:pPr>
            <a:r>
              <a:rPr lang="en-US" b="1" dirty="0">
                <a:solidFill>
                  <a:srgbClr val="00B050"/>
                </a:solidFill>
                <a:latin typeface="Arial" panose="020B0604020202020204" pitchFamily="34" charset="0"/>
                <a:cs typeface="Arial" panose="020B0604020202020204" pitchFamily="34" charset="0"/>
              </a:rPr>
              <a:t>Resource Organizations and Developing Partnerships</a:t>
            </a:r>
            <a:endParaRPr lang="en-US"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33179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DE5FE-0065-4A4A-B2E0-EEAD7679C68C}"/>
              </a:ext>
            </a:extLst>
          </p:cNvPr>
          <p:cNvSpPr>
            <a:spLocks noGrp="1"/>
          </p:cNvSpPr>
          <p:nvPr>
            <p:ph type="title"/>
          </p:nvPr>
        </p:nvSpPr>
        <p:spPr>
          <a:xfrm>
            <a:off x="838200" y="92765"/>
            <a:ext cx="10515600" cy="689113"/>
          </a:xfrm>
        </p:spPr>
        <p:txBody>
          <a:bodyPr>
            <a:normAutofit/>
          </a:bodyPr>
          <a:lstStyle/>
          <a:p>
            <a:r>
              <a:rPr lang="en-US" sz="2800" b="1" dirty="0">
                <a:latin typeface="Arial" panose="020B0604020202020204" pitchFamily="34" charset="0"/>
                <a:cs typeface="Arial" panose="020B0604020202020204" pitchFamily="34" charset="0"/>
              </a:rPr>
              <a:t>Some critical capacity building </a:t>
            </a:r>
            <a:r>
              <a:rPr lang="en-US" sz="2800" b="1" dirty="0">
                <a:solidFill>
                  <a:srgbClr val="00B050"/>
                </a:solidFill>
                <a:latin typeface="Arial" panose="020B0604020202020204" pitchFamily="34" charset="0"/>
                <a:cs typeface="Arial" panose="020B0604020202020204" pitchFamily="34" charset="0"/>
              </a:rPr>
              <a:t>components</a:t>
            </a:r>
            <a:endParaRPr lang="en-US" sz="2800" dirty="0">
              <a:solidFill>
                <a:srgbClr val="00B05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ED651BE-708A-4ACC-8390-3D22106E1238}"/>
              </a:ext>
            </a:extLst>
          </p:cNvPr>
          <p:cNvSpPr>
            <a:spLocks noGrp="1"/>
          </p:cNvSpPr>
          <p:nvPr>
            <p:ph idx="1"/>
          </p:nvPr>
        </p:nvSpPr>
        <p:spPr>
          <a:xfrm>
            <a:off x="318052" y="781878"/>
            <a:ext cx="11569148" cy="5983357"/>
          </a:xfrm>
        </p:spPr>
        <p:txBody>
          <a:bodyPr>
            <a:normAutofit/>
          </a:bodyPr>
          <a:lstStyle/>
          <a:p>
            <a:pPr marL="514350"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strengthening political and financial support</a:t>
            </a:r>
          </a:p>
          <a:p>
            <a:pPr marL="514350"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strengthening human resources: education, training and awareness building</a:t>
            </a:r>
          </a:p>
          <a:p>
            <a:pPr marL="514350"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strengthening information resources: monitoring, data integration and interpretation for informed decision-making;</a:t>
            </a:r>
          </a:p>
          <a:p>
            <a:pPr marL="514350"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strengthening regulations and compliance;</a:t>
            </a:r>
          </a:p>
          <a:p>
            <a:pPr marL="514350"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strengthening basic infrastructure</a:t>
            </a:r>
          </a:p>
          <a:p>
            <a:pPr marL="514350"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Strengthening Local enterprises.</a:t>
            </a:r>
          </a:p>
        </p:txBody>
      </p:sp>
    </p:spTree>
    <p:extLst>
      <p:ext uri="{BB962C8B-B14F-4D97-AF65-F5344CB8AC3E}">
        <p14:creationId xmlns:p14="http://schemas.microsoft.com/office/powerpoint/2010/main" val="3338550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95AF7-A606-4B62-8C10-1E8946B36C5D}"/>
              </a:ext>
            </a:extLst>
          </p:cNvPr>
          <p:cNvSpPr>
            <a:spLocks noGrp="1"/>
          </p:cNvSpPr>
          <p:nvPr>
            <p:ph type="title"/>
          </p:nvPr>
        </p:nvSpPr>
        <p:spPr>
          <a:xfrm>
            <a:off x="172278" y="106018"/>
            <a:ext cx="12019721" cy="1232666"/>
          </a:xfrm>
        </p:spPr>
        <p:txBody>
          <a:bodyPr>
            <a:normAutofit fontScale="90000"/>
          </a:bodyPr>
          <a:lstStyle/>
          <a:p>
            <a:pPr>
              <a:lnSpc>
                <a:spcPct val="150000"/>
              </a:lnSpc>
            </a:pPr>
            <a:r>
              <a:rPr lang="en-US" sz="2800" dirty="0">
                <a:latin typeface="Arial" panose="020B0604020202020204" pitchFamily="34" charset="0"/>
                <a:cs typeface="Arial" panose="020B0604020202020204" pitchFamily="34" charset="0"/>
              </a:rPr>
              <a:t>Interdependent components must become integrated – integrated capacity building (ICB)</a:t>
            </a:r>
          </a:p>
        </p:txBody>
      </p:sp>
      <p:pic>
        <p:nvPicPr>
          <p:cNvPr id="4" name="Content Placeholder 3">
            <a:extLst>
              <a:ext uri="{FF2B5EF4-FFF2-40B4-BE49-F238E27FC236}">
                <a16:creationId xmlns:a16="http://schemas.microsoft.com/office/drawing/2014/main" id="{D3CDFD91-65C0-4C15-A711-C0C3365A17BD}"/>
              </a:ext>
            </a:extLst>
          </p:cNvPr>
          <p:cNvPicPr>
            <a:picLocks noGrp="1" noChangeAspect="1"/>
          </p:cNvPicPr>
          <p:nvPr>
            <p:ph idx="1"/>
          </p:nvPr>
        </p:nvPicPr>
        <p:blipFill>
          <a:blip r:embed="rId2"/>
          <a:stretch>
            <a:fillRect/>
          </a:stretch>
        </p:blipFill>
        <p:spPr>
          <a:xfrm>
            <a:off x="1086678" y="1245704"/>
            <a:ext cx="10270435" cy="5506278"/>
          </a:xfrm>
          <a:prstGeom prst="rect">
            <a:avLst/>
          </a:prstGeom>
        </p:spPr>
      </p:pic>
    </p:spTree>
    <p:extLst>
      <p:ext uri="{BB962C8B-B14F-4D97-AF65-F5344CB8AC3E}">
        <p14:creationId xmlns:p14="http://schemas.microsoft.com/office/powerpoint/2010/main" val="8148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AC50E-8B4A-4B0A-A138-52F7FB004221}"/>
              </a:ext>
            </a:extLst>
          </p:cNvPr>
          <p:cNvSpPr>
            <a:spLocks noGrp="1"/>
          </p:cNvSpPr>
          <p:nvPr>
            <p:ph type="title"/>
          </p:nvPr>
        </p:nvSpPr>
        <p:spPr>
          <a:xfrm>
            <a:off x="838200" y="145774"/>
            <a:ext cx="10515600" cy="702365"/>
          </a:xfrm>
        </p:spPr>
        <p:txBody>
          <a:bodyPr>
            <a:normAutofit/>
          </a:bodyPr>
          <a:lstStyle/>
          <a:p>
            <a:r>
              <a:rPr lang="en-US" sz="2800" b="1" dirty="0">
                <a:latin typeface="Arial" panose="020B0604020202020204" pitchFamily="34" charset="0"/>
                <a:cs typeface="Arial" panose="020B0604020202020204" pitchFamily="34" charset="0"/>
              </a:rPr>
              <a:t>Limited </a:t>
            </a:r>
            <a:r>
              <a:rPr lang="en-US" sz="2800" b="1" i="1" dirty="0">
                <a:latin typeface="Arial" panose="020B0604020202020204" pitchFamily="34" charset="0"/>
                <a:cs typeface="Arial" panose="020B0604020202020204" pitchFamily="34" charset="0"/>
              </a:rPr>
              <a:t>vs. </a:t>
            </a:r>
            <a:r>
              <a:rPr lang="en-US" sz="2800" b="1" dirty="0">
                <a:latin typeface="Arial" panose="020B0604020202020204" pitchFamily="34" charset="0"/>
                <a:cs typeface="Arial" panose="020B0604020202020204" pitchFamily="34" charset="0"/>
              </a:rPr>
              <a:t>full scale capacity building</a:t>
            </a:r>
            <a:endParaRPr lang="en-US" sz="2800"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9CD76C6D-9BEA-47DD-9C99-D00E2E36498C}"/>
              </a:ext>
            </a:extLst>
          </p:cNvPr>
          <p:cNvSpPr>
            <a:spLocks noGrp="1"/>
          </p:cNvSpPr>
          <p:nvPr>
            <p:ph idx="1"/>
          </p:nvPr>
        </p:nvSpPr>
        <p:spPr>
          <a:xfrm>
            <a:off x="212035" y="848140"/>
            <a:ext cx="11741426" cy="6009860"/>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Capacity building needs are large and resources limited.</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Where to start within a watershed (what element, level) ?</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Initial Capacity assessment (the existing capacity building and the gaps)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Capacity threshold for:</a:t>
            </a:r>
          </a:p>
          <a:p>
            <a:pPr marL="914400" lvl="1" indent="-457200" algn="just">
              <a:lnSpc>
                <a:spcPct val="150000"/>
              </a:lnSpc>
              <a:buFont typeface="+mj-lt"/>
              <a:buAutoNum type="alphaUcPeriod"/>
            </a:pPr>
            <a:r>
              <a:rPr lang="en-US" dirty="0">
                <a:latin typeface="Arial" panose="020B0604020202020204" pitchFamily="34" charset="0"/>
                <a:cs typeface="Arial" panose="020B0604020202020204" pitchFamily="34" charset="0"/>
              </a:rPr>
              <a:t>political and financial</a:t>
            </a:r>
          </a:p>
          <a:p>
            <a:pPr marL="914400" lvl="1" indent="-457200" algn="just">
              <a:lnSpc>
                <a:spcPct val="150000"/>
              </a:lnSpc>
              <a:buFont typeface="+mj-lt"/>
              <a:buAutoNum type="alphaUcPeriod"/>
            </a:pPr>
            <a:r>
              <a:rPr lang="en-US" dirty="0">
                <a:latin typeface="Arial" panose="020B0604020202020204" pitchFamily="34" charset="0"/>
                <a:cs typeface="Arial" panose="020B0604020202020204" pitchFamily="34" charset="0"/>
              </a:rPr>
              <a:t>Human resources</a:t>
            </a:r>
          </a:p>
          <a:p>
            <a:pPr marL="914400" lvl="1" indent="-457200" algn="just">
              <a:lnSpc>
                <a:spcPct val="150000"/>
              </a:lnSpc>
              <a:buFont typeface="+mj-lt"/>
              <a:buAutoNum type="alphaUcPeriod"/>
            </a:pPr>
            <a:r>
              <a:rPr lang="en-US" dirty="0">
                <a:latin typeface="Arial" panose="020B0604020202020204" pitchFamily="34" charset="0"/>
                <a:cs typeface="Arial" panose="020B0604020202020204" pitchFamily="34" charset="0"/>
              </a:rPr>
              <a:t>Information resources</a:t>
            </a:r>
          </a:p>
          <a:p>
            <a:pPr marL="914400" lvl="1" indent="-457200" algn="just">
              <a:lnSpc>
                <a:spcPct val="150000"/>
              </a:lnSpc>
              <a:buFont typeface="+mj-lt"/>
              <a:buAutoNum type="alphaUcPeriod"/>
            </a:pPr>
            <a:r>
              <a:rPr lang="en-US" dirty="0">
                <a:latin typeface="Arial" panose="020B0604020202020204" pitchFamily="34" charset="0"/>
                <a:cs typeface="Arial" panose="020B0604020202020204" pitchFamily="34" charset="0"/>
              </a:rPr>
              <a:t>Policy</a:t>
            </a:r>
          </a:p>
          <a:p>
            <a:pPr marL="914400" lvl="1" indent="-457200" algn="just">
              <a:lnSpc>
                <a:spcPct val="150000"/>
              </a:lnSpc>
              <a:buFont typeface="+mj-lt"/>
              <a:buAutoNum type="alphaUcPeriod"/>
            </a:pPr>
            <a:r>
              <a:rPr lang="en-US" dirty="0">
                <a:latin typeface="Arial" panose="020B0604020202020204" pitchFamily="34" charset="0"/>
                <a:cs typeface="Arial" panose="020B0604020202020204" pitchFamily="34" charset="0"/>
              </a:rPr>
              <a:t>Basic infrastructure</a:t>
            </a:r>
          </a:p>
          <a:p>
            <a:pPr marL="914400" lvl="1" indent="-457200" algn="just">
              <a:lnSpc>
                <a:spcPct val="150000"/>
              </a:lnSpc>
              <a:buFont typeface="+mj-lt"/>
              <a:buAutoNum type="alphaUcPeriod"/>
            </a:pPr>
            <a:r>
              <a:rPr lang="en-US" dirty="0">
                <a:latin typeface="Arial" panose="020B0604020202020204" pitchFamily="34" charset="0"/>
                <a:cs typeface="Arial" panose="020B0604020202020204" pitchFamily="34" charset="0"/>
              </a:rPr>
              <a:t>Local enterprises</a:t>
            </a:r>
          </a:p>
        </p:txBody>
      </p:sp>
    </p:spTree>
    <p:extLst>
      <p:ext uri="{BB962C8B-B14F-4D97-AF65-F5344CB8AC3E}">
        <p14:creationId xmlns:p14="http://schemas.microsoft.com/office/powerpoint/2010/main" val="7895896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3BBF5-9648-48A5-8691-C95FC04AFAD0}"/>
              </a:ext>
            </a:extLst>
          </p:cNvPr>
          <p:cNvSpPr>
            <a:spLocks noGrp="1"/>
          </p:cNvSpPr>
          <p:nvPr>
            <p:ph type="title"/>
          </p:nvPr>
        </p:nvSpPr>
        <p:spPr>
          <a:xfrm>
            <a:off x="838200" y="0"/>
            <a:ext cx="10515600" cy="821636"/>
          </a:xfrm>
        </p:spPr>
        <p:txBody>
          <a:bodyPr>
            <a:normAutofit/>
          </a:bodyPr>
          <a:lstStyle/>
          <a:p>
            <a:r>
              <a:rPr lang="en-US" sz="2800" b="1" dirty="0">
                <a:latin typeface="Arial" panose="020B0604020202020204" pitchFamily="34" charset="0"/>
                <a:cs typeface="Arial" panose="020B0604020202020204" pitchFamily="34" charset="0"/>
              </a:rPr>
              <a:t>Gender empowerment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A9F4D2F-7F1B-4CEA-8143-FE0B0383DDF9}"/>
              </a:ext>
            </a:extLst>
          </p:cNvPr>
          <p:cNvSpPr>
            <a:spLocks noGrp="1"/>
          </p:cNvSpPr>
          <p:nvPr>
            <p:ph idx="1"/>
          </p:nvPr>
        </p:nvSpPr>
        <p:spPr>
          <a:xfrm>
            <a:off x="437321" y="821636"/>
            <a:ext cx="11343861" cy="5870712"/>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Participatory Watershed management is a multidisciplinary, multi institutional approach for NRM and providing food security through diversification of livelihood options and increased productivity.</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Women are key to address household food security.</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Women play a major role in Agriculture and livestock development</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Health and Education of women has an immediate and lasting effect on the well being of the family</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Since most percentage of the poor are women, they along with other resource poor are central targets for watershed development.</a:t>
            </a:r>
          </a:p>
        </p:txBody>
      </p:sp>
    </p:spTree>
    <p:extLst>
      <p:ext uri="{BB962C8B-B14F-4D97-AF65-F5344CB8AC3E}">
        <p14:creationId xmlns:p14="http://schemas.microsoft.com/office/powerpoint/2010/main" val="1346790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5A20E-7174-4E0F-BD2B-3A6BB76C16E5}"/>
              </a:ext>
            </a:extLst>
          </p:cNvPr>
          <p:cNvSpPr>
            <a:spLocks noGrp="1"/>
          </p:cNvSpPr>
          <p:nvPr>
            <p:ph type="title"/>
          </p:nvPr>
        </p:nvSpPr>
        <p:spPr>
          <a:xfrm>
            <a:off x="838200" y="0"/>
            <a:ext cx="10515600" cy="530087"/>
          </a:xfrm>
        </p:spPr>
        <p:txBody>
          <a:bodyPr>
            <a:normAutofit/>
          </a:bodyPr>
          <a:lstStyle/>
          <a:p>
            <a:r>
              <a:rPr lang="en-US" sz="2800" b="1" dirty="0">
                <a:latin typeface="Arial" panose="020B0604020202020204" pitchFamily="34" charset="0"/>
                <a:cs typeface="Arial" panose="020B0604020202020204" pitchFamily="34" charset="0"/>
              </a:rPr>
              <a:t>Major lessons learnt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88B7E16-6D99-4648-B137-820C434D62BA}"/>
              </a:ext>
            </a:extLst>
          </p:cNvPr>
          <p:cNvSpPr>
            <a:spLocks noGrp="1"/>
          </p:cNvSpPr>
          <p:nvPr>
            <p:ph idx="1"/>
          </p:nvPr>
        </p:nvSpPr>
        <p:spPr>
          <a:xfrm>
            <a:off x="212036" y="530088"/>
            <a:ext cx="11860694" cy="6208642"/>
          </a:xfrm>
        </p:spPr>
        <p:txBody>
          <a:bodyPr>
            <a:normAutofit fontScale="92500"/>
          </a:bodyPr>
          <a:lstStyle/>
          <a:p>
            <a:pPr algn="just">
              <a:lnSpc>
                <a:spcPct val="150000"/>
              </a:lnSpc>
              <a:buFont typeface="Wingdings" panose="05000000000000000000" pitchFamily="2" charset="2"/>
              <a:buChar char="q"/>
            </a:pPr>
            <a:r>
              <a:rPr lang="en-US" sz="2600" dirty="0">
                <a:latin typeface="Arial" panose="020B0604020202020204" pitchFamily="34" charset="0"/>
                <a:cs typeface="Arial" panose="020B0604020202020204" pitchFamily="34" charset="0"/>
              </a:rPr>
              <a:t>Evaluation of a </a:t>
            </a:r>
            <a:r>
              <a:rPr lang="en-US" sz="2600" dirty="0" err="1">
                <a:latin typeface="Arial" panose="020B0604020202020204" pitchFamily="34" charset="0"/>
                <a:cs typeface="Arial" panose="020B0604020202020204" pitchFamily="34" charset="0"/>
              </a:rPr>
              <a:t>no.of</a:t>
            </a:r>
            <a:r>
              <a:rPr lang="en-US" sz="2600" dirty="0">
                <a:latin typeface="Arial" panose="020B0604020202020204" pitchFamily="34" charset="0"/>
                <a:cs typeface="Arial" panose="020B0604020202020204" pitchFamily="34" charset="0"/>
              </a:rPr>
              <a:t> watershed programs have indicated the importance of:</a:t>
            </a:r>
          </a:p>
          <a:p>
            <a:pPr lvl="1"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People’s participation in development process which determined the success</a:t>
            </a:r>
          </a:p>
          <a:p>
            <a:pPr lvl="1"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Role of institutions for enhanced participation</a:t>
            </a:r>
          </a:p>
          <a:p>
            <a:pPr lvl="1"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A combination of participation and sound technical input</a:t>
            </a:r>
          </a:p>
          <a:p>
            <a:pPr lvl="1"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Need for supporting policy</a:t>
            </a:r>
          </a:p>
          <a:p>
            <a:pPr lvl="1"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Watersheds as vehicles that reversed environmental degradation and permitted quantum shift in sustainable agricultural productivity </a:t>
            </a:r>
          </a:p>
          <a:p>
            <a:pPr algn="just">
              <a:lnSpc>
                <a:spcPct val="150000"/>
              </a:lnSpc>
              <a:buFont typeface="Wingdings" panose="05000000000000000000" pitchFamily="2" charset="2"/>
              <a:buChar char="q"/>
            </a:pPr>
            <a:r>
              <a:rPr lang="en-US" sz="2600" dirty="0">
                <a:latin typeface="Arial" panose="020B0604020202020204" pitchFamily="34" charset="0"/>
                <a:cs typeface="Arial" panose="020B0604020202020204" pitchFamily="34" charset="0"/>
              </a:rPr>
              <a:t>In the process women paid the price of development in most cases ( Nutrition, Security, Basic amenities, workload)</a:t>
            </a:r>
          </a:p>
          <a:p>
            <a:pPr algn="just">
              <a:lnSpc>
                <a:spcPct val="150000"/>
              </a:lnSpc>
              <a:buFont typeface="Wingdings" panose="05000000000000000000" pitchFamily="2" charset="2"/>
              <a:buChar char="q"/>
            </a:pPr>
            <a:r>
              <a:rPr lang="en-US" sz="2600" b="1" dirty="0">
                <a:latin typeface="Arial" panose="020B0604020202020204" pitchFamily="34" charset="0"/>
                <a:cs typeface="Arial" panose="020B0604020202020204" pitchFamily="34" charset="0"/>
              </a:rPr>
              <a:t>Social issues are addressed through involvement of women and minority</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81220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F7162D0-4731-4B81-BDF6-ABA2D581DFA9}"/>
              </a:ext>
            </a:extLst>
          </p:cNvPr>
          <p:cNvPicPr>
            <a:picLocks noGrp="1" noChangeAspect="1"/>
          </p:cNvPicPr>
          <p:nvPr>
            <p:ph idx="1"/>
          </p:nvPr>
        </p:nvPicPr>
        <p:blipFill>
          <a:blip r:embed="rId2"/>
          <a:stretch>
            <a:fillRect/>
          </a:stretch>
        </p:blipFill>
        <p:spPr>
          <a:xfrm>
            <a:off x="198783" y="119270"/>
            <a:ext cx="11714921" cy="6586329"/>
          </a:xfrm>
          <a:prstGeom prst="rect">
            <a:avLst/>
          </a:prstGeom>
        </p:spPr>
      </p:pic>
    </p:spTree>
    <p:extLst>
      <p:ext uri="{BB962C8B-B14F-4D97-AF65-F5344CB8AC3E}">
        <p14:creationId xmlns:p14="http://schemas.microsoft.com/office/powerpoint/2010/main" val="3681278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AF513-FAD9-4016-B2B6-8F4AB6B7D969}"/>
              </a:ext>
            </a:extLst>
          </p:cNvPr>
          <p:cNvSpPr>
            <a:spLocks noGrp="1"/>
          </p:cNvSpPr>
          <p:nvPr>
            <p:ph type="title"/>
          </p:nvPr>
        </p:nvSpPr>
        <p:spPr>
          <a:xfrm>
            <a:off x="838200" y="185531"/>
            <a:ext cx="10515600" cy="495506"/>
          </a:xfrm>
        </p:spPr>
        <p:txBody>
          <a:bodyPr>
            <a:normAutofit/>
          </a:bodyPr>
          <a:lstStyle/>
          <a:p>
            <a:r>
              <a:rPr lang="en-US" sz="2800" b="1" dirty="0">
                <a:latin typeface="Arial" panose="020B0604020202020204" pitchFamily="34" charset="0"/>
                <a:cs typeface="Arial" panose="020B0604020202020204" pitchFamily="34" charset="0"/>
              </a:rPr>
              <a:t>A policy should be</a:t>
            </a:r>
          </a:p>
        </p:txBody>
      </p:sp>
      <p:sp>
        <p:nvSpPr>
          <p:cNvPr id="3" name="Content Placeholder 2">
            <a:extLst>
              <a:ext uri="{FF2B5EF4-FFF2-40B4-BE49-F238E27FC236}">
                <a16:creationId xmlns:a16="http://schemas.microsoft.com/office/drawing/2014/main" id="{02801711-8823-4D6B-BFE5-AE85D897F05F}"/>
              </a:ext>
            </a:extLst>
          </p:cNvPr>
          <p:cNvSpPr>
            <a:spLocks noGrp="1"/>
          </p:cNvSpPr>
          <p:nvPr>
            <p:ph sz="half" idx="1"/>
          </p:nvPr>
        </p:nvSpPr>
        <p:spPr>
          <a:solidFill>
            <a:schemeClr val="bg1">
              <a:lumMod val="85000"/>
            </a:schemeClr>
          </a:solidFill>
        </p:spPr>
        <p:txBody>
          <a:bodyPr/>
          <a:lstStyle/>
          <a:p>
            <a:pPr>
              <a:buFont typeface="Wingdings" panose="05000000000000000000" pitchFamily="2" charset="2"/>
              <a:buChar char="q"/>
            </a:pPr>
            <a:r>
              <a:rPr lang="en-US" dirty="0">
                <a:solidFill>
                  <a:srgbClr val="0070C0"/>
                </a:solidFill>
                <a:latin typeface="Arial" panose="020B0604020202020204" pitchFamily="34" charset="0"/>
                <a:cs typeface="Arial" panose="020B0604020202020204" pitchFamily="34" charset="0"/>
              </a:rPr>
              <a:t>Comprehensiveness</a:t>
            </a:r>
          </a:p>
          <a:p>
            <a:pPr>
              <a:buFont typeface="Wingdings" panose="05000000000000000000" pitchFamily="2" charset="2"/>
              <a:buChar char="q"/>
            </a:pPr>
            <a:endParaRPr lang="en-US" dirty="0">
              <a:solidFill>
                <a:srgbClr val="0070C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solidFill>
                  <a:srgbClr val="0070C0"/>
                </a:solidFill>
                <a:latin typeface="Arial" panose="020B0604020202020204" pitchFamily="34" charset="0"/>
                <a:cs typeface="Arial" panose="020B0604020202020204" pitchFamily="34" charset="0"/>
              </a:rPr>
              <a:t> Flexibility</a:t>
            </a:r>
          </a:p>
          <a:p>
            <a:pPr>
              <a:buFont typeface="Wingdings" panose="05000000000000000000" pitchFamily="2" charset="2"/>
              <a:buChar char="q"/>
            </a:pPr>
            <a:endParaRPr lang="en-US" dirty="0">
              <a:solidFill>
                <a:srgbClr val="0070C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solidFill>
                  <a:srgbClr val="0070C0"/>
                </a:solidFill>
                <a:latin typeface="Arial" panose="020B0604020202020204" pitchFamily="34" charset="0"/>
                <a:cs typeface="Arial" panose="020B0604020202020204" pitchFamily="34" charset="0"/>
              </a:rPr>
              <a:t> Ownership</a:t>
            </a:r>
          </a:p>
          <a:p>
            <a:pPr>
              <a:buFont typeface="Wingdings" panose="05000000000000000000" pitchFamily="2" charset="2"/>
              <a:buChar char="q"/>
            </a:pPr>
            <a:endParaRPr lang="en-US" dirty="0">
              <a:solidFill>
                <a:srgbClr val="0070C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err="1">
                <a:solidFill>
                  <a:srgbClr val="0070C0"/>
                </a:solidFill>
                <a:latin typeface="Arial" panose="020B0604020202020204" pitchFamily="34" charset="0"/>
                <a:cs typeface="Arial" panose="020B0604020202020204" pitchFamily="34" charset="0"/>
              </a:rPr>
              <a:t>Implementability</a:t>
            </a:r>
            <a:endParaRPr lang="en-US" dirty="0">
              <a:solidFill>
                <a:srgbClr val="0070C0"/>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7C4C261A-49A3-4175-9242-D315B4BB05CB}"/>
              </a:ext>
            </a:extLst>
          </p:cNvPr>
          <p:cNvSpPr>
            <a:spLocks noGrp="1"/>
          </p:cNvSpPr>
          <p:nvPr>
            <p:ph sz="half" idx="2"/>
          </p:nvPr>
        </p:nvSpPr>
        <p:spPr>
          <a:xfrm>
            <a:off x="7447722" y="1825625"/>
            <a:ext cx="3906078" cy="4351338"/>
          </a:xfrm>
          <a:solidFill>
            <a:schemeClr val="bg1">
              <a:lumMod val="95000"/>
            </a:schemeClr>
          </a:solidFill>
        </p:spPr>
        <p:txBody>
          <a:bodyPr/>
          <a:lstStyle/>
          <a:p>
            <a:pPr>
              <a:buFont typeface="Wingdings" panose="05000000000000000000" pitchFamily="2" charset="2"/>
              <a:buChar char="q"/>
            </a:pPr>
            <a:r>
              <a:rPr lang="en-US" dirty="0">
                <a:solidFill>
                  <a:srgbClr val="00B050"/>
                </a:solidFill>
                <a:latin typeface="Arial" panose="020B0604020202020204" pitchFamily="34" charset="0"/>
                <a:cs typeface="Arial" panose="020B0604020202020204" pitchFamily="34" charset="0"/>
              </a:rPr>
              <a:t>Time</a:t>
            </a:r>
          </a:p>
          <a:p>
            <a:pPr>
              <a:buFont typeface="Wingdings" panose="05000000000000000000" pitchFamily="2" charset="2"/>
              <a:buChar char="q"/>
            </a:pPr>
            <a:endParaRPr lang="en-US" dirty="0">
              <a:solidFill>
                <a:srgbClr val="00B050"/>
              </a:solidFill>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a:solidFill>
                <a:srgbClr val="00B05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solidFill>
                  <a:srgbClr val="00B050"/>
                </a:solidFill>
                <a:latin typeface="Arial" panose="020B0604020202020204" pitchFamily="34" charset="0"/>
                <a:cs typeface="Arial" panose="020B0604020202020204" pitchFamily="34" charset="0"/>
              </a:rPr>
              <a:t>Cost</a:t>
            </a:r>
          </a:p>
          <a:p>
            <a:pPr>
              <a:buFont typeface="Wingdings" panose="05000000000000000000" pitchFamily="2" charset="2"/>
              <a:buChar char="q"/>
            </a:pPr>
            <a:endParaRPr lang="en-US" dirty="0">
              <a:solidFill>
                <a:srgbClr val="00B050"/>
              </a:solidFill>
              <a:latin typeface="Arial" panose="020B0604020202020204" pitchFamily="34" charset="0"/>
              <a:cs typeface="Arial" panose="020B0604020202020204" pitchFamily="34" charset="0"/>
            </a:endParaRPr>
          </a:p>
          <a:p>
            <a:pPr>
              <a:buFont typeface="Wingdings" panose="05000000000000000000" pitchFamily="2" charset="2"/>
              <a:buChar char="q"/>
            </a:pPr>
            <a:endParaRPr lang="en-US" dirty="0">
              <a:solidFill>
                <a:srgbClr val="00B05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solidFill>
                  <a:srgbClr val="00B050"/>
                </a:solidFill>
                <a:latin typeface="Arial" panose="020B0604020202020204" pitchFamily="34" charset="0"/>
                <a:cs typeface="Arial" panose="020B0604020202020204" pitchFamily="34" charset="0"/>
              </a:rPr>
              <a:t>Participation</a:t>
            </a:r>
          </a:p>
        </p:txBody>
      </p:sp>
      <p:sp>
        <p:nvSpPr>
          <p:cNvPr id="5" name="Arrow: Left-Right 4">
            <a:extLst>
              <a:ext uri="{FF2B5EF4-FFF2-40B4-BE49-F238E27FC236}">
                <a16:creationId xmlns:a16="http://schemas.microsoft.com/office/drawing/2014/main" id="{999A0E72-915A-4FDE-87E7-2C026D771B27}"/>
              </a:ext>
            </a:extLst>
          </p:cNvPr>
          <p:cNvSpPr/>
          <p:nvPr/>
        </p:nvSpPr>
        <p:spPr>
          <a:xfrm>
            <a:off x="6172202" y="3516662"/>
            <a:ext cx="1116494" cy="484632"/>
          </a:xfrm>
          <a:prstGeom prst="lef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75867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7C31-DC06-49F7-8679-72796848934D}"/>
              </a:ext>
            </a:extLst>
          </p:cNvPr>
          <p:cNvSpPr>
            <a:spLocks noGrp="1"/>
          </p:cNvSpPr>
          <p:nvPr>
            <p:ph type="title"/>
          </p:nvPr>
        </p:nvSpPr>
        <p:spPr>
          <a:xfrm>
            <a:off x="838200" y="0"/>
            <a:ext cx="10515600" cy="681037"/>
          </a:xfrm>
        </p:spPr>
        <p:txBody>
          <a:bodyPr>
            <a:normAutofit/>
          </a:bodyPr>
          <a:lstStyle/>
          <a:p>
            <a:r>
              <a:rPr lang="en-US" sz="2400" b="1" dirty="0">
                <a:latin typeface="Arial" panose="020B0604020202020204" pitchFamily="34" charset="0"/>
                <a:cs typeface="Arial" panose="020B0604020202020204" pitchFamily="34" charset="0"/>
              </a:rPr>
              <a:t>Organizations for IWM: Indian Example</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1CEAE4B-10E8-4B91-9B19-72F8B4A97F3D}"/>
              </a:ext>
            </a:extLst>
          </p:cNvPr>
          <p:cNvSpPr>
            <a:spLocks noGrp="1"/>
          </p:cNvSpPr>
          <p:nvPr>
            <p:ph idx="1"/>
          </p:nvPr>
        </p:nvSpPr>
        <p:spPr>
          <a:xfrm>
            <a:off x="838200" y="781877"/>
            <a:ext cx="10035210" cy="5857461"/>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Government – state and federal</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District Rural Development Agency</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Project Implementing Agency (PIA)</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Watershed Development Team</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Village admin council (Gram panchayat)</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Watershed association/committee</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Local user groups (for land owners)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Local self help groups (land-less)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52026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0265-E914-4D0D-99AE-07B4533289E4}"/>
              </a:ext>
            </a:extLst>
          </p:cNvPr>
          <p:cNvSpPr>
            <a:spLocks noGrp="1"/>
          </p:cNvSpPr>
          <p:nvPr>
            <p:ph type="title"/>
          </p:nvPr>
        </p:nvSpPr>
        <p:spPr>
          <a:xfrm>
            <a:off x="838200" y="0"/>
            <a:ext cx="10515600" cy="681037"/>
          </a:xfrm>
        </p:spPr>
        <p:txBody>
          <a:bodyPr>
            <a:normAutofit/>
          </a:bodyPr>
          <a:lstStyle/>
          <a:p>
            <a:r>
              <a:rPr lang="en-US" sz="2400" b="1" dirty="0">
                <a:latin typeface="Arial" panose="020B0604020202020204" pitchFamily="34" charset="0"/>
                <a:cs typeface="Arial" panose="020B0604020202020204" pitchFamily="34" charset="0"/>
              </a:rPr>
              <a:t>Defining Roles and Responsibilities</a:t>
            </a:r>
            <a:endParaRPr lang="en-US" sz="2400" dirty="0">
              <a:latin typeface="Arial" panose="020B0604020202020204" pitchFamily="34" charset="0"/>
              <a:cs typeface="Arial" panose="020B0604020202020204" pitchFamily="34" charset="0"/>
            </a:endParaRPr>
          </a:p>
        </p:txBody>
      </p:sp>
      <p:pic>
        <p:nvPicPr>
          <p:cNvPr id="4" name="Content Placeholder 3">
            <a:extLst>
              <a:ext uri="{FF2B5EF4-FFF2-40B4-BE49-F238E27FC236}">
                <a16:creationId xmlns:a16="http://schemas.microsoft.com/office/drawing/2014/main" id="{7AE2CB72-96AD-4F00-ABD9-A0D8A901950C}"/>
              </a:ext>
            </a:extLst>
          </p:cNvPr>
          <p:cNvPicPr>
            <a:picLocks noGrp="1" noChangeAspect="1"/>
          </p:cNvPicPr>
          <p:nvPr>
            <p:ph idx="1"/>
          </p:nvPr>
        </p:nvPicPr>
        <p:blipFill>
          <a:blip r:embed="rId2"/>
          <a:stretch>
            <a:fillRect/>
          </a:stretch>
        </p:blipFill>
        <p:spPr>
          <a:xfrm>
            <a:off x="556591" y="681037"/>
            <a:ext cx="11118574" cy="5839033"/>
          </a:xfrm>
          <a:prstGeom prst="rect">
            <a:avLst/>
          </a:prstGeom>
        </p:spPr>
      </p:pic>
    </p:spTree>
    <p:extLst>
      <p:ext uri="{BB962C8B-B14F-4D97-AF65-F5344CB8AC3E}">
        <p14:creationId xmlns:p14="http://schemas.microsoft.com/office/powerpoint/2010/main" val="11102972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14800B-D3AB-4EA4-88FF-F1FFDD3090F5}"/>
              </a:ext>
            </a:extLst>
          </p:cNvPr>
          <p:cNvSpPr>
            <a:spLocks noGrp="1"/>
          </p:cNvSpPr>
          <p:nvPr>
            <p:ph idx="1"/>
          </p:nvPr>
        </p:nvSpPr>
        <p:spPr>
          <a:xfrm>
            <a:off x="291547" y="185530"/>
            <a:ext cx="11516139" cy="6427305"/>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In general the existing capacities of actors and institutions involved in watershed management should be assessed systematically, and a coherent plan developed to fill the identified capacity gaps and needs at all levels.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Gaps in performance and mandates should be assessed against a set of determined performance criteria.</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To advance watershed management concepts and approaches in policy and practice, it is necessary to design specific activities for </a:t>
            </a:r>
            <a:r>
              <a:rPr lang="en-US" sz="2400" dirty="0">
                <a:solidFill>
                  <a:srgbClr val="00B050"/>
                </a:solidFill>
                <a:latin typeface="Arial" panose="020B0604020202020204" pitchFamily="34" charset="0"/>
                <a:cs typeface="Arial" panose="020B0604020202020204" pitchFamily="34" charset="0"/>
              </a:rPr>
              <a:t>strengthening leadership skills, strategic and integrated planning and the creation of a territorial vision</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Development of leadership and vision is crucial not only for State actors, but also for the empowerment of non-State actors, including civil society</a:t>
            </a:r>
          </a:p>
        </p:txBody>
      </p:sp>
    </p:spTree>
    <p:extLst>
      <p:ext uri="{BB962C8B-B14F-4D97-AF65-F5344CB8AC3E}">
        <p14:creationId xmlns:p14="http://schemas.microsoft.com/office/powerpoint/2010/main" val="12226101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760E08-EB30-41D4-82FA-E1D47C473D53}"/>
              </a:ext>
            </a:extLst>
          </p:cNvPr>
          <p:cNvSpPr>
            <a:spLocks noGrp="1"/>
          </p:cNvSpPr>
          <p:nvPr>
            <p:ph idx="1"/>
          </p:nvPr>
        </p:nvSpPr>
        <p:spPr>
          <a:xfrm>
            <a:off x="318052" y="265043"/>
            <a:ext cx="11595652" cy="6361044"/>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It is indispensable to strengthen not only the capacity of individuals involved in watershed management, but also the organizational capacity of key institutions.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Capacity building requires continuity and follow-up.</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One-time workshops and training events may have limited practical relevance, and close follow-up and on-the-job support may be required so that trainees will be able to apply their new skills.</a:t>
            </a:r>
          </a:p>
          <a:p>
            <a:pPr algn="just">
              <a:lnSpc>
                <a:spcPct val="150000"/>
              </a:lnSpc>
              <a:buFont typeface="Wingdings" panose="05000000000000000000" pitchFamily="2" charset="2"/>
              <a:buChar char="q"/>
            </a:pPr>
            <a:r>
              <a:rPr lang="en-US" dirty="0">
                <a:latin typeface="Arial" panose="020B0604020202020204" pitchFamily="34" charset="0"/>
                <a:cs typeface="Arial" panose="020B0604020202020204" pitchFamily="34" charset="0"/>
              </a:rPr>
              <a:t>Well-crafted training of trainers courses are effective for creating a critical mass of trainers in a country.</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Such a pool of trainers could be instrumental in accelerating dissemination and upscaling of successful watershed management practices and approaches.</a:t>
            </a:r>
          </a:p>
        </p:txBody>
      </p:sp>
    </p:spTree>
    <p:extLst>
      <p:ext uri="{BB962C8B-B14F-4D97-AF65-F5344CB8AC3E}">
        <p14:creationId xmlns:p14="http://schemas.microsoft.com/office/powerpoint/2010/main" val="2785349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DCA272-92A8-44E3-B084-8FB72EFE5B15}"/>
              </a:ext>
            </a:extLst>
          </p:cNvPr>
          <p:cNvSpPr>
            <a:spLocks noGrp="1"/>
          </p:cNvSpPr>
          <p:nvPr>
            <p:ph idx="1"/>
          </p:nvPr>
        </p:nvSpPr>
        <p:spPr>
          <a:xfrm>
            <a:off x="185530" y="145774"/>
            <a:ext cx="11900453" cy="6612835"/>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Projects and institutions should continue to participate in and organize watershed management </a:t>
            </a:r>
            <a:r>
              <a:rPr lang="en-US" sz="2400" b="1" dirty="0">
                <a:latin typeface="Arial" panose="020B0604020202020204" pitchFamily="34" charset="0"/>
                <a:cs typeface="Arial" panose="020B0604020202020204" pitchFamily="34" charset="0"/>
              </a:rPr>
              <a:t>training workshops </a:t>
            </a:r>
            <a:r>
              <a:rPr lang="en-US" sz="2400" dirty="0">
                <a:latin typeface="Arial" panose="020B0604020202020204" pitchFamily="34" charset="0"/>
                <a:cs typeface="Arial" panose="020B0604020202020204" pitchFamily="34" charset="0"/>
              </a:rPr>
              <a:t>that support global and regional knowledge sharing and exchange, ideally </a:t>
            </a:r>
            <a:r>
              <a:rPr lang="en-US" sz="2400" b="1" dirty="0">
                <a:latin typeface="Arial" panose="020B0604020202020204" pitchFamily="34" charset="0"/>
                <a:cs typeface="Arial" panose="020B0604020202020204" pitchFamily="34" charset="0"/>
              </a:rPr>
              <a:t>joining forces </a:t>
            </a:r>
            <a:r>
              <a:rPr lang="en-US" sz="2400" dirty="0">
                <a:latin typeface="Arial" panose="020B0604020202020204" pitchFamily="34" charset="0"/>
                <a:cs typeface="Arial" panose="020B0604020202020204" pitchFamily="34" charset="0"/>
              </a:rPr>
              <a:t>with development partners engaged in watershed management or other integrated landscape approaches.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Eg. Exchange visits and study tours should be broadened at all levels</a:t>
            </a:r>
          </a:p>
          <a:p>
            <a:pPr>
              <a:lnSpc>
                <a:spcPct val="16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Establishment of formal watershed management training programs should be explored, and existing curricula reformed.</a:t>
            </a:r>
          </a:p>
          <a:p>
            <a:pPr lvl="1" algn="just">
              <a:lnSpc>
                <a:spcPct val="160000"/>
              </a:lnSpc>
              <a:buFont typeface="Wingdings" panose="05000000000000000000" pitchFamily="2" charset="2"/>
              <a:buChar char="Ø"/>
            </a:pPr>
            <a:r>
              <a:rPr lang="en-US" dirty="0">
                <a:latin typeface="Arial" panose="020B0604020202020204" pitchFamily="34" charset="0"/>
                <a:cs typeface="Arial" panose="020B0604020202020204" pitchFamily="34" charset="0"/>
              </a:rPr>
              <a:t>Existing courses could be revised to ensure that integrated approaches and watershed management principles are taught more systematically and as early as possible, from the elementary to the secondary and university levels, to facilitate a generational shift towards the study of systems and sustainability sciences</a:t>
            </a:r>
          </a:p>
        </p:txBody>
      </p:sp>
    </p:spTree>
    <p:extLst>
      <p:ext uri="{BB962C8B-B14F-4D97-AF65-F5344CB8AC3E}">
        <p14:creationId xmlns:p14="http://schemas.microsoft.com/office/powerpoint/2010/main" val="15036175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341A5C-98F6-4A49-B15E-FC2359016A5C}"/>
              </a:ext>
            </a:extLst>
          </p:cNvPr>
          <p:cNvSpPr>
            <a:spLocks noGrp="1"/>
          </p:cNvSpPr>
          <p:nvPr>
            <p:ph idx="1"/>
          </p:nvPr>
        </p:nvSpPr>
        <p:spPr>
          <a:xfrm>
            <a:off x="331304" y="410816"/>
            <a:ext cx="11529392" cy="6175513"/>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Capacity development in watershed management should incorporate new tools and research findings.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Watershed management projects must keep new developments and tools such as scenario building, modelling and multicriteria analysis that can help policy-makers reduce </a:t>
            </a:r>
            <a:r>
              <a:rPr lang="en-US" b="1" dirty="0">
                <a:latin typeface="Arial" panose="020B0604020202020204" pitchFamily="34" charset="0"/>
                <a:cs typeface="Arial" panose="020B0604020202020204" pitchFamily="34" charset="0"/>
              </a:rPr>
              <a:t>uncertainties</a:t>
            </a:r>
            <a:r>
              <a:rPr lang="en-US" dirty="0">
                <a:latin typeface="Arial" panose="020B0604020202020204" pitchFamily="34" charset="0"/>
                <a:cs typeface="Arial" panose="020B0604020202020204" pitchFamily="34" charset="0"/>
              </a:rPr>
              <a:t> and prepare for what might happen in the future,</a:t>
            </a:r>
          </a:p>
        </p:txBody>
      </p:sp>
    </p:spTree>
    <p:extLst>
      <p:ext uri="{BB962C8B-B14F-4D97-AF65-F5344CB8AC3E}">
        <p14:creationId xmlns:p14="http://schemas.microsoft.com/office/powerpoint/2010/main" val="10437992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85360-45BA-4733-9FA3-59A0AFB86ACA}"/>
              </a:ext>
            </a:extLst>
          </p:cNvPr>
          <p:cNvSpPr>
            <a:spLocks noGrp="1"/>
          </p:cNvSpPr>
          <p:nvPr>
            <p:ph type="title"/>
          </p:nvPr>
        </p:nvSpPr>
        <p:spPr>
          <a:xfrm>
            <a:off x="838200" y="0"/>
            <a:ext cx="10515600" cy="681037"/>
          </a:xfrm>
        </p:spPr>
        <p:txBody>
          <a:bodyPr>
            <a:normAutofit/>
          </a:bodyPr>
          <a:lstStyle/>
          <a:p>
            <a:pPr algn="just"/>
            <a:r>
              <a:rPr lang="en-US" sz="2800" b="1" dirty="0">
                <a:solidFill>
                  <a:srgbClr val="00B050"/>
                </a:solidFill>
                <a:latin typeface="Arial" panose="020B0604020202020204" pitchFamily="34" charset="0"/>
                <a:cs typeface="Arial" panose="020B0604020202020204" pitchFamily="34" charset="0"/>
              </a:rPr>
              <a:t>socio-ecosystem resilience</a:t>
            </a:r>
          </a:p>
        </p:txBody>
      </p:sp>
      <p:sp>
        <p:nvSpPr>
          <p:cNvPr id="3" name="Content Placeholder 2">
            <a:extLst>
              <a:ext uri="{FF2B5EF4-FFF2-40B4-BE49-F238E27FC236}">
                <a16:creationId xmlns:a16="http://schemas.microsoft.com/office/drawing/2014/main" id="{D04221C9-37A6-4EDE-96FE-3F624385C448}"/>
              </a:ext>
            </a:extLst>
          </p:cNvPr>
          <p:cNvSpPr>
            <a:spLocks noGrp="1"/>
          </p:cNvSpPr>
          <p:nvPr>
            <p:ph idx="1"/>
          </p:nvPr>
        </p:nvSpPr>
        <p:spPr>
          <a:xfrm>
            <a:off x="702365" y="681037"/>
            <a:ext cx="10651435" cy="5958302"/>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Social-Ecological Systems can be seen as complex adaptive systems consisting of rules.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A heterogeneous collection of individual units that interact locally, and evolve based on the outcomes of the interactions</a:t>
            </a:r>
          </a:p>
          <a:p>
            <a:pPr algn="just">
              <a:lnSpc>
                <a:spcPct val="150000"/>
              </a:lnSpc>
              <a:buFont typeface="Wingdings" panose="05000000000000000000" pitchFamily="2" charset="2"/>
              <a:buChar char="q"/>
            </a:pPr>
            <a:r>
              <a:rPr lang="en-US" sz="2400" b="1" i="1" dirty="0">
                <a:latin typeface="Arial" panose="020B0604020202020204" pitchFamily="34" charset="0"/>
                <a:cs typeface="Arial" panose="020B0604020202020204" pitchFamily="34" charset="0"/>
              </a:rPr>
              <a:t>Resilience </a:t>
            </a:r>
            <a:r>
              <a:rPr lang="en-US" sz="2400" dirty="0">
                <a:latin typeface="Arial" panose="020B0604020202020204" pitchFamily="34" charset="0"/>
                <a:cs typeface="Arial" panose="020B0604020202020204" pitchFamily="34" charset="0"/>
              </a:rPr>
              <a:t>“The capacity of a system to absorb disturbance and re-organize while undergoing change so as to retain essentially the same function, structure and feedbacks – to have the same identity”.</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A resilient system can withstand shocks and rebuild itself when necessary.</a:t>
            </a:r>
          </a:p>
        </p:txBody>
      </p:sp>
    </p:spTree>
    <p:extLst>
      <p:ext uri="{BB962C8B-B14F-4D97-AF65-F5344CB8AC3E}">
        <p14:creationId xmlns:p14="http://schemas.microsoft.com/office/powerpoint/2010/main" val="26236908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3FE98-594B-40AA-9949-89D664536023}"/>
              </a:ext>
            </a:extLst>
          </p:cNvPr>
          <p:cNvSpPr>
            <a:spLocks noGrp="1"/>
          </p:cNvSpPr>
          <p:nvPr>
            <p:ph idx="1"/>
          </p:nvPr>
        </p:nvSpPr>
        <p:spPr>
          <a:xfrm>
            <a:off x="838200" y="397565"/>
            <a:ext cx="10515600" cy="5779398"/>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Four Basic Tenets/doctrines of Resilience Theory</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Social ecological systems</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Are self-organizing with </a:t>
            </a:r>
            <a:r>
              <a:rPr lang="en-US" sz="2400" b="1" dirty="0">
                <a:latin typeface="Arial" panose="020B0604020202020204" pitchFamily="34" charset="0"/>
                <a:cs typeface="Arial" panose="020B0604020202020204" pitchFamily="34" charset="0"/>
              </a:rPr>
              <a:t>internal dynamics</a:t>
            </a:r>
            <a:r>
              <a:rPr lang="en-US" sz="2400" dirty="0">
                <a:latin typeface="Arial" panose="020B0604020202020204" pitchFamily="34" charset="0"/>
                <a:cs typeface="Arial" panose="020B0604020202020204" pitchFamily="34" charset="0"/>
              </a:rPr>
              <a:t>;</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Have </a:t>
            </a:r>
            <a:r>
              <a:rPr lang="en-US" sz="2400" dirty="0">
                <a:solidFill>
                  <a:srgbClr val="00B0F0"/>
                </a:solidFill>
                <a:latin typeface="Arial" panose="020B0604020202020204" pitchFamily="34" charset="0"/>
                <a:cs typeface="Arial" panose="020B0604020202020204" pitchFamily="34" charset="0"/>
              </a:rPr>
              <a:t>multiple stability </a:t>
            </a:r>
            <a:r>
              <a:rPr lang="en-US" sz="2400" dirty="0">
                <a:latin typeface="Arial" panose="020B0604020202020204" pitchFamily="34" charset="0"/>
                <a:cs typeface="Arial" panose="020B0604020202020204" pitchFamily="34" charset="0"/>
              </a:rPr>
              <a:t>domains;</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Change through phases of an </a:t>
            </a:r>
            <a:r>
              <a:rPr lang="en-US" sz="2400" b="1" dirty="0">
                <a:latin typeface="Arial" panose="020B0604020202020204" pitchFamily="34" charset="0"/>
                <a:cs typeface="Arial" panose="020B0604020202020204" pitchFamily="34" charset="0"/>
              </a:rPr>
              <a:t>adaptive cycle</a:t>
            </a:r>
            <a:r>
              <a:rPr lang="en-US" sz="2400" dirty="0">
                <a:latin typeface="Arial" panose="020B0604020202020204" pitchFamily="34" charset="0"/>
                <a:cs typeface="Arial" panose="020B0604020202020204" pitchFamily="34" charset="0"/>
              </a:rPr>
              <a:t>; and</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function at multiple scales with critical cross-scale effects</a:t>
            </a:r>
          </a:p>
        </p:txBody>
      </p:sp>
    </p:spTree>
    <p:extLst>
      <p:ext uri="{BB962C8B-B14F-4D97-AF65-F5344CB8AC3E}">
        <p14:creationId xmlns:p14="http://schemas.microsoft.com/office/powerpoint/2010/main" val="7628402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654B7-AC2C-4D93-893D-BDF0C1325ADA}"/>
              </a:ext>
            </a:extLst>
          </p:cNvPr>
          <p:cNvSpPr>
            <a:spLocks noGrp="1"/>
          </p:cNvSpPr>
          <p:nvPr>
            <p:ph type="title"/>
          </p:nvPr>
        </p:nvSpPr>
        <p:spPr>
          <a:xfrm>
            <a:off x="838200" y="92765"/>
            <a:ext cx="10515600" cy="689113"/>
          </a:xfrm>
        </p:spPr>
        <p:txBody>
          <a:bodyPr>
            <a:normAutofit/>
          </a:bodyPr>
          <a:lstStyle/>
          <a:p>
            <a:r>
              <a:rPr lang="en-US" sz="2800" b="1" dirty="0">
                <a:latin typeface="Arial" panose="020B0604020202020204" pitchFamily="34" charset="0"/>
                <a:cs typeface="Arial" panose="020B0604020202020204" pitchFamily="34" charset="0"/>
              </a:rPr>
              <a:t>socio-ecosystem resilience (cont’d)</a:t>
            </a:r>
          </a:p>
        </p:txBody>
      </p:sp>
      <p:sp>
        <p:nvSpPr>
          <p:cNvPr id="3" name="Content Placeholder 2">
            <a:extLst>
              <a:ext uri="{FF2B5EF4-FFF2-40B4-BE49-F238E27FC236}">
                <a16:creationId xmlns:a16="http://schemas.microsoft.com/office/drawing/2014/main" id="{E3FF457D-7A36-4192-9C1D-4E14241CE132}"/>
              </a:ext>
            </a:extLst>
          </p:cNvPr>
          <p:cNvSpPr>
            <a:spLocks noGrp="1"/>
          </p:cNvSpPr>
          <p:nvPr>
            <p:ph idx="1"/>
          </p:nvPr>
        </p:nvSpPr>
        <p:spPr>
          <a:xfrm>
            <a:off x="251792" y="781878"/>
            <a:ext cx="11754678" cy="5983357"/>
          </a:xfrm>
        </p:spPr>
        <p:txBody>
          <a:bodyPr>
            <a:noAutofit/>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Building Social-ecological Resilience</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Rather than rigid </a:t>
            </a:r>
            <a:r>
              <a:rPr lang="en-US" b="1" dirty="0">
                <a:solidFill>
                  <a:srgbClr val="00B0F0"/>
                </a:solidFill>
                <a:latin typeface="Arial" panose="020B0604020202020204" pitchFamily="34" charset="0"/>
                <a:cs typeface="Arial" panose="020B0604020202020204" pitchFamily="34" charset="0"/>
              </a:rPr>
              <a:t>‘command and control’ </a:t>
            </a:r>
            <a:r>
              <a:rPr lang="en-US" dirty="0">
                <a:latin typeface="Arial" panose="020B0604020202020204" pitchFamily="34" charset="0"/>
                <a:cs typeface="Arial" panose="020B0604020202020204" pitchFamily="34" charset="0"/>
              </a:rPr>
              <a:t>approaches to development and natural resources management resilience thinking places greater emphasis on:</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Flexibility</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Adaptation</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Diversity</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Connectedness</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Improving social resilience involves:</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Good governance</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Social learning</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Adaptive capacity</a:t>
            </a:r>
          </a:p>
          <a:p>
            <a:pPr lvl="2">
              <a:lnSpc>
                <a:spcPts val="3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Social equity</a:t>
            </a:r>
          </a:p>
        </p:txBody>
      </p:sp>
    </p:spTree>
    <p:extLst>
      <p:ext uri="{BB962C8B-B14F-4D97-AF65-F5344CB8AC3E}">
        <p14:creationId xmlns:p14="http://schemas.microsoft.com/office/powerpoint/2010/main" val="4784540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9D2A8-45B4-4561-A453-74EF4BB31AE1}"/>
              </a:ext>
            </a:extLst>
          </p:cNvPr>
          <p:cNvSpPr>
            <a:spLocks noGrp="1"/>
          </p:cNvSpPr>
          <p:nvPr>
            <p:ph type="title"/>
          </p:nvPr>
        </p:nvSpPr>
        <p:spPr>
          <a:xfrm>
            <a:off x="838200" y="0"/>
            <a:ext cx="10515600" cy="861391"/>
          </a:xfrm>
        </p:spPr>
        <p:txBody>
          <a:bodyPr>
            <a:normAutofit/>
          </a:bodyPr>
          <a:lstStyle/>
          <a:p>
            <a:r>
              <a:rPr lang="en-US" sz="2800" b="1" dirty="0">
                <a:solidFill>
                  <a:srgbClr val="00B050"/>
                </a:solidFill>
                <a:latin typeface="Arial" panose="020B0604020202020204" pitchFamily="34" charset="0"/>
                <a:cs typeface="Arial" panose="020B0604020202020204" pitchFamily="34" charset="0"/>
              </a:rPr>
              <a:t>Economic system and efficiency</a:t>
            </a:r>
          </a:p>
        </p:txBody>
      </p:sp>
      <p:sp>
        <p:nvSpPr>
          <p:cNvPr id="3" name="Content Placeholder 2">
            <a:extLst>
              <a:ext uri="{FF2B5EF4-FFF2-40B4-BE49-F238E27FC236}">
                <a16:creationId xmlns:a16="http://schemas.microsoft.com/office/drawing/2014/main" id="{0FE98ADD-0B32-40B2-907E-549DB9A60146}"/>
              </a:ext>
            </a:extLst>
          </p:cNvPr>
          <p:cNvSpPr>
            <a:spLocks noGrp="1"/>
          </p:cNvSpPr>
          <p:nvPr>
            <p:ph idx="1"/>
          </p:nvPr>
        </p:nvSpPr>
        <p:spPr>
          <a:xfrm>
            <a:off x="437321" y="755374"/>
            <a:ext cx="11383617" cy="5936974"/>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Economic Components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Watershed Economics and Ecosystems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Watershed Protection Economics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Funding Sources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All These watershed economic components should be based on the three ‘</a:t>
            </a:r>
            <a:r>
              <a:rPr lang="en-US" sz="2400" dirty="0" err="1">
                <a:latin typeface="Arial" panose="020B0604020202020204" pitchFamily="34" charset="0"/>
                <a:cs typeface="Arial" panose="020B0604020202020204" pitchFamily="34" charset="0"/>
              </a:rPr>
              <a:t>Es</a:t>
            </a:r>
            <a:r>
              <a:rPr lang="en-US" sz="2400" dirty="0">
                <a:latin typeface="Arial" panose="020B0604020202020204" pitchFamily="34" charset="0"/>
                <a:cs typeface="Arial" panose="020B0604020202020204" pitchFamily="34" charset="0"/>
              </a:rPr>
              <a:t>’ of policy making</a:t>
            </a:r>
          </a:p>
          <a:p>
            <a:pPr lvl="1">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Effectiveness:</a:t>
            </a:r>
          </a:p>
          <a:p>
            <a:pPr lvl="1">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Efficiency:</a:t>
            </a:r>
          </a:p>
          <a:p>
            <a:pPr lvl="1">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Equity</a:t>
            </a:r>
          </a:p>
        </p:txBody>
      </p:sp>
    </p:spTree>
    <p:extLst>
      <p:ext uri="{BB962C8B-B14F-4D97-AF65-F5344CB8AC3E}">
        <p14:creationId xmlns:p14="http://schemas.microsoft.com/office/powerpoint/2010/main" val="1809283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D2956-9E89-44FD-8919-BC7D743C72A2}"/>
              </a:ext>
            </a:extLst>
          </p:cNvPr>
          <p:cNvSpPr>
            <a:spLocks noGrp="1"/>
          </p:cNvSpPr>
          <p:nvPr>
            <p:ph type="title"/>
          </p:nvPr>
        </p:nvSpPr>
        <p:spPr>
          <a:xfrm>
            <a:off x="838200" y="119270"/>
            <a:ext cx="10515600" cy="742122"/>
          </a:xfrm>
        </p:spPr>
        <p:txBody>
          <a:bodyPr>
            <a:normAutofit/>
          </a:bodyPr>
          <a:lstStyle/>
          <a:p>
            <a:r>
              <a:rPr lang="en-US" sz="2800" b="1" dirty="0">
                <a:latin typeface="Arial" panose="020B0604020202020204" pitchFamily="34" charset="0"/>
                <a:cs typeface="Arial" panose="020B0604020202020204" pitchFamily="34" charset="0"/>
              </a:rPr>
              <a:t>What a Policy is not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DF9F8FE-0754-4AD3-A97D-FA2ACDF7F8C3}"/>
              </a:ext>
            </a:extLst>
          </p:cNvPr>
          <p:cNvSpPr>
            <a:spLocks noGrp="1"/>
          </p:cNvSpPr>
          <p:nvPr>
            <p:ph idx="1"/>
          </p:nvPr>
        </p:nvSpPr>
        <p:spPr>
          <a:xfrm>
            <a:off x="556591" y="861392"/>
            <a:ext cx="10972799" cy="5724938"/>
          </a:xfrm>
        </p:spPr>
        <p:txBody>
          <a:bodyPr>
            <a:normAutofit/>
          </a:bodyPr>
          <a:lstStyle/>
          <a:p>
            <a:pPr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Policy is not legislation but a guide to legislation.</a:t>
            </a:r>
          </a:p>
          <a:p>
            <a:pPr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Policy is not an abstract wish but a response to needs/demands of socio-political and economic context out of which it evolves.</a:t>
            </a:r>
          </a:p>
          <a:p>
            <a:pPr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Policy is not static but dynamic.</a:t>
            </a:r>
          </a:p>
          <a:p>
            <a:pPr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Policy is not timeless wish but an expression of what should be done in response to felt needs and in relation to time.</a:t>
            </a:r>
          </a:p>
        </p:txBody>
      </p:sp>
    </p:spTree>
    <p:extLst>
      <p:ext uri="{BB962C8B-B14F-4D97-AF65-F5344CB8AC3E}">
        <p14:creationId xmlns:p14="http://schemas.microsoft.com/office/powerpoint/2010/main" val="8932450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86DF6-923F-4488-86F2-65D14E254686}"/>
              </a:ext>
            </a:extLst>
          </p:cNvPr>
          <p:cNvSpPr>
            <a:spLocks noGrp="1"/>
          </p:cNvSpPr>
          <p:nvPr>
            <p:ph type="title"/>
          </p:nvPr>
        </p:nvSpPr>
        <p:spPr>
          <a:xfrm>
            <a:off x="838200" y="106018"/>
            <a:ext cx="10515600" cy="742122"/>
          </a:xfrm>
        </p:spPr>
        <p:txBody>
          <a:bodyPr>
            <a:normAutofit/>
          </a:bodyPr>
          <a:lstStyle/>
          <a:p>
            <a:r>
              <a:rPr lang="en-US" sz="2800" b="1" dirty="0">
                <a:latin typeface="Arial" panose="020B0604020202020204" pitchFamily="34" charset="0"/>
                <a:cs typeface="Arial" panose="020B0604020202020204" pitchFamily="34" charset="0"/>
              </a:rPr>
              <a:t>Economic system and efficiency (cont...)</a:t>
            </a:r>
            <a:endParaRPr lang="en-US" sz="2800" dirty="0"/>
          </a:p>
        </p:txBody>
      </p:sp>
      <p:sp>
        <p:nvSpPr>
          <p:cNvPr id="3" name="Content Placeholder 2">
            <a:extLst>
              <a:ext uri="{FF2B5EF4-FFF2-40B4-BE49-F238E27FC236}">
                <a16:creationId xmlns:a16="http://schemas.microsoft.com/office/drawing/2014/main" id="{A75705D3-B495-4A5F-8055-BD33D2CB8E7B}"/>
              </a:ext>
            </a:extLst>
          </p:cNvPr>
          <p:cNvSpPr>
            <a:spLocks noGrp="1"/>
          </p:cNvSpPr>
          <p:nvPr>
            <p:ph idx="1"/>
          </p:nvPr>
        </p:nvSpPr>
        <p:spPr>
          <a:xfrm>
            <a:off x="371061" y="848140"/>
            <a:ext cx="10982739" cy="5645425"/>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Watershed economics and ecosystems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 nations gross domestic product (GDP) is considered the nation’s barometer of economic well-being.</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Ecosystem services are important in our day to day lives.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Since these fundamental services were in place long before the introduction of humans and operate at a very large scale, they are easily </a:t>
            </a:r>
            <a:r>
              <a:rPr lang="en-US" b="1" dirty="0">
                <a:solidFill>
                  <a:srgbClr val="00B050"/>
                </a:solidFill>
                <a:latin typeface="Arial" panose="020B0604020202020204" pitchFamily="34" charset="0"/>
                <a:cs typeface="Arial" panose="020B0604020202020204" pitchFamily="34" charset="0"/>
              </a:rPr>
              <a:t>taken for granted</a:t>
            </a:r>
          </a:p>
        </p:txBody>
      </p:sp>
    </p:spTree>
    <p:extLst>
      <p:ext uri="{BB962C8B-B14F-4D97-AF65-F5344CB8AC3E}">
        <p14:creationId xmlns:p14="http://schemas.microsoft.com/office/powerpoint/2010/main" val="40170883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D67C66-B417-494E-8B0A-74C6627768D4}"/>
              </a:ext>
            </a:extLst>
          </p:cNvPr>
          <p:cNvSpPr>
            <a:spLocks noGrp="1"/>
          </p:cNvSpPr>
          <p:nvPr>
            <p:ph idx="1"/>
          </p:nvPr>
        </p:nvSpPr>
        <p:spPr>
          <a:xfrm>
            <a:off x="490331" y="450574"/>
            <a:ext cx="11304104" cy="6109252"/>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Ecosystem services do not have a price</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Water regulation is a function of hydrological flows.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Water supply is a function of storage and retention (wetlands, ponds, streams, etc.) in the watershed.</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Erosion control is a function of soil retention within an ecosystem.</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Waste treatment is a function of a wetlands ability to remove or breakdown excess nutrients.</a:t>
            </a:r>
          </a:p>
        </p:txBody>
      </p:sp>
    </p:spTree>
    <p:extLst>
      <p:ext uri="{BB962C8B-B14F-4D97-AF65-F5344CB8AC3E}">
        <p14:creationId xmlns:p14="http://schemas.microsoft.com/office/powerpoint/2010/main" val="254758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04D49-0E29-42D5-9E5F-C0F9158E2312}"/>
              </a:ext>
            </a:extLst>
          </p:cNvPr>
          <p:cNvSpPr>
            <a:spLocks noGrp="1"/>
          </p:cNvSpPr>
          <p:nvPr>
            <p:ph idx="1"/>
          </p:nvPr>
        </p:nvSpPr>
        <p:spPr>
          <a:xfrm>
            <a:off x="397565" y="357810"/>
            <a:ext cx="11529392" cy="6215268"/>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Watershed protection economics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There is never enough money for watershed protection and watershed managers must make careful choices about how to spend their </a:t>
            </a:r>
            <a:r>
              <a:rPr lang="en-US" dirty="0">
                <a:solidFill>
                  <a:srgbClr val="00B050"/>
                </a:solidFill>
                <a:latin typeface="Arial" panose="020B0604020202020204" pitchFamily="34" charset="0"/>
                <a:cs typeface="Arial" panose="020B0604020202020204" pitchFamily="34" charset="0"/>
              </a:rPr>
              <a:t>limited resources.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Placing a value on our watersheds and its site specific characteristics such as </a:t>
            </a:r>
            <a:r>
              <a:rPr lang="en-US" dirty="0">
                <a:solidFill>
                  <a:srgbClr val="00B050"/>
                </a:solidFill>
                <a:latin typeface="Arial" panose="020B0604020202020204" pitchFamily="34" charset="0"/>
                <a:cs typeface="Arial" panose="020B0604020202020204" pitchFamily="34" charset="0"/>
              </a:rPr>
              <a:t>soil type, land use, land cover</a:t>
            </a:r>
            <a:r>
              <a:rPr lang="en-US" dirty="0">
                <a:latin typeface="Arial" panose="020B0604020202020204" pitchFamily="34" charset="0"/>
                <a:cs typeface="Arial" panose="020B0604020202020204" pitchFamily="34" charset="0"/>
              </a:rPr>
              <a:t>, etc. is important for deciding the best future land use patterns in the watershed.</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Studies are becoming available to help begin to understand and value water resources.</a:t>
            </a:r>
          </a:p>
        </p:txBody>
      </p:sp>
    </p:spTree>
    <p:extLst>
      <p:ext uri="{BB962C8B-B14F-4D97-AF65-F5344CB8AC3E}">
        <p14:creationId xmlns:p14="http://schemas.microsoft.com/office/powerpoint/2010/main" val="331242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56E5E-3293-4A41-A6D5-E9A105E0A6D0}"/>
              </a:ext>
            </a:extLst>
          </p:cNvPr>
          <p:cNvSpPr>
            <a:spLocks noGrp="1"/>
          </p:cNvSpPr>
          <p:nvPr>
            <p:ph type="title"/>
          </p:nvPr>
        </p:nvSpPr>
        <p:spPr>
          <a:xfrm>
            <a:off x="838200" y="1"/>
            <a:ext cx="10515600" cy="675860"/>
          </a:xfrm>
        </p:spPr>
        <p:txBody>
          <a:bodyPr>
            <a:normAutofit/>
          </a:bodyPr>
          <a:lstStyle/>
          <a:p>
            <a:r>
              <a:rPr lang="en-US" sz="2800" b="1" dirty="0">
                <a:solidFill>
                  <a:srgbClr val="00B050"/>
                </a:solidFill>
                <a:latin typeface="Arial" panose="020B0604020202020204" pitchFamily="34" charset="0"/>
                <a:cs typeface="Arial" panose="020B0604020202020204" pitchFamily="34" charset="0"/>
              </a:rPr>
              <a:t>Institutional arrangements</a:t>
            </a:r>
          </a:p>
        </p:txBody>
      </p:sp>
      <p:sp>
        <p:nvSpPr>
          <p:cNvPr id="3" name="Content Placeholder 2">
            <a:extLst>
              <a:ext uri="{FF2B5EF4-FFF2-40B4-BE49-F238E27FC236}">
                <a16:creationId xmlns:a16="http://schemas.microsoft.com/office/drawing/2014/main" id="{A589523D-081C-437F-B700-B3C322D2A37E}"/>
              </a:ext>
            </a:extLst>
          </p:cNvPr>
          <p:cNvSpPr>
            <a:spLocks noGrp="1"/>
          </p:cNvSpPr>
          <p:nvPr>
            <p:ph idx="1"/>
          </p:nvPr>
        </p:nvSpPr>
        <p:spPr>
          <a:xfrm>
            <a:off x="185530" y="781878"/>
            <a:ext cx="11887200" cy="6076122"/>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Definitions</a:t>
            </a:r>
          </a:p>
          <a:p>
            <a:pPr lvl="1" algn="just">
              <a:lnSpc>
                <a:spcPts val="34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Institutions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are </a:t>
            </a:r>
            <a:r>
              <a:rPr lang="en-US" i="1" dirty="0">
                <a:latin typeface="Arial" panose="020B0604020202020204" pitchFamily="34" charset="0"/>
                <a:cs typeface="Arial" panose="020B0604020202020204" pitchFamily="34" charset="0"/>
              </a:rPr>
              <a:t>norms, rules and regulations that mediate socio-economic interactions between agents and facilitate exchanges, enforcement of contracts, decision making, coordination, and conflict resolution</a:t>
            </a:r>
          </a:p>
          <a:p>
            <a:pPr lvl="1" algn="just">
              <a:lnSpc>
                <a:spcPts val="3400"/>
              </a:lnSpc>
              <a:buFont typeface="Wingdings" panose="05000000000000000000" pitchFamily="2" charset="2"/>
              <a:buChar char="v"/>
            </a:pPr>
            <a:r>
              <a:rPr lang="en-US" dirty="0">
                <a:latin typeface="Arial" panose="020B0604020202020204" pitchFamily="34" charset="0"/>
                <a:cs typeface="Arial" panose="020B0604020202020204" pitchFamily="34" charset="0"/>
              </a:rPr>
              <a:t>Institutions define property rights to productive resources – access and control over resources</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Diversity of rights systems in watersheds:</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Private (farmland, wells, trees)</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Communal (grazing lands, </a:t>
            </a:r>
            <a:r>
              <a:rPr lang="en-US" sz="2400" dirty="0" err="1">
                <a:latin typeface="Arial" panose="020B0604020202020204" pitchFamily="34" charset="0"/>
                <a:cs typeface="Arial" panose="020B0604020202020204" pitchFamily="34" charset="0"/>
              </a:rPr>
              <a:t>checkdams</a:t>
            </a:r>
            <a:r>
              <a:rPr lang="en-US" sz="2400" dirty="0">
                <a:latin typeface="Arial" panose="020B0604020202020204" pitchFamily="34" charset="0"/>
                <a:cs typeface="Arial" panose="020B0604020202020204" pitchFamily="34" charset="0"/>
              </a:rPr>
              <a:t>, ponds, </a:t>
            </a:r>
            <a:r>
              <a:rPr lang="en-US" sz="2400" dirty="0" err="1">
                <a:latin typeface="Arial" panose="020B0604020202020204" pitchFamily="34" charset="0"/>
                <a:cs typeface="Arial" panose="020B0604020202020204" pitchFamily="34" charset="0"/>
              </a:rPr>
              <a:t>etc</a:t>
            </a:r>
            <a:r>
              <a:rPr lang="en-US" sz="2400" dirty="0">
                <a:latin typeface="Arial" panose="020B0604020202020204" pitchFamily="34" charset="0"/>
                <a:cs typeface="Arial" panose="020B0604020202020204" pitchFamily="34" charset="0"/>
              </a:rPr>
              <a:t>),</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State (roads, forests, degraded lands),</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Open access (groundwater)</a:t>
            </a:r>
          </a:p>
        </p:txBody>
      </p:sp>
    </p:spTree>
    <p:extLst>
      <p:ext uri="{BB962C8B-B14F-4D97-AF65-F5344CB8AC3E}">
        <p14:creationId xmlns:p14="http://schemas.microsoft.com/office/powerpoint/2010/main" val="32642879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8A9E84A-F05E-4EC2-977C-46569930171E}"/>
              </a:ext>
            </a:extLst>
          </p:cNvPr>
          <p:cNvPicPr>
            <a:picLocks noGrp="1" noChangeAspect="1"/>
          </p:cNvPicPr>
          <p:nvPr>
            <p:ph idx="1"/>
          </p:nvPr>
        </p:nvPicPr>
        <p:blipFill>
          <a:blip r:embed="rId2"/>
          <a:stretch>
            <a:fillRect/>
          </a:stretch>
        </p:blipFill>
        <p:spPr>
          <a:xfrm>
            <a:off x="1298712" y="145774"/>
            <a:ext cx="9448801" cy="6149009"/>
          </a:xfrm>
          <a:prstGeom prst="rect">
            <a:avLst/>
          </a:prstGeom>
        </p:spPr>
      </p:pic>
    </p:spTree>
    <p:extLst>
      <p:ext uri="{BB962C8B-B14F-4D97-AF65-F5344CB8AC3E}">
        <p14:creationId xmlns:p14="http://schemas.microsoft.com/office/powerpoint/2010/main" val="14887190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5051-4D27-4494-9170-CF5A755BED43}"/>
              </a:ext>
            </a:extLst>
          </p:cNvPr>
          <p:cNvSpPr>
            <a:spLocks noGrp="1"/>
          </p:cNvSpPr>
          <p:nvPr>
            <p:ph type="title"/>
          </p:nvPr>
        </p:nvSpPr>
        <p:spPr>
          <a:xfrm>
            <a:off x="838200" y="0"/>
            <a:ext cx="10515600" cy="681038"/>
          </a:xfrm>
        </p:spPr>
        <p:txBody>
          <a:bodyPr>
            <a:normAutofit/>
          </a:bodyPr>
          <a:lstStyle/>
          <a:p>
            <a:r>
              <a:rPr lang="en-US" sz="2800" b="1" dirty="0">
                <a:solidFill>
                  <a:prstClr val="black"/>
                </a:solidFill>
                <a:latin typeface="Arial" panose="020B0604020202020204" pitchFamily="34" charset="0"/>
                <a:cs typeface="Arial" panose="020B0604020202020204" pitchFamily="34" charset="0"/>
              </a:rPr>
              <a:t>“institutional” principles and gaps</a:t>
            </a:r>
            <a:endParaRPr lang="en-US" dirty="0"/>
          </a:p>
        </p:txBody>
      </p:sp>
      <p:sp>
        <p:nvSpPr>
          <p:cNvPr id="3" name="Content Placeholder 2">
            <a:extLst>
              <a:ext uri="{FF2B5EF4-FFF2-40B4-BE49-F238E27FC236}">
                <a16:creationId xmlns:a16="http://schemas.microsoft.com/office/drawing/2014/main" id="{CB9BDA03-D67C-4441-AEA6-EF35E21341CF}"/>
              </a:ext>
            </a:extLst>
          </p:cNvPr>
          <p:cNvSpPr>
            <a:spLocks noGrp="1"/>
          </p:cNvSpPr>
          <p:nvPr>
            <p:ph sz="half" idx="1"/>
          </p:nvPr>
        </p:nvSpPr>
        <p:spPr>
          <a:xfrm>
            <a:off x="265044" y="681038"/>
            <a:ext cx="4664765" cy="5984805"/>
          </a:xfrm>
          <a:solidFill>
            <a:schemeClr val="bg1">
              <a:lumMod val="95000"/>
            </a:schemeClr>
          </a:solidFill>
        </p:spPr>
        <p:txBody>
          <a:bodyPr>
            <a:normAutofit/>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Principles</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Management at the lowest appropriate level ...</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Participation by all ...</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Vulnerable sections and women</a:t>
            </a:r>
          </a:p>
        </p:txBody>
      </p:sp>
      <p:sp>
        <p:nvSpPr>
          <p:cNvPr id="4" name="Content Placeholder 3">
            <a:extLst>
              <a:ext uri="{FF2B5EF4-FFF2-40B4-BE49-F238E27FC236}">
                <a16:creationId xmlns:a16="http://schemas.microsoft.com/office/drawing/2014/main" id="{CFF28290-3506-4978-88FF-3B739CA34868}"/>
              </a:ext>
            </a:extLst>
          </p:cNvPr>
          <p:cNvSpPr>
            <a:spLocks noGrp="1"/>
          </p:cNvSpPr>
          <p:nvPr>
            <p:ph sz="half" idx="2"/>
          </p:nvPr>
        </p:nvSpPr>
        <p:spPr>
          <a:xfrm>
            <a:off x="5075582" y="681038"/>
            <a:ext cx="6997147" cy="6077571"/>
          </a:xfrm>
          <a:solidFill>
            <a:schemeClr val="bg1">
              <a:lumMod val="85000"/>
            </a:schemeClr>
          </a:solidFill>
        </p:spPr>
        <p:txBody>
          <a:bodyPr>
            <a:normAutofit/>
          </a:bodyPr>
          <a:lstStyle/>
          <a:p>
            <a:pPr>
              <a:buFont typeface="Wingdings" panose="05000000000000000000" pitchFamily="2" charset="2"/>
              <a:buChar char="q"/>
            </a:pPr>
            <a:r>
              <a:rPr lang="en-US" dirty="0"/>
              <a:t>Gaps</a:t>
            </a:r>
          </a:p>
          <a:p>
            <a:pPr marL="457200" lvl="1" indent="0">
              <a:lnSpc>
                <a:spcPts val="3200"/>
              </a:lnSpc>
              <a:buNone/>
            </a:pPr>
            <a:r>
              <a:rPr lang="en-US" b="1" dirty="0">
                <a:latin typeface="Arial" panose="020B0604020202020204" pitchFamily="34" charset="0"/>
                <a:cs typeface="Arial" panose="020B0604020202020204" pitchFamily="34" charset="0"/>
              </a:rPr>
              <a:t>But..</a:t>
            </a:r>
          </a:p>
          <a:p>
            <a:pPr lvl="1">
              <a:lnSpc>
                <a:spcPts val="3200"/>
              </a:lnSpc>
              <a:buFont typeface="Courier New" panose="02070309020205020404" pitchFamily="49" charset="0"/>
              <a:buChar char="o"/>
            </a:pPr>
            <a:r>
              <a:rPr lang="en-US" dirty="0">
                <a:latin typeface="Arial" panose="020B0604020202020204" pitchFamily="34" charset="0"/>
                <a:cs typeface="Arial" panose="020B0604020202020204" pitchFamily="34" charset="0"/>
              </a:rPr>
              <a:t>Reaching the poorest of poor families</a:t>
            </a:r>
          </a:p>
          <a:p>
            <a:pPr lvl="1">
              <a:lnSpc>
                <a:spcPts val="3200"/>
              </a:lnSpc>
              <a:buFont typeface="Courier New" panose="02070309020205020404" pitchFamily="49" charset="0"/>
              <a:buChar char="o"/>
            </a:pPr>
            <a:r>
              <a:rPr lang="en-US" dirty="0">
                <a:latin typeface="Arial" panose="020B0604020202020204" pitchFamily="34" charset="0"/>
                <a:cs typeface="Arial" panose="020B0604020202020204" pitchFamily="34" charset="0"/>
              </a:rPr>
              <a:t>Gender equality..</a:t>
            </a:r>
          </a:p>
          <a:p>
            <a:pPr lvl="1">
              <a:lnSpc>
                <a:spcPts val="3200"/>
              </a:lnSpc>
              <a:buFont typeface="Courier New" panose="02070309020205020404" pitchFamily="49" charset="0"/>
              <a:buChar char="o"/>
            </a:pPr>
            <a:r>
              <a:rPr lang="en-US" dirty="0">
                <a:latin typeface="Arial" panose="020B0604020202020204" pitchFamily="34" charset="0"/>
                <a:cs typeface="Arial" panose="020B0604020202020204" pitchFamily="34" charset="0"/>
              </a:rPr>
              <a:t>.. remained away from the desired end</a:t>
            </a:r>
          </a:p>
          <a:p>
            <a:pPr marL="457200" lvl="1" indent="0">
              <a:lnSpc>
                <a:spcPts val="3200"/>
              </a:lnSpc>
              <a:buNone/>
            </a:pPr>
            <a:r>
              <a:rPr lang="en-US" b="1" dirty="0">
                <a:latin typeface="Arial" panose="020B0604020202020204" pitchFamily="34" charset="0"/>
                <a:cs typeface="Arial" panose="020B0604020202020204" pitchFamily="34" charset="0"/>
              </a:rPr>
              <a:t>And</a:t>
            </a:r>
          </a:p>
          <a:p>
            <a:pPr lvl="1">
              <a:lnSpc>
                <a:spcPts val="3200"/>
              </a:lnSpc>
              <a:buFont typeface="Wingdings" panose="05000000000000000000" pitchFamily="2" charset="2"/>
              <a:buChar char="v"/>
            </a:pPr>
            <a:r>
              <a:rPr lang="en-US" b="1" dirty="0">
                <a:latin typeface="Arial" panose="020B0604020202020204" pitchFamily="34" charset="0"/>
                <a:cs typeface="Arial" panose="020B0604020202020204" pitchFamily="34" charset="0"/>
              </a:rPr>
              <a:t>UN Statistics...Women</a:t>
            </a:r>
          </a:p>
          <a:p>
            <a:pPr lvl="2">
              <a:lnSpc>
                <a:spcPts val="32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do 2/3 of the work in the world</a:t>
            </a:r>
          </a:p>
          <a:p>
            <a:pPr lvl="2">
              <a:lnSpc>
                <a:spcPts val="32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earn 1/10 of world income</a:t>
            </a:r>
          </a:p>
          <a:p>
            <a:pPr lvl="2">
              <a:lnSpc>
                <a:spcPts val="32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represent 2/3 of the illiterate population of the world</a:t>
            </a:r>
          </a:p>
          <a:p>
            <a:pPr lvl="2">
              <a:lnSpc>
                <a:spcPts val="32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own less than 1/1000 of the world’s property (Williams et. al. 1997)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06014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466D35-1189-4CC6-A676-630EDF197BED}"/>
              </a:ext>
            </a:extLst>
          </p:cNvPr>
          <p:cNvSpPr>
            <a:spLocks noGrp="1"/>
          </p:cNvSpPr>
          <p:nvPr>
            <p:ph idx="1"/>
          </p:nvPr>
        </p:nvSpPr>
        <p:spPr>
          <a:xfrm>
            <a:off x="344557" y="238538"/>
            <a:ext cx="11502885" cy="6347791"/>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Institutional arrangements for managing watersheds-what one might call the institutional ecosystem-are complex.</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Two characteristics of these arrangements may be crucial:</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decision-making among authorities,</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dynamic of competition and cooperation that characterizes relationships among those authorities.</a:t>
            </a:r>
          </a:p>
        </p:txBody>
      </p:sp>
    </p:spTree>
    <p:extLst>
      <p:ext uri="{BB962C8B-B14F-4D97-AF65-F5344CB8AC3E}">
        <p14:creationId xmlns:p14="http://schemas.microsoft.com/office/powerpoint/2010/main" val="9397194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55507-B75F-4DB2-9B5C-66A62CA5F811}"/>
              </a:ext>
            </a:extLst>
          </p:cNvPr>
          <p:cNvSpPr>
            <a:spLocks noGrp="1"/>
          </p:cNvSpPr>
          <p:nvPr>
            <p:ph type="title"/>
          </p:nvPr>
        </p:nvSpPr>
        <p:spPr>
          <a:xfrm>
            <a:off x="838200" y="132521"/>
            <a:ext cx="10515600" cy="675862"/>
          </a:xfrm>
        </p:spPr>
        <p:txBody>
          <a:bodyPr>
            <a:normAutofit/>
          </a:bodyPr>
          <a:lstStyle/>
          <a:p>
            <a:r>
              <a:rPr lang="en-US" sz="2800" b="1" dirty="0">
                <a:latin typeface="Arial" panose="020B0604020202020204" pitchFamily="34" charset="0"/>
                <a:cs typeface="Arial" panose="020B0604020202020204" pitchFamily="34" charset="0"/>
              </a:rPr>
              <a:t>How to design effective institutions for ICBWM?</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12BD317-9A5E-4904-8D6B-5131B303ADC1}"/>
              </a:ext>
            </a:extLst>
          </p:cNvPr>
          <p:cNvSpPr>
            <a:spLocks noGrp="1"/>
          </p:cNvSpPr>
          <p:nvPr>
            <p:ph idx="1"/>
          </p:nvPr>
        </p:nvSpPr>
        <p:spPr>
          <a:xfrm>
            <a:off x="397565" y="901148"/>
            <a:ext cx="11396870" cy="5724939"/>
          </a:xfrm>
        </p:spPr>
        <p:txBody>
          <a:bodyPr>
            <a:normAutofit/>
          </a:bodyPr>
          <a:lstStyle/>
          <a:p>
            <a:pPr algn="just">
              <a:lnSpc>
                <a:spcPct val="150000"/>
              </a:lnSpc>
              <a:buFont typeface="Wingdings" panose="05000000000000000000" pitchFamily="2" charset="2"/>
              <a:buChar char="q"/>
            </a:pPr>
            <a:r>
              <a:rPr lang="en-US" sz="2400" b="1" dirty="0">
                <a:solidFill>
                  <a:srgbClr val="00B050"/>
                </a:solidFill>
                <a:latin typeface="Arial" panose="020B0604020202020204" pitchFamily="34" charset="0"/>
                <a:cs typeface="Arial" panose="020B0604020202020204" pitchFamily="34" charset="0"/>
              </a:rPr>
              <a:t>Well defined and recognized boundaries</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 </a:t>
            </a:r>
            <a:r>
              <a:rPr lang="en-US" sz="2400" b="1" dirty="0">
                <a:solidFill>
                  <a:srgbClr val="00B050"/>
                </a:solidFill>
                <a:latin typeface="Arial" panose="020B0604020202020204" pitchFamily="34" charset="0"/>
                <a:cs typeface="Arial" panose="020B0604020202020204" pitchFamily="34" charset="0"/>
              </a:rPr>
              <a:t>Rules and regulations adapted to local conditions</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 </a:t>
            </a:r>
            <a:r>
              <a:rPr lang="en-US" sz="2400" b="1" dirty="0">
                <a:solidFill>
                  <a:srgbClr val="00B050"/>
                </a:solidFill>
                <a:latin typeface="Arial" panose="020B0604020202020204" pitchFamily="34" charset="0"/>
                <a:cs typeface="Arial" panose="020B0604020202020204" pitchFamily="34" charset="0"/>
              </a:rPr>
              <a:t>Collective ability to modify the rules</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 </a:t>
            </a:r>
            <a:r>
              <a:rPr lang="en-US" sz="2400" b="1" dirty="0">
                <a:solidFill>
                  <a:srgbClr val="00B050"/>
                </a:solidFill>
                <a:latin typeface="Arial" panose="020B0604020202020204" pitchFamily="34" charset="0"/>
                <a:cs typeface="Arial" panose="020B0604020202020204" pitchFamily="34" charset="0"/>
              </a:rPr>
              <a:t>Adequate monitoring systems</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 </a:t>
            </a:r>
            <a:r>
              <a:rPr lang="en-US" sz="2400" b="1" dirty="0">
                <a:solidFill>
                  <a:srgbClr val="00B050"/>
                </a:solidFill>
                <a:latin typeface="Arial" panose="020B0604020202020204" pitchFamily="34" charset="0"/>
                <a:cs typeface="Arial" panose="020B0604020202020204" pitchFamily="34" charset="0"/>
              </a:rPr>
              <a:t>Enforceable and fair sanctions</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 </a:t>
            </a:r>
            <a:r>
              <a:rPr lang="en-US" sz="2400" b="1" dirty="0">
                <a:solidFill>
                  <a:srgbClr val="00B050"/>
                </a:solidFill>
                <a:latin typeface="Arial" panose="020B0604020202020204" pitchFamily="34" charset="0"/>
                <a:cs typeface="Arial" panose="020B0604020202020204" pitchFamily="34" charset="0"/>
              </a:rPr>
              <a:t>Mechanisms for conflict resolution</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 </a:t>
            </a:r>
            <a:r>
              <a:rPr lang="en-US" sz="2400" b="1" dirty="0">
                <a:solidFill>
                  <a:srgbClr val="00B050"/>
                </a:solidFill>
                <a:latin typeface="Arial" panose="020B0604020202020204" pitchFamily="34" charset="0"/>
                <a:cs typeface="Arial" panose="020B0604020202020204" pitchFamily="34" charset="0"/>
              </a:rPr>
              <a:t>Organization for coordination and enforcement of collective rules</a:t>
            </a:r>
            <a:endParaRPr lang="en-US" sz="2400"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4684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8BBDF-F223-4847-AE45-BF69EFB7BF54}"/>
              </a:ext>
            </a:extLst>
          </p:cNvPr>
          <p:cNvSpPr>
            <a:spLocks noGrp="1"/>
          </p:cNvSpPr>
          <p:nvPr>
            <p:ph type="title"/>
          </p:nvPr>
        </p:nvSpPr>
        <p:spPr>
          <a:xfrm>
            <a:off x="278295" y="132522"/>
            <a:ext cx="11675165" cy="548515"/>
          </a:xfrm>
        </p:spPr>
        <p:txBody>
          <a:bodyPr>
            <a:normAutofit/>
          </a:bodyPr>
          <a:lstStyle/>
          <a:p>
            <a:r>
              <a:rPr lang="en-US" sz="2800" b="1" dirty="0">
                <a:latin typeface="Arial" panose="020B0604020202020204" pitchFamily="34" charset="0"/>
                <a:cs typeface="Arial" panose="020B0604020202020204" pitchFamily="34" charset="0"/>
              </a:rPr>
              <a:t>Enabling conditions for collective action and people’s participation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37D9AEB-437A-4262-8913-EC912D724F75}"/>
              </a:ext>
            </a:extLst>
          </p:cNvPr>
          <p:cNvSpPr>
            <a:spLocks noGrp="1"/>
          </p:cNvSpPr>
          <p:nvPr>
            <p:ph idx="1"/>
          </p:nvPr>
        </p:nvSpPr>
        <p:spPr>
          <a:xfrm>
            <a:off x="278295" y="821634"/>
            <a:ext cx="11569148" cy="5903843"/>
          </a:xfrm>
        </p:spPr>
        <p:txBody>
          <a:bodyPr>
            <a:normAutofit/>
          </a:bodyPr>
          <a:lstStyle/>
          <a:p>
            <a:pPr>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Shared goals </a:t>
            </a:r>
            <a:r>
              <a:rPr lang="en-US" sz="2400" dirty="0">
                <a:latin typeface="Arial" panose="020B0604020202020204" pitchFamily="34" charset="0"/>
                <a:cs typeface="Arial" panose="020B0604020202020204" pitchFamily="34" charset="0"/>
              </a:rPr>
              <a:t>and objectives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Equity </a:t>
            </a:r>
            <a:r>
              <a:rPr lang="en-US" sz="2400" dirty="0">
                <a:latin typeface="Arial" panose="020B0604020202020204" pitchFamily="34" charset="0"/>
                <a:cs typeface="Arial" panose="020B0604020202020204" pitchFamily="34" charset="0"/>
              </a:rPr>
              <a:t>in the distribution of gains and costs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Expectation of </a:t>
            </a:r>
            <a:r>
              <a:rPr lang="en-US" sz="2400" b="1" dirty="0">
                <a:latin typeface="Arial" panose="020B0604020202020204" pitchFamily="34" charset="0"/>
                <a:cs typeface="Arial" panose="020B0604020202020204" pitchFamily="34" charset="0"/>
              </a:rPr>
              <a:t>individual benefits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Assurance </a:t>
            </a:r>
            <a:r>
              <a:rPr lang="en-US" sz="2400" dirty="0">
                <a:latin typeface="Arial" panose="020B0604020202020204" pitchFamily="34" charset="0"/>
                <a:cs typeface="Arial" panose="020B0604020202020204" pitchFamily="34" charset="0"/>
              </a:rPr>
              <a:t>about the actions and intended strategies of other resource users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Social cohesion </a:t>
            </a:r>
            <a:r>
              <a:rPr lang="en-US" sz="2400" dirty="0">
                <a:latin typeface="Arial" panose="020B0604020202020204" pitchFamily="34" charset="0"/>
                <a:cs typeface="Arial" panose="020B0604020202020204" pitchFamily="34" charset="0"/>
              </a:rPr>
              <a:t>– fewer rather than too many members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Leadership/organization </a:t>
            </a:r>
            <a:r>
              <a:rPr lang="en-US" sz="2400" dirty="0">
                <a:latin typeface="Arial" panose="020B0604020202020204" pitchFamily="34" charset="0"/>
                <a:cs typeface="Arial" panose="020B0604020202020204" pitchFamily="34" charset="0"/>
              </a:rPr>
              <a:t>for coordination of individual activities</a:t>
            </a:r>
          </a:p>
        </p:txBody>
      </p:sp>
    </p:spTree>
    <p:extLst>
      <p:ext uri="{BB962C8B-B14F-4D97-AF65-F5344CB8AC3E}">
        <p14:creationId xmlns:p14="http://schemas.microsoft.com/office/powerpoint/2010/main" val="5620200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367FA-3F79-426B-99F8-26F54BABD98F}"/>
              </a:ext>
            </a:extLst>
          </p:cNvPr>
          <p:cNvSpPr>
            <a:spLocks noGrp="1"/>
          </p:cNvSpPr>
          <p:nvPr>
            <p:ph type="title"/>
          </p:nvPr>
        </p:nvSpPr>
        <p:spPr>
          <a:xfrm>
            <a:off x="530087" y="106018"/>
            <a:ext cx="10823713" cy="575020"/>
          </a:xfrm>
        </p:spPr>
        <p:txBody>
          <a:bodyPr>
            <a:normAutofit/>
          </a:bodyPr>
          <a:lstStyle/>
          <a:p>
            <a:r>
              <a:rPr lang="en-US" sz="2800" b="1" dirty="0">
                <a:latin typeface="Arial" panose="020B0604020202020204" pitchFamily="34" charset="0"/>
                <a:cs typeface="Arial" panose="020B0604020202020204" pitchFamily="34" charset="0"/>
              </a:rPr>
              <a:t>Institutional Reform and Capacity Strengthening for IWM</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3F3E095-5924-4DBA-AF18-9CE28A8FDDEE}"/>
              </a:ext>
            </a:extLst>
          </p:cNvPr>
          <p:cNvSpPr>
            <a:spLocks noGrp="1"/>
          </p:cNvSpPr>
          <p:nvPr>
            <p:ph idx="1"/>
          </p:nvPr>
        </p:nvSpPr>
        <p:spPr>
          <a:xfrm>
            <a:off x="530087" y="861391"/>
            <a:ext cx="11317356" cy="5764695"/>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Define sharing rules and regulatory systems for community-based IWM</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Define restrictions and standards </a:t>
            </a:r>
            <a:r>
              <a:rPr lang="en-US" dirty="0">
                <a:latin typeface="Arial" panose="020B0604020202020204" pitchFamily="34" charset="0"/>
                <a:cs typeface="Arial" panose="020B0604020202020204" pitchFamily="34" charset="0"/>
              </a:rPr>
              <a:t>(e.g., for groundwater withdrawal and use of Common Pool Resources CPRs)</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Licensing of depletable resources (e.g. groundwater extraction)</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Land capability systems </a:t>
            </a:r>
            <a:r>
              <a:rPr lang="en-US" dirty="0">
                <a:latin typeface="Arial" panose="020B0604020202020204" pitchFamily="34" charset="0"/>
                <a:cs typeface="Arial" panose="020B0604020202020204" pitchFamily="34" charset="0"/>
              </a:rPr>
              <a:t>(e.g., regulate growing of water-intensive crops in drylands)</a:t>
            </a:r>
          </a:p>
          <a:p>
            <a:pPr lvl="1" algn="just">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Empower local communities </a:t>
            </a:r>
            <a:r>
              <a:rPr lang="en-US" dirty="0">
                <a:latin typeface="Arial" panose="020B0604020202020204" pitchFamily="34" charset="0"/>
                <a:cs typeface="Arial" panose="020B0604020202020204" pitchFamily="34" charset="0"/>
              </a:rPr>
              <a:t>(to enforce compliance to collective rules and regulations)</a:t>
            </a:r>
          </a:p>
        </p:txBody>
      </p:sp>
    </p:spTree>
    <p:extLst>
      <p:ext uri="{BB962C8B-B14F-4D97-AF65-F5344CB8AC3E}">
        <p14:creationId xmlns:p14="http://schemas.microsoft.com/office/powerpoint/2010/main" val="267601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B74FE-3CA4-4C03-8793-6A217D54DBDC}"/>
              </a:ext>
            </a:extLst>
          </p:cNvPr>
          <p:cNvSpPr>
            <a:spLocks noGrp="1"/>
          </p:cNvSpPr>
          <p:nvPr>
            <p:ph type="title"/>
          </p:nvPr>
        </p:nvSpPr>
        <p:spPr>
          <a:xfrm>
            <a:off x="838200" y="119271"/>
            <a:ext cx="10515600" cy="561766"/>
          </a:xfrm>
        </p:spPr>
        <p:txBody>
          <a:bodyPr>
            <a:normAutofit/>
          </a:bodyPr>
          <a:lstStyle/>
          <a:p>
            <a:r>
              <a:rPr lang="en-US" sz="2800" b="1" dirty="0">
                <a:latin typeface="Arial" panose="020B0604020202020204" pitchFamily="34" charset="0"/>
                <a:cs typeface="Arial" panose="020B0604020202020204" pitchFamily="34" charset="0"/>
              </a:rPr>
              <a:t>policy</a:t>
            </a:r>
          </a:p>
        </p:txBody>
      </p:sp>
      <p:sp>
        <p:nvSpPr>
          <p:cNvPr id="3" name="Content Placeholder 2">
            <a:extLst>
              <a:ext uri="{FF2B5EF4-FFF2-40B4-BE49-F238E27FC236}">
                <a16:creationId xmlns:a16="http://schemas.microsoft.com/office/drawing/2014/main" id="{1E317EDE-885E-4FED-92E6-D17E9B33B666}"/>
              </a:ext>
            </a:extLst>
          </p:cNvPr>
          <p:cNvSpPr>
            <a:spLocks noGrp="1"/>
          </p:cNvSpPr>
          <p:nvPr>
            <p:ph idx="1"/>
          </p:nvPr>
        </p:nvSpPr>
        <p:spPr>
          <a:xfrm>
            <a:off x="838200" y="681038"/>
            <a:ext cx="10515600" cy="5892040"/>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Watershed management works best when there is a supportive policy and legal framework, particularly</a:t>
            </a:r>
          </a:p>
          <a:p>
            <a:pPr marL="914400" lvl="1" indent="-457200" algn="just">
              <a:lnSpc>
                <a:spcPct val="150000"/>
              </a:lnSpc>
              <a:buFont typeface="+mj-lt"/>
              <a:buAutoNum type="alphaLcParenR"/>
            </a:pPr>
            <a:r>
              <a:rPr lang="en-US" dirty="0">
                <a:latin typeface="Arial" panose="020B0604020202020204" pitchFamily="34" charset="0"/>
                <a:cs typeface="Arial" panose="020B0604020202020204" pitchFamily="34" charset="0"/>
              </a:rPr>
              <a:t>Policies that facilitate </a:t>
            </a:r>
            <a:r>
              <a:rPr lang="en-US" b="1" dirty="0">
                <a:solidFill>
                  <a:srgbClr val="00B050"/>
                </a:solidFill>
                <a:latin typeface="Arial" panose="020B0604020202020204" pitchFamily="34" charset="0"/>
                <a:cs typeface="Arial" panose="020B0604020202020204" pitchFamily="34" charset="0"/>
              </a:rPr>
              <a:t>decentralized and participatory </a:t>
            </a:r>
            <a:r>
              <a:rPr lang="en-US" dirty="0">
                <a:latin typeface="Arial" panose="020B0604020202020204" pitchFamily="34" charset="0"/>
                <a:cs typeface="Arial" panose="020B0604020202020204" pitchFamily="34" charset="0"/>
              </a:rPr>
              <a:t>development;</a:t>
            </a:r>
          </a:p>
          <a:p>
            <a:pPr marL="914400" lvl="1" indent="-457200" algn="just">
              <a:lnSpc>
                <a:spcPct val="150000"/>
              </a:lnSpc>
              <a:buFont typeface="+mj-lt"/>
              <a:buAutoNum type="alphaLcParenR"/>
            </a:pPr>
            <a:r>
              <a:rPr lang="en-US" b="1" dirty="0">
                <a:solidFill>
                  <a:srgbClr val="00B050"/>
                </a:solidFill>
                <a:latin typeface="Arial" panose="020B0604020202020204" pitchFamily="34" charset="0"/>
                <a:cs typeface="Arial" panose="020B0604020202020204" pitchFamily="34" charset="0"/>
              </a:rPr>
              <a:t>Institutional arrangements </a:t>
            </a:r>
            <a:r>
              <a:rPr lang="en-US" dirty="0">
                <a:latin typeface="Arial" panose="020B0604020202020204" pitchFamily="34" charset="0"/>
                <a:cs typeface="Arial" panose="020B0604020202020204" pitchFamily="34" charset="0"/>
              </a:rPr>
              <a:t>that allow and encourage public agencies at all levels to work together; and</a:t>
            </a:r>
          </a:p>
          <a:p>
            <a:pPr marL="914400" lvl="1" indent="-457200" algn="just">
              <a:lnSpc>
                <a:spcPct val="150000"/>
              </a:lnSpc>
              <a:buFont typeface="+mj-lt"/>
              <a:buAutoNum type="alphaLcParenR"/>
            </a:pPr>
            <a:r>
              <a:rPr lang="en-US" b="1" dirty="0">
                <a:solidFill>
                  <a:srgbClr val="00B050"/>
                </a:solidFill>
                <a:latin typeface="Arial" panose="020B0604020202020204" pitchFamily="34" charset="0"/>
                <a:cs typeface="Arial" panose="020B0604020202020204" pitchFamily="34" charset="0"/>
              </a:rPr>
              <a:t>An approach </a:t>
            </a:r>
            <a:r>
              <a:rPr lang="en-US" dirty="0">
                <a:latin typeface="Arial" panose="020B0604020202020204" pitchFamily="34" charset="0"/>
                <a:cs typeface="Arial" panose="020B0604020202020204" pitchFamily="34" charset="0"/>
              </a:rPr>
              <a:t>to access to natural resources that reflects local legislation and tenure practices and problems.</a:t>
            </a:r>
          </a:p>
        </p:txBody>
      </p:sp>
    </p:spTree>
    <p:extLst>
      <p:ext uri="{BB962C8B-B14F-4D97-AF65-F5344CB8AC3E}">
        <p14:creationId xmlns:p14="http://schemas.microsoft.com/office/powerpoint/2010/main" val="18506295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53847-3DAD-4EA5-8528-B6A43199DD7C}"/>
              </a:ext>
            </a:extLst>
          </p:cNvPr>
          <p:cNvSpPr>
            <a:spLocks noGrp="1"/>
          </p:cNvSpPr>
          <p:nvPr>
            <p:ph type="title"/>
          </p:nvPr>
        </p:nvSpPr>
        <p:spPr>
          <a:xfrm>
            <a:off x="838200" y="132523"/>
            <a:ext cx="10515600" cy="548514"/>
          </a:xfrm>
        </p:spPr>
        <p:txBody>
          <a:bodyPr>
            <a:normAutofit/>
          </a:bodyPr>
          <a:lstStyle/>
          <a:p>
            <a:r>
              <a:rPr lang="en-US" sz="2800" b="1" dirty="0">
                <a:latin typeface="Arial" panose="020B0604020202020204" pitchFamily="34" charset="0"/>
                <a:cs typeface="Arial" panose="020B0604020202020204" pitchFamily="34" charset="0"/>
              </a:rPr>
              <a:t>Institutional Arrangement</a:t>
            </a:r>
          </a:p>
        </p:txBody>
      </p:sp>
      <p:pic>
        <p:nvPicPr>
          <p:cNvPr id="4" name="Content Placeholder 3">
            <a:extLst>
              <a:ext uri="{FF2B5EF4-FFF2-40B4-BE49-F238E27FC236}">
                <a16:creationId xmlns:a16="http://schemas.microsoft.com/office/drawing/2014/main" id="{9C203A30-BD4D-439B-A436-A54A54231908}"/>
              </a:ext>
            </a:extLst>
          </p:cNvPr>
          <p:cNvPicPr>
            <a:picLocks noGrp="1" noChangeAspect="1"/>
          </p:cNvPicPr>
          <p:nvPr>
            <p:ph idx="1"/>
          </p:nvPr>
        </p:nvPicPr>
        <p:blipFill>
          <a:blip r:embed="rId2"/>
          <a:stretch>
            <a:fillRect/>
          </a:stretch>
        </p:blipFill>
        <p:spPr>
          <a:xfrm>
            <a:off x="1895061" y="1126435"/>
            <a:ext cx="8362121" cy="4982817"/>
          </a:xfrm>
          <a:prstGeom prst="rect">
            <a:avLst/>
          </a:prstGeom>
        </p:spPr>
      </p:pic>
    </p:spTree>
    <p:extLst>
      <p:ext uri="{BB962C8B-B14F-4D97-AF65-F5344CB8AC3E}">
        <p14:creationId xmlns:p14="http://schemas.microsoft.com/office/powerpoint/2010/main" val="11765223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3CAB021-F7ED-4DD1-A3E1-F01B16617E63}"/>
              </a:ext>
            </a:extLst>
          </p:cNvPr>
          <p:cNvPicPr>
            <a:picLocks noGrp="1" noChangeAspect="1"/>
          </p:cNvPicPr>
          <p:nvPr>
            <p:ph idx="1"/>
          </p:nvPr>
        </p:nvPicPr>
        <p:blipFill>
          <a:blip r:embed="rId2"/>
          <a:stretch>
            <a:fillRect/>
          </a:stretch>
        </p:blipFill>
        <p:spPr>
          <a:xfrm>
            <a:off x="728869" y="198784"/>
            <a:ext cx="10495722" cy="6467060"/>
          </a:xfrm>
          <a:prstGeom prst="rect">
            <a:avLst/>
          </a:prstGeom>
        </p:spPr>
      </p:pic>
    </p:spTree>
    <p:extLst>
      <p:ext uri="{BB962C8B-B14F-4D97-AF65-F5344CB8AC3E}">
        <p14:creationId xmlns:p14="http://schemas.microsoft.com/office/powerpoint/2010/main" val="35933408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391BED4-A68C-4DDC-BF46-114D87559EE3}"/>
              </a:ext>
            </a:extLst>
          </p:cNvPr>
          <p:cNvPicPr>
            <a:picLocks noGrp="1" noChangeAspect="1"/>
          </p:cNvPicPr>
          <p:nvPr>
            <p:ph idx="1"/>
          </p:nvPr>
        </p:nvPicPr>
        <p:blipFill>
          <a:blip r:embed="rId2"/>
          <a:stretch>
            <a:fillRect/>
          </a:stretch>
        </p:blipFill>
        <p:spPr>
          <a:xfrm>
            <a:off x="1696278" y="702366"/>
            <a:ext cx="9303026" cy="5844208"/>
          </a:xfrm>
          <a:prstGeom prst="rect">
            <a:avLst/>
          </a:prstGeom>
        </p:spPr>
      </p:pic>
    </p:spTree>
    <p:extLst>
      <p:ext uri="{BB962C8B-B14F-4D97-AF65-F5344CB8AC3E}">
        <p14:creationId xmlns:p14="http://schemas.microsoft.com/office/powerpoint/2010/main" val="4853760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51DA83-4A7C-4E37-91E7-2CC9F6F45436}"/>
              </a:ext>
            </a:extLst>
          </p:cNvPr>
          <p:cNvSpPr>
            <a:spLocks noGrp="1"/>
          </p:cNvSpPr>
          <p:nvPr>
            <p:ph idx="1"/>
          </p:nvPr>
        </p:nvSpPr>
        <p:spPr>
          <a:xfrm>
            <a:off x="838199" y="596348"/>
            <a:ext cx="10969487" cy="5711687"/>
          </a:xfrm>
        </p:spPr>
        <p:txBody>
          <a:bodyPr>
            <a:normAutofit/>
          </a:bodyPr>
          <a:lstStyle/>
          <a:p>
            <a:pPr>
              <a:buFont typeface="Wingdings" panose="05000000000000000000" pitchFamily="2" charset="2"/>
              <a:buChar char="q"/>
            </a:pPr>
            <a:r>
              <a:rPr lang="en-US" b="1" dirty="0">
                <a:latin typeface="Arial" panose="020B0604020202020204" pitchFamily="34" charset="0"/>
                <a:cs typeface="Arial" panose="020B0604020202020204" pitchFamily="34" charset="0"/>
              </a:rPr>
              <a:t>At Kebele/project level</a:t>
            </a:r>
          </a:p>
          <a:p>
            <a:pPr marL="0" indent="0">
              <a:buNone/>
            </a:pPr>
            <a:endParaRPr lang="en-US" b="1" dirty="0"/>
          </a:p>
          <a:p>
            <a:pPr lvl="1">
              <a:lnSpc>
                <a:spcPct val="150000"/>
              </a:lnSpc>
              <a:buFont typeface="Wingdings" panose="05000000000000000000" pitchFamily="2" charset="2"/>
              <a:buChar char="v"/>
            </a:pPr>
            <a:r>
              <a:rPr lang="en-US" dirty="0"/>
              <a:t> </a:t>
            </a:r>
            <a:r>
              <a:rPr lang="en-US" dirty="0">
                <a:latin typeface="Arial" panose="020B0604020202020204" pitchFamily="34" charset="0"/>
                <a:cs typeface="Arial" panose="020B0604020202020204" pitchFamily="34" charset="0"/>
              </a:rPr>
              <a:t>The project implementing team is selected on the basis of definite criteria.</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The implementing team will constitute from </a:t>
            </a:r>
            <a:r>
              <a:rPr lang="en-US" i="1" dirty="0">
                <a:latin typeface="Arial" panose="020B0604020202020204" pitchFamily="34" charset="0"/>
                <a:cs typeface="Arial" panose="020B0604020202020204" pitchFamily="34" charset="0"/>
              </a:rPr>
              <a:t>Kebeles</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Watershed Development Team (KWDT).</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Effort should be made to the team to be composed a professional, religious leaders, Women, other institutions</a:t>
            </a:r>
          </a:p>
        </p:txBody>
      </p:sp>
    </p:spTree>
    <p:extLst>
      <p:ext uri="{BB962C8B-B14F-4D97-AF65-F5344CB8AC3E}">
        <p14:creationId xmlns:p14="http://schemas.microsoft.com/office/powerpoint/2010/main" val="26389433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CD2ECDD-6450-4CE9-9149-6B0C667738E4}"/>
              </a:ext>
            </a:extLst>
          </p:cNvPr>
          <p:cNvPicPr>
            <a:picLocks noGrp="1" noChangeAspect="1"/>
          </p:cNvPicPr>
          <p:nvPr>
            <p:ph idx="1"/>
          </p:nvPr>
        </p:nvPicPr>
        <p:blipFill>
          <a:blip r:embed="rId2"/>
          <a:stretch>
            <a:fillRect/>
          </a:stretch>
        </p:blipFill>
        <p:spPr>
          <a:xfrm>
            <a:off x="2040975" y="291548"/>
            <a:ext cx="8401737" cy="4996069"/>
          </a:xfrm>
          <a:prstGeom prst="rect">
            <a:avLst/>
          </a:prstGeom>
        </p:spPr>
      </p:pic>
      <p:pic>
        <p:nvPicPr>
          <p:cNvPr id="5" name="Picture 4">
            <a:extLst>
              <a:ext uri="{FF2B5EF4-FFF2-40B4-BE49-F238E27FC236}">
                <a16:creationId xmlns:a16="http://schemas.microsoft.com/office/drawing/2014/main" id="{915F4AFC-4B0C-43A6-B6F8-46DBFDDE32B2}"/>
              </a:ext>
            </a:extLst>
          </p:cNvPr>
          <p:cNvPicPr>
            <a:picLocks noChangeAspect="1"/>
          </p:cNvPicPr>
          <p:nvPr/>
        </p:nvPicPr>
        <p:blipFill>
          <a:blip r:embed="rId3"/>
          <a:stretch>
            <a:fillRect/>
          </a:stretch>
        </p:blipFill>
        <p:spPr>
          <a:xfrm>
            <a:off x="6123766" y="5396286"/>
            <a:ext cx="4318946" cy="889219"/>
          </a:xfrm>
          <a:prstGeom prst="rect">
            <a:avLst/>
          </a:prstGeom>
        </p:spPr>
      </p:pic>
    </p:spTree>
    <p:extLst>
      <p:ext uri="{BB962C8B-B14F-4D97-AF65-F5344CB8AC3E}">
        <p14:creationId xmlns:p14="http://schemas.microsoft.com/office/powerpoint/2010/main" val="34928201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CD4758-F414-4834-B87D-0A01C560C582}"/>
              </a:ext>
            </a:extLst>
          </p:cNvPr>
          <p:cNvSpPr>
            <a:spLocks noGrp="1"/>
          </p:cNvSpPr>
          <p:nvPr>
            <p:ph idx="1"/>
          </p:nvPr>
        </p:nvSpPr>
        <p:spPr>
          <a:xfrm>
            <a:off x="450574" y="715616"/>
            <a:ext cx="10903226" cy="5976731"/>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At District level</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District Watershed Development Team will be set up.</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The team will have multi-disciplinary professionals.</a:t>
            </a:r>
            <a:endParaRPr lang="en-US" b="1"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At National/Regional Level</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Institutional arrangements at the Ministerial level and their roles are illustrated.</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Responsibilities for approving projects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Matters related with policies, perspective planning, allocation of budget, monitoring &amp; evaluation strengthened.</a:t>
            </a:r>
          </a:p>
        </p:txBody>
      </p:sp>
    </p:spTree>
    <p:extLst>
      <p:ext uri="{BB962C8B-B14F-4D97-AF65-F5344CB8AC3E}">
        <p14:creationId xmlns:p14="http://schemas.microsoft.com/office/powerpoint/2010/main" val="38939658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5918-7D0B-48F2-BA35-11C6155EB2F5}"/>
              </a:ext>
            </a:extLst>
          </p:cNvPr>
          <p:cNvSpPr>
            <a:spLocks noGrp="1"/>
          </p:cNvSpPr>
          <p:nvPr>
            <p:ph type="title"/>
          </p:nvPr>
        </p:nvSpPr>
        <p:spPr>
          <a:xfrm>
            <a:off x="838200" y="1"/>
            <a:ext cx="10515600" cy="681036"/>
          </a:xfrm>
        </p:spPr>
        <p:txBody>
          <a:bodyPr>
            <a:normAutofit/>
          </a:bodyPr>
          <a:lstStyle/>
          <a:p>
            <a:r>
              <a:rPr lang="en-US" sz="2800" b="1" dirty="0">
                <a:latin typeface="Arial" panose="020B0604020202020204" pitchFamily="34" charset="0"/>
                <a:cs typeface="Arial" panose="020B0604020202020204" pitchFamily="34" charset="0"/>
              </a:rPr>
              <a:t>Institutional Governance</a:t>
            </a:r>
          </a:p>
        </p:txBody>
      </p:sp>
      <p:sp>
        <p:nvSpPr>
          <p:cNvPr id="3" name="Content Placeholder 2">
            <a:extLst>
              <a:ext uri="{FF2B5EF4-FFF2-40B4-BE49-F238E27FC236}">
                <a16:creationId xmlns:a16="http://schemas.microsoft.com/office/drawing/2014/main" id="{E357CAFF-3477-43D3-BDA0-84842649B5CD}"/>
              </a:ext>
            </a:extLst>
          </p:cNvPr>
          <p:cNvSpPr>
            <a:spLocks noGrp="1"/>
          </p:cNvSpPr>
          <p:nvPr>
            <p:ph idx="1"/>
          </p:nvPr>
        </p:nvSpPr>
        <p:spPr>
          <a:xfrm>
            <a:off x="384313" y="681037"/>
            <a:ext cx="11476383" cy="5971554"/>
          </a:xfrm>
        </p:spPr>
        <p:txBody>
          <a:bodyPr>
            <a:normAutofit lnSpcReduction="10000"/>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good governance of institutions requires addressing of at least the following important rationalities</a:t>
            </a:r>
          </a:p>
          <a:p>
            <a:pPr marL="457200" lvl="1" indent="0">
              <a:lnSpc>
                <a:spcPct val="150000"/>
              </a:lnSpc>
              <a:buNone/>
            </a:pPr>
            <a:r>
              <a:rPr lang="en-US" b="1" dirty="0">
                <a:latin typeface="Arial" panose="020B0604020202020204" pitchFamily="34" charset="0"/>
                <a:cs typeface="Arial" panose="020B0604020202020204" pitchFamily="34" charset="0"/>
              </a:rPr>
              <a:t>1. Technical Rationality:</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technical efficiency,</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Requirements include good technology</a:t>
            </a:r>
          </a:p>
          <a:p>
            <a:pPr marL="457200" lvl="1" indent="0">
              <a:lnSpc>
                <a:spcPct val="150000"/>
              </a:lnSpc>
              <a:buNone/>
            </a:pPr>
            <a:r>
              <a:rPr lang="en-US" b="1" dirty="0">
                <a:latin typeface="Arial" panose="020B0604020202020204" pitchFamily="34" charset="0"/>
                <a:cs typeface="Arial" panose="020B0604020202020204" pitchFamily="34" charset="0"/>
              </a:rPr>
              <a:t>2. Organizational Rationality</a:t>
            </a:r>
            <a:r>
              <a:rPr lang="en-US" dirty="0">
                <a:latin typeface="Arial" panose="020B0604020202020204" pitchFamily="34" charset="0"/>
                <a:cs typeface="Arial" panose="020B0604020202020204" pitchFamily="34" charset="0"/>
              </a:rPr>
              <a:t>:</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effective coordination.</a:t>
            </a:r>
          </a:p>
          <a:p>
            <a:pPr marL="457200" lvl="1" indent="0">
              <a:lnSpc>
                <a:spcPct val="150000"/>
              </a:lnSpc>
              <a:buNone/>
            </a:pPr>
            <a:r>
              <a:rPr lang="en-US" b="1" dirty="0">
                <a:latin typeface="Arial" panose="020B0604020202020204" pitchFamily="34" charset="0"/>
                <a:cs typeface="Arial" panose="020B0604020202020204" pitchFamily="34" charset="0"/>
              </a:rPr>
              <a:t>3. Social &amp; Political Rationality</a:t>
            </a:r>
            <a:r>
              <a:rPr lang="en-US" dirty="0">
                <a:latin typeface="Arial" panose="020B0604020202020204" pitchFamily="34" charset="0"/>
                <a:cs typeface="Arial" panose="020B0604020202020204" pitchFamily="34" charset="0"/>
              </a:rPr>
              <a:t>:</a:t>
            </a:r>
          </a:p>
          <a:p>
            <a:pPr lvl="2">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perceptions of fairness and justice across individuals and groups.</a:t>
            </a:r>
          </a:p>
          <a:p>
            <a:pPr marL="457200" lvl="1" indent="0">
              <a:lnSpc>
                <a:spcPct val="150000"/>
              </a:lnSpc>
              <a:buNone/>
            </a:pPr>
            <a:r>
              <a:rPr lang="en-US" b="1" dirty="0">
                <a:latin typeface="Arial" panose="020B0604020202020204" pitchFamily="34" charset="0"/>
                <a:cs typeface="Arial" panose="020B0604020202020204" pitchFamily="34" charset="0"/>
              </a:rPr>
              <a:t>4. Economic &amp; Environmental Rationality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99985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3362-4F2E-475C-9901-C74C3BBE9DE2}"/>
              </a:ext>
            </a:extLst>
          </p:cNvPr>
          <p:cNvSpPr>
            <a:spLocks noGrp="1"/>
          </p:cNvSpPr>
          <p:nvPr>
            <p:ph type="title"/>
          </p:nvPr>
        </p:nvSpPr>
        <p:spPr>
          <a:xfrm>
            <a:off x="838200" y="92765"/>
            <a:ext cx="10515600" cy="702365"/>
          </a:xfrm>
        </p:spPr>
        <p:txBody>
          <a:bodyPr>
            <a:normAutofit/>
          </a:bodyPr>
          <a:lstStyle/>
          <a:p>
            <a:r>
              <a:rPr lang="en-US" sz="2800" b="1" dirty="0">
                <a:latin typeface="Arial" panose="020B0604020202020204" pitchFamily="34" charset="0"/>
                <a:cs typeface="Arial" panose="020B0604020202020204" pitchFamily="34" charset="0"/>
              </a:rPr>
              <a:t>Policy Reforms-Market force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7D0D34A-DEAB-415F-80AF-E44138A72CA8}"/>
              </a:ext>
            </a:extLst>
          </p:cNvPr>
          <p:cNvSpPr>
            <a:spLocks noGrp="1"/>
          </p:cNvSpPr>
          <p:nvPr>
            <p:ph idx="1"/>
          </p:nvPr>
        </p:nvSpPr>
        <p:spPr>
          <a:xfrm>
            <a:off x="503583" y="887896"/>
            <a:ext cx="11357113" cy="5671930"/>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Removal of subsidies for water-intensive low value crops (e.g., paddy, wheat, etc.)</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Marketing and price support for water-saving technologies and drought-tolerant crops (e.g., drip irrigation)</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Market and price support for income diversification</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Crop insurance and price stabilization (production-price risk)</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Encourage water market development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6313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E79-EF6D-4052-8890-2702F22D17C3}"/>
              </a:ext>
            </a:extLst>
          </p:cNvPr>
          <p:cNvSpPr>
            <a:spLocks noGrp="1"/>
          </p:cNvSpPr>
          <p:nvPr>
            <p:ph type="title"/>
          </p:nvPr>
        </p:nvSpPr>
        <p:spPr>
          <a:xfrm>
            <a:off x="838200" y="92765"/>
            <a:ext cx="10515600" cy="596349"/>
          </a:xfrm>
        </p:spPr>
        <p:txBody>
          <a:bodyPr>
            <a:normAutofit/>
          </a:bodyPr>
          <a:lstStyle/>
          <a:p>
            <a:pPr algn="ctr"/>
            <a:r>
              <a:rPr lang="en-US" sz="2800" b="1" dirty="0">
                <a:latin typeface="Arial" panose="020B0604020202020204" pitchFamily="34" charset="0"/>
                <a:cs typeface="Arial" panose="020B0604020202020204" pitchFamily="34" charset="0"/>
              </a:rPr>
              <a:t>Summary</a:t>
            </a:r>
          </a:p>
        </p:txBody>
      </p:sp>
      <p:sp>
        <p:nvSpPr>
          <p:cNvPr id="3" name="Content Placeholder 2">
            <a:extLst>
              <a:ext uri="{FF2B5EF4-FFF2-40B4-BE49-F238E27FC236}">
                <a16:creationId xmlns:a16="http://schemas.microsoft.com/office/drawing/2014/main" id="{24DA53DD-B4A3-4596-ADCB-84B71F8F77D3}"/>
              </a:ext>
            </a:extLst>
          </p:cNvPr>
          <p:cNvSpPr>
            <a:spLocks noGrp="1"/>
          </p:cNvSpPr>
          <p:nvPr>
            <p:ph idx="1"/>
          </p:nvPr>
        </p:nvSpPr>
        <p:spPr>
          <a:xfrm>
            <a:off x="172278" y="689114"/>
            <a:ext cx="11767931" cy="6076121"/>
          </a:xfrm>
        </p:spPr>
        <p:txBody>
          <a:bodyPr>
            <a:noAutofit/>
          </a:bodyPr>
          <a:lstStyle/>
          <a:p>
            <a:pPr>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ENABLING ENVIRONMENT IN WATERSHED MANAGEMENT ISSUES</a:t>
            </a:r>
          </a:p>
          <a:p>
            <a:pPr marL="0" indent="0">
              <a:buNone/>
            </a:pPr>
            <a:endParaRPr lang="en-US" sz="2400" dirty="0">
              <a:solidFill>
                <a:srgbClr val="00B050"/>
              </a:solidFill>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Review policies and laws in relevant sectors such as water, agriculture, forestry, and rural development, during project formulation and/or assessment.</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Promote safeguarding of legitimate tenure rights.</a:t>
            </a:r>
          </a:p>
          <a:p>
            <a:pPr marL="457200" lvl="1" indent="0" algn="just">
              <a:lnSpc>
                <a:spcPct val="150000"/>
              </a:lnSpc>
              <a:buNone/>
            </a:pPr>
            <a:endParaRPr 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Promote dialogue among and within institutions and sectors to support horizontal and vertical integration.</a:t>
            </a:r>
          </a:p>
          <a:p>
            <a:pPr lvl="1" algn="just">
              <a:lnSpc>
                <a:spcPct val="150000"/>
              </a:lnSpc>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Establish mechanisms for inter-ministerial collaboration and coordination and for systematic upward communication of locally tested integrated solutions.</a:t>
            </a:r>
          </a:p>
        </p:txBody>
      </p:sp>
    </p:spTree>
    <p:extLst>
      <p:ext uri="{BB962C8B-B14F-4D97-AF65-F5344CB8AC3E}">
        <p14:creationId xmlns:p14="http://schemas.microsoft.com/office/powerpoint/2010/main" val="24587952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B43437-287E-405A-ACEA-82E7AED8E6AE}"/>
              </a:ext>
            </a:extLst>
          </p:cNvPr>
          <p:cNvSpPr>
            <a:spLocks noGrp="1"/>
          </p:cNvSpPr>
          <p:nvPr>
            <p:ph idx="1"/>
          </p:nvPr>
        </p:nvSpPr>
        <p:spPr>
          <a:xfrm>
            <a:off x="251791" y="172278"/>
            <a:ext cx="11834192" cy="6559825"/>
          </a:xfrm>
        </p:spPr>
        <p:txBody>
          <a:bodyPr>
            <a:normAutofit/>
          </a:bodyPr>
          <a:lstStyle/>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Build capacity of both individuals and organizations, based on assessed needs.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Strengthen skills in leadership, strategic and integrated planning and the fostering of a territorial vision among stakeholders.</a:t>
            </a:r>
          </a:p>
          <a:p>
            <a:pPr marL="457200" lvl="1" indent="0" algn="just">
              <a:lnSpc>
                <a:spcPct val="150000"/>
              </a:lnSpc>
              <a:buNone/>
            </a:pPr>
            <a:endParaRPr lang="en-US" dirty="0">
              <a:latin typeface="Arial" panose="020B0604020202020204" pitchFamily="34" charset="0"/>
              <a:cs typeface="Arial" panose="020B0604020202020204" pitchFamily="34" charset="0"/>
            </a:endParaRP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Foster establishment of formal watershed management training programs, incorporating up-to-date research findings and tools.</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Support global, regional and national knowledge sharing and exchange.</a:t>
            </a:r>
          </a:p>
          <a:p>
            <a:pPr lvl="1">
              <a:lnSpc>
                <a:spcPct val="150000"/>
              </a:lnSpc>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Join forces with development partners engaged in watershed management or other integrated landscape approaches as well as with universities and research centers.</a:t>
            </a:r>
          </a:p>
          <a:p>
            <a:pPr>
              <a:lnSpc>
                <a:spcPct val="150000"/>
              </a:lnSpc>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975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39E0B-DCC5-408E-B315-AF242921AE1B}"/>
              </a:ext>
            </a:extLst>
          </p:cNvPr>
          <p:cNvSpPr>
            <a:spLocks noGrp="1"/>
          </p:cNvSpPr>
          <p:nvPr>
            <p:ph type="title"/>
          </p:nvPr>
        </p:nvSpPr>
        <p:spPr>
          <a:xfrm>
            <a:off x="132523" y="132523"/>
            <a:ext cx="11834190" cy="874642"/>
          </a:xfrm>
        </p:spPr>
        <p:txBody>
          <a:bodyPr>
            <a:normAutofit/>
          </a:bodyPr>
          <a:lstStyle/>
          <a:p>
            <a:r>
              <a:rPr lang="en-US" sz="2800" b="1" dirty="0">
                <a:latin typeface="Arial" panose="020B0604020202020204" pitchFamily="34" charset="0"/>
                <a:cs typeface="Arial" panose="020B0604020202020204" pitchFamily="34" charset="0"/>
              </a:rPr>
              <a:t>What are the existing enabling environments?</a:t>
            </a:r>
          </a:p>
        </p:txBody>
      </p:sp>
      <p:sp>
        <p:nvSpPr>
          <p:cNvPr id="3" name="Content Placeholder 2">
            <a:extLst>
              <a:ext uri="{FF2B5EF4-FFF2-40B4-BE49-F238E27FC236}">
                <a16:creationId xmlns:a16="http://schemas.microsoft.com/office/drawing/2014/main" id="{14B3347E-C846-4889-B339-3C4FE12046FE}"/>
              </a:ext>
            </a:extLst>
          </p:cNvPr>
          <p:cNvSpPr>
            <a:spLocks noGrp="1"/>
          </p:cNvSpPr>
          <p:nvPr>
            <p:ph idx="1"/>
          </p:nvPr>
        </p:nvSpPr>
        <p:spPr>
          <a:xfrm>
            <a:off x="397565" y="1007165"/>
            <a:ext cx="11569148" cy="5718312"/>
          </a:xfrm>
        </p:spPr>
        <p:txBody>
          <a:bodyPr>
            <a:normAutofit/>
          </a:bodyPr>
          <a:lstStyle/>
          <a:p>
            <a:pPr marL="0" indent="0">
              <a:lnSpc>
                <a:spcPct val="150000"/>
              </a:lnSpc>
              <a:buNone/>
            </a:pPr>
            <a:r>
              <a:rPr lang="en-US" sz="2400" b="1" dirty="0">
                <a:solidFill>
                  <a:srgbClr val="00B050"/>
                </a:solidFill>
                <a:latin typeface="Arial" panose="020B0604020202020204" pitchFamily="34" charset="0"/>
                <a:cs typeface="Arial" panose="020B0604020202020204" pitchFamily="34" charset="0"/>
              </a:rPr>
              <a:t>a) Constitutional Provisions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Environmental rights (art.44)</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(....right to a clean and healthy environment)</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Sustainable development (art.43)</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 right to  sustainable development)</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Responsibility of government (art.92)</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design and implementation of programs and projects of development shall not damage or destroy the environment</a:t>
            </a:r>
          </a:p>
          <a:p>
            <a:pPr lvl="1">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ensure consultation</a:t>
            </a:r>
          </a:p>
        </p:txBody>
      </p:sp>
    </p:spTree>
    <p:extLst>
      <p:ext uri="{BB962C8B-B14F-4D97-AF65-F5344CB8AC3E}">
        <p14:creationId xmlns:p14="http://schemas.microsoft.com/office/powerpoint/2010/main" val="83889450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19EE00-668D-466C-A007-76CE393C1B55}"/>
              </a:ext>
            </a:extLst>
          </p:cNvPr>
          <p:cNvSpPr>
            <a:spLocks noGrp="1"/>
          </p:cNvSpPr>
          <p:nvPr>
            <p:ph idx="1"/>
          </p:nvPr>
        </p:nvSpPr>
        <p:spPr>
          <a:xfrm>
            <a:off x="291549" y="265043"/>
            <a:ext cx="11635408" cy="6361044"/>
          </a:xfrm>
        </p:spPr>
        <p:txBody>
          <a:bodyPr>
            <a:normAutofit lnSpcReduction="10000"/>
          </a:bodyPr>
          <a:lstStyle/>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Plan and budget for communication and documentation of results, case studies, success stories and lessons learned.</a:t>
            </a:r>
          </a:p>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Present the experiences and results of watershed management interventions in national and global discussion fora, including technical conferences.</a:t>
            </a:r>
          </a:p>
          <a:p>
            <a:pPr marL="0" indent="0" algn="just">
              <a:lnSpc>
                <a:spcPct val="150000"/>
              </a:lnSpc>
              <a:buNone/>
            </a:pPr>
            <a:endParaRPr 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Seek finance for integrated activities in watersheds from multiple sources, and develop new financing mechanisms that can overcome the shortfalls of sector-based approaches.</a:t>
            </a:r>
          </a:p>
          <a:p>
            <a:pPr marL="0" indent="0" algn="just">
              <a:lnSpc>
                <a:spcPct val="150000"/>
              </a:lnSpc>
              <a:buNone/>
            </a:pPr>
            <a:endParaRPr 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Encourage resource partners to support long-term watershed management programs in preference to short-term projects.</a:t>
            </a:r>
          </a:p>
          <a:p>
            <a:endParaRPr lang="en-US" dirty="0"/>
          </a:p>
        </p:txBody>
      </p:sp>
    </p:spTree>
    <p:extLst>
      <p:ext uri="{BB962C8B-B14F-4D97-AF65-F5344CB8AC3E}">
        <p14:creationId xmlns:p14="http://schemas.microsoft.com/office/powerpoint/2010/main" val="211164222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16FF27-9F90-453D-B960-9D1A1D19789C}"/>
              </a:ext>
            </a:extLst>
          </p:cNvPr>
          <p:cNvSpPr>
            <a:spLocks noGrp="1"/>
          </p:cNvSpPr>
          <p:nvPr>
            <p:ph idx="1"/>
          </p:nvPr>
        </p:nvSpPr>
        <p:spPr>
          <a:xfrm>
            <a:off x="265043" y="265042"/>
            <a:ext cx="11754679" cy="6321287"/>
          </a:xfrm>
        </p:spPr>
        <p:txBody>
          <a:bodyPr>
            <a:normAutofit/>
          </a:bodyPr>
          <a:lstStyle/>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Reading assignment </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For further understanding about policy issues in the perspective of watershed management refer </a:t>
            </a:r>
          </a:p>
          <a:p>
            <a:pPr lvl="2" algn="just">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Chapter 15 of Hydrology and the management of watershed (463-486) </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Watershed management in action (Lessons learned from FAO field projects) </a:t>
            </a:r>
          </a:p>
          <a:p>
            <a:pPr lvl="2" algn="just">
              <a:lnSpc>
                <a:spcPct val="150000"/>
              </a:lnSpc>
              <a:buFont typeface="Courier New" panose="02070309020205020404" pitchFamily="49" charset="0"/>
              <a:buChar char="o"/>
            </a:pPr>
            <a:r>
              <a:rPr lang="en-US" sz="2400" dirty="0">
                <a:solidFill>
                  <a:srgbClr val="00B050"/>
                </a:solidFill>
                <a:latin typeface="Arial" panose="020B0604020202020204" pitchFamily="34" charset="0"/>
                <a:cs typeface="Arial" panose="020B0604020202020204" pitchFamily="34" charset="0"/>
              </a:rPr>
              <a:t>Chapter 2 Enabling Environment for Watershed Management (11-21)</a:t>
            </a:r>
          </a:p>
        </p:txBody>
      </p:sp>
    </p:spTree>
    <p:extLst>
      <p:ext uri="{BB962C8B-B14F-4D97-AF65-F5344CB8AC3E}">
        <p14:creationId xmlns:p14="http://schemas.microsoft.com/office/powerpoint/2010/main" val="1324227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16ABFE-A1DB-4F84-8C32-8CB04318E554}"/>
              </a:ext>
            </a:extLst>
          </p:cNvPr>
          <p:cNvSpPr>
            <a:spLocks noGrp="1"/>
          </p:cNvSpPr>
          <p:nvPr>
            <p:ph idx="1"/>
          </p:nvPr>
        </p:nvSpPr>
        <p:spPr>
          <a:xfrm>
            <a:off x="371061" y="344556"/>
            <a:ext cx="11595652" cy="6361043"/>
          </a:xfrm>
        </p:spPr>
        <p:txBody>
          <a:bodyPr>
            <a:normAutofit fontScale="92500"/>
          </a:bodyPr>
          <a:lstStyle/>
          <a:p>
            <a:pPr marL="0" indent="0" algn="just">
              <a:lnSpc>
                <a:spcPct val="150000"/>
              </a:lnSpc>
              <a:buNone/>
            </a:pPr>
            <a:r>
              <a:rPr lang="en-US" sz="2400" b="1" dirty="0">
                <a:solidFill>
                  <a:srgbClr val="00B050"/>
                </a:solidFill>
                <a:latin typeface="Arial" panose="020B0604020202020204" pitchFamily="34" charset="0"/>
                <a:cs typeface="Arial" panose="020B0604020202020204" pitchFamily="34" charset="0"/>
              </a:rPr>
              <a:t>b) Government’s PASDEP (Plan for Accelerated Sustainable Development to End Poverty) strategy</a:t>
            </a:r>
          </a:p>
          <a:p>
            <a:pPr marL="914400" lvl="1" indent="-457200" algn="just">
              <a:lnSpc>
                <a:spcPct val="150000"/>
              </a:lnSpc>
              <a:buFont typeface="+mj-lt"/>
              <a:buAutoNum type="alphaLcParenR"/>
            </a:pPr>
            <a:r>
              <a:rPr lang="en-US" dirty="0">
                <a:latin typeface="Arial" panose="020B0604020202020204" pitchFamily="34" charset="0"/>
                <a:cs typeface="Arial" panose="020B0604020202020204" pitchFamily="34" charset="0"/>
              </a:rPr>
              <a:t>Strengthening tenure security by expanding the ongoing and certification project;</a:t>
            </a:r>
          </a:p>
          <a:p>
            <a:pPr marL="914400" lvl="1" indent="-457200" algn="just">
              <a:lnSpc>
                <a:spcPct val="150000"/>
              </a:lnSpc>
              <a:buFont typeface="+mj-lt"/>
              <a:buAutoNum type="alphaLcParenR"/>
            </a:pPr>
            <a:r>
              <a:rPr lang="en-US" dirty="0">
                <a:latin typeface="Arial" panose="020B0604020202020204" pitchFamily="34" charset="0"/>
                <a:cs typeface="Arial" panose="020B0604020202020204" pitchFamily="34" charset="0"/>
              </a:rPr>
              <a:t>Building capacity in community-based approaches to watershed management;</a:t>
            </a:r>
          </a:p>
          <a:p>
            <a:pPr marL="914400" lvl="1" indent="-457200" algn="just">
              <a:lnSpc>
                <a:spcPct val="150000"/>
              </a:lnSpc>
              <a:buFont typeface="+mj-lt"/>
              <a:buAutoNum type="alphaLcParenR"/>
            </a:pPr>
            <a:r>
              <a:rPr lang="en-US" dirty="0">
                <a:latin typeface="Arial" panose="020B0604020202020204" pitchFamily="34" charset="0"/>
                <a:cs typeface="Arial" panose="020B0604020202020204" pitchFamily="34" charset="0"/>
              </a:rPr>
              <a:t>Scaling up successful models for watershed management; and</a:t>
            </a:r>
          </a:p>
          <a:p>
            <a:pPr marL="914400" lvl="1" indent="-457200" algn="just">
              <a:lnSpc>
                <a:spcPct val="150000"/>
              </a:lnSpc>
              <a:buFont typeface="+mj-lt"/>
              <a:buAutoNum type="alphaLcParenR"/>
            </a:pPr>
            <a:r>
              <a:rPr lang="en-US" dirty="0">
                <a:latin typeface="Arial" panose="020B0604020202020204" pitchFamily="34" charset="0"/>
                <a:cs typeface="Arial" panose="020B0604020202020204" pitchFamily="34" charset="0"/>
              </a:rPr>
              <a:t>Strengthening natural resource information management,... dissemination of best management practices in sustainable land management (SLM)</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Since 1980, the government has supported rural land rehabilitation, these aimed to implement natural resource conservation and development programs in Ethiopia through watershed development (MOARD, 2005).</a:t>
            </a:r>
          </a:p>
        </p:txBody>
      </p:sp>
    </p:spTree>
    <p:extLst>
      <p:ext uri="{BB962C8B-B14F-4D97-AF65-F5344CB8AC3E}">
        <p14:creationId xmlns:p14="http://schemas.microsoft.com/office/powerpoint/2010/main" val="3172762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4482</TotalTime>
  <Words>4950</Words>
  <Application>Microsoft Office PowerPoint</Application>
  <PresentationFormat>Widescreen</PresentationFormat>
  <Paragraphs>495</Paragraphs>
  <Slides>81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Calibri</vt:lpstr>
      <vt:lpstr>Calibri Light</vt:lpstr>
      <vt:lpstr>Courier New</vt:lpstr>
      <vt:lpstr>Wingdings</vt:lpstr>
      <vt:lpstr>Office Theme</vt:lpstr>
      <vt:lpstr>PowerPoint Presentation</vt:lpstr>
      <vt:lpstr>Policy and legal opening to enhance community participation in watershed management perspectives</vt:lpstr>
      <vt:lpstr>PowerPoint Presentation</vt:lpstr>
      <vt:lpstr>PowerPoint Presentation</vt:lpstr>
      <vt:lpstr>A policy should be</vt:lpstr>
      <vt:lpstr>What a Policy is not</vt:lpstr>
      <vt:lpstr>policy</vt:lpstr>
      <vt:lpstr>What are the existing enabling environments?</vt:lpstr>
      <vt:lpstr>PowerPoint Presentation</vt:lpstr>
      <vt:lpstr>c) Climate-Resilient Green Economy (2011)</vt:lpstr>
      <vt:lpstr>Participatory policy making</vt:lpstr>
      <vt:lpstr>PowerPoint Presentation</vt:lpstr>
      <vt:lpstr>PowerPoint Presentation</vt:lpstr>
      <vt:lpstr> Participatory policy making (cont’d) </vt:lpstr>
      <vt:lpstr> Participatory policy making levels (cont’d) </vt:lpstr>
      <vt:lpstr>Participatory policy making levels (cont’d)</vt:lpstr>
      <vt:lpstr> Benefits of Participatory policy making  </vt:lpstr>
      <vt:lpstr>Policies and policy analysis</vt:lpstr>
      <vt:lpstr>Environmental policy and strategy-1997</vt:lpstr>
      <vt:lpstr>Water Sector Policy and strategy - 2001</vt:lpstr>
      <vt:lpstr> Regarding watershed management.... </vt:lpstr>
      <vt:lpstr>PowerPoint Presentation</vt:lpstr>
      <vt:lpstr>Land policy</vt:lpstr>
      <vt:lpstr>Forest Development Policy and Strategy (2007)</vt:lpstr>
      <vt:lpstr>Rural Development Policy and Strategies (2003)</vt:lpstr>
      <vt:lpstr>Agricultural sector policy and investment framework (PIF)</vt:lpstr>
      <vt:lpstr>Sustainable Land Management Project (SLMP)</vt:lpstr>
      <vt:lpstr>International/Multilateral Agreement</vt:lpstr>
      <vt:lpstr>Integration of different policies</vt:lpstr>
      <vt:lpstr>Policy Implementation</vt:lpstr>
      <vt:lpstr> Policy Implementation (cont’d) </vt:lpstr>
      <vt:lpstr> Policy Implementation (cont’d) </vt:lpstr>
      <vt:lpstr>Perfect Implementation</vt:lpstr>
      <vt:lpstr>PowerPoint Presentation</vt:lpstr>
      <vt:lpstr>1.2. Socio-economic issues</vt:lpstr>
      <vt:lpstr>Organizational set-up</vt:lpstr>
      <vt:lpstr>Organizational set-up (cont...)</vt:lpstr>
      <vt:lpstr>PowerPoint Presentation</vt:lpstr>
      <vt:lpstr>PowerPoint Presentation</vt:lpstr>
      <vt:lpstr>PowerPoint Presentation</vt:lpstr>
      <vt:lpstr>Capacity building</vt:lpstr>
      <vt:lpstr>PowerPoint Presentation</vt:lpstr>
      <vt:lpstr>Key Elements of Capacity Building Strategy</vt:lpstr>
      <vt:lpstr>Some critical capacity building components</vt:lpstr>
      <vt:lpstr>Interdependent components must become integrated – integrated capacity building (ICB)</vt:lpstr>
      <vt:lpstr>Limited vs. full scale capacity building</vt:lpstr>
      <vt:lpstr>Gender empowerment</vt:lpstr>
      <vt:lpstr>Major lessons learnt</vt:lpstr>
      <vt:lpstr>PowerPoint Presentation</vt:lpstr>
      <vt:lpstr>Organizations for IWM: Indian Example</vt:lpstr>
      <vt:lpstr>Defining Roles and Responsibilities</vt:lpstr>
      <vt:lpstr>PowerPoint Presentation</vt:lpstr>
      <vt:lpstr>PowerPoint Presentation</vt:lpstr>
      <vt:lpstr>PowerPoint Presentation</vt:lpstr>
      <vt:lpstr>PowerPoint Presentation</vt:lpstr>
      <vt:lpstr>socio-ecosystem resilience</vt:lpstr>
      <vt:lpstr>PowerPoint Presentation</vt:lpstr>
      <vt:lpstr>socio-ecosystem resilience (cont’d)</vt:lpstr>
      <vt:lpstr>Economic system and efficiency</vt:lpstr>
      <vt:lpstr>Economic system and efficiency (cont...)</vt:lpstr>
      <vt:lpstr>PowerPoint Presentation</vt:lpstr>
      <vt:lpstr>PowerPoint Presentation</vt:lpstr>
      <vt:lpstr>Institutional arrangements</vt:lpstr>
      <vt:lpstr>PowerPoint Presentation</vt:lpstr>
      <vt:lpstr>“institutional” principles and gaps</vt:lpstr>
      <vt:lpstr>PowerPoint Presentation</vt:lpstr>
      <vt:lpstr>How to design effective institutions for ICBWM?</vt:lpstr>
      <vt:lpstr>Enabling conditions for collective action and people’s participation</vt:lpstr>
      <vt:lpstr>Institutional Reform and Capacity Strengthening for IWM</vt:lpstr>
      <vt:lpstr>Institutional Arrangement</vt:lpstr>
      <vt:lpstr>PowerPoint Presentation</vt:lpstr>
      <vt:lpstr>PowerPoint Presentation</vt:lpstr>
      <vt:lpstr>PowerPoint Presentation</vt:lpstr>
      <vt:lpstr>PowerPoint Presentation</vt:lpstr>
      <vt:lpstr>PowerPoint Presentation</vt:lpstr>
      <vt:lpstr>Institutional Governance</vt:lpstr>
      <vt:lpstr>Policy Reforms-Market force</vt:lpstr>
      <vt:lpstr>Summary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86</cp:revision>
  <dcterms:created xsi:type="dcterms:W3CDTF">2018-04-05T12:29:31Z</dcterms:created>
  <dcterms:modified xsi:type="dcterms:W3CDTF">2019-03-22T02:38:00Z</dcterms:modified>
</cp:coreProperties>
</file>