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1" r:id="rId3"/>
    <p:sldId id="282" r:id="rId4"/>
    <p:sldId id="283" r:id="rId5"/>
    <p:sldId id="259" r:id="rId6"/>
    <p:sldId id="285" r:id="rId7"/>
    <p:sldId id="262" r:id="rId8"/>
    <p:sldId id="263" r:id="rId9"/>
    <p:sldId id="264" r:id="rId10"/>
    <p:sldId id="265" r:id="rId11"/>
    <p:sldId id="286" r:id="rId12"/>
    <p:sldId id="287" r:id="rId13"/>
    <p:sldId id="266" r:id="rId14"/>
    <p:sldId id="267" r:id="rId15"/>
    <p:sldId id="268" r:id="rId16"/>
    <p:sldId id="269" r:id="rId17"/>
    <p:sldId id="270" r:id="rId18"/>
    <p:sldId id="272" r:id="rId19"/>
    <p:sldId id="273" r:id="rId20"/>
    <p:sldId id="280" r:id="rId21"/>
    <p:sldId id="279" r:id="rId22"/>
    <p:sldId id="289" r:id="rId23"/>
    <p:sldId id="274" r:id="rId24"/>
    <p:sldId id="275" r:id="rId25"/>
    <p:sldId id="276" r:id="rId26"/>
    <p:sldId id="277" r:id="rId27"/>
    <p:sldId id="278" r:id="rId28"/>
    <p:sldId id="28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C1C8B-6FEB-44CE-BD17-DEA7134FB3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B5785A3-F1F0-4508-9F97-9B0CB57498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BB078A-53F1-41E4-9717-30B43A8562A6}"/>
              </a:ext>
            </a:extLst>
          </p:cNvPr>
          <p:cNvSpPr>
            <a:spLocks noGrp="1"/>
          </p:cNvSpPr>
          <p:nvPr>
            <p:ph type="dt" sz="half" idx="10"/>
          </p:nvPr>
        </p:nvSpPr>
        <p:spPr/>
        <p:txBody>
          <a:bodyPr/>
          <a:lstStyle/>
          <a:p>
            <a:fld id="{7F4BB3B1-AA0D-4969-AB0D-3CB0624B54C9}" type="datetimeFigureOut">
              <a:rPr lang="en-US" smtClean="0"/>
              <a:t>3/28/2019</a:t>
            </a:fld>
            <a:endParaRPr lang="en-US"/>
          </a:p>
        </p:txBody>
      </p:sp>
      <p:sp>
        <p:nvSpPr>
          <p:cNvPr id="5" name="Footer Placeholder 4">
            <a:extLst>
              <a:ext uri="{FF2B5EF4-FFF2-40B4-BE49-F238E27FC236}">
                <a16:creationId xmlns:a16="http://schemas.microsoft.com/office/drawing/2014/main" id="{4CC3614E-07D8-4794-9C27-4396AF4405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B1F60F-14A2-4E6E-8C50-98ADA87ECA6E}"/>
              </a:ext>
            </a:extLst>
          </p:cNvPr>
          <p:cNvSpPr>
            <a:spLocks noGrp="1"/>
          </p:cNvSpPr>
          <p:nvPr>
            <p:ph type="sldNum" sz="quarter" idx="12"/>
          </p:nvPr>
        </p:nvSpPr>
        <p:spPr/>
        <p:txBody>
          <a:bodyPr/>
          <a:lstStyle/>
          <a:p>
            <a:fld id="{2B067067-3FCC-4087-A78B-E01DCA773323}" type="slidenum">
              <a:rPr lang="en-US" smtClean="0"/>
              <a:t>‹#›</a:t>
            </a:fld>
            <a:endParaRPr lang="en-US"/>
          </a:p>
        </p:txBody>
      </p:sp>
    </p:spTree>
    <p:extLst>
      <p:ext uri="{BB962C8B-B14F-4D97-AF65-F5344CB8AC3E}">
        <p14:creationId xmlns:p14="http://schemas.microsoft.com/office/powerpoint/2010/main" val="4239154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BB498-E1D1-4A00-8EE8-D88AF7C00B5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9F5A9C3-D717-4FF1-9995-9F9847612FE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AD3A71-12FE-4CFB-9F70-C73FB5DBF5BC}"/>
              </a:ext>
            </a:extLst>
          </p:cNvPr>
          <p:cNvSpPr>
            <a:spLocks noGrp="1"/>
          </p:cNvSpPr>
          <p:nvPr>
            <p:ph type="dt" sz="half" idx="10"/>
          </p:nvPr>
        </p:nvSpPr>
        <p:spPr/>
        <p:txBody>
          <a:bodyPr/>
          <a:lstStyle/>
          <a:p>
            <a:fld id="{7F4BB3B1-AA0D-4969-AB0D-3CB0624B54C9}" type="datetimeFigureOut">
              <a:rPr lang="en-US" smtClean="0"/>
              <a:t>3/28/2019</a:t>
            </a:fld>
            <a:endParaRPr lang="en-US"/>
          </a:p>
        </p:txBody>
      </p:sp>
      <p:sp>
        <p:nvSpPr>
          <p:cNvPr id="5" name="Footer Placeholder 4">
            <a:extLst>
              <a:ext uri="{FF2B5EF4-FFF2-40B4-BE49-F238E27FC236}">
                <a16:creationId xmlns:a16="http://schemas.microsoft.com/office/drawing/2014/main" id="{11594910-6746-45A4-BF3C-33F2CD8CE4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0C5985-9AF6-4307-9AA6-2B0C0CDB4DA2}"/>
              </a:ext>
            </a:extLst>
          </p:cNvPr>
          <p:cNvSpPr>
            <a:spLocks noGrp="1"/>
          </p:cNvSpPr>
          <p:nvPr>
            <p:ph type="sldNum" sz="quarter" idx="12"/>
          </p:nvPr>
        </p:nvSpPr>
        <p:spPr/>
        <p:txBody>
          <a:bodyPr/>
          <a:lstStyle/>
          <a:p>
            <a:fld id="{2B067067-3FCC-4087-A78B-E01DCA773323}" type="slidenum">
              <a:rPr lang="en-US" smtClean="0"/>
              <a:t>‹#›</a:t>
            </a:fld>
            <a:endParaRPr lang="en-US"/>
          </a:p>
        </p:txBody>
      </p:sp>
    </p:spTree>
    <p:extLst>
      <p:ext uri="{BB962C8B-B14F-4D97-AF65-F5344CB8AC3E}">
        <p14:creationId xmlns:p14="http://schemas.microsoft.com/office/powerpoint/2010/main" val="1534344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002BB2-8CC6-41A7-AFB8-9F72211EFF5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9156FC-13BF-42A8-8BD4-A06ED7E16AE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245E5B-6B59-451A-8610-9FAD3BB6A028}"/>
              </a:ext>
            </a:extLst>
          </p:cNvPr>
          <p:cNvSpPr>
            <a:spLocks noGrp="1"/>
          </p:cNvSpPr>
          <p:nvPr>
            <p:ph type="dt" sz="half" idx="10"/>
          </p:nvPr>
        </p:nvSpPr>
        <p:spPr/>
        <p:txBody>
          <a:bodyPr/>
          <a:lstStyle/>
          <a:p>
            <a:fld id="{7F4BB3B1-AA0D-4969-AB0D-3CB0624B54C9}" type="datetimeFigureOut">
              <a:rPr lang="en-US" smtClean="0"/>
              <a:t>3/28/2019</a:t>
            </a:fld>
            <a:endParaRPr lang="en-US"/>
          </a:p>
        </p:txBody>
      </p:sp>
      <p:sp>
        <p:nvSpPr>
          <p:cNvPr id="5" name="Footer Placeholder 4">
            <a:extLst>
              <a:ext uri="{FF2B5EF4-FFF2-40B4-BE49-F238E27FC236}">
                <a16:creationId xmlns:a16="http://schemas.microsoft.com/office/drawing/2014/main" id="{71121312-4B17-4F83-BE0A-E5E9BFB19A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A18680-8FC7-4B0E-B6CC-67779ED23AB6}"/>
              </a:ext>
            </a:extLst>
          </p:cNvPr>
          <p:cNvSpPr>
            <a:spLocks noGrp="1"/>
          </p:cNvSpPr>
          <p:nvPr>
            <p:ph type="sldNum" sz="quarter" idx="12"/>
          </p:nvPr>
        </p:nvSpPr>
        <p:spPr/>
        <p:txBody>
          <a:bodyPr/>
          <a:lstStyle/>
          <a:p>
            <a:fld id="{2B067067-3FCC-4087-A78B-E01DCA773323}" type="slidenum">
              <a:rPr lang="en-US" smtClean="0"/>
              <a:t>‹#›</a:t>
            </a:fld>
            <a:endParaRPr lang="en-US"/>
          </a:p>
        </p:txBody>
      </p:sp>
    </p:spTree>
    <p:extLst>
      <p:ext uri="{BB962C8B-B14F-4D97-AF65-F5344CB8AC3E}">
        <p14:creationId xmlns:p14="http://schemas.microsoft.com/office/powerpoint/2010/main" val="582086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3EF2E-0A3E-4368-A8B3-FA3303D2B1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C54977-21F3-4823-9F82-62EBAEE9360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8F5846-7526-4160-8645-8B4F400BB312}"/>
              </a:ext>
            </a:extLst>
          </p:cNvPr>
          <p:cNvSpPr>
            <a:spLocks noGrp="1"/>
          </p:cNvSpPr>
          <p:nvPr>
            <p:ph type="dt" sz="half" idx="10"/>
          </p:nvPr>
        </p:nvSpPr>
        <p:spPr/>
        <p:txBody>
          <a:bodyPr/>
          <a:lstStyle/>
          <a:p>
            <a:fld id="{7F4BB3B1-AA0D-4969-AB0D-3CB0624B54C9}" type="datetimeFigureOut">
              <a:rPr lang="en-US" smtClean="0"/>
              <a:t>3/28/2019</a:t>
            </a:fld>
            <a:endParaRPr lang="en-US"/>
          </a:p>
        </p:txBody>
      </p:sp>
      <p:sp>
        <p:nvSpPr>
          <p:cNvPr id="5" name="Footer Placeholder 4">
            <a:extLst>
              <a:ext uri="{FF2B5EF4-FFF2-40B4-BE49-F238E27FC236}">
                <a16:creationId xmlns:a16="http://schemas.microsoft.com/office/drawing/2014/main" id="{2152044D-43C3-4F17-9384-E60FBC11BE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4E6F4A-D2BE-4034-8953-20EAEDB0BD8A}"/>
              </a:ext>
            </a:extLst>
          </p:cNvPr>
          <p:cNvSpPr>
            <a:spLocks noGrp="1"/>
          </p:cNvSpPr>
          <p:nvPr>
            <p:ph type="sldNum" sz="quarter" idx="12"/>
          </p:nvPr>
        </p:nvSpPr>
        <p:spPr/>
        <p:txBody>
          <a:bodyPr/>
          <a:lstStyle/>
          <a:p>
            <a:fld id="{2B067067-3FCC-4087-A78B-E01DCA773323}" type="slidenum">
              <a:rPr lang="en-US" smtClean="0"/>
              <a:t>‹#›</a:t>
            </a:fld>
            <a:endParaRPr lang="en-US"/>
          </a:p>
        </p:txBody>
      </p:sp>
    </p:spTree>
    <p:extLst>
      <p:ext uri="{BB962C8B-B14F-4D97-AF65-F5344CB8AC3E}">
        <p14:creationId xmlns:p14="http://schemas.microsoft.com/office/powerpoint/2010/main" val="2445253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DDCDB-EEF4-40E2-8CB5-E3EB272CA9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3784A55-FC30-490F-9B1D-497C80D822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25D5F9D-0B80-4C05-8201-55A3468B33E4}"/>
              </a:ext>
            </a:extLst>
          </p:cNvPr>
          <p:cNvSpPr>
            <a:spLocks noGrp="1"/>
          </p:cNvSpPr>
          <p:nvPr>
            <p:ph type="dt" sz="half" idx="10"/>
          </p:nvPr>
        </p:nvSpPr>
        <p:spPr/>
        <p:txBody>
          <a:bodyPr/>
          <a:lstStyle/>
          <a:p>
            <a:fld id="{7F4BB3B1-AA0D-4969-AB0D-3CB0624B54C9}" type="datetimeFigureOut">
              <a:rPr lang="en-US" smtClean="0"/>
              <a:t>3/28/2019</a:t>
            </a:fld>
            <a:endParaRPr lang="en-US"/>
          </a:p>
        </p:txBody>
      </p:sp>
      <p:sp>
        <p:nvSpPr>
          <p:cNvPr id="5" name="Footer Placeholder 4">
            <a:extLst>
              <a:ext uri="{FF2B5EF4-FFF2-40B4-BE49-F238E27FC236}">
                <a16:creationId xmlns:a16="http://schemas.microsoft.com/office/drawing/2014/main" id="{9C61CA52-DB37-4AFE-B181-EEA35F349C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70CCBC-0D9E-47CD-8DF2-5666C6A55E9B}"/>
              </a:ext>
            </a:extLst>
          </p:cNvPr>
          <p:cNvSpPr>
            <a:spLocks noGrp="1"/>
          </p:cNvSpPr>
          <p:nvPr>
            <p:ph type="sldNum" sz="quarter" idx="12"/>
          </p:nvPr>
        </p:nvSpPr>
        <p:spPr/>
        <p:txBody>
          <a:bodyPr/>
          <a:lstStyle/>
          <a:p>
            <a:fld id="{2B067067-3FCC-4087-A78B-E01DCA773323}" type="slidenum">
              <a:rPr lang="en-US" smtClean="0"/>
              <a:t>‹#›</a:t>
            </a:fld>
            <a:endParaRPr lang="en-US"/>
          </a:p>
        </p:txBody>
      </p:sp>
    </p:spTree>
    <p:extLst>
      <p:ext uri="{BB962C8B-B14F-4D97-AF65-F5344CB8AC3E}">
        <p14:creationId xmlns:p14="http://schemas.microsoft.com/office/powerpoint/2010/main" val="26987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F5D0E-24F9-4EF8-A062-D28AE9BBB1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3C3F4B-3923-4ADB-81EF-1166A5BA83F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501E82-5DAD-420C-8043-18CCC8E6DCC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CFA922-52D0-4224-8D9F-BF8A02F6170C}"/>
              </a:ext>
            </a:extLst>
          </p:cNvPr>
          <p:cNvSpPr>
            <a:spLocks noGrp="1"/>
          </p:cNvSpPr>
          <p:nvPr>
            <p:ph type="dt" sz="half" idx="10"/>
          </p:nvPr>
        </p:nvSpPr>
        <p:spPr/>
        <p:txBody>
          <a:bodyPr/>
          <a:lstStyle/>
          <a:p>
            <a:fld id="{7F4BB3B1-AA0D-4969-AB0D-3CB0624B54C9}" type="datetimeFigureOut">
              <a:rPr lang="en-US" smtClean="0"/>
              <a:t>3/28/2019</a:t>
            </a:fld>
            <a:endParaRPr lang="en-US"/>
          </a:p>
        </p:txBody>
      </p:sp>
      <p:sp>
        <p:nvSpPr>
          <p:cNvPr id="6" name="Footer Placeholder 5">
            <a:extLst>
              <a:ext uri="{FF2B5EF4-FFF2-40B4-BE49-F238E27FC236}">
                <a16:creationId xmlns:a16="http://schemas.microsoft.com/office/drawing/2014/main" id="{FE1A5015-1EC1-4561-B13F-863FD3914B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721D6A-A1BD-4F55-80F5-F10BE89648D6}"/>
              </a:ext>
            </a:extLst>
          </p:cNvPr>
          <p:cNvSpPr>
            <a:spLocks noGrp="1"/>
          </p:cNvSpPr>
          <p:nvPr>
            <p:ph type="sldNum" sz="quarter" idx="12"/>
          </p:nvPr>
        </p:nvSpPr>
        <p:spPr/>
        <p:txBody>
          <a:bodyPr/>
          <a:lstStyle/>
          <a:p>
            <a:fld id="{2B067067-3FCC-4087-A78B-E01DCA773323}" type="slidenum">
              <a:rPr lang="en-US" smtClean="0"/>
              <a:t>‹#›</a:t>
            </a:fld>
            <a:endParaRPr lang="en-US"/>
          </a:p>
        </p:txBody>
      </p:sp>
    </p:spTree>
    <p:extLst>
      <p:ext uri="{BB962C8B-B14F-4D97-AF65-F5344CB8AC3E}">
        <p14:creationId xmlns:p14="http://schemas.microsoft.com/office/powerpoint/2010/main" val="152271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85851-79DF-4F41-A301-46A99AB1A41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A062650-2274-4313-9876-E4B63AD1A5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BF28CAE-C399-4ADE-9724-1E2F0F86189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1C62E8-4DB0-4EC3-98E8-F81DE9C017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182AD12-C9FA-4157-97EE-394CAE1AD32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3F18D55-F1CA-40B3-8DFB-78143148F238}"/>
              </a:ext>
            </a:extLst>
          </p:cNvPr>
          <p:cNvSpPr>
            <a:spLocks noGrp="1"/>
          </p:cNvSpPr>
          <p:nvPr>
            <p:ph type="dt" sz="half" idx="10"/>
          </p:nvPr>
        </p:nvSpPr>
        <p:spPr/>
        <p:txBody>
          <a:bodyPr/>
          <a:lstStyle/>
          <a:p>
            <a:fld id="{7F4BB3B1-AA0D-4969-AB0D-3CB0624B54C9}" type="datetimeFigureOut">
              <a:rPr lang="en-US" smtClean="0"/>
              <a:t>3/28/2019</a:t>
            </a:fld>
            <a:endParaRPr lang="en-US"/>
          </a:p>
        </p:txBody>
      </p:sp>
      <p:sp>
        <p:nvSpPr>
          <p:cNvPr id="8" name="Footer Placeholder 7">
            <a:extLst>
              <a:ext uri="{FF2B5EF4-FFF2-40B4-BE49-F238E27FC236}">
                <a16:creationId xmlns:a16="http://schemas.microsoft.com/office/drawing/2014/main" id="{2591C3DA-88F0-480C-B8CC-F2EFE72FA2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7AEF0DD-FA43-47DB-9FC3-52D17A91DFB0}"/>
              </a:ext>
            </a:extLst>
          </p:cNvPr>
          <p:cNvSpPr>
            <a:spLocks noGrp="1"/>
          </p:cNvSpPr>
          <p:nvPr>
            <p:ph type="sldNum" sz="quarter" idx="12"/>
          </p:nvPr>
        </p:nvSpPr>
        <p:spPr/>
        <p:txBody>
          <a:bodyPr/>
          <a:lstStyle/>
          <a:p>
            <a:fld id="{2B067067-3FCC-4087-A78B-E01DCA773323}" type="slidenum">
              <a:rPr lang="en-US" smtClean="0"/>
              <a:t>‹#›</a:t>
            </a:fld>
            <a:endParaRPr lang="en-US"/>
          </a:p>
        </p:txBody>
      </p:sp>
    </p:spTree>
    <p:extLst>
      <p:ext uri="{BB962C8B-B14F-4D97-AF65-F5344CB8AC3E}">
        <p14:creationId xmlns:p14="http://schemas.microsoft.com/office/powerpoint/2010/main" val="1130300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F2AAD-AA1C-4354-AB8B-19DA0C39FFE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E8DFF7-F9FE-482A-8F51-21C602403019}"/>
              </a:ext>
            </a:extLst>
          </p:cNvPr>
          <p:cNvSpPr>
            <a:spLocks noGrp="1"/>
          </p:cNvSpPr>
          <p:nvPr>
            <p:ph type="dt" sz="half" idx="10"/>
          </p:nvPr>
        </p:nvSpPr>
        <p:spPr/>
        <p:txBody>
          <a:bodyPr/>
          <a:lstStyle/>
          <a:p>
            <a:fld id="{7F4BB3B1-AA0D-4969-AB0D-3CB0624B54C9}" type="datetimeFigureOut">
              <a:rPr lang="en-US" smtClean="0"/>
              <a:t>3/28/2019</a:t>
            </a:fld>
            <a:endParaRPr lang="en-US"/>
          </a:p>
        </p:txBody>
      </p:sp>
      <p:sp>
        <p:nvSpPr>
          <p:cNvPr id="4" name="Footer Placeholder 3">
            <a:extLst>
              <a:ext uri="{FF2B5EF4-FFF2-40B4-BE49-F238E27FC236}">
                <a16:creationId xmlns:a16="http://schemas.microsoft.com/office/drawing/2014/main" id="{B2C441BD-6B5A-4222-9B47-C9AB74CB27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95C08B2-14B6-4812-B0EA-35DF766AE901}"/>
              </a:ext>
            </a:extLst>
          </p:cNvPr>
          <p:cNvSpPr>
            <a:spLocks noGrp="1"/>
          </p:cNvSpPr>
          <p:nvPr>
            <p:ph type="sldNum" sz="quarter" idx="12"/>
          </p:nvPr>
        </p:nvSpPr>
        <p:spPr/>
        <p:txBody>
          <a:bodyPr/>
          <a:lstStyle/>
          <a:p>
            <a:fld id="{2B067067-3FCC-4087-A78B-E01DCA773323}" type="slidenum">
              <a:rPr lang="en-US" smtClean="0"/>
              <a:t>‹#›</a:t>
            </a:fld>
            <a:endParaRPr lang="en-US"/>
          </a:p>
        </p:txBody>
      </p:sp>
    </p:spTree>
    <p:extLst>
      <p:ext uri="{BB962C8B-B14F-4D97-AF65-F5344CB8AC3E}">
        <p14:creationId xmlns:p14="http://schemas.microsoft.com/office/powerpoint/2010/main" val="2850550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D196B6-6E31-450A-8DAC-4322C5CAE462}"/>
              </a:ext>
            </a:extLst>
          </p:cNvPr>
          <p:cNvSpPr>
            <a:spLocks noGrp="1"/>
          </p:cNvSpPr>
          <p:nvPr>
            <p:ph type="dt" sz="half" idx="10"/>
          </p:nvPr>
        </p:nvSpPr>
        <p:spPr/>
        <p:txBody>
          <a:bodyPr/>
          <a:lstStyle/>
          <a:p>
            <a:fld id="{7F4BB3B1-AA0D-4969-AB0D-3CB0624B54C9}" type="datetimeFigureOut">
              <a:rPr lang="en-US" smtClean="0"/>
              <a:t>3/28/2019</a:t>
            </a:fld>
            <a:endParaRPr lang="en-US"/>
          </a:p>
        </p:txBody>
      </p:sp>
      <p:sp>
        <p:nvSpPr>
          <p:cNvPr id="3" name="Footer Placeholder 2">
            <a:extLst>
              <a:ext uri="{FF2B5EF4-FFF2-40B4-BE49-F238E27FC236}">
                <a16:creationId xmlns:a16="http://schemas.microsoft.com/office/drawing/2014/main" id="{B165DA02-676C-40E5-97FD-1863C47D439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B8728C4-DFFC-4395-9E34-175E347DCA77}"/>
              </a:ext>
            </a:extLst>
          </p:cNvPr>
          <p:cNvSpPr>
            <a:spLocks noGrp="1"/>
          </p:cNvSpPr>
          <p:nvPr>
            <p:ph type="sldNum" sz="quarter" idx="12"/>
          </p:nvPr>
        </p:nvSpPr>
        <p:spPr/>
        <p:txBody>
          <a:bodyPr/>
          <a:lstStyle/>
          <a:p>
            <a:fld id="{2B067067-3FCC-4087-A78B-E01DCA773323}" type="slidenum">
              <a:rPr lang="en-US" smtClean="0"/>
              <a:t>‹#›</a:t>
            </a:fld>
            <a:endParaRPr lang="en-US"/>
          </a:p>
        </p:txBody>
      </p:sp>
    </p:spTree>
    <p:extLst>
      <p:ext uri="{BB962C8B-B14F-4D97-AF65-F5344CB8AC3E}">
        <p14:creationId xmlns:p14="http://schemas.microsoft.com/office/powerpoint/2010/main" val="462543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B80F3-3C37-4798-8BB0-0D003B28F6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F5937B1-E820-4FD9-9964-205A2CA28E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90E12C-DAC1-4FF2-96C6-443E108335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1DACCF-95AE-465A-85DD-EB766333CA56}"/>
              </a:ext>
            </a:extLst>
          </p:cNvPr>
          <p:cNvSpPr>
            <a:spLocks noGrp="1"/>
          </p:cNvSpPr>
          <p:nvPr>
            <p:ph type="dt" sz="half" idx="10"/>
          </p:nvPr>
        </p:nvSpPr>
        <p:spPr/>
        <p:txBody>
          <a:bodyPr/>
          <a:lstStyle/>
          <a:p>
            <a:fld id="{7F4BB3B1-AA0D-4969-AB0D-3CB0624B54C9}" type="datetimeFigureOut">
              <a:rPr lang="en-US" smtClean="0"/>
              <a:t>3/28/2019</a:t>
            </a:fld>
            <a:endParaRPr lang="en-US"/>
          </a:p>
        </p:txBody>
      </p:sp>
      <p:sp>
        <p:nvSpPr>
          <p:cNvPr id="6" name="Footer Placeholder 5">
            <a:extLst>
              <a:ext uri="{FF2B5EF4-FFF2-40B4-BE49-F238E27FC236}">
                <a16:creationId xmlns:a16="http://schemas.microsoft.com/office/drawing/2014/main" id="{38053522-B373-4631-82AF-B502929634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94E570-3A50-414C-810A-362545C52169}"/>
              </a:ext>
            </a:extLst>
          </p:cNvPr>
          <p:cNvSpPr>
            <a:spLocks noGrp="1"/>
          </p:cNvSpPr>
          <p:nvPr>
            <p:ph type="sldNum" sz="quarter" idx="12"/>
          </p:nvPr>
        </p:nvSpPr>
        <p:spPr/>
        <p:txBody>
          <a:bodyPr/>
          <a:lstStyle/>
          <a:p>
            <a:fld id="{2B067067-3FCC-4087-A78B-E01DCA773323}" type="slidenum">
              <a:rPr lang="en-US" smtClean="0"/>
              <a:t>‹#›</a:t>
            </a:fld>
            <a:endParaRPr lang="en-US"/>
          </a:p>
        </p:txBody>
      </p:sp>
    </p:spTree>
    <p:extLst>
      <p:ext uri="{BB962C8B-B14F-4D97-AF65-F5344CB8AC3E}">
        <p14:creationId xmlns:p14="http://schemas.microsoft.com/office/powerpoint/2010/main" val="505879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751CE-E64D-4338-9BDB-7B5282E061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8FF2C0-EA5F-4419-95BA-3AC63267D6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487F9-A11E-418B-A0C5-848BBA219D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96B2516-4BC2-4B52-A0E8-C4A736DE6545}"/>
              </a:ext>
            </a:extLst>
          </p:cNvPr>
          <p:cNvSpPr>
            <a:spLocks noGrp="1"/>
          </p:cNvSpPr>
          <p:nvPr>
            <p:ph type="dt" sz="half" idx="10"/>
          </p:nvPr>
        </p:nvSpPr>
        <p:spPr/>
        <p:txBody>
          <a:bodyPr/>
          <a:lstStyle/>
          <a:p>
            <a:fld id="{7F4BB3B1-AA0D-4969-AB0D-3CB0624B54C9}" type="datetimeFigureOut">
              <a:rPr lang="en-US" smtClean="0"/>
              <a:t>3/28/2019</a:t>
            </a:fld>
            <a:endParaRPr lang="en-US"/>
          </a:p>
        </p:txBody>
      </p:sp>
      <p:sp>
        <p:nvSpPr>
          <p:cNvPr id="6" name="Footer Placeholder 5">
            <a:extLst>
              <a:ext uri="{FF2B5EF4-FFF2-40B4-BE49-F238E27FC236}">
                <a16:creationId xmlns:a16="http://schemas.microsoft.com/office/drawing/2014/main" id="{69C849C3-B22F-4A68-AB22-DAE47CDDDD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D70D72-DEB0-4FE1-B1D8-110CC422F838}"/>
              </a:ext>
            </a:extLst>
          </p:cNvPr>
          <p:cNvSpPr>
            <a:spLocks noGrp="1"/>
          </p:cNvSpPr>
          <p:nvPr>
            <p:ph type="sldNum" sz="quarter" idx="12"/>
          </p:nvPr>
        </p:nvSpPr>
        <p:spPr/>
        <p:txBody>
          <a:bodyPr/>
          <a:lstStyle/>
          <a:p>
            <a:fld id="{2B067067-3FCC-4087-A78B-E01DCA773323}" type="slidenum">
              <a:rPr lang="en-US" smtClean="0"/>
              <a:t>‹#›</a:t>
            </a:fld>
            <a:endParaRPr lang="en-US"/>
          </a:p>
        </p:txBody>
      </p:sp>
    </p:spTree>
    <p:extLst>
      <p:ext uri="{BB962C8B-B14F-4D97-AF65-F5344CB8AC3E}">
        <p14:creationId xmlns:p14="http://schemas.microsoft.com/office/powerpoint/2010/main" val="345852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56EC06-F397-4E85-91D7-B12839384D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6A888B1-F6E7-4651-B0A7-C4777A02ED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4214E3-1675-44B9-AE78-2995D3D127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BB3B1-AA0D-4969-AB0D-3CB0624B54C9}" type="datetimeFigureOut">
              <a:rPr lang="en-US" smtClean="0"/>
              <a:t>3/28/2019</a:t>
            </a:fld>
            <a:endParaRPr lang="en-US"/>
          </a:p>
        </p:txBody>
      </p:sp>
      <p:sp>
        <p:nvSpPr>
          <p:cNvPr id="5" name="Footer Placeholder 4">
            <a:extLst>
              <a:ext uri="{FF2B5EF4-FFF2-40B4-BE49-F238E27FC236}">
                <a16:creationId xmlns:a16="http://schemas.microsoft.com/office/drawing/2014/main" id="{7F20C55C-5783-4F57-B754-4873EE3C06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3F4853-BDD7-4923-B8C2-0DCD4834B5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067067-3FCC-4087-A78B-E01DCA773323}" type="slidenum">
              <a:rPr lang="en-US" smtClean="0"/>
              <a:t>‹#›</a:t>
            </a:fld>
            <a:endParaRPr lang="en-US"/>
          </a:p>
        </p:txBody>
      </p:sp>
    </p:spTree>
    <p:extLst>
      <p:ext uri="{BB962C8B-B14F-4D97-AF65-F5344CB8AC3E}">
        <p14:creationId xmlns:p14="http://schemas.microsoft.com/office/powerpoint/2010/main" val="2281401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ECD75B-F3E5-4198-9201-5530C234E5DE}"/>
              </a:ext>
            </a:extLst>
          </p:cNvPr>
          <p:cNvSpPr>
            <a:spLocks noGrp="1"/>
          </p:cNvSpPr>
          <p:nvPr>
            <p:ph idx="1"/>
          </p:nvPr>
        </p:nvSpPr>
        <p:spPr>
          <a:xfrm>
            <a:off x="609600" y="371060"/>
            <a:ext cx="10972800" cy="6308035"/>
          </a:xfrm>
        </p:spPr>
        <p:txBody>
          <a:bodyPr/>
          <a:lstStyle/>
          <a:p>
            <a:pPr marL="0" indent="0" algn="ctr">
              <a:buNone/>
            </a:pPr>
            <a:endParaRPr lang="en-US" dirty="0"/>
          </a:p>
          <a:p>
            <a:pPr marL="0" indent="0" algn="ctr">
              <a:lnSpc>
                <a:spcPct val="150000"/>
              </a:lnSpc>
              <a:buNone/>
            </a:pPr>
            <a:r>
              <a:rPr lang="en-US" dirty="0">
                <a:latin typeface="Arial" panose="020B0604020202020204" pitchFamily="34" charset="0"/>
                <a:cs typeface="Arial" panose="020B0604020202020204" pitchFamily="34" charset="0"/>
              </a:rPr>
              <a:t>CHAPTER 3</a:t>
            </a:r>
          </a:p>
          <a:p>
            <a:pPr marL="0" indent="0" algn="ctr">
              <a:lnSpc>
                <a:spcPct val="150000"/>
              </a:lnSpc>
              <a:buNone/>
            </a:pPr>
            <a:endParaRPr lang="en-US" dirty="0">
              <a:latin typeface="Arial" panose="020B0604020202020204" pitchFamily="34" charset="0"/>
              <a:cs typeface="Arial" panose="020B0604020202020204" pitchFamily="34" charset="0"/>
            </a:endParaRPr>
          </a:p>
          <a:p>
            <a:pPr marL="0" indent="0">
              <a:lnSpc>
                <a:spcPct val="150000"/>
              </a:lnSpc>
              <a:buNone/>
            </a:pPr>
            <a:r>
              <a:rPr lang="en-US" dirty="0">
                <a:latin typeface="Arial" panose="020B0604020202020204" pitchFamily="34" charset="0"/>
                <a:cs typeface="Arial" panose="020B0604020202020204" pitchFamily="34" charset="0"/>
              </a:rPr>
              <a:t>COMMUNITY BASED MANAGEMENT AND CO-MANAGEMENT IN  WATERSHED DEVELOPMENT </a:t>
            </a:r>
          </a:p>
          <a:p>
            <a:pPr marL="0" indent="0">
              <a:lnSpc>
                <a:spcPct val="150000"/>
              </a:lnSpc>
              <a:buNone/>
            </a:pPr>
            <a:endParaRPr lang="en-US" dirty="0">
              <a:latin typeface="Arial" panose="020B0604020202020204" pitchFamily="34" charset="0"/>
              <a:cs typeface="Arial" panose="020B0604020202020204" pitchFamily="34" charset="0"/>
            </a:endParaRPr>
          </a:p>
          <a:p>
            <a:pPr marL="914400" lvl="2" indent="0">
              <a:lnSpc>
                <a:spcPct val="150000"/>
              </a:lnSpc>
              <a:buNone/>
            </a:pPr>
            <a:r>
              <a:rPr lang="en-US" sz="2800" dirty="0">
                <a:latin typeface="Arial" panose="020B0604020202020204" pitchFamily="34" charset="0"/>
                <a:cs typeface="Arial" panose="020B0604020202020204" pitchFamily="34" charset="0"/>
              </a:rPr>
              <a:t>3.1 Techniques to initiate community participation </a:t>
            </a:r>
          </a:p>
          <a:p>
            <a:pPr marL="914400" lvl="2" indent="0">
              <a:lnSpc>
                <a:spcPct val="150000"/>
              </a:lnSpc>
              <a:buNone/>
            </a:pPr>
            <a:r>
              <a:rPr lang="en-US" sz="2800" dirty="0">
                <a:latin typeface="Arial" panose="020B0604020202020204" pitchFamily="34" charset="0"/>
                <a:cs typeface="Arial" panose="020B0604020202020204" pitchFamily="34" charset="0"/>
              </a:rPr>
              <a:t>3.2 Participatory VS Collaborative Watershed Management</a:t>
            </a:r>
          </a:p>
          <a:p>
            <a:endParaRPr lang="en-US" dirty="0"/>
          </a:p>
        </p:txBody>
      </p:sp>
    </p:spTree>
    <p:extLst>
      <p:ext uri="{BB962C8B-B14F-4D97-AF65-F5344CB8AC3E}">
        <p14:creationId xmlns:p14="http://schemas.microsoft.com/office/powerpoint/2010/main" val="1799293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49F21E-6F96-445E-8C55-44F8A56186CB}"/>
              </a:ext>
            </a:extLst>
          </p:cNvPr>
          <p:cNvSpPr>
            <a:spLocks noGrp="1"/>
          </p:cNvSpPr>
          <p:nvPr>
            <p:ph idx="1"/>
          </p:nvPr>
        </p:nvSpPr>
        <p:spPr>
          <a:xfrm>
            <a:off x="238539" y="119270"/>
            <a:ext cx="11860696" cy="6738730"/>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Empowering the community</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When people are empowered to take decisions &amp; execute the activities, they own the program.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They run the watershed activities according to local, social &amp; cultural systems.</a:t>
            </a:r>
          </a:p>
          <a:p>
            <a:pPr algn="just">
              <a:lnSpc>
                <a:spcPct val="150000"/>
              </a:lnSpc>
              <a:buFont typeface="Wingdings" panose="05000000000000000000" pitchFamily="2" charset="2"/>
              <a:buChar char="q"/>
            </a:pPr>
            <a:r>
              <a:rPr lang="en-US" altLang="en-US" sz="2400" b="1" dirty="0">
                <a:latin typeface="Arial" panose="020B0604020202020204" pitchFamily="34" charset="0"/>
                <a:cs typeface="Arial" panose="020B0604020202020204" pitchFamily="34" charset="0"/>
              </a:rPr>
              <a:t>Hence, community participation takes into account three basic facts:</a:t>
            </a:r>
            <a:r>
              <a:rPr lang="en-US" altLang="en-US" sz="2400" dirty="0">
                <a:latin typeface="Arial" panose="020B0604020202020204" pitchFamily="34" charset="0"/>
                <a:cs typeface="Arial" panose="020B0604020202020204" pitchFamily="34" charset="0"/>
              </a:rPr>
              <a:t> </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 Natural resources management can not be successful and sustainable with out the support and </a:t>
            </a:r>
            <a:r>
              <a:rPr lang="en-US" altLang="en-US" b="1" dirty="0">
                <a:solidFill>
                  <a:srgbClr val="00B050"/>
                </a:solidFill>
                <a:latin typeface="Arial" panose="020B0604020202020204" pitchFamily="34" charset="0"/>
                <a:cs typeface="Arial" panose="020B0604020202020204" pitchFamily="34" charset="0"/>
              </a:rPr>
              <a:t>participation of natural resource users. </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 Participants should have decision-making capacity and responsibility (empowerment). </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  The promotion of participation in watershed  management is a long process that requires </a:t>
            </a:r>
            <a:r>
              <a:rPr lang="en-US" altLang="en-US" b="1" dirty="0">
                <a:solidFill>
                  <a:srgbClr val="00B050"/>
                </a:solidFill>
                <a:latin typeface="Arial" panose="020B0604020202020204" pitchFamily="34" charset="0"/>
                <a:cs typeface="Arial" panose="020B0604020202020204" pitchFamily="34" charset="0"/>
              </a:rPr>
              <a:t>time and appropriate techniques</a:t>
            </a:r>
          </a:p>
          <a:p>
            <a:pPr lvl="1" algn="just">
              <a:lnSpc>
                <a:spcPct val="150000"/>
              </a:lnSpc>
              <a:buFont typeface="Wingdings" panose="05000000000000000000" pitchFamily="2" charset="2"/>
              <a:buChar char="v"/>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5489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96041B-5417-4FB7-A563-C57E8E9E41A8}"/>
              </a:ext>
            </a:extLst>
          </p:cNvPr>
          <p:cNvSpPr>
            <a:spLocks noGrp="1"/>
          </p:cNvSpPr>
          <p:nvPr>
            <p:ph idx="1"/>
          </p:nvPr>
        </p:nvSpPr>
        <p:spPr>
          <a:xfrm>
            <a:off x="198783" y="265043"/>
            <a:ext cx="11834191" cy="6400800"/>
          </a:xfrm>
        </p:spPr>
        <p:txBody>
          <a:bodyPr>
            <a:normAutofit lnSpcReduction="10000"/>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 Other possible strategies to promote and ensure land users’ participation: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 At the beginning of the project, </a:t>
            </a:r>
            <a:r>
              <a:rPr lang="en-US" b="1" dirty="0">
                <a:solidFill>
                  <a:srgbClr val="00B050"/>
                </a:solidFill>
                <a:latin typeface="Arial" panose="020B0604020202020204" pitchFamily="34" charset="0"/>
                <a:cs typeface="Arial" panose="020B0604020202020204" pitchFamily="34" charset="0"/>
              </a:rPr>
              <a:t>small demonstration plot </a:t>
            </a:r>
            <a:r>
              <a:rPr lang="en-US" dirty="0">
                <a:latin typeface="Arial" panose="020B0604020202020204" pitchFamily="34" charset="0"/>
                <a:cs typeface="Arial" panose="020B0604020202020204" pitchFamily="34" charset="0"/>
              </a:rPr>
              <a:t>should be established in sufficient numbers on private as well as public lands.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 </a:t>
            </a:r>
            <a:r>
              <a:rPr lang="en-US" b="1" dirty="0">
                <a:solidFill>
                  <a:srgbClr val="00B050"/>
                </a:solidFill>
                <a:latin typeface="Arial" panose="020B0604020202020204" pitchFamily="34" charset="0"/>
                <a:cs typeface="Arial" panose="020B0604020202020204" pitchFamily="34" charset="0"/>
              </a:rPr>
              <a:t>An intensive education and extension campaign </a:t>
            </a:r>
            <a:r>
              <a:rPr lang="en-US" dirty="0">
                <a:latin typeface="Arial" panose="020B0604020202020204" pitchFamily="34" charset="0"/>
                <a:cs typeface="Arial" panose="020B0604020202020204" pitchFamily="34" charset="0"/>
              </a:rPr>
              <a:t>should follow using the result of the demonstration plots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If needed, a financial incentive program </a:t>
            </a:r>
            <a:r>
              <a:rPr lang="en-US" dirty="0">
                <a:solidFill>
                  <a:srgbClr val="FF0000"/>
                </a:solidFill>
                <a:latin typeface="Arial" panose="020B0604020202020204" pitchFamily="34" charset="0"/>
                <a:cs typeface="Arial" panose="020B0604020202020204" pitchFamily="34" charset="0"/>
              </a:rPr>
              <a:t>(subsides and credit)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 </a:t>
            </a:r>
            <a:r>
              <a:rPr lang="en-US" b="1" dirty="0">
                <a:solidFill>
                  <a:srgbClr val="00B050"/>
                </a:solidFill>
                <a:latin typeface="Arial" panose="020B0604020202020204" pitchFamily="34" charset="0"/>
                <a:cs typeface="Arial" panose="020B0604020202020204" pitchFamily="34" charset="0"/>
              </a:rPr>
              <a:t>A technical assistance </a:t>
            </a:r>
            <a:r>
              <a:rPr lang="en-US" dirty="0">
                <a:latin typeface="Arial" panose="020B0604020202020204" pitchFamily="34" charset="0"/>
                <a:cs typeface="Arial" panose="020B0604020202020204" pitchFamily="34" charset="0"/>
              </a:rPr>
              <a:t>program should also be available to whoever wants to join the watershed projects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 A special effort should be made to </a:t>
            </a:r>
            <a:r>
              <a:rPr lang="en-US" b="1" dirty="0">
                <a:solidFill>
                  <a:srgbClr val="00B050"/>
                </a:solidFill>
                <a:latin typeface="Arial" panose="020B0604020202020204" pitchFamily="34" charset="0"/>
                <a:cs typeface="Arial" panose="020B0604020202020204" pitchFamily="34" charset="0"/>
              </a:rPr>
              <a:t>organize interested farmers</a:t>
            </a:r>
          </a:p>
          <a:p>
            <a:pPr lvl="1" algn="just">
              <a:lnSpc>
                <a:spcPct val="150000"/>
              </a:lnSpc>
              <a:buFont typeface="Wingdings" panose="05000000000000000000" pitchFamily="2" charset="2"/>
              <a:buChar char="v"/>
            </a:pPr>
            <a:r>
              <a:rPr lang="en-US" b="1" dirty="0">
                <a:solidFill>
                  <a:srgbClr val="00B050"/>
                </a:solidFill>
                <a:latin typeface="Arial" panose="020B0604020202020204" pitchFamily="34" charset="0"/>
                <a:cs typeface="Arial" panose="020B0604020202020204" pitchFamily="34" charset="0"/>
              </a:rPr>
              <a:t> A regular follow up and inspection system </a:t>
            </a:r>
            <a:r>
              <a:rPr lang="en-US" dirty="0">
                <a:latin typeface="Arial" panose="020B0604020202020204" pitchFamily="34" charset="0"/>
                <a:cs typeface="Arial" panose="020B0604020202020204" pitchFamily="34" charset="0"/>
              </a:rPr>
              <a:t>should be established to help the farmers in maintenance, cropping and marketing activities</a:t>
            </a:r>
          </a:p>
        </p:txBody>
      </p:sp>
    </p:spTree>
    <p:extLst>
      <p:ext uri="{BB962C8B-B14F-4D97-AF65-F5344CB8AC3E}">
        <p14:creationId xmlns:p14="http://schemas.microsoft.com/office/powerpoint/2010/main" val="753140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93DD67-8492-4BAB-A4FD-7C88FF8C8EEC}"/>
              </a:ext>
            </a:extLst>
          </p:cNvPr>
          <p:cNvSpPr>
            <a:spLocks noGrp="1"/>
          </p:cNvSpPr>
          <p:nvPr>
            <p:ph idx="1"/>
          </p:nvPr>
        </p:nvSpPr>
        <p:spPr>
          <a:xfrm>
            <a:off x="0" y="1"/>
            <a:ext cx="12192000" cy="6858000"/>
          </a:xfrm>
        </p:spPr>
        <p:txBody>
          <a:bodyPr>
            <a:noAutofit/>
          </a:bodyPr>
          <a:lstStyle/>
          <a:p>
            <a:pPr algn="just">
              <a:lnSpc>
                <a:spcPts val="3400"/>
              </a:lnSpc>
              <a:buFont typeface="Wingdings" panose="05000000000000000000" pitchFamily="2" charset="2"/>
              <a:buChar char="q"/>
            </a:pPr>
            <a:r>
              <a:rPr lang="en-US" sz="2400" b="1" dirty="0">
                <a:solidFill>
                  <a:srgbClr val="00B050"/>
                </a:solidFill>
                <a:latin typeface="Arial" panose="020B0604020202020204" pitchFamily="34" charset="0"/>
                <a:cs typeface="Arial" panose="020B0604020202020204" pitchFamily="34" charset="0"/>
              </a:rPr>
              <a:t>Is providing incentive for people who participate in watershed help for sustaining it?</a:t>
            </a:r>
          </a:p>
          <a:p>
            <a:pPr lvl="1" algn="just">
              <a:lnSpc>
                <a:spcPts val="34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Two school of thought - Supporting or against incentives for land users in implementing watershed management activities</a:t>
            </a:r>
          </a:p>
          <a:p>
            <a:pPr lvl="1" algn="just">
              <a:lnSpc>
                <a:spcPts val="3400"/>
              </a:lnSpc>
              <a:buFont typeface="Wingdings" panose="05000000000000000000" pitchFamily="2" charset="2"/>
              <a:buChar char="v"/>
            </a:pPr>
            <a:r>
              <a:rPr lang="en-US" b="1" dirty="0">
                <a:solidFill>
                  <a:srgbClr val="00B050"/>
                </a:solidFill>
                <a:latin typeface="Arial" panose="020B0604020202020204" pitchFamily="34" charset="0"/>
                <a:cs typeface="Arial" panose="020B0604020202020204" pitchFamily="34" charset="0"/>
              </a:rPr>
              <a:t>Entry points for discussion and literature review</a:t>
            </a:r>
          </a:p>
          <a:p>
            <a:pPr lvl="2" algn="just">
              <a:lnSpc>
                <a:spcPts val="3400"/>
              </a:lnSpc>
              <a:buFont typeface="Wingdings" panose="05000000000000000000" pitchFamily="2" charset="2"/>
              <a:buChar char="Ø"/>
            </a:pPr>
            <a:r>
              <a:rPr lang="en-US" sz="2400" dirty="0">
                <a:solidFill>
                  <a:srgbClr val="00B050"/>
                </a:solidFill>
                <a:latin typeface="Arial" panose="020B0604020202020204" pitchFamily="34" charset="0"/>
                <a:cs typeface="Arial" panose="020B0604020202020204" pitchFamily="34" charset="0"/>
              </a:rPr>
              <a:t> Poor farmers, in order to become part of the development process, need a big push if the inertia of under-development and misuse of the resources are to be halted.</a:t>
            </a:r>
          </a:p>
          <a:p>
            <a:pPr lvl="2" algn="just">
              <a:lnSpc>
                <a:spcPts val="3400"/>
              </a:lnSpc>
              <a:buFont typeface="Wingdings" panose="05000000000000000000" pitchFamily="2" charset="2"/>
              <a:buChar char="Ø"/>
            </a:pPr>
            <a:r>
              <a:rPr lang="en-US" sz="2400" dirty="0">
                <a:solidFill>
                  <a:srgbClr val="00B050"/>
                </a:solidFill>
                <a:latin typeface="Arial" panose="020B0604020202020204" pitchFamily="34" charset="0"/>
                <a:cs typeface="Arial" panose="020B0604020202020204" pitchFamily="34" charset="0"/>
              </a:rPr>
              <a:t> Conservation measures have beneficial effects in society as a whole and on the stability and wise use of the nation’s resources; therefore the cost of implementing conservation and restoration work should not be absorbed exclusively by the small farmers.</a:t>
            </a:r>
          </a:p>
          <a:p>
            <a:pPr lvl="2" algn="just">
              <a:lnSpc>
                <a:spcPts val="3400"/>
              </a:lnSpc>
              <a:buFont typeface="Wingdings" panose="05000000000000000000" pitchFamily="2" charset="2"/>
              <a:buChar char="Ø"/>
            </a:pPr>
            <a:r>
              <a:rPr lang="en-US" sz="2400" dirty="0">
                <a:solidFill>
                  <a:srgbClr val="00B050"/>
                </a:solidFill>
                <a:latin typeface="Arial" panose="020B0604020202020204" pitchFamily="34" charset="0"/>
                <a:cs typeface="Arial" panose="020B0604020202020204" pitchFamily="34" charset="0"/>
              </a:rPr>
              <a:t> Cost for implementing some watershed management activities are not affordable for small farmers whereas watershed degradation/ management effect and impact is beyond farm level.</a:t>
            </a:r>
          </a:p>
        </p:txBody>
      </p:sp>
    </p:spTree>
    <p:extLst>
      <p:ext uri="{BB962C8B-B14F-4D97-AF65-F5344CB8AC3E}">
        <p14:creationId xmlns:p14="http://schemas.microsoft.com/office/powerpoint/2010/main" val="3337986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E1D78-5D3A-4671-96F3-5B4AED694AEA}"/>
              </a:ext>
            </a:extLst>
          </p:cNvPr>
          <p:cNvSpPr>
            <a:spLocks noGrp="1"/>
          </p:cNvSpPr>
          <p:nvPr>
            <p:ph type="title"/>
          </p:nvPr>
        </p:nvSpPr>
        <p:spPr>
          <a:xfrm>
            <a:off x="229669" y="142404"/>
            <a:ext cx="11141765" cy="430779"/>
          </a:xfrm>
        </p:spPr>
        <p:txBody>
          <a:bodyPr>
            <a:noAutofit/>
          </a:bodyPr>
          <a:lstStyle/>
          <a:p>
            <a:pPr marL="571500" indent="-571500">
              <a:buFont typeface="Wingdings" panose="05000000000000000000" pitchFamily="2" charset="2"/>
              <a:buChar char="q"/>
            </a:pPr>
            <a:r>
              <a:rPr lang="en-US" altLang="en-US" sz="2800" b="1" dirty="0">
                <a:latin typeface="Arial" panose="020B0604020202020204" pitchFamily="34" charset="0"/>
                <a:cs typeface="Arial" panose="020B0604020202020204" pitchFamily="34" charset="0"/>
              </a:rPr>
              <a:t>Participatory VS Collaborative Watershed Management</a:t>
            </a:r>
            <a:endParaRPr lang="en-US" sz="2800" dirty="0"/>
          </a:p>
        </p:txBody>
      </p:sp>
      <p:sp>
        <p:nvSpPr>
          <p:cNvPr id="3" name="Content Placeholder 2">
            <a:extLst>
              <a:ext uri="{FF2B5EF4-FFF2-40B4-BE49-F238E27FC236}">
                <a16:creationId xmlns:a16="http://schemas.microsoft.com/office/drawing/2014/main" id="{9100DAE1-86D4-4C0E-A677-07CEECFF4085}"/>
              </a:ext>
            </a:extLst>
          </p:cNvPr>
          <p:cNvSpPr>
            <a:spLocks noGrp="1"/>
          </p:cNvSpPr>
          <p:nvPr>
            <p:ph idx="1"/>
          </p:nvPr>
        </p:nvSpPr>
        <p:spPr>
          <a:xfrm>
            <a:off x="357809" y="490588"/>
            <a:ext cx="11834191" cy="6367411"/>
          </a:xfrm>
        </p:spPr>
        <p:txBody>
          <a:bodyPr>
            <a:normAutofit/>
          </a:bodyPr>
          <a:lstStyle/>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Emerging paradigms and new thinking</a:t>
            </a:r>
            <a:endParaRPr lang="de-DE" altLang="en-US" dirty="0">
              <a:latin typeface="Arial" panose="020B0604020202020204" pitchFamily="34" charset="0"/>
              <a:cs typeface="Arial" panose="020B0604020202020204" pitchFamily="34" charset="0"/>
            </a:endParaRPr>
          </a:p>
          <a:p>
            <a:pPr lvl="2" algn="just">
              <a:lnSpc>
                <a:spcPts val="3600"/>
              </a:lnSpc>
              <a:buFont typeface="Wingdings" panose="05000000000000000000" pitchFamily="2" charset="2"/>
              <a:buChar char="Ø"/>
            </a:pPr>
            <a:r>
              <a:rPr lang="de-DE" altLang="en-US" sz="2400" dirty="0">
                <a:latin typeface="Arial" panose="020B0604020202020204" pitchFamily="34" charset="0"/>
                <a:cs typeface="Arial" panose="020B0604020202020204" pitchFamily="34" charset="0"/>
              </a:rPr>
              <a:t>Watershed management approach evolved through different stages of development (Paradigm shift):</a:t>
            </a:r>
          </a:p>
          <a:p>
            <a:endParaRPr lang="en-US" sz="2400" dirty="0">
              <a:latin typeface="Arial" panose="020B0604020202020204" pitchFamily="34" charset="0"/>
              <a:cs typeface="Arial" panose="020B0604020202020204" pitchFamily="34" charset="0"/>
            </a:endParaRPr>
          </a:p>
        </p:txBody>
      </p:sp>
      <p:sp>
        <p:nvSpPr>
          <p:cNvPr id="4" name="Text Box 14">
            <a:extLst>
              <a:ext uri="{FF2B5EF4-FFF2-40B4-BE49-F238E27FC236}">
                <a16:creationId xmlns:a16="http://schemas.microsoft.com/office/drawing/2014/main" id="{3A99CDE5-722D-48F8-B5F3-45E237844EC6}"/>
              </a:ext>
            </a:extLst>
          </p:cNvPr>
          <p:cNvSpPr txBox="1">
            <a:spLocks noChangeArrowheads="1"/>
          </p:cNvSpPr>
          <p:nvPr/>
        </p:nvSpPr>
        <p:spPr bwMode="auto">
          <a:xfrm>
            <a:off x="2952145" y="2205257"/>
            <a:ext cx="6353970" cy="1015663"/>
          </a:xfrm>
          <a:prstGeom prst="rect">
            <a:avLst/>
          </a:prstGeom>
          <a:noFill/>
          <a:ln w="2857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altLang="en-US" sz="2000" dirty="0">
                <a:latin typeface="Times New Roman" panose="02020603050405020304" pitchFamily="18" charset="0"/>
              </a:rPr>
              <a:t>Forestry and forest related hydrology (focus on forest protection, concern of government  forest departments: see Fiebiger, 1993)</a:t>
            </a:r>
            <a:endParaRPr lang="en-US" altLang="en-US" sz="2000" dirty="0">
              <a:latin typeface="Times New Roman" panose="02020603050405020304" pitchFamily="18" charset="0"/>
            </a:endParaRPr>
          </a:p>
        </p:txBody>
      </p:sp>
      <p:sp>
        <p:nvSpPr>
          <p:cNvPr id="5" name="Text Box 15">
            <a:extLst>
              <a:ext uri="{FF2B5EF4-FFF2-40B4-BE49-F238E27FC236}">
                <a16:creationId xmlns:a16="http://schemas.microsoft.com/office/drawing/2014/main" id="{C29C1121-F9F9-4BD2-993B-10CA8A866BB5}"/>
              </a:ext>
            </a:extLst>
          </p:cNvPr>
          <p:cNvSpPr txBox="1">
            <a:spLocks noChangeArrowheads="1"/>
          </p:cNvSpPr>
          <p:nvPr/>
        </p:nvSpPr>
        <p:spPr bwMode="auto">
          <a:xfrm>
            <a:off x="3430829" y="3370735"/>
            <a:ext cx="6353969" cy="1015663"/>
          </a:xfrm>
          <a:prstGeom prst="rect">
            <a:avLst/>
          </a:prstGeom>
          <a:noFill/>
          <a:ln w="2857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altLang="en-US" sz="2000" dirty="0">
                <a:latin typeface="Times New Roman" panose="02020603050405020304" pitchFamily="18" charset="0"/>
              </a:rPr>
              <a:t>Land resource management for economic benefits (focus on SWC and beneficiaries e.g., FFW, community forestrty, hillside planting top-down)</a:t>
            </a:r>
            <a:endParaRPr lang="en-US" altLang="en-US" sz="2000" dirty="0">
              <a:latin typeface="Times New Roman" panose="02020603050405020304" pitchFamily="18" charset="0"/>
            </a:endParaRPr>
          </a:p>
        </p:txBody>
      </p:sp>
      <p:sp>
        <p:nvSpPr>
          <p:cNvPr id="6" name="Text Box 22">
            <a:extLst>
              <a:ext uri="{FF2B5EF4-FFF2-40B4-BE49-F238E27FC236}">
                <a16:creationId xmlns:a16="http://schemas.microsoft.com/office/drawing/2014/main" id="{FCDAE95F-149A-4871-915F-7D6F2B178977}"/>
              </a:ext>
            </a:extLst>
          </p:cNvPr>
          <p:cNvSpPr txBox="1">
            <a:spLocks noChangeArrowheads="1"/>
          </p:cNvSpPr>
          <p:nvPr/>
        </p:nvSpPr>
        <p:spPr bwMode="auto">
          <a:xfrm>
            <a:off x="4106742" y="4604948"/>
            <a:ext cx="6353969" cy="1015663"/>
          </a:xfrm>
          <a:prstGeom prst="rect">
            <a:avLst/>
          </a:prstGeom>
          <a:noFill/>
          <a:ln w="2857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altLang="en-US" sz="2000" dirty="0">
                <a:latin typeface="Times New Roman" panose="02020603050405020304" pitchFamily="18" charset="0"/>
              </a:rPr>
              <a:t>Participatory and integrated (involving local people, incoporating  their contribution, focus on livelihood and  resource management-bottom up or top down)</a:t>
            </a:r>
            <a:endParaRPr lang="en-US" altLang="en-US" sz="2000" dirty="0">
              <a:latin typeface="Times New Roman" panose="02020603050405020304" pitchFamily="18" charset="0"/>
            </a:endParaRPr>
          </a:p>
        </p:txBody>
      </p:sp>
      <p:sp>
        <p:nvSpPr>
          <p:cNvPr id="7" name="Text Box 26">
            <a:extLst>
              <a:ext uri="{FF2B5EF4-FFF2-40B4-BE49-F238E27FC236}">
                <a16:creationId xmlns:a16="http://schemas.microsoft.com/office/drawing/2014/main" id="{8ED626CE-B83E-468A-82FB-92879308A3F0}"/>
              </a:ext>
            </a:extLst>
          </p:cNvPr>
          <p:cNvSpPr txBox="1">
            <a:spLocks noChangeArrowheads="1"/>
          </p:cNvSpPr>
          <p:nvPr/>
        </p:nvSpPr>
        <p:spPr bwMode="auto">
          <a:xfrm>
            <a:off x="4309061" y="5746198"/>
            <a:ext cx="7525126" cy="1015663"/>
          </a:xfrm>
          <a:prstGeom prst="rect">
            <a:avLst/>
          </a:prstGeom>
          <a:noFill/>
          <a:ln w="2857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altLang="en-US" sz="2000" dirty="0">
                <a:latin typeface="Times New Roman" panose="02020603050405020304" pitchFamily="18" charset="0"/>
              </a:rPr>
              <a:t>Collaborative management </a:t>
            </a:r>
          </a:p>
          <a:p>
            <a:r>
              <a:rPr lang="de-DE" altLang="en-US" sz="2000" dirty="0">
                <a:latin typeface="Times New Roman" panose="02020603050405020304" pitchFamily="18" charset="0"/>
              </a:rPr>
              <a:t>(pluralist, based on mutual learning, exchange and negotiation among stakeholders with diverse  interests and concern)</a:t>
            </a:r>
            <a:endParaRPr lang="en-US" altLang="en-US" sz="2000" dirty="0">
              <a:latin typeface="Times New Roman" panose="02020603050405020304" pitchFamily="18" charset="0"/>
            </a:endParaRPr>
          </a:p>
        </p:txBody>
      </p:sp>
      <p:sp>
        <p:nvSpPr>
          <p:cNvPr id="8" name="Text Box 16">
            <a:extLst>
              <a:ext uri="{FF2B5EF4-FFF2-40B4-BE49-F238E27FC236}">
                <a16:creationId xmlns:a16="http://schemas.microsoft.com/office/drawing/2014/main" id="{CFAE17E2-BB8D-4927-9FD9-EDBECFF9D25A}"/>
              </a:ext>
            </a:extLst>
          </p:cNvPr>
          <p:cNvSpPr txBox="1">
            <a:spLocks noChangeArrowheads="1"/>
          </p:cNvSpPr>
          <p:nvPr/>
        </p:nvSpPr>
        <p:spPr bwMode="auto">
          <a:xfrm>
            <a:off x="487017" y="2499968"/>
            <a:ext cx="438150" cy="366713"/>
          </a:xfrm>
          <a:prstGeom prst="rect">
            <a:avLst/>
          </a:prstGeom>
          <a:solidFill>
            <a:schemeClr val="bg1">
              <a:lumMod val="95000"/>
            </a:schemeClr>
          </a:solidFill>
          <a:ln>
            <a:noFill/>
          </a:ln>
          <a:effectLst/>
        </p:spPr>
        <p:txBody>
          <a:bodyPr wrap="none">
            <a:spAutoFit/>
          </a:bodyPr>
          <a:lstStyle/>
          <a:p>
            <a:r>
              <a:rPr lang="de-DE" altLang="en-US" b="1" dirty="0"/>
              <a:t>1. </a:t>
            </a:r>
            <a:endParaRPr lang="en-US" altLang="en-US" b="1" dirty="0"/>
          </a:p>
        </p:txBody>
      </p:sp>
      <p:sp>
        <p:nvSpPr>
          <p:cNvPr id="9" name="Text Box 18">
            <a:extLst>
              <a:ext uri="{FF2B5EF4-FFF2-40B4-BE49-F238E27FC236}">
                <a16:creationId xmlns:a16="http://schemas.microsoft.com/office/drawing/2014/main" id="{504390E4-FAFF-4DE9-A327-4EC18C90EE24}"/>
              </a:ext>
            </a:extLst>
          </p:cNvPr>
          <p:cNvSpPr txBox="1">
            <a:spLocks noChangeArrowheads="1"/>
          </p:cNvSpPr>
          <p:nvPr/>
        </p:nvSpPr>
        <p:spPr bwMode="auto">
          <a:xfrm>
            <a:off x="476583" y="3511853"/>
            <a:ext cx="438150" cy="366713"/>
          </a:xfrm>
          <a:prstGeom prst="rect">
            <a:avLst/>
          </a:prstGeom>
          <a:solidFill>
            <a:schemeClr val="bg1">
              <a:lumMod val="95000"/>
            </a:schemeClr>
          </a:solidFill>
          <a:ln>
            <a:noFill/>
          </a:ln>
          <a:effectLst/>
        </p:spPr>
        <p:txBody>
          <a:bodyPr wrap="none">
            <a:spAutoFit/>
          </a:bodyPr>
          <a:lstStyle/>
          <a:p>
            <a:r>
              <a:rPr lang="de-DE" altLang="en-US" b="1" dirty="0"/>
              <a:t>2. </a:t>
            </a:r>
            <a:endParaRPr lang="en-US" altLang="en-US" b="1" dirty="0"/>
          </a:p>
        </p:txBody>
      </p:sp>
      <p:sp>
        <p:nvSpPr>
          <p:cNvPr id="10" name="Text Box 21">
            <a:extLst>
              <a:ext uri="{FF2B5EF4-FFF2-40B4-BE49-F238E27FC236}">
                <a16:creationId xmlns:a16="http://schemas.microsoft.com/office/drawing/2014/main" id="{EF4980CE-00EA-4809-901D-5E3D5167C3C0}"/>
              </a:ext>
            </a:extLst>
          </p:cNvPr>
          <p:cNvSpPr txBox="1">
            <a:spLocks noChangeArrowheads="1"/>
          </p:cNvSpPr>
          <p:nvPr/>
        </p:nvSpPr>
        <p:spPr bwMode="auto">
          <a:xfrm>
            <a:off x="461065" y="4748663"/>
            <a:ext cx="438150" cy="369332"/>
          </a:xfrm>
          <a:prstGeom prst="rect">
            <a:avLst/>
          </a:prstGeom>
          <a:solidFill>
            <a:schemeClr val="bg1">
              <a:lumMod val="95000"/>
            </a:schemeClr>
          </a:solidFill>
          <a:ln>
            <a:noFill/>
          </a:ln>
          <a:effectLst/>
        </p:spPr>
        <p:txBody>
          <a:bodyPr wrap="square">
            <a:spAutoFit/>
          </a:bodyPr>
          <a:lstStyle/>
          <a:p>
            <a:r>
              <a:rPr lang="de-DE" altLang="en-US" b="1" dirty="0"/>
              <a:t>3.</a:t>
            </a:r>
            <a:endParaRPr lang="en-US" altLang="en-US" b="1" dirty="0"/>
          </a:p>
        </p:txBody>
      </p:sp>
      <p:sp>
        <p:nvSpPr>
          <p:cNvPr id="11" name="Text Box 25">
            <a:extLst>
              <a:ext uri="{FF2B5EF4-FFF2-40B4-BE49-F238E27FC236}">
                <a16:creationId xmlns:a16="http://schemas.microsoft.com/office/drawing/2014/main" id="{4B364D83-41D8-4E67-B8E8-779E032EA48C}"/>
              </a:ext>
            </a:extLst>
          </p:cNvPr>
          <p:cNvSpPr txBox="1">
            <a:spLocks noChangeArrowheads="1"/>
          </p:cNvSpPr>
          <p:nvPr/>
        </p:nvSpPr>
        <p:spPr bwMode="auto">
          <a:xfrm>
            <a:off x="515454" y="6000699"/>
            <a:ext cx="374650" cy="366713"/>
          </a:xfrm>
          <a:prstGeom prst="rect">
            <a:avLst/>
          </a:prstGeom>
          <a:solidFill>
            <a:schemeClr val="bg1">
              <a:lumMod val="95000"/>
            </a:schemeClr>
          </a:solidFill>
          <a:ln>
            <a:noFill/>
          </a:ln>
          <a:effectLst/>
        </p:spPr>
        <p:txBody>
          <a:bodyPr wrap="none">
            <a:spAutoFit/>
          </a:bodyPr>
          <a:lstStyle/>
          <a:p>
            <a:r>
              <a:rPr lang="de-DE" altLang="en-US" b="1" dirty="0"/>
              <a:t>4.</a:t>
            </a:r>
            <a:endParaRPr lang="en-US" altLang="en-US" b="1" dirty="0"/>
          </a:p>
        </p:txBody>
      </p:sp>
      <p:sp>
        <p:nvSpPr>
          <p:cNvPr id="12" name="Line 17">
            <a:extLst>
              <a:ext uri="{FF2B5EF4-FFF2-40B4-BE49-F238E27FC236}">
                <a16:creationId xmlns:a16="http://schemas.microsoft.com/office/drawing/2014/main" id="{5841B579-0A78-4446-9E0D-659D32BE6C24}"/>
              </a:ext>
            </a:extLst>
          </p:cNvPr>
          <p:cNvSpPr>
            <a:spLocks noChangeShapeType="1"/>
          </p:cNvSpPr>
          <p:nvPr/>
        </p:nvSpPr>
        <p:spPr bwMode="auto">
          <a:xfrm>
            <a:off x="1305785" y="2663708"/>
            <a:ext cx="1613230" cy="4327"/>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Line 19">
            <a:extLst>
              <a:ext uri="{FF2B5EF4-FFF2-40B4-BE49-F238E27FC236}">
                <a16:creationId xmlns:a16="http://schemas.microsoft.com/office/drawing/2014/main" id="{FC7B30BE-E733-49F0-A9E6-220177EB6D0F}"/>
              </a:ext>
            </a:extLst>
          </p:cNvPr>
          <p:cNvSpPr>
            <a:spLocks noChangeShapeType="1"/>
          </p:cNvSpPr>
          <p:nvPr/>
        </p:nvSpPr>
        <p:spPr bwMode="auto">
          <a:xfrm>
            <a:off x="2033213" y="2663707"/>
            <a:ext cx="2650" cy="1158529"/>
          </a:xfrm>
          <a:prstGeom prst="line">
            <a:avLst/>
          </a:prstGeom>
          <a:noFill/>
          <a:ln w="952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Line 20">
            <a:extLst>
              <a:ext uri="{FF2B5EF4-FFF2-40B4-BE49-F238E27FC236}">
                <a16:creationId xmlns:a16="http://schemas.microsoft.com/office/drawing/2014/main" id="{46F7DC13-ABC7-4F09-A181-3BDF60886E60}"/>
              </a:ext>
            </a:extLst>
          </p:cNvPr>
          <p:cNvSpPr>
            <a:spLocks noChangeShapeType="1"/>
          </p:cNvSpPr>
          <p:nvPr/>
        </p:nvSpPr>
        <p:spPr bwMode="auto">
          <a:xfrm flipV="1">
            <a:off x="2035863" y="3815758"/>
            <a:ext cx="1354809" cy="10807"/>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Line 23">
            <a:extLst>
              <a:ext uri="{FF2B5EF4-FFF2-40B4-BE49-F238E27FC236}">
                <a16:creationId xmlns:a16="http://schemas.microsoft.com/office/drawing/2014/main" id="{8CF2F9D5-99AD-4DD1-B40E-B51465EF0F29}"/>
              </a:ext>
            </a:extLst>
          </p:cNvPr>
          <p:cNvSpPr>
            <a:spLocks noChangeShapeType="1"/>
          </p:cNvSpPr>
          <p:nvPr/>
        </p:nvSpPr>
        <p:spPr bwMode="auto">
          <a:xfrm>
            <a:off x="2698025" y="3878566"/>
            <a:ext cx="0" cy="1234213"/>
          </a:xfrm>
          <a:prstGeom prst="line">
            <a:avLst/>
          </a:prstGeom>
          <a:noFill/>
          <a:ln w="952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Line 24">
            <a:extLst>
              <a:ext uri="{FF2B5EF4-FFF2-40B4-BE49-F238E27FC236}">
                <a16:creationId xmlns:a16="http://schemas.microsoft.com/office/drawing/2014/main" id="{D1DB69F4-6FA5-46DF-995A-CD4C13D1279D}"/>
              </a:ext>
            </a:extLst>
          </p:cNvPr>
          <p:cNvSpPr>
            <a:spLocks noChangeShapeType="1"/>
          </p:cNvSpPr>
          <p:nvPr/>
        </p:nvSpPr>
        <p:spPr bwMode="auto">
          <a:xfrm>
            <a:off x="2698025" y="5112779"/>
            <a:ext cx="1371600" cy="0"/>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Line 27">
            <a:extLst>
              <a:ext uri="{FF2B5EF4-FFF2-40B4-BE49-F238E27FC236}">
                <a16:creationId xmlns:a16="http://schemas.microsoft.com/office/drawing/2014/main" id="{13AA0BC0-D60A-4597-B6EC-B2E2D7FC233D}"/>
              </a:ext>
            </a:extLst>
          </p:cNvPr>
          <p:cNvSpPr>
            <a:spLocks noChangeShapeType="1"/>
          </p:cNvSpPr>
          <p:nvPr/>
        </p:nvSpPr>
        <p:spPr bwMode="auto">
          <a:xfrm>
            <a:off x="3151600" y="5112779"/>
            <a:ext cx="0" cy="1194999"/>
          </a:xfrm>
          <a:prstGeom prst="line">
            <a:avLst/>
          </a:prstGeom>
          <a:noFill/>
          <a:ln w="952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Line 28">
            <a:extLst>
              <a:ext uri="{FF2B5EF4-FFF2-40B4-BE49-F238E27FC236}">
                <a16:creationId xmlns:a16="http://schemas.microsoft.com/office/drawing/2014/main" id="{C7680AAB-E3FA-4BE7-B96D-DC415C44BC8E}"/>
              </a:ext>
            </a:extLst>
          </p:cNvPr>
          <p:cNvSpPr>
            <a:spLocks noChangeShapeType="1"/>
          </p:cNvSpPr>
          <p:nvPr/>
        </p:nvSpPr>
        <p:spPr bwMode="auto">
          <a:xfrm>
            <a:off x="3166061" y="6307778"/>
            <a:ext cx="1143000" cy="0"/>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Text Box 30">
            <a:extLst>
              <a:ext uri="{FF2B5EF4-FFF2-40B4-BE49-F238E27FC236}">
                <a16:creationId xmlns:a16="http://schemas.microsoft.com/office/drawing/2014/main" id="{66CA5074-D41E-4137-BA8A-DF2D64E00170}"/>
              </a:ext>
            </a:extLst>
          </p:cNvPr>
          <p:cNvSpPr txBox="1">
            <a:spLocks noChangeArrowheads="1"/>
          </p:cNvSpPr>
          <p:nvPr/>
        </p:nvSpPr>
        <p:spPr bwMode="auto">
          <a:xfrm>
            <a:off x="10908678" y="2093568"/>
            <a:ext cx="925513" cy="406400"/>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en-US" sz="2000">
                <a:latin typeface="Times New Roman" panose="02020603050405020304" pitchFamily="18" charset="0"/>
              </a:rPr>
              <a:t>Classic</a:t>
            </a:r>
            <a:endParaRPr lang="en-US" altLang="en-US" sz="2000">
              <a:latin typeface="Times New Roman" panose="02020603050405020304" pitchFamily="18" charset="0"/>
            </a:endParaRPr>
          </a:p>
        </p:txBody>
      </p:sp>
      <p:sp>
        <p:nvSpPr>
          <p:cNvPr id="20" name="Line 31">
            <a:extLst>
              <a:ext uri="{FF2B5EF4-FFF2-40B4-BE49-F238E27FC236}">
                <a16:creationId xmlns:a16="http://schemas.microsoft.com/office/drawing/2014/main" id="{76A1A8F9-0610-45F6-AAE2-353BB1B3C362}"/>
              </a:ext>
            </a:extLst>
          </p:cNvPr>
          <p:cNvSpPr>
            <a:spLocks noChangeShapeType="1"/>
          </p:cNvSpPr>
          <p:nvPr/>
        </p:nvSpPr>
        <p:spPr bwMode="auto">
          <a:xfrm flipH="1">
            <a:off x="9339245" y="2253052"/>
            <a:ext cx="1569432" cy="465466"/>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Line 31">
            <a:extLst>
              <a:ext uri="{FF2B5EF4-FFF2-40B4-BE49-F238E27FC236}">
                <a16:creationId xmlns:a16="http://schemas.microsoft.com/office/drawing/2014/main" id="{E5A9F40E-6703-4ABB-A122-6EA1E107294A}"/>
              </a:ext>
            </a:extLst>
          </p:cNvPr>
          <p:cNvSpPr>
            <a:spLocks noChangeShapeType="1"/>
          </p:cNvSpPr>
          <p:nvPr/>
        </p:nvSpPr>
        <p:spPr bwMode="auto">
          <a:xfrm flipH="1">
            <a:off x="9854417" y="2499968"/>
            <a:ext cx="1261748" cy="1161765"/>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31">
            <a:extLst>
              <a:ext uri="{FF2B5EF4-FFF2-40B4-BE49-F238E27FC236}">
                <a16:creationId xmlns:a16="http://schemas.microsoft.com/office/drawing/2014/main" id="{BA81738E-9429-4295-9360-3BEE253544CE}"/>
              </a:ext>
            </a:extLst>
          </p:cNvPr>
          <p:cNvSpPr>
            <a:spLocks noChangeShapeType="1"/>
          </p:cNvSpPr>
          <p:nvPr/>
        </p:nvSpPr>
        <p:spPr bwMode="auto">
          <a:xfrm flipH="1">
            <a:off x="10516580" y="2499967"/>
            <a:ext cx="816512" cy="2084465"/>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Text Box 34">
            <a:extLst>
              <a:ext uri="{FF2B5EF4-FFF2-40B4-BE49-F238E27FC236}">
                <a16:creationId xmlns:a16="http://schemas.microsoft.com/office/drawing/2014/main" id="{E3BB04C1-527F-40D1-ADE3-E4B61FBC3B51}"/>
              </a:ext>
            </a:extLst>
          </p:cNvPr>
          <p:cNvSpPr txBox="1">
            <a:spLocks noChangeArrowheads="1"/>
          </p:cNvSpPr>
          <p:nvPr/>
        </p:nvSpPr>
        <p:spPr bwMode="auto">
          <a:xfrm>
            <a:off x="11194739" y="4781750"/>
            <a:ext cx="674688" cy="406400"/>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en-US" sz="2000" dirty="0">
                <a:latin typeface="Times New Roman" panose="02020603050405020304" pitchFamily="18" charset="0"/>
              </a:rPr>
              <a:t>New</a:t>
            </a:r>
            <a:endParaRPr lang="en-US" altLang="en-US" sz="2000" dirty="0">
              <a:latin typeface="Times New Roman" panose="02020603050405020304" pitchFamily="18" charset="0"/>
            </a:endParaRPr>
          </a:p>
        </p:txBody>
      </p:sp>
      <p:sp>
        <p:nvSpPr>
          <p:cNvPr id="24" name="Line 35">
            <a:extLst>
              <a:ext uri="{FF2B5EF4-FFF2-40B4-BE49-F238E27FC236}">
                <a16:creationId xmlns:a16="http://schemas.microsoft.com/office/drawing/2014/main" id="{CC9331F7-D4E9-4668-8821-BFAAE8E67E0B}"/>
              </a:ext>
            </a:extLst>
          </p:cNvPr>
          <p:cNvSpPr>
            <a:spLocks noChangeShapeType="1"/>
          </p:cNvSpPr>
          <p:nvPr/>
        </p:nvSpPr>
        <p:spPr bwMode="auto">
          <a:xfrm>
            <a:off x="11495017" y="5188150"/>
            <a:ext cx="1" cy="588951"/>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844324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0-#ppt_w/2"/>
                                          </p:val>
                                        </p:tav>
                                        <p:tav tm="100000">
                                          <p:val>
                                            <p:strVal val="#ppt_x"/>
                                          </p:val>
                                        </p:tav>
                                      </p:tavLst>
                                    </p:anim>
                                    <p:anim calcmode="lin" valueType="num">
                                      <p:cBhvr additive="base">
                                        <p:cTn id="16" dur="500" fill="hold"/>
                                        <p:tgtEl>
                                          <p:spTgt spid="6"/>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0-#ppt_w/2"/>
                                          </p:val>
                                        </p:tav>
                                        <p:tav tm="100000">
                                          <p:val>
                                            <p:strVal val="#ppt_x"/>
                                          </p:val>
                                        </p:tav>
                                      </p:tavLst>
                                    </p:anim>
                                    <p:anim calcmode="lin" valueType="num">
                                      <p:cBhvr additive="base">
                                        <p:cTn id="26"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0-#ppt_w/2"/>
                                          </p:val>
                                        </p:tav>
                                        <p:tav tm="100000">
                                          <p:val>
                                            <p:strVal val="#ppt_x"/>
                                          </p:val>
                                        </p:tav>
                                      </p:tavLst>
                                    </p:anim>
                                    <p:anim calcmode="lin" valueType="num">
                                      <p:cBhvr additive="base">
                                        <p:cTn id="3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0-#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0-#ppt_w/2"/>
                                          </p:val>
                                        </p:tav>
                                        <p:tav tm="100000">
                                          <p:val>
                                            <p:strVal val="#ppt_x"/>
                                          </p:val>
                                        </p:tav>
                                      </p:tavLst>
                                    </p:anim>
                                    <p:anim calcmode="lin" valueType="num">
                                      <p:cBhvr additive="base">
                                        <p:cTn id="44" dur="500" fill="hold"/>
                                        <p:tgtEl>
                                          <p:spTgt spid="11"/>
                                        </p:tgtEl>
                                        <p:attrNameLst>
                                          <p:attrName>ppt_y</p:attrName>
                                        </p:attrNameLst>
                                      </p:cBhvr>
                                      <p:tavLst>
                                        <p:tav tm="0">
                                          <p:val>
                                            <p:strVal val="#ppt_y"/>
                                          </p:val>
                                        </p:tav>
                                        <p:tav tm="100000">
                                          <p:val>
                                            <p:strVal val="#ppt_y"/>
                                          </p:val>
                                        </p:tav>
                                      </p:tavLst>
                                    </p:anim>
                                  </p:childTnLst>
                                </p:cTn>
                              </p:par>
                              <p:par>
                                <p:cTn id="45" presetID="2" presetClass="entr" presetSubtype="8"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0-#ppt_w/2"/>
                                          </p:val>
                                        </p:tav>
                                        <p:tav tm="100000">
                                          <p:val>
                                            <p:strVal val="#ppt_x"/>
                                          </p:val>
                                        </p:tav>
                                      </p:tavLst>
                                    </p:anim>
                                    <p:anim calcmode="lin" valueType="num">
                                      <p:cBhvr additive="base">
                                        <p:cTn id="48" dur="500" fill="hold"/>
                                        <p:tgtEl>
                                          <p:spTgt spid="12"/>
                                        </p:tgtEl>
                                        <p:attrNameLst>
                                          <p:attrName>ppt_y</p:attrName>
                                        </p:attrNameLst>
                                      </p:cBhvr>
                                      <p:tavLst>
                                        <p:tav tm="0">
                                          <p:val>
                                            <p:strVal val="#ppt_y"/>
                                          </p:val>
                                        </p:tav>
                                        <p:tav tm="100000">
                                          <p:val>
                                            <p:strVal val="#ppt_y"/>
                                          </p:val>
                                        </p:tav>
                                      </p:tavLst>
                                    </p:anim>
                                  </p:childTnLst>
                                </p:cTn>
                              </p:par>
                              <p:par>
                                <p:cTn id="49" presetID="2" presetClass="entr" presetSubtype="8" fill="hold"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0-#ppt_w/2"/>
                                          </p:val>
                                        </p:tav>
                                        <p:tav tm="100000">
                                          <p:val>
                                            <p:strVal val="#ppt_x"/>
                                          </p:val>
                                        </p:tav>
                                      </p:tavLst>
                                    </p:anim>
                                    <p:anim calcmode="lin" valueType="num">
                                      <p:cBhvr additive="base">
                                        <p:cTn id="52" dur="500" fill="hold"/>
                                        <p:tgtEl>
                                          <p:spTgt spid="13"/>
                                        </p:tgtEl>
                                        <p:attrNameLst>
                                          <p:attrName>ppt_y</p:attrName>
                                        </p:attrNameLst>
                                      </p:cBhvr>
                                      <p:tavLst>
                                        <p:tav tm="0">
                                          <p:val>
                                            <p:strVal val="#ppt_y"/>
                                          </p:val>
                                        </p:tav>
                                        <p:tav tm="100000">
                                          <p:val>
                                            <p:strVal val="#ppt_y"/>
                                          </p:val>
                                        </p:tav>
                                      </p:tavLst>
                                    </p:anim>
                                  </p:childTnLst>
                                </p:cTn>
                              </p:par>
                              <p:par>
                                <p:cTn id="53" presetID="2" presetClass="entr" presetSubtype="8" fill="hold" nodeType="with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0-#ppt_w/2"/>
                                          </p:val>
                                        </p:tav>
                                        <p:tav tm="100000">
                                          <p:val>
                                            <p:strVal val="#ppt_x"/>
                                          </p:val>
                                        </p:tav>
                                      </p:tavLst>
                                    </p:anim>
                                    <p:anim calcmode="lin" valueType="num">
                                      <p:cBhvr additive="base">
                                        <p:cTn id="56" dur="500" fill="hold"/>
                                        <p:tgtEl>
                                          <p:spTgt spid="14"/>
                                        </p:tgtEl>
                                        <p:attrNameLst>
                                          <p:attrName>ppt_y</p:attrName>
                                        </p:attrNameLst>
                                      </p:cBhvr>
                                      <p:tavLst>
                                        <p:tav tm="0">
                                          <p:val>
                                            <p:strVal val="#ppt_y"/>
                                          </p:val>
                                        </p:tav>
                                        <p:tav tm="100000">
                                          <p:val>
                                            <p:strVal val="#ppt_y"/>
                                          </p:val>
                                        </p:tav>
                                      </p:tavLst>
                                    </p:anim>
                                  </p:childTnLst>
                                </p:cTn>
                              </p:par>
                              <p:par>
                                <p:cTn id="57" presetID="2" presetClass="entr" presetSubtype="8" fill="hold"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0-#ppt_w/2"/>
                                          </p:val>
                                        </p:tav>
                                        <p:tav tm="100000">
                                          <p:val>
                                            <p:strVal val="#ppt_x"/>
                                          </p:val>
                                        </p:tav>
                                      </p:tavLst>
                                    </p:anim>
                                    <p:anim calcmode="lin" valueType="num">
                                      <p:cBhvr additive="base">
                                        <p:cTn id="60" dur="500" fill="hold"/>
                                        <p:tgtEl>
                                          <p:spTgt spid="15"/>
                                        </p:tgtEl>
                                        <p:attrNameLst>
                                          <p:attrName>ppt_y</p:attrName>
                                        </p:attrNameLst>
                                      </p:cBhvr>
                                      <p:tavLst>
                                        <p:tav tm="0">
                                          <p:val>
                                            <p:strVal val="#ppt_y"/>
                                          </p:val>
                                        </p:tav>
                                        <p:tav tm="100000">
                                          <p:val>
                                            <p:strVal val="#ppt_y"/>
                                          </p:val>
                                        </p:tav>
                                      </p:tavLst>
                                    </p:anim>
                                  </p:childTnLst>
                                </p:cTn>
                              </p:par>
                              <p:par>
                                <p:cTn id="61" presetID="2" presetClass="entr" presetSubtype="8" fill="hold" nodeType="with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additive="base">
                                        <p:cTn id="63" dur="500" fill="hold"/>
                                        <p:tgtEl>
                                          <p:spTgt spid="16"/>
                                        </p:tgtEl>
                                        <p:attrNameLst>
                                          <p:attrName>ppt_x</p:attrName>
                                        </p:attrNameLst>
                                      </p:cBhvr>
                                      <p:tavLst>
                                        <p:tav tm="0">
                                          <p:val>
                                            <p:strVal val="0-#ppt_w/2"/>
                                          </p:val>
                                        </p:tav>
                                        <p:tav tm="100000">
                                          <p:val>
                                            <p:strVal val="#ppt_x"/>
                                          </p:val>
                                        </p:tav>
                                      </p:tavLst>
                                    </p:anim>
                                    <p:anim calcmode="lin" valueType="num">
                                      <p:cBhvr additive="base">
                                        <p:cTn id="64" dur="500" fill="hold"/>
                                        <p:tgtEl>
                                          <p:spTgt spid="16"/>
                                        </p:tgtEl>
                                        <p:attrNameLst>
                                          <p:attrName>ppt_y</p:attrName>
                                        </p:attrNameLst>
                                      </p:cBhvr>
                                      <p:tavLst>
                                        <p:tav tm="0">
                                          <p:val>
                                            <p:strVal val="#ppt_y"/>
                                          </p:val>
                                        </p:tav>
                                        <p:tav tm="100000">
                                          <p:val>
                                            <p:strVal val="#ppt_y"/>
                                          </p:val>
                                        </p:tav>
                                      </p:tavLst>
                                    </p:anim>
                                  </p:childTnLst>
                                </p:cTn>
                              </p:par>
                              <p:par>
                                <p:cTn id="65" presetID="2" presetClass="entr" presetSubtype="8" fill="hold" nodeType="with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0-#ppt_w/2"/>
                                          </p:val>
                                        </p:tav>
                                        <p:tav tm="100000">
                                          <p:val>
                                            <p:strVal val="#ppt_x"/>
                                          </p:val>
                                        </p:tav>
                                      </p:tavLst>
                                    </p:anim>
                                    <p:anim calcmode="lin" valueType="num">
                                      <p:cBhvr additive="base">
                                        <p:cTn id="68" dur="500" fill="hold"/>
                                        <p:tgtEl>
                                          <p:spTgt spid="17"/>
                                        </p:tgtEl>
                                        <p:attrNameLst>
                                          <p:attrName>ppt_y</p:attrName>
                                        </p:attrNameLst>
                                      </p:cBhvr>
                                      <p:tavLst>
                                        <p:tav tm="0">
                                          <p:val>
                                            <p:strVal val="#ppt_y"/>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9"/>
                                        </p:tgtEl>
                                        <p:attrNameLst>
                                          <p:attrName>style.visibility</p:attrName>
                                        </p:attrNameLst>
                                      </p:cBhvr>
                                      <p:to>
                                        <p:strVal val="visible"/>
                                      </p:to>
                                    </p:set>
                                    <p:anim calcmode="lin" valueType="num">
                                      <p:cBhvr additive="base">
                                        <p:cTn id="71" dur="500" fill="hold"/>
                                        <p:tgtEl>
                                          <p:spTgt spid="19"/>
                                        </p:tgtEl>
                                        <p:attrNameLst>
                                          <p:attrName>ppt_x</p:attrName>
                                        </p:attrNameLst>
                                      </p:cBhvr>
                                      <p:tavLst>
                                        <p:tav tm="0">
                                          <p:val>
                                            <p:strVal val="#ppt_x"/>
                                          </p:val>
                                        </p:tav>
                                        <p:tav tm="100000">
                                          <p:val>
                                            <p:strVal val="#ppt_x"/>
                                          </p:val>
                                        </p:tav>
                                      </p:tavLst>
                                    </p:anim>
                                    <p:anim calcmode="lin" valueType="num">
                                      <p:cBhvr additive="base">
                                        <p:cTn id="7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20"/>
                                        </p:tgtEl>
                                        <p:attrNameLst>
                                          <p:attrName>style.visibility</p:attrName>
                                        </p:attrNameLst>
                                      </p:cBhvr>
                                      <p:to>
                                        <p:strVal val="visible"/>
                                      </p:to>
                                    </p:set>
                                    <p:anim calcmode="lin" valueType="num">
                                      <p:cBhvr additive="base">
                                        <p:cTn id="77" dur="500" fill="hold"/>
                                        <p:tgtEl>
                                          <p:spTgt spid="20"/>
                                        </p:tgtEl>
                                        <p:attrNameLst>
                                          <p:attrName>ppt_x</p:attrName>
                                        </p:attrNameLst>
                                      </p:cBhvr>
                                      <p:tavLst>
                                        <p:tav tm="0">
                                          <p:val>
                                            <p:strVal val="#ppt_x"/>
                                          </p:val>
                                        </p:tav>
                                        <p:tav tm="100000">
                                          <p:val>
                                            <p:strVal val="#ppt_x"/>
                                          </p:val>
                                        </p:tav>
                                      </p:tavLst>
                                    </p:anim>
                                    <p:anim calcmode="lin" valueType="num">
                                      <p:cBhvr additive="base">
                                        <p:cTn id="7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21"/>
                                        </p:tgtEl>
                                        <p:attrNameLst>
                                          <p:attrName>style.visibility</p:attrName>
                                        </p:attrNameLst>
                                      </p:cBhvr>
                                      <p:to>
                                        <p:strVal val="visible"/>
                                      </p:to>
                                    </p:set>
                                    <p:anim calcmode="lin" valueType="num">
                                      <p:cBhvr additive="base">
                                        <p:cTn id="83" dur="500" fill="hold"/>
                                        <p:tgtEl>
                                          <p:spTgt spid="21"/>
                                        </p:tgtEl>
                                        <p:attrNameLst>
                                          <p:attrName>ppt_x</p:attrName>
                                        </p:attrNameLst>
                                      </p:cBhvr>
                                      <p:tavLst>
                                        <p:tav tm="0">
                                          <p:val>
                                            <p:strVal val="#ppt_x"/>
                                          </p:val>
                                        </p:tav>
                                        <p:tav tm="100000">
                                          <p:val>
                                            <p:strVal val="#ppt_x"/>
                                          </p:val>
                                        </p:tav>
                                      </p:tavLst>
                                    </p:anim>
                                    <p:anim calcmode="lin" valueType="num">
                                      <p:cBhvr additive="base">
                                        <p:cTn id="8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22"/>
                                        </p:tgtEl>
                                        <p:attrNameLst>
                                          <p:attrName>style.visibility</p:attrName>
                                        </p:attrNameLst>
                                      </p:cBhvr>
                                      <p:to>
                                        <p:strVal val="visible"/>
                                      </p:to>
                                    </p:set>
                                    <p:anim calcmode="lin" valueType="num">
                                      <p:cBhvr additive="base">
                                        <p:cTn id="89" dur="500" fill="hold"/>
                                        <p:tgtEl>
                                          <p:spTgt spid="22"/>
                                        </p:tgtEl>
                                        <p:attrNameLst>
                                          <p:attrName>ppt_x</p:attrName>
                                        </p:attrNameLst>
                                      </p:cBhvr>
                                      <p:tavLst>
                                        <p:tav tm="0">
                                          <p:val>
                                            <p:strVal val="#ppt_x"/>
                                          </p:val>
                                        </p:tav>
                                        <p:tav tm="100000">
                                          <p:val>
                                            <p:strVal val="#ppt_x"/>
                                          </p:val>
                                        </p:tav>
                                      </p:tavLst>
                                    </p:anim>
                                    <p:anim calcmode="lin" valueType="num">
                                      <p:cBhvr additive="base">
                                        <p:cTn id="9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23"/>
                                        </p:tgtEl>
                                        <p:attrNameLst>
                                          <p:attrName>style.visibility</p:attrName>
                                        </p:attrNameLst>
                                      </p:cBhvr>
                                      <p:to>
                                        <p:strVal val="visible"/>
                                      </p:to>
                                    </p:set>
                                    <p:anim calcmode="lin" valueType="num">
                                      <p:cBhvr additive="base">
                                        <p:cTn id="95" dur="500" fill="hold"/>
                                        <p:tgtEl>
                                          <p:spTgt spid="23"/>
                                        </p:tgtEl>
                                        <p:attrNameLst>
                                          <p:attrName>ppt_x</p:attrName>
                                        </p:attrNameLst>
                                      </p:cBhvr>
                                      <p:tavLst>
                                        <p:tav tm="0">
                                          <p:val>
                                            <p:strVal val="#ppt_x"/>
                                          </p:val>
                                        </p:tav>
                                        <p:tav tm="100000">
                                          <p:val>
                                            <p:strVal val="#ppt_x"/>
                                          </p:val>
                                        </p:tav>
                                      </p:tavLst>
                                    </p:anim>
                                    <p:anim calcmode="lin" valueType="num">
                                      <p:cBhvr additive="base">
                                        <p:cTn id="96" dur="500" fill="hold"/>
                                        <p:tgtEl>
                                          <p:spTgt spid="23"/>
                                        </p:tgtEl>
                                        <p:attrNameLst>
                                          <p:attrName>ppt_y</p:attrName>
                                        </p:attrNameLst>
                                      </p:cBhvr>
                                      <p:tavLst>
                                        <p:tav tm="0">
                                          <p:val>
                                            <p:strVal val="1+#ppt_h/2"/>
                                          </p:val>
                                        </p:tav>
                                        <p:tav tm="100000">
                                          <p:val>
                                            <p:strVal val="#ppt_y"/>
                                          </p:val>
                                        </p:tav>
                                      </p:tavLst>
                                    </p:anim>
                                  </p:childTnLst>
                                </p:cTn>
                              </p:par>
                              <p:par>
                                <p:cTn id="97" presetID="2" presetClass="entr" presetSubtype="4" fill="hold" nodeType="withEffect">
                                  <p:stCondLst>
                                    <p:cond delay="0"/>
                                  </p:stCondLst>
                                  <p:childTnLst>
                                    <p:set>
                                      <p:cBhvr>
                                        <p:cTn id="98" dur="1" fill="hold">
                                          <p:stCondLst>
                                            <p:cond delay="0"/>
                                          </p:stCondLst>
                                        </p:cTn>
                                        <p:tgtEl>
                                          <p:spTgt spid="24"/>
                                        </p:tgtEl>
                                        <p:attrNameLst>
                                          <p:attrName>style.visibility</p:attrName>
                                        </p:attrNameLst>
                                      </p:cBhvr>
                                      <p:to>
                                        <p:strVal val="visible"/>
                                      </p:to>
                                    </p:set>
                                    <p:anim calcmode="lin" valueType="num">
                                      <p:cBhvr additive="base">
                                        <p:cTn id="99" dur="500" fill="hold"/>
                                        <p:tgtEl>
                                          <p:spTgt spid="24"/>
                                        </p:tgtEl>
                                        <p:attrNameLst>
                                          <p:attrName>ppt_x</p:attrName>
                                        </p:attrNameLst>
                                      </p:cBhvr>
                                      <p:tavLst>
                                        <p:tav tm="0">
                                          <p:val>
                                            <p:strVal val="#ppt_x"/>
                                          </p:val>
                                        </p:tav>
                                        <p:tav tm="100000">
                                          <p:val>
                                            <p:strVal val="#ppt_x"/>
                                          </p:val>
                                        </p:tav>
                                      </p:tavLst>
                                    </p:anim>
                                    <p:anim calcmode="lin" valueType="num">
                                      <p:cBhvr additive="base">
                                        <p:cTn id="10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9" grpId="0" animBg="1"/>
      <p:bldP spid="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9F2FC8-41E1-40B0-B1BB-7069C493271D}"/>
              </a:ext>
            </a:extLst>
          </p:cNvPr>
          <p:cNvSpPr>
            <a:spLocks noGrp="1"/>
          </p:cNvSpPr>
          <p:nvPr>
            <p:ph idx="1"/>
          </p:nvPr>
        </p:nvSpPr>
        <p:spPr>
          <a:xfrm>
            <a:off x="0" y="0"/>
            <a:ext cx="12192000" cy="6732104"/>
          </a:xfrm>
        </p:spPr>
        <p:txBody>
          <a:bodyPr>
            <a:normAutofit/>
          </a:bodyPr>
          <a:lstStyle/>
          <a:p>
            <a:r>
              <a:rPr lang="de-DE" altLang="en-US" sz="2400" dirty="0">
                <a:latin typeface="Times New Roman" panose="02020603050405020304" pitchFamily="18" charset="0"/>
              </a:rPr>
              <a:t>The classic Vs the new approaches</a:t>
            </a:r>
            <a:endParaRPr lang="en-US" sz="2400" dirty="0"/>
          </a:p>
        </p:txBody>
      </p:sp>
      <p:graphicFrame>
        <p:nvGraphicFramePr>
          <p:cNvPr id="4" name="Group 109">
            <a:extLst>
              <a:ext uri="{FF2B5EF4-FFF2-40B4-BE49-F238E27FC236}">
                <a16:creationId xmlns:a16="http://schemas.microsoft.com/office/drawing/2014/main" id="{D86467C1-4620-4F23-9CAA-F18E66ABE22D}"/>
              </a:ext>
            </a:extLst>
          </p:cNvPr>
          <p:cNvGraphicFramePr>
            <a:graphicFrameLocks/>
          </p:cNvGraphicFramePr>
          <p:nvPr>
            <p:extLst>
              <p:ext uri="{D42A27DB-BD31-4B8C-83A1-F6EECF244321}">
                <p14:modId xmlns:p14="http://schemas.microsoft.com/office/powerpoint/2010/main" val="154726766"/>
              </p:ext>
            </p:extLst>
          </p:nvPr>
        </p:nvGraphicFramePr>
        <p:xfrm>
          <a:off x="119270" y="410816"/>
          <a:ext cx="11966713" cy="6522720"/>
        </p:xfrm>
        <a:graphic>
          <a:graphicData uri="http://schemas.openxmlformats.org/drawingml/2006/table">
            <a:tbl>
              <a:tblPr/>
              <a:tblGrid>
                <a:gridCol w="5872937">
                  <a:extLst>
                    <a:ext uri="{9D8B030D-6E8A-4147-A177-3AD203B41FA5}">
                      <a16:colId xmlns:a16="http://schemas.microsoft.com/office/drawing/2014/main" val="2999406855"/>
                    </a:ext>
                  </a:extLst>
                </a:gridCol>
                <a:gridCol w="6093776">
                  <a:extLst>
                    <a:ext uri="{9D8B030D-6E8A-4147-A177-3AD203B41FA5}">
                      <a16:colId xmlns:a16="http://schemas.microsoft.com/office/drawing/2014/main" val="3272012032"/>
                    </a:ext>
                  </a:extLst>
                </a:gridCol>
              </a:tblGrid>
              <a:tr h="39063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B050"/>
                          </a:solidFill>
                          <a:effectLst/>
                          <a:latin typeface="Times New Roman" panose="02020603050405020304" pitchFamily="18" charset="0"/>
                          <a:cs typeface="Times New Roman" panose="02020603050405020304" pitchFamily="18" charset="0"/>
                        </a:rPr>
                        <a:t>The classic approaches</a:t>
                      </a:r>
                      <a:endParaRPr kumimoji="0" lang="en-US" altLang="en-US" sz="2000" b="1" i="0" u="none" strike="noStrike" cap="none" normalizeH="0" baseline="0" dirty="0">
                        <a:ln>
                          <a:noFill/>
                        </a:ln>
                        <a:solidFill>
                          <a:srgbClr val="00B050"/>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0B050"/>
                          </a:solidFill>
                          <a:effectLst/>
                          <a:latin typeface="Times New Roman" panose="02020603050405020304" pitchFamily="18" charset="0"/>
                          <a:cs typeface="Times New Roman" panose="02020603050405020304" pitchFamily="18" charset="0"/>
                        </a:rPr>
                        <a:t>The new approaches (Recent)</a:t>
                      </a:r>
                      <a:endParaRPr kumimoji="0" lang="en-US" altLang="en-US" sz="2000" b="1" i="0" u="none" strike="noStrike" cap="none" normalizeH="0" baseline="0" dirty="0">
                        <a:ln>
                          <a:noFill/>
                        </a:ln>
                        <a:solidFill>
                          <a:srgbClr val="00B050"/>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0212822"/>
                  </a:ext>
                </a:extLst>
              </a:tr>
              <a:tr h="699500">
                <a:tc>
                  <a:txBody>
                    <a:bodyPr/>
                    <a:lstStyle>
                      <a:lvl1pPr marL="342900" indent="-342900">
                        <a:spcBef>
                          <a:spcPct val="20000"/>
                        </a:spcBef>
                        <a:tabLst>
                          <a:tab pos="228600" algn="l"/>
                        </a:tabLst>
                        <a:defRPr sz="2800">
                          <a:solidFill>
                            <a:schemeClr val="tx1"/>
                          </a:solidFill>
                          <a:latin typeface="Arial" panose="020B0604020202020204" pitchFamily="34" charset="0"/>
                        </a:defRPr>
                      </a:lvl1pPr>
                      <a:lvl2pPr marL="742950" indent="-285750">
                        <a:spcBef>
                          <a:spcPct val="20000"/>
                        </a:spcBef>
                        <a:tabLst>
                          <a:tab pos="228600" algn="l"/>
                        </a:tabLst>
                        <a:defRPr sz="2400">
                          <a:solidFill>
                            <a:schemeClr val="tx1"/>
                          </a:solidFill>
                          <a:latin typeface="Arial" panose="020B0604020202020204" pitchFamily="34" charset="0"/>
                        </a:defRPr>
                      </a:lvl2pPr>
                      <a:lvl3pPr marL="1143000" indent="-228600">
                        <a:spcBef>
                          <a:spcPct val="20000"/>
                        </a:spcBef>
                        <a:tabLst>
                          <a:tab pos="228600" algn="l"/>
                        </a:tabLst>
                        <a:defRPr sz="2000">
                          <a:solidFill>
                            <a:schemeClr val="tx1"/>
                          </a:solidFill>
                          <a:latin typeface="Arial" panose="020B0604020202020204" pitchFamily="34" charset="0"/>
                        </a:defRPr>
                      </a:lvl3pPr>
                      <a:lvl4pPr marL="1600200" indent="-228600">
                        <a:spcBef>
                          <a:spcPct val="20000"/>
                        </a:spcBef>
                        <a:tabLst>
                          <a:tab pos="228600" algn="l"/>
                        </a:tabLst>
                        <a:defRPr>
                          <a:solidFill>
                            <a:schemeClr val="tx1"/>
                          </a:solidFill>
                          <a:latin typeface="Arial" panose="020B0604020202020204" pitchFamily="34" charset="0"/>
                        </a:defRPr>
                      </a:lvl4pPr>
                      <a:lvl5pPr marL="2057400" indent="-228600">
                        <a:spcBef>
                          <a:spcPct val="20000"/>
                        </a:spcBef>
                        <a:tabLst>
                          <a:tab pos="228600" algn="l"/>
                        </a:tabLst>
                        <a:defRPr>
                          <a:solidFill>
                            <a:schemeClr val="tx1"/>
                          </a:solidFill>
                          <a:latin typeface="Arial" panose="020B0604020202020204" pitchFamily="34" charset="0"/>
                        </a:defRPr>
                      </a:lvl5pPr>
                      <a:lvl6pPr marL="2514600" indent="-228600" fontAlgn="base">
                        <a:spcBef>
                          <a:spcPct val="20000"/>
                        </a:spcBef>
                        <a:spcAft>
                          <a:spcPct val="0"/>
                        </a:spcAft>
                        <a:tabLst>
                          <a:tab pos="228600" algn="l"/>
                        </a:tabLst>
                        <a:defRPr>
                          <a:solidFill>
                            <a:schemeClr val="tx1"/>
                          </a:solidFill>
                          <a:latin typeface="Arial" panose="020B0604020202020204" pitchFamily="34" charset="0"/>
                        </a:defRPr>
                      </a:lvl6pPr>
                      <a:lvl7pPr marL="2971800" indent="-228600" fontAlgn="base">
                        <a:spcBef>
                          <a:spcPct val="20000"/>
                        </a:spcBef>
                        <a:spcAft>
                          <a:spcPct val="0"/>
                        </a:spcAft>
                        <a:tabLst>
                          <a:tab pos="228600" algn="l"/>
                        </a:tabLst>
                        <a:defRPr>
                          <a:solidFill>
                            <a:schemeClr val="tx1"/>
                          </a:solidFill>
                          <a:latin typeface="Arial" panose="020B0604020202020204" pitchFamily="34" charset="0"/>
                        </a:defRPr>
                      </a:lvl7pPr>
                      <a:lvl8pPr marL="3429000" indent="-228600" fontAlgn="base">
                        <a:spcBef>
                          <a:spcPct val="20000"/>
                        </a:spcBef>
                        <a:spcAft>
                          <a:spcPct val="0"/>
                        </a:spcAft>
                        <a:tabLst>
                          <a:tab pos="228600" algn="l"/>
                        </a:tabLst>
                        <a:defRPr>
                          <a:solidFill>
                            <a:schemeClr val="tx1"/>
                          </a:solidFill>
                          <a:latin typeface="Arial" panose="020B0604020202020204" pitchFamily="34" charset="0"/>
                        </a:defRPr>
                      </a:lvl8pPr>
                      <a:lvl9pPr marL="3886200" indent="-228600" fontAlgn="base">
                        <a:spcBef>
                          <a:spcPct val="20000"/>
                        </a:spcBef>
                        <a:spcAft>
                          <a:spcPct val="0"/>
                        </a:spcAft>
                        <a:tabLst>
                          <a:tab pos="228600" algn="l"/>
                        </a:tabLs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Symbol" panose="05050102010706020507" pitchFamily="18" charset="2"/>
                        <a:buChar char=""/>
                        <a:tabLst>
                          <a:tab pos="228600" algn="l"/>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Integration of socioeconomic/ livelihood issues </a:t>
                      </a:r>
                      <a:r>
                        <a:rPr kumimoji="0" lang="en-US" altLang="en-US" sz="2000" b="0" i="1"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within</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watershed management programs</a:t>
                      </a:r>
                      <a:endParaRPr kumimoji="0" lang="en-US" altLang="en-US" sz="2000" b="0" i="0" u="none" strike="noStrike" cap="none" normalizeH="0" baseline="0" dirty="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228600" algn="l"/>
                        </a:tabLst>
                        <a:defRPr sz="2800">
                          <a:solidFill>
                            <a:schemeClr val="tx1"/>
                          </a:solidFill>
                          <a:latin typeface="Arial" panose="020B0604020202020204" pitchFamily="34" charset="0"/>
                        </a:defRPr>
                      </a:lvl1pPr>
                      <a:lvl2pPr marL="742950" indent="-285750">
                        <a:spcBef>
                          <a:spcPct val="20000"/>
                        </a:spcBef>
                        <a:tabLst>
                          <a:tab pos="228600" algn="l"/>
                        </a:tabLst>
                        <a:defRPr sz="2400">
                          <a:solidFill>
                            <a:schemeClr val="tx1"/>
                          </a:solidFill>
                          <a:latin typeface="Arial" panose="020B0604020202020204" pitchFamily="34" charset="0"/>
                        </a:defRPr>
                      </a:lvl2pPr>
                      <a:lvl3pPr marL="1143000" indent="-228600">
                        <a:spcBef>
                          <a:spcPct val="20000"/>
                        </a:spcBef>
                        <a:tabLst>
                          <a:tab pos="228600" algn="l"/>
                        </a:tabLst>
                        <a:defRPr sz="2000">
                          <a:solidFill>
                            <a:schemeClr val="tx1"/>
                          </a:solidFill>
                          <a:latin typeface="Arial" panose="020B0604020202020204" pitchFamily="34" charset="0"/>
                        </a:defRPr>
                      </a:lvl3pPr>
                      <a:lvl4pPr marL="1600200" indent="-228600">
                        <a:spcBef>
                          <a:spcPct val="20000"/>
                        </a:spcBef>
                        <a:tabLst>
                          <a:tab pos="228600" algn="l"/>
                        </a:tabLst>
                        <a:defRPr>
                          <a:solidFill>
                            <a:schemeClr val="tx1"/>
                          </a:solidFill>
                          <a:latin typeface="Arial" panose="020B0604020202020204" pitchFamily="34" charset="0"/>
                        </a:defRPr>
                      </a:lvl4pPr>
                      <a:lvl5pPr marL="2057400" indent="-228600">
                        <a:spcBef>
                          <a:spcPct val="20000"/>
                        </a:spcBef>
                        <a:tabLst>
                          <a:tab pos="228600" algn="l"/>
                        </a:tabLst>
                        <a:defRPr>
                          <a:solidFill>
                            <a:schemeClr val="tx1"/>
                          </a:solidFill>
                          <a:latin typeface="Arial" panose="020B0604020202020204" pitchFamily="34" charset="0"/>
                        </a:defRPr>
                      </a:lvl5pPr>
                      <a:lvl6pPr marL="2514600" indent="-228600" fontAlgn="base">
                        <a:spcBef>
                          <a:spcPct val="20000"/>
                        </a:spcBef>
                        <a:spcAft>
                          <a:spcPct val="0"/>
                        </a:spcAft>
                        <a:tabLst>
                          <a:tab pos="228600" algn="l"/>
                        </a:tabLst>
                        <a:defRPr>
                          <a:solidFill>
                            <a:schemeClr val="tx1"/>
                          </a:solidFill>
                          <a:latin typeface="Arial" panose="020B0604020202020204" pitchFamily="34" charset="0"/>
                        </a:defRPr>
                      </a:lvl6pPr>
                      <a:lvl7pPr marL="2971800" indent="-228600" fontAlgn="base">
                        <a:spcBef>
                          <a:spcPct val="20000"/>
                        </a:spcBef>
                        <a:spcAft>
                          <a:spcPct val="0"/>
                        </a:spcAft>
                        <a:tabLst>
                          <a:tab pos="228600" algn="l"/>
                        </a:tabLst>
                        <a:defRPr>
                          <a:solidFill>
                            <a:schemeClr val="tx1"/>
                          </a:solidFill>
                          <a:latin typeface="Arial" panose="020B0604020202020204" pitchFamily="34" charset="0"/>
                        </a:defRPr>
                      </a:lvl7pPr>
                      <a:lvl8pPr marL="3429000" indent="-228600" fontAlgn="base">
                        <a:spcBef>
                          <a:spcPct val="20000"/>
                        </a:spcBef>
                        <a:spcAft>
                          <a:spcPct val="0"/>
                        </a:spcAft>
                        <a:tabLst>
                          <a:tab pos="228600" algn="l"/>
                        </a:tabLst>
                        <a:defRPr>
                          <a:solidFill>
                            <a:schemeClr val="tx1"/>
                          </a:solidFill>
                          <a:latin typeface="Arial" panose="020B0604020202020204" pitchFamily="34" charset="0"/>
                        </a:defRPr>
                      </a:lvl8pPr>
                      <a:lvl9pPr marL="3886200" indent="-228600" fontAlgn="base">
                        <a:spcBef>
                          <a:spcPct val="20000"/>
                        </a:spcBef>
                        <a:spcAft>
                          <a:spcPct val="0"/>
                        </a:spcAft>
                        <a:tabLst>
                          <a:tab pos="228600" algn="l"/>
                        </a:tabLs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Symbol" panose="05050102010706020507" pitchFamily="18" charset="2"/>
                        <a:buChar char=""/>
                        <a:tabLst>
                          <a:tab pos="228600" algn="l"/>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More emphasis on watershed resource management as </a:t>
                      </a:r>
                      <a:r>
                        <a:rPr kumimoji="0" lang="en-US" altLang="en-US" sz="2000" b="0" i="1"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part of</a:t>
                      </a:r>
                      <a:r>
                        <a:rPr kumimoji="0" lang="en-US" altLang="en-US" sz="20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socioeconomic development process</a:t>
                      </a:r>
                      <a:endParaRPr kumimoji="0" lang="en-US" altLang="en-US" sz="2000" b="0" i="0" u="none" strike="noStrike" cap="none" normalizeH="0" baseline="0" dirty="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3702948"/>
                  </a:ext>
                </a:extLst>
              </a:tr>
              <a:tr h="991608">
                <a:tc>
                  <a:txBody>
                    <a:bodyPr/>
                    <a:lstStyle>
                      <a:lvl1pPr marL="342900" indent="-342900">
                        <a:spcBef>
                          <a:spcPct val="20000"/>
                        </a:spcBef>
                        <a:tabLst>
                          <a:tab pos="228600" algn="l"/>
                        </a:tabLst>
                        <a:defRPr sz="2800">
                          <a:solidFill>
                            <a:schemeClr val="tx1"/>
                          </a:solidFill>
                          <a:latin typeface="Arial" panose="020B0604020202020204" pitchFamily="34" charset="0"/>
                        </a:defRPr>
                      </a:lvl1pPr>
                      <a:lvl2pPr marL="742950" indent="-285750">
                        <a:spcBef>
                          <a:spcPct val="20000"/>
                        </a:spcBef>
                        <a:tabLst>
                          <a:tab pos="228600" algn="l"/>
                        </a:tabLst>
                        <a:defRPr sz="2400">
                          <a:solidFill>
                            <a:schemeClr val="tx1"/>
                          </a:solidFill>
                          <a:latin typeface="Arial" panose="020B0604020202020204" pitchFamily="34" charset="0"/>
                        </a:defRPr>
                      </a:lvl2pPr>
                      <a:lvl3pPr marL="1143000" indent="-228600">
                        <a:spcBef>
                          <a:spcPct val="20000"/>
                        </a:spcBef>
                        <a:tabLst>
                          <a:tab pos="228600" algn="l"/>
                        </a:tabLst>
                        <a:defRPr sz="2000">
                          <a:solidFill>
                            <a:schemeClr val="tx1"/>
                          </a:solidFill>
                          <a:latin typeface="Arial" panose="020B0604020202020204" pitchFamily="34" charset="0"/>
                        </a:defRPr>
                      </a:lvl3pPr>
                      <a:lvl4pPr marL="1600200" indent="-228600">
                        <a:spcBef>
                          <a:spcPct val="20000"/>
                        </a:spcBef>
                        <a:tabLst>
                          <a:tab pos="228600" algn="l"/>
                        </a:tabLst>
                        <a:defRPr>
                          <a:solidFill>
                            <a:schemeClr val="tx1"/>
                          </a:solidFill>
                          <a:latin typeface="Arial" panose="020B0604020202020204" pitchFamily="34" charset="0"/>
                        </a:defRPr>
                      </a:lvl4pPr>
                      <a:lvl5pPr marL="2057400" indent="-228600">
                        <a:spcBef>
                          <a:spcPct val="20000"/>
                        </a:spcBef>
                        <a:tabLst>
                          <a:tab pos="228600" algn="l"/>
                        </a:tabLst>
                        <a:defRPr>
                          <a:solidFill>
                            <a:schemeClr val="tx1"/>
                          </a:solidFill>
                          <a:latin typeface="Arial" panose="020B0604020202020204" pitchFamily="34" charset="0"/>
                        </a:defRPr>
                      </a:lvl5pPr>
                      <a:lvl6pPr marL="2514600" indent="-228600" fontAlgn="base">
                        <a:spcBef>
                          <a:spcPct val="20000"/>
                        </a:spcBef>
                        <a:spcAft>
                          <a:spcPct val="0"/>
                        </a:spcAft>
                        <a:tabLst>
                          <a:tab pos="228600" algn="l"/>
                        </a:tabLst>
                        <a:defRPr>
                          <a:solidFill>
                            <a:schemeClr val="tx1"/>
                          </a:solidFill>
                          <a:latin typeface="Arial" panose="020B0604020202020204" pitchFamily="34" charset="0"/>
                        </a:defRPr>
                      </a:lvl6pPr>
                      <a:lvl7pPr marL="2971800" indent="-228600" fontAlgn="base">
                        <a:spcBef>
                          <a:spcPct val="20000"/>
                        </a:spcBef>
                        <a:spcAft>
                          <a:spcPct val="0"/>
                        </a:spcAft>
                        <a:tabLst>
                          <a:tab pos="228600" algn="l"/>
                        </a:tabLst>
                        <a:defRPr>
                          <a:solidFill>
                            <a:schemeClr val="tx1"/>
                          </a:solidFill>
                          <a:latin typeface="Arial" panose="020B0604020202020204" pitchFamily="34" charset="0"/>
                        </a:defRPr>
                      </a:lvl7pPr>
                      <a:lvl8pPr marL="3429000" indent="-228600" fontAlgn="base">
                        <a:spcBef>
                          <a:spcPct val="20000"/>
                        </a:spcBef>
                        <a:spcAft>
                          <a:spcPct val="0"/>
                        </a:spcAft>
                        <a:tabLst>
                          <a:tab pos="228600" algn="l"/>
                        </a:tabLst>
                        <a:defRPr>
                          <a:solidFill>
                            <a:schemeClr val="tx1"/>
                          </a:solidFill>
                          <a:latin typeface="Arial" panose="020B0604020202020204" pitchFamily="34" charset="0"/>
                        </a:defRPr>
                      </a:lvl8pPr>
                      <a:lvl9pPr marL="3886200" indent="-228600" fontAlgn="base">
                        <a:spcBef>
                          <a:spcPct val="20000"/>
                        </a:spcBef>
                        <a:spcAft>
                          <a:spcPct val="0"/>
                        </a:spcAft>
                        <a:tabLst>
                          <a:tab pos="228600" algn="l"/>
                        </a:tabLs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Symbol" panose="05050102010706020507" pitchFamily="18" charset="2"/>
                        <a:buChar char=""/>
                        <a:tabLst>
                          <a:tab pos="228600" algn="l"/>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Focus on </a:t>
                      </a:r>
                      <a:r>
                        <a:rPr kumimoji="0" lang="en-US" altLang="en-US" sz="2000" b="0" i="1"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community participation</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with emphasis on bottom-up planning</a:t>
                      </a:r>
                      <a:endParaRPr kumimoji="0" lang="en-US" altLang="en-US" sz="2000" b="0" i="0" u="none" strike="noStrike" cap="none" normalizeH="0" baseline="0" dirty="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228600" algn="l"/>
                        </a:tabLst>
                        <a:defRPr sz="2800">
                          <a:solidFill>
                            <a:schemeClr val="tx1"/>
                          </a:solidFill>
                          <a:latin typeface="Arial" panose="020B0604020202020204" pitchFamily="34" charset="0"/>
                        </a:defRPr>
                      </a:lvl1pPr>
                      <a:lvl2pPr marL="742950" indent="-285750">
                        <a:spcBef>
                          <a:spcPct val="20000"/>
                        </a:spcBef>
                        <a:tabLst>
                          <a:tab pos="228600" algn="l"/>
                        </a:tabLst>
                        <a:defRPr sz="2400">
                          <a:solidFill>
                            <a:schemeClr val="tx1"/>
                          </a:solidFill>
                          <a:latin typeface="Arial" panose="020B0604020202020204" pitchFamily="34" charset="0"/>
                        </a:defRPr>
                      </a:lvl2pPr>
                      <a:lvl3pPr marL="1143000" indent="-228600">
                        <a:spcBef>
                          <a:spcPct val="20000"/>
                        </a:spcBef>
                        <a:tabLst>
                          <a:tab pos="228600" algn="l"/>
                        </a:tabLst>
                        <a:defRPr sz="2000">
                          <a:solidFill>
                            <a:schemeClr val="tx1"/>
                          </a:solidFill>
                          <a:latin typeface="Arial" panose="020B0604020202020204" pitchFamily="34" charset="0"/>
                        </a:defRPr>
                      </a:lvl3pPr>
                      <a:lvl4pPr marL="1600200" indent="-228600">
                        <a:spcBef>
                          <a:spcPct val="20000"/>
                        </a:spcBef>
                        <a:tabLst>
                          <a:tab pos="228600" algn="l"/>
                        </a:tabLst>
                        <a:defRPr>
                          <a:solidFill>
                            <a:schemeClr val="tx1"/>
                          </a:solidFill>
                          <a:latin typeface="Arial" panose="020B0604020202020204" pitchFamily="34" charset="0"/>
                        </a:defRPr>
                      </a:lvl4pPr>
                      <a:lvl5pPr marL="2057400" indent="-228600">
                        <a:spcBef>
                          <a:spcPct val="20000"/>
                        </a:spcBef>
                        <a:tabLst>
                          <a:tab pos="228600" algn="l"/>
                        </a:tabLst>
                        <a:defRPr>
                          <a:solidFill>
                            <a:schemeClr val="tx1"/>
                          </a:solidFill>
                          <a:latin typeface="Arial" panose="020B0604020202020204" pitchFamily="34" charset="0"/>
                        </a:defRPr>
                      </a:lvl5pPr>
                      <a:lvl6pPr marL="2514600" indent="-228600" fontAlgn="base">
                        <a:spcBef>
                          <a:spcPct val="20000"/>
                        </a:spcBef>
                        <a:spcAft>
                          <a:spcPct val="0"/>
                        </a:spcAft>
                        <a:tabLst>
                          <a:tab pos="228600" algn="l"/>
                        </a:tabLst>
                        <a:defRPr>
                          <a:solidFill>
                            <a:schemeClr val="tx1"/>
                          </a:solidFill>
                          <a:latin typeface="Arial" panose="020B0604020202020204" pitchFamily="34" charset="0"/>
                        </a:defRPr>
                      </a:lvl6pPr>
                      <a:lvl7pPr marL="2971800" indent="-228600" fontAlgn="base">
                        <a:spcBef>
                          <a:spcPct val="20000"/>
                        </a:spcBef>
                        <a:spcAft>
                          <a:spcPct val="0"/>
                        </a:spcAft>
                        <a:tabLst>
                          <a:tab pos="228600" algn="l"/>
                        </a:tabLst>
                        <a:defRPr>
                          <a:solidFill>
                            <a:schemeClr val="tx1"/>
                          </a:solidFill>
                          <a:latin typeface="Arial" panose="020B0604020202020204" pitchFamily="34" charset="0"/>
                        </a:defRPr>
                      </a:lvl7pPr>
                      <a:lvl8pPr marL="3429000" indent="-228600" fontAlgn="base">
                        <a:spcBef>
                          <a:spcPct val="20000"/>
                        </a:spcBef>
                        <a:spcAft>
                          <a:spcPct val="0"/>
                        </a:spcAft>
                        <a:tabLst>
                          <a:tab pos="228600" algn="l"/>
                        </a:tabLst>
                        <a:defRPr>
                          <a:solidFill>
                            <a:schemeClr val="tx1"/>
                          </a:solidFill>
                          <a:latin typeface="Arial" panose="020B0604020202020204" pitchFamily="34" charset="0"/>
                        </a:defRPr>
                      </a:lvl8pPr>
                      <a:lvl9pPr marL="3886200" indent="-228600" fontAlgn="base">
                        <a:spcBef>
                          <a:spcPct val="20000"/>
                        </a:spcBef>
                        <a:spcAft>
                          <a:spcPct val="0"/>
                        </a:spcAft>
                        <a:tabLst>
                          <a:tab pos="228600" algn="l"/>
                        </a:tabLs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Symbol" panose="05050102010706020507" pitchFamily="18" charset="2"/>
                        <a:buChar char=""/>
                        <a:tabLst>
                          <a:tab pos="228600" algn="l"/>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Focus on </a:t>
                      </a:r>
                      <a:r>
                        <a:rPr kumimoji="0" lang="en-US" altLang="en-US" sz="2000" b="0" i="1"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multi-stakeholder </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participation linking social, technical and policy concerns in a pluralist </a:t>
                      </a:r>
                      <a:r>
                        <a:rPr kumimoji="0" lang="en-US" altLang="en-US" sz="2000" b="0" i="1"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collaborative</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process</a:t>
                      </a:r>
                      <a:endParaRPr kumimoji="0" lang="en-US" altLang="en-US" sz="2000" b="0" i="0" u="none" strike="noStrike" cap="none" normalizeH="0" baseline="0" dirty="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8714938"/>
                  </a:ext>
                </a:extLst>
              </a:tr>
              <a:tr h="699500">
                <a:tc>
                  <a:txBody>
                    <a:bodyPr/>
                    <a:lstStyle>
                      <a:lvl1pPr marL="342900" indent="-342900">
                        <a:spcBef>
                          <a:spcPct val="20000"/>
                        </a:spcBef>
                        <a:tabLst>
                          <a:tab pos="228600" algn="l"/>
                        </a:tabLst>
                        <a:defRPr sz="2800">
                          <a:solidFill>
                            <a:schemeClr val="tx1"/>
                          </a:solidFill>
                          <a:latin typeface="Arial" panose="020B0604020202020204" pitchFamily="34" charset="0"/>
                        </a:defRPr>
                      </a:lvl1pPr>
                      <a:lvl2pPr marL="742950" indent="-285750">
                        <a:spcBef>
                          <a:spcPct val="20000"/>
                        </a:spcBef>
                        <a:tabLst>
                          <a:tab pos="228600" algn="l"/>
                        </a:tabLst>
                        <a:defRPr sz="2400">
                          <a:solidFill>
                            <a:schemeClr val="tx1"/>
                          </a:solidFill>
                          <a:latin typeface="Arial" panose="020B0604020202020204" pitchFamily="34" charset="0"/>
                        </a:defRPr>
                      </a:lvl2pPr>
                      <a:lvl3pPr marL="1143000" indent="-228600">
                        <a:spcBef>
                          <a:spcPct val="20000"/>
                        </a:spcBef>
                        <a:tabLst>
                          <a:tab pos="228600" algn="l"/>
                        </a:tabLst>
                        <a:defRPr sz="2000">
                          <a:solidFill>
                            <a:schemeClr val="tx1"/>
                          </a:solidFill>
                          <a:latin typeface="Arial" panose="020B0604020202020204" pitchFamily="34" charset="0"/>
                        </a:defRPr>
                      </a:lvl3pPr>
                      <a:lvl4pPr marL="1600200" indent="-228600">
                        <a:spcBef>
                          <a:spcPct val="20000"/>
                        </a:spcBef>
                        <a:tabLst>
                          <a:tab pos="228600" algn="l"/>
                        </a:tabLst>
                        <a:defRPr>
                          <a:solidFill>
                            <a:schemeClr val="tx1"/>
                          </a:solidFill>
                          <a:latin typeface="Arial" panose="020B0604020202020204" pitchFamily="34" charset="0"/>
                        </a:defRPr>
                      </a:lvl4pPr>
                      <a:lvl5pPr marL="2057400" indent="-228600">
                        <a:spcBef>
                          <a:spcPct val="20000"/>
                        </a:spcBef>
                        <a:tabLst>
                          <a:tab pos="228600" algn="l"/>
                        </a:tabLst>
                        <a:defRPr>
                          <a:solidFill>
                            <a:schemeClr val="tx1"/>
                          </a:solidFill>
                          <a:latin typeface="Arial" panose="020B0604020202020204" pitchFamily="34" charset="0"/>
                        </a:defRPr>
                      </a:lvl5pPr>
                      <a:lvl6pPr marL="2514600" indent="-228600" fontAlgn="base">
                        <a:spcBef>
                          <a:spcPct val="20000"/>
                        </a:spcBef>
                        <a:spcAft>
                          <a:spcPct val="0"/>
                        </a:spcAft>
                        <a:tabLst>
                          <a:tab pos="228600" algn="l"/>
                        </a:tabLst>
                        <a:defRPr>
                          <a:solidFill>
                            <a:schemeClr val="tx1"/>
                          </a:solidFill>
                          <a:latin typeface="Arial" panose="020B0604020202020204" pitchFamily="34" charset="0"/>
                        </a:defRPr>
                      </a:lvl6pPr>
                      <a:lvl7pPr marL="2971800" indent="-228600" fontAlgn="base">
                        <a:spcBef>
                          <a:spcPct val="20000"/>
                        </a:spcBef>
                        <a:spcAft>
                          <a:spcPct val="0"/>
                        </a:spcAft>
                        <a:tabLst>
                          <a:tab pos="228600" algn="l"/>
                        </a:tabLst>
                        <a:defRPr>
                          <a:solidFill>
                            <a:schemeClr val="tx1"/>
                          </a:solidFill>
                          <a:latin typeface="Arial" panose="020B0604020202020204" pitchFamily="34" charset="0"/>
                        </a:defRPr>
                      </a:lvl7pPr>
                      <a:lvl8pPr marL="3429000" indent="-228600" fontAlgn="base">
                        <a:spcBef>
                          <a:spcPct val="20000"/>
                        </a:spcBef>
                        <a:spcAft>
                          <a:spcPct val="0"/>
                        </a:spcAft>
                        <a:tabLst>
                          <a:tab pos="228600" algn="l"/>
                        </a:tabLst>
                        <a:defRPr>
                          <a:solidFill>
                            <a:schemeClr val="tx1"/>
                          </a:solidFill>
                          <a:latin typeface="Arial" panose="020B0604020202020204" pitchFamily="34" charset="0"/>
                        </a:defRPr>
                      </a:lvl8pPr>
                      <a:lvl9pPr marL="3886200" indent="-228600" fontAlgn="base">
                        <a:spcBef>
                          <a:spcPct val="20000"/>
                        </a:spcBef>
                        <a:spcAft>
                          <a:spcPct val="0"/>
                        </a:spcAft>
                        <a:tabLst>
                          <a:tab pos="228600" algn="l"/>
                        </a:tabLs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Symbol" panose="05050102010706020507" pitchFamily="18" charset="2"/>
                        <a:buChar char=""/>
                        <a:tabLst>
                          <a:tab pos="228600" algn="l"/>
                        </a:tabLst>
                      </a:pPr>
                      <a:r>
                        <a:rPr kumimoji="0" lang="en-US" altLang="en-US" sz="2000" b="0" i="1"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Rigid</a:t>
                      </a:r>
                      <a:r>
                        <a:rPr kumimoji="0" lang="en-US" altLang="en-US"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program design, weak institutional arrangement at local level, </a:t>
                      </a:r>
                      <a:r>
                        <a:rPr kumimoji="0" lang="en-US" altLang="en-US" sz="2000" b="0" i="1"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short-term</a:t>
                      </a:r>
                      <a:r>
                        <a:rPr kumimoji="0" lang="en-US" altLang="en-US"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planning </a:t>
                      </a:r>
                      <a:endParaRPr kumimoji="0" lang="en-US" altLang="en-US" sz="20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228600" algn="l"/>
                        </a:tabLst>
                        <a:defRPr sz="2800">
                          <a:solidFill>
                            <a:schemeClr val="tx1"/>
                          </a:solidFill>
                          <a:latin typeface="Arial" panose="020B0604020202020204" pitchFamily="34" charset="0"/>
                        </a:defRPr>
                      </a:lvl1pPr>
                      <a:lvl2pPr marL="742950" indent="-285750">
                        <a:spcBef>
                          <a:spcPct val="20000"/>
                        </a:spcBef>
                        <a:tabLst>
                          <a:tab pos="228600" algn="l"/>
                        </a:tabLst>
                        <a:defRPr sz="2400">
                          <a:solidFill>
                            <a:schemeClr val="tx1"/>
                          </a:solidFill>
                          <a:latin typeface="Arial" panose="020B0604020202020204" pitchFamily="34" charset="0"/>
                        </a:defRPr>
                      </a:lvl2pPr>
                      <a:lvl3pPr marL="1143000" indent="-228600">
                        <a:spcBef>
                          <a:spcPct val="20000"/>
                        </a:spcBef>
                        <a:tabLst>
                          <a:tab pos="228600" algn="l"/>
                        </a:tabLst>
                        <a:defRPr sz="2000">
                          <a:solidFill>
                            <a:schemeClr val="tx1"/>
                          </a:solidFill>
                          <a:latin typeface="Arial" panose="020B0604020202020204" pitchFamily="34" charset="0"/>
                        </a:defRPr>
                      </a:lvl3pPr>
                      <a:lvl4pPr marL="1600200" indent="-228600">
                        <a:spcBef>
                          <a:spcPct val="20000"/>
                        </a:spcBef>
                        <a:tabLst>
                          <a:tab pos="228600" algn="l"/>
                        </a:tabLst>
                        <a:defRPr>
                          <a:solidFill>
                            <a:schemeClr val="tx1"/>
                          </a:solidFill>
                          <a:latin typeface="Arial" panose="020B0604020202020204" pitchFamily="34" charset="0"/>
                        </a:defRPr>
                      </a:lvl4pPr>
                      <a:lvl5pPr marL="2057400" indent="-228600">
                        <a:spcBef>
                          <a:spcPct val="20000"/>
                        </a:spcBef>
                        <a:tabLst>
                          <a:tab pos="228600" algn="l"/>
                        </a:tabLst>
                        <a:defRPr>
                          <a:solidFill>
                            <a:schemeClr val="tx1"/>
                          </a:solidFill>
                          <a:latin typeface="Arial" panose="020B0604020202020204" pitchFamily="34" charset="0"/>
                        </a:defRPr>
                      </a:lvl5pPr>
                      <a:lvl6pPr marL="2514600" indent="-228600" fontAlgn="base">
                        <a:spcBef>
                          <a:spcPct val="20000"/>
                        </a:spcBef>
                        <a:spcAft>
                          <a:spcPct val="0"/>
                        </a:spcAft>
                        <a:tabLst>
                          <a:tab pos="228600" algn="l"/>
                        </a:tabLst>
                        <a:defRPr>
                          <a:solidFill>
                            <a:schemeClr val="tx1"/>
                          </a:solidFill>
                          <a:latin typeface="Arial" panose="020B0604020202020204" pitchFamily="34" charset="0"/>
                        </a:defRPr>
                      </a:lvl6pPr>
                      <a:lvl7pPr marL="2971800" indent="-228600" fontAlgn="base">
                        <a:spcBef>
                          <a:spcPct val="20000"/>
                        </a:spcBef>
                        <a:spcAft>
                          <a:spcPct val="0"/>
                        </a:spcAft>
                        <a:tabLst>
                          <a:tab pos="228600" algn="l"/>
                        </a:tabLst>
                        <a:defRPr>
                          <a:solidFill>
                            <a:schemeClr val="tx1"/>
                          </a:solidFill>
                          <a:latin typeface="Arial" panose="020B0604020202020204" pitchFamily="34" charset="0"/>
                        </a:defRPr>
                      </a:lvl7pPr>
                      <a:lvl8pPr marL="3429000" indent="-228600" fontAlgn="base">
                        <a:spcBef>
                          <a:spcPct val="20000"/>
                        </a:spcBef>
                        <a:spcAft>
                          <a:spcPct val="0"/>
                        </a:spcAft>
                        <a:tabLst>
                          <a:tab pos="228600" algn="l"/>
                        </a:tabLst>
                        <a:defRPr>
                          <a:solidFill>
                            <a:schemeClr val="tx1"/>
                          </a:solidFill>
                          <a:latin typeface="Arial" panose="020B0604020202020204" pitchFamily="34" charset="0"/>
                        </a:defRPr>
                      </a:lvl8pPr>
                      <a:lvl9pPr marL="3886200" indent="-228600" fontAlgn="base">
                        <a:spcBef>
                          <a:spcPct val="20000"/>
                        </a:spcBef>
                        <a:spcAft>
                          <a:spcPct val="0"/>
                        </a:spcAft>
                        <a:tabLst>
                          <a:tab pos="228600" algn="l"/>
                        </a:tabLs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Symbol" panose="05050102010706020507" pitchFamily="18" charset="2"/>
                        <a:buChar char=""/>
                        <a:tabLst>
                          <a:tab pos="228600" algn="l"/>
                        </a:tabLst>
                      </a:pPr>
                      <a:r>
                        <a:rPr kumimoji="0" lang="en-US" altLang="en-US" sz="2000" b="0" i="1"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Flexible</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program design, adjustable to local conditions and long-term planning</a:t>
                      </a:r>
                      <a:endParaRPr kumimoji="0" lang="en-US" altLang="en-US" sz="2000" b="0" i="0" u="none" strike="noStrike" cap="none" normalizeH="0" baseline="0" dirty="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2136906"/>
                  </a:ext>
                </a:extLst>
              </a:tr>
              <a:tr h="991608">
                <a:tc>
                  <a:txBody>
                    <a:bodyPr/>
                    <a:lstStyle>
                      <a:lvl1pPr marL="342900" indent="-342900">
                        <a:spcBef>
                          <a:spcPct val="20000"/>
                        </a:spcBef>
                        <a:tabLst>
                          <a:tab pos="228600" algn="l"/>
                        </a:tabLst>
                        <a:defRPr sz="2800">
                          <a:solidFill>
                            <a:schemeClr val="tx1"/>
                          </a:solidFill>
                          <a:latin typeface="Arial" panose="020B0604020202020204" pitchFamily="34" charset="0"/>
                        </a:defRPr>
                      </a:lvl1pPr>
                      <a:lvl2pPr marL="742950" indent="-285750">
                        <a:spcBef>
                          <a:spcPct val="20000"/>
                        </a:spcBef>
                        <a:tabLst>
                          <a:tab pos="228600" algn="l"/>
                        </a:tabLst>
                        <a:defRPr sz="2400">
                          <a:solidFill>
                            <a:schemeClr val="tx1"/>
                          </a:solidFill>
                          <a:latin typeface="Arial" panose="020B0604020202020204" pitchFamily="34" charset="0"/>
                        </a:defRPr>
                      </a:lvl2pPr>
                      <a:lvl3pPr marL="1143000" indent="-228600">
                        <a:spcBef>
                          <a:spcPct val="20000"/>
                        </a:spcBef>
                        <a:tabLst>
                          <a:tab pos="228600" algn="l"/>
                        </a:tabLst>
                        <a:defRPr sz="2000">
                          <a:solidFill>
                            <a:schemeClr val="tx1"/>
                          </a:solidFill>
                          <a:latin typeface="Arial" panose="020B0604020202020204" pitchFamily="34" charset="0"/>
                        </a:defRPr>
                      </a:lvl3pPr>
                      <a:lvl4pPr marL="1600200" indent="-228600">
                        <a:spcBef>
                          <a:spcPct val="20000"/>
                        </a:spcBef>
                        <a:tabLst>
                          <a:tab pos="228600" algn="l"/>
                        </a:tabLst>
                        <a:defRPr>
                          <a:solidFill>
                            <a:schemeClr val="tx1"/>
                          </a:solidFill>
                          <a:latin typeface="Arial" panose="020B0604020202020204" pitchFamily="34" charset="0"/>
                        </a:defRPr>
                      </a:lvl4pPr>
                      <a:lvl5pPr marL="2057400" indent="-228600">
                        <a:spcBef>
                          <a:spcPct val="20000"/>
                        </a:spcBef>
                        <a:tabLst>
                          <a:tab pos="228600" algn="l"/>
                        </a:tabLst>
                        <a:defRPr>
                          <a:solidFill>
                            <a:schemeClr val="tx1"/>
                          </a:solidFill>
                          <a:latin typeface="Arial" panose="020B0604020202020204" pitchFamily="34" charset="0"/>
                        </a:defRPr>
                      </a:lvl5pPr>
                      <a:lvl6pPr marL="2514600" indent="-228600" fontAlgn="base">
                        <a:spcBef>
                          <a:spcPct val="20000"/>
                        </a:spcBef>
                        <a:spcAft>
                          <a:spcPct val="0"/>
                        </a:spcAft>
                        <a:tabLst>
                          <a:tab pos="228600" algn="l"/>
                        </a:tabLst>
                        <a:defRPr>
                          <a:solidFill>
                            <a:schemeClr val="tx1"/>
                          </a:solidFill>
                          <a:latin typeface="Arial" panose="020B0604020202020204" pitchFamily="34" charset="0"/>
                        </a:defRPr>
                      </a:lvl6pPr>
                      <a:lvl7pPr marL="2971800" indent="-228600" fontAlgn="base">
                        <a:spcBef>
                          <a:spcPct val="20000"/>
                        </a:spcBef>
                        <a:spcAft>
                          <a:spcPct val="0"/>
                        </a:spcAft>
                        <a:tabLst>
                          <a:tab pos="228600" algn="l"/>
                        </a:tabLst>
                        <a:defRPr>
                          <a:solidFill>
                            <a:schemeClr val="tx1"/>
                          </a:solidFill>
                          <a:latin typeface="Arial" panose="020B0604020202020204" pitchFamily="34" charset="0"/>
                        </a:defRPr>
                      </a:lvl7pPr>
                      <a:lvl8pPr marL="3429000" indent="-228600" fontAlgn="base">
                        <a:spcBef>
                          <a:spcPct val="20000"/>
                        </a:spcBef>
                        <a:spcAft>
                          <a:spcPct val="0"/>
                        </a:spcAft>
                        <a:tabLst>
                          <a:tab pos="228600" algn="l"/>
                        </a:tabLst>
                        <a:defRPr>
                          <a:solidFill>
                            <a:schemeClr val="tx1"/>
                          </a:solidFill>
                          <a:latin typeface="Arial" panose="020B0604020202020204" pitchFamily="34" charset="0"/>
                        </a:defRPr>
                      </a:lvl8pPr>
                      <a:lvl9pPr marL="3886200" indent="-228600" fontAlgn="base">
                        <a:spcBef>
                          <a:spcPct val="20000"/>
                        </a:spcBef>
                        <a:spcAft>
                          <a:spcPct val="0"/>
                        </a:spcAft>
                        <a:tabLst>
                          <a:tab pos="228600" algn="l"/>
                        </a:tabLs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Symbol" panose="05050102010706020507" pitchFamily="18" charset="2"/>
                        <a:buChar char=""/>
                        <a:tabLst>
                          <a:tab pos="228600" algn="l"/>
                        </a:tabLst>
                      </a:pPr>
                      <a:r>
                        <a:rPr kumimoji="0" lang="en-US" altLang="en-US"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Implementation is left to institutions such as donor assisted programs or </a:t>
                      </a:r>
                      <a:r>
                        <a:rPr kumimoji="0" lang="en-US" altLang="en-US" sz="2000" b="0" i="1"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government authorities</a:t>
                      </a:r>
                      <a:endParaRPr kumimoji="0" lang="en-US" altLang="en-US" sz="20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228600" algn="l"/>
                        </a:tabLst>
                        <a:defRPr sz="2800">
                          <a:solidFill>
                            <a:schemeClr val="tx1"/>
                          </a:solidFill>
                          <a:latin typeface="Arial" panose="020B0604020202020204" pitchFamily="34" charset="0"/>
                        </a:defRPr>
                      </a:lvl1pPr>
                      <a:lvl2pPr marL="742950" indent="-285750">
                        <a:spcBef>
                          <a:spcPct val="20000"/>
                        </a:spcBef>
                        <a:tabLst>
                          <a:tab pos="228600" algn="l"/>
                        </a:tabLst>
                        <a:defRPr sz="2400">
                          <a:solidFill>
                            <a:schemeClr val="tx1"/>
                          </a:solidFill>
                          <a:latin typeface="Arial" panose="020B0604020202020204" pitchFamily="34" charset="0"/>
                        </a:defRPr>
                      </a:lvl2pPr>
                      <a:lvl3pPr marL="1143000" indent="-228600">
                        <a:spcBef>
                          <a:spcPct val="20000"/>
                        </a:spcBef>
                        <a:tabLst>
                          <a:tab pos="228600" algn="l"/>
                        </a:tabLst>
                        <a:defRPr sz="2000">
                          <a:solidFill>
                            <a:schemeClr val="tx1"/>
                          </a:solidFill>
                          <a:latin typeface="Arial" panose="020B0604020202020204" pitchFamily="34" charset="0"/>
                        </a:defRPr>
                      </a:lvl3pPr>
                      <a:lvl4pPr marL="1600200" indent="-228600">
                        <a:spcBef>
                          <a:spcPct val="20000"/>
                        </a:spcBef>
                        <a:tabLst>
                          <a:tab pos="228600" algn="l"/>
                        </a:tabLst>
                        <a:defRPr>
                          <a:solidFill>
                            <a:schemeClr val="tx1"/>
                          </a:solidFill>
                          <a:latin typeface="Arial" panose="020B0604020202020204" pitchFamily="34" charset="0"/>
                        </a:defRPr>
                      </a:lvl4pPr>
                      <a:lvl5pPr marL="2057400" indent="-228600">
                        <a:spcBef>
                          <a:spcPct val="20000"/>
                        </a:spcBef>
                        <a:tabLst>
                          <a:tab pos="228600" algn="l"/>
                        </a:tabLst>
                        <a:defRPr>
                          <a:solidFill>
                            <a:schemeClr val="tx1"/>
                          </a:solidFill>
                          <a:latin typeface="Arial" panose="020B0604020202020204" pitchFamily="34" charset="0"/>
                        </a:defRPr>
                      </a:lvl5pPr>
                      <a:lvl6pPr marL="2514600" indent="-228600" fontAlgn="base">
                        <a:spcBef>
                          <a:spcPct val="20000"/>
                        </a:spcBef>
                        <a:spcAft>
                          <a:spcPct val="0"/>
                        </a:spcAft>
                        <a:tabLst>
                          <a:tab pos="228600" algn="l"/>
                        </a:tabLst>
                        <a:defRPr>
                          <a:solidFill>
                            <a:schemeClr val="tx1"/>
                          </a:solidFill>
                          <a:latin typeface="Arial" panose="020B0604020202020204" pitchFamily="34" charset="0"/>
                        </a:defRPr>
                      </a:lvl6pPr>
                      <a:lvl7pPr marL="2971800" indent="-228600" fontAlgn="base">
                        <a:spcBef>
                          <a:spcPct val="20000"/>
                        </a:spcBef>
                        <a:spcAft>
                          <a:spcPct val="0"/>
                        </a:spcAft>
                        <a:tabLst>
                          <a:tab pos="228600" algn="l"/>
                        </a:tabLst>
                        <a:defRPr>
                          <a:solidFill>
                            <a:schemeClr val="tx1"/>
                          </a:solidFill>
                          <a:latin typeface="Arial" panose="020B0604020202020204" pitchFamily="34" charset="0"/>
                        </a:defRPr>
                      </a:lvl7pPr>
                      <a:lvl8pPr marL="3429000" indent="-228600" fontAlgn="base">
                        <a:spcBef>
                          <a:spcPct val="20000"/>
                        </a:spcBef>
                        <a:spcAft>
                          <a:spcPct val="0"/>
                        </a:spcAft>
                        <a:tabLst>
                          <a:tab pos="228600" algn="l"/>
                        </a:tabLst>
                        <a:defRPr>
                          <a:solidFill>
                            <a:schemeClr val="tx1"/>
                          </a:solidFill>
                          <a:latin typeface="Arial" panose="020B0604020202020204" pitchFamily="34" charset="0"/>
                        </a:defRPr>
                      </a:lvl8pPr>
                      <a:lvl9pPr marL="3886200" indent="-228600" fontAlgn="base">
                        <a:spcBef>
                          <a:spcPct val="20000"/>
                        </a:spcBef>
                        <a:spcAft>
                          <a:spcPct val="0"/>
                        </a:spcAft>
                        <a:tabLst>
                          <a:tab pos="228600" algn="l"/>
                        </a:tabLs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Symbol" panose="05050102010706020507" pitchFamily="18" charset="2"/>
                        <a:buChar char=""/>
                        <a:tabLst>
                          <a:tab pos="228600" algn="l"/>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Implementation is left to </a:t>
                      </a:r>
                      <a:r>
                        <a:rPr kumimoji="0" lang="en-US" altLang="en-US" sz="2000" b="0" i="1"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watershed management fora, consortiums and associations</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with authorities playing a facilitating role</a:t>
                      </a:r>
                      <a:endParaRPr kumimoji="0" lang="en-US" altLang="en-US" sz="2000" b="0" i="0" u="none" strike="noStrike" cap="none" normalizeH="0" baseline="0" dirty="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78935968"/>
                  </a:ext>
                </a:extLst>
              </a:tr>
              <a:tr h="991608">
                <a:tc>
                  <a:txBody>
                    <a:bodyPr/>
                    <a:lstStyle>
                      <a:lvl1pPr marL="342900" indent="-342900">
                        <a:spcBef>
                          <a:spcPct val="20000"/>
                        </a:spcBef>
                        <a:tabLst>
                          <a:tab pos="228600" algn="l"/>
                        </a:tabLst>
                        <a:defRPr sz="2800">
                          <a:solidFill>
                            <a:schemeClr val="tx1"/>
                          </a:solidFill>
                          <a:latin typeface="Arial" panose="020B0604020202020204" pitchFamily="34" charset="0"/>
                        </a:defRPr>
                      </a:lvl1pPr>
                      <a:lvl2pPr marL="742950" indent="-285750">
                        <a:spcBef>
                          <a:spcPct val="20000"/>
                        </a:spcBef>
                        <a:tabLst>
                          <a:tab pos="228600" algn="l"/>
                        </a:tabLst>
                        <a:defRPr sz="2400">
                          <a:solidFill>
                            <a:schemeClr val="tx1"/>
                          </a:solidFill>
                          <a:latin typeface="Arial" panose="020B0604020202020204" pitchFamily="34" charset="0"/>
                        </a:defRPr>
                      </a:lvl2pPr>
                      <a:lvl3pPr marL="1143000" indent="-228600">
                        <a:spcBef>
                          <a:spcPct val="20000"/>
                        </a:spcBef>
                        <a:tabLst>
                          <a:tab pos="228600" algn="l"/>
                        </a:tabLst>
                        <a:defRPr sz="2000">
                          <a:solidFill>
                            <a:schemeClr val="tx1"/>
                          </a:solidFill>
                          <a:latin typeface="Arial" panose="020B0604020202020204" pitchFamily="34" charset="0"/>
                        </a:defRPr>
                      </a:lvl3pPr>
                      <a:lvl4pPr marL="1600200" indent="-228600">
                        <a:spcBef>
                          <a:spcPct val="20000"/>
                        </a:spcBef>
                        <a:tabLst>
                          <a:tab pos="228600" algn="l"/>
                        </a:tabLst>
                        <a:defRPr>
                          <a:solidFill>
                            <a:schemeClr val="tx1"/>
                          </a:solidFill>
                          <a:latin typeface="Arial" panose="020B0604020202020204" pitchFamily="34" charset="0"/>
                        </a:defRPr>
                      </a:lvl4pPr>
                      <a:lvl5pPr marL="2057400" indent="-228600">
                        <a:spcBef>
                          <a:spcPct val="20000"/>
                        </a:spcBef>
                        <a:tabLst>
                          <a:tab pos="228600" algn="l"/>
                        </a:tabLst>
                        <a:defRPr>
                          <a:solidFill>
                            <a:schemeClr val="tx1"/>
                          </a:solidFill>
                          <a:latin typeface="Arial" panose="020B0604020202020204" pitchFamily="34" charset="0"/>
                        </a:defRPr>
                      </a:lvl5pPr>
                      <a:lvl6pPr marL="2514600" indent="-228600" fontAlgn="base">
                        <a:spcBef>
                          <a:spcPct val="20000"/>
                        </a:spcBef>
                        <a:spcAft>
                          <a:spcPct val="0"/>
                        </a:spcAft>
                        <a:tabLst>
                          <a:tab pos="228600" algn="l"/>
                        </a:tabLst>
                        <a:defRPr>
                          <a:solidFill>
                            <a:schemeClr val="tx1"/>
                          </a:solidFill>
                          <a:latin typeface="Arial" panose="020B0604020202020204" pitchFamily="34" charset="0"/>
                        </a:defRPr>
                      </a:lvl6pPr>
                      <a:lvl7pPr marL="2971800" indent="-228600" fontAlgn="base">
                        <a:spcBef>
                          <a:spcPct val="20000"/>
                        </a:spcBef>
                        <a:spcAft>
                          <a:spcPct val="0"/>
                        </a:spcAft>
                        <a:tabLst>
                          <a:tab pos="228600" algn="l"/>
                        </a:tabLst>
                        <a:defRPr>
                          <a:solidFill>
                            <a:schemeClr val="tx1"/>
                          </a:solidFill>
                          <a:latin typeface="Arial" panose="020B0604020202020204" pitchFamily="34" charset="0"/>
                        </a:defRPr>
                      </a:lvl7pPr>
                      <a:lvl8pPr marL="3429000" indent="-228600" fontAlgn="base">
                        <a:spcBef>
                          <a:spcPct val="20000"/>
                        </a:spcBef>
                        <a:spcAft>
                          <a:spcPct val="0"/>
                        </a:spcAft>
                        <a:tabLst>
                          <a:tab pos="228600" algn="l"/>
                        </a:tabLst>
                        <a:defRPr>
                          <a:solidFill>
                            <a:schemeClr val="tx1"/>
                          </a:solidFill>
                          <a:latin typeface="Arial" panose="020B0604020202020204" pitchFamily="34" charset="0"/>
                        </a:defRPr>
                      </a:lvl8pPr>
                      <a:lvl9pPr marL="3886200" indent="-228600" fontAlgn="base">
                        <a:spcBef>
                          <a:spcPct val="20000"/>
                        </a:spcBef>
                        <a:spcAft>
                          <a:spcPct val="0"/>
                        </a:spcAft>
                        <a:tabLst>
                          <a:tab pos="228600" algn="l"/>
                        </a:tabLs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Symbol" panose="05050102010706020507" pitchFamily="18" charset="2"/>
                        <a:buChar char=""/>
                        <a:tabLst>
                          <a:tab pos="228600" algn="l"/>
                        </a:tabLst>
                      </a:pPr>
                      <a:r>
                        <a:rPr kumimoji="0" lang="en-US" altLang="en-US"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Focus on on-site, </a:t>
                      </a:r>
                      <a:r>
                        <a:rPr kumimoji="0" lang="en-US" altLang="en-US" sz="2000" b="0" i="1"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short-term</a:t>
                      </a:r>
                      <a:r>
                        <a:rPr kumimoji="0" lang="en-US" altLang="en-US"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effects. small scale projects with </a:t>
                      </a:r>
                      <a:r>
                        <a:rPr kumimoji="0" lang="en-US" altLang="en-US" sz="2000" b="0"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little</a:t>
                      </a:r>
                      <a:r>
                        <a:rPr kumimoji="0" lang="en-US" altLang="en-US"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000" b="0" i="1"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watershed level </a:t>
                      </a:r>
                      <a:r>
                        <a:rPr kumimoji="0" lang="en-US" altLang="en-US"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coordination</a:t>
                      </a:r>
                      <a:endParaRPr kumimoji="0" lang="en-US" altLang="en-US" sz="20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228600" algn="l"/>
                        </a:tabLst>
                        <a:defRPr sz="2800">
                          <a:solidFill>
                            <a:schemeClr val="tx1"/>
                          </a:solidFill>
                          <a:latin typeface="Arial" panose="020B0604020202020204" pitchFamily="34" charset="0"/>
                        </a:defRPr>
                      </a:lvl1pPr>
                      <a:lvl2pPr marL="742950" indent="-285750">
                        <a:spcBef>
                          <a:spcPct val="20000"/>
                        </a:spcBef>
                        <a:tabLst>
                          <a:tab pos="228600" algn="l"/>
                        </a:tabLst>
                        <a:defRPr sz="2400">
                          <a:solidFill>
                            <a:schemeClr val="tx1"/>
                          </a:solidFill>
                          <a:latin typeface="Arial" panose="020B0604020202020204" pitchFamily="34" charset="0"/>
                        </a:defRPr>
                      </a:lvl2pPr>
                      <a:lvl3pPr marL="1143000" indent="-228600">
                        <a:spcBef>
                          <a:spcPct val="20000"/>
                        </a:spcBef>
                        <a:tabLst>
                          <a:tab pos="228600" algn="l"/>
                        </a:tabLst>
                        <a:defRPr sz="2000">
                          <a:solidFill>
                            <a:schemeClr val="tx1"/>
                          </a:solidFill>
                          <a:latin typeface="Arial" panose="020B0604020202020204" pitchFamily="34" charset="0"/>
                        </a:defRPr>
                      </a:lvl3pPr>
                      <a:lvl4pPr marL="1600200" indent="-228600">
                        <a:spcBef>
                          <a:spcPct val="20000"/>
                        </a:spcBef>
                        <a:tabLst>
                          <a:tab pos="228600" algn="l"/>
                        </a:tabLst>
                        <a:defRPr>
                          <a:solidFill>
                            <a:schemeClr val="tx1"/>
                          </a:solidFill>
                          <a:latin typeface="Arial" panose="020B0604020202020204" pitchFamily="34" charset="0"/>
                        </a:defRPr>
                      </a:lvl4pPr>
                      <a:lvl5pPr marL="2057400" indent="-228600">
                        <a:spcBef>
                          <a:spcPct val="20000"/>
                        </a:spcBef>
                        <a:tabLst>
                          <a:tab pos="228600" algn="l"/>
                        </a:tabLst>
                        <a:defRPr>
                          <a:solidFill>
                            <a:schemeClr val="tx1"/>
                          </a:solidFill>
                          <a:latin typeface="Arial" panose="020B0604020202020204" pitchFamily="34" charset="0"/>
                        </a:defRPr>
                      </a:lvl5pPr>
                      <a:lvl6pPr marL="2514600" indent="-228600" fontAlgn="base">
                        <a:spcBef>
                          <a:spcPct val="20000"/>
                        </a:spcBef>
                        <a:spcAft>
                          <a:spcPct val="0"/>
                        </a:spcAft>
                        <a:tabLst>
                          <a:tab pos="228600" algn="l"/>
                        </a:tabLst>
                        <a:defRPr>
                          <a:solidFill>
                            <a:schemeClr val="tx1"/>
                          </a:solidFill>
                          <a:latin typeface="Arial" panose="020B0604020202020204" pitchFamily="34" charset="0"/>
                        </a:defRPr>
                      </a:lvl6pPr>
                      <a:lvl7pPr marL="2971800" indent="-228600" fontAlgn="base">
                        <a:spcBef>
                          <a:spcPct val="20000"/>
                        </a:spcBef>
                        <a:spcAft>
                          <a:spcPct val="0"/>
                        </a:spcAft>
                        <a:tabLst>
                          <a:tab pos="228600" algn="l"/>
                        </a:tabLst>
                        <a:defRPr>
                          <a:solidFill>
                            <a:schemeClr val="tx1"/>
                          </a:solidFill>
                          <a:latin typeface="Arial" panose="020B0604020202020204" pitchFamily="34" charset="0"/>
                        </a:defRPr>
                      </a:lvl7pPr>
                      <a:lvl8pPr marL="3429000" indent="-228600" fontAlgn="base">
                        <a:spcBef>
                          <a:spcPct val="20000"/>
                        </a:spcBef>
                        <a:spcAft>
                          <a:spcPct val="0"/>
                        </a:spcAft>
                        <a:tabLst>
                          <a:tab pos="228600" algn="l"/>
                        </a:tabLst>
                        <a:defRPr>
                          <a:solidFill>
                            <a:schemeClr val="tx1"/>
                          </a:solidFill>
                          <a:latin typeface="Arial" panose="020B0604020202020204" pitchFamily="34" charset="0"/>
                        </a:defRPr>
                      </a:lvl8pPr>
                      <a:lvl9pPr marL="3886200" indent="-228600" fontAlgn="base">
                        <a:spcBef>
                          <a:spcPct val="20000"/>
                        </a:spcBef>
                        <a:spcAft>
                          <a:spcPct val="0"/>
                        </a:spcAft>
                        <a:tabLst>
                          <a:tab pos="228600" algn="l"/>
                        </a:tabLs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Symbol" panose="05050102010706020507" pitchFamily="18" charset="2"/>
                        <a:buChar char=""/>
                        <a:tabLst>
                          <a:tab pos="228600" algn="l"/>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Focus on up-stream down-stream linkages and </a:t>
                      </a:r>
                      <a:r>
                        <a:rPr kumimoji="0" lang="en-US" altLang="en-US" sz="2000" b="0" i="1"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long-term</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impacts. Local level processes coordinated at the watershed or basin level</a:t>
                      </a:r>
                      <a:endParaRPr kumimoji="0" lang="en-US" altLang="en-US" sz="2000" b="0" i="0" u="none" strike="noStrike" cap="none" normalizeH="0" baseline="0" dirty="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47824390"/>
                  </a:ext>
                </a:extLst>
              </a:tr>
              <a:tr h="691120">
                <a:tc>
                  <a:txBody>
                    <a:bodyPr/>
                    <a:lstStyle>
                      <a:lvl1pPr marL="342900" indent="-342900">
                        <a:spcBef>
                          <a:spcPct val="20000"/>
                        </a:spcBef>
                        <a:tabLst>
                          <a:tab pos="228600" algn="l"/>
                        </a:tabLst>
                        <a:defRPr sz="2800">
                          <a:solidFill>
                            <a:schemeClr val="tx1"/>
                          </a:solidFill>
                          <a:latin typeface="Arial" panose="020B0604020202020204" pitchFamily="34" charset="0"/>
                        </a:defRPr>
                      </a:lvl1pPr>
                      <a:lvl2pPr marL="742950" indent="-285750">
                        <a:spcBef>
                          <a:spcPct val="20000"/>
                        </a:spcBef>
                        <a:tabLst>
                          <a:tab pos="228600" algn="l"/>
                        </a:tabLst>
                        <a:defRPr sz="2400">
                          <a:solidFill>
                            <a:schemeClr val="tx1"/>
                          </a:solidFill>
                          <a:latin typeface="Arial" panose="020B0604020202020204" pitchFamily="34" charset="0"/>
                        </a:defRPr>
                      </a:lvl2pPr>
                      <a:lvl3pPr marL="1143000" indent="-228600">
                        <a:spcBef>
                          <a:spcPct val="20000"/>
                        </a:spcBef>
                        <a:tabLst>
                          <a:tab pos="228600" algn="l"/>
                        </a:tabLst>
                        <a:defRPr sz="2000">
                          <a:solidFill>
                            <a:schemeClr val="tx1"/>
                          </a:solidFill>
                          <a:latin typeface="Arial" panose="020B0604020202020204" pitchFamily="34" charset="0"/>
                        </a:defRPr>
                      </a:lvl3pPr>
                      <a:lvl4pPr marL="1600200" indent="-228600">
                        <a:spcBef>
                          <a:spcPct val="20000"/>
                        </a:spcBef>
                        <a:tabLst>
                          <a:tab pos="228600" algn="l"/>
                        </a:tabLst>
                        <a:defRPr>
                          <a:solidFill>
                            <a:schemeClr val="tx1"/>
                          </a:solidFill>
                          <a:latin typeface="Arial" panose="020B0604020202020204" pitchFamily="34" charset="0"/>
                        </a:defRPr>
                      </a:lvl4pPr>
                      <a:lvl5pPr marL="2057400" indent="-228600">
                        <a:spcBef>
                          <a:spcPct val="20000"/>
                        </a:spcBef>
                        <a:tabLst>
                          <a:tab pos="228600" algn="l"/>
                        </a:tabLst>
                        <a:defRPr>
                          <a:solidFill>
                            <a:schemeClr val="tx1"/>
                          </a:solidFill>
                          <a:latin typeface="Arial" panose="020B0604020202020204" pitchFamily="34" charset="0"/>
                        </a:defRPr>
                      </a:lvl5pPr>
                      <a:lvl6pPr marL="2514600" indent="-228600" fontAlgn="base">
                        <a:spcBef>
                          <a:spcPct val="20000"/>
                        </a:spcBef>
                        <a:spcAft>
                          <a:spcPct val="0"/>
                        </a:spcAft>
                        <a:tabLst>
                          <a:tab pos="228600" algn="l"/>
                        </a:tabLst>
                        <a:defRPr>
                          <a:solidFill>
                            <a:schemeClr val="tx1"/>
                          </a:solidFill>
                          <a:latin typeface="Arial" panose="020B0604020202020204" pitchFamily="34" charset="0"/>
                        </a:defRPr>
                      </a:lvl6pPr>
                      <a:lvl7pPr marL="2971800" indent="-228600" fontAlgn="base">
                        <a:spcBef>
                          <a:spcPct val="20000"/>
                        </a:spcBef>
                        <a:spcAft>
                          <a:spcPct val="0"/>
                        </a:spcAft>
                        <a:tabLst>
                          <a:tab pos="228600" algn="l"/>
                        </a:tabLst>
                        <a:defRPr>
                          <a:solidFill>
                            <a:schemeClr val="tx1"/>
                          </a:solidFill>
                          <a:latin typeface="Arial" panose="020B0604020202020204" pitchFamily="34" charset="0"/>
                        </a:defRPr>
                      </a:lvl7pPr>
                      <a:lvl8pPr marL="3429000" indent="-228600" fontAlgn="base">
                        <a:spcBef>
                          <a:spcPct val="20000"/>
                        </a:spcBef>
                        <a:spcAft>
                          <a:spcPct val="0"/>
                        </a:spcAft>
                        <a:tabLst>
                          <a:tab pos="228600" algn="l"/>
                        </a:tabLst>
                        <a:defRPr>
                          <a:solidFill>
                            <a:schemeClr val="tx1"/>
                          </a:solidFill>
                          <a:latin typeface="Arial" panose="020B0604020202020204" pitchFamily="34" charset="0"/>
                        </a:defRPr>
                      </a:lvl8pPr>
                      <a:lvl9pPr marL="3886200" indent="-228600" fontAlgn="base">
                        <a:spcBef>
                          <a:spcPct val="20000"/>
                        </a:spcBef>
                        <a:spcAft>
                          <a:spcPct val="0"/>
                        </a:spcAft>
                        <a:tabLst>
                          <a:tab pos="228600" algn="l"/>
                        </a:tabLs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Symbol" panose="05050102010706020507" pitchFamily="18" charset="2"/>
                        <a:buChar char=""/>
                        <a:tabLst>
                          <a:tab pos="228600" algn="l"/>
                        </a:tabLst>
                      </a:pPr>
                      <a:r>
                        <a:rPr kumimoji="0" lang="en-US" altLang="en-US" sz="2000" b="0" i="1"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Quick</a:t>
                      </a:r>
                      <a:r>
                        <a:rPr kumimoji="0" lang="en-US" altLang="en-US"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participatory assessment and evaluation (PRA) with little or no linkages to natural evidences</a:t>
                      </a:r>
                      <a:endParaRPr kumimoji="0" lang="en-US" altLang="en-US" sz="20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228600" algn="l"/>
                        </a:tabLst>
                        <a:defRPr sz="2800">
                          <a:solidFill>
                            <a:schemeClr val="tx1"/>
                          </a:solidFill>
                          <a:latin typeface="Arial" panose="020B0604020202020204" pitchFamily="34" charset="0"/>
                        </a:defRPr>
                      </a:lvl1pPr>
                      <a:lvl2pPr marL="742950" indent="-285750">
                        <a:spcBef>
                          <a:spcPct val="20000"/>
                        </a:spcBef>
                        <a:tabLst>
                          <a:tab pos="228600" algn="l"/>
                        </a:tabLst>
                        <a:defRPr sz="2400">
                          <a:solidFill>
                            <a:schemeClr val="tx1"/>
                          </a:solidFill>
                          <a:latin typeface="Arial" panose="020B0604020202020204" pitchFamily="34" charset="0"/>
                        </a:defRPr>
                      </a:lvl2pPr>
                      <a:lvl3pPr marL="1143000" indent="-228600">
                        <a:spcBef>
                          <a:spcPct val="20000"/>
                        </a:spcBef>
                        <a:tabLst>
                          <a:tab pos="228600" algn="l"/>
                        </a:tabLst>
                        <a:defRPr sz="2000">
                          <a:solidFill>
                            <a:schemeClr val="tx1"/>
                          </a:solidFill>
                          <a:latin typeface="Arial" panose="020B0604020202020204" pitchFamily="34" charset="0"/>
                        </a:defRPr>
                      </a:lvl3pPr>
                      <a:lvl4pPr marL="1600200" indent="-228600">
                        <a:spcBef>
                          <a:spcPct val="20000"/>
                        </a:spcBef>
                        <a:tabLst>
                          <a:tab pos="228600" algn="l"/>
                        </a:tabLst>
                        <a:defRPr>
                          <a:solidFill>
                            <a:schemeClr val="tx1"/>
                          </a:solidFill>
                          <a:latin typeface="Arial" panose="020B0604020202020204" pitchFamily="34" charset="0"/>
                        </a:defRPr>
                      </a:lvl4pPr>
                      <a:lvl5pPr marL="2057400" indent="-228600">
                        <a:spcBef>
                          <a:spcPct val="20000"/>
                        </a:spcBef>
                        <a:tabLst>
                          <a:tab pos="228600" algn="l"/>
                        </a:tabLst>
                        <a:defRPr>
                          <a:solidFill>
                            <a:schemeClr val="tx1"/>
                          </a:solidFill>
                          <a:latin typeface="Arial" panose="020B0604020202020204" pitchFamily="34" charset="0"/>
                        </a:defRPr>
                      </a:lvl5pPr>
                      <a:lvl6pPr marL="2514600" indent="-228600" fontAlgn="base">
                        <a:spcBef>
                          <a:spcPct val="20000"/>
                        </a:spcBef>
                        <a:spcAft>
                          <a:spcPct val="0"/>
                        </a:spcAft>
                        <a:tabLst>
                          <a:tab pos="228600" algn="l"/>
                        </a:tabLst>
                        <a:defRPr>
                          <a:solidFill>
                            <a:schemeClr val="tx1"/>
                          </a:solidFill>
                          <a:latin typeface="Arial" panose="020B0604020202020204" pitchFamily="34" charset="0"/>
                        </a:defRPr>
                      </a:lvl6pPr>
                      <a:lvl7pPr marL="2971800" indent="-228600" fontAlgn="base">
                        <a:spcBef>
                          <a:spcPct val="20000"/>
                        </a:spcBef>
                        <a:spcAft>
                          <a:spcPct val="0"/>
                        </a:spcAft>
                        <a:tabLst>
                          <a:tab pos="228600" algn="l"/>
                        </a:tabLst>
                        <a:defRPr>
                          <a:solidFill>
                            <a:schemeClr val="tx1"/>
                          </a:solidFill>
                          <a:latin typeface="Arial" panose="020B0604020202020204" pitchFamily="34" charset="0"/>
                        </a:defRPr>
                      </a:lvl7pPr>
                      <a:lvl8pPr marL="3429000" indent="-228600" fontAlgn="base">
                        <a:spcBef>
                          <a:spcPct val="20000"/>
                        </a:spcBef>
                        <a:spcAft>
                          <a:spcPct val="0"/>
                        </a:spcAft>
                        <a:tabLst>
                          <a:tab pos="228600" algn="l"/>
                        </a:tabLst>
                        <a:defRPr>
                          <a:solidFill>
                            <a:schemeClr val="tx1"/>
                          </a:solidFill>
                          <a:latin typeface="Arial" panose="020B0604020202020204" pitchFamily="34" charset="0"/>
                        </a:defRPr>
                      </a:lvl8pPr>
                      <a:lvl9pPr marL="3886200" indent="-228600" fontAlgn="base">
                        <a:spcBef>
                          <a:spcPct val="20000"/>
                        </a:spcBef>
                        <a:spcAft>
                          <a:spcPct val="0"/>
                        </a:spcAft>
                        <a:tabLst>
                          <a:tab pos="228600" algn="l"/>
                        </a:tabLs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Symbol" panose="05050102010706020507" pitchFamily="18" charset="2"/>
                        <a:buChar char=""/>
                        <a:tabLst>
                          <a:tab pos="228600" algn="l"/>
                        </a:tabLst>
                      </a:pPr>
                      <a:r>
                        <a:rPr kumimoji="0" lang="en-US" altLang="en-US" sz="2000" b="0" i="1"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Dialogue</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between local and scientific knowledge involving different </a:t>
                      </a:r>
                      <a:r>
                        <a:rPr kumimoji="0" lang="en-US" altLang="en-US" sz="2000" b="0" i="1"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stakeholders</a:t>
                      </a:r>
                      <a:endParaRPr kumimoji="0" lang="en-US" altLang="en-US" sz="2000" b="0" i="0" u="none" strike="noStrike" cap="none" normalizeH="0" baseline="0" dirty="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47693129"/>
                  </a:ext>
                </a:extLst>
              </a:tr>
              <a:tr h="991608">
                <a:tc>
                  <a:txBody>
                    <a:bodyPr/>
                    <a:lstStyle>
                      <a:lvl1pPr marL="342900" indent="-342900">
                        <a:spcBef>
                          <a:spcPct val="20000"/>
                        </a:spcBef>
                        <a:tabLst>
                          <a:tab pos="228600" algn="l"/>
                        </a:tabLst>
                        <a:defRPr sz="2800">
                          <a:solidFill>
                            <a:schemeClr val="tx1"/>
                          </a:solidFill>
                          <a:latin typeface="Arial" panose="020B0604020202020204" pitchFamily="34" charset="0"/>
                        </a:defRPr>
                      </a:lvl1pPr>
                      <a:lvl2pPr marL="742950" indent="-285750">
                        <a:spcBef>
                          <a:spcPct val="20000"/>
                        </a:spcBef>
                        <a:tabLst>
                          <a:tab pos="228600" algn="l"/>
                        </a:tabLst>
                        <a:defRPr sz="2400">
                          <a:solidFill>
                            <a:schemeClr val="tx1"/>
                          </a:solidFill>
                          <a:latin typeface="Arial" panose="020B0604020202020204" pitchFamily="34" charset="0"/>
                        </a:defRPr>
                      </a:lvl2pPr>
                      <a:lvl3pPr marL="1143000" indent="-228600">
                        <a:spcBef>
                          <a:spcPct val="20000"/>
                        </a:spcBef>
                        <a:tabLst>
                          <a:tab pos="228600" algn="l"/>
                        </a:tabLst>
                        <a:defRPr sz="2000">
                          <a:solidFill>
                            <a:schemeClr val="tx1"/>
                          </a:solidFill>
                          <a:latin typeface="Arial" panose="020B0604020202020204" pitchFamily="34" charset="0"/>
                        </a:defRPr>
                      </a:lvl3pPr>
                      <a:lvl4pPr marL="1600200" indent="-228600">
                        <a:spcBef>
                          <a:spcPct val="20000"/>
                        </a:spcBef>
                        <a:tabLst>
                          <a:tab pos="228600" algn="l"/>
                        </a:tabLst>
                        <a:defRPr>
                          <a:solidFill>
                            <a:schemeClr val="tx1"/>
                          </a:solidFill>
                          <a:latin typeface="Arial" panose="020B0604020202020204" pitchFamily="34" charset="0"/>
                        </a:defRPr>
                      </a:lvl4pPr>
                      <a:lvl5pPr marL="2057400" indent="-228600">
                        <a:spcBef>
                          <a:spcPct val="20000"/>
                        </a:spcBef>
                        <a:tabLst>
                          <a:tab pos="228600" algn="l"/>
                        </a:tabLst>
                        <a:defRPr>
                          <a:solidFill>
                            <a:schemeClr val="tx1"/>
                          </a:solidFill>
                          <a:latin typeface="Arial" panose="020B0604020202020204" pitchFamily="34" charset="0"/>
                        </a:defRPr>
                      </a:lvl5pPr>
                      <a:lvl6pPr marL="2514600" indent="-228600" fontAlgn="base">
                        <a:spcBef>
                          <a:spcPct val="20000"/>
                        </a:spcBef>
                        <a:spcAft>
                          <a:spcPct val="0"/>
                        </a:spcAft>
                        <a:tabLst>
                          <a:tab pos="228600" algn="l"/>
                        </a:tabLst>
                        <a:defRPr>
                          <a:solidFill>
                            <a:schemeClr val="tx1"/>
                          </a:solidFill>
                          <a:latin typeface="Arial" panose="020B0604020202020204" pitchFamily="34" charset="0"/>
                        </a:defRPr>
                      </a:lvl6pPr>
                      <a:lvl7pPr marL="2971800" indent="-228600" fontAlgn="base">
                        <a:spcBef>
                          <a:spcPct val="20000"/>
                        </a:spcBef>
                        <a:spcAft>
                          <a:spcPct val="0"/>
                        </a:spcAft>
                        <a:tabLst>
                          <a:tab pos="228600" algn="l"/>
                        </a:tabLst>
                        <a:defRPr>
                          <a:solidFill>
                            <a:schemeClr val="tx1"/>
                          </a:solidFill>
                          <a:latin typeface="Arial" panose="020B0604020202020204" pitchFamily="34" charset="0"/>
                        </a:defRPr>
                      </a:lvl7pPr>
                      <a:lvl8pPr marL="3429000" indent="-228600" fontAlgn="base">
                        <a:spcBef>
                          <a:spcPct val="20000"/>
                        </a:spcBef>
                        <a:spcAft>
                          <a:spcPct val="0"/>
                        </a:spcAft>
                        <a:tabLst>
                          <a:tab pos="228600" algn="l"/>
                        </a:tabLst>
                        <a:defRPr>
                          <a:solidFill>
                            <a:schemeClr val="tx1"/>
                          </a:solidFill>
                          <a:latin typeface="Arial" panose="020B0604020202020204" pitchFamily="34" charset="0"/>
                        </a:defRPr>
                      </a:lvl8pPr>
                      <a:lvl9pPr marL="3886200" indent="-228600" fontAlgn="base">
                        <a:spcBef>
                          <a:spcPct val="20000"/>
                        </a:spcBef>
                        <a:spcAft>
                          <a:spcPct val="0"/>
                        </a:spcAft>
                        <a:tabLst>
                          <a:tab pos="228600" algn="l"/>
                        </a:tabLs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Symbol" panose="05050102010706020507" pitchFamily="18" charset="2"/>
                        <a:buChar char=""/>
                        <a:tabLst>
                          <a:tab pos="228600" algn="l"/>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Access, tenure and social conflicts in watersheds can be solved by </a:t>
                      </a:r>
                      <a:r>
                        <a:rPr kumimoji="0" lang="en-US" altLang="en-US" sz="2000" b="0" i="1"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technical interventions</a:t>
                      </a:r>
                      <a:endParaRPr kumimoji="0" lang="en-US" altLang="en-US" sz="2000" b="0" i="0" u="none" strike="noStrike" cap="none" normalizeH="0" baseline="0" dirty="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228600" algn="l"/>
                        </a:tabLst>
                        <a:defRPr sz="2800">
                          <a:solidFill>
                            <a:schemeClr val="tx1"/>
                          </a:solidFill>
                          <a:latin typeface="Arial" panose="020B0604020202020204" pitchFamily="34" charset="0"/>
                        </a:defRPr>
                      </a:lvl1pPr>
                      <a:lvl2pPr marL="742950" indent="-285750">
                        <a:spcBef>
                          <a:spcPct val="20000"/>
                        </a:spcBef>
                        <a:tabLst>
                          <a:tab pos="228600" algn="l"/>
                        </a:tabLst>
                        <a:defRPr sz="2400">
                          <a:solidFill>
                            <a:schemeClr val="tx1"/>
                          </a:solidFill>
                          <a:latin typeface="Arial" panose="020B0604020202020204" pitchFamily="34" charset="0"/>
                        </a:defRPr>
                      </a:lvl2pPr>
                      <a:lvl3pPr marL="1143000" indent="-228600">
                        <a:spcBef>
                          <a:spcPct val="20000"/>
                        </a:spcBef>
                        <a:tabLst>
                          <a:tab pos="228600" algn="l"/>
                        </a:tabLst>
                        <a:defRPr sz="2000">
                          <a:solidFill>
                            <a:schemeClr val="tx1"/>
                          </a:solidFill>
                          <a:latin typeface="Arial" panose="020B0604020202020204" pitchFamily="34" charset="0"/>
                        </a:defRPr>
                      </a:lvl3pPr>
                      <a:lvl4pPr marL="1600200" indent="-228600">
                        <a:spcBef>
                          <a:spcPct val="20000"/>
                        </a:spcBef>
                        <a:tabLst>
                          <a:tab pos="228600" algn="l"/>
                        </a:tabLst>
                        <a:defRPr>
                          <a:solidFill>
                            <a:schemeClr val="tx1"/>
                          </a:solidFill>
                          <a:latin typeface="Arial" panose="020B0604020202020204" pitchFamily="34" charset="0"/>
                        </a:defRPr>
                      </a:lvl4pPr>
                      <a:lvl5pPr marL="2057400" indent="-228600">
                        <a:spcBef>
                          <a:spcPct val="20000"/>
                        </a:spcBef>
                        <a:tabLst>
                          <a:tab pos="228600" algn="l"/>
                        </a:tabLst>
                        <a:defRPr>
                          <a:solidFill>
                            <a:schemeClr val="tx1"/>
                          </a:solidFill>
                          <a:latin typeface="Arial" panose="020B0604020202020204" pitchFamily="34" charset="0"/>
                        </a:defRPr>
                      </a:lvl5pPr>
                      <a:lvl6pPr marL="2514600" indent="-228600" fontAlgn="base">
                        <a:spcBef>
                          <a:spcPct val="20000"/>
                        </a:spcBef>
                        <a:spcAft>
                          <a:spcPct val="0"/>
                        </a:spcAft>
                        <a:tabLst>
                          <a:tab pos="228600" algn="l"/>
                        </a:tabLst>
                        <a:defRPr>
                          <a:solidFill>
                            <a:schemeClr val="tx1"/>
                          </a:solidFill>
                          <a:latin typeface="Arial" panose="020B0604020202020204" pitchFamily="34" charset="0"/>
                        </a:defRPr>
                      </a:lvl6pPr>
                      <a:lvl7pPr marL="2971800" indent="-228600" fontAlgn="base">
                        <a:spcBef>
                          <a:spcPct val="20000"/>
                        </a:spcBef>
                        <a:spcAft>
                          <a:spcPct val="0"/>
                        </a:spcAft>
                        <a:tabLst>
                          <a:tab pos="228600" algn="l"/>
                        </a:tabLst>
                        <a:defRPr>
                          <a:solidFill>
                            <a:schemeClr val="tx1"/>
                          </a:solidFill>
                          <a:latin typeface="Arial" panose="020B0604020202020204" pitchFamily="34" charset="0"/>
                        </a:defRPr>
                      </a:lvl7pPr>
                      <a:lvl8pPr marL="3429000" indent="-228600" fontAlgn="base">
                        <a:spcBef>
                          <a:spcPct val="20000"/>
                        </a:spcBef>
                        <a:spcAft>
                          <a:spcPct val="0"/>
                        </a:spcAft>
                        <a:tabLst>
                          <a:tab pos="228600" algn="l"/>
                        </a:tabLst>
                        <a:defRPr>
                          <a:solidFill>
                            <a:schemeClr val="tx1"/>
                          </a:solidFill>
                          <a:latin typeface="Arial" panose="020B0604020202020204" pitchFamily="34" charset="0"/>
                        </a:defRPr>
                      </a:lvl8pPr>
                      <a:lvl9pPr marL="3886200" indent="-228600" fontAlgn="base">
                        <a:spcBef>
                          <a:spcPct val="20000"/>
                        </a:spcBef>
                        <a:spcAft>
                          <a:spcPct val="0"/>
                        </a:spcAft>
                        <a:tabLst>
                          <a:tab pos="228600" algn="l"/>
                        </a:tabLs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Symbol" panose="05050102010706020507" pitchFamily="18" charset="2"/>
                        <a:buChar char=""/>
                        <a:tabLst>
                          <a:tab pos="228600" algn="l"/>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Access, tenure and social conflicts in watersheds are rooted in society and politics and should be managed </a:t>
                      </a:r>
                      <a:r>
                        <a:rPr kumimoji="0" lang="en-US" altLang="en-US" sz="2000" b="0" i="1"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through negotiations</a:t>
                      </a:r>
                      <a:endParaRPr kumimoji="0" lang="en-US" altLang="en-US" sz="2000" b="0" i="0" u="none" strike="noStrike" cap="none" normalizeH="0" baseline="0" dirty="0">
                        <a:ln>
                          <a:noFill/>
                        </a:ln>
                        <a:solidFill>
                          <a:schemeClr val="tx1"/>
                        </a:solidFill>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5705173"/>
                  </a:ext>
                </a:extLst>
              </a:tr>
            </a:tbl>
          </a:graphicData>
        </a:graphic>
      </p:graphicFrame>
    </p:spTree>
    <p:extLst>
      <p:ext uri="{BB962C8B-B14F-4D97-AF65-F5344CB8AC3E}">
        <p14:creationId xmlns:p14="http://schemas.microsoft.com/office/powerpoint/2010/main" val="12024763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488BE1-8BFA-4538-B578-BBA855F2F8FE}"/>
              </a:ext>
            </a:extLst>
          </p:cNvPr>
          <p:cNvSpPr>
            <a:spLocks noGrp="1"/>
          </p:cNvSpPr>
          <p:nvPr>
            <p:ph idx="1"/>
          </p:nvPr>
        </p:nvSpPr>
        <p:spPr>
          <a:xfrm>
            <a:off x="238539" y="132523"/>
            <a:ext cx="11688418" cy="6612834"/>
          </a:xfrm>
        </p:spPr>
        <p:txBody>
          <a:bodyPr>
            <a:normAutofit/>
          </a:bodyPr>
          <a:lstStyle/>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In the new approach, communities are not the only important actors in participatory watershed management. </a:t>
            </a:r>
          </a:p>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Collaboration between the various actors such as associations, cooperatives, local administration, line departments, NGOs and private sector is needed for successful participatory  watershed management. </a:t>
            </a:r>
          </a:p>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As the different actors have diverse and sometimes </a:t>
            </a:r>
            <a:r>
              <a:rPr lang="en-US" altLang="en-US" sz="2400" i="1" dirty="0">
                <a:solidFill>
                  <a:srgbClr val="FF3300"/>
                </a:solidFill>
                <a:latin typeface="Arial" panose="020B0604020202020204" pitchFamily="34" charset="0"/>
                <a:cs typeface="Arial" panose="020B0604020202020204" pitchFamily="34" charset="0"/>
              </a:rPr>
              <a:t>conflicting</a:t>
            </a:r>
            <a:r>
              <a:rPr lang="en-US" altLang="en-US" sz="2400" dirty="0">
                <a:latin typeface="Arial" panose="020B0604020202020204" pitchFamily="34" charset="0"/>
                <a:cs typeface="Arial" panose="020B0604020202020204" pitchFamily="34" charset="0"/>
              </a:rPr>
              <a:t> interests, the goal of participatory watershed management has moved from social mobilization to </a:t>
            </a:r>
            <a:r>
              <a:rPr lang="en-US" altLang="en-US" sz="2400" i="1" dirty="0">
                <a:solidFill>
                  <a:srgbClr val="FF3300"/>
                </a:solidFill>
                <a:latin typeface="Arial" panose="020B0604020202020204" pitchFamily="34" charset="0"/>
                <a:cs typeface="Arial" panose="020B0604020202020204" pitchFamily="34" charset="0"/>
              </a:rPr>
              <a:t>negotiation and partnership</a:t>
            </a:r>
            <a:r>
              <a:rPr lang="en-US" altLang="en-US" sz="2400" dirty="0">
                <a:latin typeface="Arial" panose="020B0604020202020204" pitchFamily="34" charset="0"/>
                <a:cs typeface="Arial" panose="020B0604020202020204" pitchFamily="34" charset="0"/>
              </a:rPr>
              <a:t> (collaboration). </a:t>
            </a:r>
          </a:p>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Collaborative watershed management process must be based on </a:t>
            </a:r>
            <a:r>
              <a:rPr lang="en-US" altLang="en-US" sz="2400" i="1" dirty="0">
                <a:solidFill>
                  <a:srgbClr val="FF3300"/>
                </a:solidFill>
                <a:latin typeface="Arial" panose="020B0604020202020204" pitchFamily="34" charset="0"/>
                <a:cs typeface="Arial" panose="020B0604020202020204" pitchFamily="34" charset="0"/>
              </a:rPr>
              <a:t>shared knowledge</a:t>
            </a:r>
            <a:r>
              <a:rPr lang="en-US" altLang="en-US" sz="2400" dirty="0">
                <a:latin typeface="Arial" panose="020B0604020202020204" pitchFamily="34" charset="0"/>
                <a:cs typeface="Arial" panose="020B0604020202020204" pitchFamily="34" charset="0"/>
              </a:rPr>
              <a:t> than relying on only hard sciences and social surveys </a:t>
            </a:r>
          </a:p>
          <a:p>
            <a:endParaRPr lang="en-US" dirty="0"/>
          </a:p>
        </p:txBody>
      </p:sp>
    </p:spTree>
    <p:extLst>
      <p:ext uri="{BB962C8B-B14F-4D97-AF65-F5344CB8AC3E}">
        <p14:creationId xmlns:p14="http://schemas.microsoft.com/office/powerpoint/2010/main" val="1412069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153">
            <a:extLst>
              <a:ext uri="{FF2B5EF4-FFF2-40B4-BE49-F238E27FC236}">
                <a16:creationId xmlns:a16="http://schemas.microsoft.com/office/drawing/2014/main" id="{A2E681F7-13DB-479D-A428-4C0C10FC0A1F}"/>
              </a:ext>
            </a:extLst>
          </p:cNvPr>
          <p:cNvGraphicFramePr>
            <a:graphicFrameLocks/>
          </p:cNvGraphicFramePr>
          <p:nvPr>
            <p:extLst>
              <p:ext uri="{D42A27DB-BD31-4B8C-83A1-F6EECF244321}">
                <p14:modId xmlns:p14="http://schemas.microsoft.com/office/powerpoint/2010/main" val="1673964159"/>
              </p:ext>
            </p:extLst>
          </p:nvPr>
        </p:nvGraphicFramePr>
        <p:xfrm>
          <a:off x="1" y="145774"/>
          <a:ext cx="12192000" cy="6711237"/>
        </p:xfrm>
        <a:graphic>
          <a:graphicData uri="http://schemas.openxmlformats.org/drawingml/2006/table">
            <a:tbl>
              <a:tblPr/>
              <a:tblGrid>
                <a:gridCol w="5200953">
                  <a:extLst>
                    <a:ext uri="{9D8B030D-6E8A-4147-A177-3AD203B41FA5}">
                      <a16:colId xmlns:a16="http://schemas.microsoft.com/office/drawing/2014/main" val="961041768"/>
                    </a:ext>
                  </a:extLst>
                </a:gridCol>
                <a:gridCol w="6991047">
                  <a:extLst>
                    <a:ext uri="{9D8B030D-6E8A-4147-A177-3AD203B41FA5}">
                      <a16:colId xmlns:a16="http://schemas.microsoft.com/office/drawing/2014/main" val="2162505940"/>
                    </a:ext>
                  </a:extLst>
                </a:gridCol>
              </a:tblGrid>
              <a:tr h="38631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cs typeface="Arial" panose="020B0604020202020204" pitchFamily="34" charset="0"/>
                        </a:rPr>
                        <a:t>Participatory </a:t>
                      </a:r>
                      <a:endParaRPr kumimoji="0" lang="en-US" altLang="en-US" sz="2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Collaborative</a:t>
                      </a:r>
                      <a:endPar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49183037"/>
                  </a:ext>
                </a:extLst>
              </a:tr>
              <a:tr h="108800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Focuses on </a:t>
                      </a:r>
                      <a:r>
                        <a:rPr kumimoji="0" lang="en-US" altLang="en-US" sz="2000" b="0" i="1" u="none" strike="noStrike" cap="none" normalizeH="0" baseline="0" dirty="0">
                          <a:ln>
                            <a:noFill/>
                          </a:ln>
                          <a:solidFill>
                            <a:srgbClr val="FF3300"/>
                          </a:solidFill>
                          <a:effectLst/>
                          <a:latin typeface="Arial" panose="020B0604020202020204" pitchFamily="34" charset="0"/>
                          <a:cs typeface="Arial" panose="020B0604020202020204" pitchFamily="34" charset="0"/>
                        </a:rPr>
                        <a:t>communities</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and people and targets grassroots social actors: </a:t>
                      </a:r>
                      <a:r>
                        <a:rPr kumimoji="0" lang="en-US" altLang="en-US" sz="2000" b="0" i="1" u="none" strike="noStrike" cap="none" normalizeH="0" baseline="0" dirty="0">
                          <a:ln>
                            <a:noFill/>
                          </a:ln>
                          <a:solidFill>
                            <a:srgbClr val="FF3300"/>
                          </a:solidFill>
                          <a:effectLst/>
                          <a:latin typeface="Arial" panose="020B0604020202020204" pitchFamily="34" charset="0"/>
                          <a:cs typeface="Arial" panose="020B0604020202020204" pitchFamily="34" charset="0"/>
                        </a:rPr>
                        <a:t>households, small communities</a:t>
                      </a:r>
                    </a:p>
                  </a:txBody>
                  <a:tcP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Focuses on </a:t>
                      </a:r>
                      <a:r>
                        <a:rPr kumimoji="0" lang="en-US" altLang="en-US" sz="2000" b="0" i="1" u="none" strike="noStrike" cap="none" normalizeH="0" baseline="0" dirty="0">
                          <a:ln>
                            <a:noFill/>
                          </a:ln>
                          <a:solidFill>
                            <a:srgbClr val="FF3300"/>
                          </a:solidFill>
                          <a:effectLst/>
                          <a:latin typeface="Arial" panose="020B0604020202020204" pitchFamily="34" charset="0"/>
                          <a:cs typeface="Arial" panose="020B0604020202020204" pitchFamily="34" charset="0"/>
                        </a:rPr>
                        <a:t>civil society</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and targets a variety of social and institutional actors, including </a:t>
                      </a:r>
                      <a:r>
                        <a:rPr kumimoji="0" lang="en-US" altLang="en-US" sz="2000" b="0" i="1" u="none" strike="noStrike" cap="none" normalizeH="0" baseline="0" dirty="0">
                          <a:ln>
                            <a:noFill/>
                          </a:ln>
                          <a:solidFill>
                            <a:srgbClr val="FF3300"/>
                          </a:solidFill>
                          <a:effectLst/>
                          <a:latin typeface="Arial" panose="020B0604020202020204" pitchFamily="34" charset="0"/>
                          <a:cs typeface="Arial" panose="020B0604020202020204" pitchFamily="34" charset="0"/>
                        </a:rPr>
                        <a:t>local governments</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line agencies, organizations, </a:t>
                      </a:r>
                      <a:r>
                        <a:rPr kumimoji="0" lang="en-US" altLang="en-US" sz="2000" b="0" i="1" u="none" strike="noStrike" cap="none" normalizeH="0" baseline="0" dirty="0">
                          <a:ln>
                            <a:noFill/>
                          </a:ln>
                          <a:solidFill>
                            <a:srgbClr val="FF3300"/>
                          </a:solidFill>
                          <a:effectLst/>
                          <a:latin typeface="Arial" panose="020B0604020202020204" pitchFamily="34" charset="0"/>
                          <a:cs typeface="Arial" panose="020B0604020202020204" pitchFamily="34" charset="0"/>
                        </a:rPr>
                        <a:t>experts</a:t>
                      </a:r>
                      <a:r>
                        <a:rPr kumimoji="0" lang="en-US" altLang="en-US" sz="2000" b="0" i="0" u="none" strike="noStrike" cap="none" normalizeH="0" baseline="0" dirty="0">
                          <a:ln>
                            <a:noFill/>
                          </a:ln>
                          <a:solidFill>
                            <a:srgbClr val="FF3300"/>
                          </a:solidFill>
                          <a:effectLst/>
                          <a:latin typeface="Arial" panose="020B0604020202020204" pitchFamily="34" charset="0"/>
                          <a:cs typeface="Arial" panose="020B0604020202020204" pitchFamily="34" charset="0"/>
                        </a:rPr>
                        <a:t> and </a:t>
                      </a:r>
                      <a:r>
                        <a:rPr kumimoji="0" lang="en-US" altLang="en-US" sz="2000" b="0" i="1" u="none" strike="noStrike" cap="none" normalizeH="0" baseline="0" dirty="0">
                          <a:ln>
                            <a:noFill/>
                          </a:ln>
                          <a:solidFill>
                            <a:srgbClr val="FF3300"/>
                          </a:solidFill>
                          <a:effectLst/>
                          <a:latin typeface="Arial" panose="020B0604020202020204" pitchFamily="34" charset="0"/>
                          <a:cs typeface="Arial" panose="020B0604020202020204" pitchFamily="34" charset="0"/>
                        </a:rPr>
                        <a:t>policy</a:t>
                      </a:r>
                      <a:r>
                        <a:rPr kumimoji="0" lang="en-US" altLang="en-US" sz="2000" b="0" i="1" u="none" strike="noStrike" cap="none" normalizeH="0" baseline="0" dirty="0">
                          <a:ln>
                            <a:noFill/>
                          </a:ln>
                          <a:solidFill>
                            <a:schemeClr val="tx1"/>
                          </a:solidFill>
                          <a:effectLst/>
                          <a:latin typeface="Arial" panose="020B0604020202020204" pitchFamily="34" charset="0"/>
                          <a:cs typeface="Arial" panose="020B0604020202020204" pitchFamily="34" charset="0"/>
                        </a:rPr>
                        <a:t> makers</a:t>
                      </a:r>
                      <a:endPar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0346048"/>
                  </a:ext>
                </a:extLst>
              </a:tr>
              <a:tr h="111318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Based on the </a:t>
                      </a:r>
                      <a:r>
                        <a:rPr kumimoji="0" lang="en-US" altLang="en-US" sz="2000" b="0" i="1" u="none" strike="noStrike" cap="none" normalizeH="0" baseline="0" dirty="0">
                          <a:ln>
                            <a:noFill/>
                          </a:ln>
                          <a:solidFill>
                            <a:schemeClr val="tx1"/>
                          </a:solidFill>
                          <a:effectLst/>
                          <a:latin typeface="Arial" panose="020B0604020202020204" pitchFamily="34" charset="0"/>
                          <a:cs typeface="Arial" panose="020B0604020202020204" pitchFamily="34" charset="0"/>
                        </a:rPr>
                        <a:t>assumption </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that sound natural resource management is a </a:t>
                      </a:r>
                      <a:r>
                        <a:rPr kumimoji="0" lang="en-US" altLang="en-US" sz="2000" b="0" i="1" u="none" strike="noStrike" cap="none" normalizeH="0" baseline="0" dirty="0">
                          <a:ln>
                            <a:noFill/>
                          </a:ln>
                          <a:solidFill>
                            <a:srgbClr val="FF3300"/>
                          </a:solidFill>
                          <a:effectLst/>
                          <a:latin typeface="Arial" panose="020B0604020202020204" pitchFamily="34" charset="0"/>
                          <a:cs typeface="Arial" panose="020B0604020202020204" pitchFamily="34" charset="0"/>
                        </a:rPr>
                        <a:t>public concern shared by all social actors</a:t>
                      </a:r>
                      <a:endParaRPr kumimoji="0" lang="en-US" altLang="en-US" sz="2000" b="0" i="0" u="none" strike="noStrike" cap="none" normalizeH="0" baseline="0" dirty="0">
                        <a:ln>
                          <a:noFill/>
                        </a:ln>
                        <a:solidFill>
                          <a:srgbClr val="FF3300"/>
                        </a:solidFill>
                        <a:effectLst/>
                        <a:latin typeface="Arial" panose="020B0604020202020204" pitchFamily="34" charset="0"/>
                        <a:cs typeface="Arial" panose="020B0604020202020204" pitchFamily="34" charset="0"/>
                      </a:endParaRPr>
                    </a:p>
                  </a:txBody>
                  <a:tcP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Based on the</a:t>
                      </a:r>
                      <a:r>
                        <a:rPr kumimoji="0" lang="en-US" altLang="en-US" sz="2000" b="0" i="0" u="none" strike="noStrike" cap="none" normalizeH="0" baseline="0" dirty="0">
                          <a:ln>
                            <a:noFill/>
                          </a:ln>
                          <a:solidFill>
                            <a:srgbClr val="FF3300"/>
                          </a:solidFill>
                          <a:effectLst/>
                          <a:latin typeface="Arial" panose="020B0604020202020204" pitchFamily="34" charset="0"/>
                          <a:cs typeface="Arial" panose="020B0604020202020204" pitchFamily="34" charset="0"/>
                        </a:rPr>
                        <a:t> </a:t>
                      </a:r>
                      <a:r>
                        <a:rPr kumimoji="0" lang="en-US" altLang="en-US" sz="2000" b="0" i="1" u="none" strike="noStrike" cap="none" normalizeH="0" baseline="0" dirty="0">
                          <a:ln>
                            <a:noFill/>
                          </a:ln>
                          <a:solidFill>
                            <a:srgbClr val="FF3300"/>
                          </a:solidFill>
                          <a:effectLst/>
                          <a:latin typeface="Arial" panose="020B0604020202020204" pitchFamily="34" charset="0"/>
                          <a:cs typeface="Arial" panose="020B0604020202020204" pitchFamily="34" charset="0"/>
                        </a:rPr>
                        <a:t>recognition</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that stakeholders have </a:t>
                      </a:r>
                      <a:r>
                        <a:rPr kumimoji="0" lang="en-US" altLang="en-US" sz="2000" b="0" i="1" u="none" strike="noStrike" cap="none" normalizeH="0" baseline="0" dirty="0">
                          <a:ln>
                            <a:noFill/>
                          </a:ln>
                          <a:solidFill>
                            <a:srgbClr val="FF3300"/>
                          </a:solidFill>
                          <a:effectLst/>
                          <a:latin typeface="Arial" panose="020B0604020202020204" pitchFamily="34" charset="0"/>
                          <a:cs typeface="Arial" panose="020B0604020202020204" pitchFamily="34" charset="0"/>
                        </a:rPr>
                        <a:t>particular</a:t>
                      </a:r>
                      <a:r>
                        <a:rPr kumimoji="0" lang="en-US" altLang="en-US" sz="2000" b="0" i="1"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2000" b="0" i="1" u="none" strike="noStrike" cap="none" normalizeH="0" baseline="0" dirty="0">
                          <a:ln>
                            <a:noFill/>
                          </a:ln>
                          <a:solidFill>
                            <a:srgbClr val="FF3300"/>
                          </a:solidFill>
                          <a:effectLst/>
                          <a:latin typeface="Arial" panose="020B0604020202020204" pitchFamily="34" charset="0"/>
                          <a:cs typeface="Arial" panose="020B0604020202020204" pitchFamily="34" charset="0"/>
                        </a:rPr>
                        <a:t>conflicting interests</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in natural resources and need to be accommodated</a:t>
                      </a:r>
                    </a:p>
                  </a:txBody>
                  <a:tcP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79240189"/>
                  </a:ext>
                </a:extLst>
              </a:tr>
              <a:tr h="157498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Seeks to make decisions through a </a:t>
                      </a:r>
                      <a:r>
                        <a:rPr kumimoji="0" lang="en-US" altLang="en-US" sz="2000" b="0" i="1" u="none" strike="noStrike" cap="none" normalizeH="0" baseline="0" dirty="0">
                          <a:ln>
                            <a:noFill/>
                          </a:ln>
                          <a:solidFill>
                            <a:srgbClr val="FF3300"/>
                          </a:solidFill>
                          <a:effectLst/>
                          <a:latin typeface="Arial" panose="020B0604020202020204" pitchFamily="34" charset="0"/>
                          <a:cs typeface="Arial" panose="020B0604020202020204" pitchFamily="34" charset="0"/>
                        </a:rPr>
                        <a:t>bottom-up process</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by which grass roots aspirations are progressively refined and turned into operational statements and action </a:t>
                      </a:r>
                    </a:p>
                  </a:txBody>
                  <a:tcP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Seeks</a:t>
                      </a:r>
                      <a:r>
                        <a:rPr kumimoji="0" lang="en-US" altLang="en-US" sz="2000" b="0" i="1"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 merge stakeholders’ aspirations and interests with technical experts’ recommendations and policy guidelines through a continued two-way (</a:t>
                      </a:r>
                      <a:r>
                        <a:rPr kumimoji="0" lang="en-US" altLang="en-US" sz="2000" b="0" i="1" u="none" strike="noStrike" cap="none" normalizeH="0" baseline="0" dirty="0">
                          <a:ln>
                            <a:noFill/>
                          </a:ln>
                          <a:solidFill>
                            <a:srgbClr val="FF3300"/>
                          </a:solidFill>
                          <a:effectLst/>
                          <a:latin typeface="Arial" panose="020B0604020202020204" pitchFamily="34" charset="0"/>
                          <a:cs typeface="Arial" panose="020B0604020202020204" pitchFamily="34" charset="0"/>
                        </a:rPr>
                        <a:t>bottom-up and top-down</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negotiation process in making a decision</a:t>
                      </a:r>
                    </a:p>
                  </a:txBody>
                  <a:tcP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2666375"/>
                  </a:ext>
                </a:extLst>
              </a:tr>
              <a:tr h="1187731">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Centered on the </a:t>
                      </a:r>
                      <a:r>
                        <a:rPr kumimoji="0" lang="en-US" altLang="en-US" sz="2000" b="0" i="1" u="none" strike="noStrike" cap="none" normalizeH="0" baseline="0" dirty="0">
                          <a:ln>
                            <a:noFill/>
                          </a:ln>
                          <a:solidFill>
                            <a:srgbClr val="FF3300"/>
                          </a:solidFill>
                          <a:effectLst/>
                          <a:latin typeface="Arial" panose="020B0604020202020204" pitchFamily="34" charset="0"/>
                          <a:cs typeface="Arial" panose="020B0604020202020204" pitchFamily="34" charset="0"/>
                        </a:rPr>
                        <a:t>watershed management program</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with local government assisting as  a side supporter</a:t>
                      </a:r>
                    </a:p>
                  </a:txBody>
                  <a:tcP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Centered on the </a:t>
                      </a:r>
                      <a:r>
                        <a:rPr kumimoji="0" lang="en-US" altLang="en-US" sz="2000" b="0" i="1" u="none" strike="noStrike" cap="none" normalizeH="0" baseline="0" dirty="0">
                          <a:ln>
                            <a:noFill/>
                          </a:ln>
                          <a:solidFill>
                            <a:srgbClr val="FF3300"/>
                          </a:solidFill>
                          <a:effectLst/>
                          <a:latin typeface="Arial" panose="020B0604020202020204" pitchFamily="34" charset="0"/>
                          <a:cs typeface="Arial" panose="020B0604020202020204" pitchFamily="34" charset="0"/>
                        </a:rPr>
                        <a:t>local governance  process</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with the watershed management program acting as facilitator and supporter</a:t>
                      </a:r>
                    </a:p>
                  </a:txBody>
                  <a:tcP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05237278"/>
                  </a:ext>
                </a:extLst>
              </a:tr>
              <a:tr h="1187731">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Aimed at creating a general consensus, presuming that </a:t>
                      </a:r>
                      <a:r>
                        <a:rPr kumimoji="0" lang="en-US" altLang="en-US" sz="2000" b="0" i="1" u="none" strike="noStrike" cap="none" normalizeH="0" baseline="0" dirty="0">
                          <a:ln>
                            <a:noFill/>
                          </a:ln>
                          <a:solidFill>
                            <a:srgbClr val="FF3300"/>
                          </a:solidFill>
                          <a:effectLst/>
                          <a:latin typeface="Arial" panose="020B0604020202020204" pitchFamily="34" charset="0"/>
                          <a:cs typeface="Arial" panose="020B0604020202020204" pitchFamily="34" charset="0"/>
                        </a:rPr>
                        <a:t>conflict can be solved through dialogue and participation</a:t>
                      </a:r>
                    </a:p>
                  </a:txBody>
                  <a:tcP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Aimed at </a:t>
                      </a:r>
                      <a:r>
                        <a:rPr kumimoji="0" lang="en-US" altLang="en-US" sz="2000" b="0" i="1" u="none" strike="noStrike" cap="none" normalizeH="0" baseline="0" dirty="0">
                          <a:ln>
                            <a:noFill/>
                          </a:ln>
                          <a:solidFill>
                            <a:srgbClr val="FF3300"/>
                          </a:solidFill>
                          <a:effectLst/>
                          <a:latin typeface="Arial" panose="020B0604020202020204" pitchFamily="34" charset="0"/>
                          <a:cs typeface="Arial" panose="020B0604020202020204" pitchFamily="34" charset="0"/>
                        </a:rPr>
                        <a:t>managing social conflicts</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over natural resources, based on awareness that dialogue and participation can mitigate conflicts, but not solve them structurally</a:t>
                      </a:r>
                    </a:p>
                  </a:txBody>
                  <a:tcP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67047953"/>
                  </a:ext>
                </a:extLst>
              </a:tr>
            </a:tbl>
          </a:graphicData>
        </a:graphic>
      </p:graphicFrame>
    </p:spTree>
    <p:extLst>
      <p:ext uri="{BB962C8B-B14F-4D97-AF65-F5344CB8AC3E}">
        <p14:creationId xmlns:p14="http://schemas.microsoft.com/office/powerpoint/2010/main" val="3172297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9FB37A-A4D4-4C26-B31F-529335D7B2AC}"/>
              </a:ext>
            </a:extLst>
          </p:cNvPr>
          <p:cNvSpPr>
            <a:spLocks noGrp="1"/>
          </p:cNvSpPr>
          <p:nvPr>
            <p:ph idx="1"/>
          </p:nvPr>
        </p:nvSpPr>
        <p:spPr>
          <a:xfrm>
            <a:off x="384313" y="238538"/>
            <a:ext cx="11569148" cy="6414053"/>
          </a:xfrm>
        </p:spPr>
        <p:txBody>
          <a:bodyPr/>
          <a:lstStyle/>
          <a:p>
            <a:pPr algn="just">
              <a:lnSpc>
                <a:spcPct val="150000"/>
              </a:lnSpc>
              <a:buFont typeface="Wingdings" panose="05000000000000000000" pitchFamily="2" charset="2"/>
              <a:buChar char="q"/>
            </a:pPr>
            <a:r>
              <a:rPr lang="en-US" altLang="en-US" sz="2400" b="1" dirty="0">
                <a:latin typeface="Arial" panose="020B0604020202020204" pitchFamily="34" charset="0"/>
                <a:cs typeface="Arial" panose="020B0604020202020204" pitchFamily="34" charset="0"/>
              </a:rPr>
              <a:t>Participatory </a:t>
            </a:r>
            <a:r>
              <a:rPr lang="en-US" altLang="en-US" sz="2400" b="1" dirty="0">
                <a:solidFill>
                  <a:srgbClr val="FF3300"/>
                </a:solidFill>
                <a:latin typeface="Arial" panose="020B0604020202020204" pitchFamily="34" charset="0"/>
                <a:cs typeface="Arial" panose="020B0604020202020204" pitchFamily="34" charset="0"/>
              </a:rPr>
              <a:t>community</a:t>
            </a:r>
            <a:r>
              <a:rPr lang="en-US" altLang="en-US" sz="2400" b="1" dirty="0">
                <a:latin typeface="Arial" panose="020B0604020202020204" pitchFamily="34" charset="0"/>
                <a:cs typeface="Arial" panose="020B0604020202020204" pitchFamily="34" charset="0"/>
              </a:rPr>
              <a:t> based watershed management (CBWM)</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CBWM is an approach that enables individuals, groups, and institutions with a stake in management outcomes to participate in identifying and addressing </a:t>
            </a:r>
            <a:r>
              <a:rPr lang="en-US" altLang="en-US" dirty="0">
                <a:solidFill>
                  <a:srgbClr val="FF3300"/>
                </a:solidFill>
                <a:latin typeface="Arial" panose="020B0604020202020204" pitchFamily="34" charset="0"/>
                <a:cs typeface="Arial" panose="020B0604020202020204" pitchFamily="34" charset="0"/>
              </a:rPr>
              <a:t>local issues </a:t>
            </a:r>
            <a:r>
              <a:rPr lang="en-US" altLang="en-US" dirty="0">
                <a:latin typeface="Arial" panose="020B0604020202020204" pitchFamily="34" charset="0"/>
                <a:cs typeface="Arial" panose="020B0604020202020204" pitchFamily="34" charset="0"/>
              </a:rPr>
              <a:t>that affect watershed functions. </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 Involving local stakeholders in CBWM results in more </a:t>
            </a:r>
            <a:r>
              <a:rPr lang="en-US" altLang="en-US" dirty="0">
                <a:solidFill>
                  <a:srgbClr val="FF3300"/>
                </a:solidFill>
                <a:latin typeface="Arial" panose="020B0604020202020204" pitchFamily="34" charset="0"/>
                <a:cs typeface="Arial" panose="020B0604020202020204" pitchFamily="34" charset="0"/>
              </a:rPr>
              <a:t>locally relevant solutions</a:t>
            </a:r>
            <a:r>
              <a:rPr lang="en-US" altLang="en-US" dirty="0">
                <a:latin typeface="Arial" panose="020B0604020202020204" pitchFamily="34" charset="0"/>
                <a:cs typeface="Arial" panose="020B0604020202020204" pitchFamily="34" charset="0"/>
              </a:rPr>
              <a:t> that take into account each community's unique </a:t>
            </a:r>
            <a:r>
              <a:rPr lang="en-US" altLang="en-US" i="1" dirty="0">
                <a:latin typeface="Arial" panose="020B0604020202020204" pitchFamily="34" charset="0"/>
                <a:cs typeface="Arial" panose="020B0604020202020204" pitchFamily="34" charset="0"/>
              </a:rPr>
              <a:t>social, economic, and environmental conditions and values</a:t>
            </a:r>
            <a:r>
              <a:rPr lang="en-US" altLang="en-US" dirty="0">
                <a:latin typeface="Arial" panose="020B0604020202020204" pitchFamily="34" charset="0"/>
                <a:cs typeface="Arial" panose="020B0604020202020204" pitchFamily="34" charset="0"/>
              </a:rPr>
              <a:t>.</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 Stakeholder participation also creates a sense of </a:t>
            </a:r>
            <a:r>
              <a:rPr lang="en-US" altLang="en-US" dirty="0">
                <a:solidFill>
                  <a:srgbClr val="FF3300"/>
                </a:solidFill>
                <a:latin typeface="Arial" panose="020B0604020202020204" pitchFamily="34" charset="0"/>
                <a:cs typeface="Arial" panose="020B0604020202020204" pitchFamily="34" charset="0"/>
              </a:rPr>
              <a:t>local ownership </a:t>
            </a:r>
            <a:r>
              <a:rPr lang="en-US" altLang="en-US" dirty="0">
                <a:latin typeface="Arial" panose="020B0604020202020204" pitchFamily="34" charset="0"/>
                <a:cs typeface="Arial" panose="020B0604020202020204" pitchFamily="34" charset="0"/>
              </a:rPr>
              <a:t>of identified problems and solutions, thus ensuring long-term support for resulting management plans. </a:t>
            </a:r>
          </a:p>
          <a:p>
            <a:endParaRPr lang="en-US" dirty="0"/>
          </a:p>
        </p:txBody>
      </p:sp>
    </p:spTree>
    <p:extLst>
      <p:ext uri="{BB962C8B-B14F-4D97-AF65-F5344CB8AC3E}">
        <p14:creationId xmlns:p14="http://schemas.microsoft.com/office/powerpoint/2010/main" val="2796098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B2CA98-C7A2-4896-9CF7-F51A90BCAE8E}"/>
              </a:ext>
            </a:extLst>
          </p:cNvPr>
          <p:cNvSpPr>
            <a:spLocks noGrp="1"/>
          </p:cNvSpPr>
          <p:nvPr>
            <p:ph idx="1"/>
          </p:nvPr>
        </p:nvSpPr>
        <p:spPr>
          <a:xfrm>
            <a:off x="145775" y="119270"/>
            <a:ext cx="11887200" cy="6738730"/>
          </a:xfrm>
        </p:spPr>
        <p:txBody>
          <a:bodyPr>
            <a:normAutofit/>
          </a:bodyPr>
          <a:lstStyle/>
          <a:p>
            <a:pPr algn="just">
              <a:lnSpc>
                <a:spcPct val="150000"/>
              </a:lnSpc>
              <a:buFont typeface="Wingdings" panose="05000000000000000000" pitchFamily="2" charset="2"/>
              <a:buChar char="q"/>
            </a:pPr>
            <a:r>
              <a:rPr lang="en-US" altLang="en-US" sz="2600" b="1" dirty="0">
                <a:latin typeface="Arial" panose="020B0604020202020204" pitchFamily="34" charset="0"/>
                <a:cs typeface="Arial" panose="020B0604020202020204" pitchFamily="34" charset="0"/>
              </a:rPr>
              <a:t>Characteristics of CBWM</a:t>
            </a:r>
          </a:p>
          <a:p>
            <a:pPr lvl="1" algn="just">
              <a:lnSpc>
                <a:spcPct val="160000"/>
              </a:lnSpc>
              <a:buFont typeface="Wingdings" panose="05000000000000000000" pitchFamily="2" charset="2"/>
              <a:buChar char="v"/>
            </a:pPr>
            <a:r>
              <a:rPr lang="en-US" b="1" dirty="0">
                <a:latin typeface="Arial" panose="020B0604020202020204" pitchFamily="34" charset="0"/>
                <a:cs typeface="Arial" panose="020B0604020202020204" pitchFamily="34" charset="0"/>
              </a:rPr>
              <a:t>Changing Roles &amp; Relationships</a:t>
            </a:r>
            <a:r>
              <a:rPr lang="en-US" dirty="0">
                <a:latin typeface="Arial" panose="020B0604020202020204" pitchFamily="34" charset="0"/>
                <a:cs typeface="Arial" panose="020B0604020202020204" pitchFamily="34" charset="0"/>
              </a:rPr>
              <a:t>: As local communities participate more actively in watershed management, roles &amp; relationships of resource managers &amp; stakeholders will change.</a:t>
            </a:r>
            <a:endParaRPr lang="en-US" altLang="en-US" dirty="0">
              <a:latin typeface="Arial" panose="020B0604020202020204" pitchFamily="34" charset="0"/>
              <a:cs typeface="Arial" panose="020B0604020202020204" pitchFamily="34" charset="0"/>
            </a:endParaRPr>
          </a:p>
          <a:p>
            <a:pPr lvl="2" algn="just">
              <a:lnSpc>
                <a:spcPct val="150000"/>
              </a:lnSpc>
              <a:buFont typeface="Wingdings" panose="05000000000000000000" pitchFamily="2" charset="2"/>
              <a:buChar char="Ø"/>
            </a:pPr>
            <a:r>
              <a:rPr lang="en-US" altLang="en-US" sz="2400" dirty="0">
                <a:latin typeface="Arial" panose="020B0604020202020204" pitchFamily="34" charset="0"/>
                <a:cs typeface="Arial" panose="020B0604020202020204" pitchFamily="34" charset="0"/>
              </a:rPr>
              <a:t>CBWM recognizes that </a:t>
            </a:r>
            <a:r>
              <a:rPr lang="en-US" altLang="en-US" sz="2400" dirty="0">
                <a:solidFill>
                  <a:srgbClr val="00B050"/>
                </a:solidFill>
                <a:latin typeface="Arial" panose="020B0604020202020204" pitchFamily="34" charset="0"/>
                <a:cs typeface="Arial" panose="020B0604020202020204" pitchFamily="34" charset="0"/>
              </a:rPr>
              <a:t>all stakeholders have a critical role to play </a:t>
            </a:r>
            <a:r>
              <a:rPr lang="en-US" altLang="en-US" sz="2400" dirty="0">
                <a:latin typeface="Arial" panose="020B0604020202020204" pitchFamily="34" charset="0"/>
                <a:cs typeface="Arial" panose="020B0604020202020204" pitchFamily="34" charset="0"/>
              </a:rPr>
              <a:t>in the management planning process, but must work </a:t>
            </a:r>
            <a:r>
              <a:rPr lang="en-US" altLang="en-US" sz="2400" dirty="0">
                <a:solidFill>
                  <a:srgbClr val="00B050"/>
                </a:solidFill>
                <a:latin typeface="Arial" panose="020B0604020202020204" pitchFamily="34" charset="0"/>
                <a:cs typeface="Arial" panose="020B0604020202020204" pitchFamily="34" charset="0"/>
              </a:rPr>
              <a:t>collaboratively</a:t>
            </a:r>
            <a:r>
              <a:rPr lang="en-US" altLang="en-US" sz="2400" dirty="0">
                <a:latin typeface="Arial" panose="020B0604020202020204" pitchFamily="34" charset="0"/>
                <a:cs typeface="Arial" panose="020B0604020202020204" pitchFamily="34" charset="0"/>
              </a:rPr>
              <a:t> to understand and address watershed issues</a:t>
            </a:r>
          </a:p>
          <a:p>
            <a:pPr lvl="1" algn="just">
              <a:lnSpc>
                <a:spcPct val="160000"/>
              </a:lnSpc>
              <a:buFont typeface="Wingdings" panose="05000000000000000000" pitchFamily="2" charset="2"/>
              <a:buChar char="v"/>
            </a:pPr>
            <a:r>
              <a:rPr lang="en-US" b="1" dirty="0">
                <a:latin typeface="Arial" panose="020B0604020202020204" pitchFamily="34" charset="0"/>
                <a:cs typeface="Arial" panose="020B0604020202020204" pitchFamily="34" charset="0"/>
              </a:rPr>
              <a:t>Whole-System Perspective</a:t>
            </a:r>
            <a:r>
              <a:rPr lang="en-US" dirty="0">
                <a:latin typeface="Arial" panose="020B0604020202020204" pitchFamily="34" charset="0"/>
                <a:cs typeface="Arial" panose="020B0604020202020204" pitchFamily="34" charset="0"/>
              </a:rPr>
              <a:t>: Watershed management is not a single strategy, but is a general approach to water resource protection that recognizes the interconnectedness of all the physical and biological components of the landscape, including human communities.</a:t>
            </a:r>
            <a:endParaRPr lang="en-US" altLang="en-US" dirty="0">
              <a:latin typeface="Arial" panose="020B0604020202020204" pitchFamily="34" charset="0"/>
              <a:cs typeface="Arial" panose="020B0604020202020204" pitchFamily="34" charset="0"/>
            </a:endParaRPr>
          </a:p>
          <a:p>
            <a:pPr>
              <a:buFontTx/>
              <a:buChar char="•"/>
            </a:pPr>
            <a:endParaRPr lang="en-US" altLang="en-US" dirty="0"/>
          </a:p>
          <a:p>
            <a:pPr>
              <a:buFontTx/>
              <a:buChar char="•"/>
            </a:pPr>
            <a:endParaRPr lang="en-US" altLang="en-US" dirty="0"/>
          </a:p>
          <a:p>
            <a:endParaRPr lang="en-US" dirty="0"/>
          </a:p>
        </p:txBody>
      </p:sp>
    </p:spTree>
    <p:extLst>
      <p:ext uri="{BB962C8B-B14F-4D97-AF65-F5344CB8AC3E}">
        <p14:creationId xmlns:p14="http://schemas.microsoft.com/office/powerpoint/2010/main" val="1257620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77F769-EC84-40FE-93BC-F5496DBB7D45}"/>
              </a:ext>
            </a:extLst>
          </p:cNvPr>
          <p:cNvSpPr>
            <a:spLocks noGrp="1"/>
          </p:cNvSpPr>
          <p:nvPr>
            <p:ph idx="1"/>
          </p:nvPr>
        </p:nvSpPr>
        <p:spPr>
          <a:xfrm>
            <a:off x="172279" y="0"/>
            <a:ext cx="11781182" cy="6858000"/>
          </a:xfrm>
        </p:spPr>
        <p:txBody>
          <a:bodyPr>
            <a:normAutofit/>
          </a:bodyPr>
          <a:lstStyle/>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A community-based approach considers not only the physical characteristics of a watershed, but it also takes into account the social and economic factors associated with watershed issues. </a:t>
            </a:r>
          </a:p>
          <a:p>
            <a:pPr lvl="1" algn="just">
              <a:lnSpc>
                <a:spcPct val="170000"/>
              </a:lnSpc>
              <a:buFont typeface="Wingdings" panose="05000000000000000000" pitchFamily="2" charset="2"/>
              <a:buChar char="Ø"/>
            </a:pPr>
            <a:r>
              <a:rPr lang="en-US" dirty="0">
                <a:latin typeface="Arial" panose="020B0604020202020204" pitchFamily="34" charset="0"/>
                <a:cs typeface="Arial" panose="020B0604020202020204" pitchFamily="34" charset="0"/>
              </a:rPr>
              <a:t>The goal of community-based watershed management is to protect and restore watershed functions while considering the variety of social and economic benefits of those functions </a:t>
            </a:r>
          </a:p>
        </p:txBody>
      </p:sp>
    </p:spTree>
    <p:extLst>
      <p:ext uri="{BB962C8B-B14F-4D97-AF65-F5344CB8AC3E}">
        <p14:creationId xmlns:p14="http://schemas.microsoft.com/office/powerpoint/2010/main" val="460922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0E936F-78C0-4713-AD16-7FCB7AE60E5C}"/>
              </a:ext>
            </a:extLst>
          </p:cNvPr>
          <p:cNvSpPr>
            <a:spLocks noGrp="1"/>
          </p:cNvSpPr>
          <p:nvPr>
            <p:ph idx="1"/>
          </p:nvPr>
        </p:nvSpPr>
        <p:spPr>
          <a:xfrm>
            <a:off x="212035" y="145775"/>
            <a:ext cx="11754678" cy="6493564"/>
          </a:xfrm>
        </p:spPr>
        <p:txBody>
          <a:bodyPr>
            <a:normAutofit/>
          </a:bodyPr>
          <a:lstStyle/>
          <a:p>
            <a:pPr marL="0" indent="0" algn="just">
              <a:lnSpc>
                <a:spcPct val="150000"/>
              </a:lnSpc>
              <a:buNone/>
            </a:pPr>
            <a:r>
              <a:rPr lang="en-US" b="1" dirty="0">
                <a:latin typeface="Arial" panose="020B0604020202020204" pitchFamily="34" charset="0"/>
                <a:cs typeface="Arial" panose="020B0604020202020204" pitchFamily="34" charset="0"/>
              </a:rPr>
              <a:t>Definitions</a:t>
            </a:r>
          </a:p>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The following terms are in/directly important:</a:t>
            </a:r>
          </a:p>
          <a:p>
            <a:pPr lvl="1" algn="just">
              <a:lnSpc>
                <a:spcPct val="150000"/>
              </a:lnSpc>
              <a:buFont typeface="Wingdings" panose="05000000000000000000" pitchFamily="2" charset="2"/>
              <a:buChar char="v"/>
            </a:pPr>
            <a:r>
              <a:rPr lang="en-US" b="1" dirty="0">
                <a:latin typeface="Arial" panose="020B0604020202020204" pitchFamily="34" charset="0"/>
                <a:cs typeface="Arial" panose="020B0604020202020204" pitchFamily="34" charset="0"/>
              </a:rPr>
              <a:t>Participation </a:t>
            </a:r>
            <a:r>
              <a:rPr lang="en-US" dirty="0">
                <a:latin typeface="Arial" panose="020B0604020202020204" pitchFamily="34" charset="0"/>
                <a:cs typeface="Arial" panose="020B0604020202020204" pitchFamily="34" charset="0"/>
              </a:rPr>
              <a:t>means opening up the design of the system to include those most directly affected and agreeing to analyze data together.</a:t>
            </a:r>
          </a:p>
          <a:p>
            <a:pPr lvl="1" algn="just">
              <a:lnSpc>
                <a:spcPct val="150000"/>
              </a:lnSpc>
              <a:buFont typeface="Wingdings" panose="05000000000000000000" pitchFamily="2" charset="2"/>
              <a:buChar char="v"/>
            </a:pPr>
            <a:r>
              <a:rPr lang="en-US" b="1" dirty="0">
                <a:latin typeface="Arial" panose="020B0604020202020204" pitchFamily="34" charset="0"/>
                <a:cs typeface="Arial" panose="020B0604020202020204" pitchFamily="34" charset="0"/>
              </a:rPr>
              <a:t>Negotiation </a:t>
            </a:r>
            <a:r>
              <a:rPr lang="en-US" dirty="0">
                <a:latin typeface="Arial" panose="020B0604020202020204" pitchFamily="34" charset="0"/>
                <a:cs typeface="Arial" panose="020B0604020202020204" pitchFamily="34" charset="0"/>
              </a:rPr>
              <a:t>is an important dimension between program managers, implementers and community members to agree on what will be done, how and when the data will be collected and analyzed, what the data actually means, how the findings will be shared and what actions will be taken.</a:t>
            </a:r>
          </a:p>
          <a:p>
            <a:pPr lvl="1" algn="just">
              <a:lnSpc>
                <a:spcPct val="150000"/>
              </a:lnSpc>
              <a:buFont typeface="Wingdings" panose="05000000000000000000" pitchFamily="2" charset="2"/>
              <a:buChar char="v"/>
            </a:pPr>
            <a:r>
              <a:rPr lang="en-US" b="1" dirty="0">
                <a:latin typeface="Arial" panose="020B0604020202020204" pitchFamily="34" charset="0"/>
                <a:cs typeface="Arial" panose="020B0604020202020204" pitchFamily="34" charset="0"/>
              </a:rPr>
              <a:t>Flexibility </a:t>
            </a:r>
            <a:r>
              <a:rPr lang="en-US" dirty="0">
                <a:latin typeface="Arial" panose="020B0604020202020204" pitchFamily="34" charset="0"/>
                <a:cs typeface="Arial" panose="020B0604020202020204" pitchFamily="34" charset="0"/>
              </a:rPr>
              <a:t>is essential as the number, role and skills of stakeholders and other factors change over time.</a:t>
            </a:r>
          </a:p>
        </p:txBody>
      </p:sp>
    </p:spTree>
    <p:extLst>
      <p:ext uri="{BB962C8B-B14F-4D97-AF65-F5344CB8AC3E}">
        <p14:creationId xmlns:p14="http://schemas.microsoft.com/office/powerpoint/2010/main" val="89548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5F179F-B50E-4206-BE30-94584DB6893A}"/>
              </a:ext>
            </a:extLst>
          </p:cNvPr>
          <p:cNvSpPr>
            <a:spLocks noGrp="1"/>
          </p:cNvSpPr>
          <p:nvPr>
            <p:ph idx="1"/>
          </p:nvPr>
        </p:nvSpPr>
        <p:spPr>
          <a:xfrm>
            <a:off x="251791" y="212034"/>
            <a:ext cx="11714922" cy="6480313"/>
          </a:xfrm>
        </p:spPr>
        <p:txBody>
          <a:bodyPr>
            <a:normAutofit/>
          </a:bodyPr>
          <a:lstStyle/>
          <a:p>
            <a:pPr algn="just">
              <a:lnSpc>
                <a:spcPct val="170000"/>
              </a:lnSpc>
              <a:buFont typeface="Wingdings" panose="05000000000000000000" pitchFamily="2" charset="2"/>
              <a:buChar char="v"/>
            </a:pPr>
            <a:r>
              <a:rPr lang="en-US" sz="2400" b="1" dirty="0">
                <a:latin typeface="Arial" panose="020B0604020202020204" pitchFamily="34" charset="0"/>
                <a:cs typeface="Arial" panose="020B0604020202020204" pitchFamily="34" charset="0"/>
              </a:rPr>
              <a:t>Integration of Scientific Information &amp; Societal Values</a:t>
            </a:r>
            <a:r>
              <a:rPr lang="en-US" sz="2400" dirty="0">
                <a:latin typeface="Arial" panose="020B0604020202020204" pitchFamily="34" charset="0"/>
                <a:cs typeface="Arial" panose="020B0604020202020204" pitchFamily="34" charset="0"/>
              </a:rPr>
              <a:t>:</a:t>
            </a:r>
          </a:p>
          <a:p>
            <a:pPr lvl="1" algn="just">
              <a:lnSpc>
                <a:spcPct val="17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Watershed management decisions should be based on sound scientific information, both in terms of identifying problems and selecting options for addressing those problems. </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However, they must incorporate a broad range of</a:t>
            </a:r>
            <a:r>
              <a:rPr lang="en-US" altLang="en-US" i="1" dirty="0">
                <a:latin typeface="Arial" panose="020B0604020202020204" pitchFamily="34" charset="0"/>
                <a:cs typeface="Arial" panose="020B0604020202020204" pitchFamily="34" charset="0"/>
              </a:rPr>
              <a:t> </a:t>
            </a:r>
            <a:r>
              <a:rPr lang="en-US" altLang="en-US" i="1" dirty="0">
                <a:solidFill>
                  <a:schemeClr val="accent2"/>
                </a:solidFill>
                <a:latin typeface="Arial" panose="020B0604020202020204" pitchFamily="34" charset="0"/>
                <a:cs typeface="Arial" panose="020B0604020202020204" pitchFamily="34" charset="0"/>
              </a:rPr>
              <a:t>social values in the management process by involving representatives from a diverse cross-section of the community</a:t>
            </a:r>
            <a:r>
              <a:rPr lang="en-US" altLang="en-US" dirty="0">
                <a:latin typeface="Arial" panose="020B0604020202020204" pitchFamily="34" charset="0"/>
                <a:cs typeface="Arial" panose="020B0604020202020204" pitchFamily="34" charset="0"/>
              </a:rPr>
              <a:t> throughout the management planning process.</a:t>
            </a:r>
          </a:p>
          <a:p>
            <a:endParaRPr lang="en-US" dirty="0"/>
          </a:p>
        </p:txBody>
      </p:sp>
    </p:spTree>
    <p:extLst>
      <p:ext uri="{BB962C8B-B14F-4D97-AF65-F5344CB8AC3E}">
        <p14:creationId xmlns:p14="http://schemas.microsoft.com/office/powerpoint/2010/main" val="2563764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1C1D95-6E58-4F72-B200-8B6EB3885116}"/>
              </a:ext>
            </a:extLst>
          </p:cNvPr>
          <p:cNvSpPr>
            <a:spLocks noGrp="1"/>
          </p:cNvSpPr>
          <p:nvPr>
            <p:ph idx="1"/>
          </p:nvPr>
        </p:nvSpPr>
        <p:spPr>
          <a:xfrm>
            <a:off x="119269" y="172278"/>
            <a:ext cx="11847443" cy="6361044"/>
          </a:xfrm>
        </p:spPr>
        <p:txBody>
          <a:bodyPr>
            <a:normAutofit/>
          </a:bodyPr>
          <a:lstStyle/>
          <a:p>
            <a:pPr algn="just">
              <a:lnSpc>
                <a:spcPct val="150000"/>
              </a:lnSpc>
              <a:buFont typeface="Wingdings" panose="05000000000000000000" pitchFamily="2" charset="2"/>
              <a:buChar char="v"/>
            </a:pPr>
            <a:r>
              <a:rPr lang="en-US" sz="2400" b="1" dirty="0">
                <a:latin typeface="Arial" panose="020B0604020202020204" pitchFamily="34" charset="0"/>
                <a:cs typeface="Arial" panose="020B0604020202020204" pitchFamily="34" charset="0"/>
              </a:rPr>
              <a:t>Adaptive Management Style</a:t>
            </a:r>
            <a:r>
              <a:rPr lang="en-US" sz="2400" dirty="0">
                <a:latin typeface="Arial" panose="020B0604020202020204" pitchFamily="34" charset="0"/>
                <a:cs typeface="Arial" panose="020B0604020202020204" pitchFamily="34" charset="0"/>
              </a:rPr>
              <a:t>: Addressing environmental, social, and economic issues at the watershed scale is complex, and often there is a high level of uncertainty regarding the outcomes of management decisions.</a:t>
            </a:r>
            <a:endParaRPr lang="en-US" altLang="en-US" sz="2400"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Effective CBWM entails </a:t>
            </a:r>
            <a:r>
              <a:rPr lang="en-US" altLang="en-US" b="1" dirty="0">
                <a:solidFill>
                  <a:srgbClr val="00B050"/>
                </a:solidFill>
                <a:latin typeface="Arial" panose="020B0604020202020204" pitchFamily="34" charset="0"/>
                <a:cs typeface="Arial" panose="020B0604020202020204" pitchFamily="34" charset="0"/>
              </a:rPr>
              <a:t>an experimental approach </a:t>
            </a:r>
            <a:r>
              <a:rPr lang="en-US" altLang="en-US" dirty="0">
                <a:latin typeface="Arial" panose="020B0604020202020204" pitchFamily="34" charset="0"/>
                <a:cs typeface="Arial" panose="020B0604020202020204" pitchFamily="34" charset="0"/>
              </a:rPr>
              <a:t>to management in the sense that participants must be </a:t>
            </a:r>
            <a:r>
              <a:rPr lang="en-US" altLang="en-US" b="1" dirty="0">
                <a:solidFill>
                  <a:srgbClr val="00B050"/>
                </a:solidFill>
                <a:latin typeface="Arial" panose="020B0604020202020204" pitchFamily="34" charset="0"/>
                <a:cs typeface="Arial" panose="020B0604020202020204" pitchFamily="34" charset="0"/>
              </a:rPr>
              <a:t>prepared to learn from their mistakes </a:t>
            </a:r>
            <a:r>
              <a:rPr lang="en-US" altLang="en-US" dirty="0">
                <a:latin typeface="Arial" panose="020B0604020202020204" pitchFamily="34" charset="0"/>
                <a:cs typeface="Arial" panose="020B0604020202020204" pitchFamily="34" charset="0"/>
              </a:rPr>
              <a:t>and to adapt their management strategies to changing conditions. </a:t>
            </a:r>
          </a:p>
          <a:p>
            <a:endParaRPr lang="en-US" dirty="0"/>
          </a:p>
        </p:txBody>
      </p:sp>
    </p:spTree>
    <p:extLst>
      <p:ext uri="{BB962C8B-B14F-4D97-AF65-F5344CB8AC3E}">
        <p14:creationId xmlns:p14="http://schemas.microsoft.com/office/powerpoint/2010/main" val="834085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E70F83B4-8588-4EAA-91D5-99FDD065A7BF}"/>
              </a:ext>
            </a:extLst>
          </p:cNvPr>
          <p:cNvPicPr>
            <a:picLocks noGrp="1" noChangeAspect="1"/>
          </p:cNvPicPr>
          <p:nvPr>
            <p:ph idx="1"/>
          </p:nvPr>
        </p:nvPicPr>
        <p:blipFill>
          <a:blip r:embed="rId2"/>
          <a:stretch>
            <a:fillRect/>
          </a:stretch>
        </p:blipFill>
        <p:spPr>
          <a:xfrm>
            <a:off x="1113183" y="583096"/>
            <a:ext cx="9024730" cy="6003234"/>
          </a:xfrm>
          <a:prstGeom prst="rect">
            <a:avLst/>
          </a:prstGeom>
        </p:spPr>
      </p:pic>
    </p:spTree>
    <p:extLst>
      <p:ext uri="{BB962C8B-B14F-4D97-AF65-F5344CB8AC3E}">
        <p14:creationId xmlns:p14="http://schemas.microsoft.com/office/powerpoint/2010/main" val="3534776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17F768-77EF-46FD-B473-0DCAB3FB61CE}"/>
              </a:ext>
            </a:extLst>
          </p:cNvPr>
          <p:cNvSpPr>
            <a:spLocks noGrp="1"/>
          </p:cNvSpPr>
          <p:nvPr>
            <p:ph idx="1"/>
          </p:nvPr>
        </p:nvSpPr>
        <p:spPr>
          <a:xfrm>
            <a:off x="119270" y="0"/>
            <a:ext cx="11953459" cy="6758609"/>
          </a:xfrm>
        </p:spPr>
        <p:txBody>
          <a:bodyPr>
            <a:normAutofit/>
          </a:bodyPr>
          <a:lstStyle/>
          <a:p>
            <a:pPr algn="just">
              <a:lnSpc>
                <a:spcPct val="150000"/>
              </a:lnSpc>
              <a:buFont typeface="Wingdings" panose="05000000000000000000" pitchFamily="2" charset="2"/>
              <a:buChar char="q"/>
            </a:pPr>
            <a:r>
              <a:rPr lang="en-US" altLang="en-US" sz="2400" b="1" dirty="0">
                <a:latin typeface="Arial" panose="020B0604020202020204" pitchFamily="34" charset="0"/>
                <a:cs typeface="Arial" panose="020B0604020202020204" pitchFamily="34" charset="0"/>
              </a:rPr>
              <a:t>Key factors for success in CBWM</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Involve stakeholders in the management planning process in a meaningful  way to them and that allows them to use their particular skills and knowledge most effectively. </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Begin by educating and informing key figures about the values of the watershed to the community, the watershed management process, and specific actions they can take to get involved. </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View the watershed management plan as a starting point and not the end product. </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Be prepared to adapt the plan as conditions change and groups learn from their mistakes. </a:t>
            </a:r>
          </a:p>
          <a:p>
            <a:endParaRPr lang="en-US" dirty="0"/>
          </a:p>
        </p:txBody>
      </p:sp>
    </p:spTree>
    <p:extLst>
      <p:ext uri="{BB962C8B-B14F-4D97-AF65-F5344CB8AC3E}">
        <p14:creationId xmlns:p14="http://schemas.microsoft.com/office/powerpoint/2010/main" val="2359023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9FBD95-67D7-4B51-BA87-57C48B3749CC}"/>
              </a:ext>
            </a:extLst>
          </p:cNvPr>
          <p:cNvSpPr>
            <a:spLocks noGrp="1"/>
          </p:cNvSpPr>
          <p:nvPr>
            <p:ph idx="1"/>
          </p:nvPr>
        </p:nvSpPr>
        <p:spPr>
          <a:xfrm>
            <a:off x="212035" y="225287"/>
            <a:ext cx="11701669" cy="6414052"/>
          </a:xfrm>
        </p:spPr>
        <p:txBody>
          <a:bodyPr/>
          <a:lstStyle/>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Make management decisions based on a consensus of a broad range of stakeholders. </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Focus on desired outcomes (e.g., clean water), which can often be more helpful and  motivating for participants</a:t>
            </a:r>
          </a:p>
          <a:p>
            <a:endParaRPr lang="en-US" dirty="0"/>
          </a:p>
        </p:txBody>
      </p:sp>
    </p:spTree>
    <p:extLst>
      <p:ext uri="{BB962C8B-B14F-4D97-AF65-F5344CB8AC3E}">
        <p14:creationId xmlns:p14="http://schemas.microsoft.com/office/powerpoint/2010/main" val="9164688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71E36C-72D1-432C-93FC-81C23766FEB6}"/>
              </a:ext>
            </a:extLst>
          </p:cNvPr>
          <p:cNvSpPr>
            <a:spLocks noGrp="1"/>
          </p:cNvSpPr>
          <p:nvPr>
            <p:ph idx="1"/>
          </p:nvPr>
        </p:nvSpPr>
        <p:spPr>
          <a:xfrm>
            <a:off x="291549" y="225287"/>
            <a:ext cx="11648660" cy="6440556"/>
          </a:xfrm>
        </p:spPr>
        <p:txBody>
          <a:bodyPr>
            <a:normAutofit/>
          </a:bodyPr>
          <a:lstStyle/>
          <a:p>
            <a:pPr algn="just">
              <a:lnSpc>
                <a:spcPct val="150000"/>
              </a:lnSpc>
              <a:buFont typeface="Wingdings" panose="05000000000000000000" pitchFamily="2" charset="2"/>
              <a:buChar char="q"/>
            </a:pPr>
            <a:r>
              <a:rPr lang="en-US" altLang="en-US" sz="2400" b="1" dirty="0">
                <a:latin typeface="Arial" panose="020B0604020202020204" pitchFamily="34" charset="0"/>
                <a:cs typeface="Arial" panose="020B0604020202020204" pitchFamily="34" charset="0"/>
              </a:rPr>
              <a:t>Community-based watershed management challenges </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Some key stakeholders may lack the motivation, skills, or resources to participate effectively throughout the management planning process. </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Conflicts between stakeholders over management goals and the means to accomplishing those goals (dialogue and negotiation) </a:t>
            </a:r>
            <a:r>
              <a:rPr lang="en-US" dirty="0">
                <a:latin typeface="Arial" panose="020B0604020202020204" pitchFamily="34" charset="0"/>
                <a:cs typeface="Arial" panose="020B0604020202020204" pitchFamily="34" charset="0"/>
              </a:rPr>
              <a:t>and resource management professionals are often ill-prepared to facilitate constructive dialogue to resolve these conflicts.</a:t>
            </a:r>
            <a:endParaRPr lang="en-US" altLang="en-US"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Community-based approaches require time and resources to generate interest and to build relationships between stakeholders.</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Funding agencies and stakeholders may grow impatient with the lack of observable outcomes</a:t>
            </a:r>
            <a:endParaRPr lang="en-US" alt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8822600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6E32E9-0FD5-4603-B54D-98597E1B9995}"/>
              </a:ext>
            </a:extLst>
          </p:cNvPr>
          <p:cNvSpPr>
            <a:spLocks noGrp="1"/>
          </p:cNvSpPr>
          <p:nvPr>
            <p:ph idx="1"/>
          </p:nvPr>
        </p:nvSpPr>
        <p:spPr>
          <a:xfrm>
            <a:off x="106017" y="265043"/>
            <a:ext cx="11953461" cy="6480314"/>
          </a:xfrm>
        </p:spPr>
        <p:txBody>
          <a:bodyPr/>
          <a:lstStyle/>
          <a:p>
            <a:pPr algn="just">
              <a:lnSpc>
                <a:spcPct val="150000"/>
              </a:lnSpc>
              <a:buFont typeface="Wingdings" panose="05000000000000000000" pitchFamily="2" charset="2"/>
              <a:buChar char="q"/>
            </a:pPr>
            <a:r>
              <a:rPr lang="en-US" altLang="en-US" sz="2400" b="1" dirty="0">
                <a:latin typeface="Arial" panose="020B0604020202020204" pitchFamily="34" charset="0"/>
                <a:cs typeface="Arial" panose="020B0604020202020204" pitchFamily="34" charset="0"/>
              </a:rPr>
              <a:t>The process of community and stakeholder participation</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How do we make participation work in CBWM?</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Forming Watershed Teams at different levels.</a:t>
            </a:r>
          </a:p>
          <a:p>
            <a:pPr algn="just">
              <a:lnSpc>
                <a:spcPct val="150000"/>
              </a:lnSpc>
              <a:buFont typeface="Wingdings" panose="05000000000000000000" pitchFamily="2" charset="2"/>
              <a:buChar char="q"/>
            </a:pPr>
            <a:r>
              <a:rPr lang="en-US" altLang="en-US" sz="2400" b="1" i="1" dirty="0">
                <a:latin typeface="Arial" panose="020B0604020202020204" pitchFamily="34" charset="0"/>
                <a:cs typeface="Arial" panose="020B0604020202020204" pitchFamily="34" charset="0"/>
              </a:rPr>
              <a:t>Woreda</a:t>
            </a:r>
            <a:r>
              <a:rPr lang="en-US" altLang="en-US" sz="2400" b="1" dirty="0">
                <a:latin typeface="Arial" panose="020B0604020202020204" pitchFamily="34" charset="0"/>
                <a:cs typeface="Arial" panose="020B0604020202020204" pitchFamily="34" charset="0"/>
              </a:rPr>
              <a:t> level Watershed Team (WWT)</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Composition: Group of multidisciplinary experts from sector offices (technical team)</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Main task:	</a:t>
            </a:r>
          </a:p>
          <a:p>
            <a:pPr marL="914400" lvl="2" indent="0" algn="just">
              <a:lnSpc>
                <a:spcPct val="150000"/>
              </a:lnSpc>
              <a:buNone/>
            </a:pPr>
            <a:r>
              <a:rPr lang="en-US" altLang="en-US" sz="2400" dirty="0">
                <a:latin typeface="Arial" panose="020B0604020202020204" pitchFamily="34" charset="0"/>
                <a:cs typeface="Arial" panose="020B0604020202020204" pitchFamily="34" charset="0"/>
              </a:rPr>
              <a:t>Technical coordination at </a:t>
            </a:r>
            <a:r>
              <a:rPr lang="en-US" altLang="en-US" sz="2400" i="1" dirty="0" err="1">
                <a:latin typeface="Arial" panose="020B0604020202020204" pitchFamily="34" charset="0"/>
                <a:cs typeface="Arial" panose="020B0604020202020204" pitchFamily="34" charset="0"/>
              </a:rPr>
              <a:t>woreda</a:t>
            </a:r>
            <a:r>
              <a:rPr lang="en-US" altLang="en-US" sz="2400" dirty="0">
                <a:latin typeface="Arial" panose="020B0604020202020204" pitchFamily="34" charset="0"/>
                <a:cs typeface="Arial" panose="020B0604020202020204" pitchFamily="34" charset="0"/>
              </a:rPr>
              <a:t> level.</a:t>
            </a:r>
          </a:p>
          <a:p>
            <a:pPr marL="914400" lvl="2" indent="0" algn="just">
              <a:lnSpc>
                <a:spcPct val="150000"/>
              </a:lnSpc>
              <a:buNone/>
            </a:pPr>
            <a:r>
              <a:rPr lang="en-US" altLang="en-US" sz="2400" dirty="0">
                <a:latin typeface="Arial" panose="020B0604020202020204" pitchFamily="34" charset="0"/>
                <a:cs typeface="Arial" panose="020B0604020202020204" pitchFamily="34" charset="0"/>
              </a:rPr>
              <a:t>Identification of major watersheds and critical units in the </a:t>
            </a:r>
            <a:r>
              <a:rPr lang="en-US" altLang="en-US" sz="2400" i="1" dirty="0" err="1">
                <a:latin typeface="Arial" panose="020B0604020202020204" pitchFamily="34" charset="0"/>
                <a:cs typeface="Arial" panose="020B0604020202020204" pitchFamily="34" charset="0"/>
              </a:rPr>
              <a:t>woreda</a:t>
            </a:r>
            <a:endParaRPr lang="en-US" altLang="en-US" sz="2400" i="1" dirty="0">
              <a:latin typeface="Arial" panose="020B0604020202020204" pitchFamily="34" charset="0"/>
              <a:cs typeface="Arial" panose="020B0604020202020204" pitchFamily="34" charset="0"/>
            </a:endParaRPr>
          </a:p>
          <a:p>
            <a:pPr marL="914400" lvl="2" indent="0" algn="just">
              <a:lnSpc>
                <a:spcPct val="150000"/>
              </a:lnSpc>
              <a:buNone/>
            </a:pPr>
            <a:r>
              <a:rPr lang="en-US" altLang="en-US" sz="2400" dirty="0">
                <a:latin typeface="Arial" panose="020B0604020202020204" pitchFamily="34" charset="0"/>
                <a:cs typeface="Arial" panose="020B0604020202020204" pitchFamily="34" charset="0"/>
              </a:rPr>
              <a:t>Selection and prioritization of community watersheds in the </a:t>
            </a:r>
            <a:r>
              <a:rPr lang="en-US" altLang="en-US" sz="2400" i="1" dirty="0" err="1">
                <a:latin typeface="Arial" panose="020B0604020202020204" pitchFamily="34" charset="0"/>
                <a:cs typeface="Arial" panose="020B0604020202020204" pitchFamily="34" charset="0"/>
              </a:rPr>
              <a:t>woreda</a:t>
            </a:r>
            <a:endParaRPr lang="en-US" altLang="en-US" sz="2400" i="1"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8941147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F38E72-1873-45BA-BB98-274976415264}"/>
              </a:ext>
            </a:extLst>
          </p:cNvPr>
          <p:cNvSpPr>
            <a:spLocks noGrp="1"/>
          </p:cNvSpPr>
          <p:nvPr>
            <p:ph idx="1"/>
          </p:nvPr>
        </p:nvSpPr>
        <p:spPr>
          <a:xfrm>
            <a:off x="251791" y="132522"/>
            <a:ext cx="11661913" cy="6725478"/>
          </a:xfrm>
        </p:spPr>
        <p:txBody>
          <a:bodyPr>
            <a:normAutofit/>
          </a:bodyPr>
          <a:lstStyle/>
          <a:p>
            <a:pPr algn="just">
              <a:lnSpc>
                <a:spcPct val="150000"/>
              </a:lnSpc>
              <a:buFont typeface="Wingdings" panose="05000000000000000000" pitchFamily="2" charset="2"/>
              <a:buChar char="q"/>
            </a:pPr>
            <a:r>
              <a:rPr lang="en-US" altLang="en-US" sz="2400" b="1" dirty="0">
                <a:latin typeface="Arial" panose="020B0604020202020204" pitchFamily="34" charset="0"/>
                <a:cs typeface="Arial" panose="020B0604020202020204" pitchFamily="34" charset="0"/>
              </a:rPr>
              <a:t>Kebele level Watershed Team (KWT)</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Composition: </a:t>
            </a:r>
            <a:r>
              <a:rPr lang="en-US" altLang="en-US" sz="2400" dirty="0">
                <a:latin typeface="Arial" panose="020B0604020202020204" pitchFamily="34" charset="0"/>
                <a:cs typeface="Arial" panose="020B0604020202020204" pitchFamily="34" charset="0"/>
              </a:rPr>
              <a:t>Kebele officials, development agents, opinion leaders, youth representative, women representative</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Main task: </a:t>
            </a:r>
            <a:r>
              <a:rPr lang="en-US" altLang="en-US" sz="2400" dirty="0">
                <a:latin typeface="Arial" panose="020B0604020202020204" pitchFamily="34" charset="0"/>
                <a:cs typeface="Arial" panose="020B0604020202020204" pitchFamily="34" charset="0"/>
              </a:rPr>
              <a:t>Coordination of community watersheds within the critical watershed units</a:t>
            </a:r>
          </a:p>
          <a:p>
            <a:pPr algn="just">
              <a:lnSpc>
                <a:spcPct val="150000"/>
              </a:lnSpc>
              <a:buFont typeface="Wingdings" panose="05000000000000000000" pitchFamily="2" charset="2"/>
              <a:buChar char="q"/>
            </a:pPr>
            <a:r>
              <a:rPr lang="en-US" altLang="en-US" sz="2400" b="1" dirty="0">
                <a:latin typeface="Arial" panose="020B0604020202020204" pitchFamily="34" charset="0"/>
                <a:cs typeface="Arial" panose="020B0604020202020204" pitchFamily="34" charset="0"/>
              </a:rPr>
              <a:t>Community level Watershed Team (CWT)</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Composition: Gender balanced (women and men), faith balanced (religion),      status balanced (poor and rich), you representative</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Main task: Deals with watershed planning within the community boundaries and outside the community boundary based on interactions with other communities</a:t>
            </a:r>
            <a:endParaRPr lang="en-US" altLang="en-US" b="1"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942281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FA9071-F158-4145-B8C2-8406D3961A79}"/>
              </a:ext>
            </a:extLst>
          </p:cNvPr>
          <p:cNvSpPr>
            <a:spLocks noGrp="1"/>
          </p:cNvSpPr>
          <p:nvPr>
            <p:ph idx="1"/>
          </p:nvPr>
        </p:nvSpPr>
        <p:spPr>
          <a:xfrm>
            <a:off x="838200" y="874643"/>
            <a:ext cx="10515600" cy="5302320"/>
          </a:xfrm>
        </p:spPr>
        <p:txBody>
          <a:bodyPr>
            <a:normAutofit/>
          </a:bodyPr>
          <a:lstStyle/>
          <a:p>
            <a:pPr algn="just">
              <a:lnSpc>
                <a:spcPct val="150000"/>
              </a:lnSpc>
              <a:buFont typeface="Wingdings" panose="05000000000000000000" pitchFamily="2" charset="2"/>
              <a:buChar char="q"/>
            </a:pPr>
            <a:r>
              <a:rPr lang="en-US" b="1" dirty="0">
                <a:solidFill>
                  <a:srgbClr val="00B050"/>
                </a:solidFill>
                <a:latin typeface="Arial" panose="020B0604020202020204" pitchFamily="34" charset="0"/>
                <a:cs typeface="Arial" panose="020B0604020202020204" pitchFamily="34" charset="0"/>
              </a:rPr>
              <a:t>Reading assignment</a:t>
            </a:r>
          </a:p>
          <a:p>
            <a:pPr lvl="1" algn="just">
              <a:lnSpc>
                <a:spcPct val="150000"/>
              </a:lnSpc>
              <a:buFont typeface="Wingdings" panose="05000000000000000000" pitchFamily="2" charset="2"/>
              <a:buChar char="v"/>
            </a:pPr>
            <a:r>
              <a:rPr lang="en-US" b="1" dirty="0">
                <a:solidFill>
                  <a:srgbClr val="00B050"/>
                </a:solidFill>
                <a:latin typeface="Arial" panose="020B0604020202020204" pitchFamily="34" charset="0"/>
                <a:cs typeface="Arial" panose="020B0604020202020204" pitchFamily="34" charset="0"/>
              </a:rPr>
              <a:t>Read and take detail notes from: </a:t>
            </a:r>
          </a:p>
          <a:p>
            <a:pPr lvl="2" algn="just">
              <a:lnSpc>
                <a:spcPct val="150000"/>
              </a:lnSpc>
              <a:buFont typeface="Wingdings" panose="05000000000000000000" pitchFamily="2" charset="2"/>
              <a:buChar char="Ø"/>
            </a:pPr>
            <a:r>
              <a:rPr lang="en-US" sz="2400" b="1" dirty="0">
                <a:solidFill>
                  <a:srgbClr val="00B050"/>
                </a:solidFill>
                <a:latin typeface="Arial" panose="020B0604020202020204" pitchFamily="34" charset="0"/>
                <a:cs typeface="Arial" panose="020B0604020202020204" pitchFamily="34" charset="0"/>
              </a:rPr>
              <a:t>German et al, 2007. Participatory integrated watershed management: Evolution of concepts and methods in an ecoregional program of the eastern African highlands</a:t>
            </a:r>
          </a:p>
        </p:txBody>
      </p:sp>
    </p:spTree>
    <p:extLst>
      <p:ext uri="{BB962C8B-B14F-4D97-AF65-F5344CB8AC3E}">
        <p14:creationId xmlns:p14="http://schemas.microsoft.com/office/powerpoint/2010/main" val="1900000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EFBB91-AC57-4A19-875B-621739B4FF12}"/>
              </a:ext>
            </a:extLst>
          </p:cNvPr>
          <p:cNvSpPr>
            <a:spLocks noGrp="1"/>
          </p:cNvSpPr>
          <p:nvPr>
            <p:ph idx="1"/>
          </p:nvPr>
        </p:nvSpPr>
        <p:spPr>
          <a:xfrm>
            <a:off x="225287" y="251791"/>
            <a:ext cx="11767930" cy="6374296"/>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Scholars also classify level of participation in to the following categories.</a:t>
            </a:r>
          </a:p>
          <a:p>
            <a:pPr lvl="1" algn="just">
              <a:lnSpc>
                <a:spcPct val="150000"/>
              </a:lnSpc>
              <a:buFont typeface="Wingdings" panose="05000000000000000000" pitchFamily="2" charset="2"/>
              <a:buChar char="v"/>
            </a:pPr>
            <a:r>
              <a:rPr lang="en-US" b="1" dirty="0">
                <a:latin typeface="Arial" panose="020B0604020202020204" pitchFamily="34" charset="0"/>
                <a:cs typeface="Arial" panose="020B0604020202020204" pitchFamily="34" charset="0"/>
              </a:rPr>
              <a:t>Ideological motivation</a:t>
            </a:r>
            <a:r>
              <a:rPr lang="en-US" dirty="0">
                <a:latin typeface="Arial" panose="020B0604020202020204" pitchFamily="34" charset="0"/>
                <a:cs typeface="Arial" panose="020B0604020202020204" pitchFamily="34" charset="0"/>
              </a:rPr>
              <a:t>- mass participation of the rural people and of organized community groups on the base of religious, political or ethical awareness and motivation campaign or as part of ideological education.</a:t>
            </a:r>
          </a:p>
          <a:p>
            <a:pPr lvl="1" algn="just">
              <a:lnSpc>
                <a:spcPct val="150000"/>
              </a:lnSpc>
              <a:buFont typeface="Wingdings" panose="05000000000000000000" pitchFamily="2" charset="2"/>
              <a:buChar char="v"/>
            </a:pPr>
            <a:r>
              <a:rPr lang="en-US" b="1" dirty="0">
                <a:latin typeface="Arial" panose="020B0604020202020204" pitchFamily="34" charset="0"/>
                <a:cs typeface="Arial" panose="020B0604020202020204" pitchFamily="34" charset="0"/>
              </a:rPr>
              <a:t>Compulsory participation</a:t>
            </a:r>
            <a:r>
              <a:rPr lang="en-US" dirty="0">
                <a:latin typeface="Arial" panose="020B0604020202020204" pitchFamily="34" charset="0"/>
                <a:cs typeface="Arial" panose="020B0604020202020204" pitchFamily="34" charset="0"/>
              </a:rPr>
              <a:t>- by means of regulatory measures, supervised credit, tied land lease and other entitlement (grazing right, water right…) participation without much conviction and willingness or continue to suffer hardship</a:t>
            </a:r>
          </a:p>
          <a:p>
            <a:pPr lvl="1" algn="just">
              <a:lnSpc>
                <a:spcPct val="150000"/>
              </a:lnSpc>
              <a:buFont typeface="Wingdings" panose="05000000000000000000" pitchFamily="2" charset="2"/>
              <a:buChar char="v"/>
            </a:pPr>
            <a:r>
              <a:rPr lang="en-US" b="1" dirty="0">
                <a:latin typeface="Arial" panose="020B0604020202020204" pitchFamily="34" charset="0"/>
                <a:cs typeface="Arial" panose="020B0604020202020204" pitchFamily="34" charset="0"/>
              </a:rPr>
              <a:t>Voluntary participation</a:t>
            </a:r>
            <a:r>
              <a:rPr lang="en-US" dirty="0">
                <a:latin typeface="Arial" panose="020B0604020202020204" pitchFamily="34" charset="0"/>
                <a:cs typeface="Arial" panose="020B0604020202020204" pitchFamily="34" charset="0"/>
              </a:rPr>
              <a:t>- by appealing to the individuals or collective interest of the local people in such a way that there is effective response to action.</a:t>
            </a:r>
          </a:p>
        </p:txBody>
      </p:sp>
    </p:spTree>
    <p:extLst>
      <p:ext uri="{BB962C8B-B14F-4D97-AF65-F5344CB8AC3E}">
        <p14:creationId xmlns:p14="http://schemas.microsoft.com/office/powerpoint/2010/main" val="993122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30B429-3226-4E74-8D09-1F30E4DEFDD0}"/>
              </a:ext>
            </a:extLst>
          </p:cNvPr>
          <p:cNvSpPr>
            <a:spLocks noGrp="1"/>
          </p:cNvSpPr>
          <p:nvPr>
            <p:ph idx="1"/>
          </p:nvPr>
        </p:nvSpPr>
        <p:spPr>
          <a:xfrm>
            <a:off x="265043" y="318052"/>
            <a:ext cx="11582400" cy="6202018"/>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Others classify it</a:t>
            </a:r>
            <a:r>
              <a:rPr lang="en-US" sz="2400" dirty="0">
                <a:latin typeface="Arial" panose="020B0604020202020204" pitchFamily="34" charset="0"/>
                <a:cs typeface="Arial" panose="020B0604020202020204" pitchFamily="34" charset="0"/>
              </a:rPr>
              <a:t>:</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Passive participation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Participation in giving information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Participation by consultation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Participation for material incentives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Functional participation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Interactive participation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Self-mobilization</a:t>
            </a:r>
          </a:p>
        </p:txBody>
      </p:sp>
    </p:spTree>
    <p:extLst>
      <p:ext uri="{BB962C8B-B14F-4D97-AF65-F5344CB8AC3E}">
        <p14:creationId xmlns:p14="http://schemas.microsoft.com/office/powerpoint/2010/main" val="854641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951036-496D-47EE-990B-68CA63E46A62}"/>
              </a:ext>
            </a:extLst>
          </p:cNvPr>
          <p:cNvSpPr>
            <a:spLocks noGrp="1"/>
          </p:cNvSpPr>
          <p:nvPr>
            <p:ph idx="1"/>
          </p:nvPr>
        </p:nvSpPr>
        <p:spPr>
          <a:xfrm>
            <a:off x="238539" y="0"/>
            <a:ext cx="11728174" cy="6858000"/>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Techniques to initiate community participation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Rural development over the past 20 years has been marked by a gradual shift from the intervention-based method to an approach promoting rural people’s involvement in their own development </a:t>
            </a:r>
          </a:p>
          <a:p>
            <a:pPr marL="0" indent="0">
              <a:buNone/>
            </a:pPr>
            <a:endParaRPr lang="en-US" dirty="0"/>
          </a:p>
        </p:txBody>
      </p:sp>
      <p:sp>
        <p:nvSpPr>
          <p:cNvPr id="4" name="Content Placeholder 2">
            <a:extLst>
              <a:ext uri="{FF2B5EF4-FFF2-40B4-BE49-F238E27FC236}">
                <a16:creationId xmlns:a16="http://schemas.microsoft.com/office/drawing/2014/main" id="{D349E926-367F-4950-BFAB-8525466A86BC}"/>
              </a:ext>
            </a:extLst>
          </p:cNvPr>
          <p:cNvSpPr txBox="1">
            <a:spLocks/>
          </p:cNvSpPr>
          <p:nvPr/>
        </p:nvSpPr>
        <p:spPr>
          <a:xfrm>
            <a:off x="357809" y="2981737"/>
            <a:ext cx="5102087" cy="3750365"/>
          </a:xfrm>
          <a:prstGeom prst="rect">
            <a:avLst/>
          </a:prstGeom>
          <a:solidFill>
            <a:schemeClr val="bg1">
              <a:lumMod val="8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Direct intervention method</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Technology-based approach</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Preparation of directives</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Transmission of directives</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Subsidy allocation</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Conduct of managerial staff</a:t>
            </a:r>
          </a:p>
        </p:txBody>
      </p:sp>
      <p:sp>
        <p:nvSpPr>
          <p:cNvPr id="5" name="Content Placeholder 3">
            <a:extLst>
              <a:ext uri="{FF2B5EF4-FFF2-40B4-BE49-F238E27FC236}">
                <a16:creationId xmlns:a16="http://schemas.microsoft.com/office/drawing/2014/main" id="{9B5BF422-C964-439F-AA21-A8DF1AB3FB21}"/>
              </a:ext>
            </a:extLst>
          </p:cNvPr>
          <p:cNvSpPr txBox="1">
            <a:spLocks/>
          </p:cNvSpPr>
          <p:nvPr/>
        </p:nvSpPr>
        <p:spPr>
          <a:xfrm>
            <a:off x="6016488" y="2981739"/>
            <a:ext cx="5950225" cy="3750365"/>
          </a:xfrm>
          <a:prstGeom prst="rect">
            <a:avLst/>
          </a:prstGeom>
          <a:solidFill>
            <a:schemeClr val="bg1">
              <a:lumMod val="75000"/>
            </a:schemeClr>
          </a:solidFill>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6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Participatory  method</a:t>
            </a:r>
          </a:p>
          <a:p>
            <a:pPr lvl="1" algn="just">
              <a:lnSpc>
                <a:spcPct val="160000"/>
              </a:lnSpc>
              <a:buFont typeface="Courier New" panose="02070309020205020404" pitchFamily="49" charset="0"/>
              <a:buChar char="o"/>
            </a:pPr>
            <a:r>
              <a:rPr lang="en-US" dirty="0">
                <a:latin typeface="Arial" panose="020B0604020202020204" pitchFamily="34" charset="0"/>
                <a:cs typeface="Arial" panose="020B0604020202020204" pitchFamily="34" charset="0"/>
              </a:rPr>
              <a:t>Multi-faceted</a:t>
            </a:r>
          </a:p>
          <a:p>
            <a:pPr lvl="1" algn="just">
              <a:lnSpc>
                <a:spcPct val="160000"/>
              </a:lnSpc>
              <a:buFont typeface="Courier New" panose="02070309020205020404" pitchFamily="49" charset="0"/>
              <a:buChar char="o"/>
            </a:pPr>
            <a:r>
              <a:rPr lang="en-US" dirty="0">
                <a:latin typeface="Arial" panose="020B0604020202020204" pitchFamily="34" charset="0"/>
                <a:cs typeface="Arial" panose="020B0604020202020204" pitchFamily="34" charset="0"/>
              </a:rPr>
              <a:t>All players</a:t>
            </a:r>
          </a:p>
          <a:p>
            <a:pPr lvl="1" algn="just">
              <a:lnSpc>
                <a:spcPct val="160000"/>
              </a:lnSpc>
              <a:buFont typeface="Courier New" panose="02070309020205020404" pitchFamily="49" charset="0"/>
              <a:buChar char="o"/>
            </a:pPr>
            <a:r>
              <a:rPr lang="en-US" dirty="0">
                <a:latin typeface="Arial" panose="020B0604020202020204" pitchFamily="34" charset="0"/>
                <a:cs typeface="Arial" panose="020B0604020202020204" pitchFamily="34" charset="0"/>
              </a:rPr>
              <a:t>Listening to local people</a:t>
            </a:r>
          </a:p>
          <a:p>
            <a:pPr lvl="1" algn="just">
              <a:lnSpc>
                <a:spcPct val="160000"/>
              </a:lnSpc>
              <a:buFont typeface="Courier New" panose="02070309020205020404" pitchFamily="49" charset="0"/>
              <a:buChar char="o"/>
            </a:pPr>
            <a:r>
              <a:rPr lang="en-US" dirty="0">
                <a:latin typeface="Arial" panose="020B0604020202020204" pitchFamily="34" charset="0"/>
                <a:cs typeface="Arial" panose="020B0604020202020204" pitchFamily="34" charset="0"/>
              </a:rPr>
              <a:t>Appropriate solution</a:t>
            </a:r>
          </a:p>
          <a:p>
            <a:pPr lvl="1" algn="just">
              <a:lnSpc>
                <a:spcPct val="160000"/>
              </a:lnSpc>
              <a:buFont typeface="Courier New" panose="02070309020205020404" pitchFamily="49" charset="0"/>
              <a:buChar char="o"/>
            </a:pPr>
            <a:r>
              <a:rPr lang="en-US" dirty="0">
                <a:latin typeface="Arial" panose="020B0604020202020204" pitchFamily="34" charset="0"/>
                <a:cs typeface="Arial" panose="020B0604020202020204" pitchFamily="34" charset="0"/>
              </a:rPr>
              <a:t>Empowerment of local participants</a:t>
            </a:r>
          </a:p>
        </p:txBody>
      </p:sp>
      <p:sp>
        <p:nvSpPr>
          <p:cNvPr id="6" name="Rectangle 5">
            <a:extLst>
              <a:ext uri="{FF2B5EF4-FFF2-40B4-BE49-F238E27FC236}">
                <a16:creationId xmlns:a16="http://schemas.microsoft.com/office/drawing/2014/main" id="{F7CDDB2A-37E0-4B5F-9307-7EA0A3B83222}"/>
              </a:ext>
            </a:extLst>
          </p:cNvPr>
          <p:cNvSpPr/>
          <p:nvPr/>
        </p:nvSpPr>
        <p:spPr>
          <a:xfrm>
            <a:off x="781878" y="2394174"/>
            <a:ext cx="9356035" cy="461665"/>
          </a:xfrm>
          <a:prstGeom prst="rect">
            <a:avLst/>
          </a:prstGeom>
        </p:spPr>
        <p:txBody>
          <a:bodyPr wrap="square">
            <a:spAutoFit/>
          </a:bodyPr>
          <a:lstStyle/>
          <a:p>
            <a:r>
              <a:rPr lang="en-US" sz="2400" b="1" i="1" dirty="0">
                <a:latin typeface="Arial" panose="020B0604020202020204" pitchFamily="34" charset="0"/>
                <a:cs typeface="Arial" panose="020B0604020202020204" pitchFamily="34" charset="0"/>
              </a:rPr>
              <a:t>Direct Intervention Method Vs Participatory Method</a:t>
            </a:r>
            <a:r>
              <a:rPr lang="en-US" i="1" dirty="0">
                <a:latin typeface="Verdana" panose="020B0604030504040204" pitchFamily="34" charset="0"/>
              </a:rPr>
              <a:t>.</a:t>
            </a:r>
            <a:endParaRPr lang="en-US" dirty="0"/>
          </a:p>
        </p:txBody>
      </p:sp>
    </p:spTree>
    <p:extLst>
      <p:ext uri="{BB962C8B-B14F-4D97-AF65-F5344CB8AC3E}">
        <p14:creationId xmlns:p14="http://schemas.microsoft.com/office/powerpoint/2010/main" val="2558072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763B8-5317-458C-ABF4-0027ED448575}"/>
              </a:ext>
            </a:extLst>
          </p:cNvPr>
          <p:cNvSpPr>
            <a:spLocks noGrp="1"/>
          </p:cNvSpPr>
          <p:nvPr>
            <p:ph idx="1"/>
          </p:nvPr>
        </p:nvSpPr>
        <p:spPr>
          <a:xfrm>
            <a:off x="410817" y="225288"/>
            <a:ext cx="11502887" cy="6427304"/>
          </a:xfrm>
        </p:spPr>
        <p:txBody>
          <a:bodyPr>
            <a:normAutofit/>
          </a:bodyPr>
          <a:lstStyle/>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In response to the technical, social and economic failures of many past efforts in soil and water conservation, recent years have seen the growth of more participatory approaches to watershed development.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Percolation of benefits to the grassroots level, cost effectiveness, transparency, sustainability, equity and harmonization with the indigenous traditional knowledge are among several benefits now being considered to be realized with the bottom-up approach of people’s participation.</a:t>
            </a:r>
          </a:p>
          <a:p>
            <a:endParaRPr lang="en-US" dirty="0"/>
          </a:p>
        </p:txBody>
      </p:sp>
    </p:spTree>
    <p:extLst>
      <p:ext uri="{BB962C8B-B14F-4D97-AF65-F5344CB8AC3E}">
        <p14:creationId xmlns:p14="http://schemas.microsoft.com/office/powerpoint/2010/main" val="3899027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56BBF4-1A9A-441A-A802-540759C2ADE0}"/>
              </a:ext>
            </a:extLst>
          </p:cNvPr>
          <p:cNvSpPr>
            <a:spLocks noGrp="1"/>
          </p:cNvSpPr>
          <p:nvPr>
            <p:ph idx="1"/>
          </p:nvPr>
        </p:nvSpPr>
        <p:spPr>
          <a:xfrm>
            <a:off x="119270" y="0"/>
            <a:ext cx="11913703" cy="6718852"/>
          </a:xfrm>
        </p:spPr>
        <p:txBody>
          <a:bodyPr>
            <a:normAutofit fontScale="92500" lnSpcReduction="10000"/>
          </a:bodyPr>
          <a:lstStyle/>
          <a:p>
            <a:pPr algn="just">
              <a:lnSpc>
                <a:spcPct val="150000"/>
              </a:lnSpc>
              <a:buFont typeface="Wingdings" panose="05000000000000000000" pitchFamily="2" charset="2"/>
              <a:buChar char="q"/>
            </a:pPr>
            <a:r>
              <a:rPr lang="en-US" sz="2600" b="1" dirty="0">
                <a:latin typeface="Arial" panose="020B0604020202020204" pitchFamily="34" charset="0"/>
                <a:cs typeface="Arial" panose="020B0604020202020204" pitchFamily="34" charset="0"/>
              </a:rPr>
              <a:t>Ensuring Public participation:</a:t>
            </a:r>
          </a:p>
          <a:p>
            <a:pPr lvl="1" algn="just">
              <a:lnSpc>
                <a:spcPct val="150000"/>
              </a:lnSpc>
              <a:buFont typeface="Wingdings" panose="05000000000000000000" pitchFamily="2" charset="2"/>
              <a:buChar char="v"/>
            </a:pPr>
            <a:r>
              <a:rPr lang="en-US" sz="2600" dirty="0">
                <a:solidFill>
                  <a:srgbClr val="00B050"/>
                </a:solidFill>
                <a:latin typeface="Arial" panose="020B0604020202020204" pitchFamily="34" charset="0"/>
                <a:cs typeface="Arial" panose="020B0604020202020204" pitchFamily="34" charset="0"/>
              </a:rPr>
              <a:t>Sustainability, Equity and Participation </a:t>
            </a:r>
            <a:r>
              <a:rPr lang="en-US" sz="2600" dirty="0">
                <a:latin typeface="Arial" panose="020B0604020202020204" pitchFamily="34" charset="0"/>
                <a:cs typeface="Arial" panose="020B0604020202020204" pitchFamily="34" charset="0"/>
              </a:rPr>
              <a:t>are the three basic elements of participatory watershed management.</a:t>
            </a:r>
          </a:p>
          <a:p>
            <a:pPr lvl="1" algn="just">
              <a:lnSpc>
                <a:spcPct val="150000"/>
              </a:lnSpc>
              <a:buFont typeface="Wingdings" panose="05000000000000000000" pitchFamily="2" charset="2"/>
              <a:buChar char="v"/>
            </a:pPr>
            <a:r>
              <a:rPr lang="en-US" sz="2600" b="1" dirty="0">
                <a:solidFill>
                  <a:srgbClr val="00B050"/>
                </a:solidFill>
                <a:latin typeface="Arial" panose="020B0604020202020204" pitchFamily="34" charset="0"/>
                <a:cs typeface="Arial" panose="020B0604020202020204" pitchFamily="34" charset="0"/>
              </a:rPr>
              <a:t>Sustainability</a:t>
            </a:r>
            <a:r>
              <a:rPr lang="en-US" sz="2600" dirty="0">
                <a:latin typeface="Arial" panose="020B0604020202020204" pitchFamily="34" charset="0"/>
                <a:cs typeface="Arial" panose="020B0604020202020204" pitchFamily="34" charset="0"/>
              </a:rPr>
              <a:t> involves conservation and enhancement of the primary productivity of the ecosystem, the main components of which are land, water and biomass.</a:t>
            </a:r>
          </a:p>
          <a:p>
            <a:pPr lvl="1" algn="just">
              <a:lnSpc>
                <a:spcPct val="150000"/>
              </a:lnSpc>
              <a:buFont typeface="Wingdings" panose="05000000000000000000" pitchFamily="2" charset="2"/>
              <a:buChar char="v"/>
            </a:pPr>
            <a:r>
              <a:rPr lang="en-US" sz="2600" b="1" dirty="0">
                <a:solidFill>
                  <a:srgbClr val="00B050"/>
                </a:solidFill>
                <a:latin typeface="Arial" panose="020B0604020202020204" pitchFamily="34" charset="0"/>
                <a:cs typeface="Arial" panose="020B0604020202020204" pitchFamily="34" charset="0"/>
              </a:rPr>
              <a:t>Equity</a:t>
            </a:r>
            <a:r>
              <a:rPr lang="en-US" sz="2600" dirty="0">
                <a:latin typeface="Arial" panose="020B0604020202020204" pitchFamily="34" charset="0"/>
                <a:cs typeface="Arial" panose="020B0604020202020204" pitchFamily="34" charset="0"/>
              </a:rPr>
              <a:t> has to be seen in terms of creating an </a:t>
            </a:r>
            <a:r>
              <a:rPr lang="en-US" sz="2600" dirty="0">
                <a:solidFill>
                  <a:srgbClr val="00B050"/>
                </a:solidFill>
                <a:latin typeface="Arial" panose="020B0604020202020204" pitchFamily="34" charset="0"/>
                <a:cs typeface="Arial" panose="020B0604020202020204" pitchFamily="34" charset="0"/>
              </a:rPr>
              <a:t>equitable access </a:t>
            </a:r>
            <a:r>
              <a:rPr lang="en-US" sz="2600" dirty="0">
                <a:latin typeface="Arial" panose="020B0604020202020204" pitchFamily="34" charset="0"/>
                <a:cs typeface="Arial" panose="020B0604020202020204" pitchFamily="34" charset="0"/>
              </a:rPr>
              <a:t>to livelihood resources for the watershed community.</a:t>
            </a:r>
          </a:p>
          <a:p>
            <a:pPr lvl="1" algn="just">
              <a:lnSpc>
                <a:spcPct val="150000"/>
              </a:lnSpc>
              <a:buFont typeface="Wingdings" panose="05000000000000000000" pitchFamily="2" charset="2"/>
              <a:buChar char="v"/>
            </a:pPr>
            <a:r>
              <a:rPr lang="en-US" sz="2600" b="1" dirty="0">
                <a:solidFill>
                  <a:srgbClr val="00B050"/>
                </a:solidFill>
                <a:latin typeface="Arial" panose="020B0604020202020204" pitchFamily="34" charset="0"/>
                <a:cs typeface="Arial" panose="020B0604020202020204" pitchFamily="34" charset="0"/>
              </a:rPr>
              <a:t>Participatory</a:t>
            </a:r>
            <a:r>
              <a:rPr lang="en-US" sz="2600" dirty="0">
                <a:latin typeface="Arial" panose="020B0604020202020204" pitchFamily="34" charset="0"/>
                <a:cs typeface="Arial" panose="020B0604020202020204" pitchFamily="34" charset="0"/>
              </a:rPr>
              <a:t> watershed management attempts at ensuring sustainability of the ecological, economic &amp; social exchanges taking place in the watershed territory</a:t>
            </a:r>
          </a:p>
          <a:p>
            <a:pPr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In addition to natural resource exchange participatory watershed management considers the </a:t>
            </a:r>
            <a:r>
              <a:rPr lang="en-US" b="1" dirty="0">
                <a:solidFill>
                  <a:srgbClr val="00B050"/>
                </a:solidFill>
                <a:latin typeface="Arial" panose="020B0604020202020204" pitchFamily="34" charset="0"/>
                <a:cs typeface="Arial" panose="020B0604020202020204" pitchFamily="34" charset="0"/>
              </a:rPr>
              <a:t>economic, political and cultural exchanges</a:t>
            </a:r>
          </a:p>
        </p:txBody>
      </p:sp>
    </p:spTree>
    <p:extLst>
      <p:ext uri="{BB962C8B-B14F-4D97-AF65-F5344CB8AC3E}">
        <p14:creationId xmlns:p14="http://schemas.microsoft.com/office/powerpoint/2010/main" val="3001608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4DF831-2336-4562-982A-A80615F88866}"/>
              </a:ext>
            </a:extLst>
          </p:cNvPr>
          <p:cNvSpPr>
            <a:spLocks noGrp="1"/>
          </p:cNvSpPr>
          <p:nvPr>
            <p:ph idx="1"/>
          </p:nvPr>
        </p:nvSpPr>
        <p:spPr>
          <a:xfrm>
            <a:off x="304800" y="238538"/>
            <a:ext cx="11582400" cy="6453810"/>
          </a:xfrm>
        </p:spPr>
        <p:txBody>
          <a:bodyPr>
            <a:normAutofit/>
          </a:bodyPr>
          <a:lstStyle/>
          <a:p>
            <a:pPr algn="just">
              <a:lnSpc>
                <a:spcPct val="150000"/>
              </a:lnSpc>
              <a:buFont typeface="Wingdings" panose="05000000000000000000" pitchFamily="2" charset="2"/>
              <a:buChar char="v"/>
            </a:pPr>
            <a:r>
              <a:rPr lang="en-US" sz="2400" b="1" dirty="0">
                <a:latin typeface="Arial" panose="020B0604020202020204" pitchFamily="34" charset="0"/>
                <a:cs typeface="Arial" panose="020B0604020202020204" pitchFamily="34" charset="0"/>
              </a:rPr>
              <a:t>Community Participation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In real terms community participation means </a:t>
            </a:r>
            <a:r>
              <a:rPr lang="en-US" dirty="0">
                <a:solidFill>
                  <a:srgbClr val="00B050"/>
                </a:solidFill>
                <a:latin typeface="Arial" panose="020B0604020202020204" pitchFamily="34" charset="0"/>
                <a:cs typeface="Arial" panose="020B0604020202020204" pitchFamily="34" charset="0"/>
              </a:rPr>
              <a:t>voluntary sharing by users group their time, energy &amp; money </a:t>
            </a:r>
            <a:r>
              <a:rPr lang="en-US" dirty="0">
                <a:latin typeface="Arial" panose="020B0604020202020204" pitchFamily="34" charset="0"/>
                <a:cs typeface="Arial" panose="020B0604020202020204" pitchFamily="34" charset="0"/>
              </a:rPr>
              <a:t>on program &amp; adopt the recommended measures and practices on a </a:t>
            </a:r>
            <a:r>
              <a:rPr lang="en-US" b="1" dirty="0">
                <a:solidFill>
                  <a:srgbClr val="00B050"/>
                </a:solidFill>
                <a:latin typeface="Arial" panose="020B0604020202020204" pitchFamily="34" charset="0"/>
                <a:cs typeface="Arial" panose="020B0604020202020204" pitchFamily="34" charset="0"/>
              </a:rPr>
              <a:t>sustained basis</a:t>
            </a:r>
            <a:r>
              <a:rPr lang="en-US" dirty="0">
                <a:latin typeface="Arial" panose="020B0604020202020204" pitchFamily="34" charset="0"/>
                <a:cs typeface="Arial" panose="020B0604020202020204" pitchFamily="34" charset="0"/>
              </a:rPr>
              <a:t>.</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People’s participation is critical for the success of the watershed program because the sum of individual choices has </a:t>
            </a:r>
            <a:r>
              <a:rPr lang="en-US" b="1" dirty="0">
                <a:solidFill>
                  <a:srgbClr val="00B050"/>
                </a:solidFill>
                <a:latin typeface="Arial" panose="020B0604020202020204" pitchFamily="34" charset="0"/>
                <a:cs typeface="Arial" panose="020B0604020202020204" pitchFamily="34" charset="0"/>
              </a:rPr>
              <a:t>collective consequences </a:t>
            </a:r>
            <a:r>
              <a:rPr lang="en-US" dirty="0">
                <a:latin typeface="Arial" panose="020B0604020202020204" pitchFamily="34" charset="0"/>
                <a:cs typeface="Arial" panose="020B0604020202020204" pitchFamily="34" charset="0"/>
              </a:rPr>
              <a:t>on management of natural resources.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In community participation people act collectively &amp; influence outcomes.</a:t>
            </a:r>
          </a:p>
        </p:txBody>
      </p:sp>
    </p:spTree>
    <p:extLst>
      <p:ext uri="{BB962C8B-B14F-4D97-AF65-F5344CB8AC3E}">
        <p14:creationId xmlns:p14="http://schemas.microsoft.com/office/powerpoint/2010/main" val="1615684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EE2306-E0FF-4EAD-8333-C4C32C050451}"/>
              </a:ext>
            </a:extLst>
          </p:cNvPr>
          <p:cNvSpPr>
            <a:spLocks noGrp="1"/>
          </p:cNvSpPr>
          <p:nvPr>
            <p:ph idx="1"/>
          </p:nvPr>
        </p:nvSpPr>
        <p:spPr>
          <a:xfrm>
            <a:off x="0" y="0"/>
            <a:ext cx="12191999" cy="6858000"/>
          </a:xfrm>
        </p:spPr>
        <p:txBody>
          <a:bodyPr>
            <a:normAutofit fontScale="92500" lnSpcReduction="10000"/>
          </a:bodyPr>
          <a:lstStyle/>
          <a:p>
            <a:pPr algn="just">
              <a:lnSpc>
                <a:spcPct val="150000"/>
              </a:lnSpc>
              <a:buFont typeface="Wingdings" panose="05000000000000000000" pitchFamily="2" charset="2"/>
              <a:buChar char="q"/>
            </a:pPr>
            <a:r>
              <a:rPr lang="en-US" sz="2600" dirty="0">
                <a:latin typeface="Arial" panose="020B0604020202020204" pitchFamily="34" charset="0"/>
                <a:cs typeface="Arial" panose="020B0604020202020204" pitchFamily="34" charset="0"/>
              </a:rPr>
              <a:t>For success of community participation, 3 aspects are critical:</a:t>
            </a:r>
          </a:p>
          <a:p>
            <a:pPr marL="971550" lvl="1" indent="-514350" algn="just">
              <a:lnSpc>
                <a:spcPct val="150000"/>
              </a:lnSpc>
              <a:buFont typeface="+mj-lt"/>
              <a:buAutoNum type="arabicPeriod"/>
            </a:pPr>
            <a:r>
              <a:rPr lang="en-US" sz="2600" dirty="0">
                <a:latin typeface="Arial" panose="020B0604020202020204" pitchFamily="34" charset="0"/>
                <a:cs typeface="Arial" panose="020B0604020202020204" pitchFamily="34" charset="0"/>
              </a:rPr>
              <a:t>the ability of members to participate as a community or to have a collective voice;</a:t>
            </a:r>
          </a:p>
          <a:p>
            <a:pPr marL="971550" lvl="1" indent="-514350" algn="just">
              <a:lnSpc>
                <a:spcPct val="150000"/>
              </a:lnSpc>
              <a:buFont typeface="+mj-lt"/>
              <a:buAutoNum type="arabicPeriod"/>
            </a:pPr>
            <a:r>
              <a:rPr lang="en-US" sz="2600" dirty="0">
                <a:latin typeface="Arial" panose="020B0604020202020204" pitchFamily="34" charset="0"/>
                <a:cs typeface="Arial" panose="020B0604020202020204" pitchFamily="34" charset="0"/>
              </a:rPr>
              <a:t>decision made jointly by the community and implementing organizations; and</a:t>
            </a:r>
          </a:p>
          <a:p>
            <a:pPr marL="971550" lvl="1" indent="-514350" algn="just">
              <a:lnSpc>
                <a:spcPct val="150000"/>
              </a:lnSpc>
              <a:buFont typeface="+mj-lt"/>
              <a:buAutoNum type="arabicPeriod"/>
            </a:pPr>
            <a:r>
              <a:rPr lang="en-US" sz="2600" dirty="0">
                <a:latin typeface="Arial" panose="020B0604020202020204" pitchFamily="34" charset="0"/>
                <a:cs typeface="Arial" panose="020B0604020202020204" pitchFamily="34" charset="0"/>
              </a:rPr>
              <a:t>communities bearing a share of costs.</a:t>
            </a:r>
          </a:p>
          <a:p>
            <a:pPr algn="just">
              <a:lnSpc>
                <a:spcPct val="150000"/>
              </a:lnSpc>
              <a:buFont typeface="Wingdings" panose="05000000000000000000" pitchFamily="2" charset="2"/>
              <a:buChar char="q"/>
            </a:pPr>
            <a:r>
              <a:rPr lang="en-US" sz="2600" b="1" dirty="0">
                <a:latin typeface="Arial" panose="020B0604020202020204" pitchFamily="34" charset="0"/>
                <a:cs typeface="Arial" panose="020B0604020202020204" pitchFamily="34" charset="0"/>
              </a:rPr>
              <a:t>Conditions for facilitating people’s participation:</a:t>
            </a:r>
          </a:p>
          <a:p>
            <a:pPr marL="914400" lvl="1" indent="-457200" algn="just">
              <a:lnSpc>
                <a:spcPct val="150000"/>
              </a:lnSpc>
              <a:buFont typeface="+mj-lt"/>
              <a:buAutoNum type="arabicPeriod"/>
            </a:pPr>
            <a:r>
              <a:rPr lang="en-US" sz="2600" dirty="0">
                <a:latin typeface="Arial" panose="020B0604020202020204" pitchFamily="34" charset="0"/>
                <a:cs typeface="Arial" panose="020B0604020202020204" pitchFamily="34" charset="0"/>
              </a:rPr>
              <a:t>Making people aware about potential benefits of </a:t>
            </a:r>
            <a:r>
              <a:rPr lang="en-US" sz="2600" dirty="0">
                <a:solidFill>
                  <a:srgbClr val="00B050"/>
                </a:solidFill>
                <a:latin typeface="Arial" panose="020B0604020202020204" pitchFamily="34" charset="0"/>
                <a:cs typeface="Arial" panose="020B0604020202020204" pitchFamily="34" charset="0"/>
              </a:rPr>
              <a:t>collective action </a:t>
            </a:r>
            <a:r>
              <a:rPr lang="en-US" sz="2600" dirty="0">
                <a:latin typeface="Arial" panose="020B0604020202020204" pitchFamily="34" charset="0"/>
                <a:cs typeface="Arial" panose="020B0604020202020204" pitchFamily="34" charset="0"/>
              </a:rPr>
              <a:t>in conserving &amp; managing natural resources</a:t>
            </a:r>
          </a:p>
          <a:p>
            <a:pPr lvl="2" algn="just">
              <a:lnSpc>
                <a:spcPct val="150000"/>
              </a:lnSpc>
              <a:buFont typeface="Wingdings" panose="05000000000000000000" pitchFamily="2" charset="2"/>
              <a:buChar char="Ø"/>
            </a:pPr>
            <a:r>
              <a:rPr lang="en-US" sz="2600" dirty="0">
                <a:latin typeface="Arial" panose="020B0604020202020204" pitchFamily="34" charset="0"/>
                <a:cs typeface="Arial" panose="020B0604020202020204" pitchFamily="34" charset="0"/>
              </a:rPr>
              <a:t>Collective action can be defined as the pursuit of a goal or set of goals by more than one actor.</a:t>
            </a:r>
          </a:p>
          <a:p>
            <a:pPr marL="914400" lvl="1" indent="-457200" algn="just">
              <a:lnSpc>
                <a:spcPct val="150000"/>
              </a:lnSpc>
              <a:buFont typeface="+mj-lt"/>
              <a:buAutoNum type="arabicPeriod"/>
            </a:pPr>
            <a:r>
              <a:rPr lang="en-US" sz="2600" dirty="0">
                <a:latin typeface="Arial" panose="020B0604020202020204" pitchFamily="34" charset="0"/>
                <a:cs typeface="Arial" panose="020B0604020202020204" pitchFamily="34" charset="0"/>
              </a:rPr>
              <a:t>Demand-driven activities in the watershed program;</a:t>
            </a:r>
          </a:p>
          <a:p>
            <a:pPr marL="914400" lvl="1" indent="-457200" algn="just">
              <a:lnSpc>
                <a:spcPct val="150000"/>
              </a:lnSpc>
              <a:buFont typeface="+mj-lt"/>
              <a:buAutoNum type="arabicPeriod"/>
            </a:pPr>
            <a:r>
              <a:rPr lang="en-US" sz="2600" dirty="0">
                <a:latin typeface="Arial" panose="020B0604020202020204" pitchFamily="34" charset="0"/>
                <a:cs typeface="Arial" panose="020B0604020202020204" pitchFamily="34" charset="0"/>
              </a:rPr>
              <a:t>Empowering people in planning, implementing &amp; managing watershed programs;</a:t>
            </a:r>
          </a:p>
          <a:p>
            <a:pPr marL="914400" lvl="1" indent="-457200" algn="just">
              <a:lnSpc>
                <a:spcPct val="150000"/>
              </a:lnSpc>
              <a:buFont typeface="+mj-lt"/>
              <a:buAutoNum type="arabicPeriod"/>
            </a:pPr>
            <a:r>
              <a:rPr lang="en-US" sz="2600" dirty="0">
                <a:latin typeface="Arial" panose="020B0604020202020204" pitchFamily="34" charset="0"/>
                <a:cs typeface="Arial" panose="020B0604020202020204" pitchFamily="34" charset="0"/>
              </a:rPr>
              <a:t>Sufficient private economic benefits to create incentives for participation.</a:t>
            </a:r>
          </a:p>
        </p:txBody>
      </p:sp>
    </p:spTree>
    <p:extLst>
      <p:ext uri="{BB962C8B-B14F-4D97-AF65-F5344CB8AC3E}">
        <p14:creationId xmlns:p14="http://schemas.microsoft.com/office/powerpoint/2010/main" val="19614368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3374</TotalTime>
  <Words>2436</Words>
  <Application>Microsoft Office PowerPoint</Application>
  <PresentationFormat>Widescreen</PresentationFormat>
  <Paragraphs>174</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Calibri</vt:lpstr>
      <vt:lpstr>Calibri Light</vt:lpstr>
      <vt:lpstr>Courier New</vt:lpstr>
      <vt:lpstr>Symbol</vt:lpstr>
      <vt:lpstr>Times New Roman</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Participatory VS Collaborative Watershed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JOHN</cp:lastModifiedBy>
  <cp:revision>52</cp:revision>
  <dcterms:created xsi:type="dcterms:W3CDTF">2018-05-24T00:26:16Z</dcterms:created>
  <dcterms:modified xsi:type="dcterms:W3CDTF">2019-03-28T20:56:51Z</dcterms:modified>
</cp:coreProperties>
</file>