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5" r:id="rId3"/>
    <p:sldId id="258" r:id="rId4"/>
    <p:sldId id="269" r:id="rId5"/>
    <p:sldId id="268" r:id="rId6"/>
    <p:sldId id="259" r:id="rId7"/>
    <p:sldId id="270" r:id="rId8"/>
    <p:sldId id="262" r:id="rId9"/>
    <p:sldId id="263" r:id="rId10"/>
    <p:sldId id="264" r:id="rId11"/>
    <p:sldId id="265" r:id="rId12"/>
    <p:sldId id="266" r:id="rId13"/>
    <p:sldId id="267" r:id="rId14"/>
    <p:sldId id="290"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1" r:id="rId34"/>
    <p:sldId id="292" r:id="rId35"/>
    <p:sldId id="293" r:id="rId36"/>
    <p:sldId id="294" r:id="rId37"/>
    <p:sldId id="299" r:id="rId38"/>
    <p:sldId id="296" r:id="rId39"/>
    <p:sldId id="29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3A272-0DAF-468D-ACEE-679874D50C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AA34BA-5794-4B19-A605-D6B113E9A1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5F21D7-EB0C-4581-9F42-9116A9D0DB78}"/>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5" name="Footer Placeholder 4">
            <a:extLst>
              <a:ext uri="{FF2B5EF4-FFF2-40B4-BE49-F238E27FC236}">
                <a16:creationId xmlns:a16="http://schemas.microsoft.com/office/drawing/2014/main" id="{D666317F-A50F-442C-9D43-ECCE006DA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68AD81-4D49-4CCF-A74C-BB5AC168E005}"/>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1116191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B96E3-2DC6-490B-852D-83E8A78E7F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F3B590-6AFE-4BCD-B055-7AA918C8ECA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3D01C4-D8EB-440C-9B03-4AC4D5228143}"/>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5" name="Footer Placeholder 4">
            <a:extLst>
              <a:ext uri="{FF2B5EF4-FFF2-40B4-BE49-F238E27FC236}">
                <a16:creationId xmlns:a16="http://schemas.microsoft.com/office/drawing/2014/main" id="{1DB0B9C1-9274-4552-8253-134791C5E4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808F69-AFAC-4E6E-BABF-6099FBDA1EE5}"/>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288335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799137-A763-4528-BD2F-13BDE6D386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C6195F-9EDD-4A8F-9A34-09DD044146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0C5ECE-C688-4212-ABC7-941272E48E90}"/>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5" name="Footer Placeholder 4">
            <a:extLst>
              <a:ext uri="{FF2B5EF4-FFF2-40B4-BE49-F238E27FC236}">
                <a16:creationId xmlns:a16="http://schemas.microsoft.com/office/drawing/2014/main" id="{E1D47E32-09D9-4D98-9BD7-CB3E700D99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4DE52-C447-41A0-AB2A-9E0D8C5D1C0F}"/>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4166300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7BA03-A35C-45D4-B420-62A1B512D9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AF248B-8115-4930-A822-1BECDC0C46C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0D764A-4325-48E0-9227-2C049D892F66}"/>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5" name="Footer Placeholder 4">
            <a:extLst>
              <a:ext uri="{FF2B5EF4-FFF2-40B4-BE49-F238E27FC236}">
                <a16:creationId xmlns:a16="http://schemas.microsoft.com/office/drawing/2014/main" id="{218E9104-59BA-4DDB-8B0C-7194E26E13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DA3DE-1B84-4FD2-81E7-4A5BF615B8AA}"/>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943624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D4819-7B4D-4795-9B4A-2F0B371860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058B8A-D6E7-467A-B08F-5FB2CADA47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238DB22-5C42-46D0-A4CF-62366D96C929}"/>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5" name="Footer Placeholder 4">
            <a:extLst>
              <a:ext uri="{FF2B5EF4-FFF2-40B4-BE49-F238E27FC236}">
                <a16:creationId xmlns:a16="http://schemas.microsoft.com/office/drawing/2014/main" id="{7D6E9BF9-525A-46C9-B13A-687FCD63A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E4F0D-B174-4941-9585-B08654FBFFD5}"/>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665450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42AD3-B09F-4C96-B723-6CD7A91BD1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72D4F8-A80A-4329-AF48-7A5EB9754AC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4C820C-22CE-47FC-B37D-67F486496A0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BA9396-3C42-4640-A1E0-4CE29EC9A805}"/>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6" name="Footer Placeholder 5">
            <a:extLst>
              <a:ext uri="{FF2B5EF4-FFF2-40B4-BE49-F238E27FC236}">
                <a16:creationId xmlns:a16="http://schemas.microsoft.com/office/drawing/2014/main" id="{85B4F983-DE24-4711-94CD-34A71B300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C1BCE1-66B1-4D7F-A455-C6CFCD078006}"/>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625355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0D40-4AA9-4EB9-8990-9327EA70E0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AF21B5-56E8-4621-80FA-AEEB7F2410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1A4AC88-8711-486A-9A6F-D29104CDAFD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694C83-1819-4815-8FC7-F5F5D385A7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1575EC5-23CF-4190-A4D3-7F6D7239F9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2C48CB-9B72-4FC7-BCC2-28980A076EF9}"/>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8" name="Footer Placeholder 7">
            <a:extLst>
              <a:ext uri="{FF2B5EF4-FFF2-40B4-BE49-F238E27FC236}">
                <a16:creationId xmlns:a16="http://schemas.microsoft.com/office/drawing/2014/main" id="{7536C8A7-8010-4713-9942-F1DE96ECAB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E27CFC-8713-44E8-95CD-31C09C6B3047}"/>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371336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BD04F-4C6F-4954-B802-0A670233E3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87D7BA-BE73-45CB-A272-3A6961F82CD2}"/>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4" name="Footer Placeholder 3">
            <a:extLst>
              <a:ext uri="{FF2B5EF4-FFF2-40B4-BE49-F238E27FC236}">
                <a16:creationId xmlns:a16="http://schemas.microsoft.com/office/drawing/2014/main" id="{0526F070-D5EB-4980-AD45-5C733213D5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C41885-1BDF-44FE-AE39-E71B3C476FA4}"/>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3191013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4C03FA-D33B-4AB9-9A4E-C7AB9B622029}"/>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3" name="Footer Placeholder 2">
            <a:extLst>
              <a:ext uri="{FF2B5EF4-FFF2-40B4-BE49-F238E27FC236}">
                <a16:creationId xmlns:a16="http://schemas.microsoft.com/office/drawing/2014/main" id="{DB786CCF-A658-4966-B33B-D9C1926246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7FADA3-A0F5-4E67-B5E6-6247C258BE47}"/>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501481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DCBB3-19C0-4909-8522-7F28CCD39B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CB7FD4-828F-4C16-B1EC-7D6787AC8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B2ED7C-B463-46AE-89A4-5B8462EC23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C99F48-A2A7-477F-A0E5-659AA79FD268}"/>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6" name="Footer Placeholder 5">
            <a:extLst>
              <a:ext uri="{FF2B5EF4-FFF2-40B4-BE49-F238E27FC236}">
                <a16:creationId xmlns:a16="http://schemas.microsoft.com/office/drawing/2014/main" id="{7AD4B2D4-C857-4AE0-BF55-2E8201BC6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B67FAB-64A4-4C53-BE59-084A718B149E}"/>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125903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1865-97CF-4806-A356-79FB3C1463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A8462F-9F07-4910-AEEA-40C6E5D142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340D00-1770-488C-B505-FF571F6C2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1D2838-2C48-4474-BDD3-827CE86F0ACE}"/>
              </a:ext>
            </a:extLst>
          </p:cNvPr>
          <p:cNvSpPr>
            <a:spLocks noGrp="1"/>
          </p:cNvSpPr>
          <p:nvPr>
            <p:ph type="dt" sz="half" idx="10"/>
          </p:nvPr>
        </p:nvSpPr>
        <p:spPr/>
        <p:txBody>
          <a:bodyPr/>
          <a:lstStyle/>
          <a:p>
            <a:fld id="{71A6C386-B491-4D2F-8683-1377F762ABA4}" type="datetimeFigureOut">
              <a:rPr lang="en-US" smtClean="0"/>
              <a:t>3/28/2019</a:t>
            </a:fld>
            <a:endParaRPr lang="en-US"/>
          </a:p>
        </p:txBody>
      </p:sp>
      <p:sp>
        <p:nvSpPr>
          <p:cNvPr id="6" name="Footer Placeholder 5">
            <a:extLst>
              <a:ext uri="{FF2B5EF4-FFF2-40B4-BE49-F238E27FC236}">
                <a16:creationId xmlns:a16="http://schemas.microsoft.com/office/drawing/2014/main" id="{71FFA753-7653-4BB3-8423-8B615AA19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AE02B4-5E7E-4DF6-B462-639A2225149B}"/>
              </a:ext>
            </a:extLst>
          </p:cNvPr>
          <p:cNvSpPr>
            <a:spLocks noGrp="1"/>
          </p:cNvSpPr>
          <p:nvPr>
            <p:ph type="sldNum" sz="quarter" idx="12"/>
          </p:nvPr>
        </p:nvSpPr>
        <p:spPr/>
        <p:txBody>
          <a:bodyPr/>
          <a:lstStyle/>
          <a:p>
            <a:fld id="{1A5623E5-5412-41C2-9EED-EC7C9E614071}" type="slidenum">
              <a:rPr lang="en-US" smtClean="0"/>
              <a:t>‹#›</a:t>
            </a:fld>
            <a:endParaRPr lang="en-US"/>
          </a:p>
        </p:txBody>
      </p:sp>
    </p:spTree>
    <p:extLst>
      <p:ext uri="{BB962C8B-B14F-4D97-AF65-F5344CB8AC3E}">
        <p14:creationId xmlns:p14="http://schemas.microsoft.com/office/powerpoint/2010/main" val="331416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94208-CE3C-47AA-804F-337B640DB3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A64CD4-16FF-413F-A563-B0B902DC4A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26C75-0497-4C01-84A2-19412A1110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6C386-B491-4D2F-8683-1377F762ABA4}" type="datetimeFigureOut">
              <a:rPr lang="en-US" smtClean="0"/>
              <a:t>3/28/2019</a:t>
            </a:fld>
            <a:endParaRPr lang="en-US"/>
          </a:p>
        </p:txBody>
      </p:sp>
      <p:sp>
        <p:nvSpPr>
          <p:cNvPr id="5" name="Footer Placeholder 4">
            <a:extLst>
              <a:ext uri="{FF2B5EF4-FFF2-40B4-BE49-F238E27FC236}">
                <a16:creationId xmlns:a16="http://schemas.microsoft.com/office/drawing/2014/main" id="{1FF93830-DDFE-44A1-A076-C0F8852BC6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3A3FBD-8A11-44F1-9D36-6032592B59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623E5-5412-41C2-9EED-EC7C9E614071}" type="slidenum">
              <a:rPr lang="en-US" smtClean="0"/>
              <a:t>‹#›</a:t>
            </a:fld>
            <a:endParaRPr lang="en-US"/>
          </a:p>
        </p:txBody>
      </p:sp>
    </p:spTree>
    <p:extLst>
      <p:ext uri="{BB962C8B-B14F-4D97-AF65-F5344CB8AC3E}">
        <p14:creationId xmlns:p14="http://schemas.microsoft.com/office/powerpoint/2010/main" val="2406411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518444-E223-4D3C-8E44-2C2063BA87BF}"/>
              </a:ext>
            </a:extLst>
          </p:cNvPr>
          <p:cNvSpPr>
            <a:spLocks noGrp="1"/>
          </p:cNvSpPr>
          <p:nvPr>
            <p:ph idx="1"/>
          </p:nvPr>
        </p:nvSpPr>
        <p:spPr>
          <a:xfrm>
            <a:off x="838200" y="424070"/>
            <a:ext cx="10515600" cy="6308034"/>
          </a:xfrm>
        </p:spPr>
        <p:txBody>
          <a:bodyPr/>
          <a:lstStyle/>
          <a:p>
            <a:endParaRPr lang="en-US" dirty="0"/>
          </a:p>
          <a:p>
            <a:pPr marL="0" indent="0" algn="ctr">
              <a:lnSpc>
                <a:spcPct val="200000"/>
              </a:lnSpc>
              <a:buNone/>
            </a:pPr>
            <a:r>
              <a:rPr lang="en-US" b="1" dirty="0">
                <a:solidFill>
                  <a:srgbClr val="00B050"/>
                </a:solidFill>
                <a:latin typeface="Arial" panose="020B0604020202020204" pitchFamily="34" charset="0"/>
                <a:cs typeface="Arial" panose="020B0604020202020204" pitchFamily="34" charset="0"/>
              </a:rPr>
              <a:t>CHAPTER 2</a:t>
            </a:r>
          </a:p>
          <a:p>
            <a:pPr marL="0" indent="0" algn="just">
              <a:lnSpc>
                <a:spcPct val="200000"/>
              </a:lnSpc>
              <a:buNone/>
            </a:pPr>
            <a:r>
              <a:rPr lang="en-US" dirty="0">
                <a:solidFill>
                  <a:srgbClr val="00B050"/>
                </a:solidFill>
                <a:latin typeface="Arial" panose="020B0604020202020204" pitchFamily="34" charset="0"/>
                <a:cs typeface="Arial" panose="020B0604020202020204" pitchFamily="34" charset="0"/>
              </a:rPr>
              <a:t>STAKEHOLDER ANALYSIS IN WATERSHED</a:t>
            </a:r>
          </a:p>
          <a:p>
            <a:pPr marL="457200" lvl="1" indent="0" algn="just">
              <a:lnSpc>
                <a:spcPct val="200000"/>
              </a:lnSpc>
              <a:buNone/>
            </a:pPr>
            <a:r>
              <a:rPr lang="en-US" sz="2800" dirty="0">
                <a:latin typeface="Arial" panose="020B0604020202020204" pitchFamily="34" charset="0"/>
                <a:cs typeface="Arial" panose="020B0604020202020204" pitchFamily="34" charset="0"/>
              </a:rPr>
              <a:t>2.1 definitions and concepts</a:t>
            </a:r>
          </a:p>
          <a:p>
            <a:pPr marL="457200" lvl="1" indent="0" algn="just">
              <a:lnSpc>
                <a:spcPct val="200000"/>
              </a:lnSpc>
              <a:buNone/>
            </a:pPr>
            <a:r>
              <a:rPr lang="en-US" sz="2800" dirty="0">
                <a:latin typeface="Arial" panose="020B0604020202020204" pitchFamily="34" charset="0"/>
                <a:cs typeface="Arial" panose="020B0604020202020204" pitchFamily="34" charset="0"/>
              </a:rPr>
              <a:t>2.2 stakeholders’ identification and analysis</a:t>
            </a:r>
          </a:p>
          <a:p>
            <a:pPr marL="457200" lvl="1" indent="0" algn="just">
              <a:lnSpc>
                <a:spcPct val="200000"/>
              </a:lnSpc>
              <a:buNone/>
            </a:pPr>
            <a:r>
              <a:rPr lang="en-US" sz="2800" dirty="0">
                <a:latin typeface="Arial" panose="020B0604020202020204" pitchFamily="34" charset="0"/>
                <a:cs typeface="Arial" panose="020B0604020202020204" pitchFamily="34" charset="0"/>
              </a:rPr>
              <a:t>2.3 the need for stakeholder participation </a:t>
            </a:r>
          </a:p>
          <a:p>
            <a:endParaRPr lang="en-US" dirty="0"/>
          </a:p>
        </p:txBody>
      </p:sp>
    </p:spTree>
    <p:extLst>
      <p:ext uri="{BB962C8B-B14F-4D97-AF65-F5344CB8AC3E}">
        <p14:creationId xmlns:p14="http://schemas.microsoft.com/office/powerpoint/2010/main" val="1830755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924B8D-09A7-4EF1-BDC5-2F7B493C23AF}"/>
              </a:ext>
            </a:extLst>
          </p:cNvPr>
          <p:cNvSpPr>
            <a:spLocks noGrp="1"/>
          </p:cNvSpPr>
          <p:nvPr>
            <p:ph idx="1"/>
          </p:nvPr>
        </p:nvSpPr>
        <p:spPr>
          <a:xfrm>
            <a:off x="424069" y="318052"/>
            <a:ext cx="11383617" cy="6400800"/>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Engage Stakeholders in a watershed management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Successful development and implementation of a watershed plan depends primarily on the commitment and involvement of community members.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Hence, it is critical to </a:t>
            </a:r>
            <a:r>
              <a:rPr lang="en-US" b="1" dirty="0">
                <a:solidFill>
                  <a:srgbClr val="00B050"/>
                </a:solidFill>
                <a:latin typeface="Arial" panose="020B0604020202020204" pitchFamily="34" charset="0"/>
                <a:cs typeface="Arial" panose="020B0604020202020204" pitchFamily="34" charset="0"/>
              </a:rPr>
              <a:t>build partnerships with key interested parties </a:t>
            </a:r>
            <a:r>
              <a:rPr lang="en-US" dirty="0">
                <a:latin typeface="Arial" panose="020B0604020202020204" pitchFamily="34" charset="0"/>
                <a:cs typeface="Arial" panose="020B0604020202020204" pitchFamily="34" charset="0"/>
              </a:rPr>
              <a:t>at the outset of the watershed planning effort.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Stakeholders in the perspective of watershed: People and organizations that have a stake in the outcome of the watershed plan.</a:t>
            </a:r>
          </a:p>
        </p:txBody>
      </p:sp>
    </p:spTree>
    <p:extLst>
      <p:ext uri="{BB962C8B-B14F-4D97-AF65-F5344CB8AC3E}">
        <p14:creationId xmlns:p14="http://schemas.microsoft.com/office/powerpoint/2010/main" val="2348929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BD9D9F-413F-471D-A85C-778AD9175518}"/>
              </a:ext>
            </a:extLst>
          </p:cNvPr>
          <p:cNvSpPr>
            <a:spLocks noGrp="1"/>
          </p:cNvSpPr>
          <p:nvPr>
            <p:ph idx="1"/>
          </p:nvPr>
        </p:nvSpPr>
        <p:spPr>
          <a:xfrm>
            <a:off x="0" y="0"/>
            <a:ext cx="12192000" cy="6858000"/>
          </a:xfrm>
        </p:spPr>
        <p:txBody>
          <a:bodyPr>
            <a:noAutofit/>
          </a:bodyPr>
          <a:lstStyle/>
          <a:p>
            <a:pPr algn="just">
              <a:lnSpc>
                <a:spcPct val="150000"/>
              </a:lnSpc>
              <a:buFont typeface="Wingdings" panose="05000000000000000000" pitchFamily="2" charset="2"/>
              <a:buChar char="v"/>
            </a:pPr>
            <a:r>
              <a:rPr lang="en-US" sz="2400" b="1" dirty="0">
                <a:solidFill>
                  <a:srgbClr val="00B050"/>
                </a:solidFill>
                <a:latin typeface="Arial" panose="020B0604020202020204" pitchFamily="34" charset="0"/>
                <a:cs typeface="Arial" panose="020B0604020202020204" pitchFamily="34" charset="0"/>
              </a:rPr>
              <a:t>Potential Stakeholders </a:t>
            </a:r>
            <a:r>
              <a:rPr lang="en-US" sz="2400" dirty="0">
                <a:latin typeface="Arial" panose="020B0604020202020204" pitchFamily="34" charset="0"/>
                <a:cs typeface="Arial" panose="020B0604020202020204" pitchFamily="34" charset="0"/>
              </a:rPr>
              <a:t>are those: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make and implement decisions,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are affected by the decisions made, and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have the ability to assist or impede implementation of the decisions. </a:t>
            </a:r>
          </a:p>
          <a:p>
            <a:pPr algn="just">
              <a:lnSpc>
                <a:spcPct val="150000"/>
              </a:lnSpc>
              <a:buFont typeface="Wingdings" panose="05000000000000000000" pitchFamily="2" charset="2"/>
              <a:buChar char="v"/>
            </a:pPr>
            <a:r>
              <a:rPr lang="en-US" sz="2400" b="1" dirty="0">
                <a:solidFill>
                  <a:srgbClr val="00B050"/>
                </a:solidFill>
                <a:latin typeface="Arial" panose="020B0604020202020204" pitchFamily="34" charset="0"/>
                <a:cs typeface="Arial" panose="020B0604020202020204" pitchFamily="34" charset="0"/>
              </a:rPr>
              <a:t>Key stakeholders </a:t>
            </a:r>
            <a:r>
              <a:rPr lang="en-US" sz="2400" dirty="0">
                <a:latin typeface="Arial" panose="020B0604020202020204" pitchFamily="34" charset="0"/>
                <a:cs typeface="Arial" panose="020B0604020202020204" pitchFamily="34" charset="0"/>
              </a:rPr>
              <a:t>also include those: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that can contribute resources and assistance to the watershed planning effort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that work on similar programs that can be integrated into a larger effort.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Keep in mind that stakeholders are more likely to get involved if you can show them a clear benefit to their participation.</a:t>
            </a:r>
          </a:p>
        </p:txBody>
      </p:sp>
    </p:spTree>
    <p:extLst>
      <p:ext uri="{BB962C8B-B14F-4D97-AF65-F5344CB8AC3E}">
        <p14:creationId xmlns:p14="http://schemas.microsoft.com/office/powerpoint/2010/main" val="1905709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2F4D3A-130A-4A93-AF62-EF6969580B7E}"/>
              </a:ext>
            </a:extLst>
          </p:cNvPr>
          <p:cNvSpPr>
            <a:spLocks noGrp="1"/>
          </p:cNvSpPr>
          <p:nvPr>
            <p:ph idx="1"/>
          </p:nvPr>
        </p:nvSpPr>
        <p:spPr>
          <a:xfrm>
            <a:off x="225287" y="198782"/>
            <a:ext cx="11741426" cy="6659217"/>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Though the makeup of the stakeholder group will depend on the size of the watershed as well as the key issues or concerns, there are at least five categories of participants to consider when identifying stakeholders,  stakeholders that:</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will be </a:t>
            </a:r>
            <a:r>
              <a:rPr lang="en-US" b="1" dirty="0">
                <a:solidFill>
                  <a:srgbClr val="00B050"/>
                </a:solidFill>
                <a:latin typeface="Arial" panose="020B0604020202020204" pitchFamily="34" charset="0"/>
                <a:cs typeface="Arial" panose="020B0604020202020204" pitchFamily="34" charset="0"/>
              </a:rPr>
              <a:t>responsible for implementing </a:t>
            </a:r>
            <a:r>
              <a:rPr lang="en-US" dirty="0">
                <a:latin typeface="Arial" panose="020B0604020202020204" pitchFamily="34" charset="0"/>
                <a:cs typeface="Arial" panose="020B0604020202020204" pitchFamily="34" charset="0"/>
              </a:rPr>
              <a:t>the watershed plan</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will be </a:t>
            </a:r>
            <a:r>
              <a:rPr lang="en-US" dirty="0">
                <a:solidFill>
                  <a:srgbClr val="00B050"/>
                </a:solidFill>
                <a:latin typeface="Arial" panose="020B0604020202020204" pitchFamily="34" charset="0"/>
                <a:cs typeface="Arial" panose="020B0604020202020204" pitchFamily="34" charset="0"/>
              </a:rPr>
              <a:t>affected</a:t>
            </a:r>
            <a:r>
              <a:rPr lang="en-US" dirty="0">
                <a:latin typeface="Arial" panose="020B0604020202020204" pitchFamily="34" charset="0"/>
                <a:cs typeface="Arial" panose="020B0604020202020204" pitchFamily="34" charset="0"/>
              </a:rPr>
              <a:t> by implementation of the watershed plan</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can </a:t>
            </a:r>
            <a:r>
              <a:rPr lang="en-US" dirty="0">
                <a:solidFill>
                  <a:srgbClr val="00B050"/>
                </a:solidFill>
                <a:latin typeface="Arial" panose="020B0604020202020204" pitchFamily="34" charset="0"/>
                <a:cs typeface="Arial" panose="020B0604020202020204" pitchFamily="34" charset="0"/>
              </a:rPr>
              <a:t>provide information </a:t>
            </a:r>
            <a:r>
              <a:rPr lang="en-US" dirty="0">
                <a:latin typeface="Arial" panose="020B0604020202020204" pitchFamily="34" charset="0"/>
                <a:cs typeface="Arial" panose="020B0604020202020204" pitchFamily="34" charset="0"/>
              </a:rPr>
              <a:t>on the issues and concerns in the watershed</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have knowledge of existing programs or plans that you might want to integrate into your plan</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can provide </a:t>
            </a:r>
            <a:r>
              <a:rPr lang="en-US" dirty="0">
                <a:solidFill>
                  <a:srgbClr val="00B050"/>
                </a:solidFill>
                <a:latin typeface="Arial" panose="020B0604020202020204" pitchFamily="34" charset="0"/>
                <a:cs typeface="Arial" panose="020B0604020202020204" pitchFamily="34" charset="0"/>
              </a:rPr>
              <a:t>technical and financial assistance </a:t>
            </a:r>
            <a:r>
              <a:rPr lang="en-US" dirty="0">
                <a:latin typeface="Arial" panose="020B0604020202020204" pitchFamily="34" charset="0"/>
                <a:cs typeface="Arial" panose="020B0604020202020204" pitchFamily="34" charset="0"/>
              </a:rPr>
              <a:t>in developing and implementing the plan</a:t>
            </a:r>
          </a:p>
        </p:txBody>
      </p:sp>
    </p:spTree>
    <p:extLst>
      <p:ext uri="{BB962C8B-B14F-4D97-AF65-F5344CB8AC3E}">
        <p14:creationId xmlns:p14="http://schemas.microsoft.com/office/powerpoint/2010/main" val="1488836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E592C3-8C01-4E80-B82F-E5BFB3ACD246}"/>
              </a:ext>
            </a:extLst>
          </p:cNvPr>
          <p:cNvSpPr>
            <a:spLocks noGrp="1"/>
          </p:cNvSpPr>
          <p:nvPr>
            <p:ph idx="1"/>
          </p:nvPr>
        </p:nvSpPr>
        <p:spPr>
          <a:xfrm>
            <a:off x="291548" y="185530"/>
            <a:ext cx="11595652" cy="6672470"/>
          </a:xfrm>
        </p:spPr>
        <p:txBody>
          <a:bodyPr>
            <a:normAutofit/>
          </a:bodyPr>
          <a:lstStyle/>
          <a:p>
            <a:pPr algn="just">
              <a:lnSpc>
                <a:spcPts val="34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As a starting point, consider involving these entities/stakeholders: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Landowners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Regional representatives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Local municipal representatives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Regional and federal agencies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Business and industry representatives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Citizen groups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Community service organizations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Religious organizations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Universities, colleges, and schools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Environmental and conservation groups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Soil and water conservation departments</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Irrigation departments</a:t>
            </a:r>
          </a:p>
        </p:txBody>
      </p:sp>
    </p:spTree>
    <p:extLst>
      <p:ext uri="{BB962C8B-B14F-4D97-AF65-F5344CB8AC3E}">
        <p14:creationId xmlns:p14="http://schemas.microsoft.com/office/powerpoint/2010/main" val="4238468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803781-E6C3-424F-9895-200A3B6DF6C4}"/>
              </a:ext>
            </a:extLst>
          </p:cNvPr>
          <p:cNvSpPr>
            <a:spLocks noGrp="1"/>
          </p:cNvSpPr>
          <p:nvPr>
            <p:ph idx="1"/>
          </p:nvPr>
        </p:nvSpPr>
        <p:spPr>
          <a:xfrm>
            <a:off x="838200" y="927652"/>
            <a:ext cx="10515600" cy="5249311"/>
          </a:xfrm>
        </p:spPr>
        <p:txBody>
          <a:bodyPr/>
          <a:lstStyle/>
          <a:p>
            <a:pPr marL="0" indent="0" algn="ctr">
              <a:buNone/>
            </a:pPr>
            <a:endParaRPr lang="en-US" b="1" dirty="0">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marL="0" indent="0" algn="ctr">
              <a:buNone/>
            </a:pPr>
            <a:r>
              <a:rPr lang="en-US" b="1" dirty="0">
                <a:latin typeface="Arial" panose="020B0604020202020204" pitchFamily="34" charset="0"/>
                <a:cs typeface="Arial" panose="020B0604020202020204" pitchFamily="34" charset="0"/>
              </a:rPr>
              <a:t>Stakeholder identification and analysis</a:t>
            </a:r>
            <a:endParaRPr lang="en-US" dirty="0"/>
          </a:p>
        </p:txBody>
      </p:sp>
    </p:spTree>
    <p:extLst>
      <p:ext uri="{BB962C8B-B14F-4D97-AF65-F5344CB8AC3E}">
        <p14:creationId xmlns:p14="http://schemas.microsoft.com/office/powerpoint/2010/main" val="2284013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9902C6-1677-49D5-B7AC-15652009CE18}"/>
              </a:ext>
            </a:extLst>
          </p:cNvPr>
          <p:cNvSpPr>
            <a:spLocks noGrp="1"/>
          </p:cNvSpPr>
          <p:nvPr>
            <p:ph idx="1"/>
          </p:nvPr>
        </p:nvSpPr>
        <p:spPr>
          <a:xfrm>
            <a:off x="1" y="106018"/>
            <a:ext cx="11993216" cy="6751982"/>
          </a:xfrm>
        </p:spPr>
        <p:txBody>
          <a:bodyPr>
            <a:normAutofit lnSpcReduction="10000"/>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The rationale for stakeholder identification and analysis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Based on the experiences of natural resource management practitioners in different regions, four fundamental lessons can be extracted that provide the rationale for</a:t>
            </a:r>
            <a:r>
              <a:rPr lang="en-US" b="1" dirty="0">
                <a:latin typeface="Arial" panose="020B0604020202020204" pitchFamily="34" charset="0"/>
                <a:cs typeface="Arial" panose="020B0604020202020204" pitchFamily="34" charset="0"/>
              </a:rPr>
              <a:t> stakeholder identification and analysis</a:t>
            </a:r>
            <a:endParaRPr lang="en-US" dirty="0">
              <a:latin typeface="Arial" panose="020B0604020202020204" pitchFamily="34" charset="0"/>
              <a:cs typeface="Arial" panose="020B0604020202020204" pitchFamily="34" charset="0"/>
            </a:endParaRPr>
          </a:p>
          <a:p>
            <a:pPr lvl="2" algn="just">
              <a:lnSpc>
                <a:spcPct val="150000"/>
              </a:lnSpc>
              <a:buFont typeface="Wingdings" panose="05000000000000000000" pitchFamily="2" charset="2"/>
              <a:buChar char="Ø"/>
            </a:pPr>
            <a:r>
              <a:rPr lang="en-US" sz="2400" b="1" i="1" dirty="0">
                <a:latin typeface="Arial" panose="020B0604020202020204" pitchFamily="34" charset="0"/>
                <a:cs typeface="Arial" panose="020B0604020202020204" pitchFamily="34" charset="0"/>
              </a:rPr>
              <a:t>Complexity</a:t>
            </a:r>
            <a:r>
              <a:rPr lang="en-US" sz="2400" dirty="0">
                <a:latin typeface="Arial" panose="020B0604020202020204" pitchFamily="34" charset="0"/>
                <a:cs typeface="Arial" panose="020B0604020202020204" pitchFamily="34" charset="0"/>
              </a:rPr>
              <a:t>: NRM deals primarily with understanding and managing the complex relationships between humans and the resources upon which they depend and typically involve a wide range of issues and stakeholders that are constantly changing</a:t>
            </a:r>
          </a:p>
          <a:p>
            <a:pPr lvl="2" algn="just">
              <a:lnSpc>
                <a:spcPct val="150000"/>
              </a:lnSpc>
              <a:buFont typeface="Wingdings" panose="05000000000000000000" pitchFamily="2" charset="2"/>
              <a:buChar char="Ø"/>
            </a:pPr>
            <a:r>
              <a:rPr lang="en-US" sz="2400" b="1" i="1" dirty="0">
                <a:latin typeface="Arial" panose="020B0604020202020204" pitchFamily="34" charset="0"/>
                <a:cs typeface="Arial" panose="020B0604020202020204" pitchFamily="34" charset="0"/>
              </a:rPr>
              <a:t>Uniqueness</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Each situation is unique, and requires an understanding of local conditions and realities. </a:t>
            </a:r>
          </a:p>
          <a:p>
            <a:pPr lvl="3" algn="just">
              <a:lnSpc>
                <a:spcPct val="150000"/>
              </a:lnSpc>
              <a:buFont typeface="Wingdings" panose="05000000000000000000" pitchFamily="2" charset="2"/>
              <a:buChar char="ü"/>
            </a:pPr>
            <a:r>
              <a:rPr lang="en-US" sz="2400" dirty="0">
                <a:latin typeface="Arial" panose="020B0604020202020204" pitchFamily="34" charset="0"/>
                <a:cs typeface="Arial" panose="020B0604020202020204" pitchFamily="34" charset="0"/>
              </a:rPr>
              <a:t>there is no “one-size-fits-all” approach to the challenges of NRM and so a need to adapt responses to specific needs and conditions.</a:t>
            </a:r>
          </a:p>
        </p:txBody>
      </p:sp>
    </p:spTree>
    <p:extLst>
      <p:ext uri="{BB962C8B-B14F-4D97-AF65-F5344CB8AC3E}">
        <p14:creationId xmlns:p14="http://schemas.microsoft.com/office/powerpoint/2010/main" val="134017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6C2FC2-79BE-4FCB-8F73-63AF27447D4F}"/>
              </a:ext>
            </a:extLst>
          </p:cNvPr>
          <p:cNvSpPr>
            <a:spLocks noGrp="1"/>
          </p:cNvSpPr>
          <p:nvPr>
            <p:ph idx="1"/>
          </p:nvPr>
        </p:nvSpPr>
        <p:spPr>
          <a:xfrm>
            <a:off x="159026" y="331303"/>
            <a:ext cx="11860696" cy="6414053"/>
          </a:xfrm>
        </p:spPr>
        <p:txBody>
          <a:bodyPr>
            <a:normAutofit/>
          </a:bodyPr>
          <a:lstStyle/>
          <a:p>
            <a:pPr lvl="1" algn="just">
              <a:lnSpc>
                <a:spcPct val="150000"/>
              </a:lnSpc>
              <a:buFont typeface="Wingdings" panose="05000000000000000000" pitchFamily="2" charset="2"/>
              <a:buChar char="Ø"/>
            </a:pPr>
            <a:r>
              <a:rPr lang="en-US" b="1" i="1" dirty="0">
                <a:latin typeface="Arial" panose="020B0604020202020204" pitchFamily="34" charset="0"/>
                <a:cs typeface="Arial" panose="020B0604020202020204" pitchFamily="34" charset="0"/>
              </a:rPr>
              <a:t>Participation</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In order for NRM  to be equitable, effective and efficient, all the various stakeholders must be part of the decision-making and management processes </a:t>
            </a:r>
            <a:r>
              <a:rPr lang="en-US" sz="2400" dirty="0">
                <a:latin typeface="Arial" panose="020B0604020202020204" pitchFamily="34" charset="0"/>
                <a:cs typeface="Arial" panose="020B0604020202020204" pitchFamily="34" charset="0"/>
              </a:rPr>
              <a:t>and greater attention is paid to the needs and expectations of all actors.</a:t>
            </a:r>
          </a:p>
          <a:p>
            <a:pPr lvl="1" algn="just">
              <a:lnSpc>
                <a:spcPct val="150000"/>
              </a:lnSpc>
              <a:buFont typeface="Wingdings" panose="05000000000000000000" pitchFamily="2" charset="2"/>
              <a:buChar char="Ø"/>
            </a:pPr>
            <a:r>
              <a:rPr lang="en-US" b="1" i="1" dirty="0">
                <a:latin typeface="Arial" panose="020B0604020202020204" pitchFamily="34" charset="0"/>
                <a:cs typeface="Arial" panose="020B0604020202020204" pitchFamily="34" charset="0"/>
              </a:rPr>
              <a:t>Methods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Participation is often perceived as a simple process that does not require specific skills and methods. </a:t>
            </a:r>
          </a:p>
          <a:p>
            <a:pPr lvl="2" algn="just">
              <a:lnSpc>
                <a:spcPct val="150000"/>
              </a:lnSpc>
              <a:buFont typeface="Wingdings" panose="05000000000000000000" pitchFamily="2" charset="2"/>
              <a:buChar char="ü"/>
            </a:pPr>
            <a:r>
              <a:rPr lang="en-US" sz="2400" dirty="0">
                <a:latin typeface="Arial" panose="020B0604020202020204" pitchFamily="34" charset="0"/>
                <a:cs typeface="Arial" panose="020B0604020202020204" pitchFamily="34" charset="0"/>
              </a:rPr>
              <a:t>However, experience has shown that poorly designed participatory processes can be ineffective, and can even have negative social and environmental impacts. </a:t>
            </a:r>
          </a:p>
          <a:p>
            <a:pPr lvl="2" algn="just">
              <a:lnSpc>
                <a:spcPct val="150000"/>
              </a:lnSpc>
              <a:buFont typeface="Wingdings" panose="05000000000000000000" pitchFamily="2" charset="2"/>
              <a:buChar char="ü"/>
            </a:pPr>
            <a:r>
              <a:rPr lang="en-US" sz="2400" dirty="0">
                <a:latin typeface="Arial" panose="020B0604020202020204" pitchFamily="34" charset="0"/>
                <a:cs typeface="Arial" panose="020B0604020202020204" pitchFamily="34" charset="0"/>
              </a:rPr>
              <a:t>Rigorous methods, suited to local conditions are therefore required.</a:t>
            </a:r>
          </a:p>
          <a:p>
            <a:endParaRPr lang="en-US" dirty="0"/>
          </a:p>
        </p:txBody>
      </p:sp>
    </p:spTree>
    <p:extLst>
      <p:ext uri="{BB962C8B-B14F-4D97-AF65-F5344CB8AC3E}">
        <p14:creationId xmlns:p14="http://schemas.microsoft.com/office/powerpoint/2010/main" val="1064037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D156B-93E7-4E52-8614-740E28DB72BF}"/>
              </a:ext>
            </a:extLst>
          </p:cNvPr>
          <p:cNvSpPr>
            <a:spLocks noGrp="1"/>
          </p:cNvSpPr>
          <p:nvPr>
            <p:ph idx="1"/>
          </p:nvPr>
        </p:nvSpPr>
        <p:spPr>
          <a:xfrm>
            <a:off x="212035" y="225287"/>
            <a:ext cx="11741426" cy="6440556"/>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Stakeholder identification and analysis are critical first steps in a participatory planning process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Stakeholder analysis is often undertaken late in a planning and management process, in response to a crisis.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However, early identification and analysis exercises can help prevent such crises.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Within the context of the specific management issues to be addressed, stakeholder identification and analysis provide a basic understanding of the social and institutional context in which the planning process will take place.</a:t>
            </a:r>
          </a:p>
        </p:txBody>
      </p:sp>
    </p:spTree>
    <p:extLst>
      <p:ext uri="{BB962C8B-B14F-4D97-AF65-F5344CB8AC3E}">
        <p14:creationId xmlns:p14="http://schemas.microsoft.com/office/powerpoint/2010/main" val="2551100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D45AD6-BB05-45DB-AA48-934DF761D5D5}"/>
              </a:ext>
            </a:extLst>
          </p:cNvPr>
          <p:cNvSpPr>
            <a:spLocks noGrp="1"/>
          </p:cNvSpPr>
          <p:nvPr>
            <p:ph idx="1"/>
          </p:nvPr>
        </p:nvSpPr>
        <p:spPr>
          <a:xfrm>
            <a:off x="145775" y="106016"/>
            <a:ext cx="11900452" cy="6626087"/>
          </a:xfrm>
        </p:spPr>
        <p:txBody>
          <a:bodyPr>
            <a:noAutofit/>
          </a:bodyPr>
          <a:lstStyle/>
          <a:p>
            <a:pPr algn="just">
              <a:lnSpc>
                <a:spcPts val="36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Experience shows that there is a need to distinguish between </a:t>
            </a:r>
            <a:r>
              <a:rPr lang="en-US" sz="2400" b="1" i="1" dirty="0">
                <a:solidFill>
                  <a:srgbClr val="00B050"/>
                </a:solidFill>
                <a:latin typeface="Arial" panose="020B0604020202020204" pitchFamily="34" charset="0"/>
                <a:cs typeface="Arial" panose="020B0604020202020204" pitchFamily="34" charset="0"/>
              </a:rPr>
              <a:t>identification </a:t>
            </a:r>
            <a:r>
              <a:rPr lang="en-US" sz="2400" b="1" dirty="0">
                <a:solidFill>
                  <a:srgbClr val="00B050"/>
                </a:solidFill>
                <a:latin typeface="Arial" panose="020B0604020202020204" pitchFamily="34" charset="0"/>
                <a:cs typeface="Arial" panose="020B0604020202020204" pitchFamily="34" charset="0"/>
              </a:rPr>
              <a:t>and </a:t>
            </a:r>
            <a:r>
              <a:rPr lang="en-US" sz="2400" b="1" i="1" dirty="0">
                <a:solidFill>
                  <a:srgbClr val="00B050"/>
                </a:solidFill>
                <a:latin typeface="Arial" panose="020B0604020202020204" pitchFamily="34" charset="0"/>
                <a:cs typeface="Arial" panose="020B0604020202020204" pitchFamily="34" charset="0"/>
              </a:rPr>
              <a:t>analysis</a:t>
            </a:r>
            <a:r>
              <a:rPr lang="en-US" sz="2400" b="1" dirty="0">
                <a:solidFill>
                  <a:srgbClr val="00B050"/>
                </a:solidFill>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as two separate but indispensable steps in the planning process, </a:t>
            </a:r>
          </a:p>
          <a:p>
            <a:pPr algn="just">
              <a:lnSpc>
                <a:spcPts val="36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Exercises in stakeholder identification &amp; analysis provide early &amp; essential information about:</a:t>
            </a:r>
          </a:p>
          <a:p>
            <a:pPr lvl="1" algn="just">
              <a:lnSpc>
                <a:spcPts val="3600"/>
              </a:lnSpc>
              <a:buFont typeface="Wingdings" panose="05000000000000000000" pitchFamily="2" charset="2"/>
              <a:buChar char="Ø"/>
            </a:pPr>
            <a:r>
              <a:rPr lang="en-US" dirty="0">
                <a:latin typeface="Arial" panose="020B0604020202020204" pitchFamily="34" charset="0"/>
                <a:cs typeface="Arial" panose="020B0604020202020204" pitchFamily="34" charset="0"/>
              </a:rPr>
              <a:t>the individuals, groups and institutions that will </a:t>
            </a:r>
            <a:r>
              <a:rPr lang="en-US" dirty="0">
                <a:solidFill>
                  <a:srgbClr val="00B050"/>
                </a:solidFill>
                <a:latin typeface="Arial" panose="020B0604020202020204" pitchFamily="34" charset="0"/>
                <a:cs typeface="Arial" panose="020B0604020202020204" pitchFamily="34" charset="0"/>
              </a:rPr>
              <a:t>be affected by </a:t>
            </a:r>
            <a:r>
              <a:rPr lang="en-US" dirty="0">
                <a:latin typeface="Arial" panose="020B0604020202020204" pitchFamily="34" charset="0"/>
                <a:cs typeface="Arial" panose="020B0604020202020204" pitchFamily="34" charset="0"/>
              </a:rPr>
              <a:t>and should </a:t>
            </a:r>
            <a:r>
              <a:rPr lang="en-US" dirty="0">
                <a:solidFill>
                  <a:srgbClr val="00B050"/>
                </a:solidFill>
                <a:latin typeface="Arial" panose="020B0604020202020204" pitchFamily="34" charset="0"/>
                <a:cs typeface="Arial" panose="020B0604020202020204" pitchFamily="34" charset="0"/>
              </a:rPr>
              <a:t>benefit from</a:t>
            </a:r>
            <a:r>
              <a:rPr lang="en-US" dirty="0">
                <a:latin typeface="Arial" panose="020B0604020202020204" pitchFamily="34" charset="0"/>
                <a:cs typeface="Arial" panose="020B0604020202020204" pitchFamily="34" charset="0"/>
              </a:rPr>
              <a:t> resource management activities and interventions;</a:t>
            </a:r>
          </a:p>
          <a:p>
            <a:pPr lvl="1" algn="just">
              <a:lnSpc>
                <a:spcPts val="3600"/>
              </a:lnSpc>
              <a:buFont typeface="Wingdings" panose="05000000000000000000" pitchFamily="2" charset="2"/>
              <a:buChar char="Ø"/>
            </a:pPr>
            <a:r>
              <a:rPr lang="en-US" dirty="0">
                <a:latin typeface="Arial" panose="020B0604020202020204" pitchFamily="34" charset="0"/>
                <a:cs typeface="Arial" panose="020B0604020202020204" pitchFamily="34" charset="0"/>
              </a:rPr>
              <a:t>the </a:t>
            </a:r>
            <a:r>
              <a:rPr lang="en-US" dirty="0">
                <a:solidFill>
                  <a:srgbClr val="00B050"/>
                </a:solidFill>
                <a:latin typeface="Arial" panose="020B0604020202020204" pitchFamily="34" charset="0"/>
                <a:cs typeface="Arial" panose="020B0604020202020204" pitchFamily="34" charset="0"/>
              </a:rPr>
              <a:t>capacities</a:t>
            </a:r>
            <a:r>
              <a:rPr lang="en-US" dirty="0">
                <a:latin typeface="Arial" panose="020B0604020202020204" pitchFamily="34" charset="0"/>
                <a:cs typeface="Arial" panose="020B0604020202020204" pitchFamily="34" charset="0"/>
              </a:rPr>
              <a:t> that these individuals, groups and institutions possess;</a:t>
            </a:r>
          </a:p>
          <a:p>
            <a:pPr lvl="1" algn="just">
              <a:lnSpc>
                <a:spcPts val="3600"/>
              </a:lnSpc>
              <a:buFont typeface="Wingdings" panose="05000000000000000000" pitchFamily="2" charset="2"/>
              <a:buChar char="Ø"/>
            </a:pPr>
            <a:r>
              <a:rPr lang="en-US" dirty="0">
                <a:latin typeface="Arial" panose="020B0604020202020204" pitchFamily="34" charset="0"/>
                <a:cs typeface="Arial" panose="020B0604020202020204" pitchFamily="34" charset="0"/>
              </a:rPr>
              <a:t>the people, organizations and institutions </a:t>
            </a:r>
            <a:r>
              <a:rPr lang="en-US" dirty="0">
                <a:solidFill>
                  <a:srgbClr val="00B050"/>
                </a:solidFill>
                <a:latin typeface="Arial" panose="020B0604020202020204" pitchFamily="34" charset="0"/>
                <a:cs typeface="Arial" panose="020B0604020202020204" pitchFamily="34" charset="0"/>
              </a:rPr>
              <a:t>who could influence</a:t>
            </a:r>
            <a:r>
              <a:rPr lang="en-US" dirty="0">
                <a:latin typeface="Arial" panose="020B0604020202020204" pitchFamily="34" charset="0"/>
                <a:cs typeface="Arial" panose="020B0604020202020204" pitchFamily="34" charset="0"/>
              </a:rPr>
              <a:t>, and </a:t>
            </a:r>
            <a:r>
              <a:rPr lang="en-US" dirty="0">
                <a:solidFill>
                  <a:srgbClr val="00B050"/>
                </a:solidFill>
                <a:latin typeface="Arial" panose="020B0604020202020204" pitchFamily="34" charset="0"/>
                <a:cs typeface="Arial" panose="020B0604020202020204" pitchFamily="34" charset="0"/>
              </a:rPr>
              <a:t>contribute to</a:t>
            </a:r>
            <a:r>
              <a:rPr lang="en-US" dirty="0">
                <a:latin typeface="Arial" panose="020B0604020202020204" pitchFamily="34" charset="0"/>
                <a:cs typeface="Arial" panose="020B0604020202020204" pitchFamily="34" charset="0"/>
              </a:rPr>
              <a:t>, the planning and management processes;</a:t>
            </a:r>
          </a:p>
          <a:p>
            <a:pPr lvl="1" algn="just">
              <a:lnSpc>
                <a:spcPts val="3600"/>
              </a:lnSpc>
              <a:buFont typeface="Wingdings" panose="05000000000000000000" pitchFamily="2" charset="2"/>
              <a:buChar char="Ø"/>
            </a:pPr>
            <a:r>
              <a:rPr lang="en-US" dirty="0">
                <a:latin typeface="Arial" panose="020B0604020202020204" pitchFamily="34" charset="0"/>
                <a:cs typeface="Arial" panose="020B0604020202020204" pitchFamily="34" charset="0"/>
              </a:rPr>
              <a:t>t</a:t>
            </a:r>
            <a:r>
              <a:rPr lang="en-US" dirty="0">
                <a:solidFill>
                  <a:srgbClr val="00B050"/>
                </a:solidFill>
                <a:latin typeface="Arial" panose="020B0604020202020204" pitchFamily="34" charset="0"/>
                <a:cs typeface="Arial" panose="020B0604020202020204" pitchFamily="34" charset="0"/>
              </a:rPr>
              <a:t>he past, current and potential relationships </a:t>
            </a:r>
            <a:r>
              <a:rPr lang="en-US" dirty="0">
                <a:latin typeface="Arial" panose="020B0604020202020204" pitchFamily="34" charset="0"/>
                <a:cs typeface="Arial" panose="020B0604020202020204" pitchFamily="34" charset="0"/>
              </a:rPr>
              <a:t>between people and natural resources; and</a:t>
            </a:r>
          </a:p>
          <a:p>
            <a:pPr lvl="1" algn="just">
              <a:lnSpc>
                <a:spcPts val="3600"/>
              </a:lnSpc>
              <a:buFont typeface="Wingdings" panose="05000000000000000000" pitchFamily="2" charset="2"/>
              <a:buChar char="Ø"/>
            </a:pPr>
            <a:r>
              <a:rPr lang="en-US" dirty="0">
                <a:latin typeface="Arial" panose="020B0604020202020204" pitchFamily="34" charset="0"/>
                <a:cs typeface="Arial" panose="020B0604020202020204" pitchFamily="34" charset="0"/>
              </a:rPr>
              <a:t>the current and potential resource use and </a:t>
            </a:r>
            <a:r>
              <a:rPr lang="en-US" dirty="0">
                <a:solidFill>
                  <a:srgbClr val="00B050"/>
                </a:solidFill>
                <a:latin typeface="Arial" panose="020B0604020202020204" pitchFamily="34" charset="0"/>
                <a:cs typeface="Arial" panose="020B0604020202020204" pitchFamily="34" charset="0"/>
              </a:rPr>
              <a:t>management conflicts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07877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2738B7-2F36-4BBB-B57C-30531E940FEE}"/>
              </a:ext>
            </a:extLst>
          </p:cNvPr>
          <p:cNvSpPr>
            <a:spLocks noGrp="1"/>
          </p:cNvSpPr>
          <p:nvPr>
            <p:ph idx="1"/>
          </p:nvPr>
        </p:nvSpPr>
        <p:spPr>
          <a:xfrm>
            <a:off x="304799" y="185530"/>
            <a:ext cx="11635409" cy="6672470"/>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Stakeholder identification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primary aim of stakeholder </a:t>
            </a:r>
            <a:r>
              <a:rPr lang="en-US" i="1" dirty="0">
                <a:solidFill>
                  <a:srgbClr val="00B050"/>
                </a:solidFill>
                <a:latin typeface="Arial" panose="020B0604020202020204" pitchFamily="34" charset="0"/>
                <a:cs typeface="Arial" panose="020B0604020202020204" pitchFamily="34" charset="0"/>
              </a:rPr>
              <a:t>identification </a:t>
            </a:r>
            <a:r>
              <a:rPr lang="en-US" dirty="0">
                <a:solidFill>
                  <a:srgbClr val="00B050"/>
                </a:solidFill>
                <a:latin typeface="Arial" panose="020B0604020202020204" pitchFamily="34" charset="0"/>
                <a:cs typeface="Arial" panose="020B0604020202020204" pitchFamily="34" charset="0"/>
              </a:rPr>
              <a:t>is to name all </a:t>
            </a:r>
            <a:r>
              <a:rPr lang="en-US" dirty="0">
                <a:latin typeface="Arial" panose="020B0604020202020204" pitchFamily="34" charset="0"/>
                <a:cs typeface="Arial" panose="020B0604020202020204" pitchFamily="34" charset="0"/>
              </a:rPr>
              <a:t>those who could and should have a stake in a planning and management process.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Experience in many parts of the world has shown that when planning processes exclude some of the stakeholders, it can often have unexpected and undesirable outcomes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complexity of natural resource use systems means that it is often easy to miss less obvious and marginalized stakeholders which need to identify the stakeholders accurately</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Rather than just listing user groups and other stakeholders, identification should start from </a:t>
            </a:r>
            <a:r>
              <a:rPr lang="en-US" dirty="0">
                <a:solidFill>
                  <a:srgbClr val="00B050"/>
                </a:solidFill>
                <a:latin typeface="Arial" panose="020B0604020202020204" pitchFamily="34" charset="0"/>
                <a:cs typeface="Arial" panose="020B0604020202020204" pitchFamily="34" charset="0"/>
              </a:rPr>
              <a:t>an examination of the</a:t>
            </a:r>
            <a:r>
              <a:rPr lang="en-US" dirty="0">
                <a:latin typeface="Arial" panose="020B0604020202020204" pitchFamily="34" charset="0"/>
                <a:cs typeface="Arial" panose="020B0604020202020204" pitchFamily="34" charset="0"/>
              </a:rPr>
              <a:t> </a:t>
            </a:r>
            <a:r>
              <a:rPr lang="en-US" dirty="0">
                <a:solidFill>
                  <a:srgbClr val="00B050"/>
                </a:solidFill>
                <a:latin typeface="Arial" panose="020B0604020202020204" pitchFamily="34" charset="0"/>
                <a:cs typeface="Arial" panose="020B0604020202020204" pitchFamily="34" charset="0"/>
              </a:rPr>
              <a:t>functions of the resource</a:t>
            </a:r>
          </a:p>
        </p:txBody>
      </p:sp>
    </p:spTree>
    <p:extLst>
      <p:ext uri="{BB962C8B-B14F-4D97-AF65-F5344CB8AC3E}">
        <p14:creationId xmlns:p14="http://schemas.microsoft.com/office/powerpoint/2010/main" val="407601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44E3EB-A544-4D90-A0A8-880D7EBCE298}"/>
              </a:ext>
            </a:extLst>
          </p:cNvPr>
          <p:cNvSpPr>
            <a:spLocks noGrp="1"/>
          </p:cNvSpPr>
          <p:nvPr>
            <p:ph idx="1"/>
          </p:nvPr>
        </p:nvSpPr>
        <p:spPr>
          <a:xfrm>
            <a:off x="397565" y="251791"/>
            <a:ext cx="11608905" cy="6606209"/>
          </a:xfrm>
        </p:spPr>
        <p:txBody>
          <a:bodyPr>
            <a:noAutofit/>
          </a:bodyPr>
          <a:lstStyle/>
          <a:p>
            <a:pPr>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Before studying about stakeholders it is better to read and understand about partnership in watershed management</a:t>
            </a:r>
          </a:p>
          <a:p>
            <a:pPr lvl="1">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Hence you are expected to read about partnership from </a:t>
            </a:r>
          </a:p>
          <a:p>
            <a:pPr lvl="2">
              <a:lnSpc>
                <a:spcPct val="1500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Building local partnership (A Guide for Watershed Partnerships)</a:t>
            </a:r>
          </a:p>
          <a:p>
            <a:pPr lvl="3">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Why build a local partnership.</a:t>
            </a:r>
          </a:p>
          <a:p>
            <a:pPr lvl="3">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Who should be included?</a:t>
            </a:r>
          </a:p>
          <a:p>
            <a:pPr lvl="3">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How to build a successful partnership</a:t>
            </a:r>
          </a:p>
          <a:p>
            <a:pPr lvl="3">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Why partnerships succeed.</a:t>
            </a:r>
          </a:p>
          <a:p>
            <a:pPr lvl="3">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Why partnerships fail.</a:t>
            </a:r>
          </a:p>
          <a:p>
            <a:pPr lvl="3">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How to build consensus.</a:t>
            </a:r>
          </a:p>
          <a:p>
            <a:pPr lvl="3">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On other topics</a:t>
            </a:r>
          </a:p>
        </p:txBody>
      </p:sp>
    </p:spTree>
    <p:extLst>
      <p:ext uri="{BB962C8B-B14F-4D97-AF65-F5344CB8AC3E}">
        <p14:creationId xmlns:p14="http://schemas.microsoft.com/office/powerpoint/2010/main" val="1834591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F2E6E6-94B7-40E4-876A-A1E6DB2061F1}"/>
              </a:ext>
            </a:extLst>
          </p:cNvPr>
          <p:cNvSpPr>
            <a:spLocks noGrp="1"/>
          </p:cNvSpPr>
          <p:nvPr>
            <p:ph idx="1"/>
          </p:nvPr>
        </p:nvSpPr>
        <p:spPr>
          <a:xfrm>
            <a:off x="371061" y="225287"/>
            <a:ext cx="11608904" cy="6533322"/>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Using each of the functions of the resources and identifying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uses,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has an impact on, and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benefits from those resource functions, a list of stakeholders can be developed</a:t>
            </a:r>
          </a:p>
          <a:p>
            <a:pPr algn="just">
              <a:lnSpc>
                <a:spcPct val="150000"/>
              </a:lnSpc>
              <a:buFont typeface="Wingdings" panose="05000000000000000000" pitchFamily="2" charset="2"/>
              <a:buChar char="v"/>
            </a:pPr>
            <a:r>
              <a:rPr lang="en-US" sz="2400" dirty="0">
                <a:solidFill>
                  <a:srgbClr val="00B050"/>
                </a:solidFill>
                <a:latin typeface="Arial" panose="020B0604020202020204" pitchFamily="34" charset="0"/>
                <a:cs typeface="Arial" panose="020B0604020202020204" pitchFamily="34" charset="0"/>
              </a:rPr>
              <a:t>Hence, stakeholder identification is a critical part of the participatory planning process because it is a precondition of inclusion</a:t>
            </a:r>
          </a:p>
        </p:txBody>
      </p:sp>
    </p:spTree>
    <p:extLst>
      <p:ext uri="{BB962C8B-B14F-4D97-AF65-F5344CB8AC3E}">
        <p14:creationId xmlns:p14="http://schemas.microsoft.com/office/powerpoint/2010/main" val="1484482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3BDC48-F6DA-4C25-875A-5F5DBFA33D23}"/>
              </a:ext>
            </a:extLst>
          </p:cNvPr>
          <p:cNvSpPr>
            <a:spLocks noGrp="1"/>
          </p:cNvSpPr>
          <p:nvPr>
            <p:ph idx="1"/>
          </p:nvPr>
        </p:nvSpPr>
        <p:spPr>
          <a:xfrm>
            <a:off x="172278" y="185530"/>
            <a:ext cx="11847443" cy="6533322"/>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Conducting a stakeholder identification exercise</a:t>
            </a:r>
          </a:p>
          <a:p>
            <a:pPr marL="0" indent="0" algn="just">
              <a:lnSpc>
                <a:spcPct val="150000"/>
              </a:lnSpc>
              <a:buNone/>
            </a:pPr>
            <a:r>
              <a:rPr lang="en-US" sz="2400" i="1" dirty="0">
                <a:latin typeface="Arial" panose="020B0604020202020204" pitchFamily="34" charset="0"/>
                <a:cs typeface="Arial" panose="020B0604020202020204" pitchFamily="34" charset="0"/>
              </a:rPr>
              <a:t>Step 1 </a:t>
            </a:r>
            <a:r>
              <a:rPr lang="en-US" sz="2400" dirty="0">
                <a:latin typeface="Arial" panose="020B0604020202020204" pitchFamily="34" charset="0"/>
                <a:cs typeface="Arial" panose="020B0604020202020204" pitchFamily="34" charset="0"/>
              </a:rPr>
              <a:t> List the various natural resources within the watershed e.g. forest or    vegetation, water, . ..</a:t>
            </a:r>
          </a:p>
          <a:p>
            <a:pPr marL="0" indent="0" algn="just">
              <a:lnSpc>
                <a:spcPct val="150000"/>
              </a:lnSpc>
              <a:buNone/>
            </a:pPr>
            <a:r>
              <a:rPr lang="en-US" sz="2400" i="1" dirty="0">
                <a:latin typeface="Arial" panose="020B0604020202020204" pitchFamily="34" charset="0"/>
                <a:cs typeface="Arial" panose="020B0604020202020204" pitchFamily="34" charset="0"/>
              </a:rPr>
              <a:t>Step 2 </a:t>
            </a:r>
            <a:r>
              <a:rPr lang="en-US" sz="2400" dirty="0">
                <a:latin typeface="Arial" panose="020B0604020202020204" pitchFamily="34" charset="0"/>
                <a:cs typeface="Arial" panose="020B0604020202020204" pitchFamily="34" charset="0"/>
              </a:rPr>
              <a:t> List the functions and uses for each of the resources  </a:t>
            </a:r>
          </a:p>
          <a:p>
            <a:pPr marL="0" indent="0" algn="just">
              <a:lnSpc>
                <a:spcPct val="150000"/>
              </a:lnSpc>
              <a:buNone/>
            </a:pPr>
            <a:r>
              <a:rPr lang="en-US" sz="2400" dirty="0">
                <a:latin typeface="Arial" panose="020B0604020202020204" pitchFamily="34" charset="0"/>
                <a:cs typeface="Arial" panose="020B0604020202020204" pitchFamily="34" charset="0"/>
              </a:rPr>
              <a:t>            e.g. for a watershed, tourism, source of craft material or agriculture.</a:t>
            </a:r>
          </a:p>
          <a:p>
            <a:pPr marL="0" indent="0" algn="just">
              <a:lnSpc>
                <a:spcPct val="150000"/>
              </a:lnSpc>
              <a:buNone/>
            </a:pPr>
            <a:r>
              <a:rPr lang="en-US" sz="2400" i="1" dirty="0">
                <a:latin typeface="Arial" panose="020B0604020202020204" pitchFamily="34" charset="0"/>
                <a:cs typeface="Arial" panose="020B0604020202020204" pitchFamily="34" charset="0"/>
              </a:rPr>
              <a:t>Step 3 </a:t>
            </a:r>
            <a:r>
              <a:rPr lang="en-US" sz="2400" dirty="0">
                <a:latin typeface="Arial" panose="020B0604020202020204" pitchFamily="34" charset="0"/>
                <a:cs typeface="Arial" panose="020B0604020202020204" pitchFamily="34" charset="0"/>
              </a:rPr>
              <a:t> Identify the groups and actors that have a stake in each of the functions and uses of the various resources by asking the following questions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uses the resource(s)?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benefits from the use of the resource(s)?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wishes to benefit but is unable to do so?</a:t>
            </a:r>
          </a:p>
        </p:txBody>
      </p:sp>
    </p:spTree>
    <p:extLst>
      <p:ext uri="{BB962C8B-B14F-4D97-AF65-F5344CB8AC3E}">
        <p14:creationId xmlns:p14="http://schemas.microsoft.com/office/powerpoint/2010/main" val="2367802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98B973-CCA8-4082-9E83-7D58C87B4ADA}"/>
              </a:ext>
            </a:extLst>
          </p:cNvPr>
          <p:cNvSpPr>
            <a:spLocks noGrp="1"/>
          </p:cNvSpPr>
          <p:nvPr>
            <p:ph idx="1"/>
          </p:nvPr>
        </p:nvSpPr>
        <p:spPr>
          <a:xfrm>
            <a:off x="265043" y="304800"/>
            <a:ext cx="11542644" cy="6374296"/>
          </a:xfrm>
        </p:spPr>
        <p:txBody>
          <a:bodyPr/>
          <a:lstStyle/>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impacts on the resource(s), whether positively or negatively?</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has rights and responsibilities over the use of the resource(s)?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would be affected by a change in the status, regime or outputs of management?</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Who makes decisions that affect the use and status of the resource(s), and who does not?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These questions should be answered using field observations, discussions with key persons, literature reviews and personal experience.</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 table for the resources, their functions, stakeholders and comment can be prepared </a:t>
            </a:r>
          </a:p>
        </p:txBody>
      </p:sp>
    </p:spTree>
    <p:extLst>
      <p:ext uri="{BB962C8B-B14F-4D97-AF65-F5344CB8AC3E}">
        <p14:creationId xmlns:p14="http://schemas.microsoft.com/office/powerpoint/2010/main" val="2445920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9B0D2FE-5B89-4400-AB32-48FBFA41570D}"/>
              </a:ext>
            </a:extLst>
          </p:cNvPr>
          <p:cNvGraphicFramePr>
            <a:graphicFrameLocks noGrp="1"/>
          </p:cNvGraphicFramePr>
          <p:nvPr>
            <p:ph idx="1"/>
            <p:extLst>
              <p:ext uri="{D42A27DB-BD31-4B8C-83A1-F6EECF244321}">
                <p14:modId xmlns:p14="http://schemas.microsoft.com/office/powerpoint/2010/main" val="481003493"/>
              </p:ext>
            </p:extLst>
          </p:nvPr>
        </p:nvGraphicFramePr>
        <p:xfrm>
          <a:off x="665922" y="606425"/>
          <a:ext cx="11049000" cy="3709924"/>
        </p:xfrm>
        <a:graphic>
          <a:graphicData uri="http://schemas.openxmlformats.org/drawingml/2006/table">
            <a:tbl>
              <a:tblPr firstRow="1" bandRow="1"/>
              <a:tblGrid>
                <a:gridCol w="2501348">
                  <a:extLst>
                    <a:ext uri="{9D8B030D-6E8A-4147-A177-3AD203B41FA5}">
                      <a16:colId xmlns:a16="http://schemas.microsoft.com/office/drawing/2014/main" val="106885053"/>
                    </a:ext>
                  </a:extLst>
                </a:gridCol>
                <a:gridCol w="3023152">
                  <a:extLst>
                    <a:ext uri="{9D8B030D-6E8A-4147-A177-3AD203B41FA5}">
                      <a16:colId xmlns:a16="http://schemas.microsoft.com/office/drawing/2014/main" val="4265439482"/>
                    </a:ext>
                  </a:extLst>
                </a:gridCol>
                <a:gridCol w="2762250">
                  <a:extLst>
                    <a:ext uri="{9D8B030D-6E8A-4147-A177-3AD203B41FA5}">
                      <a16:colId xmlns:a16="http://schemas.microsoft.com/office/drawing/2014/main" val="3499753039"/>
                    </a:ext>
                  </a:extLst>
                </a:gridCol>
                <a:gridCol w="2762250">
                  <a:extLst>
                    <a:ext uri="{9D8B030D-6E8A-4147-A177-3AD203B41FA5}">
                      <a16:colId xmlns:a16="http://schemas.microsoft.com/office/drawing/2014/main" val="2605007680"/>
                    </a:ext>
                  </a:extLst>
                </a:gridCol>
              </a:tblGrid>
              <a:tr h="162201">
                <a:tc>
                  <a:txBody>
                    <a:bodyPr/>
                    <a:lstStyle/>
                    <a:p>
                      <a:pPr algn="just">
                        <a:lnSpc>
                          <a:spcPct val="150000"/>
                        </a:lnSpc>
                      </a:pPr>
                      <a:r>
                        <a:rPr lang="en-US" sz="2400" u="none" strike="noStrike" kern="1200" baseline="0">
                          <a:latin typeface="Arial" panose="020B0604020202020204" pitchFamily="34" charset="0"/>
                          <a:cs typeface="Arial" panose="020B0604020202020204" pitchFamily="34" charset="0"/>
                        </a:rPr>
                        <a:t>Resource</a:t>
                      </a:r>
                      <a:endParaRPr lang="en-US" sz="2400" dirty="0">
                        <a:latin typeface="Arial" panose="020B0604020202020204" pitchFamily="34" charset="0"/>
                        <a:cs typeface="Arial" panose="020B0604020202020204" pitchFamily="34" charset="0"/>
                      </a:endParaRPr>
                    </a:p>
                  </a:txBody>
                  <a:tcPr/>
                </a:tc>
                <a:tc>
                  <a:txBody>
                    <a:bodyPr/>
                    <a:lstStyle/>
                    <a:p>
                      <a:pPr algn="just">
                        <a:lnSpc>
                          <a:spcPct val="150000"/>
                        </a:lnSpc>
                      </a:pPr>
                      <a:r>
                        <a:rPr lang="en-US" sz="2400" u="none" strike="noStrike" kern="1200" baseline="0" dirty="0">
                          <a:latin typeface="Arial" panose="020B0604020202020204" pitchFamily="34" charset="0"/>
                          <a:cs typeface="Arial" panose="020B0604020202020204" pitchFamily="34" charset="0"/>
                        </a:rPr>
                        <a:t>Functions</a:t>
                      </a:r>
                      <a:endParaRPr lang="en-US" sz="2400" dirty="0">
                        <a:latin typeface="Arial" panose="020B0604020202020204" pitchFamily="34" charset="0"/>
                        <a:cs typeface="Arial" panose="020B0604020202020204" pitchFamily="34" charset="0"/>
                      </a:endParaRPr>
                    </a:p>
                  </a:txBody>
                  <a:tcPr/>
                </a:tc>
                <a:tc>
                  <a:txBody>
                    <a:bodyPr/>
                    <a:lstStyle/>
                    <a:p>
                      <a:pPr algn="just">
                        <a:lnSpc>
                          <a:spcPct val="150000"/>
                        </a:lnSpc>
                      </a:pPr>
                      <a:r>
                        <a:rPr lang="en-US" sz="2400" u="none" strike="noStrike" kern="1200" baseline="0" dirty="0">
                          <a:latin typeface="Arial" panose="020B0604020202020204" pitchFamily="34" charset="0"/>
                          <a:cs typeface="Arial" panose="020B0604020202020204" pitchFamily="34" charset="0"/>
                        </a:rPr>
                        <a:t>Stakeholders</a:t>
                      </a:r>
                      <a:endParaRPr lang="en-US" sz="2400" dirty="0">
                        <a:latin typeface="Arial" panose="020B0604020202020204" pitchFamily="34" charset="0"/>
                        <a:cs typeface="Arial" panose="020B0604020202020204" pitchFamily="34" charset="0"/>
                      </a:endParaRPr>
                    </a:p>
                  </a:txBody>
                  <a:tcPr/>
                </a:tc>
                <a:tc>
                  <a:txBody>
                    <a:bodyPr/>
                    <a:lstStyle/>
                    <a:p>
                      <a:pPr algn="just">
                        <a:lnSpc>
                          <a:spcPct val="150000"/>
                        </a:lnSpc>
                      </a:pPr>
                      <a:r>
                        <a:rPr lang="en-US" sz="2400" u="none" strike="noStrike" kern="1200" baseline="0" dirty="0">
                          <a:latin typeface="Arial" panose="020B0604020202020204" pitchFamily="34" charset="0"/>
                          <a:cs typeface="Arial" panose="020B0604020202020204" pitchFamily="34" charset="0"/>
                        </a:rPr>
                        <a:t>Comments</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3939196"/>
                  </a:ext>
                </a:extLst>
              </a:tr>
              <a:tr h="370840">
                <a:tc>
                  <a:txBody>
                    <a:bodyPr/>
                    <a:lstStyle/>
                    <a:p>
                      <a:pPr algn="just">
                        <a:lnSpc>
                          <a:spcPct val="150000"/>
                        </a:lnSpc>
                      </a:pPr>
                      <a:r>
                        <a:rPr lang="en-US" sz="2400" u="none" strike="noStrike" kern="1200" baseline="0" dirty="0">
                          <a:latin typeface="Arial" panose="020B0604020202020204" pitchFamily="34" charset="0"/>
                          <a:cs typeface="Arial" panose="020B0604020202020204" pitchFamily="34" charset="0"/>
                        </a:rPr>
                        <a:t>Scrub/vegetation</a:t>
                      </a:r>
                      <a:endParaRPr lang="en-US" sz="2400" dirty="0">
                        <a:latin typeface="Arial" panose="020B0604020202020204" pitchFamily="34" charset="0"/>
                        <a:cs typeface="Arial" panose="020B0604020202020204" pitchFamily="34" charset="0"/>
                      </a:endParaRPr>
                    </a:p>
                  </a:txBody>
                  <a:tcPr/>
                </a:tc>
                <a:tc>
                  <a:txBody>
                    <a:bodyPr/>
                    <a:lstStyle/>
                    <a:p>
                      <a:pPr algn="just">
                        <a:lnSpc>
                          <a:spcPct val="150000"/>
                        </a:lnSpc>
                      </a:pPr>
                      <a:r>
                        <a:rPr lang="en-US" sz="2400" u="none" strike="noStrike" kern="1200" baseline="0" dirty="0">
                          <a:latin typeface="Arial" panose="020B0604020202020204" pitchFamily="34" charset="0"/>
                          <a:cs typeface="Arial" panose="020B0604020202020204" pitchFamily="34" charset="0"/>
                        </a:rPr>
                        <a:t>Protection from soil erosion</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Animal fodder</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Habitat for fauna</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Fence material</a:t>
                      </a:r>
                      <a:endParaRPr lang="en-US" sz="2400" dirty="0">
                        <a:latin typeface="Arial" panose="020B0604020202020204" pitchFamily="34" charset="0"/>
                        <a:cs typeface="Arial" panose="020B0604020202020204" pitchFamily="34" charset="0"/>
                      </a:endParaRPr>
                    </a:p>
                  </a:txBody>
                  <a:tcPr/>
                </a:tc>
                <a:tc>
                  <a:txBody>
                    <a:bodyPr/>
                    <a:lstStyle/>
                    <a:p>
                      <a:pPr algn="just">
                        <a:lnSpc>
                          <a:spcPct val="150000"/>
                        </a:lnSpc>
                      </a:pPr>
                      <a:r>
                        <a:rPr lang="en-US" sz="2400" u="none" strike="noStrike" kern="1200" baseline="0" dirty="0">
                          <a:latin typeface="Arial" panose="020B0604020202020204" pitchFamily="34" charset="0"/>
                          <a:cs typeface="Arial" panose="020B0604020202020204" pitchFamily="34" charset="0"/>
                        </a:rPr>
                        <a:t>Local communities</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Animal owners</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Wildlife traders</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Hunters</a:t>
                      </a:r>
                      <a:endParaRPr lang="en-US" sz="2400" dirty="0">
                        <a:latin typeface="Arial" panose="020B0604020202020204" pitchFamily="34" charset="0"/>
                        <a:cs typeface="Arial" panose="020B0604020202020204" pitchFamily="34" charset="0"/>
                      </a:endParaRPr>
                    </a:p>
                  </a:txBody>
                  <a:tcPr/>
                </a:tc>
                <a:tc>
                  <a:txBody>
                    <a:bodyPr/>
                    <a:lstStyle/>
                    <a:p>
                      <a:pPr algn="just">
                        <a:lnSpc>
                          <a:spcPct val="150000"/>
                        </a:lnSpc>
                      </a:pPr>
                      <a:r>
                        <a:rPr lang="en-US" sz="2400" u="none" strike="noStrike" kern="1200" baseline="0" dirty="0">
                          <a:latin typeface="Arial" panose="020B0604020202020204" pitchFamily="34" charset="0"/>
                          <a:cs typeface="Arial" panose="020B0604020202020204" pitchFamily="34" charset="0"/>
                        </a:rPr>
                        <a:t>Grazing ground for</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animals, habitat for</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certain species of</a:t>
                      </a:r>
                    </a:p>
                    <a:p>
                      <a:pPr algn="just">
                        <a:lnSpc>
                          <a:spcPct val="150000"/>
                        </a:lnSpc>
                      </a:pPr>
                      <a:r>
                        <a:rPr lang="en-US" sz="2400" u="none" strike="noStrike" kern="1200" baseline="0" dirty="0">
                          <a:latin typeface="Arial" panose="020B0604020202020204" pitchFamily="34" charset="0"/>
                          <a:cs typeface="Arial" panose="020B0604020202020204" pitchFamily="34" charset="0"/>
                        </a:rPr>
                        <a:t>wildlife.</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25099395"/>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909259675"/>
                  </a:ext>
                </a:extLst>
              </a:tr>
            </a:tbl>
          </a:graphicData>
        </a:graphic>
      </p:graphicFrame>
    </p:spTree>
    <p:extLst>
      <p:ext uri="{BB962C8B-B14F-4D97-AF65-F5344CB8AC3E}">
        <p14:creationId xmlns:p14="http://schemas.microsoft.com/office/powerpoint/2010/main" val="2894894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570FB0-3A90-415C-BFB6-109B01B13794}"/>
              </a:ext>
            </a:extLst>
          </p:cNvPr>
          <p:cNvSpPr>
            <a:spLocks noGrp="1"/>
          </p:cNvSpPr>
          <p:nvPr>
            <p:ph idx="1"/>
          </p:nvPr>
        </p:nvSpPr>
        <p:spPr>
          <a:xfrm>
            <a:off x="331304" y="278296"/>
            <a:ext cx="11370366" cy="6241774"/>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Stakeholder analysis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Once stakeholders have been identified, the next step in the planning process is to analyze their interests.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design of the stakeholder analysis tool must be based on </a:t>
            </a:r>
            <a:r>
              <a:rPr lang="en-US" dirty="0">
                <a:solidFill>
                  <a:srgbClr val="00B050"/>
                </a:solidFill>
                <a:latin typeface="Arial" panose="020B0604020202020204" pitchFamily="34" charset="0"/>
                <a:cs typeface="Arial" panose="020B0604020202020204" pitchFamily="34" charset="0"/>
              </a:rPr>
              <a:t>the specific purpose</a:t>
            </a:r>
            <a:r>
              <a:rPr lang="en-US" dirty="0">
                <a:latin typeface="Arial" panose="020B0604020202020204" pitchFamily="34" charset="0"/>
                <a:cs typeface="Arial" panose="020B0604020202020204" pitchFamily="34" charset="0"/>
              </a:rPr>
              <a:t> of the planning exercise.</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one of the dangers associated with stakeholder analysis is that of looking at issues and questions that are not directly relevant and applicable to the management process, and wasting precious time</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One of the best ways to avoid this problem is to use well-defined questions.</a:t>
            </a:r>
          </a:p>
        </p:txBody>
      </p:sp>
    </p:spTree>
    <p:extLst>
      <p:ext uri="{BB962C8B-B14F-4D97-AF65-F5344CB8AC3E}">
        <p14:creationId xmlns:p14="http://schemas.microsoft.com/office/powerpoint/2010/main" val="3515733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0DB161-54BD-4FF8-A564-A93BD6703359}"/>
              </a:ext>
            </a:extLst>
          </p:cNvPr>
          <p:cNvSpPr>
            <a:spLocks noGrp="1"/>
          </p:cNvSpPr>
          <p:nvPr>
            <p:ph idx="1"/>
          </p:nvPr>
        </p:nvSpPr>
        <p:spPr>
          <a:xfrm>
            <a:off x="145774" y="238540"/>
            <a:ext cx="11767930" cy="6400800"/>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Typically, a stakeholder analysis exercise will aim at answering questions such as: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are the current and future interests of the various stakeholders in the use and management of the resource?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are their needs and expectations?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 do they use the resource and what benefits do they derive?</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are their past and current power, rights and responsibilities, both formal and informal?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are the networks and institutions of which they are part?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are the social and environmental impacts, both positive and negative, of their past and current uses of and relationships with the resource?</a:t>
            </a:r>
          </a:p>
        </p:txBody>
      </p:sp>
    </p:spTree>
    <p:extLst>
      <p:ext uri="{BB962C8B-B14F-4D97-AF65-F5344CB8AC3E}">
        <p14:creationId xmlns:p14="http://schemas.microsoft.com/office/powerpoint/2010/main" val="3574623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5ED306-CE1F-4C28-8ADB-EA1946C9F1E0}"/>
              </a:ext>
            </a:extLst>
          </p:cNvPr>
          <p:cNvSpPr>
            <a:spLocks noGrp="1"/>
          </p:cNvSpPr>
          <p:nvPr>
            <p:ph idx="1"/>
          </p:nvPr>
        </p:nvSpPr>
        <p:spPr>
          <a:xfrm>
            <a:off x="291548" y="225286"/>
            <a:ext cx="11569148" cy="6493565"/>
          </a:xfrm>
        </p:spPr>
        <p:txBody>
          <a:bodyPr/>
          <a:lstStyle/>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 ready and willing are they to participate in and contribute to management?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are the potential areas of agreement and shared interest, upon which consensus and collaboration can be developed?</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are the human, technical and financial resources that they are prepared to contribute to the management process?</a:t>
            </a:r>
          </a:p>
        </p:txBody>
      </p:sp>
    </p:spTree>
    <p:extLst>
      <p:ext uri="{BB962C8B-B14F-4D97-AF65-F5344CB8AC3E}">
        <p14:creationId xmlns:p14="http://schemas.microsoft.com/office/powerpoint/2010/main" val="3608273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BF73B-6CF8-4DE5-8CE4-8BD59192C7CB}"/>
              </a:ext>
            </a:extLst>
          </p:cNvPr>
          <p:cNvSpPr>
            <a:spLocks noGrp="1"/>
          </p:cNvSpPr>
          <p:nvPr>
            <p:ph type="title"/>
          </p:nvPr>
        </p:nvSpPr>
        <p:spPr>
          <a:xfrm>
            <a:off x="251791" y="145773"/>
            <a:ext cx="11102009" cy="535263"/>
          </a:xfrm>
        </p:spPr>
        <p:txBody>
          <a:bodyPr>
            <a:normAutofit/>
          </a:bodyPr>
          <a:lstStyle/>
          <a:p>
            <a:pPr marL="457200" indent="-457200">
              <a:buFont typeface="Wingdings" panose="05000000000000000000" pitchFamily="2" charset="2"/>
              <a:buChar char="q"/>
            </a:pPr>
            <a:r>
              <a:rPr lang="en-US" sz="2800" b="1" dirty="0">
                <a:latin typeface="Arial" panose="020B0604020202020204" pitchFamily="34" charset="0"/>
                <a:cs typeface="Arial" panose="020B0604020202020204" pitchFamily="34" charset="0"/>
              </a:rPr>
              <a:t>stakeholder analysis technique</a:t>
            </a:r>
          </a:p>
        </p:txBody>
      </p:sp>
      <p:sp>
        <p:nvSpPr>
          <p:cNvPr id="3" name="Content Placeholder 2">
            <a:extLst>
              <a:ext uri="{FF2B5EF4-FFF2-40B4-BE49-F238E27FC236}">
                <a16:creationId xmlns:a16="http://schemas.microsoft.com/office/drawing/2014/main" id="{A894A4F3-AF09-450D-A77D-F8A7EA4DAA50}"/>
              </a:ext>
            </a:extLst>
          </p:cNvPr>
          <p:cNvSpPr>
            <a:spLocks noGrp="1"/>
          </p:cNvSpPr>
          <p:nvPr>
            <p:ph idx="1"/>
          </p:nvPr>
        </p:nvSpPr>
        <p:spPr>
          <a:xfrm>
            <a:off x="251791" y="681036"/>
            <a:ext cx="11728174" cy="6031191"/>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One stakeholder analysis technique used and modified by many, involves a table to aggregate information on the different stakeholders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When adding potential stakeholders and their interests to the table, it is important to consider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 benefits the stakeholders may receive from the project,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changes the project might require the stakeholders to make, and</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project activities that might cause damage or conflict for the stakeholders.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Project planners should also include whether each individual, group, or institution would likely agree or disagree with the initiative, and describe their level of support or opposition for the project</a:t>
            </a:r>
          </a:p>
        </p:txBody>
      </p:sp>
    </p:spTree>
    <p:extLst>
      <p:ext uri="{BB962C8B-B14F-4D97-AF65-F5344CB8AC3E}">
        <p14:creationId xmlns:p14="http://schemas.microsoft.com/office/powerpoint/2010/main" val="2781394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B594D5-D849-4764-8A74-A71FFCF7DC6E}"/>
              </a:ext>
            </a:extLst>
          </p:cNvPr>
          <p:cNvSpPr>
            <a:spLocks noGrp="1"/>
          </p:cNvSpPr>
          <p:nvPr>
            <p:ph idx="1"/>
          </p:nvPr>
        </p:nvSpPr>
        <p:spPr>
          <a:xfrm>
            <a:off x="0" y="0"/>
            <a:ext cx="12191999" cy="6858000"/>
          </a:xfrm>
        </p:spPr>
        <p:txBody>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Analyzing a Stakeholder Table to Determine Strategies for a hypothetical watershed management proposal</a:t>
            </a:r>
          </a:p>
          <a:p>
            <a:pPr algn="just">
              <a:lnSpc>
                <a:spcPct val="150000"/>
              </a:lnSpc>
              <a:buFont typeface="Wingdings" panose="05000000000000000000" pitchFamily="2" charset="2"/>
              <a:buChar char="v"/>
            </a:pPr>
            <a:r>
              <a:rPr lang="en-US" sz="2400" i="1" dirty="0">
                <a:latin typeface="Arial" panose="020B0604020202020204" pitchFamily="34" charset="0"/>
                <a:cs typeface="Arial" panose="020B0604020202020204" pitchFamily="34" charset="0"/>
              </a:rPr>
              <a:t>A hypothetical pre-planning stakeholder table for a dam construction project.</a:t>
            </a:r>
          </a:p>
          <a:p>
            <a:endParaRPr lang="en-US" dirty="0"/>
          </a:p>
        </p:txBody>
      </p:sp>
      <p:graphicFrame>
        <p:nvGraphicFramePr>
          <p:cNvPr id="4" name="Table 3">
            <a:extLst>
              <a:ext uri="{FF2B5EF4-FFF2-40B4-BE49-F238E27FC236}">
                <a16:creationId xmlns:a16="http://schemas.microsoft.com/office/drawing/2014/main" id="{59305B20-615B-4CA6-960D-3FBC1042EA22}"/>
              </a:ext>
            </a:extLst>
          </p:cNvPr>
          <p:cNvGraphicFramePr>
            <a:graphicFrameLocks noGrp="1"/>
          </p:cNvGraphicFramePr>
          <p:nvPr>
            <p:extLst>
              <p:ext uri="{D42A27DB-BD31-4B8C-83A1-F6EECF244321}">
                <p14:modId xmlns:p14="http://schemas.microsoft.com/office/powerpoint/2010/main" val="1654347566"/>
              </p:ext>
            </p:extLst>
          </p:nvPr>
        </p:nvGraphicFramePr>
        <p:xfrm>
          <a:off x="251791" y="1740083"/>
          <a:ext cx="11940208" cy="5171366"/>
        </p:xfrm>
        <a:graphic>
          <a:graphicData uri="http://schemas.openxmlformats.org/drawingml/2006/table">
            <a:tbl>
              <a:tblPr firstRow="1" bandRow="1"/>
              <a:tblGrid>
                <a:gridCol w="2255943">
                  <a:extLst>
                    <a:ext uri="{9D8B030D-6E8A-4147-A177-3AD203B41FA5}">
                      <a16:colId xmlns:a16="http://schemas.microsoft.com/office/drawing/2014/main" val="430171606"/>
                    </a:ext>
                  </a:extLst>
                </a:gridCol>
                <a:gridCol w="2915440">
                  <a:extLst>
                    <a:ext uri="{9D8B030D-6E8A-4147-A177-3AD203B41FA5}">
                      <a16:colId xmlns:a16="http://schemas.microsoft.com/office/drawing/2014/main" val="3732094065"/>
                    </a:ext>
                  </a:extLst>
                </a:gridCol>
                <a:gridCol w="2847672">
                  <a:extLst>
                    <a:ext uri="{9D8B030D-6E8A-4147-A177-3AD203B41FA5}">
                      <a16:colId xmlns:a16="http://schemas.microsoft.com/office/drawing/2014/main" val="1237061290"/>
                    </a:ext>
                  </a:extLst>
                </a:gridCol>
                <a:gridCol w="3921153">
                  <a:extLst>
                    <a:ext uri="{9D8B030D-6E8A-4147-A177-3AD203B41FA5}">
                      <a16:colId xmlns:a16="http://schemas.microsoft.com/office/drawing/2014/main" val="2294348321"/>
                    </a:ext>
                  </a:extLst>
                </a:gridCol>
              </a:tblGrid>
              <a:tr h="1092458">
                <a:tc>
                  <a:txBody>
                    <a:bodyPr/>
                    <a:lstStyle/>
                    <a:p>
                      <a:r>
                        <a:rPr lang="en-US" sz="2000" b="1" u="none" strike="noStrike" kern="1200" baseline="0" dirty="0">
                          <a:latin typeface="Arial" panose="020B0604020202020204" pitchFamily="34" charset="0"/>
                          <a:cs typeface="Arial" panose="020B0604020202020204" pitchFamily="34" charset="0"/>
                        </a:rPr>
                        <a:t>Stakeholder</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Stakeholder interest(s) in the project</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Level of support</a:t>
                      </a:r>
                    </a:p>
                    <a:p>
                      <a:r>
                        <a:rPr lang="en-US" sz="2000" b="1" u="none" strike="noStrike" kern="1200" baseline="0" dirty="0">
                          <a:latin typeface="Arial" panose="020B0604020202020204" pitchFamily="34" charset="0"/>
                          <a:cs typeface="Arial" panose="020B0604020202020204" pitchFamily="34" charset="0"/>
                        </a:rPr>
                        <a:t>/ Opposition for project</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Notes and strategies</a:t>
                      </a:r>
                    </a:p>
                    <a:p>
                      <a:r>
                        <a:rPr lang="en-US" sz="2000" b="1" u="none" strike="noStrike" kern="1200" baseline="0" dirty="0">
                          <a:latin typeface="Arial" panose="020B0604020202020204" pitchFamily="34" charset="0"/>
                          <a:cs typeface="Arial" panose="020B0604020202020204" pitchFamily="34" charset="0"/>
                        </a:rPr>
                        <a:t>For obtaining support or reducing obstacles</a:t>
                      </a:r>
                      <a:endParaRPr lang="en-US"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51468695"/>
                  </a:ext>
                </a:extLst>
              </a:tr>
              <a:tr h="1092458">
                <a:tc>
                  <a:txBody>
                    <a:bodyPr/>
                    <a:lstStyle/>
                    <a:p>
                      <a:r>
                        <a:rPr lang="en-US" sz="2000" u="none" strike="noStrike" kern="1200" baseline="0" dirty="0">
                          <a:latin typeface="Arial" panose="020B0604020202020204" pitchFamily="34" charset="0"/>
                          <a:cs typeface="Arial" panose="020B0604020202020204" pitchFamily="34" charset="0"/>
                        </a:rPr>
                        <a:t>Downstream Resident</a:t>
                      </a:r>
                      <a:endParaRPr lang="en-US" sz="2000" dirty="0">
                        <a:latin typeface="Arial" panose="020B0604020202020204" pitchFamily="34" charset="0"/>
                        <a:cs typeface="Arial" panose="020B0604020202020204" pitchFamily="34" charset="0"/>
                      </a:endParaRPr>
                    </a:p>
                  </a:txBody>
                  <a:tcPr/>
                </a:tc>
                <a:tc>
                  <a:txBody>
                    <a:bodyPr/>
                    <a:lstStyle/>
                    <a:p>
                      <a:r>
                        <a:rPr lang="en-US" sz="2000" u="none" strike="noStrike" kern="1200" baseline="0" dirty="0">
                          <a:latin typeface="Arial" panose="020B0604020202020204" pitchFamily="34" charset="0"/>
                          <a:cs typeface="Arial" panose="020B0604020202020204" pitchFamily="34" charset="0"/>
                        </a:rPr>
                        <a:t>Currently pays flood</a:t>
                      </a:r>
                    </a:p>
                    <a:p>
                      <a:r>
                        <a:rPr lang="en-US" sz="2000" u="none" strike="noStrike" kern="1200" baseline="0" dirty="0">
                          <a:latin typeface="Arial" panose="020B0604020202020204" pitchFamily="34" charset="0"/>
                          <a:cs typeface="Arial" panose="020B0604020202020204" pitchFamily="34" charset="0"/>
                        </a:rPr>
                        <a:t>insurance costs</a:t>
                      </a:r>
                      <a:endParaRPr lang="en-US" sz="2000"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solidFill>
                            <a:srgbClr val="00B050"/>
                          </a:solidFill>
                          <a:latin typeface="Arial" panose="020B0604020202020204" pitchFamily="34" charset="0"/>
                          <a:cs typeface="Arial" panose="020B0604020202020204" pitchFamily="34" charset="0"/>
                        </a:rPr>
                        <a:t>In favor</a:t>
                      </a:r>
                      <a:endParaRPr lang="en-US" sz="2000" b="1" dirty="0">
                        <a:solidFill>
                          <a:srgbClr val="00B050"/>
                        </a:solidFill>
                        <a:latin typeface="Arial" panose="020B0604020202020204" pitchFamily="34" charset="0"/>
                        <a:cs typeface="Arial" panose="020B0604020202020204" pitchFamily="34" charset="0"/>
                      </a:endParaRPr>
                    </a:p>
                  </a:txBody>
                  <a:tcPr/>
                </a:tc>
                <a:tc>
                  <a:txBody>
                    <a:bodyPr/>
                    <a:lstStyle/>
                    <a:p>
                      <a:r>
                        <a:rPr lang="en-US" sz="2000" u="none" strike="noStrike" kern="1200" baseline="0" dirty="0">
                          <a:latin typeface="Arial" panose="020B0604020202020204" pitchFamily="34" charset="0"/>
                          <a:cs typeface="Arial" panose="020B0604020202020204" pitchFamily="34" charset="0"/>
                        </a:rPr>
                        <a:t>No new taxes would</a:t>
                      </a:r>
                    </a:p>
                    <a:p>
                      <a:r>
                        <a:rPr lang="en-US" sz="2000" u="none" strike="noStrike" kern="1200" baseline="0" dirty="0">
                          <a:latin typeface="Arial" panose="020B0604020202020204" pitchFamily="34" charset="0"/>
                          <a:cs typeface="Arial" panose="020B0604020202020204" pitchFamily="34" charset="0"/>
                        </a:rPr>
                        <a:t>be used to subsidize</a:t>
                      </a:r>
                    </a:p>
                    <a:p>
                      <a:r>
                        <a:rPr lang="en-US" sz="2000" u="none" strike="noStrike" kern="1200" baseline="0" dirty="0">
                          <a:latin typeface="Arial" panose="020B0604020202020204" pitchFamily="34" charset="0"/>
                          <a:cs typeface="Arial" panose="020B0604020202020204" pitchFamily="34" charset="0"/>
                        </a:rPr>
                        <a:t>construction</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44611774"/>
                  </a:ext>
                </a:extLst>
              </a:tr>
              <a:tr h="761410">
                <a:tc>
                  <a:txBody>
                    <a:bodyPr/>
                    <a:lstStyle/>
                    <a:p>
                      <a:r>
                        <a:rPr lang="en-US" sz="2000" u="none" strike="noStrike" kern="1200" baseline="0" dirty="0">
                          <a:latin typeface="Arial" panose="020B0604020202020204" pitchFamily="34" charset="0"/>
                          <a:cs typeface="Arial" panose="020B0604020202020204" pitchFamily="34" charset="0"/>
                        </a:rPr>
                        <a:t>Upstream Landowner</a:t>
                      </a:r>
                      <a:endParaRPr lang="en-US" sz="2000" dirty="0">
                        <a:latin typeface="Arial" panose="020B0604020202020204" pitchFamily="34" charset="0"/>
                        <a:cs typeface="Arial" panose="020B0604020202020204" pitchFamily="34" charset="0"/>
                      </a:endParaRPr>
                    </a:p>
                  </a:txBody>
                  <a:tcPr/>
                </a:tc>
                <a:tc>
                  <a:txBody>
                    <a:bodyPr/>
                    <a:lstStyle/>
                    <a:p>
                      <a:r>
                        <a:rPr lang="en-US" sz="2000" u="none" strike="noStrike" kern="1200" baseline="0" dirty="0">
                          <a:latin typeface="Arial" panose="020B0604020202020204" pitchFamily="34" charset="0"/>
                          <a:cs typeface="Arial" panose="020B0604020202020204" pitchFamily="34" charset="0"/>
                        </a:rPr>
                        <a:t>Loss of land use of wet</a:t>
                      </a:r>
                    </a:p>
                    <a:p>
                      <a:r>
                        <a:rPr lang="en-US" sz="2000" u="none" strike="noStrike" kern="1200" baseline="0" dirty="0">
                          <a:latin typeface="Arial" panose="020B0604020202020204" pitchFamily="34" charset="0"/>
                          <a:cs typeface="Arial" panose="020B0604020202020204" pitchFamily="34" charset="0"/>
                        </a:rPr>
                        <a:t>pasture</a:t>
                      </a:r>
                      <a:endParaRPr lang="en-US" sz="2000" dirty="0">
                        <a:latin typeface="Arial" panose="020B0604020202020204" pitchFamily="34" charset="0"/>
                        <a:cs typeface="Arial" panose="020B0604020202020204" pitchFamily="34" charset="0"/>
                      </a:endParaRPr>
                    </a:p>
                  </a:txBody>
                  <a:tcPr/>
                </a:tc>
                <a:tc>
                  <a:txBody>
                    <a:bodyPr/>
                    <a:lstStyle/>
                    <a:p>
                      <a:r>
                        <a:rPr lang="en-US" sz="2000" u="none" strike="noStrike" kern="1200" baseline="0" dirty="0">
                          <a:latin typeface="Arial" panose="020B0604020202020204" pitchFamily="34" charset="0"/>
                          <a:cs typeface="Arial" panose="020B0604020202020204" pitchFamily="34" charset="0"/>
                        </a:rPr>
                        <a:t>Strongly against</a:t>
                      </a:r>
                      <a:endParaRPr lang="en-US" sz="2000" dirty="0">
                        <a:latin typeface="Arial" panose="020B0604020202020204" pitchFamily="34" charset="0"/>
                        <a:cs typeface="Arial" panose="020B0604020202020204" pitchFamily="34" charset="0"/>
                      </a:endParaRPr>
                    </a:p>
                  </a:txBody>
                  <a:tcPr/>
                </a:tc>
                <a:tc>
                  <a:txBody>
                    <a:bodyPr/>
                    <a:lstStyle/>
                    <a:p>
                      <a:r>
                        <a:rPr lang="en-US" sz="2000" u="none" strike="noStrike" kern="1200" baseline="0" dirty="0">
                          <a:latin typeface="Arial" panose="020B0604020202020204" pitchFamily="34" charset="0"/>
                          <a:cs typeface="Arial" panose="020B0604020202020204" pitchFamily="34" charset="0"/>
                        </a:rPr>
                        <a:t>Financially compensate</a:t>
                      </a:r>
                    </a:p>
                    <a:p>
                      <a:r>
                        <a:rPr lang="en-US" sz="2000" u="none" strike="noStrike" kern="1200" baseline="0" dirty="0">
                          <a:latin typeface="Arial" panose="020B0604020202020204" pitchFamily="34" charset="0"/>
                          <a:cs typeface="Arial" panose="020B0604020202020204" pitchFamily="34" charset="0"/>
                        </a:rPr>
                        <a:t>loss of use</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79856308"/>
                  </a:ext>
                </a:extLst>
              </a:tr>
              <a:tr h="2171590">
                <a:tc>
                  <a:txBody>
                    <a:bodyPr/>
                    <a:lstStyle/>
                    <a:p>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City Government</a:t>
                      </a:r>
                      <a:endParaRPr lang="en-US" sz="2000" dirty="0">
                        <a:latin typeface="Arial" panose="020B0604020202020204" pitchFamily="34" charset="0"/>
                        <a:cs typeface="Arial" panose="020B0604020202020204" pitchFamily="34" charset="0"/>
                      </a:endParaRPr>
                    </a:p>
                  </a:txBody>
                  <a:tcPr/>
                </a:tc>
                <a:tc>
                  <a:txBody>
                    <a:bodyPr/>
                    <a:lstStyle/>
                    <a:p>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Reduce flood potential,</a:t>
                      </a:r>
                    </a:p>
                    <a:p>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open up recreational use, possible hydropower generation could reduce air pollution and energy costs</a:t>
                      </a:r>
                      <a:endParaRPr lang="en-US" sz="2000" dirty="0">
                        <a:latin typeface="Arial" panose="020B0604020202020204" pitchFamily="34" charset="0"/>
                        <a:cs typeface="Arial" panose="020B0604020202020204" pitchFamily="34" charset="0"/>
                      </a:endParaRPr>
                    </a:p>
                  </a:txBody>
                  <a:tcPr/>
                </a:tc>
                <a:tc>
                  <a:txBody>
                    <a:bodyPr/>
                    <a:lstStyle/>
                    <a:p>
                      <a:r>
                        <a:rPr lang="en-US" sz="2000" b="1" i="0" u="none" strike="noStrike" kern="1200" baseline="0" dirty="0">
                          <a:solidFill>
                            <a:srgbClr val="00B050"/>
                          </a:solidFill>
                          <a:latin typeface="Arial" panose="020B0604020202020204" pitchFamily="34" charset="0"/>
                          <a:ea typeface="+mn-ea"/>
                          <a:cs typeface="Arial" panose="020B0604020202020204" pitchFamily="34" charset="0"/>
                        </a:rPr>
                        <a:t>In favor</a:t>
                      </a:r>
                      <a:endParaRPr lang="en-US" sz="2000" b="1" dirty="0">
                        <a:solidFill>
                          <a:srgbClr val="00B050"/>
                        </a:solidFill>
                        <a:latin typeface="Arial" panose="020B0604020202020204" pitchFamily="34" charset="0"/>
                        <a:cs typeface="Arial" panose="020B0604020202020204" pitchFamily="34" charset="0"/>
                      </a:endParaRPr>
                    </a:p>
                  </a:txBody>
                  <a:tcPr/>
                </a:tc>
                <a:tc>
                  <a:txBody>
                    <a:bodyPr/>
                    <a:lstStyle/>
                    <a:p>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Hydropower use could subsidize construction; needs strong support from other government agencies and offices</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16743540"/>
                  </a:ext>
                </a:extLst>
              </a:tr>
            </a:tbl>
          </a:graphicData>
        </a:graphic>
      </p:graphicFrame>
    </p:spTree>
    <p:extLst>
      <p:ext uri="{BB962C8B-B14F-4D97-AF65-F5344CB8AC3E}">
        <p14:creationId xmlns:p14="http://schemas.microsoft.com/office/powerpoint/2010/main" val="3021334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6C81ED-55CF-43BD-B3AC-3E88921F47A2}"/>
              </a:ext>
            </a:extLst>
          </p:cNvPr>
          <p:cNvSpPr>
            <a:spLocks noGrp="1"/>
          </p:cNvSpPr>
          <p:nvPr>
            <p:ph idx="1"/>
          </p:nvPr>
        </p:nvSpPr>
        <p:spPr>
          <a:xfrm>
            <a:off x="278295" y="0"/>
            <a:ext cx="11648661" cy="6665843"/>
          </a:xfrm>
        </p:spPr>
        <p:txBody>
          <a:bodyPr>
            <a:normAutofit/>
          </a:bodyPr>
          <a:lstStyle/>
          <a:p>
            <a:pPr marL="0" indent="0">
              <a:buNone/>
            </a:pPr>
            <a:r>
              <a:rPr lang="en-US" sz="2000" dirty="0">
                <a:latin typeface="Arial" panose="020B0604020202020204" pitchFamily="34" charset="0"/>
                <a:cs typeface="Arial" panose="020B0604020202020204" pitchFamily="34" charset="0"/>
              </a:rPr>
              <a:t>Cont...</a:t>
            </a:r>
          </a:p>
        </p:txBody>
      </p:sp>
      <p:graphicFrame>
        <p:nvGraphicFramePr>
          <p:cNvPr id="4" name="Table 3">
            <a:extLst>
              <a:ext uri="{FF2B5EF4-FFF2-40B4-BE49-F238E27FC236}">
                <a16:creationId xmlns:a16="http://schemas.microsoft.com/office/drawing/2014/main" id="{A4676281-F07A-4384-8F23-9C8855A41AE7}"/>
              </a:ext>
            </a:extLst>
          </p:cNvPr>
          <p:cNvGraphicFramePr>
            <a:graphicFrameLocks noGrp="1"/>
          </p:cNvGraphicFramePr>
          <p:nvPr>
            <p:extLst>
              <p:ext uri="{D42A27DB-BD31-4B8C-83A1-F6EECF244321}">
                <p14:modId xmlns:p14="http://schemas.microsoft.com/office/powerpoint/2010/main" val="3157430028"/>
              </p:ext>
            </p:extLst>
          </p:nvPr>
        </p:nvGraphicFramePr>
        <p:xfrm>
          <a:off x="251790" y="410817"/>
          <a:ext cx="11794435" cy="5843840"/>
        </p:xfrm>
        <a:graphic>
          <a:graphicData uri="http://schemas.openxmlformats.org/drawingml/2006/table">
            <a:tbl>
              <a:tblPr firstRow="1" bandRow="1"/>
              <a:tblGrid>
                <a:gridCol w="2228402">
                  <a:extLst>
                    <a:ext uri="{9D8B030D-6E8A-4147-A177-3AD203B41FA5}">
                      <a16:colId xmlns:a16="http://schemas.microsoft.com/office/drawing/2014/main" val="430171606"/>
                    </a:ext>
                  </a:extLst>
                </a:gridCol>
                <a:gridCol w="2879846">
                  <a:extLst>
                    <a:ext uri="{9D8B030D-6E8A-4147-A177-3AD203B41FA5}">
                      <a16:colId xmlns:a16="http://schemas.microsoft.com/office/drawing/2014/main" val="3732094065"/>
                    </a:ext>
                  </a:extLst>
                </a:gridCol>
                <a:gridCol w="2812906">
                  <a:extLst>
                    <a:ext uri="{9D8B030D-6E8A-4147-A177-3AD203B41FA5}">
                      <a16:colId xmlns:a16="http://schemas.microsoft.com/office/drawing/2014/main" val="1237061290"/>
                    </a:ext>
                  </a:extLst>
                </a:gridCol>
                <a:gridCol w="3873281">
                  <a:extLst>
                    <a:ext uri="{9D8B030D-6E8A-4147-A177-3AD203B41FA5}">
                      <a16:colId xmlns:a16="http://schemas.microsoft.com/office/drawing/2014/main" val="2294348321"/>
                    </a:ext>
                  </a:extLst>
                </a:gridCol>
              </a:tblGrid>
              <a:tr h="1054523">
                <a:tc>
                  <a:txBody>
                    <a:bodyPr/>
                    <a:lstStyle/>
                    <a:p>
                      <a:r>
                        <a:rPr lang="en-US" sz="2000" b="1" u="none" strike="noStrike" kern="1200" baseline="0" dirty="0">
                          <a:latin typeface="Arial" panose="020B0604020202020204" pitchFamily="34" charset="0"/>
                          <a:cs typeface="Arial" panose="020B0604020202020204" pitchFamily="34" charset="0"/>
                        </a:rPr>
                        <a:t>Stakeholder</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Stakeholder interest(s) in the project</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Level of support</a:t>
                      </a:r>
                    </a:p>
                    <a:p>
                      <a:r>
                        <a:rPr lang="en-US" sz="2000" b="1" u="none" strike="noStrike" kern="1200" baseline="0" dirty="0">
                          <a:latin typeface="Arial" panose="020B0604020202020204" pitchFamily="34" charset="0"/>
                          <a:cs typeface="Arial" panose="020B0604020202020204" pitchFamily="34" charset="0"/>
                        </a:rPr>
                        <a:t>/ Opposition for project</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Notes and strategies</a:t>
                      </a:r>
                    </a:p>
                    <a:p>
                      <a:r>
                        <a:rPr lang="en-US" sz="2000" b="1" u="none" strike="noStrike" kern="1200" baseline="0" dirty="0">
                          <a:latin typeface="Arial" panose="020B0604020202020204" pitchFamily="34" charset="0"/>
                          <a:cs typeface="Arial" panose="020B0604020202020204" pitchFamily="34" charset="0"/>
                        </a:rPr>
                        <a:t>For obtaining support or reducing obstacles</a:t>
                      </a:r>
                      <a:endParaRPr lang="en-US"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51468695"/>
                  </a:ext>
                </a:extLst>
              </a:tr>
              <a:tr h="765957">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Bird Watching Group</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Loss of riparian bird</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habitat</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Strongly against</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Mitigate loss by restoring</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adjacent habitat</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44611774"/>
                  </a:ext>
                </a:extLst>
              </a:tr>
              <a:tr h="671060">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Boating Group</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Gain better boating access</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1" i="0" u="none" strike="noStrike" kern="1200" baseline="0" dirty="0">
                          <a:solidFill>
                            <a:srgbClr val="00B050"/>
                          </a:solidFill>
                          <a:latin typeface="Arial" panose="020B0604020202020204" pitchFamily="34" charset="0"/>
                          <a:ea typeface="+mn-ea"/>
                          <a:cs typeface="Arial" panose="020B0604020202020204" pitchFamily="34" charset="0"/>
                        </a:rPr>
                        <a:t>Strongly in favor</a:t>
                      </a:r>
                      <a:endParaRPr lang="en-US" sz="2000" b="1" dirty="0">
                        <a:solidFill>
                          <a:srgbClr val="00B050"/>
                        </a:solidFill>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Include development of</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boat ramp</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79856308"/>
                  </a:ext>
                </a:extLst>
              </a:tr>
              <a:tr h="1000805">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Army Corps of Engineers</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Stabilize flood cycles,</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but would also reduce</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wetlands</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Somewhat neutral to</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mildly in favor</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Mitigation of wetland loss;</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needs strong government</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support</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16743540"/>
                  </a:ext>
                </a:extLst>
              </a:tr>
              <a:tr h="958657">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State Department of</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Environment</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Stabilize flood cycles, but also reduce water quality and native habitats</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Somewhat neutral to</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mildly against</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Mitigation of wetland loss;</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needs local government</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support</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41805453"/>
                  </a:ext>
                </a:extLst>
              </a:tr>
              <a:tr h="958657">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Regional River Commission</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Improved water quality,</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for ecological, as well as human benefits</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Moderately against</a:t>
                      </a:r>
                      <a:endParaRPr lang="en-US" sz="2000" dirty="0">
                        <a:latin typeface="Arial" panose="020B0604020202020204" pitchFamily="34" charset="0"/>
                        <a:cs typeface="Arial" panose="020B0604020202020204" pitchFamily="34" charset="0"/>
                      </a:endParaRPr>
                    </a:p>
                  </a:txBody>
                  <a:tcPr/>
                </a:tc>
                <a:tc>
                  <a:txBody>
                    <a:bodyPr/>
                    <a:lstStyle/>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Fish ladders, water level</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management, downstream</a:t>
                      </a:r>
                    </a:p>
                    <a:p>
                      <a:pPr algn="l">
                        <a:lnSpc>
                          <a:spcPct val="10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water user plan</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41385322"/>
                  </a:ext>
                </a:extLst>
              </a:tr>
            </a:tbl>
          </a:graphicData>
        </a:graphic>
      </p:graphicFrame>
    </p:spTree>
    <p:extLst>
      <p:ext uri="{BB962C8B-B14F-4D97-AF65-F5344CB8AC3E}">
        <p14:creationId xmlns:p14="http://schemas.microsoft.com/office/powerpoint/2010/main" val="521237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E56F81-3052-4A25-8D1A-818E292294C3}"/>
              </a:ext>
            </a:extLst>
          </p:cNvPr>
          <p:cNvSpPr>
            <a:spLocks noGrp="1"/>
          </p:cNvSpPr>
          <p:nvPr>
            <p:ph idx="1"/>
          </p:nvPr>
        </p:nvSpPr>
        <p:spPr>
          <a:xfrm>
            <a:off x="0" y="145774"/>
            <a:ext cx="12192000" cy="6599583"/>
          </a:xfrm>
        </p:spPr>
        <p:txBody>
          <a:bodyPr>
            <a:normAutofit fontScale="92500" lnSpcReduction="20000"/>
          </a:bodyPr>
          <a:lstStyle/>
          <a:p>
            <a:pPr>
              <a:lnSpc>
                <a:spcPct val="150000"/>
              </a:lnSpc>
              <a:buFont typeface="Wingdings" panose="05000000000000000000" pitchFamily="2" charset="2"/>
              <a:buChar char="q"/>
            </a:pPr>
            <a:r>
              <a:rPr lang="en-GB" altLang="en-US" sz="3000" b="1" dirty="0">
                <a:latin typeface="Arial" panose="020B0604020202020204" pitchFamily="34" charset="0"/>
                <a:cs typeface="Arial" panose="020B0604020202020204" pitchFamily="34" charset="0"/>
              </a:rPr>
              <a:t>Basic concepts and definitions</a:t>
            </a:r>
          </a:p>
          <a:p>
            <a:pPr>
              <a:lnSpc>
                <a:spcPct val="150000"/>
              </a:lnSpc>
              <a:buFont typeface="Wingdings" panose="05000000000000000000" pitchFamily="2" charset="2"/>
              <a:buChar char="q"/>
            </a:pPr>
            <a:r>
              <a:rPr lang="en-US" sz="2600" b="1" dirty="0"/>
              <a:t>Who is a Stakeholder?</a:t>
            </a:r>
            <a:endParaRPr lang="en-GB" altLang="en-US" sz="2600" b="1" dirty="0">
              <a:latin typeface="Arial" panose="020B0604020202020204" pitchFamily="34" charset="0"/>
              <a:cs typeface="Arial" panose="020B0604020202020204" pitchFamily="34" charset="0"/>
            </a:endParaRPr>
          </a:p>
          <a:p>
            <a:pPr lvl="1">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A </a:t>
            </a:r>
            <a:r>
              <a:rPr lang="en-US" sz="2600" b="1" dirty="0">
                <a:solidFill>
                  <a:srgbClr val="00B050"/>
                </a:solidFill>
                <a:latin typeface="Arial" panose="020B0604020202020204" pitchFamily="34" charset="0"/>
                <a:cs typeface="Arial" panose="020B0604020202020204" pitchFamily="34" charset="0"/>
              </a:rPr>
              <a:t>“stakeholder” </a:t>
            </a:r>
            <a:r>
              <a:rPr lang="en-US" sz="2600" dirty="0">
                <a:latin typeface="Arial" panose="020B0604020202020204" pitchFamily="34" charset="0"/>
                <a:cs typeface="Arial" panose="020B0604020202020204" pitchFamily="34" charset="0"/>
              </a:rPr>
              <a:t>can be defined as:</a:t>
            </a:r>
          </a:p>
          <a:p>
            <a:pPr marL="914400" lvl="2" indent="0" algn="just">
              <a:lnSpc>
                <a:spcPct val="150000"/>
              </a:lnSpc>
              <a:buNone/>
            </a:pPr>
            <a:r>
              <a:rPr lang="en-US" sz="2600" i="1" dirty="0">
                <a:latin typeface="Arial" panose="020B0604020202020204" pitchFamily="34" charset="0"/>
                <a:cs typeface="Arial" panose="020B0604020202020204" pitchFamily="34" charset="0"/>
              </a:rPr>
              <a:t>Any individual, group, or institution who has a vested interest in the natural resources of the project area and/or who potentially will be affected by project activities and have something </a:t>
            </a:r>
            <a:r>
              <a:rPr lang="en-US" sz="2600" b="1" i="1" dirty="0">
                <a:solidFill>
                  <a:srgbClr val="00B050"/>
                </a:solidFill>
                <a:latin typeface="Arial" panose="020B0604020202020204" pitchFamily="34" charset="0"/>
                <a:cs typeface="Arial" panose="020B0604020202020204" pitchFamily="34" charset="0"/>
              </a:rPr>
              <a:t>to gain or lose </a:t>
            </a:r>
            <a:r>
              <a:rPr lang="en-US" sz="2600" i="1" dirty="0">
                <a:latin typeface="Arial" panose="020B0604020202020204" pitchFamily="34" charset="0"/>
                <a:cs typeface="Arial" panose="020B0604020202020204" pitchFamily="34" charset="0"/>
              </a:rPr>
              <a:t>if conditions change or stay the same</a:t>
            </a:r>
          </a:p>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stakeholders are defined as the people and organizations who are involved in or affected by an action or policy and can be directly or indirectly included in the decision making process</a:t>
            </a:r>
          </a:p>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A particular organization may further define</a:t>
            </a:r>
            <a:r>
              <a:rPr lang="en-US" sz="2600" dirty="0">
                <a:solidFill>
                  <a:srgbClr val="00B050"/>
                </a:solidFill>
                <a:latin typeface="Arial" panose="020B0604020202020204" pitchFamily="34" charset="0"/>
                <a:cs typeface="Arial" panose="020B0604020202020204" pitchFamily="34" charset="0"/>
              </a:rPr>
              <a:t> situation-specific </a:t>
            </a:r>
            <a:r>
              <a:rPr lang="en-US" sz="2600" dirty="0">
                <a:latin typeface="Arial" panose="020B0604020202020204" pitchFamily="34" charset="0"/>
                <a:cs typeface="Arial" panose="020B0604020202020204" pitchFamily="34" charset="0"/>
              </a:rPr>
              <a:t>groups of stakeholders for its projects</a:t>
            </a:r>
          </a:p>
        </p:txBody>
      </p:sp>
    </p:spTree>
    <p:extLst>
      <p:ext uri="{BB962C8B-B14F-4D97-AF65-F5344CB8AC3E}">
        <p14:creationId xmlns:p14="http://schemas.microsoft.com/office/powerpoint/2010/main" val="2722846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E8EE7-C67F-4C99-9B12-1A24FCC010DF}"/>
              </a:ext>
            </a:extLst>
          </p:cNvPr>
          <p:cNvSpPr>
            <a:spLocks noGrp="1"/>
          </p:cNvSpPr>
          <p:nvPr>
            <p:ph idx="1"/>
          </p:nvPr>
        </p:nvSpPr>
        <p:spPr>
          <a:xfrm>
            <a:off x="265043" y="106018"/>
            <a:ext cx="11648661" cy="6599582"/>
          </a:xfrm>
        </p:spPr>
        <p:txBody>
          <a:bodyPr>
            <a:normAutofit/>
          </a:bodyPr>
          <a:lstStyle/>
          <a:p>
            <a:r>
              <a:rPr lang="en-US" sz="2000" dirty="0" err="1">
                <a:latin typeface="Arial" panose="020B0604020202020204" pitchFamily="34" charset="0"/>
                <a:cs typeface="Arial" panose="020B0604020202020204" pitchFamily="34" charset="0"/>
              </a:rPr>
              <a:t>Cont</a:t>
            </a:r>
            <a:r>
              <a:rPr lang="en-US" sz="2000" dirty="0">
                <a:latin typeface="Arial" panose="020B0604020202020204" pitchFamily="34" charset="0"/>
                <a:cs typeface="Arial" panose="020B0604020202020204" pitchFamily="34" charset="0"/>
              </a:rPr>
              <a:t> ..</a:t>
            </a:r>
          </a:p>
        </p:txBody>
      </p:sp>
      <p:graphicFrame>
        <p:nvGraphicFramePr>
          <p:cNvPr id="4" name="Table 3">
            <a:extLst>
              <a:ext uri="{FF2B5EF4-FFF2-40B4-BE49-F238E27FC236}">
                <a16:creationId xmlns:a16="http://schemas.microsoft.com/office/drawing/2014/main" id="{2238EE69-8CF1-444E-9C7B-6F4380217C73}"/>
              </a:ext>
            </a:extLst>
          </p:cNvPr>
          <p:cNvGraphicFramePr>
            <a:graphicFrameLocks noGrp="1"/>
          </p:cNvGraphicFramePr>
          <p:nvPr>
            <p:extLst>
              <p:ext uri="{D42A27DB-BD31-4B8C-83A1-F6EECF244321}">
                <p14:modId xmlns:p14="http://schemas.microsoft.com/office/powerpoint/2010/main" val="2988967571"/>
              </p:ext>
            </p:extLst>
          </p:nvPr>
        </p:nvGraphicFramePr>
        <p:xfrm>
          <a:off x="265043" y="709036"/>
          <a:ext cx="11794435" cy="5225607"/>
        </p:xfrm>
        <a:graphic>
          <a:graphicData uri="http://schemas.openxmlformats.org/drawingml/2006/table">
            <a:tbl>
              <a:tblPr firstRow="1" bandRow="1"/>
              <a:tblGrid>
                <a:gridCol w="2228402">
                  <a:extLst>
                    <a:ext uri="{9D8B030D-6E8A-4147-A177-3AD203B41FA5}">
                      <a16:colId xmlns:a16="http://schemas.microsoft.com/office/drawing/2014/main" val="430171606"/>
                    </a:ext>
                  </a:extLst>
                </a:gridCol>
                <a:gridCol w="2879846">
                  <a:extLst>
                    <a:ext uri="{9D8B030D-6E8A-4147-A177-3AD203B41FA5}">
                      <a16:colId xmlns:a16="http://schemas.microsoft.com/office/drawing/2014/main" val="3732094065"/>
                    </a:ext>
                  </a:extLst>
                </a:gridCol>
                <a:gridCol w="2812906">
                  <a:extLst>
                    <a:ext uri="{9D8B030D-6E8A-4147-A177-3AD203B41FA5}">
                      <a16:colId xmlns:a16="http://schemas.microsoft.com/office/drawing/2014/main" val="1237061290"/>
                    </a:ext>
                  </a:extLst>
                </a:gridCol>
                <a:gridCol w="3873281">
                  <a:extLst>
                    <a:ext uri="{9D8B030D-6E8A-4147-A177-3AD203B41FA5}">
                      <a16:colId xmlns:a16="http://schemas.microsoft.com/office/drawing/2014/main" val="2294348321"/>
                    </a:ext>
                  </a:extLst>
                </a:gridCol>
              </a:tblGrid>
              <a:tr h="925370">
                <a:tc>
                  <a:txBody>
                    <a:bodyPr/>
                    <a:lstStyle/>
                    <a:p>
                      <a:r>
                        <a:rPr lang="en-US" sz="2000" b="1" u="none" strike="noStrike" kern="1200" baseline="0" dirty="0">
                          <a:latin typeface="Arial" panose="020B0604020202020204" pitchFamily="34" charset="0"/>
                          <a:cs typeface="Arial" panose="020B0604020202020204" pitchFamily="34" charset="0"/>
                        </a:rPr>
                        <a:t>Stakeholder</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Stakeholder interest(s) in the project</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Level of support</a:t>
                      </a:r>
                    </a:p>
                    <a:p>
                      <a:r>
                        <a:rPr lang="en-US" sz="2000" b="1" u="none" strike="noStrike" kern="1200" baseline="0" dirty="0">
                          <a:latin typeface="Arial" panose="020B0604020202020204" pitchFamily="34" charset="0"/>
                          <a:cs typeface="Arial" panose="020B0604020202020204" pitchFamily="34" charset="0"/>
                        </a:rPr>
                        <a:t>/ Opposition for project</a:t>
                      </a:r>
                      <a:endParaRPr lang="en-US" sz="2000" b="1" dirty="0">
                        <a:latin typeface="Arial" panose="020B0604020202020204" pitchFamily="34" charset="0"/>
                        <a:cs typeface="Arial" panose="020B0604020202020204" pitchFamily="34" charset="0"/>
                      </a:endParaRPr>
                    </a:p>
                  </a:txBody>
                  <a:tcPr/>
                </a:tc>
                <a:tc>
                  <a:txBody>
                    <a:bodyPr/>
                    <a:lstStyle/>
                    <a:p>
                      <a:r>
                        <a:rPr lang="en-US" sz="2000" b="1" u="none" strike="noStrike" kern="1200" baseline="0" dirty="0">
                          <a:latin typeface="Arial" panose="020B0604020202020204" pitchFamily="34" charset="0"/>
                          <a:cs typeface="Arial" panose="020B0604020202020204" pitchFamily="34" charset="0"/>
                        </a:rPr>
                        <a:t>Notes and strategies</a:t>
                      </a:r>
                    </a:p>
                    <a:p>
                      <a:r>
                        <a:rPr lang="en-US" sz="2000" b="1" u="none" strike="noStrike" kern="1200" baseline="0" dirty="0">
                          <a:latin typeface="Arial" panose="020B0604020202020204" pitchFamily="34" charset="0"/>
                          <a:cs typeface="Arial" panose="020B0604020202020204" pitchFamily="34" charset="0"/>
                        </a:rPr>
                        <a:t>For obtaining support or reducing obstacles</a:t>
                      </a:r>
                      <a:endParaRPr lang="en-US"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51468695"/>
                  </a:ext>
                </a:extLst>
              </a:tr>
              <a:tr h="668501">
                <a:tc>
                  <a:txBody>
                    <a:bodyPr/>
                    <a:lstStyle/>
                    <a:p>
                      <a:pPr algn="l">
                        <a:lnSpc>
                          <a:spcPct val="150000"/>
                        </a:lnSpc>
                      </a:pPr>
                      <a:r>
                        <a:rPr lang="en-US" sz="2000" dirty="0">
                          <a:latin typeface="Arial" panose="020B0604020202020204" pitchFamily="34" charset="0"/>
                          <a:cs typeface="Arial" panose="020B0604020202020204" pitchFamily="34" charset="0"/>
                        </a:rPr>
                        <a:t>City Parks and Recreation</a:t>
                      </a:r>
                    </a:p>
                    <a:p>
                      <a:pPr algn="l">
                        <a:lnSpc>
                          <a:spcPct val="150000"/>
                        </a:lnSpc>
                      </a:pPr>
                      <a:r>
                        <a:rPr lang="en-US" sz="2000" dirty="0">
                          <a:latin typeface="Arial" panose="020B0604020202020204" pitchFamily="34" charset="0"/>
                          <a:cs typeface="Arial" panose="020B0604020202020204" pitchFamily="34" charset="0"/>
                        </a:rPr>
                        <a:t>Department</a:t>
                      </a:r>
                    </a:p>
                  </a:txBody>
                  <a:tcPr/>
                </a:tc>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Development of river park</a:t>
                      </a:r>
                      <a:endParaRPr lang="en-US" sz="2000"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000" b="1" i="0" u="none" strike="noStrike" kern="1200" baseline="0" dirty="0">
                          <a:solidFill>
                            <a:srgbClr val="00B050"/>
                          </a:solidFill>
                          <a:latin typeface="Arial" panose="020B0604020202020204" pitchFamily="34" charset="0"/>
                          <a:ea typeface="+mn-ea"/>
                          <a:cs typeface="Arial" panose="020B0604020202020204" pitchFamily="34" charset="0"/>
                        </a:rPr>
                        <a:t>In favor</a:t>
                      </a:r>
                      <a:endParaRPr lang="en-US" sz="2000" b="1" dirty="0">
                        <a:solidFill>
                          <a:srgbClr val="00B050"/>
                        </a:solidFill>
                        <a:latin typeface="Arial" panose="020B0604020202020204" pitchFamily="34" charset="0"/>
                        <a:cs typeface="Arial" panose="020B0604020202020204" pitchFamily="34" charset="0"/>
                      </a:endParaRPr>
                    </a:p>
                  </a:txBody>
                  <a:tcPr/>
                </a:tc>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Zoning and land use mitigation</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44611774"/>
                  </a:ext>
                </a:extLst>
              </a:tr>
              <a:tr h="644955">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Fishing Group</a:t>
                      </a:r>
                      <a:endParaRPr lang="en-US" sz="2000"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Public access to fishing, water quality for fish habitat</a:t>
                      </a:r>
                      <a:endParaRPr lang="en-US" sz="2000"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Mixed; members of group are split</a:t>
                      </a:r>
                      <a:endParaRPr lang="en-US" sz="2000"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Provide boat launch, mitigate upstream damage by habitat restoration, fish ladders</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79856308"/>
                  </a:ext>
                </a:extLst>
              </a:tr>
              <a:tr h="925370">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Energy Development</a:t>
                      </a:r>
                    </a:p>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Corporation</a:t>
                      </a:r>
                      <a:endParaRPr lang="en-US" sz="2000"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Develop hydropower plant</a:t>
                      </a:r>
                      <a:endParaRPr lang="en-US" sz="2000"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000" b="1" i="0" u="none" strike="noStrike" kern="1200" baseline="0" dirty="0">
                          <a:solidFill>
                            <a:srgbClr val="00B050"/>
                          </a:solidFill>
                          <a:latin typeface="Arial" panose="020B0604020202020204" pitchFamily="34" charset="0"/>
                          <a:ea typeface="+mn-ea"/>
                          <a:cs typeface="Arial" panose="020B0604020202020204" pitchFamily="34" charset="0"/>
                        </a:rPr>
                        <a:t>Strongly in favor</a:t>
                      </a:r>
                      <a:endParaRPr lang="en-US" sz="2000" b="1" dirty="0">
                        <a:solidFill>
                          <a:srgbClr val="00B050"/>
                        </a:solidFill>
                        <a:latin typeface="Arial" panose="020B0604020202020204" pitchFamily="34" charset="0"/>
                        <a:cs typeface="Arial" panose="020B0604020202020204" pitchFamily="34" charset="0"/>
                      </a:endParaRPr>
                    </a:p>
                  </a:txBody>
                  <a:tcPr/>
                </a:tc>
                <a:tc>
                  <a:txBody>
                    <a:bodyPr/>
                    <a:lstStyle/>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Will make proposal only</a:t>
                      </a:r>
                    </a:p>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after city support for dam</a:t>
                      </a:r>
                    </a:p>
                    <a:p>
                      <a:pPr algn="l">
                        <a:lnSpc>
                          <a:spcPct val="150000"/>
                        </a:lnSpc>
                      </a:pPr>
                      <a:r>
                        <a:rPr lang="en-US" sz="2000" b="0" i="0" u="none" strike="noStrike" kern="1200" baseline="0" dirty="0">
                          <a:solidFill>
                            <a:schemeClr val="tx1"/>
                          </a:solidFill>
                          <a:latin typeface="Arial" panose="020B0604020202020204" pitchFamily="34" charset="0"/>
                          <a:ea typeface="+mn-ea"/>
                          <a:cs typeface="Arial" panose="020B0604020202020204" pitchFamily="34" charset="0"/>
                        </a:rPr>
                        <a:t>announced</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16743540"/>
                  </a:ext>
                </a:extLst>
              </a:tr>
            </a:tbl>
          </a:graphicData>
        </a:graphic>
      </p:graphicFrame>
    </p:spTree>
    <p:extLst>
      <p:ext uri="{BB962C8B-B14F-4D97-AF65-F5344CB8AC3E}">
        <p14:creationId xmlns:p14="http://schemas.microsoft.com/office/powerpoint/2010/main" val="14220058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E9CEBC-E601-4AA3-B3D7-52B4344FF7C2}"/>
              </a:ext>
            </a:extLst>
          </p:cNvPr>
          <p:cNvSpPr>
            <a:spLocks noGrp="1"/>
          </p:cNvSpPr>
          <p:nvPr>
            <p:ph idx="1"/>
          </p:nvPr>
        </p:nvSpPr>
        <p:spPr>
          <a:xfrm>
            <a:off x="291547" y="304800"/>
            <a:ext cx="11661913" cy="6440557"/>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Stakeholder Grid technique</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stakeholder grid is a tool that can be used to visualize the relative influence (on one axis) and level of interest either positive or negative (on the other axis) of each of the stakeholder groups.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technique can be used either alone or in conjunction with the stakeholder table.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stakeholder grid can assist a project planner by visualizing which stakeholders </a:t>
            </a:r>
            <a:r>
              <a:rPr lang="en-US" b="1" dirty="0">
                <a:solidFill>
                  <a:srgbClr val="00B050"/>
                </a:solidFill>
                <a:latin typeface="Arial" panose="020B0604020202020204" pitchFamily="34" charset="0"/>
                <a:cs typeface="Arial" panose="020B0604020202020204" pitchFamily="34" charset="0"/>
              </a:rPr>
              <a:t>share similar goals or have similar interests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86303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AFE23A9-2C53-4B00-9D8B-80FA7C364933}"/>
              </a:ext>
            </a:extLst>
          </p:cNvPr>
          <p:cNvPicPr>
            <a:picLocks noGrp="1" noChangeAspect="1"/>
          </p:cNvPicPr>
          <p:nvPr>
            <p:ph idx="1"/>
          </p:nvPr>
        </p:nvPicPr>
        <p:blipFill>
          <a:blip r:embed="rId2"/>
          <a:stretch>
            <a:fillRect/>
          </a:stretch>
        </p:blipFill>
        <p:spPr>
          <a:xfrm>
            <a:off x="3511826" y="135835"/>
            <a:ext cx="8680174" cy="6586330"/>
          </a:xfrm>
          <a:prstGeom prst="rect">
            <a:avLst/>
          </a:prstGeom>
        </p:spPr>
      </p:pic>
      <p:sp>
        <p:nvSpPr>
          <p:cNvPr id="5" name="Rectangle 4">
            <a:extLst>
              <a:ext uri="{FF2B5EF4-FFF2-40B4-BE49-F238E27FC236}">
                <a16:creationId xmlns:a16="http://schemas.microsoft.com/office/drawing/2014/main" id="{968B6640-DB26-4C21-AEFA-A4AB320BECD4}"/>
              </a:ext>
            </a:extLst>
          </p:cNvPr>
          <p:cNvSpPr/>
          <p:nvPr/>
        </p:nvSpPr>
        <p:spPr>
          <a:xfrm>
            <a:off x="331304" y="2960061"/>
            <a:ext cx="3180522" cy="1015663"/>
          </a:xfrm>
          <a:prstGeom prst="rect">
            <a:avLst/>
          </a:prstGeom>
        </p:spPr>
        <p:txBody>
          <a:bodyPr wrap="square">
            <a:spAutoFit/>
          </a:bodyPr>
          <a:lstStyle/>
          <a:p>
            <a:r>
              <a:rPr lang="en-US" sz="2000" i="1" dirty="0">
                <a:latin typeface="Arial" panose="020B0604020202020204" pitchFamily="34" charset="0"/>
                <a:cs typeface="Arial" panose="020B0604020202020204" pitchFamily="34" charset="0"/>
              </a:rPr>
              <a:t>Stakeholder grid: an example using a hypothetical dam project.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720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342DF0-E4E0-4F2E-9A27-CF406FEA3DC3}"/>
              </a:ext>
            </a:extLst>
          </p:cNvPr>
          <p:cNvSpPr>
            <a:spLocks noGrp="1"/>
          </p:cNvSpPr>
          <p:nvPr>
            <p:ph idx="1"/>
          </p:nvPr>
        </p:nvSpPr>
        <p:spPr>
          <a:xfrm>
            <a:off x="0" y="145774"/>
            <a:ext cx="11767930" cy="6712226"/>
          </a:xfrm>
        </p:spPr>
        <p:txBody>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An example of a stakeholder grid for the dam construction project is presented in the following Figure</a:t>
            </a:r>
          </a:p>
          <a:p>
            <a:pPr marL="0" indent="0">
              <a:buNone/>
            </a:pPr>
            <a:endParaRPr lang="en-US" dirty="0"/>
          </a:p>
        </p:txBody>
      </p:sp>
      <p:pic>
        <p:nvPicPr>
          <p:cNvPr id="4" name="Picture 3">
            <a:extLst>
              <a:ext uri="{FF2B5EF4-FFF2-40B4-BE49-F238E27FC236}">
                <a16:creationId xmlns:a16="http://schemas.microsoft.com/office/drawing/2014/main" id="{4CD30EFC-FEA0-44E6-BD48-FEFDA5E976B0}"/>
              </a:ext>
            </a:extLst>
          </p:cNvPr>
          <p:cNvPicPr>
            <a:picLocks noChangeAspect="1"/>
          </p:cNvPicPr>
          <p:nvPr/>
        </p:nvPicPr>
        <p:blipFill>
          <a:blip r:embed="rId2"/>
          <a:stretch>
            <a:fillRect/>
          </a:stretch>
        </p:blipFill>
        <p:spPr>
          <a:xfrm>
            <a:off x="4232118" y="926574"/>
            <a:ext cx="7535812" cy="5638800"/>
          </a:xfrm>
          <a:prstGeom prst="rect">
            <a:avLst/>
          </a:prstGeom>
        </p:spPr>
      </p:pic>
      <p:sp>
        <p:nvSpPr>
          <p:cNvPr id="5" name="Rectangle 4">
            <a:extLst>
              <a:ext uri="{FF2B5EF4-FFF2-40B4-BE49-F238E27FC236}">
                <a16:creationId xmlns:a16="http://schemas.microsoft.com/office/drawing/2014/main" id="{4BC38327-958B-4B29-83CF-485B74ACA190}"/>
              </a:ext>
            </a:extLst>
          </p:cNvPr>
          <p:cNvSpPr/>
          <p:nvPr/>
        </p:nvSpPr>
        <p:spPr>
          <a:xfrm>
            <a:off x="251791" y="1853148"/>
            <a:ext cx="3631096" cy="2677656"/>
          </a:xfrm>
          <a:prstGeom prst="rect">
            <a:avLst/>
          </a:prstGeom>
        </p:spPr>
        <p:txBody>
          <a:bodyPr wrap="square">
            <a:spAutoFit/>
          </a:bodyPr>
          <a:lstStyle/>
          <a:p>
            <a:r>
              <a:rPr lang="en-US" sz="2400" i="1" dirty="0">
                <a:latin typeface="Arial" panose="020B0604020202020204" pitchFamily="34" charset="0"/>
                <a:cs typeface="Arial" panose="020B0604020202020204" pitchFamily="34" charset="0"/>
              </a:rPr>
              <a:t>Stakeholder grid completed with</a:t>
            </a:r>
          </a:p>
          <a:p>
            <a:r>
              <a:rPr lang="en-US" sz="2400" i="1" dirty="0">
                <a:latin typeface="Arial" panose="020B0604020202020204" pitchFamily="34" charset="0"/>
                <a:cs typeface="Arial" panose="020B0604020202020204" pitchFamily="34" charset="0"/>
              </a:rPr>
              <a:t>backward “Z” included. Colors indicate possible unions or groups with common interests or concerns.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8475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774F00-5738-4EDA-BDE4-20D32012368D}"/>
              </a:ext>
            </a:extLst>
          </p:cNvPr>
          <p:cNvSpPr>
            <a:spLocks noGrp="1"/>
          </p:cNvSpPr>
          <p:nvPr>
            <p:ph idx="1"/>
          </p:nvPr>
        </p:nvSpPr>
        <p:spPr>
          <a:xfrm>
            <a:off x="384313" y="185530"/>
            <a:ext cx="11383617" cy="6414053"/>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Stakeholder grids can help identify potential group coalitions/unions.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Coalition building is an especially important tactic for stakeholders of </a:t>
            </a:r>
            <a:r>
              <a:rPr lang="en-US" sz="2400" b="1" dirty="0">
                <a:solidFill>
                  <a:srgbClr val="00B050"/>
                </a:solidFill>
                <a:latin typeface="Arial" panose="020B0604020202020204" pitchFamily="34" charset="0"/>
                <a:cs typeface="Arial" panose="020B0604020202020204" pitchFamily="34" charset="0"/>
              </a:rPr>
              <a:t>low influence and high interest.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bird watching group and the upstream landowner have similar (negative) views about a dam that would flood pastureland and destroy grassland bird habitat.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Even if the upstream resident is not a bird enthusiast, s/he might be inclined to join forces with the bird watching group to gain a stronger voice in the debate.</a:t>
            </a:r>
          </a:p>
        </p:txBody>
      </p:sp>
    </p:spTree>
    <p:extLst>
      <p:ext uri="{BB962C8B-B14F-4D97-AF65-F5344CB8AC3E}">
        <p14:creationId xmlns:p14="http://schemas.microsoft.com/office/powerpoint/2010/main" val="2077368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5CB46-26A6-49FF-9D2A-FC41B079E483}"/>
              </a:ext>
            </a:extLst>
          </p:cNvPr>
          <p:cNvSpPr>
            <a:spLocks noGrp="1"/>
          </p:cNvSpPr>
          <p:nvPr>
            <p:ph idx="1"/>
          </p:nvPr>
        </p:nvSpPr>
        <p:spPr>
          <a:xfrm>
            <a:off x="92765" y="185530"/>
            <a:ext cx="11794435" cy="6672470"/>
          </a:xfrm>
        </p:spPr>
        <p:txBody>
          <a:bodyPr>
            <a:normAutofit lnSpcReduction="10000"/>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 coalition may eventually gain a higher level of influence than separate stakeholder groups,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Education and media coverage can also be used to possibly increase the interest level of other low influence groups.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coalitions of stakeholder groups with low influence but high interest could use their powerful collective voice to contact officials of groups with higher influence, such as the Department of Environment.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This flow of interest and influence can be visualized on the stakeholder grid as a backwards “Z” linking marginally interested stakeholders in the lower left quadrant, to the groups in the lower right through education and media, who use that empowerment to gain the assistance of stakeholders in the upper left, who ultimately advocate to the stakeholders holding the highest influence</a:t>
            </a:r>
          </a:p>
        </p:txBody>
      </p:sp>
    </p:spTree>
    <p:extLst>
      <p:ext uri="{BB962C8B-B14F-4D97-AF65-F5344CB8AC3E}">
        <p14:creationId xmlns:p14="http://schemas.microsoft.com/office/powerpoint/2010/main" val="4114061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08687E-9FC7-47E2-9097-D14DF635DA79}"/>
              </a:ext>
            </a:extLst>
          </p:cNvPr>
          <p:cNvSpPr>
            <a:spLocks noGrp="1"/>
          </p:cNvSpPr>
          <p:nvPr>
            <p:ph idx="1"/>
          </p:nvPr>
        </p:nvSpPr>
        <p:spPr>
          <a:xfrm>
            <a:off x="119270" y="145774"/>
            <a:ext cx="11940209" cy="6599583"/>
          </a:xfrm>
        </p:spPr>
        <p:txBody>
          <a:bodyPr>
            <a:normAutofit lnSpcReduction="10000"/>
          </a:bodyPr>
          <a:lstStyle/>
          <a:p>
            <a:pPr>
              <a:buFont typeface="Wingdings" panose="05000000000000000000" pitchFamily="2" charset="2"/>
              <a:buChar char="q"/>
            </a:pPr>
            <a:r>
              <a:rPr lang="en-US" b="1" dirty="0">
                <a:latin typeface="Arial" panose="020B0604020202020204" pitchFamily="34" charset="0"/>
                <a:cs typeface="Arial" panose="020B0604020202020204" pitchFamily="34" charset="0"/>
              </a:rPr>
              <a:t>the need for stakeholder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guiding principle of the watershed management process is that stakeholders need a legitimate early opportunity to participate in the development of the plan.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Active stakeholder involvement ensures that ideas of the people most affected by the outcome are included at the front end of the watershed management process.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Scientists and land managers need interaction with stakeholders to devise the most appropriate plan to manage the watershed to fulfill stakeholder goals.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Stakeholder involvement provides the foundation to obtain pubic feedback, build consensuses, and develop support needed in planning and implementation.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good watershed management plan, developed with active stakeholder involvement, clearly identifies who, what, when, where, and how for implementation and evaluation activities</a:t>
            </a:r>
          </a:p>
          <a:p>
            <a:pPr lvl="1" algn="just">
              <a:lnSpc>
                <a:spcPct val="150000"/>
              </a:lnSpc>
              <a:buFont typeface="Wingdings" panose="05000000000000000000" pitchFamily="2" charset="2"/>
              <a:buChar char="v"/>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6080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B2A43D-2B83-4D3C-B750-785F54DA5E48}"/>
              </a:ext>
            </a:extLst>
          </p:cNvPr>
          <p:cNvSpPr>
            <a:spLocks noGrp="1"/>
          </p:cNvSpPr>
          <p:nvPr>
            <p:ph idx="1"/>
          </p:nvPr>
        </p:nvSpPr>
        <p:spPr>
          <a:xfrm>
            <a:off x="251792" y="159026"/>
            <a:ext cx="11675166" cy="6599583"/>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Stakeholder participation can result in a more informed public, improved government, and the best possible decisions for proposed actions or plans.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 true stakeholder participatory process has the stakeholders not only advocating positions and debating issues, but also listening to a diversity of viewpoints, and developing compromises and solutions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Seeking a consensus is best when all stakeholders need to support and implement the solutions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Without input from all stakeholders, the developed watershed management plan will be difficult to implement</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Stakeholders need to feel ownership of projects to ensure project support.</a:t>
            </a:r>
          </a:p>
        </p:txBody>
      </p:sp>
    </p:spTree>
    <p:extLst>
      <p:ext uri="{BB962C8B-B14F-4D97-AF65-F5344CB8AC3E}">
        <p14:creationId xmlns:p14="http://schemas.microsoft.com/office/powerpoint/2010/main" val="28038185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9B871B-B7D2-40AB-B4DD-7F379A3F357C}"/>
              </a:ext>
            </a:extLst>
          </p:cNvPr>
          <p:cNvSpPr>
            <a:spLocks noGrp="1"/>
          </p:cNvSpPr>
          <p:nvPr>
            <p:ph idx="1"/>
          </p:nvPr>
        </p:nvSpPr>
        <p:spPr>
          <a:xfrm>
            <a:off x="278296" y="225287"/>
            <a:ext cx="11622156" cy="6453809"/>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Multi-stakeholder initiatives are increasingly established to promote collective forms of governance and to create discussion platforms and to address complex development challenges that cannot be solved by one party alone.</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No single group of stakeholders can write a consensus-based watershed management plan alone.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Hence, a range of watershed stakeholders must be involved in problem analysis, identification of alternative options and delineation of potential areas for interventions.</a:t>
            </a:r>
          </a:p>
          <a:p>
            <a:pPr algn="just">
              <a:lnSpc>
                <a:spcPct val="150000"/>
              </a:lnSpc>
              <a:buFont typeface="Wingdings" panose="05000000000000000000" pitchFamily="2" charset="2"/>
              <a:buChar char="v"/>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5525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7DD851-4B3D-49A4-A502-70FCA1C7CA86}"/>
              </a:ext>
            </a:extLst>
          </p:cNvPr>
          <p:cNvSpPr>
            <a:spLocks noGrp="1"/>
          </p:cNvSpPr>
          <p:nvPr>
            <p:ph idx="1"/>
          </p:nvPr>
        </p:nvSpPr>
        <p:spPr>
          <a:xfrm>
            <a:off x="159026" y="159026"/>
            <a:ext cx="11887200" cy="6467061"/>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Since stakeholder opinions on watershed issues often conflict in mixed watersheds, compromise is often necessary to achieving desirable actions.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Such compromise is only valuable when developed with the involvement of all the stakeholders and supported by accurate information.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more stakeholders are involved in the management process, the more effective the effort will be in developing and attaining community-based goals for public resources.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As part of formulating alternatives, the stakeholders determine the feasibility of using various management options to meet the project’s goals.</a:t>
            </a:r>
          </a:p>
          <a:p>
            <a:pPr marL="0" indent="0" algn="just">
              <a:lnSpc>
                <a:spcPct val="150000"/>
              </a:lnSpc>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6908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C7249-2672-4996-9512-767D3648927F}"/>
              </a:ext>
            </a:extLst>
          </p:cNvPr>
          <p:cNvSpPr>
            <a:spLocks noGrp="1"/>
          </p:cNvSpPr>
          <p:nvPr>
            <p:ph idx="1"/>
          </p:nvPr>
        </p:nvSpPr>
        <p:spPr>
          <a:xfrm>
            <a:off x="225287" y="0"/>
            <a:ext cx="11834191" cy="6858000"/>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For example, the United Nations Environment Program identifies and engages with nine specific major stakeholder groups for </a:t>
            </a:r>
            <a:r>
              <a:rPr lang="en-US" sz="2400" dirty="0">
                <a:solidFill>
                  <a:srgbClr val="00B050"/>
                </a:solidFill>
                <a:latin typeface="Arial" panose="020B0604020202020204" pitchFamily="34" charset="0"/>
                <a:cs typeface="Arial" panose="020B0604020202020204" pitchFamily="34" charset="0"/>
              </a:rPr>
              <a:t>sustainable development </a:t>
            </a:r>
            <a:r>
              <a:rPr lang="en-US" sz="2400" dirty="0">
                <a:latin typeface="Arial" panose="020B0604020202020204" pitchFamily="34" charset="0"/>
                <a:cs typeface="Arial" panose="020B0604020202020204" pitchFamily="34" charset="0"/>
              </a:rPr>
              <a:t>projects under their oversight</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farmers,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women,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scientific and technological community,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children and youth,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indigenous peoples and their communities,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workers and trade unions,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business and industry,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nongovernmental organizations, and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local authorities</a:t>
            </a:r>
          </a:p>
          <a:p>
            <a:endParaRPr lang="en-US" dirty="0"/>
          </a:p>
        </p:txBody>
      </p:sp>
    </p:spTree>
    <p:extLst>
      <p:ext uri="{BB962C8B-B14F-4D97-AF65-F5344CB8AC3E}">
        <p14:creationId xmlns:p14="http://schemas.microsoft.com/office/powerpoint/2010/main" val="300192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3F082C-DDFA-48F9-8EFA-83FDEDEAB7D3}"/>
              </a:ext>
            </a:extLst>
          </p:cNvPr>
          <p:cNvSpPr>
            <a:spLocks noGrp="1"/>
          </p:cNvSpPr>
          <p:nvPr>
            <p:ph idx="1"/>
          </p:nvPr>
        </p:nvSpPr>
        <p:spPr>
          <a:xfrm>
            <a:off x="198783" y="145774"/>
            <a:ext cx="11754678" cy="6712225"/>
          </a:xfrm>
        </p:spPr>
        <p:txBody>
          <a:bodyPr>
            <a:normAutofit/>
          </a:bodyPr>
          <a:lstStyle/>
          <a:p>
            <a:pPr algn="just">
              <a:lnSpc>
                <a:spcPct val="150000"/>
              </a:lnSpc>
              <a:buFont typeface="Wingdings" panose="05000000000000000000" pitchFamily="2" charset="2"/>
              <a:buChar char="q"/>
            </a:pPr>
            <a:r>
              <a:rPr lang="en-US" dirty="0">
                <a:latin typeface="Arial" panose="020B0604020202020204" pitchFamily="34" charset="0"/>
                <a:cs typeface="Arial" panose="020B0604020202020204" pitchFamily="34" charset="0"/>
              </a:rPr>
              <a:t>“ the term ‘stakeholders’ to mean any group of people, organized or unorganized, who share a </a:t>
            </a:r>
            <a:r>
              <a:rPr lang="en-US" dirty="0">
                <a:solidFill>
                  <a:srgbClr val="00B050"/>
                </a:solidFill>
                <a:latin typeface="Arial" panose="020B0604020202020204" pitchFamily="34" charset="0"/>
                <a:cs typeface="Arial" panose="020B0604020202020204" pitchFamily="34" charset="0"/>
              </a:rPr>
              <a:t>common interest or stake </a:t>
            </a:r>
            <a:r>
              <a:rPr lang="en-US" dirty="0">
                <a:latin typeface="Arial" panose="020B0604020202020204" pitchFamily="34" charset="0"/>
                <a:cs typeface="Arial" panose="020B0604020202020204" pitchFamily="34" charset="0"/>
              </a:rPr>
              <a:t>in a particular issue or system; they can be at any level or position in society, from global, national and regional concerns down to the level of household or intra-household, and be groups of any size or aggregation” (</a:t>
            </a:r>
            <a:r>
              <a:rPr lang="en-US" dirty="0" err="1">
                <a:latin typeface="Arial" panose="020B0604020202020204" pitchFamily="34" charset="0"/>
                <a:cs typeface="Arial" panose="020B0604020202020204" pitchFamily="34" charset="0"/>
              </a:rPr>
              <a:t>Grimble</a:t>
            </a:r>
            <a:r>
              <a:rPr lang="en-US" dirty="0">
                <a:latin typeface="Arial" panose="020B0604020202020204" pitchFamily="34" charset="0"/>
                <a:cs typeface="Arial" panose="020B0604020202020204" pitchFamily="34" charset="0"/>
              </a:rPr>
              <a:t> &amp; </a:t>
            </a:r>
            <a:r>
              <a:rPr lang="en-US" dirty="0" err="1">
                <a:latin typeface="Arial" panose="020B0604020202020204" pitchFamily="34" charset="0"/>
                <a:cs typeface="Arial" panose="020B0604020202020204" pitchFamily="34" charset="0"/>
              </a:rPr>
              <a:t>Wellard</a:t>
            </a:r>
            <a:r>
              <a:rPr lang="en-US" dirty="0">
                <a:latin typeface="Arial" panose="020B0604020202020204" pitchFamily="34" charset="0"/>
                <a:cs typeface="Arial" panose="020B0604020202020204" pitchFamily="34" charset="0"/>
              </a:rPr>
              <a:t>, 1997)</a:t>
            </a:r>
          </a:p>
          <a:p>
            <a:pPr algn="just">
              <a:lnSpc>
                <a:spcPct val="150000"/>
              </a:lnSpc>
              <a:buFont typeface="Wingdings" panose="05000000000000000000" pitchFamily="2" charset="2"/>
              <a:buChar char="q"/>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442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843A4-0811-49CD-81EC-D825688629E6}"/>
              </a:ext>
            </a:extLst>
          </p:cNvPr>
          <p:cNvSpPr>
            <a:spLocks noGrp="1"/>
          </p:cNvSpPr>
          <p:nvPr>
            <p:ph idx="1"/>
          </p:nvPr>
        </p:nvSpPr>
        <p:spPr>
          <a:xfrm>
            <a:off x="357809" y="198783"/>
            <a:ext cx="11502887" cy="6440556"/>
          </a:xfrm>
        </p:spPr>
        <p:txBody>
          <a:bodyPr/>
          <a:lstStyle/>
          <a:p>
            <a:pPr>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Examples of stakeholders at different levels</a:t>
            </a:r>
          </a:p>
          <a:p>
            <a:endParaRPr lang="en-US" altLang="en-US" dirty="0"/>
          </a:p>
          <a:p>
            <a:endParaRPr lang="en-US" dirty="0"/>
          </a:p>
        </p:txBody>
      </p:sp>
      <p:pic>
        <p:nvPicPr>
          <p:cNvPr id="4" name="Picture 2">
            <a:extLst>
              <a:ext uri="{FF2B5EF4-FFF2-40B4-BE49-F238E27FC236}">
                <a16:creationId xmlns:a16="http://schemas.microsoft.com/office/drawing/2014/main" id="{38C12E9C-9443-4CE0-A617-DD8FA12233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4433"/>
          <a:stretch>
            <a:fillRect/>
          </a:stretch>
        </p:blipFill>
        <p:spPr bwMode="auto">
          <a:xfrm>
            <a:off x="808383" y="649357"/>
            <a:ext cx="9568069" cy="6208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246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47A4EE-96EE-409B-91AC-E89AA03B9DF6}"/>
              </a:ext>
            </a:extLst>
          </p:cNvPr>
          <p:cNvSpPr>
            <a:spLocks noGrp="1"/>
          </p:cNvSpPr>
          <p:nvPr>
            <p:ph idx="1"/>
          </p:nvPr>
        </p:nvSpPr>
        <p:spPr>
          <a:xfrm>
            <a:off x="145774" y="172278"/>
            <a:ext cx="12046226" cy="6573079"/>
          </a:xfrm>
        </p:spPr>
        <p:txBody>
          <a:bodyPr>
            <a:normAutofit lnSpcReduction="10000"/>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Practically integrating stakeholder input into an initiative’s planning process can be beneficial by providing early feedback and gathering consensus before a new rule, plan, or decision takes effect and can lead to a more harmonious process and avoidance of unnecessary conflict.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Often stakeholders oppose a project if they have been </a:t>
            </a:r>
            <a:r>
              <a:rPr lang="en-US" sz="2400" dirty="0">
                <a:solidFill>
                  <a:srgbClr val="00B050"/>
                </a:solidFill>
                <a:latin typeface="Arial" panose="020B0604020202020204" pitchFamily="34" charset="0"/>
                <a:cs typeface="Arial" panose="020B0604020202020204" pitchFamily="34" charset="0"/>
              </a:rPr>
              <a:t>left out </a:t>
            </a:r>
            <a:r>
              <a:rPr lang="en-US" sz="2400" dirty="0">
                <a:latin typeface="Arial" panose="020B0604020202020204" pitchFamily="34" charset="0"/>
                <a:cs typeface="Arial" panose="020B0604020202020204" pitchFamily="34" charset="0"/>
              </a:rPr>
              <a:t>of the process, or were not informed about the numerous factors and compromises made before their participation</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As a result, fostering stakeholder ownership in the process can lead to increased support for, and improved implementation of, the project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Although there is no universally effective way to incorporate stakeholders, researchers and practitioners generally agree that stakeholder participation is important and has many benefits</a:t>
            </a:r>
          </a:p>
        </p:txBody>
      </p:sp>
    </p:spTree>
    <p:extLst>
      <p:ext uri="{BB962C8B-B14F-4D97-AF65-F5344CB8AC3E}">
        <p14:creationId xmlns:p14="http://schemas.microsoft.com/office/powerpoint/2010/main" val="3484430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65BCB8-B986-4F8A-8886-538A989C5825}"/>
              </a:ext>
            </a:extLst>
          </p:cNvPr>
          <p:cNvSpPr>
            <a:spLocks noGrp="1"/>
          </p:cNvSpPr>
          <p:nvPr>
            <p:ph idx="1"/>
          </p:nvPr>
        </p:nvSpPr>
        <p:spPr>
          <a:xfrm>
            <a:off x="159026" y="119270"/>
            <a:ext cx="11794435" cy="6738730"/>
          </a:xfrm>
        </p:spPr>
        <p:txBody>
          <a:bodyPr>
            <a:no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Specifically, involving stakeholders in NRM decisions can accomplish the following: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Produce better outcomes or decisions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Gather public support for agencies and their decisions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Bring to light important local knowledge about natural resources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Increase public understanding of natural resource issues or management decisions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Reduce or </a:t>
            </a:r>
            <a:r>
              <a:rPr lang="en-US" dirty="0">
                <a:solidFill>
                  <a:srgbClr val="00B050"/>
                </a:solidFill>
                <a:latin typeface="Arial" panose="020B0604020202020204" pitchFamily="34" charset="0"/>
                <a:cs typeface="Arial" panose="020B0604020202020204" pitchFamily="34" charset="0"/>
              </a:rPr>
              <a:t>resolve conflicts </a:t>
            </a:r>
            <a:r>
              <a:rPr lang="en-US" dirty="0">
                <a:latin typeface="Arial" panose="020B0604020202020204" pitchFamily="34" charset="0"/>
                <a:cs typeface="Arial" panose="020B0604020202020204" pitchFamily="34" charset="0"/>
              </a:rPr>
              <a:t>between stakeholders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Ensure implementation of new programs or policies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Increase compliance with natural resource laws and regulations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Help agencies understand faults in existing management strategies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Create new relationships among stakeholders</a:t>
            </a:r>
          </a:p>
        </p:txBody>
      </p:sp>
    </p:spTree>
    <p:extLst>
      <p:ext uri="{BB962C8B-B14F-4D97-AF65-F5344CB8AC3E}">
        <p14:creationId xmlns:p14="http://schemas.microsoft.com/office/powerpoint/2010/main" val="236255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6F0BE2-0B06-408C-8B98-6B51D6B4E09B}"/>
              </a:ext>
            </a:extLst>
          </p:cNvPr>
          <p:cNvSpPr>
            <a:spLocks noGrp="1"/>
          </p:cNvSpPr>
          <p:nvPr>
            <p:ph idx="1"/>
          </p:nvPr>
        </p:nvSpPr>
        <p:spPr>
          <a:xfrm>
            <a:off x="331304" y="265043"/>
            <a:ext cx="11383618" cy="6400800"/>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stakeholder participation can also pose challenges.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Involving stakeholders can be costly, time-consuming, labor-intensive, and confrontational, and can ultimately delay decision-making.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Additionally, if improperly managed, stakeholder participation can create new conflicts or escalate existing ones.</a:t>
            </a:r>
          </a:p>
        </p:txBody>
      </p:sp>
    </p:spTree>
    <p:extLst>
      <p:ext uri="{BB962C8B-B14F-4D97-AF65-F5344CB8AC3E}">
        <p14:creationId xmlns:p14="http://schemas.microsoft.com/office/powerpoint/2010/main" val="2050689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7457</TotalTime>
  <Words>3144</Words>
  <Application>Microsoft Office PowerPoint</Application>
  <PresentationFormat>Widescreen</PresentationFormat>
  <Paragraphs>295</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stakeholder analysis technique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78</cp:revision>
  <dcterms:created xsi:type="dcterms:W3CDTF">2018-05-18T00:37:07Z</dcterms:created>
  <dcterms:modified xsi:type="dcterms:W3CDTF">2019-03-28T21:02:23Z</dcterms:modified>
</cp:coreProperties>
</file>