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5" r:id="rId28"/>
    <p:sldId id="28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DDDDF-1CE6-4DBE-B503-DD9A7CCB409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1D8D348-A7A9-41A1-9641-91C7317C71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0D3E7-75D1-42A0-B0F0-0B365DE0FE42}"/>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5" name="Footer Placeholder 4">
            <a:extLst>
              <a:ext uri="{FF2B5EF4-FFF2-40B4-BE49-F238E27FC236}">
                <a16:creationId xmlns:a16="http://schemas.microsoft.com/office/drawing/2014/main" id="{5DF4944A-BB70-465A-92A1-3636ED935A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577057-7224-491E-A5E1-F993F0B1661A}"/>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3064296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2F27-D111-4F73-9B24-26BC3B9CF5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BF46FE6-09DC-4779-95D0-190B0D0E1C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0A54AA-5F27-4B27-81C3-1CF913CCBDFF}"/>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5" name="Footer Placeholder 4">
            <a:extLst>
              <a:ext uri="{FF2B5EF4-FFF2-40B4-BE49-F238E27FC236}">
                <a16:creationId xmlns:a16="http://schemas.microsoft.com/office/drawing/2014/main" id="{AEF6A8DE-C9DE-4032-B83A-174879CB8A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2D5B77-8AB1-4493-8B78-AD9B444AB536}"/>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1386057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599F52-9FFE-4B2D-A321-A4FCA06409B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2CCA728-AB1C-4F48-A24B-703490778D1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94CACE-5ACE-4558-A986-4911D04631D1}"/>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5" name="Footer Placeholder 4">
            <a:extLst>
              <a:ext uri="{FF2B5EF4-FFF2-40B4-BE49-F238E27FC236}">
                <a16:creationId xmlns:a16="http://schemas.microsoft.com/office/drawing/2014/main" id="{6331D4EC-82C6-4640-AB5F-0F1F0F7A69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66DDC1-CC69-4CAC-BFD6-D42382247D52}"/>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189998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4F5BC-82F2-421E-A6C1-925274E882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1860853-42F7-4E36-B46C-4199D12715B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E7F72A-61CB-4ED1-A2F9-5429FA4D87AB}"/>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5" name="Footer Placeholder 4">
            <a:extLst>
              <a:ext uri="{FF2B5EF4-FFF2-40B4-BE49-F238E27FC236}">
                <a16:creationId xmlns:a16="http://schemas.microsoft.com/office/drawing/2014/main" id="{61CA8856-25FE-4866-A741-0C7A021103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CF93EF-5673-4129-ACCA-B3A5CB04CF09}"/>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661657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14060-67B5-4DF5-A73B-F91829C9581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69B41A-B290-4DFB-86A9-4B7DDD94F8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5E6D577-1839-4373-8809-1E938AFB228C}"/>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5" name="Footer Placeholder 4">
            <a:extLst>
              <a:ext uri="{FF2B5EF4-FFF2-40B4-BE49-F238E27FC236}">
                <a16:creationId xmlns:a16="http://schemas.microsoft.com/office/drawing/2014/main" id="{CE301022-319E-4D8B-A649-8FE7077284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C14D2F-7B96-4086-B795-B3D15997468D}"/>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265724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F1FFAB-1D7E-4DEB-B297-AC19A8FEEE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54519DB-D110-4D14-BD8D-21541CA35FF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F827B80-C33B-42F5-9F54-C925DDEF43E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8FA0FB-F4D2-4D43-862D-9DB59FDCC8AB}"/>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6" name="Footer Placeholder 5">
            <a:extLst>
              <a:ext uri="{FF2B5EF4-FFF2-40B4-BE49-F238E27FC236}">
                <a16:creationId xmlns:a16="http://schemas.microsoft.com/office/drawing/2014/main" id="{77B9D367-010F-46A2-85CE-A4B949AA29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C85E4D-57CA-4F4B-8217-37D1DCDBF3BF}"/>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1274207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A5EE1-7EB0-4F99-B08D-AEE0DBEB1B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10A589B-59E9-41A2-BE4A-27FD87A030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A01C47-E418-4581-8610-5F2F283D47D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3874FF-341A-4AC9-9EB8-5479BA8E73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5D81BBD-F08F-4CDB-ABD1-A007932E5C4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E7E1BE-5990-4F10-8F3C-4DEA192443E7}"/>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8" name="Footer Placeholder 7">
            <a:extLst>
              <a:ext uri="{FF2B5EF4-FFF2-40B4-BE49-F238E27FC236}">
                <a16:creationId xmlns:a16="http://schemas.microsoft.com/office/drawing/2014/main" id="{F4EA3DBB-473A-4534-88B1-A5AA5C3771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7600B3-9657-41D4-A941-5D13CE4688CB}"/>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3823119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7F222-C64B-48EA-85A3-A8B6CF9E91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C40EA7-B0E7-44DF-AE93-287182AD1CDC}"/>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4" name="Footer Placeholder 3">
            <a:extLst>
              <a:ext uri="{FF2B5EF4-FFF2-40B4-BE49-F238E27FC236}">
                <a16:creationId xmlns:a16="http://schemas.microsoft.com/office/drawing/2014/main" id="{DAF15D01-AD01-4DA8-86F1-577D9E4EAD5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C65CCAB-778E-4D2B-8598-95C1CBDBB86C}"/>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1666338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AD8E0C-9D5A-4EE3-86FE-F43E50974E31}"/>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3" name="Footer Placeholder 2">
            <a:extLst>
              <a:ext uri="{FF2B5EF4-FFF2-40B4-BE49-F238E27FC236}">
                <a16:creationId xmlns:a16="http://schemas.microsoft.com/office/drawing/2014/main" id="{04481358-DF72-4938-BCA6-949CC3040C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E96347-ADCE-484E-85B3-79E97D5FEA86}"/>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3855882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B437A-5787-470D-89F7-37C38DF776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7C0604-CE24-40B6-8EF8-0386906ED1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296984-1DF5-4C2D-AEC3-B63FDF31DA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15C53E0-576B-4E18-8EE4-AAAA71EBCE33}"/>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6" name="Footer Placeholder 5">
            <a:extLst>
              <a:ext uri="{FF2B5EF4-FFF2-40B4-BE49-F238E27FC236}">
                <a16:creationId xmlns:a16="http://schemas.microsoft.com/office/drawing/2014/main" id="{670B7B2B-B4DF-4CF1-A88E-B1EDB255C3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6C83BB-5D77-487E-AB5B-F881DD3D9B77}"/>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879982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2DA29-4D36-4A26-8C4C-31D341C5BA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6E835F9-0AA6-4678-A75F-E1EF02BC28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920A463-37EC-4FDA-B345-B9C5982051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00DAE7-59DD-4F62-AE3D-2D4BC97EFCEF}"/>
              </a:ext>
            </a:extLst>
          </p:cNvPr>
          <p:cNvSpPr>
            <a:spLocks noGrp="1"/>
          </p:cNvSpPr>
          <p:nvPr>
            <p:ph type="dt" sz="half" idx="10"/>
          </p:nvPr>
        </p:nvSpPr>
        <p:spPr/>
        <p:txBody>
          <a:bodyPr/>
          <a:lstStyle/>
          <a:p>
            <a:fld id="{AAF7474D-062E-43AF-9AAA-DBC71BDD5B8F}" type="datetimeFigureOut">
              <a:rPr lang="en-US" smtClean="0"/>
              <a:t>4/19/2019</a:t>
            </a:fld>
            <a:endParaRPr lang="en-US"/>
          </a:p>
        </p:txBody>
      </p:sp>
      <p:sp>
        <p:nvSpPr>
          <p:cNvPr id="6" name="Footer Placeholder 5">
            <a:extLst>
              <a:ext uri="{FF2B5EF4-FFF2-40B4-BE49-F238E27FC236}">
                <a16:creationId xmlns:a16="http://schemas.microsoft.com/office/drawing/2014/main" id="{7B68F055-FFC1-46D0-A11E-87D13A75AD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770503-DD23-44E1-BD8F-F273A38265E1}"/>
              </a:ext>
            </a:extLst>
          </p:cNvPr>
          <p:cNvSpPr>
            <a:spLocks noGrp="1"/>
          </p:cNvSpPr>
          <p:nvPr>
            <p:ph type="sldNum" sz="quarter" idx="12"/>
          </p:nvPr>
        </p:nvSpPr>
        <p:spPr/>
        <p:txBody>
          <a:bodyPr/>
          <a:lstStyle/>
          <a:p>
            <a:fld id="{52E8EF23-884B-4853-83C9-5242AA764BEC}" type="slidenum">
              <a:rPr lang="en-US" smtClean="0"/>
              <a:t>‹#›</a:t>
            </a:fld>
            <a:endParaRPr lang="en-US"/>
          </a:p>
        </p:txBody>
      </p:sp>
    </p:spTree>
    <p:extLst>
      <p:ext uri="{BB962C8B-B14F-4D97-AF65-F5344CB8AC3E}">
        <p14:creationId xmlns:p14="http://schemas.microsoft.com/office/powerpoint/2010/main" val="3823164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2DF975-4AF1-417D-AC45-AA34D9CB80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25FF9D-4F40-41B7-8B6A-01527A8216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9A6291-A231-4F2C-B302-722FACA9AB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7474D-062E-43AF-9AAA-DBC71BDD5B8F}" type="datetimeFigureOut">
              <a:rPr lang="en-US" smtClean="0"/>
              <a:t>4/19/2019</a:t>
            </a:fld>
            <a:endParaRPr lang="en-US"/>
          </a:p>
        </p:txBody>
      </p:sp>
      <p:sp>
        <p:nvSpPr>
          <p:cNvPr id="5" name="Footer Placeholder 4">
            <a:extLst>
              <a:ext uri="{FF2B5EF4-FFF2-40B4-BE49-F238E27FC236}">
                <a16:creationId xmlns:a16="http://schemas.microsoft.com/office/drawing/2014/main" id="{6DA71E3E-0B3E-46D8-ADCF-3112BD6232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38FF0D-B17F-4D32-8868-616F1781C0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E8EF23-884B-4853-83C9-5242AA764BEC}" type="slidenum">
              <a:rPr lang="en-US" smtClean="0"/>
              <a:t>‹#›</a:t>
            </a:fld>
            <a:endParaRPr lang="en-US"/>
          </a:p>
        </p:txBody>
      </p:sp>
    </p:spTree>
    <p:extLst>
      <p:ext uri="{BB962C8B-B14F-4D97-AF65-F5344CB8AC3E}">
        <p14:creationId xmlns:p14="http://schemas.microsoft.com/office/powerpoint/2010/main" val="2929596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E7A4A3-C11A-4E75-9997-76369EE80589}"/>
              </a:ext>
            </a:extLst>
          </p:cNvPr>
          <p:cNvSpPr>
            <a:spLocks noGrp="1"/>
          </p:cNvSpPr>
          <p:nvPr>
            <p:ph idx="1"/>
          </p:nvPr>
        </p:nvSpPr>
        <p:spPr>
          <a:xfrm>
            <a:off x="838200" y="543340"/>
            <a:ext cx="10515600" cy="5976730"/>
          </a:xfrm>
        </p:spPr>
        <p:txBody>
          <a:bodyPr>
            <a:normAutofit/>
          </a:bodyPr>
          <a:lstStyle/>
          <a:p>
            <a:pPr marL="0" indent="0">
              <a:buNone/>
            </a:pPr>
            <a:endParaRPr lang="en-US" dirty="0"/>
          </a:p>
          <a:p>
            <a:pPr marL="0" indent="0" algn="ctr">
              <a:lnSpc>
                <a:spcPct val="150000"/>
              </a:lnSpc>
              <a:buNone/>
            </a:pPr>
            <a:r>
              <a:rPr lang="en-US" dirty="0">
                <a:latin typeface="Arial" panose="020B0604020202020204" pitchFamily="34" charset="0"/>
                <a:cs typeface="Arial" panose="020B0604020202020204" pitchFamily="34" charset="0"/>
              </a:rPr>
              <a:t>CHAPTER 7</a:t>
            </a:r>
          </a:p>
          <a:p>
            <a:pPr marL="0" indent="0" algn="ctr">
              <a:lnSpc>
                <a:spcPct val="150000"/>
              </a:lnSpc>
              <a:buNone/>
            </a:pPr>
            <a:endParaRPr lang="en-US" dirty="0">
              <a:latin typeface="Arial" panose="020B0604020202020204" pitchFamily="34" charset="0"/>
              <a:cs typeface="Arial" panose="020B0604020202020204" pitchFamily="34" charset="0"/>
            </a:endParaRPr>
          </a:p>
          <a:p>
            <a:pPr marL="0" indent="0" algn="ctr">
              <a:lnSpc>
                <a:spcPct val="150000"/>
              </a:lnSpc>
              <a:buNone/>
            </a:pPr>
            <a:r>
              <a:rPr lang="en-US" dirty="0">
                <a:latin typeface="Arial" panose="020B0604020202020204" pitchFamily="34" charset="0"/>
                <a:cs typeface="Arial" panose="020B0604020202020204" pitchFamily="34" charset="0"/>
              </a:rPr>
              <a:t>WATERSHED RESOURCE USE POLICY</a:t>
            </a:r>
          </a:p>
          <a:p>
            <a:pPr marL="0" indent="0" algn="ctr">
              <a:lnSpc>
                <a:spcPct val="150000"/>
              </a:lnSpc>
              <a:buNone/>
            </a:pPr>
            <a:r>
              <a:rPr lang="en-US" dirty="0">
                <a:latin typeface="Arial" panose="020B0604020202020204" pitchFamily="34" charset="0"/>
                <a:cs typeface="Arial" panose="020B0604020202020204" pitchFamily="34" charset="0"/>
              </a:rPr>
              <a:t> </a:t>
            </a:r>
          </a:p>
          <a:p>
            <a:pPr marL="0" indent="0">
              <a:lnSpc>
                <a:spcPct val="150000"/>
              </a:lnSpc>
              <a:buNone/>
            </a:pPr>
            <a:r>
              <a:rPr lang="en-US" dirty="0">
                <a:latin typeface="Arial" panose="020B0604020202020204" pitchFamily="34" charset="0"/>
                <a:cs typeface="Arial" panose="020B0604020202020204" pitchFamily="34" charset="0"/>
              </a:rPr>
              <a:t>               7.1 types of watershed resources</a:t>
            </a:r>
          </a:p>
          <a:p>
            <a:pPr marL="0" indent="0">
              <a:lnSpc>
                <a:spcPct val="150000"/>
              </a:lnSpc>
              <a:buNone/>
            </a:pPr>
            <a:r>
              <a:rPr lang="en-US" dirty="0">
                <a:latin typeface="Arial" panose="020B0604020202020204" pitchFamily="34" charset="0"/>
                <a:cs typeface="Arial" panose="020B0604020202020204" pitchFamily="34" charset="0"/>
              </a:rPr>
              <a:t>               7.2 common pool resources and use policy</a:t>
            </a:r>
          </a:p>
          <a:p>
            <a:endParaRPr lang="en-US" dirty="0"/>
          </a:p>
        </p:txBody>
      </p:sp>
    </p:spTree>
    <p:extLst>
      <p:ext uri="{BB962C8B-B14F-4D97-AF65-F5344CB8AC3E}">
        <p14:creationId xmlns:p14="http://schemas.microsoft.com/office/powerpoint/2010/main" val="39146888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9CE3E2-761E-481E-A612-AE15D938C526}"/>
              </a:ext>
            </a:extLst>
          </p:cNvPr>
          <p:cNvSpPr>
            <a:spLocks noGrp="1"/>
          </p:cNvSpPr>
          <p:nvPr>
            <p:ph idx="1"/>
          </p:nvPr>
        </p:nvSpPr>
        <p:spPr>
          <a:xfrm>
            <a:off x="225287" y="145774"/>
            <a:ext cx="11661913" cy="6546574"/>
          </a:xfrm>
        </p:spPr>
        <p:txBody>
          <a:bodyPr>
            <a:normAutofit lnSpcReduction="10000"/>
          </a:bodyPr>
          <a:lstStyle/>
          <a:p>
            <a:pPr>
              <a:buFont typeface="Wingdings" panose="05000000000000000000" pitchFamily="2" charset="2"/>
              <a:buChar char="q"/>
            </a:pPr>
            <a:r>
              <a:rPr lang="en-US" sz="2400" dirty="0">
                <a:latin typeface="Arial" panose="020B0604020202020204" pitchFamily="34" charset="0"/>
                <a:cs typeface="Arial" panose="020B0604020202020204" pitchFamily="34" charset="0"/>
              </a:rPr>
              <a:t>Users of a CPR include </a:t>
            </a:r>
          </a:p>
          <a:p>
            <a:pPr marL="971550" lvl="1" indent="-514350">
              <a:lnSpc>
                <a:spcPct val="150000"/>
              </a:lnSpc>
              <a:buFont typeface="+mj-lt"/>
              <a:buAutoNum type="romanUcPeriod"/>
            </a:pPr>
            <a:r>
              <a:rPr lang="en-US" dirty="0">
                <a:latin typeface="Arial" panose="020B0604020202020204" pitchFamily="34" charset="0"/>
                <a:cs typeface="Arial" panose="020B0604020202020204" pitchFamily="34" charset="0"/>
              </a:rPr>
              <a:t>those who always behave in a narrow, self-interested way and never cooperate in dilemma situations (free-riders); </a:t>
            </a:r>
          </a:p>
          <a:p>
            <a:pPr marL="971550" lvl="1" indent="-514350">
              <a:lnSpc>
                <a:spcPct val="150000"/>
              </a:lnSpc>
              <a:buFont typeface="+mj-lt"/>
              <a:buAutoNum type="romanUcPeriod"/>
            </a:pPr>
            <a:r>
              <a:rPr lang="en-US" dirty="0">
                <a:latin typeface="Arial" panose="020B0604020202020204" pitchFamily="34" charset="0"/>
                <a:cs typeface="Arial" panose="020B0604020202020204" pitchFamily="34" charset="0"/>
              </a:rPr>
              <a:t>those who are unwilling to cooperate with others unless assured that they will not be exploited by free-riders;</a:t>
            </a:r>
          </a:p>
          <a:p>
            <a:pPr marL="971550" lvl="1" indent="-514350">
              <a:lnSpc>
                <a:spcPct val="150000"/>
              </a:lnSpc>
              <a:buFont typeface="+mj-lt"/>
              <a:buAutoNum type="romanUcPeriod"/>
            </a:pPr>
            <a:r>
              <a:rPr lang="en-US" dirty="0">
                <a:latin typeface="Arial" panose="020B0604020202020204" pitchFamily="34" charset="0"/>
                <a:cs typeface="Arial" panose="020B0604020202020204" pitchFamily="34" charset="0"/>
              </a:rPr>
              <a:t>those who are willing to initiate mutual cooperation in the hopes that others will return their trust; and </a:t>
            </a:r>
          </a:p>
          <a:p>
            <a:pPr marL="971550" lvl="1" indent="-514350">
              <a:lnSpc>
                <a:spcPct val="150000"/>
              </a:lnSpc>
              <a:buFont typeface="+mj-lt"/>
              <a:buAutoNum type="romanUcPeriod"/>
            </a:pPr>
            <a:r>
              <a:rPr lang="en-US" dirty="0">
                <a:latin typeface="Arial" panose="020B0604020202020204" pitchFamily="34" charset="0"/>
                <a:cs typeface="Arial" panose="020B0604020202020204" pitchFamily="34" charset="0"/>
              </a:rPr>
              <a:t>perhaps a few genuine do-betters who always try to achieve higher returns for a group.</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Reciprocal/mutual cooperation can be established, sustain itself, and even grow if the proportion of those who always act in a narrow, self-interested manner is initially not too high</a:t>
            </a:r>
          </a:p>
        </p:txBody>
      </p:sp>
    </p:spTree>
    <p:extLst>
      <p:ext uri="{BB962C8B-B14F-4D97-AF65-F5344CB8AC3E}">
        <p14:creationId xmlns:p14="http://schemas.microsoft.com/office/powerpoint/2010/main" val="3211697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C0E229-AE1F-4007-840B-BA654A7CFC08}"/>
              </a:ext>
            </a:extLst>
          </p:cNvPr>
          <p:cNvSpPr>
            <a:spLocks noGrp="1"/>
          </p:cNvSpPr>
          <p:nvPr>
            <p:ph idx="1"/>
          </p:nvPr>
        </p:nvSpPr>
        <p:spPr>
          <a:xfrm>
            <a:off x="198783" y="172278"/>
            <a:ext cx="11754677" cy="6467061"/>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Evolved norms, however, are not always </a:t>
            </a:r>
            <a:r>
              <a:rPr lang="fr-FR" sz="2400" dirty="0" err="1">
                <a:latin typeface="Arial" panose="020B0604020202020204" pitchFamily="34" charset="0"/>
                <a:cs typeface="Arial" panose="020B0604020202020204" pitchFamily="34" charset="0"/>
              </a:rPr>
              <a:t>sufficeint</a:t>
            </a:r>
            <a:r>
              <a:rPr lang="fr-FR" sz="2400" dirty="0">
                <a:latin typeface="Arial" panose="020B0604020202020204" pitchFamily="34" charset="0"/>
                <a:cs typeface="Arial" panose="020B0604020202020204" pitchFamily="34" charset="0"/>
              </a:rPr>
              <a:t> to privent over exploitation. </a:t>
            </a:r>
          </a:p>
          <a:p>
            <a:pPr algn="just">
              <a:lnSpc>
                <a:spcPct val="150000"/>
              </a:lnSpc>
              <a:buFont typeface="Wingdings" panose="05000000000000000000" pitchFamily="2" charset="2"/>
              <a:buChar char="v"/>
            </a:pPr>
            <a:r>
              <a:rPr lang="fr-FR" sz="2400" dirty="0">
                <a:latin typeface="Arial" panose="020B0604020202020204" pitchFamily="34" charset="0"/>
                <a:cs typeface="Arial" panose="020B0604020202020204" pitchFamily="34" charset="0"/>
              </a:rPr>
              <a:t>Participants </a:t>
            </a:r>
            <a:r>
              <a:rPr lang="en-US" sz="2400" dirty="0">
                <a:latin typeface="Arial" panose="020B0604020202020204" pitchFamily="34" charset="0"/>
                <a:cs typeface="Arial" panose="020B0604020202020204" pitchFamily="34" charset="0"/>
              </a:rPr>
              <a:t>or external authorities must deliberately devise rules that limit who can use a CPR, specify how much and when that use will be allowed, create and finance formal monitoring arrangements, and establish sanctions for nonconformance.</a:t>
            </a:r>
          </a:p>
        </p:txBody>
      </p:sp>
    </p:spTree>
    <p:extLst>
      <p:ext uri="{BB962C8B-B14F-4D97-AF65-F5344CB8AC3E}">
        <p14:creationId xmlns:p14="http://schemas.microsoft.com/office/powerpoint/2010/main" val="4263385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7F8D2F-C742-4C9E-B258-219F6FFD03CB}"/>
              </a:ext>
            </a:extLst>
          </p:cNvPr>
          <p:cNvSpPr>
            <a:spLocks noGrp="1"/>
          </p:cNvSpPr>
          <p:nvPr>
            <p:ph type="title"/>
          </p:nvPr>
        </p:nvSpPr>
        <p:spPr>
          <a:xfrm>
            <a:off x="410817" y="132522"/>
            <a:ext cx="10942983" cy="450574"/>
          </a:xfrm>
        </p:spPr>
        <p:txBody>
          <a:bodyPr>
            <a:normAutofit/>
          </a:bodyPr>
          <a:lstStyle/>
          <a:p>
            <a:r>
              <a:rPr lang="en-US" sz="2400" b="1" dirty="0">
                <a:latin typeface="Arial" panose="020B0604020202020204" pitchFamily="34" charset="0"/>
                <a:cs typeface="Arial" panose="020B0604020202020204" pitchFamily="34" charset="0"/>
              </a:rPr>
              <a:t>Property rights and collective action for watershed resources</a:t>
            </a:r>
          </a:p>
        </p:txBody>
      </p:sp>
      <p:sp>
        <p:nvSpPr>
          <p:cNvPr id="3" name="Content Placeholder 2">
            <a:extLst>
              <a:ext uri="{FF2B5EF4-FFF2-40B4-BE49-F238E27FC236}">
                <a16:creationId xmlns:a16="http://schemas.microsoft.com/office/drawing/2014/main" id="{5B185E9D-4830-4F2C-AF2B-1594B99280D2}"/>
              </a:ext>
            </a:extLst>
          </p:cNvPr>
          <p:cNvSpPr>
            <a:spLocks noGrp="1"/>
          </p:cNvSpPr>
          <p:nvPr>
            <p:ph idx="1"/>
          </p:nvPr>
        </p:nvSpPr>
        <p:spPr>
          <a:xfrm>
            <a:off x="119271" y="728870"/>
            <a:ext cx="11913704" cy="5996608"/>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Across the world, efficient, equitable, and sustainable systems and institutions require varying combinations of state, collective action and individual rights or ownership.</a:t>
            </a:r>
          </a:p>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What Property rights mean?</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"an enforceable authority to undertake particular actions in a specific domain" (Commons, 1968)</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Property rights include particular ‘bundles of rights’ or ‘web of interests’, not just full ownership</a:t>
            </a:r>
            <a:endParaRPr lang="en-US" b="1" dirty="0">
              <a:latin typeface="Arial" panose="020B0604020202020204" pitchFamily="34" charset="0"/>
              <a:cs typeface="Arial" panose="020B0604020202020204" pitchFamily="34" charset="0"/>
            </a:endParaRP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Rights of use (access and withdrawal), and control (management, exclusion, and alienation) may be held by different claimants, even on the same resource,</a:t>
            </a:r>
          </a:p>
        </p:txBody>
      </p:sp>
    </p:spTree>
    <p:extLst>
      <p:ext uri="{BB962C8B-B14F-4D97-AF65-F5344CB8AC3E}">
        <p14:creationId xmlns:p14="http://schemas.microsoft.com/office/powerpoint/2010/main" val="2129971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F8903F4-4FD8-4DF2-B934-617B78F3609F}"/>
              </a:ext>
            </a:extLst>
          </p:cNvPr>
          <p:cNvSpPr>
            <a:spLocks noGrp="1"/>
          </p:cNvSpPr>
          <p:nvPr>
            <p:ph idx="1"/>
          </p:nvPr>
        </p:nvSpPr>
        <p:spPr>
          <a:xfrm>
            <a:off x="265043" y="92766"/>
            <a:ext cx="11661914" cy="6599582"/>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Examples,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when herders have rights to graze on fallow agricultural land, or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When fishers, domestic water users and irrigators all draw from the same water source. </a:t>
            </a:r>
          </a:p>
          <a:p>
            <a:pPr algn="just">
              <a:buFont typeface="Wingdings" panose="05000000000000000000" pitchFamily="2" charset="2"/>
              <a:buChar char="v"/>
            </a:pPr>
            <a:r>
              <a:rPr lang="en-US" sz="2400" dirty="0">
                <a:latin typeface="Arial" panose="020B0604020202020204" pitchFamily="34" charset="0"/>
                <a:cs typeface="Arial" panose="020B0604020202020204" pitchFamily="34" charset="0"/>
              </a:rPr>
              <a:t>Thus, systems of property rights need to accommodate multiple uses and users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These </a:t>
            </a:r>
            <a:r>
              <a:rPr lang="en-US" sz="2400" b="1" dirty="0">
                <a:latin typeface="Arial" panose="020B0604020202020204" pitchFamily="34" charset="0"/>
                <a:cs typeface="Arial" panose="020B0604020202020204" pitchFamily="34" charset="0"/>
              </a:rPr>
              <a:t>overlapping uses </a:t>
            </a:r>
            <a:r>
              <a:rPr lang="en-US" sz="2400" dirty="0">
                <a:latin typeface="Arial" panose="020B0604020202020204" pitchFamily="34" charset="0"/>
                <a:cs typeface="Arial" panose="020B0604020202020204" pitchFamily="34" charset="0"/>
              </a:rPr>
              <a:t>can be a source of competition and conflict,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However, these can also facilitate increased livelihood opportunities and environmental benefits for a broad range of people, especially the poor, than assigning simple ‘ownership’ to a single right-holder.</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Property rights play a fundamental role in allocating both rights and responsibilities for resource management in a watershed</a:t>
            </a:r>
          </a:p>
        </p:txBody>
      </p:sp>
    </p:spTree>
    <p:extLst>
      <p:ext uri="{BB962C8B-B14F-4D97-AF65-F5344CB8AC3E}">
        <p14:creationId xmlns:p14="http://schemas.microsoft.com/office/powerpoint/2010/main" val="3159576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1402F8-6E8D-4F8A-83C8-F78523EE5A92}"/>
              </a:ext>
            </a:extLst>
          </p:cNvPr>
          <p:cNvSpPr>
            <a:spLocks noGrp="1"/>
          </p:cNvSpPr>
          <p:nvPr>
            <p:ph idx="1"/>
          </p:nvPr>
        </p:nvSpPr>
        <p:spPr>
          <a:xfrm>
            <a:off x="278297" y="225287"/>
            <a:ext cx="11661912" cy="6427304"/>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Where property rights are difficult to define or enforce, as for example for common pool resources, collective action is needed to achieve sustainable watershed resources (land, water, forest, pasture etc.) management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While scarcity itself and access to markets may drive the emergence of collective action and/or property rights, the law and a set of institutions is needed to enable and administer property rights and to underpin collective action.</a:t>
            </a:r>
          </a:p>
        </p:txBody>
      </p:sp>
    </p:spTree>
    <p:extLst>
      <p:ext uri="{BB962C8B-B14F-4D97-AF65-F5344CB8AC3E}">
        <p14:creationId xmlns:p14="http://schemas.microsoft.com/office/powerpoint/2010/main" val="12111685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6E3020-C4CA-4F47-9B08-7E2908C00644}"/>
              </a:ext>
            </a:extLst>
          </p:cNvPr>
          <p:cNvSpPr>
            <a:spLocks noGrp="1"/>
          </p:cNvSpPr>
          <p:nvPr>
            <p:ph idx="1"/>
          </p:nvPr>
        </p:nvSpPr>
        <p:spPr>
          <a:xfrm>
            <a:off x="145774" y="251790"/>
            <a:ext cx="11900451" cy="6453809"/>
          </a:xfrm>
        </p:spPr>
        <p:txBody>
          <a:bodyPr>
            <a:no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Need for both collective action and property rights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Many sustainable watershed management technologies and practices are not adopted because of numerous potential constraints which include: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suitability to particular local contexts,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farmers’ knowledge of the practices, and </a:t>
            </a:r>
          </a:p>
          <a:p>
            <a:pPr lvl="2" algn="just">
              <a:lnSpc>
                <a:spcPct val="150000"/>
              </a:lnSpc>
              <a:buFont typeface="Wingdings" panose="05000000000000000000" pitchFamily="2" charset="2"/>
              <a:buChar char="Ø"/>
            </a:pPr>
            <a:r>
              <a:rPr lang="en-US" sz="2400" dirty="0">
                <a:latin typeface="Arial" panose="020B0604020202020204" pitchFamily="34" charset="0"/>
                <a:cs typeface="Arial" panose="020B0604020202020204" pitchFamily="34" charset="0"/>
              </a:rPr>
              <a:t>costs relative to the returns to the farmers.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Beside these factors, collective action is critical to the adoption of sustainable watershed management practices involving multiple farmers, and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property rights and institutions are critical to ensure the adoption of sustainable watershed management technologies having </a:t>
            </a:r>
            <a:r>
              <a:rPr lang="en-US" dirty="0">
                <a:solidFill>
                  <a:srgbClr val="00B050"/>
                </a:solidFill>
                <a:latin typeface="Arial" panose="020B0604020202020204" pitchFamily="34" charset="0"/>
                <a:cs typeface="Arial" panose="020B0604020202020204" pitchFamily="34" charset="0"/>
              </a:rPr>
              <a:t>long time horizons</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4208040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3BB3EA0-87DA-4EA4-BD18-90E1AC190E14}"/>
              </a:ext>
            </a:extLst>
          </p:cNvPr>
          <p:cNvPicPr>
            <a:picLocks noGrp="1" noChangeAspect="1"/>
          </p:cNvPicPr>
          <p:nvPr>
            <p:ph idx="1"/>
          </p:nvPr>
        </p:nvPicPr>
        <p:blipFill>
          <a:blip r:embed="rId2"/>
          <a:stretch>
            <a:fillRect/>
          </a:stretch>
        </p:blipFill>
        <p:spPr>
          <a:xfrm>
            <a:off x="1736035" y="523461"/>
            <a:ext cx="9992139" cy="6334539"/>
          </a:xfrm>
          <a:prstGeom prst="rect">
            <a:avLst/>
          </a:prstGeom>
        </p:spPr>
      </p:pic>
      <p:sp>
        <p:nvSpPr>
          <p:cNvPr id="5" name="Rectangle 4">
            <a:extLst>
              <a:ext uri="{FF2B5EF4-FFF2-40B4-BE49-F238E27FC236}">
                <a16:creationId xmlns:a16="http://schemas.microsoft.com/office/drawing/2014/main" id="{5DFAD917-E521-4B07-9475-7B4101F371F2}"/>
              </a:ext>
            </a:extLst>
          </p:cNvPr>
          <p:cNvSpPr/>
          <p:nvPr/>
        </p:nvSpPr>
        <p:spPr>
          <a:xfrm>
            <a:off x="278296" y="154129"/>
            <a:ext cx="11675164" cy="461665"/>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Role of collective action and property rights in natural resource management</a:t>
            </a:r>
          </a:p>
        </p:txBody>
      </p:sp>
    </p:spTree>
    <p:extLst>
      <p:ext uri="{BB962C8B-B14F-4D97-AF65-F5344CB8AC3E}">
        <p14:creationId xmlns:p14="http://schemas.microsoft.com/office/powerpoint/2010/main" val="750959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87885A2-3D16-4EDD-8ADC-A3F6EC0221DC}"/>
              </a:ext>
            </a:extLst>
          </p:cNvPr>
          <p:cNvSpPr>
            <a:spLocks noGrp="1"/>
          </p:cNvSpPr>
          <p:nvPr>
            <p:ph idx="1"/>
          </p:nvPr>
        </p:nvSpPr>
        <p:spPr>
          <a:xfrm>
            <a:off x="145773" y="106017"/>
            <a:ext cx="11913705" cy="6751983"/>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As illustrated in the above figure,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new varieties of annual crops can be adopted on a single plot that provides returns within a season. </a:t>
            </a:r>
          </a:p>
          <a:p>
            <a:pPr lvl="1"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The technology can be adopted by a single farmer because of the short time horizon. </a:t>
            </a:r>
          </a:p>
          <a:p>
            <a:pPr lvl="1"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These technologies are the simplest from an institutional standpoint.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 single farmer can plant trees, without having to join others in the investment.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Because of the long time horizon for trees, however, farmers without secure tenure may not have the incentive – or even the authority to make such investments. </a:t>
            </a:r>
          </a:p>
        </p:txBody>
      </p:sp>
    </p:spTree>
    <p:extLst>
      <p:ext uri="{BB962C8B-B14F-4D97-AF65-F5344CB8AC3E}">
        <p14:creationId xmlns:p14="http://schemas.microsoft.com/office/powerpoint/2010/main" val="2409209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4EEB1F-BE7F-4833-89E9-E17C4F256FAF}"/>
              </a:ext>
            </a:extLst>
          </p:cNvPr>
          <p:cNvSpPr>
            <a:spLocks noGrp="1"/>
          </p:cNvSpPr>
          <p:nvPr>
            <p:ph idx="1"/>
          </p:nvPr>
        </p:nvSpPr>
        <p:spPr>
          <a:xfrm>
            <a:off x="251791" y="132522"/>
            <a:ext cx="11688418" cy="6599581"/>
          </a:xfrm>
        </p:spPr>
        <p:txBody>
          <a:bodyPr>
            <a:normAutofit fontScale="92500" lnSpcReduction="10000"/>
          </a:bodyPr>
          <a:lstStyle/>
          <a:p>
            <a:pPr lvl="1"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This can constrain the adoption of tree planting or soil fertility management,</a:t>
            </a:r>
          </a:p>
          <a:p>
            <a:pPr lvl="2"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by households having insecure tenure and </a:t>
            </a:r>
          </a:p>
          <a:p>
            <a:pPr lvl="2" algn="just">
              <a:lnSpc>
                <a:spcPct val="150000"/>
              </a:lnSpc>
              <a:buFont typeface="Wingdings" panose="05000000000000000000" pitchFamily="2" charset="2"/>
              <a:buChar char="Ø"/>
            </a:pPr>
            <a:r>
              <a:rPr lang="en-US" sz="2600" dirty="0">
                <a:latin typeface="Arial" panose="020B0604020202020204" pitchFamily="34" charset="0"/>
                <a:cs typeface="Arial" panose="020B0604020202020204" pitchFamily="34" charset="0"/>
              </a:rPr>
              <a:t>by women, who may not have recognized rights to the land, as a result of widowhood or divorce.</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IPM has relatively short payoff periods, but it operates at a larger spatial scale, some form of coordination is required. </a:t>
            </a:r>
          </a:p>
          <a:p>
            <a:pPr algn="just">
              <a:lnSpc>
                <a:spcPct val="150000"/>
              </a:lnSpc>
              <a:buFont typeface="Wingdings" panose="05000000000000000000" pitchFamily="2" charset="2"/>
              <a:buChar char="v"/>
            </a:pPr>
            <a:r>
              <a:rPr lang="en-US" sz="2600" dirty="0">
                <a:latin typeface="Arial" panose="020B0604020202020204" pitchFamily="34" charset="0"/>
                <a:cs typeface="Arial" panose="020B0604020202020204" pitchFamily="34" charset="0"/>
              </a:rPr>
              <a:t>Most natural resource management approaches (e.g. irrigation, watershed development, rangelands, or forestry) have both large spatial scale and long time horizons. </a:t>
            </a:r>
          </a:p>
          <a:p>
            <a:pPr algn="just">
              <a:lnSpc>
                <a:spcPct val="150000"/>
              </a:lnSpc>
              <a:buFont typeface="Wingdings" panose="05000000000000000000" pitchFamily="2" charset="2"/>
              <a:buChar char="v"/>
            </a:pPr>
            <a:r>
              <a:rPr lang="en-US" sz="2600" b="1" dirty="0">
                <a:solidFill>
                  <a:srgbClr val="00B050"/>
                </a:solidFill>
                <a:latin typeface="Arial" panose="020B0604020202020204" pitchFamily="34" charset="0"/>
                <a:cs typeface="Arial" panose="020B0604020202020204" pitchFamily="34" charset="0"/>
              </a:rPr>
              <a:t>This means that both secure tenure and coordination institutions are required to apply the investments.</a:t>
            </a:r>
          </a:p>
          <a:p>
            <a:endParaRPr lang="en-US" dirty="0"/>
          </a:p>
        </p:txBody>
      </p:sp>
    </p:spTree>
    <p:extLst>
      <p:ext uri="{BB962C8B-B14F-4D97-AF65-F5344CB8AC3E}">
        <p14:creationId xmlns:p14="http://schemas.microsoft.com/office/powerpoint/2010/main" val="2355941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87AEBB-7330-47E5-8CB3-9F23F054E1D3}"/>
              </a:ext>
            </a:extLst>
          </p:cNvPr>
          <p:cNvSpPr>
            <a:spLocks noGrp="1"/>
          </p:cNvSpPr>
          <p:nvPr>
            <p:ph idx="1"/>
          </p:nvPr>
        </p:nvSpPr>
        <p:spPr>
          <a:xfrm>
            <a:off x="251791" y="291548"/>
            <a:ext cx="11754679" cy="6374295"/>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 precise identification of whether property rights or collective action are likely to be constraining or enabling factors in investments and technology choices.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can also provide guidance to the development and dissemination of technologies that are appropriate or the institutional context.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Technologies that operate on a watershed management may be more appropriate where </a:t>
            </a:r>
            <a:r>
              <a:rPr lang="en-US" dirty="0">
                <a:solidFill>
                  <a:srgbClr val="00B050"/>
                </a:solidFill>
                <a:latin typeface="Arial" panose="020B0604020202020204" pitchFamily="34" charset="0"/>
                <a:cs typeface="Arial" panose="020B0604020202020204" pitchFamily="34" charset="0"/>
              </a:rPr>
              <a:t>traditions of cooperation are strong</a:t>
            </a:r>
            <a:r>
              <a:rPr lang="en-US" dirty="0">
                <a:latin typeface="Arial" panose="020B0604020202020204" pitchFamily="34" charset="0"/>
                <a:cs typeface="Arial" panose="020B0604020202020204" pitchFamily="34" charset="0"/>
              </a:rPr>
              <a:t>.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Those technologies that require an extended duration to produce benefits may realize greater success where tenures are </a:t>
            </a:r>
            <a:r>
              <a:rPr lang="en-US" dirty="0">
                <a:solidFill>
                  <a:srgbClr val="00B050"/>
                </a:solidFill>
                <a:latin typeface="Arial" panose="020B0604020202020204" pitchFamily="34" charset="0"/>
                <a:cs typeface="Arial" panose="020B0604020202020204" pitchFamily="34" charset="0"/>
              </a:rPr>
              <a:t>long-term and reasonably secure</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Conversely, where many farmers have </a:t>
            </a:r>
            <a:r>
              <a:rPr lang="en-US" sz="2400" b="1" dirty="0">
                <a:solidFill>
                  <a:srgbClr val="00B050"/>
                </a:solidFill>
                <a:latin typeface="Arial" panose="020B0604020202020204" pitchFamily="34" charset="0"/>
                <a:cs typeface="Arial" panose="020B0604020202020204" pitchFamily="34" charset="0"/>
              </a:rPr>
              <a:t>insecure tenure</a:t>
            </a:r>
            <a:r>
              <a:rPr lang="en-US" sz="2400" dirty="0">
                <a:latin typeface="Arial" panose="020B0604020202020204" pitchFamily="34" charset="0"/>
                <a:cs typeface="Arial" panose="020B0604020202020204" pitchFamily="34" charset="0"/>
              </a:rPr>
              <a:t>, technologies are required that offer significant </a:t>
            </a:r>
            <a:r>
              <a:rPr lang="en-US" sz="2400" dirty="0">
                <a:solidFill>
                  <a:srgbClr val="00B050"/>
                </a:solidFill>
                <a:latin typeface="Arial" panose="020B0604020202020204" pitchFamily="34" charset="0"/>
                <a:cs typeface="Arial" panose="020B0604020202020204" pitchFamily="34" charset="0"/>
              </a:rPr>
              <a:t>short-term returns</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01664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2FD6F-C69F-4B58-A502-537A0E717EBD}"/>
              </a:ext>
            </a:extLst>
          </p:cNvPr>
          <p:cNvSpPr>
            <a:spLocks noGrp="1"/>
          </p:cNvSpPr>
          <p:nvPr>
            <p:ph idx="1"/>
          </p:nvPr>
        </p:nvSpPr>
        <p:spPr>
          <a:xfrm>
            <a:off x="251791" y="212036"/>
            <a:ext cx="11102009" cy="6520068"/>
          </a:xfrm>
        </p:spPr>
        <p:txBody>
          <a:bodyPr>
            <a:normAutofit/>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types of watershed resources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In the context of watershed management, common pool resources, </a:t>
            </a:r>
            <a:r>
              <a:rPr lang="en-US" dirty="0" err="1">
                <a:latin typeface="Arial" panose="020B0604020202020204" pitchFamily="34" charset="0"/>
                <a:cs typeface="Arial" panose="020B0604020202020204" pitchFamily="34" charset="0"/>
              </a:rPr>
              <a:t>ie</a:t>
            </a:r>
            <a:r>
              <a:rPr lang="en-US" dirty="0">
                <a:latin typeface="Arial" panose="020B0604020202020204" pitchFamily="34" charset="0"/>
                <a:cs typeface="Arial" panose="020B0604020202020204" pitchFamily="34" charset="0"/>
              </a:rPr>
              <a:t>, non-exclusive resources of which the rights of use are commonly held by users in a relatively well defined group (usually a community), include </a:t>
            </a:r>
          </a:p>
          <a:p>
            <a:pPr lvl="2" algn="just">
              <a:lnSpc>
                <a:spcPct val="150000"/>
              </a:lnSpc>
            </a:pPr>
            <a:r>
              <a:rPr lang="en-US" sz="2400" dirty="0">
                <a:latin typeface="Arial" panose="020B0604020202020204" pitchFamily="34" charset="0"/>
                <a:cs typeface="Arial" panose="020B0604020202020204" pitchFamily="34" charset="0"/>
              </a:rPr>
              <a:t>groundwater and surface water, fishery</a:t>
            </a:r>
          </a:p>
          <a:p>
            <a:pPr lvl="2" algn="just">
              <a:lnSpc>
                <a:spcPct val="150000"/>
              </a:lnSpc>
            </a:pPr>
            <a:r>
              <a:rPr lang="en-US" sz="2400" dirty="0">
                <a:latin typeface="Arial" panose="020B0604020202020204" pitchFamily="34" charset="0"/>
                <a:cs typeface="Arial" panose="020B0604020202020204" pitchFamily="34" charset="0"/>
              </a:rPr>
              <a:t>grazing lands, and </a:t>
            </a:r>
          </a:p>
          <a:p>
            <a:pPr lvl="2" algn="just">
              <a:lnSpc>
                <a:spcPct val="150000"/>
              </a:lnSpc>
            </a:pPr>
            <a:r>
              <a:rPr lang="en-US" sz="2400" dirty="0">
                <a:latin typeface="Arial" panose="020B0604020202020204" pitchFamily="34" charset="0"/>
                <a:cs typeface="Arial" panose="020B0604020202020204" pitchFamily="34" charset="0"/>
              </a:rPr>
              <a:t>forests.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As effective government regulation is missing to ensure a sustainable management of these resources, households and communities somehow have to coordinate the supply and demand to avoid overexploitation</a:t>
            </a:r>
          </a:p>
        </p:txBody>
      </p:sp>
    </p:spTree>
    <p:extLst>
      <p:ext uri="{BB962C8B-B14F-4D97-AF65-F5344CB8AC3E}">
        <p14:creationId xmlns:p14="http://schemas.microsoft.com/office/powerpoint/2010/main" val="24964826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910DB9-72EA-4B78-952F-628965023CAC}"/>
              </a:ext>
            </a:extLst>
          </p:cNvPr>
          <p:cNvSpPr>
            <a:spLocks noGrp="1"/>
          </p:cNvSpPr>
          <p:nvPr>
            <p:ph idx="1"/>
          </p:nvPr>
        </p:nvSpPr>
        <p:spPr>
          <a:xfrm>
            <a:off x="251791" y="331304"/>
            <a:ext cx="11648661" cy="6308035"/>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This empirical device helps identify the institutional implications of various technologies or approaches. </a:t>
            </a:r>
          </a:p>
          <a:p>
            <a:pPr algn="just">
              <a:lnSpc>
                <a:spcPct val="150000"/>
              </a:lnSpc>
              <a:buFont typeface="Wingdings" panose="05000000000000000000" pitchFamily="2" charset="2"/>
              <a:buChar char="v"/>
            </a:pPr>
            <a:r>
              <a:rPr lang="en-US" sz="2400" dirty="0">
                <a:solidFill>
                  <a:srgbClr val="00B050"/>
                </a:solidFill>
                <a:latin typeface="Arial" panose="020B0604020202020204" pitchFamily="34" charset="0"/>
                <a:cs typeface="Arial" panose="020B0604020202020204" pitchFamily="34" charset="0"/>
              </a:rPr>
              <a:t>Short-term technologies can be adopted in situations of low tenure security; </a:t>
            </a:r>
          </a:p>
          <a:p>
            <a:pPr algn="just">
              <a:lnSpc>
                <a:spcPct val="150000"/>
              </a:lnSpc>
              <a:buFont typeface="Wingdings" panose="05000000000000000000" pitchFamily="2" charset="2"/>
              <a:buChar char="v"/>
            </a:pPr>
            <a:r>
              <a:rPr lang="en-US" sz="2400" dirty="0">
                <a:solidFill>
                  <a:srgbClr val="00B050"/>
                </a:solidFill>
                <a:latin typeface="Arial" panose="020B0604020202020204" pitchFamily="34" charset="0"/>
                <a:cs typeface="Arial" panose="020B0604020202020204" pitchFamily="34" charset="0"/>
              </a:rPr>
              <a:t>Long-term technologies are unlikely to be adopted by people with low tenure security</a:t>
            </a:r>
            <a:r>
              <a:rPr lang="en-US" sz="2400" dirty="0">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Technologies that can be adopted on a single plot can be adopted without coordination, but the higher the spatial scale, the greater the need for some form of coordination</a:t>
            </a:r>
          </a:p>
        </p:txBody>
      </p:sp>
    </p:spTree>
    <p:extLst>
      <p:ext uri="{BB962C8B-B14F-4D97-AF65-F5344CB8AC3E}">
        <p14:creationId xmlns:p14="http://schemas.microsoft.com/office/powerpoint/2010/main" val="2496268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D396BD-C10E-434B-A1FB-B43CD127D123}"/>
              </a:ext>
            </a:extLst>
          </p:cNvPr>
          <p:cNvSpPr>
            <a:spLocks noGrp="1"/>
          </p:cNvSpPr>
          <p:nvPr>
            <p:ph idx="1"/>
          </p:nvPr>
        </p:nvSpPr>
        <p:spPr>
          <a:xfrm>
            <a:off x="265043" y="331304"/>
            <a:ext cx="11622157" cy="6347792"/>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Coordination can be provided by the </a:t>
            </a:r>
            <a:r>
              <a:rPr lang="en-US" sz="2400" b="1" dirty="0">
                <a:solidFill>
                  <a:srgbClr val="00B050"/>
                </a:solidFill>
                <a:latin typeface="Arial" panose="020B0604020202020204" pitchFamily="34" charset="0"/>
                <a:cs typeface="Arial" panose="020B0604020202020204" pitchFamily="34" charset="0"/>
              </a:rPr>
              <a:t>state, the market, or collective action </a:t>
            </a:r>
            <a:r>
              <a:rPr lang="en-US" sz="2400" dirty="0">
                <a:latin typeface="Arial" panose="020B0604020202020204" pitchFamily="34" charset="0"/>
                <a:cs typeface="Arial" panose="020B0604020202020204" pitchFamily="34" charset="0"/>
              </a:rPr>
              <a:t>(including both formal organizations and a range of customary organizations).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For example, an irrigation system that serves many farmers can be operated by a government agency, by a farmers' group, or by an individual farmer who sells water to the others or many systems combine these.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In general, one would expect that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collective action institutions that tap into local knowledge have the greatest advantage at local levels, and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state institutions have an advantage at higher levels, </a:t>
            </a:r>
          </a:p>
          <a:p>
            <a:pPr lvl="1" algn="just">
              <a:lnSpc>
                <a:spcPct val="150000"/>
              </a:lnSpc>
              <a:buFont typeface="Wingdings" panose="05000000000000000000" pitchFamily="2" charset="2"/>
              <a:buChar char="Ø"/>
            </a:pPr>
            <a:r>
              <a:rPr lang="en-US" dirty="0">
                <a:latin typeface="Arial" panose="020B0604020202020204" pitchFamily="34" charset="0"/>
                <a:cs typeface="Arial" panose="020B0604020202020204" pitchFamily="34" charset="0"/>
              </a:rPr>
              <a:t>but both may be present and active at any given point.</a:t>
            </a:r>
          </a:p>
        </p:txBody>
      </p:sp>
    </p:spTree>
    <p:extLst>
      <p:ext uri="{BB962C8B-B14F-4D97-AF65-F5344CB8AC3E}">
        <p14:creationId xmlns:p14="http://schemas.microsoft.com/office/powerpoint/2010/main" val="9824469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9C66A6-19BB-40CD-9C20-EB76BBF0FB34}"/>
              </a:ext>
            </a:extLst>
          </p:cNvPr>
          <p:cNvSpPr>
            <a:spLocks noGrp="1"/>
          </p:cNvSpPr>
          <p:nvPr>
            <p:ph idx="1"/>
          </p:nvPr>
        </p:nvSpPr>
        <p:spPr>
          <a:xfrm>
            <a:off x="212035" y="212035"/>
            <a:ext cx="11714922" cy="6453808"/>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Market institutions are most likely to operate when there is greater possibility of exclusion like in dealing with </a:t>
            </a:r>
            <a:r>
              <a:rPr lang="en-US" sz="2400" dirty="0">
                <a:solidFill>
                  <a:srgbClr val="00B050"/>
                </a:solidFill>
                <a:latin typeface="Arial" panose="020B0604020202020204" pitchFamily="34" charset="0"/>
                <a:cs typeface="Arial" panose="020B0604020202020204" pitchFamily="34" charset="0"/>
              </a:rPr>
              <a:t>the transfer of land through rental and sales</a:t>
            </a:r>
            <a:r>
              <a:rPr lang="en-US" sz="2400" dirty="0">
                <a:latin typeface="Arial" panose="020B0604020202020204" pitchFamily="34" charset="0"/>
                <a:cs typeface="Arial" panose="020B0604020202020204" pitchFamily="34" charset="0"/>
              </a:rPr>
              <a:t> or from sales of water through pipes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In contrast, activities that take large amounts of undifferentiated contributions (either cash or unskilled labor) are easier to organize through collective action where all users are directly involved in the management of the shared resource/equipment.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Another well-known approach to identifying the likely roles of the state, markets, and collective action is to consider the degree of excludability and rivalry of a good or service.</a:t>
            </a:r>
          </a:p>
        </p:txBody>
      </p:sp>
    </p:spTree>
    <p:extLst>
      <p:ext uri="{BB962C8B-B14F-4D97-AF65-F5344CB8AC3E}">
        <p14:creationId xmlns:p14="http://schemas.microsoft.com/office/powerpoint/2010/main" val="2587959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B9E051-5144-48F6-AB93-E6359A6D5D7E}"/>
              </a:ext>
            </a:extLst>
          </p:cNvPr>
          <p:cNvSpPr>
            <a:spLocks noGrp="1"/>
          </p:cNvSpPr>
          <p:nvPr>
            <p:ph idx="1"/>
          </p:nvPr>
        </p:nvSpPr>
        <p:spPr>
          <a:xfrm>
            <a:off x="251791" y="212035"/>
            <a:ext cx="11661913" cy="6440556"/>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Those with high excludability and high rivalry of consumption (</a:t>
            </a:r>
            <a:r>
              <a:rPr lang="en-US" sz="2400" dirty="0" err="1">
                <a:latin typeface="Arial" panose="020B0604020202020204" pitchFamily="34" charset="0"/>
                <a:cs typeface="Arial" panose="020B0604020202020204" pitchFamily="34" charset="0"/>
              </a:rPr>
              <a:t>subtractability</a:t>
            </a:r>
            <a:r>
              <a:rPr lang="en-US" sz="2400" dirty="0">
                <a:latin typeface="Arial" panose="020B0604020202020204" pitchFamily="34" charset="0"/>
                <a:cs typeface="Arial" panose="020B0604020202020204" pitchFamily="34" charset="0"/>
              </a:rPr>
              <a:t>) are generally </a:t>
            </a:r>
            <a:r>
              <a:rPr lang="en-US" sz="2400" dirty="0">
                <a:solidFill>
                  <a:srgbClr val="00B050"/>
                </a:solidFill>
                <a:latin typeface="Arial" panose="020B0604020202020204" pitchFamily="34" charset="0"/>
                <a:cs typeface="Arial" panose="020B0604020202020204" pitchFamily="34" charset="0"/>
              </a:rPr>
              <a:t>private goods </a:t>
            </a:r>
            <a:r>
              <a:rPr lang="en-US" sz="2400" dirty="0">
                <a:latin typeface="Arial" panose="020B0604020202020204" pitchFamily="34" charset="0"/>
                <a:cs typeface="Arial" panose="020B0604020202020204" pitchFamily="34" charset="0"/>
              </a:rPr>
              <a:t>and allocated by markets.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At the other extreme, those with low excludability and low rivalry are generally </a:t>
            </a:r>
            <a:r>
              <a:rPr lang="en-US" sz="2400" dirty="0">
                <a:solidFill>
                  <a:srgbClr val="00B050"/>
                </a:solidFill>
                <a:latin typeface="Arial" panose="020B0604020202020204" pitchFamily="34" charset="0"/>
                <a:cs typeface="Arial" panose="020B0604020202020204" pitchFamily="34" charset="0"/>
              </a:rPr>
              <a:t>public goods</a:t>
            </a:r>
            <a:r>
              <a:rPr lang="en-US" sz="2400" dirty="0">
                <a:latin typeface="Arial" panose="020B0604020202020204" pitchFamily="34" charset="0"/>
                <a:cs typeface="Arial" panose="020B0604020202020204" pitchFamily="34" charset="0"/>
              </a:rPr>
              <a:t>, provided by the state.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most complex cases to manage are those with low excludability and high rivalry  </a:t>
            </a:r>
            <a:r>
              <a:rPr lang="en-US" sz="2400" dirty="0">
                <a:solidFill>
                  <a:srgbClr val="00B050"/>
                </a:solidFill>
                <a:latin typeface="Arial" panose="020B0604020202020204" pitchFamily="34" charset="0"/>
                <a:cs typeface="Arial" panose="020B0604020202020204" pitchFamily="34" charset="0"/>
              </a:rPr>
              <a:t>the </a:t>
            </a:r>
            <a:r>
              <a:rPr lang="en-US" sz="2400" b="1" dirty="0">
                <a:solidFill>
                  <a:srgbClr val="00B050"/>
                </a:solidFill>
                <a:latin typeface="Arial" panose="020B0604020202020204" pitchFamily="34" charset="0"/>
                <a:cs typeface="Arial" panose="020B0604020202020204" pitchFamily="34" charset="0"/>
              </a:rPr>
              <a:t>common pool resources </a:t>
            </a:r>
            <a:r>
              <a:rPr lang="en-US" sz="2400" dirty="0">
                <a:solidFill>
                  <a:srgbClr val="00B050"/>
                </a:solidFill>
                <a:latin typeface="Arial" panose="020B0604020202020204" pitchFamily="34" charset="0"/>
                <a:cs typeface="Arial" panose="020B0604020202020204" pitchFamily="34" charset="0"/>
              </a:rPr>
              <a:t>at which many natural resources fall into this </a:t>
            </a:r>
            <a:r>
              <a:rPr lang="en-US" sz="2400" dirty="0">
                <a:latin typeface="Arial" panose="020B0604020202020204" pitchFamily="34" charset="0"/>
                <a:cs typeface="Arial" panose="020B0604020202020204" pitchFamily="34" charset="0"/>
              </a:rPr>
              <a:t>case and that </a:t>
            </a:r>
            <a:r>
              <a:rPr lang="en-US" sz="2400" b="1" dirty="0">
                <a:solidFill>
                  <a:srgbClr val="00B050"/>
                </a:solidFill>
                <a:latin typeface="Arial" panose="020B0604020202020204" pitchFamily="34" charset="0"/>
                <a:cs typeface="Arial" panose="020B0604020202020204" pitchFamily="34" charset="0"/>
              </a:rPr>
              <a:t>collective action </a:t>
            </a:r>
            <a:r>
              <a:rPr lang="en-US" sz="2400" dirty="0">
                <a:latin typeface="Arial" panose="020B0604020202020204" pitchFamily="34" charset="0"/>
                <a:cs typeface="Arial" panose="020B0604020202020204" pitchFamily="34" charset="0"/>
              </a:rPr>
              <a:t>is often called upon to play a major role.</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Because of the high costs of exclusion, it is difficult for individuals, but rivalry for consumption implies that the resource will be depleted unless there is careful management. </a:t>
            </a:r>
          </a:p>
        </p:txBody>
      </p:sp>
    </p:spTree>
    <p:extLst>
      <p:ext uri="{BB962C8B-B14F-4D97-AF65-F5344CB8AC3E}">
        <p14:creationId xmlns:p14="http://schemas.microsoft.com/office/powerpoint/2010/main" val="16370628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58CF2D0-75C4-4F28-8CB4-04E179D2A10C}"/>
              </a:ext>
            </a:extLst>
          </p:cNvPr>
          <p:cNvSpPr>
            <a:spLocks noGrp="1"/>
          </p:cNvSpPr>
          <p:nvPr>
            <p:ph idx="1"/>
          </p:nvPr>
        </p:nvSpPr>
        <p:spPr>
          <a:xfrm>
            <a:off x="198783" y="106018"/>
            <a:ext cx="11754678" cy="6751982"/>
          </a:xfrm>
        </p:spPr>
        <p:txBody>
          <a:bodyPr>
            <a:normAutofit lnSpcReduction="10000"/>
          </a:bodyPr>
          <a:lstStyle/>
          <a:p>
            <a:pPr algn="just">
              <a:lnSpc>
                <a:spcPct val="150000"/>
              </a:lnSpc>
              <a:buFont typeface="Wingdings" panose="05000000000000000000" pitchFamily="2" charset="2"/>
              <a:buChar char="q"/>
            </a:pPr>
            <a:r>
              <a:rPr lang="en-US" sz="2400" dirty="0">
                <a:latin typeface="Arial" panose="020B0604020202020204" pitchFamily="34" charset="0"/>
                <a:cs typeface="Arial" panose="020B0604020202020204" pitchFamily="34" charset="0"/>
              </a:rPr>
              <a:t>Eight design principles for successful management of collective resources has been identified by Ostrom (1990) </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clearly defined boundaries (often an attribute of the resource itself), </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proportionality between benefits and costs,</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collective choice arrangements that allow users to make rules to govern the resource, </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monitoring, </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Graduated sanctions, </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conflict resolution mechanisms, </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minimal state recognition of resource users’ rights to organize, and</a:t>
            </a:r>
          </a:p>
          <a:p>
            <a:pPr marL="971550" lvl="1" indent="-514350" algn="just">
              <a:lnSpc>
                <a:spcPct val="150000"/>
              </a:lnSpc>
              <a:buFont typeface="+mj-lt"/>
              <a:buAutoNum type="arabicPeriod"/>
            </a:pPr>
            <a:r>
              <a:rPr lang="en-US" dirty="0">
                <a:latin typeface="Arial" panose="020B0604020202020204" pitchFamily="34" charset="0"/>
                <a:cs typeface="Arial" panose="020B0604020202020204" pitchFamily="34" charset="0"/>
              </a:rPr>
              <a:t>nested enterprises (local groups are nested within larger organizations to manage large-scale resources).</a:t>
            </a:r>
          </a:p>
        </p:txBody>
      </p:sp>
    </p:spTree>
    <p:extLst>
      <p:ext uri="{BB962C8B-B14F-4D97-AF65-F5344CB8AC3E}">
        <p14:creationId xmlns:p14="http://schemas.microsoft.com/office/powerpoint/2010/main" val="3788559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7BCCDD-E318-4DCB-963F-2805EF39B882}"/>
              </a:ext>
            </a:extLst>
          </p:cNvPr>
          <p:cNvSpPr>
            <a:spLocks noGrp="1"/>
          </p:cNvSpPr>
          <p:nvPr>
            <p:ph idx="1"/>
          </p:nvPr>
        </p:nvSpPr>
        <p:spPr>
          <a:xfrm>
            <a:off x="185529" y="225286"/>
            <a:ext cx="11781183" cy="6480313"/>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Where collective management of the resource is inadequate, or rights of common property are not recognized by the state and outsiders, </a:t>
            </a:r>
            <a:r>
              <a:rPr lang="en-US" sz="2400" b="1" dirty="0">
                <a:solidFill>
                  <a:srgbClr val="00B050"/>
                </a:solidFill>
                <a:latin typeface="Arial" panose="020B0604020202020204" pitchFamily="34" charset="0"/>
                <a:cs typeface="Arial" panose="020B0604020202020204" pitchFamily="34" charset="0"/>
              </a:rPr>
              <a:t>open access </a:t>
            </a:r>
            <a:r>
              <a:rPr lang="en-US" sz="2400" dirty="0">
                <a:latin typeface="Arial" panose="020B0604020202020204" pitchFamily="34" charset="0"/>
                <a:cs typeface="Arial" panose="020B0604020202020204" pitchFamily="34" charset="0"/>
              </a:rPr>
              <a:t>and deterioration of the resource is likely to result.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Customary right systems are often able to eliminate open access and provide security of tenure</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but when such systems break down, customary rights systems must be assisted to adapt and reinforced or individual rights must replace customary rights.</a:t>
            </a:r>
          </a:p>
        </p:txBody>
      </p:sp>
    </p:spTree>
    <p:extLst>
      <p:ext uri="{BB962C8B-B14F-4D97-AF65-F5344CB8AC3E}">
        <p14:creationId xmlns:p14="http://schemas.microsoft.com/office/powerpoint/2010/main" val="2325838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343C0-8E4A-41C5-9FE4-CF7175BA2BBE}"/>
              </a:ext>
            </a:extLst>
          </p:cNvPr>
          <p:cNvSpPr>
            <a:spLocks noGrp="1"/>
          </p:cNvSpPr>
          <p:nvPr>
            <p:ph type="title"/>
          </p:nvPr>
        </p:nvSpPr>
        <p:spPr>
          <a:xfrm>
            <a:off x="838200" y="145774"/>
            <a:ext cx="10515600" cy="535263"/>
          </a:xfrm>
        </p:spPr>
        <p:txBody>
          <a:bodyPr>
            <a:normAutofit/>
          </a:bodyPr>
          <a:lstStyle/>
          <a:p>
            <a:r>
              <a:rPr lang="en-US" sz="2800" b="1" dirty="0">
                <a:latin typeface="Arial" panose="020B0604020202020204" pitchFamily="34" charset="0"/>
                <a:cs typeface="Arial" panose="020B0604020202020204" pitchFamily="34" charset="0"/>
              </a:rPr>
              <a:t>Joint land and water management</a:t>
            </a:r>
          </a:p>
        </p:txBody>
      </p:sp>
      <p:sp>
        <p:nvSpPr>
          <p:cNvPr id="3" name="Content Placeholder 2">
            <a:extLst>
              <a:ext uri="{FF2B5EF4-FFF2-40B4-BE49-F238E27FC236}">
                <a16:creationId xmlns:a16="http://schemas.microsoft.com/office/drawing/2014/main" id="{5DC10708-FA26-4C0B-BB3B-85BD7CADD2BC}"/>
              </a:ext>
            </a:extLst>
          </p:cNvPr>
          <p:cNvSpPr>
            <a:spLocks noGrp="1"/>
          </p:cNvSpPr>
          <p:nvPr>
            <p:ph idx="1"/>
          </p:nvPr>
        </p:nvSpPr>
        <p:spPr>
          <a:xfrm>
            <a:off x="318051" y="681038"/>
            <a:ext cx="11476383" cy="6031188"/>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Although land and water are often treated separately, often by different agencies, the resources are inseparably linked.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Yet they are usually governed by different policies, rights and institutions.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Even where the need of a joint approach appears to be obvious, as for example in river basin management, </a:t>
            </a:r>
            <a:r>
              <a:rPr lang="en-US" sz="2400" dirty="0">
                <a:solidFill>
                  <a:srgbClr val="00B050"/>
                </a:solidFill>
                <a:latin typeface="Arial" panose="020B0604020202020204" pitchFamily="34" charset="0"/>
                <a:cs typeface="Arial" panose="020B0604020202020204" pitchFamily="34" charset="0"/>
              </a:rPr>
              <a:t>little integration has occurred</a:t>
            </a:r>
            <a:r>
              <a:rPr lang="en-US" sz="2400"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How to improve on the situation will require more research and policy experiments.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very limited progress in joint land and water management that has been made in a watershed management can be discuss as an example. </a:t>
            </a:r>
          </a:p>
        </p:txBody>
      </p:sp>
    </p:spTree>
    <p:extLst>
      <p:ext uri="{BB962C8B-B14F-4D97-AF65-F5344CB8AC3E}">
        <p14:creationId xmlns:p14="http://schemas.microsoft.com/office/powerpoint/2010/main" val="4058539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8A32B6-7025-4B5C-862E-47D0A7ECFE5D}"/>
              </a:ext>
            </a:extLst>
          </p:cNvPr>
          <p:cNvSpPr>
            <a:spLocks noGrp="1"/>
          </p:cNvSpPr>
          <p:nvPr>
            <p:ph idx="1"/>
          </p:nvPr>
        </p:nvSpPr>
        <p:spPr>
          <a:xfrm>
            <a:off x="238539" y="185530"/>
            <a:ext cx="11635409" cy="6480313"/>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Addressing land and water degradation often requires a watershed approach, including problem identification, land-use planning, and institutions for coordinating between </a:t>
            </a:r>
            <a:r>
              <a:rPr lang="en-US" sz="2400" b="1" dirty="0">
                <a:latin typeface="Arial" panose="020B0604020202020204" pitchFamily="34" charset="0"/>
                <a:cs typeface="Arial" panose="020B0604020202020204" pitchFamily="34" charset="0"/>
              </a:rPr>
              <a:t>upstream and downstream areas</a:t>
            </a:r>
            <a:r>
              <a:rPr lang="en-US" sz="2400" dirty="0">
                <a:latin typeface="Arial" panose="020B0604020202020204" pitchFamily="34" charset="0"/>
                <a:cs typeface="Arial" panose="020B0604020202020204" pitchFamily="34" charset="0"/>
              </a:rPr>
              <a:t>.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Integrated watershed or river basin management is also useful for runoff and to control </a:t>
            </a:r>
            <a:r>
              <a:rPr lang="en-US" sz="2400" b="1" dirty="0">
                <a:latin typeface="Arial" panose="020B0604020202020204" pitchFamily="34" charset="0"/>
                <a:cs typeface="Arial" panose="020B0604020202020204" pitchFamily="34" charset="0"/>
              </a:rPr>
              <a:t>point source and non-point source pollution</a:t>
            </a:r>
            <a:r>
              <a:rPr lang="en-US" sz="2400" dirty="0">
                <a:latin typeface="Arial" panose="020B0604020202020204" pitchFamily="34" charset="0"/>
                <a:cs typeface="Arial" panose="020B0604020202020204" pitchFamily="34" charset="0"/>
              </a:rPr>
              <a:t>, a key intervention area in most developed countries.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Payment for Environmental Services (PES) has increased in importance as a mechanism for conservation of land and water resources and has most often been used in watersheds. </a:t>
            </a:r>
          </a:p>
          <a:p>
            <a:pPr algn="just">
              <a:lnSpc>
                <a:spcPct val="150000"/>
              </a:lnSpc>
              <a:buFont typeface="Wingdings" panose="05000000000000000000" pitchFamily="2" charset="2"/>
              <a:buChar char="v"/>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61195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82423F-6243-4DB8-8986-A86F7DA005CB}"/>
              </a:ext>
            </a:extLst>
          </p:cNvPr>
          <p:cNvSpPr>
            <a:spLocks noGrp="1"/>
          </p:cNvSpPr>
          <p:nvPr>
            <p:ph idx="1"/>
          </p:nvPr>
        </p:nvSpPr>
        <p:spPr>
          <a:xfrm>
            <a:off x="251791" y="225288"/>
            <a:ext cx="11622157" cy="6347790"/>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PES typically connects upstream land users, often farmers, with downstream water users.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Upstream land users may be paid for, example, to maintain current forest areas or plant additional trees, for not grazing on sloping lands, or any other land activities that could affect water quality and quantity for downstream cities, reservoirs, industries, or tourism areas</a:t>
            </a:r>
            <a:r>
              <a:rPr lang="en-US" dirty="0">
                <a:latin typeface="Arial" panose="020B0604020202020204" pitchFamily="34" charset="0"/>
                <a:cs typeface="Arial" panose="020B0604020202020204" pitchFamily="34" charset="0"/>
              </a:rPr>
              <a:t>.</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Similar to other land and water improvements, formal or informal land and water property rights need to be established and recognized.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PES functions better in small watersheds where there are few service providers and beneficiaries</a:t>
            </a:r>
          </a:p>
          <a:p>
            <a:endParaRPr lang="en-US" dirty="0"/>
          </a:p>
        </p:txBody>
      </p:sp>
    </p:spTree>
    <p:extLst>
      <p:ext uri="{BB962C8B-B14F-4D97-AF65-F5344CB8AC3E}">
        <p14:creationId xmlns:p14="http://schemas.microsoft.com/office/powerpoint/2010/main" val="79819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A837D8-6EA3-4F9F-8392-824A901EC6AE}"/>
              </a:ext>
            </a:extLst>
          </p:cNvPr>
          <p:cNvSpPr>
            <a:spLocks noGrp="1"/>
          </p:cNvSpPr>
          <p:nvPr>
            <p:ph idx="1"/>
          </p:nvPr>
        </p:nvSpPr>
        <p:spPr>
          <a:xfrm>
            <a:off x="212035" y="344556"/>
            <a:ext cx="11141765" cy="6215269"/>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Common-Pool Resources </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Common pool resources (CPRs) to refer to resource systems regardless of the property rights involved.</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CPRs include natural and human constructed resources in which </a:t>
            </a:r>
          </a:p>
          <a:p>
            <a:pPr marL="1428750" lvl="2" indent="-514350" algn="just">
              <a:lnSpc>
                <a:spcPct val="150000"/>
              </a:lnSpc>
              <a:buFont typeface="+mj-lt"/>
              <a:buAutoNum type="romanUcPeriod"/>
            </a:pPr>
            <a:r>
              <a:rPr lang="en-US" sz="2400" dirty="0">
                <a:latin typeface="Arial" panose="020B0604020202020204" pitchFamily="34" charset="0"/>
                <a:cs typeface="Arial" panose="020B0604020202020204" pitchFamily="34" charset="0"/>
              </a:rPr>
              <a:t>exclusion of beneficiaries through physical and institutional means is especially costly, and </a:t>
            </a:r>
          </a:p>
          <a:p>
            <a:pPr marL="1428750" lvl="2" indent="-514350" algn="just">
              <a:lnSpc>
                <a:spcPct val="150000"/>
              </a:lnSpc>
              <a:buFont typeface="+mj-lt"/>
              <a:buAutoNum type="romanUcPeriod"/>
            </a:pPr>
            <a:r>
              <a:rPr lang="en-US" sz="2400" dirty="0">
                <a:latin typeface="Arial" panose="020B0604020202020204" pitchFamily="34" charset="0"/>
                <a:cs typeface="Arial" panose="020B0604020202020204" pitchFamily="34" charset="0"/>
              </a:rPr>
              <a:t>exploitation by one user reduces resource availability for others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These two characteristics difficulty of exclusion and </a:t>
            </a:r>
            <a:r>
              <a:rPr lang="en-US" sz="2400" dirty="0" err="1">
                <a:latin typeface="Arial" panose="020B0604020202020204" pitchFamily="34" charset="0"/>
                <a:cs typeface="Arial" panose="020B0604020202020204" pitchFamily="34" charset="0"/>
              </a:rPr>
              <a:t>subtractability</a:t>
            </a:r>
            <a:r>
              <a:rPr lang="en-US" sz="2400" dirty="0">
                <a:latin typeface="Arial" panose="020B0604020202020204" pitchFamily="34" charset="0"/>
                <a:cs typeface="Arial" panose="020B0604020202020204" pitchFamily="34" charset="0"/>
              </a:rPr>
              <a:t> that create potential CPR dilemmas in which people following their own short-term interests produce outcomes that are not in anyone’s long-term interest.</a:t>
            </a:r>
          </a:p>
        </p:txBody>
      </p:sp>
    </p:spTree>
    <p:extLst>
      <p:ext uri="{BB962C8B-B14F-4D97-AF65-F5344CB8AC3E}">
        <p14:creationId xmlns:p14="http://schemas.microsoft.com/office/powerpoint/2010/main" val="35353223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420F10-A67F-4888-8A46-1E9B50BE2ECE}"/>
              </a:ext>
            </a:extLst>
          </p:cNvPr>
          <p:cNvSpPr>
            <a:spLocks noGrp="1"/>
          </p:cNvSpPr>
          <p:nvPr>
            <p:ph idx="1"/>
          </p:nvPr>
        </p:nvSpPr>
        <p:spPr>
          <a:xfrm>
            <a:off x="265043" y="278296"/>
            <a:ext cx="11741427" cy="6281530"/>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When resource users interact without the benefit of effective rules limiting access and defining rights and duties, substantial free-riding in two forms is likely: </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overuse without concern for the negative effects on others, and </a:t>
            </a:r>
          </a:p>
          <a:p>
            <a:pPr lvl="1" algn="just">
              <a:lnSpc>
                <a:spcPct val="150000"/>
              </a:lnSpc>
              <a:buFont typeface="Wingdings" panose="05000000000000000000" pitchFamily="2" charset="2"/>
              <a:buChar char="ü"/>
            </a:pPr>
            <a:r>
              <a:rPr lang="en-US" dirty="0">
                <a:latin typeface="Arial" panose="020B0604020202020204" pitchFamily="34" charset="0"/>
                <a:cs typeface="Arial" panose="020B0604020202020204" pitchFamily="34" charset="0"/>
              </a:rPr>
              <a:t>a lack of contributed resources for maintaining and improving the CPR itself.</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CPRs have traditionally included terrestrial and marine ecosystems that are simultaneously viewed as depletable and renewable.</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Characteristic of many resources is that use by one reduces the quantity or quality available to others, and that use by others adds negative attributes to a resource.</a:t>
            </a:r>
          </a:p>
        </p:txBody>
      </p:sp>
    </p:spTree>
    <p:extLst>
      <p:ext uri="{BB962C8B-B14F-4D97-AF65-F5344CB8AC3E}">
        <p14:creationId xmlns:p14="http://schemas.microsoft.com/office/powerpoint/2010/main" val="3399848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753296-65D6-48FC-AC43-97FEA9884F7D}"/>
              </a:ext>
            </a:extLst>
          </p:cNvPr>
          <p:cNvSpPr>
            <a:spLocks noGrp="1"/>
          </p:cNvSpPr>
          <p:nvPr>
            <p:ph idx="1"/>
          </p:nvPr>
        </p:nvSpPr>
        <p:spPr>
          <a:xfrm>
            <a:off x="265043" y="198783"/>
            <a:ext cx="11569148" cy="6480313"/>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CPRs include earth-system components (such as groundwater basins or the atmosphere) as well as products of civilization such as irrigation systems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Characteristics of CPRs affect the problems of devising governance regimes.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These attributes include the size and carrying capacity of the resource system,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the measurability of the resource,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the temporal and spatial availability of resource flows,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the amount of storage in the system, whether resources move (like water, wildlife, and most fish) or are stationary (like trees and medicinal plants),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how fast resources regenerate, and </a:t>
            </a:r>
          </a:p>
          <a:p>
            <a:pPr lvl="1" algn="just">
              <a:lnSpc>
                <a:spcPct val="150000"/>
              </a:lnSpc>
              <a:buFont typeface="Courier New" panose="02070309020205020404" pitchFamily="49" charset="0"/>
              <a:buChar char="o"/>
            </a:pPr>
            <a:r>
              <a:rPr lang="en-US" dirty="0">
                <a:latin typeface="Arial" panose="020B0604020202020204" pitchFamily="34" charset="0"/>
                <a:cs typeface="Arial" panose="020B0604020202020204" pitchFamily="34" charset="0"/>
              </a:rPr>
              <a:t>how various harvesting technologies affect patterns of regeneration</a:t>
            </a:r>
          </a:p>
        </p:txBody>
      </p:sp>
    </p:spTree>
    <p:extLst>
      <p:ext uri="{BB962C8B-B14F-4D97-AF65-F5344CB8AC3E}">
        <p14:creationId xmlns:p14="http://schemas.microsoft.com/office/powerpoint/2010/main" val="3501248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67C204-7336-4551-A51F-BC2EF94AB2A3}"/>
              </a:ext>
            </a:extLst>
          </p:cNvPr>
          <p:cNvSpPr>
            <a:spLocks noGrp="1"/>
          </p:cNvSpPr>
          <p:nvPr>
            <p:ph idx="1"/>
          </p:nvPr>
        </p:nvSpPr>
        <p:spPr>
          <a:xfrm>
            <a:off x="397565" y="265042"/>
            <a:ext cx="11529392" cy="6592957"/>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Institutions for Governing and Managing Common-Pool Resources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Solving CPR problems involves two distinct elements: </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restricting access and </a:t>
            </a:r>
          </a:p>
          <a:p>
            <a:pPr lvl="2" algn="just">
              <a:lnSpc>
                <a:spcPct val="150000"/>
              </a:lnSpc>
              <a:buFont typeface="Courier New" panose="02070309020205020404" pitchFamily="49" charset="0"/>
              <a:buChar char="o"/>
            </a:pPr>
            <a:r>
              <a:rPr lang="en-US" sz="2400" dirty="0">
                <a:latin typeface="Arial" panose="020B0604020202020204" pitchFamily="34" charset="0"/>
                <a:cs typeface="Arial" panose="020B0604020202020204" pitchFamily="34" charset="0"/>
              </a:rPr>
              <a:t>creating incentives (usually by assigning individual rights to, or shares of, the resource) for users to invest in the resource instead of overexploiting it.</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Four broad types of property rights have evolved or are designed in relation to CPRs</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When valuable CPRs are left to an </a:t>
            </a:r>
            <a:r>
              <a:rPr lang="en-US" b="1" dirty="0">
                <a:solidFill>
                  <a:srgbClr val="00B050"/>
                </a:solidFill>
                <a:latin typeface="Arial" panose="020B0604020202020204" pitchFamily="34" charset="0"/>
                <a:cs typeface="Arial" panose="020B0604020202020204" pitchFamily="34" charset="0"/>
              </a:rPr>
              <a:t>open-access regime</a:t>
            </a:r>
            <a:r>
              <a:rPr lang="en-US" dirty="0">
                <a:latin typeface="Arial" panose="020B0604020202020204" pitchFamily="34" charset="0"/>
                <a:cs typeface="Arial" panose="020B0604020202020204" pitchFamily="34" charset="0"/>
              </a:rPr>
              <a:t>, degradation and potential destruction are the result.</a:t>
            </a:r>
          </a:p>
          <a:p>
            <a:pPr lvl="1">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Both </a:t>
            </a:r>
            <a:r>
              <a:rPr lang="en-US" b="1" dirty="0">
                <a:solidFill>
                  <a:srgbClr val="00B050"/>
                </a:solidFill>
                <a:latin typeface="Arial" panose="020B0604020202020204" pitchFamily="34" charset="0"/>
                <a:cs typeface="Arial" panose="020B0604020202020204" pitchFamily="34" charset="0"/>
              </a:rPr>
              <a:t>group-property and individual-property regimes </a:t>
            </a:r>
            <a:r>
              <a:rPr lang="en-US" dirty="0">
                <a:latin typeface="Arial" panose="020B0604020202020204" pitchFamily="34" charset="0"/>
                <a:cs typeface="Arial" panose="020B0604020202020204" pitchFamily="34" charset="0"/>
              </a:rPr>
              <a:t>are used to manage resources that grant individuals varying rights to access and use of a resource</a:t>
            </a:r>
          </a:p>
        </p:txBody>
      </p:sp>
    </p:spTree>
    <p:extLst>
      <p:ext uri="{BB962C8B-B14F-4D97-AF65-F5344CB8AC3E}">
        <p14:creationId xmlns:p14="http://schemas.microsoft.com/office/powerpoint/2010/main" val="23321639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7871A675-D9C9-4428-AD4D-6185C2C897B0}"/>
              </a:ext>
            </a:extLst>
          </p:cNvPr>
          <p:cNvGraphicFramePr>
            <a:graphicFrameLocks noGrp="1"/>
          </p:cNvGraphicFramePr>
          <p:nvPr>
            <p:ph idx="1"/>
            <p:extLst>
              <p:ext uri="{D42A27DB-BD31-4B8C-83A1-F6EECF244321}">
                <p14:modId xmlns:p14="http://schemas.microsoft.com/office/powerpoint/2010/main" val="2333394480"/>
              </p:ext>
            </p:extLst>
          </p:nvPr>
        </p:nvGraphicFramePr>
        <p:xfrm>
          <a:off x="198783" y="954157"/>
          <a:ext cx="11837503" cy="4254749"/>
        </p:xfrm>
        <a:graphic>
          <a:graphicData uri="http://schemas.openxmlformats.org/drawingml/2006/table">
            <a:tbl>
              <a:tblPr firstRow="1" bandRow="1"/>
              <a:tblGrid>
                <a:gridCol w="3485321">
                  <a:extLst>
                    <a:ext uri="{9D8B030D-6E8A-4147-A177-3AD203B41FA5}">
                      <a16:colId xmlns:a16="http://schemas.microsoft.com/office/drawing/2014/main" val="3125452520"/>
                    </a:ext>
                  </a:extLst>
                </a:gridCol>
                <a:gridCol w="8352182">
                  <a:extLst>
                    <a:ext uri="{9D8B030D-6E8A-4147-A177-3AD203B41FA5}">
                      <a16:colId xmlns:a16="http://schemas.microsoft.com/office/drawing/2014/main" val="4222041108"/>
                    </a:ext>
                  </a:extLst>
                </a:gridCol>
              </a:tblGrid>
              <a:tr h="574966">
                <a:tc>
                  <a:txBody>
                    <a:bodyPr/>
                    <a:lstStyle/>
                    <a:p>
                      <a:pPr algn="ct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Property rights</a:t>
                      </a:r>
                      <a:endParaRPr lang="en-US" sz="2400" b="1" dirty="0">
                        <a:latin typeface="Arial" panose="020B0604020202020204" pitchFamily="34" charset="0"/>
                        <a:cs typeface="Arial" panose="020B0604020202020204" pitchFamily="34" charset="0"/>
                      </a:endParaRPr>
                    </a:p>
                  </a:txBody>
                  <a:tcPr/>
                </a:tc>
                <a:tc>
                  <a:txBody>
                    <a:bodyPr/>
                    <a:lstStyle/>
                    <a:p>
                      <a:pPr algn="ctr"/>
                      <a:r>
                        <a:rPr lang="en-US" sz="2400" b="1" i="0" u="none" strike="noStrike" kern="1200" baseline="0" dirty="0">
                          <a:solidFill>
                            <a:schemeClr val="tx1"/>
                          </a:solidFill>
                          <a:latin typeface="Arial" panose="020B0604020202020204" pitchFamily="34" charset="0"/>
                          <a:ea typeface="+mn-ea"/>
                          <a:cs typeface="Arial" panose="020B0604020202020204" pitchFamily="34" charset="0"/>
                        </a:rPr>
                        <a:t>Characteristics</a:t>
                      </a:r>
                      <a:endParaRPr lang="en-US"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81735502"/>
                  </a:ext>
                </a:extLst>
              </a:tr>
              <a:tr h="574966">
                <a:tc>
                  <a:txBody>
                    <a:bodyPr/>
                    <a:lstStyle/>
                    <a:p>
                      <a:r>
                        <a:rPr lang="en-US" sz="2400" b="0" i="0" u="none" strike="noStrike" kern="1200" baseline="0" dirty="0">
                          <a:solidFill>
                            <a:schemeClr val="tx1"/>
                          </a:solidFill>
                          <a:latin typeface="Arial" panose="020B0604020202020204" pitchFamily="34" charset="0"/>
                          <a:ea typeface="+mn-ea"/>
                          <a:cs typeface="Arial" panose="020B0604020202020204" pitchFamily="34" charset="0"/>
                        </a:rPr>
                        <a:t>Open access</a:t>
                      </a:r>
                      <a:endParaRPr lang="en-US" sz="2400" dirty="0">
                        <a:latin typeface="Arial" panose="020B0604020202020204" pitchFamily="34" charset="0"/>
                        <a:cs typeface="Arial" panose="020B0604020202020204" pitchFamily="34" charset="0"/>
                      </a:endParaRPr>
                    </a:p>
                  </a:txBody>
                  <a:tcPr/>
                </a:tc>
                <a:tc>
                  <a:txBody>
                    <a:bodyPr/>
                    <a:lstStyle/>
                    <a:p>
                      <a:r>
                        <a:rPr lang="en-US" sz="2400" b="0" i="0" u="none" strike="noStrike" kern="1200" baseline="0" dirty="0">
                          <a:solidFill>
                            <a:schemeClr val="tx1"/>
                          </a:solidFill>
                          <a:latin typeface="Arial" panose="020B0604020202020204" pitchFamily="34" charset="0"/>
                          <a:ea typeface="+mn-ea"/>
                          <a:cs typeface="Arial" panose="020B0604020202020204" pitchFamily="34" charset="0"/>
                        </a:rPr>
                        <a:t>Absence of enforced property rights</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13724663"/>
                  </a:ext>
                </a:extLst>
              </a:tr>
              <a:tr h="1034939">
                <a:tc>
                  <a:txBody>
                    <a:bodyPr/>
                    <a:lstStyle/>
                    <a:p>
                      <a:r>
                        <a:rPr lang="en-US" sz="2400" b="0" i="0" u="none" strike="noStrike" kern="1200" baseline="0" dirty="0">
                          <a:solidFill>
                            <a:schemeClr val="tx1"/>
                          </a:solidFill>
                          <a:latin typeface="Arial" panose="020B0604020202020204" pitchFamily="34" charset="0"/>
                          <a:ea typeface="+mn-ea"/>
                          <a:cs typeface="Arial" panose="020B0604020202020204" pitchFamily="34" charset="0"/>
                        </a:rPr>
                        <a:t>Group property</a:t>
                      </a:r>
                      <a:endParaRPr lang="en-US" sz="2400" dirty="0">
                        <a:latin typeface="Arial" panose="020B0604020202020204" pitchFamily="34" charset="0"/>
                        <a:cs typeface="Arial" panose="020B0604020202020204" pitchFamily="34" charset="0"/>
                      </a:endParaRPr>
                    </a:p>
                  </a:txBody>
                  <a:tcPr/>
                </a:tc>
                <a:tc>
                  <a:txBody>
                    <a:bodyPr/>
                    <a:lstStyle/>
                    <a:p>
                      <a:r>
                        <a:rPr lang="en-US" sz="2400" b="0" i="0" u="none" strike="noStrike" kern="1200" baseline="0" dirty="0">
                          <a:solidFill>
                            <a:schemeClr val="tx1"/>
                          </a:solidFill>
                          <a:latin typeface="Arial" panose="020B0604020202020204" pitchFamily="34" charset="0"/>
                          <a:ea typeface="+mn-ea"/>
                          <a:cs typeface="Arial" panose="020B0604020202020204" pitchFamily="34" charset="0"/>
                        </a:rPr>
                        <a:t>Resource rights held by a group of users who can exclude others</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981705003"/>
                  </a:ext>
                </a:extLst>
              </a:tr>
              <a:tr h="1034939">
                <a:tc>
                  <a:txBody>
                    <a:bodyPr/>
                    <a:lstStyle/>
                    <a:p>
                      <a:r>
                        <a:rPr lang="en-US" sz="2400" b="0" i="0" u="none" strike="noStrike" kern="1200" baseline="0" dirty="0">
                          <a:solidFill>
                            <a:srgbClr val="FF0000"/>
                          </a:solidFill>
                          <a:latin typeface="Arial" panose="020B0604020202020204" pitchFamily="34" charset="0"/>
                          <a:ea typeface="+mn-ea"/>
                          <a:cs typeface="Arial" panose="020B0604020202020204" pitchFamily="34" charset="0"/>
                        </a:rPr>
                        <a:t>Individual property</a:t>
                      </a:r>
                      <a:endParaRPr lang="en-US" sz="2400" dirty="0">
                        <a:solidFill>
                          <a:srgbClr val="FF0000"/>
                        </a:solidFill>
                        <a:latin typeface="Arial" panose="020B0604020202020204" pitchFamily="34" charset="0"/>
                        <a:cs typeface="Arial" panose="020B0604020202020204" pitchFamily="34" charset="0"/>
                      </a:endParaRPr>
                    </a:p>
                  </a:txBody>
                  <a:tcPr/>
                </a:tc>
                <a:tc>
                  <a:txBody>
                    <a:bodyPr/>
                    <a:lstStyle/>
                    <a:p>
                      <a:r>
                        <a:rPr lang="en-US" sz="2400" b="0" i="0" u="none" strike="noStrike" kern="1200" baseline="0" dirty="0">
                          <a:solidFill>
                            <a:schemeClr val="tx1"/>
                          </a:solidFill>
                          <a:latin typeface="Arial" panose="020B0604020202020204" pitchFamily="34" charset="0"/>
                          <a:ea typeface="+mn-ea"/>
                          <a:cs typeface="Arial" panose="020B0604020202020204" pitchFamily="34" charset="0"/>
                        </a:rPr>
                        <a:t>Resource rights held by individuals (or firms) who can exclude others</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43350903"/>
                  </a:ext>
                </a:extLst>
              </a:tr>
              <a:tr h="1034939">
                <a:tc>
                  <a:txBody>
                    <a:bodyPr/>
                    <a:lstStyle/>
                    <a:p>
                      <a:r>
                        <a:rPr lang="en-US" sz="2400" b="0" i="0" u="none" strike="noStrike" kern="1200" baseline="0" dirty="0">
                          <a:solidFill>
                            <a:schemeClr val="tx1"/>
                          </a:solidFill>
                          <a:latin typeface="Arial" panose="020B0604020202020204" pitchFamily="34" charset="0"/>
                          <a:ea typeface="+mn-ea"/>
                          <a:cs typeface="Arial" panose="020B0604020202020204" pitchFamily="34" charset="0"/>
                        </a:rPr>
                        <a:t>Government property</a:t>
                      </a:r>
                      <a:endParaRPr lang="en-US" sz="2400" dirty="0">
                        <a:latin typeface="Arial" panose="020B0604020202020204" pitchFamily="34" charset="0"/>
                        <a:cs typeface="Arial" panose="020B0604020202020204" pitchFamily="34" charset="0"/>
                      </a:endParaRPr>
                    </a:p>
                  </a:txBody>
                  <a:tcPr/>
                </a:tc>
                <a:tc>
                  <a:txBody>
                    <a:bodyPr/>
                    <a:lstStyle/>
                    <a:p>
                      <a:r>
                        <a:rPr lang="en-US" sz="2400" b="0" i="0" u="none" strike="noStrike" kern="1200" baseline="0" dirty="0">
                          <a:solidFill>
                            <a:schemeClr val="tx1"/>
                          </a:solidFill>
                          <a:latin typeface="Arial" panose="020B0604020202020204" pitchFamily="34" charset="0"/>
                          <a:ea typeface="+mn-ea"/>
                          <a:cs typeface="Arial" panose="020B0604020202020204" pitchFamily="34" charset="0"/>
                        </a:rPr>
                        <a:t>Resource rights held by a government that can regulate or subsidize use</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23564142"/>
                  </a:ext>
                </a:extLst>
              </a:tr>
            </a:tbl>
          </a:graphicData>
        </a:graphic>
      </p:graphicFrame>
      <p:sp>
        <p:nvSpPr>
          <p:cNvPr id="5" name="Rectangle 4">
            <a:extLst>
              <a:ext uri="{FF2B5EF4-FFF2-40B4-BE49-F238E27FC236}">
                <a16:creationId xmlns:a16="http://schemas.microsoft.com/office/drawing/2014/main" id="{50CA2506-6563-449C-9C2E-2CA8789C0478}"/>
              </a:ext>
            </a:extLst>
          </p:cNvPr>
          <p:cNvSpPr/>
          <p:nvPr/>
        </p:nvSpPr>
        <p:spPr>
          <a:xfrm>
            <a:off x="397565" y="110843"/>
            <a:ext cx="11198087" cy="461665"/>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Types of property-rights systems used to regulate common-pool resources</a:t>
            </a:r>
          </a:p>
        </p:txBody>
      </p:sp>
    </p:spTree>
    <p:extLst>
      <p:ext uri="{BB962C8B-B14F-4D97-AF65-F5344CB8AC3E}">
        <p14:creationId xmlns:p14="http://schemas.microsoft.com/office/powerpoint/2010/main" val="2016679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A0D7E6-DB5A-442D-82DB-B6F0FCBD6560}"/>
              </a:ext>
            </a:extLst>
          </p:cNvPr>
          <p:cNvSpPr>
            <a:spLocks noGrp="1"/>
          </p:cNvSpPr>
          <p:nvPr>
            <p:ph idx="1"/>
          </p:nvPr>
        </p:nvSpPr>
        <p:spPr>
          <a:xfrm>
            <a:off x="251791" y="371061"/>
            <a:ext cx="11728174" cy="6241774"/>
          </a:xfrm>
        </p:spPr>
        <p:txBody>
          <a:bodyPr>
            <a:normAutofit/>
          </a:bodyPr>
          <a:lstStyle/>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The primary difference between group property and individual property is the ease with which individual owners can buy or sell a share of a resource. </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Government property involves ownership by a national, regional, or local public agency that can forbid or allow use by individuals.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Empirical studies show that no single type of property regime works efficiently, fairly, and sustainably in relation to all CPRs.</a:t>
            </a:r>
          </a:p>
          <a:p>
            <a:pPr algn="just">
              <a:lnSpc>
                <a:spcPct val="150000"/>
              </a:lnSpc>
              <a:buFont typeface="Wingdings" panose="05000000000000000000" pitchFamily="2" charset="2"/>
              <a:buChar char="v"/>
            </a:pPr>
            <a:r>
              <a:rPr lang="en-US" sz="2400" dirty="0">
                <a:latin typeface="Arial" panose="020B0604020202020204" pitchFamily="34" charset="0"/>
                <a:cs typeface="Arial" panose="020B0604020202020204" pitchFamily="34" charset="0"/>
              </a:rPr>
              <a:t>It is possible, however, to identify design principles associated with robust institutions that have successfully governed CPRs for generations</a:t>
            </a:r>
          </a:p>
        </p:txBody>
      </p:sp>
    </p:spTree>
    <p:extLst>
      <p:ext uri="{BB962C8B-B14F-4D97-AF65-F5344CB8AC3E}">
        <p14:creationId xmlns:p14="http://schemas.microsoft.com/office/powerpoint/2010/main" val="3905740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B03659-5316-4AAA-AE4B-A4A9C2657294}"/>
              </a:ext>
            </a:extLst>
          </p:cNvPr>
          <p:cNvSpPr>
            <a:spLocks noGrp="1"/>
          </p:cNvSpPr>
          <p:nvPr>
            <p:ph idx="1"/>
          </p:nvPr>
        </p:nvSpPr>
        <p:spPr>
          <a:xfrm>
            <a:off x="265043" y="212034"/>
            <a:ext cx="11701670" cy="6493565"/>
          </a:xfrm>
        </p:spPr>
        <p:txBody>
          <a:bodyPr>
            <a:normAutofit/>
          </a:bodyPr>
          <a:lstStyle/>
          <a:p>
            <a:pPr algn="just">
              <a:lnSpc>
                <a:spcPct val="150000"/>
              </a:lnSpc>
              <a:buFont typeface="Wingdings" panose="05000000000000000000" pitchFamily="2" charset="2"/>
              <a:buChar char="q"/>
            </a:pPr>
            <a:r>
              <a:rPr lang="en-US" sz="2400" b="1" dirty="0">
                <a:latin typeface="Arial" panose="020B0604020202020204" pitchFamily="34" charset="0"/>
                <a:cs typeface="Arial" panose="020B0604020202020204" pitchFamily="34" charset="0"/>
              </a:rPr>
              <a:t>The Evolution of Norms and Design of Rules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The prediction that resource users are led inevitably to destroy CPRs is based on a model that assumes all individuals are </a:t>
            </a:r>
            <a:r>
              <a:rPr lang="en-US" b="1" dirty="0">
                <a:latin typeface="Arial" panose="020B0604020202020204" pitchFamily="34" charset="0"/>
                <a:cs typeface="Arial" panose="020B0604020202020204" pitchFamily="34" charset="0"/>
              </a:rPr>
              <a:t>selfish, norm-free, and maximizers</a:t>
            </a:r>
            <a:r>
              <a:rPr lang="en-US" dirty="0">
                <a:latin typeface="Arial" panose="020B0604020202020204" pitchFamily="34" charset="0"/>
                <a:cs typeface="Arial" panose="020B0604020202020204" pitchFamily="34" charset="0"/>
              </a:rPr>
              <a:t> of short-run results.</a:t>
            </a:r>
          </a:p>
          <a:p>
            <a:pPr lvl="1" algn="just">
              <a:lnSpc>
                <a:spcPct val="150000"/>
              </a:lnSpc>
              <a:buFont typeface="Wingdings" panose="05000000000000000000" pitchFamily="2" charset="2"/>
              <a:buChar char="v"/>
            </a:pPr>
            <a:r>
              <a:rPr lang="en-US" dirty="0">
                <a:latin typeface="Arial" panose="020B0604020202020204" pitchFamily="34" charset="0"/>
                <a:cs typeface="Arial" panose="020B0604020202020204" pitchFamily="34" charset="0"/>
              </a:rPr>
              <a:t>However, predictions based on this model are not supported in field research in which individuals face a CPR problem and are able to communicate, sanction one another, or make new rules</a:t>
            </a:r>
          </a:p>
        </p:txBody>
      </p:sp>
    </p:spTree>
    <p:extLst>
      <p:ext uri="{BB962C8B-B14F-4D97-AF65-F5344CB8AC3E}">
        <p14:creationId xmlns:p14="http://schemas.microsoft.com/office/powerpoint/2010/main" val="538655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2215</TotalTime>
  <Words>2446</Words>
  <Application>Microsoft Office PowerPoint</Application>
  <PresentationFormat>Widescreen</PresentationFormat>
  <Paragraphs>147</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Calibri</vt:lpstr>
      <vt:lpstr>Calibri Light</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Property rights and collective action for watershed resources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Joint land and water management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JOHN</dc:creator>
  <cp:lastModifiedBy>JOHN</cp:lastModifiedBy>
  <cp:revision>47</cp:revision>
  <dcterms:created xsi:type="dcterms:W3CDTF">2018-06-01T02:38:34Z</dcterms:created>
  <dcterms:modified xsi:type="dcterms:W3CDTF">2019-04-19T08:12:37Z</dcterms:modified>
</cp:coreProperties>
</file>