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2" r:id="rId1"/>
  </p:sldMasterIdLst>
  <p:notesMasterIdLst>
    <p:notesMasterId r:id="rId62"/>
  </p:notesMasterIdLst>
  <p:handoutMasterIdLst>
    <p:handoutMasterId r:id="rId63"/>
  </p:handoutMasterIdLst>
  <p:sldIdLst>
    <p:sldId id="363" r:id="rId2"/>
    <p:sldId id="378" r:id="rId3"/>
    <p:sldId id="379" r:id="rId4"/>
    <p:sldId id="380" r:id="rId5"/>
    <p:sldId id="346" r:id="rId6"/>
    <p:sldId id="347" r:id="rId7"/>
    <p:sldId id="382" r:id="rId8"/>
    <p:sldId id="383" r:id="rId9"/>
    <p:sldId id="417" r:id="rId10"/>
    <p:sldId id="376" r:id="rId11"/>
    <p:sldId id="385" r:id="rId12"/>
    <p:sldId id="386" r:id="rId13"/>
    <p:sldId id="387" r:id="rId14"/>
    <p:sldId id="388" r:id="rId15"/>
    <p:sldId id="365" r:id="rId16"/>
    <p:sldId id="351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52" r:id="rId26"/>
    <p:sldId id="353" r:id="rId27"/>
    <p:sldId id="354" r:id="rId28"/>
    <p:sldId id="355" r:id="rId29"/>
    <p:sldId id="356" r:id="rId30"/>
    <p:sldId id="357" r:id="rId31"/>
    <p:sldId id="359" r:id="rId32"/>
    <p:sldId id="412" r:id="rId33"/>
    <p:sldId id="411" r:id="rId34"/>
    <p:sldId id="410" r:id="rId35"/>
    <p:sldId id="414" r:id="rId36"/>
    <p:sldId id="361" r:id="rId37"/>
    <p:sldId id="389" r:id="rId38"/>
    <p:sldId id="395" r:id="rId39"/>
    <p:sldId id="416" r:id="rId40"/>
    <p:sldId id="390" r:id="rId41"/>
    <p:sldId id="418" r:id="rId42"/>
    <p:sldId id="392" r:id="rId43"/>
    <p:sldId id="419" r:id="rId44"/>
    <p:sldId id="398" r:id="rId45"/>
    <p:sldId id="399" r:id="rId46"/>
    <p:sldId id="400" r:id="rId47"/>
    <p:sldId id="401" r:id="rId48"/>
    <p:sldId id="402" r:id="rId49"/>
    <p:sldId id="403" r:id="rId50"/>
    <p:sldId id="405" r:id="rId51"/>
    <p:sldId id="407" r:id="rId52"/>
    <p:sldId id="404" r:id="rId53"/>
    <p:sldId id="408" r:id="rId54"/>
    <p:sldId id="397" r:id="rId55"/>
    <p:sldId id="425" r:id="rId56"/>
    <p:sldId id="424" r:id="rId57"/>
    <p:sldId id="426" r:id="rId58"/>
    <p:sldId id="427" r:id="rId59"/>
    <p:sldId id="409" r:id="rId60"/>
    <p:sldId id="428" r:id="rId61"/>
  </p:sldIdLst>
  <p:sldSz cx="9144000" cy="6858000" type="screen4x3"/>
  <p:notesSz cx="6881813" cy="9296400"/>
  <p:embeddedFontLst>
    <p:embeddedFont>
      <p:font typeface="Myriad Web Pro" panose="020B0503030403090204" charset="0"/>
      <p:regular r:id="rId64"/>
      <p:bold r:id="rId65"/>
      <p:italic r:id="rId66"/>
    </p:embeddedFont>
    <p:embeddedFont>
      <p:font typeface="Gulim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hew C. Sones" initials="" lastIdx="6" clrIdx="0"/>
  <p:cmAuthor id="1" name="Paul Charp" initials="pac4- " lastIdx="12" clrIdx="1"/>
  <p:cmAuthor id="2" name="Eom2" initials="E" lastIdx="1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568B"/>
    <a:srgbClr val="66FD1B"/>
    <a:srgbClr val="0033CC"/>
    <a:srgbClr val="2D68A9"/>
    <a:srgbClr val="0058B0"/>
    <a:srgbClr val="0054A8"/>
    <a:srgbClr val="005CB8"/>
    <a:srgbClr val="0066CC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7336" autoAdjust="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28" y="-108"/>
      </p:cViewPr>
      <p:guideLst>
        <p:guide orient="horz" pos="2928"/>
        <p:guide pos="216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7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3550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3550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F7EA9FB1-276B-49E0-964A-FF12535B1962}" type="datetimeFigureOut">
              <a:rPr lang="en-US"/>
              <a:pPr>
                <a:defRPr/>
              </a:pPr>
              <a:t>5/23/2020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2982913" cy="463550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Andualem M,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31263"/>
            <a:ext cx="2982912" cy="463550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92BF34F2-BE01-49F5-BB79-8B0871B70B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1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3550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3550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C961BE3B-6203-4E6F-9465-CDE91CF21F0F}" type="datetimeFigureOut">
              <a:rPr lang="en-US"/>
              <a:pPr>
                <a:defRPr/>
              </a:pPr>
              <a:t>5/23/2020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8500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444" tIns="43722" rIns="87444" bIns="4372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3863" cy="4181475"/>
          </a:xfrm>
          <a:prstGeom prst="rect">
            <a:avLst/>
          </a:prstGeom>
        </p:spPr>
        <p:txBody>
          <a:bodyPr vert="horz" lIns="87444" tIns="43722" rIns="87444" bIns="4372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2982913" cy="463550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Andualem M,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31263"/>
            <a:ext cx="2982912" cy="463550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001B0866-8122-473F-A94E-2102EF2CF1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84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8495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E6A4D3-102C-43F6-B45A-1D2EC97A4462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921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 userDrawn="1"/>
        </p:nvSpPr>
        <p:spPr>
          <a:xfrm>
            <a:off x="1371600" y="4343400"/>
            <a:ext cx="6858000" cy="2921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chemeClr val="bg2"/>
                </a:solidFill>
                <a:latin typeface="+mn-lt"/>
              </a:rPr>
              <a:t>For more information please contact Agency for Toxic Substances and Disease Registry</a:t>
            </a:r>
          </a:p>
        </p:txBody>
      </p:sp>
      <p:sp>
        <p:nvSpPr>
          <p:cNvPr id="7" name="Rectangle 8"/>
          <p:cNvSpPr/>
          <p:nvPr userDrawn="1"/>
        </p:nvSpPr>
        <p:spPr>
          <a:xfrm>
            <a:off x="1371600" y="4705350"/>
            <a:ext cx="59436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2"/>
                </a:solidFill>
                <a:latin typeface="+mn-lt"/>
              </a:rPr>
              <a:t>4770 Buford Hwy. NE, Chamblee, GA 30341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2"/>
                </a:solidFill>
                <a:latin typeface="+mn-lt"/>
              </a:rPr>
              <a:t>Telephone: 1-800-CDC-INFO (232-4636)/TTY: 1-888-232-6348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2"/>
                </a:solidFill>
                <a:latin typeface="+mn-lt"/>
              </a:rPr>
              <a:t>E-mail: cdcinfo@cdc.gov 	Web: www.atsdr.cdc.gov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9124E2-5A5A-46C7-8DEA-28EFB1077EC5}" type="datetime1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3BF5A9-AD1B-447C-9AFC-656ED4EA7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DBE474-1F50-4D40-8E62-10984375BB2D}" type="datetimeFigureOut">
              <a:rPr lang="en-US" smtClean="0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E045F31-6A89-4B34-BBB9-174624E1AA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9D999C-A651-421A-AD7B-9253F96D280C}" type="datetimeFigureOut">
              <a:rPr lang="en-US" smtClean="0"/>
              <a:pPr>
                <a:defRPr/>
              </a:pPr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FD50F8-8ADE-4FB0-A8A4-4459BB3A8D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5A93A-52DA-4136-8B98-A38BB4B4C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57A40-7F67-4ABD-BDBE-A58A5698D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 userDrawn="1"/>
        </p:nvSpPr>
        <p:spPr>
          <a:xfrm>
            <a:off x="1371600" y="4343400"/>
            <a:ext cx="6858000" cy="2921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chemeClr val="bg2"/>
                </a:solidFill>
                <a:latin typeface="+mn-lt"/>
              </a:rPr>
              <a:t>For more information please contact Agency for Toxic Substances and Disease Registry</a:t>
            </a:r>
          </a:p>
        </p:txBody>
      </p:sp>
      <p:sp>
        <p:nvSpPr>
          <p:cNvPr id="7" name="Rectangle 8"/>
          <p:cNvSpPr/>
          <p:nvPr userDrawn="1"/>
        </p:nvSpPr>
        <p:spPr>
          <a:xfrm>
            <a:off x="1371600" y="4705350"/>
            <a:ext cx="59436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2"/>
                </a:solidFill>
                <a:latin typeface="+mn-lt"/>
              </a:rPr>
              <a:t>4770 Buford Hwy. NE, Chamblee, GA 30341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2"/>
                </a:solidFill>
                <a:latin typeface="+mn-lt"/>
              </a:rPr>
              <a:t>Telephone: 1-800-CDC-INFO (232-4636)/TTY: 1-888-232-6348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2"/>
                </a:solidFill>
                <a:latin typeface="+mn-lt"/>
              </a:rPr>
              <a:t>E-mail: cdcinfo@cdc.gov 	Web: www.atsdr.cdc.gov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8" r:id="rId2"/>
    <p:sldLayoutId id="2147483663" r:id="rId3"/>
    <p:sldLayoutId id="2147483664" r:id="rId4"/>
    <p:sldLayoutId id="2147483665" r:id="rId5"/>
    <p:sldLayoutId id="2147483659" r:id="rId6"/>
    <p:sldLayoutId id="2147483660" r:id="rId7"/>
    <p:sldLayoutId id="2147483661" r:id="rId8"/>
    <p:sldLayoutId id="2147483666" r:id="rId9"/>
    <p:sldLayoutId id="2147483710" r:id="rId10"/>
    <p:sldLayoutId id="2147483711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ransition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emf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hyperlink" Target="http://www.google.com.et/imgres?imgurl=http://www.buzzle.com/img/articleImages/582323-26.jpg&amp;imgrefurl=http://www.buzzle.com/articles/environmental-problems.html&amp;usg=__krKkVwSrlEf_4C9NVfoWAWK7jGQ=&amp;h=298&amp;w=350&amp;sz=28&amp;hl=en&amp;start=24&amp;zoom=1&amp;tbnid=tkHqew8C5k-0dM:&amp;tbnh=102&amp;tbnw=120&amp;ei=B_9aUZa2PObE4AP43YEY&amp;prev=/search?q=photo+of+global+pollution&amp;start=20&amp;hl=en&amp;sa=N&amp;rlz=1R2TSNF_enET450&amp;biw=1366&amp;bih=583&amp;tbm=isch&amp;itbs=1&amp;sa=X&amp;ved=0CDIQrQMwAzgU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3124200"/>
            <a:ext cx="7467600" cy="2209800"/>
          </a:xfrm>
        </p:spPr>
        <p:txBody>
          <a:bodyPr/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Getinet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Assabu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(Ph.D.) 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Debre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Markos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University ,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College of Agriculture and Natural  Resources Department of Natural Resources Management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1676400"/>
          </a:xfrm>
        </p:spPr>
        <p:txBody>
          <a:bodyPr/>
          <a:lstStyle/>
          <a:p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Climate Change Mitigation Options in Waste Management Areas: Some Success stories and lessons from East Africa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5" name="Picture 2" descr="http://water.me.vccs.edu/courses/env108/changes/wastewat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2000"/>
            <a:ext cx="1905000" cy="639762"/>
          </a:xfrm>
        </p:spPr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Bar Screen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4267200" cy="1752599"/>
          </a:xfrm>
        </p:spPr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Catches large objects that have gotten into wastewater system such as bricks, bottles, pieces of wood, etc.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5" name="Picture 5" descr="C:\ABC\EBIO\105F01\bar_scree_manscreen.gif"/>
          <p:cNvPicPr>
            <a:picLocks noChangeAspect="1" noChangeArrowheads="1"/>
          </p:cNvPicPr>
          <p:nvPr/>
        </p:nvPicPr>
        <p:blipFill>
          <a:blip r:embed="rId2"/>
          <a:srcRect l="20868" t="-423" r="9663"/>
          <a:stretch>
            <a:fillRect/>
          </a:stretch>
        </p:blipFill>
        <p:spPr bwMode="auto">
          <a:xfrm>
            <a:off x="4343400" y="1828800"/>
            <a:ext cx="4572000" cy="453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Grit Chamber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- removes rocks, gravel, etc.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5" name="Picture 5" descr="C:\ABC\EBIO\105F01\FG18_11A.jpg"/>
          <p:cNvPicPr>
            <a:picLocks noChangeAspect="1" noChangeArrowheads="1"/>
          </p:cNvPicPr>
          <p:nvPr/>
        </p:nvPicPr>
        <p:blipFill>
          <a:blip r:embed="rId2"/>
          <a:srcRect t="13333" b="46666"/>
          <a:stretch>
            <a:fillRect/>
          </a:stretch>
        </p:blipFill>
        <p:spPr bwMode="auto">
          <a:xfrm>
            <a:off x="0" y="2590800"/>
            <a:ext cx="91440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983163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Primary Treatment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 physical process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wastewater flow is slowed down and suspended solids settle to the bottom by gravity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the material that settles is called sludge or </a:t>
            </a:r>
            <a:r>
              <a:rPr lang="en-US" sz="24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biosolids</a:t>
            </a:r>
            <a:endParaRPr lang="en-US" sz="24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5" name="Picture 4" descr="C:\ABC\EBIO\105F01\FG18_11B.jpg"/>
          <p:cNvPicPr>
            <a:picLocks noChangeAspect="1" noChangeArrowheads="1"/>
          </p:cNvPicPr>
          <p:nvPr/>
        </p:nvPicPr>
        <p:blipFill>
          <a:blip r:embed="rId2"/>
          <a:srcRect t="18333" b="18333"/>
          <a:stretch>
            <a:fillRect/>
          </a:stretch>
        </p:blipFill>
        <p:spPr bwMode="auto">
          <a:xfrm>
            <a:off x="0" y="2895600"/>
            <a:ext cx="91440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Secondary treatment reduce further the suspended solids and B.O.D. of the wastewater.</a:t>
            </a:r>
          </a:p>
          <a:p>
            <a:pPr>
              <a:buFont typeface="Wingdings" pitchFamily="2" charset="2"/>
              <a:buChar char="v"/>
            </a:pPr>
            <a:endParaRPr lang="en-US" sz="24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5" name="Picture 4" descr="C:\ABC\EBIO\105F01\FG18_11C.jpg"/>
          <p:cNvPicPr>
            <a:picLocks noChangeAspect="1" noChangeArrowheads="1"/>
          </p:cNvPicPr>
          <p:nvPr/>
        </p:nvPicPr>
        <p:blipFill>
          <a:blip r:embed="rId2"/>
          <a:srcRect t="13333" b="30000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371600" y="304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en-US" i="1" dirty="0">
              <a:latin typeface="+mn-lt"/>
            </a:endParaRPr>
          </a:p>
        </p:txBody>
      </p:sp>
      <p:sp>
        <p:nvSpPr>
          <p:cNvPr id="29733" name="Text Box 37"/>
          <p:cNvSpPr txBox="1">
            <a:spLocks noChangeArrowheads="1"/>
          </p:cNvSpPr>
          <p:nvPr/>
        </p:nvSpPr>
        <p:spPr bwMode="auto">
          <a:xfrm>
            <a:off x="3886200" y="5867400"/>
            <a:ext cx="15240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600" b="1" dirty="0">
                <a:latin typeface="+mn-lt"/>
              </a:rPr>
              <a:t>Methane</a:t>
            </a:r>
          </a:p>
          <a:p>
            <a:pPr algn="ctr" eaLnBrk="0" hangingPunct="0">
              <a:defRPr/>
            </a:pPr>
            <a:r>
              <a:rPr lang="en-US" sz="1600" b="1" dirty="0">
                <a:latin typeface="+mn-lt"/>
              </a:rPr>
              <a:t>Carbon dioxide</a:t>
            </a:r>
          </a:p>
        </p:txBody>
      </p:sp>
      <p:sp>
        <p:nvSpPr>
          <p:cNvPr id="29734" name="AutoShape 38"/>
          <p:cNvSpPr>
            <a:spLocks noChangeArrowheads="1"/>
          </p:cNvSpPr>
          <p:nvPr/>
        </p:nvSpPr>
        <p:spPr bwMode="auto">
          <a:xfrm rot="1680976">
            <a:off x="2730500" y="5518150"/>
            <a:ext cx="1309688" cy="130175"/>
          </a:xfrm>
          <a:prstGeom prst="rightArrow">
            <a:avLst>
              <a:gd name="adj1" fmla="val 50000"/>
              <a:gd name="adj2" fmla="val 25152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29736" name="AutoShape 40"/>
          <p:cNvSpPr>
            <a:spLocks noChangeArrowheads="1"/>
          </p:cNvSpPr>
          <p:nvPr/>
        </p:nvSpPr>
        <p:spPr bwMode="auto">
          <a:xfrm rot="9135954">
            <a:off x="5186363" y="5541963"/>
            <a:ext cx="1281112" cy="98425"/>
          </a:xfrm>
          <a:prstGeom prst="rightArrow">
            <a:avLst>
              <a:gd name="adj1" fmla="val 50000"/>
              <a:gd name="adj2" fmla="val 32540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29739" name="WordArt 43"/>
          <p:cNvSpPr>
            <a:spLocks noChangeArrowheads="1" noChangeShapeType="1" noTextEdit="1"/>
          </p:cNvSpPr>
          <p:nvPr/>
        </p:nvSpPr>
        <p:spPr bwMode="auto">
          <a:xfrm rot="2094489">
            <a:off x="1870075" y="5802313"/>
            <a:ext cx="2246313" cy="222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+mn-lt"/>
                <a:ea typeface="+mn-lt"/>
                <a:cs typeface="+mn-lt"/>
              </a:rPr>
              <a:t>Acetotrophic Methanogenesis</a:t>
            </a:r>
          </a:p>
        </p:txBody>
      </p:sp>
      <p:sp>
        <p:nvSpPr>
          <p:cNvPr id="29740" name="WordArt 44"/>
          <p:cNvSpPr>
            <a:spLocks noChangeArrowheads="1" noChangeShapeType="1" noTextEdit="1"/>
          </p:cNvSpPr>
          <p:nvPr/>
        </p:nvSpPr>
        <p:spPr bwMode="auto">
          <a:xfrm rot="-1627037">
            <a:off x="5233988" y="5881688"/>
            <a:ext cx="2371725" cy="238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+mn-lt"/>
                <a:ea typeface="+mn-lt"/>
                <a:cs typeface="+mn-lt"/>
              </a:rPr>
              <a:t>Hydrogenetrophic</a:t>
            </a:r>
            <a:r>
              <a:rPr lang="en-US" sz="1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+mn-lt"/>
                <a:ea typeface="+mn-lt"/>
                <a:cs typeface="+mn-lt"/>
              </a:rPr>
              <a:t>Methanogenesis</a:t>
            </a:r>
            <a:endParaRPr lang="en-US" sz="1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+mn-lt"/>
              <a:ea typeface="+mn-lt"/>
              <a:cs typeface="+mn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76313" y="976313"/>
            <a:ext cx="6196012" cy="1919287"/>
            <a:chOff x="624" y="740"/>
            <a:chExt cx="3903" cy="1209"/>
          </a:xfrm>
        </p:grpSpPr>
        <p:sp>
          <p:nvSpPr>
            <p:cNvPr id="20527" name="Text Box 14"/>
            <p:cNvSpPr txBox="1">
              <a:spLocks noChangeArrowheads="1"/>
            </p:cNvSpPr>
            <p:nvPr/>
          </p:nvSpPr>
          <p:spPr bwMode="auto">
            <a:xfrm>
              <a:off x="1286" y="740"/>
              <a:ext cx="3052" cy="4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 b="1" dirty="0">
                  <a:latin typeface="+mn-lt"/>
                </a:rPr>
                <a:t>      COMPLEX ORGANIC MATTER</a:t>
              </a:r>
            </a:p>
            <a:p>
              <a:pPr algn="ctr" eaLnBrk="0" hangingPunct="0">
                <a:defRPr/>
              </a:pPr>
              <a:endParaRPr lang="en-US" sz="1200" dirty="0">
                <a:latin typeface="+mn-lt"/>
              </a:endParaRPr>
            </a:p>
            <a:p>
              <a:pPr algn="ctr" eaLnBrk="0" hangingPunct="0">
                <a:defRPr/>
              </a:pPr>
              <a:endParaRPr lang="en-US" sz="1200" dirty="0">
                <a:latin typeface="+mn-lt"/>
              </a:endParaRPr>
            </a:p>
            <a:p>
              <a:pPr algn="ctr" eaLnBrk="0" hangingPunct="0">
                <a:defRPr/>
              </a:pPr>
              <a:endParaRPr lang="en-US" sz="1200" dirty="0">
                <a:latin typeface="+mn-lt"/>
              </a:endParaRPr>
            </a:p>
          </p:txBody>
        </p:sp>
        <p:sp>
          <p:nvSpPr>
            <p:cNvPr id="20528" name="Text Box 15"/>
            <p:cNvSpPr txBox="1">
              <a:spLocks noChangeArrowheads="1"/>
            </p:cNvSpPr>
            <p:nvPr/>
          </p:nvSpPr>
          <p:spPr bwMode="auto">
            <a:xfrm>
              <a:off x="1477" y="893"/>
              <a:ext cx="644" cy="2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 b="1" dirty="0">
                  <a:latin typeface="+mn-lt"/>
                </a:rPr>
                <a:t>Proteins</a:t>
              </a:r>
            </a:p>
          </p:txBody>
        </p:sp>
        <p:sp>
          <p:nvSpPr>
            <p:cNvPr id="20529" name="Text Box 16"/>
            <p:cNvSpPr txBox="1">
              <a:spLocks noChangeArrowheads="1"/>
            </p:cNvSpPr>
            <p:nvPr/>
          </p:nvSpPr>
          <p:spPr bwMode="auto">
            <a:xfrm>
              <a:off x="2409" y="941"/>
              <a:ext cx="911" cy="2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 b="1" dirty="0">
                  <a:latin typeface="+mn-lt"/>
                </a:rPr>
                <a:t>Carbohydrates</a:t>
              </a:r>
            </a:p>
          </p:txBody>
        </p:sp>
        <p:sp>
          <p:nvSpPr>
            <p:cNvPr id="20530" name="Text Box 17"/>
            <p:cNvSpPr txBox="1">
              <a:spLocks noChangeArrowheads="1"/>
            </p:cNvSpPr>
            <p:nvPr/>
          </p:nvSpPr>
          <p:spPr bwMode="auto">
            <a:xfrm>
              <a:off x="3609" y="986"/>
              <a:ext cx="582" cy="1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 b="1" dirty="0">
                  <a:latin typeface="+mn-lt"/>
                </a:rPr>
                <a:t>Lipids</a:t>
              </a:r>
            </a:p>
          </p:txBody>
        </p:sp>
        <p:sp>
          <p:nvSpPr>
            <p:cNvPr id="20531" name="AutoShape 18"/>
            <p:cNvSpPr>
              <a:spLocks noChangeArrowheads="1"/>
            </p:cNvSpPr>
            <p:nvPr/>
          </p:nvSpPr>
          <p:spPr bwMode="auto">
            <a:xfrm>
              <a:off x="1667" y="1171"/>
              <a:ext cx="128" cy="555"/>
            </a:xfrm>
            <a:prstGeom prst="downArrow">
              <a:avLst>
                <a:gd name="adj1" fmla="val 50000"/>
                <a:gd name="adj2" fmla="val 10839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532" name="Text Box 19"/>
            <p:cNvSpPr txBox="1">
              <a:spLocks noChangeArrowheads="1"/>
            </p:cNvSpPr>
            <p:nvPr/>
          </p:nvSpPr>
          <p:spPr bwMode="auto">
            <a:xfrm>
              <a:off x="1611" y="1727"/>
              <a:ext cx="1278" cy="2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 b="1" dirty="0">
                  <a:latin typeface="+mn-lt"/>
                </a:rPr>
                <a:t>Amino Acids, Sugars</a:t>
              </a:r>
            </a:p>
          </p:txBody>
        </p:sp>
        <p:sp>
          <p:nvSpPr>
            <p:cNvPr id="20533" name="Text Box 20"/>
            <p:cNvSpPr txBox="1">
              <a:spLocks noChangeArrowheads="1"/>
            </p:cNvSpPr>
            <p:nvPr/>
          </p:nvSpPr>
          <p:spPr bwMode="auto">
            <a:xfrm>
              <a:off x="3177" y="1661"/>
              <a:ext cx="1350" cy="2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 b="1" dirty="0">
                  <a:latin typeface="+mn-lt"/>
                </a:rPr>
                <a:t>Fatty Acids, Alcohols</a:t>
              </a:r>
            </a:p>
          </p:txBody>
        </p:sp>
        <p:sp>
          <p:nvSpPr>
            <p:cNvPr id="20534" name="AutoShape 22"/>
            <p:cNvSpPr>
              <a:spLocks noChangeArrowheads="1"/>
            </p:cNvSpPr>
            <p:nvPr/>
          </p:nvSpPr>
          <p:spPr bwMode="auto">
            <a:xfrm>
              <a:off x="2494" y="1171"/>
              <a:ext cx="127" cy="555"/>
            </a:xfrm>
            <a:prstGeom prst="downArrow">
              <a:avLst>
                <a:gd name="adj1" fmla="val 50000"/>
                <a:gd name="adj2" fmla="val 10925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535" name="AutoShape 23"/>
            <p:cNvSpPr>
              <a:spLocks noChangeArrowheads="1"/>
            </p:cNvSpPr>
            <p:nvPr/>
          </p:nvSpPr>
          <p:spPr bwMode="auto">
            <a:xfrm>
              <a:off x="3927" y="1171"/>
              <a:ext cx="128" cy="555"/>
            </a:xfrm>
            <a:prstGeom prst="downArrow">
              <a:avLst>
                <a:gd name="adj1" fmla="val 50000"/>
                <a:gd name="adj2" fmla="val 10839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624" y="1008"/>
              <a:ext cx="480" cy="864"/>
              <a:chOff x="624" y="1008"/>
              <a:chExt cx="480" cy="864"/>
            </a:xfrm>
          </p:grpSpPr>
          <p:sp>
            <p:nvSpPr>
              <p:cNvPr id="20537" name="AutoShape 54"/>
              <p:cNvSpPr>
                <a:spLocks/>
              </p:cNvSpPr>
              <p:nvPr/>
            </p:nvSpPr>
            <p:spPr bwMode="auto">
              <a:xfrm>
                <a:off x="912" y="1008"/>
                <a:ext cx="192" cy="864"/>
              </a:xfrm>
              <a:prstGeom prst="leftBrace">
                <a:avLst>
                  <a:gd name="adj1" fmla="val 37500"/>
                  <a:gd name="adj2" fmla="val 48773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20538" name="Text Box 56"/>
              <p:cNvSpPr txBox="1">
                <a:spLocks noChangeArrowheads="1"/>
              </p:cNvSpPr>
              <p:nvPr/>
            </p:nvSpPr>
            <p:spPr bwMode="auto">
              <a:xfrm rot="16200000">
                <a:off x="342" y="1290"/>
                <a:ext cx="81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rgbClr val="000066"/>
                    </a:solidFill>
                    <a:latin typeface="+mn-lt"/>
                  </a:rPr>
                  <a:t>hydrolysis</a:t>
                </a:r>
              </a:p>
            </p:txBody>
          </p:sp>
        </p:grp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180975" y="1858963"/>
            <a:ext cx="6242050" cy="2514600"/>
            <a:chOff x="123" y="1296"/>
            <a:chExt cx="3932" cy="1584"/>
          </a:xfrm>
        </p:grpSpPr>
        <p:sp>
          <p:nvSpPr>
            <p:cNvPr id="20520" name="Text Box 24"/>
            <p:cNvSpPr txBox="1">
              <a:spLocks noChangeArrowheads="1"/>
            </p:cNvSpPr>
            <p:nvPr/>
          </p:nvSpPr>
          <p:spPr bwMode="auto">
            <a:xfrm>
              <a:off x="2134" y="2093"/>
              <a:ext cx="1571" cy="4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r>
                <a:rPr lang="en-US" sz="1600" dirty="0">
                  <a:latin typeface="+mn-lt"/>
                </a:rPr>
                <a:t>INTERMEDIARY PRODUCTS</a:t>
              </a:r>
            </a:p>
            <a:p>
              <a:pPr eaLnBrk="0" hangingPunct="0">
                <a:defRPr/>
              </a:pPr>
              <a:r>
                <a:rPr lang="en-US" sz="1600" dirty="0">
                  <a:latin typeface="+mn-lt"/>
                </a:rPr>
                <a:t>(C&gt;2; Propionate, Butyrate etc)</a:t>
              </a:r>
            </a:p>
          </p:txBody>
        </p:sp>
        <p:sp>
          <p:nvSpPr>
            <p:cNvPr id="20521" name="AutoShape 27"/>
            <p:cNvSpPr>
              <a:spLocks noChangeArrowheads="1"/>
            </p:cNvSpPr>
            <p:nvPr/>
          </p:nvSpPr>
          <p:spPr bwMode="auto">
            <a:xfrm rot="2021404">
              <a:off x="1726" y="2126"/>
              <a:ext cx="444" cy="62"/>
            </a:xfrm>
            <a:prstGeom prst="rightArrow">
              <a:avLst>
                <a:gd name="adj1" fmla="val 50000"/>
                <a:gd name="adj2" fmla="val 17903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522" name="AutoShape 28"/>
            <p:cNvSpPr>
              <a:spLocks noChangeArrowheads="1"/>
            </p:cNvSpPr>
            <p:nvPr/>
          </p:nvSpPr>
          <p:spPr bwMode="auto">
            <a:xfrm rot="8515418">
              <a:off x="3609" y="2121"/>
              <a:ext cx="446" cy="61"/>
            </a:xfrm>
            <a:prstGeom prst="rightArrow">
              <a:avLst>
                <a:gd name="adj1" fmla="val 50000"/>
                <a:gd name="adj2" fmla="val 18278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523" name="Rectangle 31"/>
            <p:cNvSpPr>
              <a:spLocks noChangeArrowheads="1"/>
            </p:cNvSpPr>
            <p:nvPr/>
          </p:nvSpPr>
          <p:spPr bwMode="auto">
            <a:xfrm>
              <a:off x="2875" y="2589"/>
              <a:ext cx="63" cy="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5" name="Group 66"/>
            <p:cNvGrpSpPr>
              <a:grpSpLocks/>
            </p:cNvGrpSpPr>
            <p:nvPr/>
          </p:nvGrpSpPr>
          <p:grpSpPr bwMode="auto">
            <a:xfrm>
              <a:off x="123" y="1296"/>
              <a:ext cx="501" cy="1584"/>
              <a:chOff x="123" y="1469"/>
              <a:chExt cx="501" cy="2534"/>
            </a:xfrm>
          </p:grpSpPr>
          <p:sp>
            <p:nvSpPr>
              <p:cNvPr id="20525" name="AutoShape 55"/>
              <p:cNvSpPr>
                <a:spLocks/>
              </p:cNvSpPr>
              <p:nvPr/>
            </p:nvSpPr>
            <p:spPr bwMode="auto">
              <a:xfrm>
                <a:off x="432" y="1469"/>
                <a:ext cx="192" cy="2534"/>
              </a:xfrm>
              <a:prstGeom prst="leftBrace">
                <a:avLst>
                  <a:gd name="adj1" fmla="val 100000"/>
                  <a:gd name="adj2" fmla="val 48773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20526" name="Text Box 57"/>
              <p:cNvSpPr txBox="1">
                <a:spLocks noChangeArrowheads="1"/>
              </p:cNvSpPr>
              <p:nvPr/>
            </p:nvSpPr>
            <p:spPr bwMode="auto">
              <a:xfrm rot="16200000">
                <a:off x="-645" y="2514"/>
                <a:ext cx="182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400" b="1" dirty="0">
                    <a:solidFill>
                      <a:srgbClr val="000066"/>
                    </a:solidFill>
                    <a:latin typeface="+mn-lt"/>
                  </a:rPr>
                  <a:t>acidogenesis</a:t>
                </a:r>
              </a:p>
            </p:txBody>
          </p:sp>
        </p:grp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935038" y="2835275"/>
            <a:ext cx="6684962" cy="2574925"/>
            <a:chOff x="598" y="1911"/>
            <a:chExt cx="4211" cy="1622"/>
          </a:xfrm>
        </p:grpSpPr>
        <p:sp>
          <p:nvSpPr>
            <p:cNvPr id="20507" name="AutoShape 25"/>
            <p:cNvSpPr>
              <a:spLocks noChangeArrowheads="1"/>
            </p:cNvSpPr>
            <p:nvPr/>
          </p:nvSpPr>
          <p:spPr bwMode="auto">
            <a:xfrm>
              <a:off x="1731" y="1911"/>
              <a:ext cx="64" cy="1355"/>
            </a:xfrm>
            <a:prstGeom prst="downArrow">
              <a:avLst>
                <a:gd name="adj1" fmla="val 50000"/>
                <a:gd name="adj2" fmla="val 52929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508" name="AutoShape 26"/>
            <p:cNvSpPr>
              <a:spLocks noChangeArrowheads="1"/>
            </p:cNvSpPr>
            <p:nvPr/>
          </p:nvSpPr>
          <p:spPr bwMode="auto">
            <a:xfrm>
              <a:off x="3967" y="1919"/>
              <a:ext cx="63" cy="1356"/>
            </a:xfrm>
            <a:prstGeom prst="downArrow">
              <a:avLst>
                <a:gd name="adj1" fmla="val 50000"/>
                <a:gd name="adj2" fmla="val 538095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509" name="Text Box 29"/>
            <p:cNvSpPr txBox="1">
              <a:spLocks noChangeArrowheads="1"/>
            </p:cNvSpPr>
            <p:nvPr/>
          </p:nvSpPr>
          <p:spPr bwMode="auto">
            <a:xfrm>
              <a:off x="1257" y="3197"/>
              <a:ext cx="77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r>
                <a:rPr lang="en-US" sz="1600" b="1" dirty="0">
                  <a:latin typeface="+mn-lt"/>
                </a:rPr>
                <a:t>Acetate</a:t>
              </a:r>
            </a:p>
          </p:txBody>
        </p:sp>
        <p:sp>
          <p:nvSpPr>
            <p:cNvPr id="20510" name="Text Box 30"/>
            <p:cNvSpPr txBox="1">
              <a:spLocks noChangeArrowheads="1"/>
            </p:cNvSpPr>
            <p:nvPr/>
          </p:nvSpPr>
          <p:spPr bwMode="auto">
            <a:xfrm>
              <a:off x="3320" y="3245"/>
              <a:ext cx="1489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r>
                <a:rPr lang="en-US" sz="1600" dirty="0">
                  <a:latin typeface="+mn-lt"/>
                </a:rPr>
                <a:t>Hydrogen, Carbon dioxide</a:t>
              </a:r>
            </a:p>
          </p:txBody>
        </p:sp>
        <p:sp>
          <p:nvSpPr>
            <p:cNvPr id="20511" name="AutoShape 32"/>
            <p:cNvSpPr>
              <a:spLocks noChangeArrowheads="1"/>
            </p:cNvSpPr>
            <p:nvPr/>
          </p:nvSpPr>
          <p:spPr bwMode="auto">
            <a:xfrm rot="-1740538">
              <a:off x="1674" y="2885"/>
              <a:ext cx="1320" cy="113"/>
            </a:xfrm>
            <a:prstGeom prst="leftArrow">
              <a:avLst>
                <a:gd name="adj1" fmla="val 50000"/>
                <a:gd name="adj2" fmla="val 292035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512" name="AutoShape 33"/>
            <p:cNvSpPr>
              <a:spLocks noChangeArrowheads="1"/>
            </p:cNvSpPr>
            <p:nvPr/>
          </p:nvSpPr>
          <p:spPr bwMode="auto">
            <a:xfrm rot="-8907294">
              <a:off x="2816" y="2907"/>
              <a:ext cx="1285" cy="111"/>
            </a:xfrm>
            <a:prstGeom prst="leftArrow">
              <a:avLst>
                <a:gd name="adj1" fmla="val 50000"/>
                <a:gd name="adj2" fmla="val 289414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513" name="AutoShape 34"/>
            <p:cNvSpPr>
              <a:spLocks noChangeArrowheads="1"/>
            </p:cNvSpPr>
            <p:nvPr/>
          </p:nvSpPr>
          <p:spPr bwMode="auto">
            <a:xfrm>
              <a:off x="2031" y="3328"/>
              <a:ext cx="1289" cy="62"/>
            </a:xfrm>
            <a:prstGeom prst="leftArrow">
              <a:avLst>
                <a:gd name="adj1" fmla="val 50000"/>
                <a:gd name="adj2" fmla="val 51975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514" name="AutoShape 36"/>
            <p:cNvSpPr>
              <a:spLocks noChangeArrowheads="1"/>
            </p:cNvSpPr>
            <p:nvPr/>
          </p:nvSpPr>
          <p:spPr bwMode="auto">
            <a:xfrm rot="1040399">
              <a:off x="1711" y="3022"/>
              <a:ext cx="1653" cy="62"/>
            </a:xfrm>
            <a:prstGeom prst="rightArrow">
              <a:avLst>
                <a:gd name="adj1" fmla="val 50000"/>
                <a:gd name="adj2" fmla="val 66653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515" name="AutoShape 39"/>
            <p:cNvSpPr>
              <a:spLocks noChangeArrowheads="1"/>
            </p:cNvSpPr>
            <p:nvPr/>
          </p:nvSpPr>
          <p:spPr bwMode="auto">
            <a:xfrm rot="9982733">
              <a:off x="1998" y="3003"/>
              <a:ext cx="2025" cy="62"/>
            </a:xfrm>
            <a:prstGeom prst="rightArrow">
              <a:avLst>
                <a:gd name="adj1" fmla="val 50000"/>
                <a:gd name="adj2" fmla="val 81653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34850" name="WordArt 42"/>
            <p:cNvSpPr>
              <a:spLocks noChangeArrowheads="1" noChangeShapeType="1" noTextEdit="1"/>
            </p:cNvSpPr>
            <p:nvPr/>
          </p:nvSpPr>
          <p:spPr bwMode="auto">
            <a:xfrm>
              <a:off x="2303" y="3408"/>
              <a:ext cx="953" cy="1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2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n-lt"/>
                  <a:ea typeface="+mn-lt"/>
                  <a:cs typeface="+mn-lt"/>
                </a:rPr>
                <a:t>Homoacetogenesis</a:t>
              </a:r>
              <a:endParaRPr lang="en-US" sz="1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+mn-lt"/>
                <a:ea typeface="+mn-lt"/>
                <a:cs typeface="+mn-lt"/>
              </a:endParaRPr>
            </a:p>
          </p:txBody>
        </p:sp>
        <p:grpSp>
          <p:nvGrpSpPr>
            <p:cNvPr id="7" name="Group 64"/>
            <p:cNvGrpSpPr>
              <a:grpSpLocks/>
            </p:cNvGrpSpPr>
            <p:nvPr/>
          </p:nvGrpSpPr>
          <p:grpSpPr bwMode="auto">
            <a:xfrm>
              <a:off x="598" y="2112"/>
              <a:ext cx="506" cy="1200"/>
              <a:chOff x="598" y="2112"/>
              <a:chExt cx="506" cy="1200"/>
            </a:xfrm>
          </p:grpSpPr>
          <p:sp>
            <p:nvSpPr>
              <p:cNvPr id="20518" name="AutoShape 58"/>
              <p:cNvSpPr>
                <a:spLocks/>
              </p:cNvSpPr>
              <p:nvPr/>
            </p:nvSpPr>
            <p:spPr bwMode="auto">
              <a:xfrm>
                <a:off x="912" y="2112"/>
                <a:ext cx="192" cy="1200"/>
              </a:xfrm>
              <a:prstGeom prst="leftBrace">
                <a:avLst>
                  <a:gd name="adj1" fmla="val 45833"/>
                  <a:gd name="adj2" fmla="val 48773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20519" name="Text Box 59"/>
              <p:cNvSpPr txBox="1">
                <a:spLocks noChangeArrowheads="1"/>
              </p:cNvSpPr>
              <p:nvPr/>
            </p:nvSpPr>
            <p:spPr bwMode="auto">
              <a:xfrm rot="16200000">
                <a:off x="234" y="2539"/>
                <a:ext cx="97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rgbClr val="000066"/>
                    </a:solidFill>
                    <a:latin typeface="+mn-lt"/>
                  </a:rPr>
                  <a:t>acetogenesis</a:t>
                </a:r>
              </a:p>
            </p:txBody>
          </p:sp>
        </p:grpSp>
      </p:grpSp>
      <p:sp>
        <p:nvSpPr>
          <p:cNvPr id="20491" name="Text Box 61"/>
          <p:cNvSpPr txBox="1">
            <a:spLocks noChangeArrowheads="1"/>
          </p:cNvSpPr>
          <p:nvPr/>
        </p:nvSpPr>
        <p:spPr bwMode="auto">
          <a:xfrm>
            <a:off x="1219200" y="304800"/>
            <a:ext cx="701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2.1. Anaerobic Treatment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990600" y="5108575"/>
            <a:ext cx="765175" cy="1749425"/>
            <a:chOff x="622" y="3244"/>
            <a:chExt cx="482" cy="1102"/>
          </a:xfrm>
        </p:grpSpPr>
        <p:sp>
          <p:nvSpPr>
            <p:cNvPr id="20505" name="AutoShape 60"/>
            <p:cNvSpPr>
              <a:spLocks/>
            </p:cNvSpPr>
            <p:nvPr/>
          </p:nvSpPr>
          <p:spPr bwMode="auto">
            <a:xfrm>
              <a:off x="912" y="3408"/>
              <a:ext cx="192" cy="864"/>
            </a:xfrm>
            <a:prstGeom prst="leftBrace">
              <a:avLst>
                <a:gd name="adj1" fmla="val 37500"/>
                <a:gd name="adj2" fmla="val 487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506" name="Text Box 62"/>
            <p:cNvSpPr txBox="1">
              <a:spLocks noChangeArrowheads="1"/>
            </p:cNvSpPr>
            <p:nvPr/>
          </p:nvSpPr>
          <p:spPr bwMode="auto">
            <a:xfrm rot="16200000">
              <a:off x="187" y="3694"/>
              <a:ext cx="110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66"/>
                  </a:solidFill>
                  <a:latin typeface="+mn-lt"/>
                </a:rPr>
                <a:t>methanogenesis</a:t>
              </a:r>
            </a:p>
          </p:txBody>
        </p:sp>
      </p:grpSp>
      <p:grpSp>
        <p:nvGrpSpPr>
          <p:cNvPr id="9" name="Group 73"/>
          <p:cNvGrpSpPr>
            <a:grpSpLocks/>
          </p:cNvGrpSpPr>
          <p:nvPr/>
        </p:nvGrpSpPr>
        <p:grpSpPr bwMode="auto">
          <a:xfrm>
            <a:off x="2576513" y="1865313"/>
            <a:ext cx="3963987" cy="3660775"/>
            <a:chOff x="1632" y="1300"/>
            <a:chExt cx="2497" cy="2306"/>
          </a:xfrm>
        </p:grpSpPr>
        <p:sp>
          <p:nvSpPr>
            <p:cNvPr id="34830" name="WordArt 74"/>
            <p:cNvSpPr>
              <a:spLocks noChangeArrowheads="1" noChangeShapeType="1" noTextEdit="1"/>
            </p:cNvSpPr>
            <p:nvPr/>
          </p:nvSpPr>
          <p:spPr bwMode="auto">
            <a:xfrm>
              <a:off x="1807" y="1319"/>
              <a:ext cx="63" cy="1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n-lt"/>
                  <a:ea typeface="+mn-lt"/>
                  <a:cs typeface="+mn-lt"/>
                </a:rPr>
                <a:t>1</a:t>
              </a:r>
            </a:p>
          </p:txBody>
        </p:sp>
        <p:sp>
          <p:nvSpPr>
            <p:cNvPr id="34831" name="WordArt 75"/>
            <p:cNvSpPr>
              <a:spLocks noChangeArrowheads="1" noChangeShapeType="1" noTextEdit="1"/>
            </p:cNvSpPr>
            <p:nvPr/>
          </p:nvSpPr>
          <p:spPr bwMode="auto">
            <a:xfrm>
              <a:off x="2632" y="1325"/>
              <a:ext cx="64" cy="1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n-lt"/>
                  <a:ea typeface="+mn-lt"/>
                  <a:cs typeface="+mn-lt"/>
                </a:rPr>
                <a:t>1</a:t>
              </a:r>
            </a:p>
          </p:txBody>
        </p:sp>
        <p:sp>
          <p:nvSpPr>
            <p:cNvPr id="34832" name="WordArt 76"/>
            <p:cNvSpPr>
              <a:spLocks noChangeArrowheads="1" noChangeShapeType="1" noTextEdit="1"/>
            </p:cNvSpPr>
            <p:nvPr/>
          </p:nvSpPr>
          <p:spPr bwMode="auto">
            <a:xfrm>
              <a:off x="4065" y="1300"/>
              <a:ext cx="64" cy="1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n-lt"/>
                  <a:ea typeface="+mn-lt"/>
                  <a:cs typeface="+mn-lt"/>
                </a:rPr>
                <a:t>1</a:t>
              </a:r>
            </a:p>
          </p:txBody>
        </p:sp>
        <p:sp>
          <p:nvSpPr>
            <p:cNvPr id="34833" name="WordArt 77"/>
            <p:cNvSpPr>
              <a:spLocks noChangeArrowheads="1" noChangeShapeType="1" noTextEdit="1"/>
            </p:cNvSpPr>
            <p:nvPr/>
          </p:nvSpPr>
          <p:spPr bwMode="auto">
            <a:xfrm>
              <a:off x="1632" y="2366"/>
              <a:ext cx="64" cy="1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n-lt"/>
                  <a:ea typeface="+mn-lt"/>
                  <a:cs typeface="+mn-lt"/>
                </a:rPr>
                <a:t>1</a:t>
              </a:r>
            </a:p>
          </p:txBody>
        </p:sp>
        <p:sp>
          <p:nvSpPr>
            <p:cNvPr id="34834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4055" y="2311"/>
              <a:ext cx="63" cy="1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n-lt"/>
                  <a:ea typeface="+mn-lt"/>
                  <a:cs typeface="+mn-lt"/>
                </a:rPr>
                <a:t>1</a:t>
              </a:r>
            </a:p>
          </p:txBody>
        </p:sp>
        <p:sp>
          <p:nvSpPr>
            <p:cNvPr id="34835" name="WordArt 79"/>
            <p:cNvSpPr>
              <a:spLocks noChangeArrowheads="1" noChangeShapeType="1" noTextEdit="1"/>
            </p:cNvSpPr>
            <p:nvPr/>
          </p:nvSpPr>
          <p:spPr bwMode="auto">
            <a:xfrm>
              <a:off x="2864" y="2725"/>
              <a:ext cx="64" cy="1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n-lt"/>
                  <a:ea typeface="+mn-lt"/>
                  <a:cs typeface="+mn-lt"/>
                </a:rPr>
                <a:t>2</a:t>
              </a:r>
            </a:p>
          </p:txBody>
        </p:sp>
        <p:sp>
          <p:nvSpPr>
            <p:cNvPr id="34836" name="WordArt 80"/>
            <p:cNvSpPr>
              <a:spLocks noChangeArrowheads="1" noChangeShapeType="1" noTextEdit="1"/>
            </p:cNvSpPr>
            <p:nvPr/>
          </p:nvSpPr>
          <p:spPr bwMode="auto">
            <a:xfrm>
              <a:off x="2704" y="3140"/>
              <a:ext cx="63" cy="1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n-lt"/>
                  <a:ea typeface="+mn-lt"/>
                  <a:cs typeface="+mn-lt"/>
                </a:rPr>
                <a:t>3</a:t>
              </a:r>
            </a:p>
          </p:txBody>
        </p:sp>
        <p:sp>
          <p:nvSpPr>
            <p:cNvPr id="34837" name="WordArt 81"/>
            <p:cNvSpPr>
              <a:spLocks noChangeArrowheads="1" noChangeShapeType="1" noTextEdit="1"/>
            </p:cNvSpPr>
            <p:nvPr/>
          </p:nvSpPr>
          <p:spPr bwMode="auto">
            <a:xfrm rot="2259937">
              <a:off x="2122" y="3413"/>
              <a:ext cx="63" cy="1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n-lt"/>
                  <a:ea typeface="+mn-lt"/>
                  <a:cs typeface="+mn-lt"/>
                </a:rPr>
                <a:t>5</a:t>
              </a:r>
            </a:p>
          </p:txBody>
        </p:sp>
        <p:sp>
          <p:nvSpPr>
            <p:cNvPr id="34838" name="WordArt 82"/>
            <p:cNvSpPr>
              <a:spLocks noChangeArrowheads="1" noChangeShapeType="1" noTextEdit="1"/>
            </p:cNvSpPr>
            <p:nvPr/>
          </p:nvSpPr>
          <p:spPr bwMode="auto">
            <a:xfrm rot="-2810967">
              <a:off x="3501" y="3480"/>
              <a:ext cx="62" cy="19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n-lt"/>
                  <a:ea typeface="+mn-lt"/>
                  <a:cs typeface="+mn-lt"/>
                </a:rPr>
                <a:t>4</a:t>
              </a:r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9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9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9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9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9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9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9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9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3" grpId="0" animBg="1"/>
      <p:bldP spid="29734" grpId="0" animBg="1"/>
      <p:bldP spid="29736" grpId="0" animBg="1"/>
      <p:bldP spid="29739" grpId="0" animBg="1"/>
      <p:bldP spid="297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Common anaerobic treatment infrastructure includes anaerobic lagoons, conventional digesters, filter bed reactors, fluidized bed reactors, two stage digesters and high rate digesters such as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Upflow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Anaerobic Sludge Bucket (UASB) design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Kurup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2011).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400800" cy="6858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Anaerobic</a:t>
            </a:r>
            <a:r>
              <a:rPr lang="tr-T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Contact Reactor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8"/>
          <p:cNvGrpSpPr>
            <a:grpSpLocks noGrp="1"/>
          </p:cNvGrpSpPr>
          <p:nvPr/>
        </p:nvGrpSpPr>
        <p:grpSpPr bwMode="auto">
          <a:xfrm>
            <a:off x="457200" y="1523848"/>
            <a:ext cx="6648719" cy="4407194"/>
            <a:chOff x="42" y="1147"/>
            <a:chExt cx="3156" cy="207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9940" name="Rectangle 9"/>
            <p:cNvSpPr>
              <a:spLocks noChangeArrowheads="1"/>
            </p:cNvSpPr>
            <p:nvPr/>
          </p:nvSpPr>
          <p:spPr bwMode="auto">
            <a:xfrm>
              <a:off x="2715" y="1566"/>
              <a:ext cx="483" cy="17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tr-TR" b="1" dirty="0"/>
                <a:t>effluent</a:t>
              </a:r>
              <a:endParaRPr lang="en-US" b="1" dirty="0"/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42" y="1863"/>
              <a:ext cx="453" cy="17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tr-TR" b="1" dirty="0">
                  <a:latin typeface="Times New Roman" pitchFamily="18" charset="0"/>
                  <a:cs typeface="Times New Roman" pitchFamily="18" charset="0"/>
                </a:rPr>
                <a:t>influent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533" y="1147"/>
              <a:ext cx="2561" cy="2078"/>
              <a:chOff x="533" y="1147"/>
              <a:chExt cx="2561" cy="2078"/>
            </a:xfrm>
            <a:grpFill/>
          </p:grpSpPr>
          <p:sp>
            <p:nvSpPr>
              <p:cNvPr id="39943" name="Line 12"/>
              <p:cNvSpPr>
                <a:spLocks noChangeShapeType="1"/>
              </p:cNvSpPr>
              <p:nvPr/>
            </p:nvSpPr>
            <p:spPr bwMode="auto">
              <a:xfrm>
                <a:off x="2491" y="2632"/>
                <a:ext cx="0" cy="425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44" name="Line 13"/>
              <p:cNvSpPr>
                <a:spLocks noChangeShapeType="1"/>
              </p:cNvSpPr>
              <p:nvPr/>
            </p:nvSpPr>
            <p:spPr bwMode="auto">
              <a:xfrm>
                <a:off x="580" y="3057"/>
                <a:ext cx="1911" cy="0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45" name="Line 14"/>
              <p:cNvSpPr>
                <a:spLocks noChangeShapeType="1"/>
              </p:cNvSpPr>
              <p:nvPr/>
            </p:nvSpPr>
            <p:spPr bwMode="auto">
              <a:xfrm>
                <a:off x="580" y="1943"/>
                <a:ext cx="0" cy="1114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 type="triangle" w="med" len="med"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46" name="Line 15"/>
              <p:cNvSpPr>
                <a:spLocks noChangeShapeType="1"/>
              </p:cNvSpPr>
              <p:nvPr/>
            </p:nvSpPr>
            <p:spPr bwMode="auto">
              <a:xfrm flipV="1">
                <a:off x="2793" y="1824"/>
                <a:ext cx="301" cy="0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47" name="Rectangle 16"/>
              <p:cNvSpPr>
                <a:spLocks noChangeArrowheads="1"/>
              </p:cNvSpPr>
              <p:nvPr/>
            </p:nvSpPr>
            <p:spPr bwMode="auto">
              <a:xfrm>
                <a:off x="927" y="3051"/>
                <a:ext cx="909" cy="17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tr-TR" dirty="0">
                    <a:solidFill>
                      <a:srgbClr val="FFFF00"/>
                    </a:solidFill>
                  </a:rPr>
                  <a:t>  </a:t>
                </a:r>
                <a:r>
                  <a:rPr lang="tr-TR" b="1" dirty="0"/>
                  <a:t>sludge recycle</a:t>
                </a:r>
                <a:endParaRPr lang="en-US" b="1" dirty="0"/>
              </a:p>
            </p:txBody>
          </p:sp>
          <p:sp>
            <p:nvSpPr>
              <p:cNvPr id="39948" name="Line 17"/>
              <p:cNvSpPr>
                <a:spLocks noChangeShapeType="1"/>
              </p:cNvSpPr>
              <p:nvPr/>
            </p:nvSpPr>
            <p:spPr bwMode="auto">
              <a:xfrm>
                <a:off x="783" y="1707"/>
                <a:ext cx="0" cy="989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49" name="Line 18"/>
              <p:cNvSpPr>
                <a:spLocks noChangeShapeType="1"/>
              </p:cNvSpPr>
              <p:nvPr/>
            </p:nvSpPr>
            <p:spPr bwMode="auto">
              <a:xfrm>
                <a:off x="1694" y="1707"/>
                <a:ext cx="0" cy="989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50" name="Line 19"/>
              <p:cNvSpPr>
                <a:spLocks noChangeShapeType="1"/>
              </p:cNvSpPr>
              <p:nvPr/>
            </p:nvSpPr>
            <p:spPr bwMode="auto">
              <a:xfrm flipV="1">
                <a:off x="783" y="1573"/>
                <a:ext cx="455" cy="134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51" name="Line 20"/>
              <p:cNvSpPr>
                <a:spLocks noChangeShapeType="1"/>
              </p:cNvSpPr>
              <p:nvPr/>
            </p:nvSpPr>
            <p:spPr bwMode="auto">
              <a:xfrm flipH="1" flipV="1">
                <a:off x="1238" y="1573"/>
                <a:ext cx="456" cy="134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52" name="Line 21"/>
              <p:cNvSpPr>
                <a:spLocks noChangeShapeType="1"/>
              </p:cNvSpPr>
              <p:nvPr/>
            </p:nvSpPr>
            <p:spPr bwMode="auto">
              <a:xfrm>
                <a:off x="783" y="1865"/>
                <a:ext cx="911" cy="0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53" name="Line 22"/>
              <p:cNvSpPr>
                <a:spLocks noChangeShapeType="1"/>
              </p:cNvSpPr>
              <p:nvPr/>
            </p:nvSpPr>
            <p:spPr bwMode="auto">
              <a:xfrm flipV="1">
                <a:off x="1521" y="1393"/>
                <a:ext cx="0" cy="314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54" name="Line 23"/>
              <p:cNvSpPr>
                <a:spLocks noChangeShapeType="1"/>
              </p:cNvSpPr>
              <p:nvPr/>
            </p:nvSpPr>
            <p:spPr bwMode="auto">
              <a:xfrm flipV="1">
                <a:off x="533" y="1932"/>
                <a:ext cx="266" cy="0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55" name="Rectangle 24"/>
              <p:cNvSpPr>
                <a:spLocks noChangeArrowheads="1"/>
              </p:cNvSpPr>
              <p:nvPr/>
            </p:nvSpPr>
            <p:spPr bwMode="auto">
              <a:xfrm>
                <a:off x="1455" y="1147"/>
                <a:ext cx="468" cy="17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tr-TR" b="1" dirty="0">
                    <a:latin typeface="Times New Roman" pitchFamily="18" charset="0"/>
                    <a:cs typeface="Times New Roman" pitchFamily="18" charset="0"/>
                  </a:rPr>
                  <a:t>biogas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956" name="Rectangle 25" descr="90%"/>
              <p:cNvSpPr>
                <a:spLocks noChangeArrowheads="1"/>
              </p:cNvSpPr>
              <p:nvPr/>
            </p:nvSpPr>
            <p:spPr bwMode="auto">
              <a:xfrm>
                <a:off x="783" y="1865"/>
                <a:ext cx="911" cy="82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57" name="Text Box 26"/>
              <p:cNvSpPr txBox="1">
                <a:spLocks noChangeArrowheads="1"/>
              </p:cNvSpPr>
              <p:nvPr/>
            </p:nvSpPr>
            <p:spPr bwMode="auto">
              <a:xfrm>
                <a:off x="937" y="2433"/>
                <a:ext cx="410" cy="17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b">
                <a:spAutoFit/>
              </a:bodyPr>
              <a:lstStyle/>
              <a:p>
                <a:r>
                  <a:rPr lang="tr-TR" b="1" dirty="0">
                    <a:latin typeface="Times New Roman" pitchFamily="18" charset="0"/>
                    <a:cs typeface="Times New Roman" pitchFamily="18" charset="0"/>
                  </a:rPr>
                  <a:t>mixing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958" name="AutoShape 27" descr="80%"/>
              <p:cNvSpPr>
                <a:spLocks noChangeArrowheads="1"/>
              </p:cNvSpPr>
              <p:nvPr/>
            </p:nvSpPr>
            <p:spPr bwMode="auto">
              <a:xfrm flipV="1">
                <a:off x="783" y="2688"/>
                <a:ext cx="911" cy="117"/>
              </a:xfrm>
              <a:prstGeom prst="triangle">
                <a:avLst>
                  <a:gd name="adj" fmla="val 50000"/>
                </a:avLst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59" name="Line 28"/>
              <p:cNvSpPr>
                <a:spLocks noChangeShapeType="1"/>
              </p:cNvSpPr>
              <p:nvPr/>
            </p:nvSpPr>
            <p:spPr bwMode="auto">
              <a:xfrm>
                <a:off x="783" y="2688"/>
                <a:ext cx="455" cy="117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0" name="Line 29"/>
              <p:cNvSpPr>
                <a:spLocks noChangeShapeType="1"/>
              </p:cNvSpPr>
              <p:nvPr/>
            </p:nvSpPr>
            <p:spPr bwMode="auto">
              <a:xfrm flipV="1">
                <a:off x="1238" y="2688"/>
                <a:ext cx="456" cy="117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1" name="Line 30"/>
              <p:cNvSpPr>
                <a:spLocks noChangeShapeType="1"/>
              </p:cNvSpPr>
              <p:nvPr/>
            </p:nvSpPr>
            <p:spPr bwMode="auto">
              <a:xfrm>
                <a:off x="1238" y="1356"/>
                <a:ext cx="0" cy="1018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2" name="Oval 31"/>
              <p:cNvSpPr>
                <a:spLocks noChangeArrowheads="1"/>
              </p:cNvSpPr>
              <p:nvPr/>
            </p:nvSpPr>
            <p:spPr bwMode="auto">
              <a:xfrm>
                <a:off x="1048" y="2335"/>
                <a:ext cx="190" cy="78"/>
              </a:xfrm>
              <a:prstGeom prst="ellips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3" name="Oval 32"/>
              <p:cNvSpPr>
                <a:spLocks noChangeArrowheads="1"/>
              </p:cNvSpPr>
              <p:nvPr/>
            </p:nvSpPr>
            <p:spPr bwMode="auto">
              <a:xfrm>
                <a:off x="1238" y="2335"/>
                <a:ext cx="190" cy="78"/>
              </a:xfrm>
              <a:prstGeom prst="ellips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4" name="Line 33"/>
              <p:cNvSpPr>
                <a:spLocks noChangeShapeType="1"/>
              </p:cNvSpPr>
              <p:nvPr/>
            </p:nvSpPr>
            <p:spPr bwMode="auto">
              <a:xfrm>
                <a:off x="1680" y="1920"/>
                <a:ext cx="528" cy="0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5" name="Rectangle 34"/>
              <p:cNvSpPr>
                <a:spLocks noChangeArrowheads="1"/>
              </p:cNvSpPr>
              <p:nvPr/>
            </p:nvSpPr>
            <p:spPr bwMode="auto">
              <a:xfrm>
                <a:off x="2208" y="1776"/>
                <a:ext cx="576" cy="57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6" name="AutoShape 35"/>
              <p:cNvSpPr>
                <a:spLocks noChangeArrowheads="1"/>
              </p:cNvSpPr>
              <p:nvPr/>
            </p:nvSpPr>
            <p:spPr bwMode="auto">
              <a:xfrm flipV="1">
                <a:off x="2208" y="2352"/>
                <a:ext cx="576" cy="288"/>
              </a:xfrm>
              <a:prstGeom prst="triangle">
                <a:avLst>
                  <a:gd name="adj" fmla="val 50000"/>
                </a:avLst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7" name="Line 36"/>
              <p:cNvSpPr>
                <a:spLocks noChangeShapeType="1"/>
              </p:cNvSpPr>
              <p:nvPr/>
            </p:nvSpPr>
            <p:spPr bwMode="auto">
              <a:xfrm>
                <a:off x="2208" y="2352"/>
                <a:ext cx="288" cy="288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8" name="Line 37"/>
              <p:cNvSpPr>
                <a:spLocks noChangeShapeType="1"/>
              </p:cNvSpPr>
              <p:nvPr/>
            </p:nvSpPr>
            <p:spPr bwMode="auto">
              <a:xfrm flipH="1">
                <a:off x="2496" y="2352"/>
                <a:ext cx="288" cy="288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9" name="Line 38"/>
              <p:cNvSpPr>
                <a:spLocks noChangeShapeType="1"/>
              </p:cNvSpPr>
              <p:nvPr/>
            </p:nvSpPr>
            <p:spPr bwMode="auto">
              <a:xfrm flipV="1">
                <a:off x="2208" y="1632"/>
                <a:ext cx="0" cy="240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70" name="Line 39"/>
              <p:cNvSpPr>
                <a:spLocks noChangeShapeType="1"/>
              </p:cNvSpPr>
              <p:nvPr/>
            </p:nvSpPr>
            <p:spPr bwMode="auto">
              <a:xfrm flipV="1">
                <a:off x="2784" y="1632"/>
                <a:ext cx="0" cy="240"/>
              </a:xfrm>
              <a:prstGeom prst="line">
                <a:avLst/>
              </a:prstGeom>
              <a:grpFill/>
              <a:ln w="254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9"/>
          <p:cNvGrpSpPr>
            <a:grpSpLocks/>
          </p:cNvGrpSpPr>
          <p:nvPr/>
        </p:nvGrpSpPr>
        <p:grpSpPr bwMode="auto">
          <a:xfrm>
            <a:off x="0" y="1219200"/>
            <a:ext cx="8442325" cy="5349875"/>
            <a:chOff x="-134" y="905"/>
            <a:chExt cx="5318" cy="3370"/>
          </a:xfrm>
        </p:grpSpPr>
        <p:sp>
          <p:nvSpPr>
            <p:cNvPr id="37892" name="Rectangle 6"/>
            <p:cNvSpPr>
              <a:spLocks noChangeArrowheads="1"/>
            </p:cNvSpPr>
            <p:nvPr/>
          </p:nvSpPr>
          <p:spPr bwMode="auto">
            <a:xfrm>
              <a:off x="2794" y="1361"/>
              <a:ext cx="637" cy="1681"/>
            </a:xfrm>
            <a:prstGeom prst="rect">
              <a:avLst/>
            </a:prstGeom>
            <a:solidFill>
              <a:srgbClr val="FFFFFF"/>
            </a:solidFill>
            <a:ln w="889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grpSp>
          <p:nvGrpSpPr>
            <p:cNvPr id="3" name="Group 50"/>
            <p:cNvGrpSpPr>
              <a:grpSpLocks/>
            </p:cNvGrpSpPr>
            <p:nvPr/>
          </p:nvGrpSpPr>
          <p:grpSpPr bwMode="auto">
            <a:xfrm>
              <a:off x="2794" y="1666"/>
              <a:ext cx="637" cy="1376"/>
              <a:chOff x="6001" y="4193"/>
              <a:chExt cx="1194" cy="2642"/>
            </a:xfrm>
          </p:grpSpPr>
          <p:sp>
            <p:nvSpPr>
              <p:cNvPr id="37986" name="Rectangle 51"/>
              <p:cNvSpPr>
                <a:spLocks noChangeArrowheads="1"/>
              </p:cNvSpPr>
              <p:nvPr/>
            </p:nvSpPr>
            <p:spPr bwMode="auto">
              <a:xfrm>
                <a:off x="6001" y="4193"/>
                <a:ext cx="1188" cy="2636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  <p:sp>
            <p:nvSpPr>
              <p:cNvPr id="37987" name="Rectangle 52"/>
              <p:cNvSpPr>
                <a:spLocks noChangeArrowheads="1"/>
              </p:cNvSpPr>
              <p:nvPr/>
            </p:nvSpPr>
            <p:spPr bwMode="auto">
              <a:xfrm>
                <a:off x="6001" y="4193"/>
                <a:ext cx="1194" cy="2642"/>
              </a:xfrm>
              <a:prstGeom prst="rect">
                <a:avLst/>
              </a:prstGeom>
              <a:noFill/>
              <a:ln w="889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</p:grpSp>
        <p:sp>
          <p:nvSpPr>
            <p:cNvPr id="37894" name="Rectangle 53"/>
            <p:cNvSpPr>
              <a:spLocks noChangeArrowheads="1"/>
            </p:cNvSpPr>
            <p:nvPr/>
          </p:nvSpPr>
          <p:spPr bwMode="auto">
            <a:xfrm>
              <a:off x="2681" y="1633"/>
              <a:ext cx="875" cy="79"/>
            </a:xfrm>
            <a:prstGeom prst="rect">
              <a:avLst/>
            </a:prstGeom>
            <a:noFill/>
            <a:ln w="889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895" name="Rectangle 54"/>
            <p:cNvSpPr>
              <a:spLocks noChangeArrowheads="1"/>
            </p:cNvSpPr>
            <p:nvPr/>
          </p:nvSpPr>
          <p:spPr bwMode="auto">
            <a:xfrm>
              <a:off x="3484" y="1601"/>
              <a:ext cx="49" cy="1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896" name="Rectangle 55"/>
            <p:cNvSpPr>
              <a:spLocks noChangeArrowheads="1"/>
            </p:cNvSpPr>
            <p:nvPr/>
          </p:nvSpPr>
          <p:spPr bwMode="auto">
            <a:xfrm>
              <a:off x="2704" y="1591"/>
              <a:ext cx="49" cy="1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grpSp>
          <p:nvGrpSpPr>
            <p:cNvPr id="4" name="Group 56"/>
            <p:cNvGrpSpPr>
              <a:grpSpLocks/>
            </p:cNvGrpSpPr>
            <p:nvPr/>
          </p:nvGrpSpPr>
          <p:grpSpPr bwMode="auto">
            <a:xfrm>
              <a:off x="3438" y="1505"/>
              <a:ext cx="1746" cy="87"/>
              <a:chOff x="7190" y="3820"/>
              <a:chExt cx="3275" cy="166"/>
            </a:xfrm>
          </p:grpSpPr>
          <p:sp>
            <p:nvSpPr>
              <p:cNvPr id="37984" name="Line 57"/>
              <p:cNvSpPr>
                <a:spLocks noChangeShapeType="1"/>
              </p:cNvSpPr>
              <p:nvPr/>
            </p:nvSpPr>
            <p:spPr bwMode="auto">
              <a:xfrm>
                <a:off x="7190" y="3900"/>
                <a:ext cx="3131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  <p:sp>
            <p:nvSpPr>
              <p:cNvPr id="37985" name="Freeform 58"/>
              <p:cNvSpPr>
                <a:spLocks/>
              </p:cNvSpPr>
              <p:nvPr/>
            </p:nvSpPr>
            <p:spPr bwMode="auto">
              <a:xfrm>
                <a:off x="10311" y="3820"/>
                <a:ext cx="154" cy="166"/>
              </a:xfrm>
              <a:custGeom>
                <a:avLst/>
                <a:gdLst>
                  <a:gd name="T0" fmla="*/ 0 w 154"/>
                  <a:gd name="T1" fmla="*/ 166 h 166"/>
                  <a:gd name="T2" fmla="*/ 154 w 154"/>
                  <a:gd name="T3" fmla="*/ 80 h 166"/>
                  <a:gd name="T4" fmla="*/ 0 w 154"/>
                  <a:gd name="T5" fmla="*/ 0 h 166"/>
                  <a:gd name="T6" fmla="*/ 0 w 154"/>
                  <a:gd name="T7" fmla="*/ 166 h 1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66"/>
                  <a:gd name="T14" fmla="*/ 154 w 154"/>
                  <a:gd name="T15" fmla="*/ 166 h 1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66">
                    <a:moveTo>
                      <a:pt x="0" y="166"/>
                    </a:moveTo>
                    <a:lnTo>
                      <a:pt x="154" y="80"/>
                    </a:lnTo>
                    <a:lnTo>
                      <a:pt x="0" y="0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</p:grpSp>
        <p:sp>
          <p:nvSpPr>
            <p:cNvPr id="37898" name="Line 59"/>
            <p:cNvSpPr>
              <a:spLocks noChangeShapeType="1"/>
            </p:cNvSpPr>
            <p:nvPr/>
          </p:nvSpPr>
          <p:spPr bwMode="auto">
            <a:xfrm flipV="1">
              <a:off x="2949" y="984"/>
              <a:ext cx="4" cy="377"/>
            </a:xfrm>
            <a:prstGeom prst="line">
              <a:avLst/>
            </a:prstGeom>
            <a:noFill/>
            <a:ln w="889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grpSp>
          <p:nvGrpSpPr>
            <p:cNvPr id="5" name="Group 60"/>
            <p:cNvGrpSpPr>
              <a:grpSpLocks/>
            </p:cNvGrpSpPr>
            <p:nvPr/>
          </p:nvGrpSpPr>
          <p:grpSpPr bwMode="auto">
            <a:xfrm>
              <a:off x="2556" y="955"/>
              <a:ext cx="397" cy="55"/>
              <a:chOff x="5555" y="2825"/>
              <a:chExt cx="743" cy="106"/>
            </a:xfrm>
          </p:grpSpPr>
          <p:sp>
            <p:nvSpPr>
              <p:cNvPr id="37982" name="Line 61"/>
              <p:cNvSpPr>
                <a:spLocks noChangeShapeType="1"/>
              </p:cNvSpPr>
              <p:nvPr/>
            </p:nvSpPr>
            <p:spPr bwMode="auto">
              <a:xfrm flipH="1">
                <a:off x="5647" y="2881"/>
                <a:ext cx="651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  <p:sp>
            <p:nvSpPr>
              <p:cNvPr id="37983" name="Freeform 62"/>
              <p:cNvSpPr>
                <a:spLocks/>
              </p:cNvSpPr>
              <p:nvPr/>
            </p:nvSpPr>
            <p:spPr bwMode="auto">
              <a:xfrm>
                <a:off x="5555" y="2825"/>
                <a:ext cx="99" cy="106"/>
              </a:xfrm>
              <a:custGeom>
                <a:avLst/>
                <a:gdLst>
                  <a:gd name="T0" fmla="*/ 100 w 100"/>
                  <a:gd name="T1" fmla="*/ 0 h 106"/>
                  <a:gd name="T2" fmla="*/ 0 w 100"/>
                  <a:gd name="T3" fmla="*/ 55 h 106"/>
                  <a:gd name="T4" fmla="*/ 100 w 100"/>
                  <a:gd name="T5" fmla="*/ 106 h 106"/>
                  <a:gd name="T6" fmla="*/ 100 w 100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6"/>
                  <a:gd name="T14" fmla="*/ 100 w 100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6">
                    <a:moveTo>
                      <a:pt x="100" y="0"/>
                    </a:moveTo>
                    <a:lnTo>
                      <a:pt x="0" y="55"/>
                    </a:lnTo>
                    <a:lnTo>
                      <a:pt x="100" y="106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</p:grpSp>
        <p:sp>
          <p:nvSpPr>
            <p:cNvPr id="37900" name="Rectangle 141"/>
            <p:cNvSpPr>
              <a:spLocks noChangeArrowheads="1"/>
            </p:cNvSpPr>
            <p:nvPr/>
          </p:nvSpPr>
          <p:spPr bwMode="auto">
            <a:xfrm>
              <a:off x="658" y="3648"/>
              <a:ext cx="788" cy="460"/>
            </a:xfrm>
            <a:prstGeom prst="rect">
              <a:avLst/>
            </a:prstGeom>
            <a:solidFill>
              <a:schemeClr val="bg1"/>
            </a:solidFill>
            <a:ln w="889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01" name="Rectangle 142"/>
            <p:cNvSpPr>
              <a:spLocks noChangeArrowheads="1"/>
            </p:cNvSpPr>
            <p:nvPr/>
          </p:nvSpPr>
          <p:spPr bwMode="auto">
            <a:xfrm>
              <a:off x="834" y="3720"/>
              <a:ext cx="449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>
                  <a:solidFill>
                    <a:srgbClr val="010000"/>
                  </a:solidFill>
                  <a:latin typeface="+mn-lt"/>
                </a:rPr>
                <a:t>Feeding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37902" name="Rectangle 143"/>
            <p:cNvSpPr>
              <a:spLocks noChangeArrowheads="1"/>
            </p:cNvSpPr>
            <p:nvPr/>
          </p:nvSpPr>
          <p:spPr bwMode="auto">
            <a:xfrm>
              <a:off x="727" y="3857"/>
              <a:ext cx="63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400" b="1" dirty="0">
                  <a:solidFill>
                    <a:srgbClr val="010000"/>
                  </a:solidFill>
                  <a:latin typeface="+mn-lt"/>
                </a:rPr>
                <a:t>tank at 4</a:t>
              </a:r>
              <a:r>
                <a:rPr lang="en-US" sz="1400" b="1" baseline="30000" dirty="0">
                  <a:solidFill>
                    <a:srgbClr val="010000"/>
                  </a:solidFill>
                  <a:latin typeface="+mn-lt"/>
                </a:rPr>
                <a:t>o</a:t>
              </a:r>
              <a:r>
                <a:rPr lang="en-US" sz="1400" b="1" dirty="0">
                  <a:solidFill>
                    <a:srgbClr val="010000"/>
                  </a:solidFill>
                  <a:latin typeface="+mn-lt"/>
                </a:rPr>
                <a:t>C</a:t>
              </a:r>
              <a:endParaRPr lang="en-US" sz="1400" b="1" dirty="0">
                <a:latin typeface="+mn-lt"/>
              </a:endParaRPr>
            </a:p>
          </p:txBody>
        </p:sp>
        <p:grpSp>
          <p:nvGrpSpPr>
            <p:cNvPr id="6" name="Group 144"/>
            <p:cNvGrpSpPr>
              <a:grpSpLocks/>
            </p:cNvGrpSpPr>
            <p:nvPr/>
          </p:nvGrpSpPr>
          <p:grpSpPr bwMode="auto">
            <a:xfrm>
              <a:off x="1444" y="3819"/>
              <a:ext cx="554" cy="55"/>
              <a:chOff x="3469" y="8330"/>
              <a:chExt cx="1040" cy="106"/>
            </a:xfrm>
          </p:grpSpPr>
          <p:sp>
            <p:nvSpPr>
              <p:cNvPr id="37980" name="Line 145"/>
              <p:cNvSpPr>
                <a:spLocks noChangeShapeType="1"/>
              </p:cNvSpPr>
              <p:nvPr/>
            </p:nvSpPr>
            <p:spPr bwMode="auto">
              <a:xfrm>
                <a:off x="3469" y="8380"/>
                <a:ext cx="950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  <p:sp>
            <p:nvSpPr>
              <p:cNvPr id="37981" name="Freeform 146"/>
              <p:cNvSpPr>
                <a:spLocks/>
              </p:cNvSpPr>
              <p:nvPr/>
            </p:nvSpPr>
            <p:spPr bwMode="auto">
              <a:xfrm>
                <a:off x="4410" y="8330"/>
                <a:ext cx="99" cy="106"/>
              </a:xfrm>
              <a:custGeom>
                <a:avLst/>
                <a:gdLst>
                  <a:gd name="T0" fmla="*/ 0 w 100"/>
                  <a:gd name="T1" fmla="*/ 106 h 106"/>
                  <a:gd name="T2" fmla="*/ 100 w 100"/>
                  <a:gd name="T3" fmla="*/ 50 h 106"/>
                  <a:gd name="T4" fmla="*/ 0 w 100"/>
                  <a:gd name="T5" fmla="*/ 0 h 106"/>
                  <a:gd name="T6" fmla="*/ 0 w 100"/>
                  <a:gd name="T7" fmla="*/ 106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6"/>
                  <a:gd name="T14" fmla="*/ 100 w 100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6">
                    <a:moveTo>
                      <a:pt x="0" y="106"/>
                    </a:moveTo>
                    <a:lnTo>
                      <a:pt x="100" y="50"/>
                    </a:lnTo>
                    <a:lnTo>
                      <a:pt x="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</p:grpSp>
        <p:sp>
          <p:nvSpPr>
            <p:cNvPr id="37904" name="Freeform 147"/>
            <p:cNvSpPr>
              <a:spLocks/>
            </p:cNvSpPr>
            <p:nvPr/>
          </p:nvSpPr>
          <p:spPr bwMode="auto">
            <a:xfrm>
              <a:off x="1850" y="3953"/>
              <a:ext cx="317" cy="152"/>
            </a:xfrm>
            <a:custGeom>
              <a:avLst/>
              <a:gdLst>
                <a:gd name="T0" fmla="*/ 90 w 595"/>
                <a:gd name="T1" fmla="*/ 41 h 293"/>
                <a:gd name="T2" fmla="*/ 68 w 595"/>
                <a:gd name="T3" fmla="*/ 0 h 293"/>
                <a:gd name="T4" fmla="*/ 22 w 595"/>
                <a:gd name="T5" fmla="*/ 0 h 293"/>
                <a:gd name="T6" fmla="*/ 0 w 595"/>
                <a:gd name="T7" fmla="*/ 41 h 293"/>
                <a:gd name="T8" fmla="*/ 90 w 595"/>
                <a:gd name="T9" fmla="*/ 41 h 2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5"/>
                <a:gd name="T16" fmla="*/ 0 h 293"/>
                <a:gd name="T17" fmla="*/ 595 w 595"/>
                <a:gd name="T18" fmla="*/ 293 h 2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5" h="293">
                  <a:moveTo>
                    <a:pt x="595" y="293"/>
                  </a:moveTo>
                  <a:lnTo>
                    <a:pt x="446" y="0"/>
                  </a:lnTo>
                  <a:lnTo>
                    <a:pt x="149" y="0"/>
                  </a:lnTo>
                  <a:lnTo>
                    <a:pt x="0" y="293"/>
                  </a:lnTo>
                  <a:lnTo>
                    <a:pt x="595" y="293"/>
                  </a:lnTo>
                  <a:close/>
                </a:path>
              </a:pathLst>
            </a:custGeom>
            <a:solidFill>
              <a:srgbClr val="FFFFFF"/>
            </a:solidFill>
            <a:ln w="889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05" name="Oval 148"/>
            <p:cNvSpPr>
              <a:spLocks noChangeArrowheads="1"/>
            </p:cNvSpPr>
            <p:nvPr/>
          </p:nvSpPr>
          <p:spPr bwMode="auto">
            <a:xfrm>
              <a:off x="1881" y="3724"/>
              <a:ext cx="241" cy="232"/>
            </a:xfrm>
            <a:prstGeom prst="ellipse">
              <a:avLst/>
            </a:prstGeom>
            <a:noFill/>
            <a:ln w="889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grpSp>
          <p:nvGrpSpPr>
            <p:cNvPr id="7" name="Group 149"/>
            <p:cNvGrpSpPr>
              <a:grpSpLocks/>
            </p:cNvGrpSpPr>
            <p:nvPr/>
          </p:nvGrpSpPr>
          <p:grpSpPr bwMode="auto">
            <a:xfrm>
              <a:off x="2124" y="2989"/>
              <a:ext cx="670" cy="87"/>
              <a:chOff x="4744" y="6749"/>
              <a:chExt cx="1257" cy="167"/>
            </a:xfrm>
          </p:grpSpPr>
          <p:sp>
            <p:nvSpPr>
              <p:cNvPr id="37978" name="Line 150"/>
              <p:cNvSpPr>
                <a:spLocks noChangeShapeType="1"/>
              </p:cNvSpPr>
              <p:nvPr/>
            </p:nvSpPr>
            <p:spPr bwMode="auto">
              <a:xfrm>
                <a:off x="4744" y="6830"/>
                <a:ext cx="1113" cy="2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  <p:sp>
            <p:nvSpPr>
              <p:cNvPr id="37979" name="Freeform 151"/>
              <p:cNvSpPr>
                <a:spLocks/>
              </p:cNvSpPr>
              <p:nvPr/>
            </p:nvSpPr>
            <p:spPr bwMode="auto">
              <a:xfrm>
                <a:off x="5847" y="6749"/>
                <a:ext cx="154" cy="167"/>
              </a:xfrm>
              <a:custGeom>
                <a:avLst/>
                <a:gdLst>
                  <a:gd name="T0" fmla="*/ 0 w 154"/>
                  <a:gd name="T1" fmla="*/ 167 h 167"/>
                  <a:gd name="T2" fmla="*/ 154 w 154"/>
                  <a:gd name="T3" fmla="*/ 81 h 167"/>
                  <a:gd name="T4" fmla="*/ 0 w 154"/>
                  <a:gd name="T5" fmla="*/ 0 h 167"/>
                  <a:gd name="T6" fmla="*/ 0 w 154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67"/>
                  <a:gd name="T14" fmla="*/ 154 w 154"/>
                  <a:gd name="T15" fmla="*/ 167 h 1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67">
                    <a:moveTo>
                      <a:pt x="0" y="167"/>
                    </a:moveTo>
                    <a:lnTo>
                      <a:pt x="154" y="81"/>
                    </a:lnTo>
                    <a:lnTo>
                      <a:pt x="0" y="0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</p:grpSp>
        <p:sp>
          <p:nvSpPr>
            <p:cNvPr id="37907" name="Line 152"/>
            <p:cNvSpPr>
              <a:spLocks noChangeShapeType="1"/>
            </p:cNvSpPr>
            <p:nvPr/>
          </p:nvSpPr>
          <p:spPr bwMode="auto">
            <a:xfrm>
              <a:off x="2127" y="3031"/>
              <a:ext cx="0" cy="838"/>
            </a:xfrm>
            <a:prstGeom prst="line">
              <a:avLst/>
            </a:prstGeom>
            <a:noFill/>
            <a:ln w="889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08" name="Rectangle 175"/>
            <p:cNvSpPr>
              <a:spLocks noChangeArrowheads="1"/>
            </p:cNvSpPr>
            <p:nvPr/>
          </p:nvSpPr>
          <p:spPr bwMode="auto">
            <a:xfrm>
              <a:off x="1963" y="905"/>
              <a:ext cx="587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n-lt"/>
                </a:rPr>
                <a:t>Biogas 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37909" name="Rectangle 179"/>
            <p:cNvSpPr>
              <a:spLocks noChangeArrowheads="1"/>
            </p:cNvSpPr>
            <p:nvPr/>
          </p:nvSpPr>
          <p:spPr bwMode="auto">
            <a:xfrm>
              <a:off x="4620" y="1320"/>
              <a:ext cx="514" cy="1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n-lt"/>
                </a:rPr>
                <a:t>Effluent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37910" name="Rectangle 186"/>
            <p:cNvSpPr>
              <a:spLocks noChangeArrowheads="1"/>
            </p:cNvSpPr>
            <p:nvPr/>
          </p:nvSpPr>
          <p:spPr bwMode="auto">
            <a:xfrm>
              <a:off x="1539" y="4138"/>
              <a:ext cx="702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Peristaltic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37911" name="Rectangle 187"/>
            <p:cNvSpPr>
              <a:spLocks noChangeArrowheads="1"/>
            </p:cNvSpPr>
            <p:nvPr/>
          </p:nvSpPr>
          <p:spPr bwMode="auto">
            <a:xfrm>
              <a:off x="2226" y="4139"/>
              <a:ext cx="366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pump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37912" name="Rectangle 199"/>
            <p:cNvSpPr>
              <a:spLocks noChangeArrowheads="1"/>
            </p:cNvSpPr>
            <p:nvPr/>
          </p:nvSpPr>
          <p:spPr bwMode="auto">
            <a:xfrm>
              <a:off x="1976" y="2595"/>
              <a:ext cx="480" cy="1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13" name="Rectangle 200"/>
            <p:cNvSpPr>
              <a:spLocks noChangeArrowheads="1"/>
            </p:cNvSpPr>
            <p:nvPr/>
          </p:nvSpPr>
          <p:spPr bwMode="auto">
            <a:xfrm>
              <a:off x="2061" y="2595"/>
              <a:ext cx="341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Media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37914" name="Rectangle 203"/>
            <p:cNvSpPr>
              <a:spLocks noChangeArrowheads="1"/>
            </p:cNvSpPr>
            <p:nvPr/>
          </p:nvSpPr>
          <p:spPr bwMode="auto">
            <a:xfrm>
              <a:off x="2690" y="1659"/>
              <a:ext cx="874" cy="2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15" name="Rectangle 204"/>
            <p:cNvSpPr>
              <a:spLocks noChangeArrowheads="1"/>
            </p:cNvSpPr>
            <p:nvPr/>
          </p:nvSpPr>
          <p:spPr bwMode="auto">
            <a:xfrm>
              <a:off x="1922" y="1799"/>
              <a:ext cx="560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16" name="Rectangle 205"/>
            <p:cNvSpPr>
              <a:spLocks noChangeArrowheads="1"/>
            </p:cNvSpPr>
            <p:nvPr/>
          </p:nvSpPr>
          <p:spPr bwMode="auto">
            <a:xfrm>
              <a:off x="1830" y="1530"/>
              <a:ext cx="608" cy="2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Perforated</a:t>
              </a:r>
            </a:p>
            <a:p>
              <a:pPr algn="ctr" eaLnBrk="0" hangingPunct="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Al plate</a:t>
              </a:r>
              <a:endParaRPr lang="en-US" sz="1400" b="1" dirty="0">
                <a:latin typeface="+mn-lt"/>
              </a:endParaRPr>
            </a:p>
          </p:txBody>
        </p:sp>
        <p:grpSp>
          <p:nvGrpSpPr>
            <p:cNvPr id="8" name="Group 206"/>
            <p:cNvGrpSpPr>
              <a:grpSpLocks/>
            </p:cNvGrpSpPr>
            <p:nvPr/>
          </p:nvGrpSpPr>
          <p:grpSpPr bwMode="auto">
            <a:xfrm>
              <a:off x="3428" y="1841"/>
              <a:ext cx="238" cy="21"/>
              <a:chOff x="7190" y="4527"/>
              <a:chExt cx="446" cy="41"/>
            </a:xfrm>
          </p:grpSpPr>
          <p:sp>
            <p:nvSpPr>
              <p:cNvPr id="37976" name="Line 207"/>
              <p:cNvSpPr>
                <a:spLocks noChangeShapeType="1"/>
              </p:cNvSpPr>
              <p:nvPr/>
            </p:nvSpPr>
            <p:spPr bwMode="auto">
              <a:xfrm>
                <a:off x="7190" y="4566"/>
                <a:ext cx="446" cy="2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  <p:sp>
            <p:nvSpPr>
              <p:cNvPr id="37977" name="Line 208"/>
              <p:cNvSpPr>
                <a:spLocks noChangeShapeType="1"/>
              </p:cNvSpPr>
              <p:nvPr/>
            </p:nvSpPr>
            <p:spPr bwMode="auto">
              <a:xfrm>
                <a:off x="7190" y="4527"/>
                <a:ext cx="446" cy="2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</p:grpSp>
        <p:grpSp>
          <p:nvGrpSpPr>
            <p:cNvPr id="9" name="Group 209"/>
            <p:cNvGrpSpPr>
              <a:grpSpLocks/>
            </p:cNvGrpSpPr>
            <p:nvPr/>
          </p:nvGrpSpPr>
          <p:grpSpPr bwMode="auto">
            <a:xfrm>
              <a:off x="3428" y="2297"/>
              <a:ext cx="238" cy="23"/>
              <a:chOff x="7190" y="5405"/>
              <a:chExt cx="446" cy="42"/>
            </a:xfrm>
          </p:grpSpPr>
          <p:sp>
            <p:nvSpPr>
              <p:cNvPr id="37974" name="Line 210"/>
              <p:cNvSpPr>
                <a:spLocks noChangeShapeType="1"/>
              </p:cNvSpPr>
              <p:nvPr/>
            </p:nvSpPr>
            <p:spPr bwMode="auto">
              <a:xfrm>
                <a:off x="7190" y="5445"/>
                <a:ext cx="446" cy="2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  <p:sp>
            <p:nvSpPr>
              <p:cNvPr id="37975" name="Line 211"/>
              <p:cNvSpPr>
                <a:spLocks noChangeShapeType="1"/>
              </p:cNvSpPr>
              <p:nvPr/>
            </p:nvSpPr>
            <p:spPr bwMode="auto">
              <a:xfrm>
                <a:off x="7190" y="5405"/>
                <a:ext cx="446" cy="2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</p:grpSp>
        <p:grpSp>
          <p:nvGrpSpPr>
            <p:cNvPr id="10" name="Group 212"/>
            <p:cNvGrpSpPr>
              <a:grpSpLocks/>
            </p:cNvGrpSpPr>
            <p:nvPr/>
          </p:nvGrpSpPr>
          <p:grpSpPr bwMode="auto">
            <a:xfrm>
              <a:off x="3428" y="2755"/>
              <a:ext cx="238" cy="22"/>
              <a:chOff x="7190" y="6284"/>
              <a:chExt cx="446" cy="42"/>
            </a:xfrm>
          </p:grpSpPr>
          <p:sp>
            <p:nvSpPr>
              <p:cNvPr id="37972" name="Line 213"/>
              <p:cNvSpPr>
                <a:spLocks noChangeShapeType="1"/>
              </p:cNvSpPr>
              <p:nvPr/>
            </p:nvSpPr>
            <p:spPr bwMode="auto">
              <a:xfrm>
                <a:off x="7190" y="6324"/>
                <a:ext cx="446" cy="2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  <p:sp>
            <p:nvSpPr>
              <p:cNvPr id="37973" name="Line 214"/>
              <p:cNvSpPr>
                <a:spLocks noChangeShapeType="1"/>
              </p:cNvSpPr>
              <p:nvPr/>
            </p:nvSpPr>
            <p:spPr bwMode="auto">
              <a:xfrm>
                <a:off x="7190" y="6284"/>
                <a:ext cx="446" cy="2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</p:grpSp>
        <p:sp>
          <p:nvSpPr>
            <p:cNvPr id="37920" name="Freeform 215"/>
            <p:cNvSpPr>
              <a:spLocks/>
            </p:cNvSpPr>
            <p:nvPr/>
          </p:nvSpPr>
          <p:spPr bwMode="auto">
            <a:xfrm>
              <a:off x="3587" y="1775"/>
              <a:ext cx="79" cy="152"/>
            </a:xfrm>
            <a:custGeom>
              <a:avLst/>
              <a:gdLst>
                <a:gd name="T0" fmla="*/ 22 w 149"/>
                <a:gd name="T1" fmla="*/ 41 h 293"/>
                <a:gd name="T2" fmla="*/ 0 w 149"/>
                <a:gd name="T3" fmla="*/ 41 h 293"/>
                <a:gd name="T4" fmla="*/ 22 w 149"/>
                <a:gd name="T5" fmla="*/ 0 h 293"/>
                <a:gd name="T6" fmla="*/ 0 w 149"/>
                <a:gd name="T7" fmla="*/ 0 h 293"/>
                <a:gd name="T8" fmla="*/ 22 w 149"/>
                <a:gd name="T9" fmla="*/ 41 h 2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293"/>
                <a:gd name="T17" fmla="*/ 149 w 149"/>
                <a:gd name="T18" fmla="*/ 293 h 2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293">
                  <a:moveTo>
                    <a:pt x="149" y="293"/>
                  </a:moveTo>
                  <a:lnTo>
                    <a:pt x="0" y="293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149" y="293"/>
                  </a:lnTo>
                  <a:close/>
                </a:path>
              </a:pathLst>
            </a:custGeom>
            <a:solidFill>
              <a:srgbClr val="FFFFFF"/>
            </a:solidFill>
            <a:ln w="889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21" name="Freeform 216"/>
            <p:cNvSpPr>
              <a:spLocks/>
            </p:cNvSpPr>
            <p:nvPr/>
          </p:nvSpPr>
          <p:spPr bwMode="auto">
            <a:xfrm>
              <a:off x="3587" y="2232"/>
              <a:ext cx="79" cy="153"/>
            </a:xfrm>
            <a:custGeom>
              <a:avLst/>
              <a:gdLst>
                <a:gd name="T0" fmla="*/ 22 w 149"/>
                <a:gd name="T1" fmla="*/ 42 h 293"/>
                <a:gd name="T2" fmla="*/ 0 w 149"/>
                <a:gd name="T3" fmla="*/ 42 h 293"/>
                <a:gd name="T4" fmla="*/ 22 w 149"/>
                <a:gd name="T5" fmla="*/ 0 h 293"/>
                <a:gd name="T6" fmla="*/ 0 w 149"/>
                <a:gd name="T7" fmla="*/ 0 h 293"/>
                <a:gd name="T8" fmla="*/ 22 w 149"/>
                <a:gd name="T9" fmla="*/ 42 h 2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293"/>
                <a:gd name="T17" fmla="*/ 149 w 149"/>
                <a:gd name="T18" fmla="*/ 293 h 2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293">
                  <a:moveTo>
                    <a:pt x="149" y="293"/>
                  </a:moveTo>
                  <a:lnTo>
                    <a:pt x="0" y="293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149" y="293"/>
                  </a:lnTo>
                  <a:close/>
                </a:path>
              </a:pathLst>
            </a:custGeom>
            <a:solidFill>
              <a:srgbClr val="FFFFFF"/>
            </a:solidFill>
            <a:ln w="889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22" name="Freeform 217"/>
            <p:cNvSpPr>
              <a:spLocks/>
            </p:cNvSpPr>
            <p:nvPr/>
          </p:nvSpPr>
          <p:spPr bwMode="auto">
            <a:xfrm>
              <a:off x="3587" y="2690"/>
              <a:ext cx="79" cy="151"/>
            </a:xfrm>
            <a:custGeom>
              <a:avLst/>
              <a:gdLst>
                <a:gd name="T0" fmla="*/ 22 w 149"/>
                <a:gd name="T1" fmla="*/ 40 h 293"/>
                <a:gd name="T2" fmla="*/ 0 w 149"/>
                <a:gd name="T3" fmla="*/ 40 h 293"/>
                <a:gd name="T4" fmla="*/ 22 w 149"/>
                <a:gd name="T5" fmla="*/ 0 h 293"/>
                <a:gd name="T6" fmla="*/ 0 w 149"/>
                <a:gd name="T7" fmla="*/ 0 h 293"/>
                <a:gd name="T8" fmla="*/ 22 w 149"/>
                <a:gd name="T9" fmla="*/ 40 h 2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293"/>
                <a:gd name="T17" fmla="*/ 149 w 149"/>
                <a:gd name="T18" fmla="*/ 293 h 2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293">
                  <a:moveTo>
                    <a:pt x="149" y="293"/>
                  </a:moveTo>
                  <a:lnTo>
                    <a:pt x="0" y="293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149" y="293"/>
                  </a:lnTo>
                  <a:close/>
                </a:path>
              </a:pathLst>
            </a:custGeom>
            <a:solidFill>
              <a:srgbClr val="FFFFFF"/>
            </a:solidFill>
            <a:ln w="889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23" name="Rectangle 219"/>
            <p:cNvSpPr>
              <a:spLocks noChangeArrowheads="1"/>
            </p:cNvSpPr>
            <p:nvPr/>
          </p:nvSpPr>
          <p:spPr bwMode="auto">
            <a:xfrm>
              <a:off x="3777" y="1619"/>
              <a:ext cx="608" cy="1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n-lt"/>
                </a:rPr>
                <a:t>Sampling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37924" name="Rectangle 220"/>
            <p:cNvSpPr>
              <a:spLocks noChangeArrowheads="1"/>
            </p:cNvSpPr>
            <p:nvPr/>
          </p:nvSpPr>
          <p:spPr bwMode="auto">
            <a:xfrm>
              <a:off x="3921" y="1768"/>
              <a:ext cx="272" cy="1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n-lt"/>
                </a:rPr>
                <a:t>port</a:t>
              </a:r>
              <a:endParaRPr lang="en-US" sz="1600" b="1" dirty="0">
                <a:latin typeface="+mn-lt"/>
              </a:endParaRPr>
            </a:p>
          </p:txBody>
        </p:sp>
        <p:grpSp>
          <p:nvGrpSpPr>
            <p:cNvPr id="11" name="Group 221"/>
            <p:cNvGrpSpPr>
              <a:grpSpLocks/>
            </p:cNvGrpSpPr>
            <p:nvPr/>
          </p:nvGrpSpPr>
          <p:grpSpPr bwMode="auto">
            <a:xfrm>
              <a:off x="3684" y="1775"/>
              <a:ext cx="159" cy="76"/>
              <a:chOff x="7669" y="4400"/>
              <a:chExt cx="298" cy="147"/>
            </a:xfrm>
          </p:grpSpPr>
          <p:sp>
            <p:nvSpPr>
              <p:cNvPr id="37970" name="Line 222"/>
              <p:cNvSpPr>
                <a:spLocks noChangeShapeType="1"/>
              </p:cNvSpPr>
              <p:nvPr/>
            </p:nvSpPr>
            <p:spPr bwMode="auto">
              <a:xfrm flipV="1">
                <a:off x="7751" y="4400"/>
                <a:ext cx="216" cy="10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  <p:sp>
            <p:nvSpPr>
              <p:cNvPr id="37971" name="Freeform 223"/>
              <p:cNvSpPr>
                <a:spLocks/>
              </p:cNvSpPr>
              <p:nvPr/>
            </p:nvSpPr>
            <p:spPr bwMode="auto">
              <a:xfrm>
                <a:off x="7669" y="4450"/>
                <a:ext cx="111" cy="97"/>
              </a:xfrm>
              <a:custGeom>
                <a:avLst/>
                <a:gdLst>
                  <a:gd name="T0" fmla="*/ 67 w 111"/>
                  <a:gd name="T1" fmla="*/ 0 h 96"/>
                  <a:gd name="T2" fmla="*/ 0 w 111"/>
                  <a:gd name="T3" fmla="*/ 96 h 96"/>
                  <a:gd name="T4" fmla="*/ 111 w 111"/>
                  <a:gd name="T5" fmla="*/ 96 h 96"/>
                  <a:gd name="T6" fmla="*/ 67 w 111"/>
                  <a:gd name="T7" fmla="*/ 0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96"/>
                  <a:gd name="T14" fmla="*/ 111 w 111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96">
                    <a:moveTo>
                      <a:pt x="67" y="0"/>
                    </a:moveTo>
                    <a:lnTo>
                      <a:pt x="0" y="96"/>
                    </a:lnTo>
                    <a:lnTo>
                      <a:pt x="111" y="96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</p:grpSp>
        <p:grpSp>
          <p:nvGrpSpPr>
            <p:cNvPr id="12" name="Group 224"/>
            <p:cNvGrpSpPr>
              <a:grpSpLocks/>
            </p:cNvGrpSpPr>
            <p:nvPr/>
          </p:nvGrpSpPr>
          <p:grpSpPr bwMode="auto">
            <a:xfrm>
              <a:off x="2783" y="3042"/>
              <a:ext cx="637" cy="105"/>
              <a:chOff x="5981" y="6835"/>
              <a:chExt cx="1194" cy="202"/>
            </a:xfrm>
          </p:grpSpPr>
          <p:sp>
            <p:nvSpPr>
              <p:cNvPr id="37968" name="Freeform 225"/>
              <p:cNvSpPr>
                <a:spLocks/>
              </p:cNvSpPr>
              <p:nvPr/>
            </p:nvSpPr>
            <p:spPr bwMode="auto">
              <a:xfrm>
                <a:off x="5981" y="6835"/>
                <a:ext cx="1194" cy="202"/>
              </a:xfrm>
              <a:custGeom>
                <a:avLst/>
                <a:gdLst>
                  <a:gd name="T0" fmla="*/ 600 w 1194"/>
                  <a:gd name="T1" fmla="*/ 202 h 202"/>
                  <a:gd name="T2" fmla="*/ 1194 w 1194"/>
                  <a:gd name="T3" fmla="*/ 0 h 202"/>
                  <a:gd name="T4" fmla="*/ 0 w 1194"/>
                  <a:gd name="T5" fmla="*/ 15 h 202"/>
                  <a:gd name="T6" fmla="*/ 600 w 1194"/>
                  <a:gd name="T7" fmla="*/ 202 h 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94"/>
                  <a:gd name="T13" fmla="*/ 0 h 202"/>
                  <a:gd name="T14" fmla="*/ 1194 w 1194"/>
                  <a:gd name="T15" fmla="*/ 202 h 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94" h="202">
                    <a:moveTo>
                      <a:pt x="600" y="202"/>
                    </a:moveTo>
                    <a:lnTo>
                      <a:pt x="1194" y="0"/>
                    </a:lnTo>
                    <a:lnTo>
                      <a:pt x="0" y="15"/>
                    </a:lnTo>
                    <a:lnTo>
                      <a:pt x="600" y="202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  <p:sp>
            <p:nvSpPr>
              <p:cNvPr id="37969" name="Freeform 226"/>
              <p:cNvSpPr>
                <a:spLocks/>
              </p:cNvSpPr>
              <p:nvPr/>
            </p:nvSpPr>
            <p:spPr bwMode="auto">
              <a:xfrm>
                <a:off x="5981" y="6835"/>
                <a:ext cx="1194" cy="202"/>
              </a:xfrm>
              <a:custGeom>
                <a:avLst/>
                <a:gdLst>
                  <a:gd name="T0" fmla="*/ 600 w 1194"/>
                  <a:gd name="T1" fmla="*/ 202 h 202"/>
                  <a:gd name="T2" fmla="*/ 1194 w 1194"/>
                  <a:gd name="T3" fmla="*/ 0 h 202"/>
                  <a:gd name="T4" fmla="*/ 0 w 1194"/>
                  <a:gd name="T5" fmla="*/ 15 h 202"/>
                  <a:gd name="T6" fmla="*/ 600 w 1194"/>
                  <a:gd name="T7" fmla="*/ 202 h 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94"/>
                  <a:gd name="T13" fmla="*/ 0 h 202"/>
                  <a:gd name="T14" fmla="*/ 1194 w 1194"/>
                  <a:gd name="T15" fmla="*/ 202 h 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94" h="202">
                    <a:moveTo>
                      <a:pt x="600" y="202"/>
                    </a:moveTo>
                    <a:lnTo>
                      <a:pt x="1194" y="0"/>
                    </a:lnTo>
                    <a:lnTo>
                      <a:pt x="0" y="15"/>
                    </a:lnTo>
                    <a:lnTo>
                      <a:pt x="600" y="202"/>
                    </a:lnTo>
                    <a:close/>
                  </a:path>
                </a:pathLst>
              </a:custGeom>
              <a:noFill/>
              <a:ln w="889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</p:grpSp>
        <p:sp>
          <p:nvSpPr>
            <p:cNvPr id="37927" name="Freeform 227"/>
            <p:cNvSpPr>
              <a:spLocks/>
            </p:cNvSpPr>
            <p:nvPr/>
          </p:nvSpPr>
          <p:spPr bwMode="auto">
            <a:xfrm>
              <a:off x="2983" y="3173"/>
              <a:ext cx="243" cy="129"/>
            </a:xfrm>
            <a:custGeom>
              <a:avLst/>
              <a:gdLst>
                <a:gd name="T0" fmla="*/ 68 w 456"/>
                <a:gd name="T1" fmla="*/ 0 h 248"/>
                <a:gd name="T2" fmla="*/ 69 w 456"/>
                <a:gd name="T3" fmla="*/ 32 h 248"/>
                <a:gd name="T4" fmla="*/ 0 w 456"/>
                <a:gd name="T5" fmla="*/ 3 h 248"/>
                <a:gd name="T6" fmla="*/ 2 w 456"/>
                <a:gd name="T7" fmla="*/ 35 h 248"/>
                <a:gd name="T8" fmla="*/ 68 w 456"/>
                <a:gd name="T9" fmla="*/ 0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6"/>
                <a:gd name="T16" fmla="*/ 0 h 248"/>
                <a:gd name="T17" fmla="*/ 456 w 456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6" h="248">
                  <a:moveTo>
                    <a:pt x="446" y="0"/>
                  </a:moveTo>
                  <a:lnTo>
                    <a:pt x="456" y="228"/>
                  </a:lnTo>
                  <a:lnTo>
                    <a:pt x="0" y="21"/>
                  </a:lnTo>
                  <a:lnTo>
                    <a:pt x="10" y="248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FFFFFF"/>
            </a:solidFill>
            <a:ln w="889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28" name="Freeform 228"/>
            <p:cNvSpPr>
              <a:spLocks noEditPoints="1"/>
            </p:cNvSpPr>
            <p:nvPr/>
          </p:nvSpPr>
          <p:spPr bwMode="auto">
            <a:xfrm>
              <a:off x="3088" y="3147"/>
              <a:ext cx="46" cy="228"/>
            </a:xfrm>
            <a:custGeom>
              <a:avLst/>
              <a:gdLst>
                <a:gd name="T0" fmla="*/ 13 w 86"/>
                <a:gd name="T1" fmla="*/ 0 h 439"/>
                <a:gd name="T2" fmla="*/ 9 w 86"/>
                <a:gd name="T3" fmla="*/ 0 h 439"/>
                <a:gd name="T4" fmla="*/ 9 w 86"/>
                <a:gd name="T5" fmla="*/ 61 h 439"/>
                <a:gd name="T6" fmla="*/ 13 w 86"/>
                <a:gd name="T7" fmla="*/ 61 h 439"/>
                <a:gd name="T8" fmla="*/ 13 w 86"/>
                <a:gd name="T9" fmla="*/ 0 h 439"/>
                <a:gd name="T10" fmla="*/ 5 w 86"/>
                <a:gd name="T11" fmla="*/ 0 h 439"/>
                <a:gd name="T12" fmla="*/ 0 w 86"/>
                <a:gd name="T13" fmla="*/ 0 h 439"/>
                <a:gd name="T14" fmla="*/ 0 w 86"/>
                <a:gd name="T15" fmla="*/ 61 h 439"/>
                <a:gd name="T16" fmla="*/ 5 w 86"/>
                <a:gd name="T17" fmla="*/ 61 h 439"/>
                <a:gd name="T18" fmla="*/ 5 w 86"/>
                <a:gd name="T19" fmla="*/ 0 h 4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"/>
                <a:gd name="T31" fmla="*/ 0 h 439"/>
                <a:gd name="T32" fmla="*/ 86 w 86"/>
                <a:gd name="T33" fmla="*/ 439 h 4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" h="439">
                  <a:moveTo>
                    <a:pt x="86" y="0"/>
                  </a:moveTo>
                  <a:lnTo>
                    <a:pt x="58" y="0"/>
                  </a:lnTo>
                  <a:lnTo>
                    <a:pt x="58" y="439"/>
                  </a:lnTo>
                  <a:lnTo>
                    <a:pt x="86" y="439"/>
                  </a:lnTo>
                  <a:lnTo>
                    <a:pt x="86" y="0"/>
                  </a:lnTo>
                  <a:close/>
                  <a:moveTo>
                    <a:pt x="29" y="0"/>
                  </a:moveTo>
                  <a:lnTo>
                    <a:pt x="0" y="0"/>
                  </a:lnTo>
                  <a:lnTo>
                    <a:pt x="0" y="439"/>
                  </a:lnTo>
                  <a:lnTo>
                    <a:pt x="29" y="43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29" name="Rectangle 229"/>
            <p:cNvSpPr>
              <a:spLocks noChangeArrowheads="1"/>
            </p:cNvSpPr>
            <p:nvPr/>
          </p:nvSpPr>
          <p:spPr bwMode="auto">
            <a:xfrm>
              <a:off x="2636" y="1371"/>
              <a:ext cx="160" cy="166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30" name="Rectangle 230"/>
            <p:cNvSpPr>
              <a:spLocks noChangeArrowheads="1"/>
            </p:cNvSpPr>
            <p:nvPr/>
          </p:nvSpPr>
          <p:spPr bwMode="auto">
            <a:xfrm>
              <a:off x="3428" y="1371"/>
              <a:ext cx="161" cy="166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31" name="Freeform 231"/>
            <p:cNvSpPr>
              <a:spLocks/>
            </p:cNvSpPr>
            <p:nvPr/>
          </p:nvSpPr>
          <p:spPr bwMode="auto">
            <a:xfrm>
              <a:off x="2007" y="3522"/>
              <a:ext cx="237" cy="76"/>
            </a:xfrm>
            <a:custGeom>
              <a:avLst/>
              <a:gdLst>
                <a:gd name="T0" fmla="*/ 0 w 446"/>
                <a:gd name="T1" fmla="*/ 0 h 146"/>
                <a:gd name="T2" fmla="*/ 1 w 446"/>
                <a:gd name="T3" fmla="*/ 8 h 146"/>
                <a:gd name="T4" fmla="*/ 2 w 446"/>
                <a:gd name="T5" fmla="*/ 15 h 146"/>
                <a:gd name="T6" fmla="*/ 4 w 446"/>
                <a:gd name="T7" fmla="*/ 19 h 146"/>
                <a:gd name="T8" fmla="*/ 4 w 446"/>
                <a:gd name="T9" fmla="*/ 20 h 146"/>
                <a:gd name="T10" fmla="*/ 6 w 446"/>
                <a:gd name="T11" fmla="*/ 21 h 146"/>
                <a:gd name="T12" fmla="*/ 61 w 446"/>
                <a:gd name="T13" fmla="*/ 21 h 146"/>
                <a:gd name="T14" fmla="*/ 63 w 446"/>
                <a:gd name="T15" fmla="*/ 20 h 146"/>
                <a:gd name="T16" fmla="*/ 63 w 446"/>
                <a:gd name="T17" fmla="*/ 19 h 146"/>
                <a:gd name="T18" fmla="*/ 65 w 446"/>
                <a:gd name="T19" fmla="*/ 15 h 146"/>
                <a:gd name="T20" fmla="*/ 66 w 446"/>
                <a:gd name="T21" fmla="*/ 8 h 146"/>
                <a:gd name="T22" fmla="*/ 67 w 446"/>
                <a:gd name="T23" fmla="*/ 0 h 1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46"/>
                <a:gd name="T37" fmla="*/ 0 h 146"/>
                <a:gd name="T38" fmla="*/ 446 w 446"/>
                <a:gd name="T39" fmla="*/ 146 h 1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46" h="146">
                  <a:moveTo>
                    <a:pt x="0" y="0"/>
                  </a:moveTo>
                  <a:lnTo>
                    <a:pt x="5" y="56"/>
                  </a:lnTo>
                  <a:lnTo>
                    <a:pt x="9" y="106"/>
                  </a:lnTo>
                  <a:lnTo>
                    <a:pt x="24" y="136"/>
                  </a:lnTo>
                  <a:lnTo>
                    <a:pt x="29" y="141"/>
                  </a:lnTo>
                  <a:lnTo>
                    <a:pt x="38" y="146"/>
                  </a:lnTo>
                  <a:lnTo>
                    <a:pt x="407" y="146"/>
                  </a:lnTo>
                  <a:lnTo>
                    <a:pt x="417" y="141"/>
                  </a:lnTo>
                  <a:lnTo>
                    <a:pt x="422" y="136"/>
                  </a:lnTo>
                  <a:lnTo>
                    <a:pt x="436" y="106"/>
                  </a:lnTo>
                  <a:lnTo>
                    <a:pt x="441" y="56"/>
                  </a:lnTo>
                  <a:lnTo>
                    <a:pt x="446" y="0"/>
                  </a:lnTo>
                </a:path>
              </a:pathLst>
            </a:custGeom>
            <a:noFill/>
            <a:ln w="889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32" name="Freeform 232"/>
            <p:cNvSpPr>
              <a:spLocks/>
            </p:cNvSpPr>
            <p:nvPr/>
          </p:nvSpPr>
          <p:spPr bwMode="auto">
            <a:xfrm>
              <a:off x="2014" y="3522"/>
              <a:ext cx="212" cy="84"/>
            </a:xfrm>
            <a:custGeom>
              <a:avLst/>
              <a:gdLst>
                <a:gd name="T0" fmla="*/ 0 w 398"/>
                <a:gd name="T1" fmla="*/ 0 h 161"/>
                <a:gd name="T2" fmla="*/ 1 w 398"/>
                <a:gd name="T3" fmla="*/ 9 h 161"/>
                <a:gd name="T4" fmla="*/ 2 w 398"/>
                <a:gd name="T5" fmla="*/ 17 h 161"/>
                <a:gd name="T6" fmla="*/ 2 w 398"/>
                <a:gd name="T7" fmla="*/ 19 h 161"/>
                <a:gd name="T8" fmla="*/ 4 w 398"/>
                <a:gd name="T9" fmla="*/ 21 h 161"/>
                <a:gd name="T10" fmla="*/ 4 w 398"/>
                <a:gd name="T11" fmla="*/ 22 h 161"/>
                <a:gd name="T12" fmla="*/ 5 w 398"/>
                <a:gd name="T13" fmla="*/ 23 h 161"/>
                <a:gd name="T14" fmla="*/ 56 w 398"/>
                <a:gd name="T15" fmla="*/ 22 h 161"/>
                <a:gd name="T16" fmla="*/ 56 w 398"/>
                <a:gd name="T17" fmla="*/ 21 h 161"/>
                <a:gd name="T18" fmla="*/ 58 w 398"/>
                <a:gd name="T19" fmla="*/ 21 h 161"/>
                <a:gd name="T20" fmla="*/ 59 w 398"/>
                <a:gd name="T21" fmla="*/ 18 h 161"/>
                <a:gd name="T22" fmla="*/ 59 w 398"/>
                <a:gd name="T23" fmla="*/ 16 h 161"/>
                <a:gd name="T24" fmla="*/ 60 w 398"/>
                <a:gd name="T25" fmla="*/ 8 h 161"/>
                <a:gd name="T26" fmla="*/ 60 w 398"/>
                <a:gd name="T27" fmla="*/ 0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8"/>
                <a:gd name="T43" fmla="*/ 0 h 161"/>
                <a:gd name="T44" fmla="*/ 398 w 398"/>
                <a:gd name="T45" fmla="*/ 161 h 1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8" h="161">
                  <a:moveTo>
                    <a:pt x="0" y="0"/>
                  </a:moveTo>
                  <a:lnTo>
                    <a:pt x="5" y="65"/>
                  </a:lnTo>
                  <a:lnTo>
                    <a:pt x="10" y="116"/>
                  </a:lnTo>
                  <a:lnTo>
                    <a:pt x="15" y="136"/>
                  </a:lnTo>
                  <a:lnTo>
                    <a:pt x="24" y="151"/>
                  </a:lnTo>
                  <a:lnTo>
                    <a:pt x="29" y="156"/>
                  </a:lnTo>
                  <a:lnTo>
                    <a:pt x="34" y="161"/>
                  </a:lnTo>
                  <a:lnTo>
                    <a:pt x="369" y="156"/>
                  </a:lnTo>
                  <a:lnTo>
                    <a:pt x="374" y="151"/>
                  </a:lnTo>
                  <a:lnTo>
                    <a:pt x="384" y="146"/>
                  </a:lnTo>
                  <a:lnTo>
                    <a:pt x="389" y="131"/>
                  </a:lnTo>
                  <a:lnTo>
                    <a:pt x="393" y="111"/>
                  </a:lnTo>
                  <a:lnTo>
                    <a:pt x="398" y="60"/>
                  </a:lnTo>
                  <a:lnTo>
                    <a:pt x="398" y="0"/>
                  </a:lnTo>
                </a:path>
              </a:pathLst>
            </a:custGeom>
            <a:noFill/>
            <a:ln w="889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33" name="Rectangle 233"/>
            <p:cNvSpPr>
              <a:spLocks noChangeArrowheads="1"/>
            </p:cNvSpPr>
            <p:nvPr/>
          </p:nvSpPr>
          <p:spPr bwMode="auto">
            <a:xfrm>
              <a:off x="1127" y="1470"/>
              <a:ext cx="478" cy="45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34" name="Line 235"/>
            <p:cNvSpPr>
              <a:spLocks noChangeShapeType="1"/>
            </p:cNvSpPr>
            <p:nvPr/>
          </p:nvSpPr>
          <p:spPr bwMode="auto">
            <a:xfrm>
              <a:off x="1364" y="1622"/>
              <a:ext cx="1" cy="1"/>
            </a:xfrm>
            <a:prstGeom prst="line">
              <a:avLst/>
            </a:prstGeom>
            <a:noFill/>
            <a:ln w="889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35" name="Freeform 236"/>
            <p:cNvSpPr>
              <a:spLocks/>
            </p:cNvSpPr>
            <p:nvPr/>
          </p:nvSpPr>
          <p:spPr bwMode="auto">
            <a:xfrm>
              <a:off x="1272" y="1686"/>
              <a:ext cx="205" cy="118"/>
            </a:xfrm>
            <a:custGeom>
              <a:avLst/>
              <a:gdLst>
                <a:gd name="T0" fmla="*/ 1 w 383"/>
                <a:gd name="T1" fmla="*/ 2 h 227"/>
                <a:gd name="T2" fmla="*/ 1 w 383"/>
                <a:gd name="T3" fmla="*/ 8 h 227"/>
                <a:gd name="T4" fmla="*/ 0 w 383"/>
                <a:gd name="T5" fmla="*/ 16 h 227"/>
                <a:gd name="T6" fmla="*/ 0 w 383"/>
                <a:gd name="T7" fmla="*/ 23 h 227"/>
                <a:gd name="T8" fmla="*/ 1 w 383"/>
                <a:gd name="T9" fmla="*/ 26 h 227"/>
                <a:gd name="T10" fmla="*/ 3 w 383"/>
                <a:gd name="T11" fmla="*/ 29 h 227"/>
                <a:gd name="T12" fmla="*/ 5 w 383"/>
                <a:gd name="T13" fmla="*/ 31 h 227"/>
                <a:gd name="T14" fmla="*/ 8 w 383"/>
                <a:gd name="T15" fmla="*/ 32 h 227"/>
                <a:gd name="T16" fmla="*/ 14 w 383"/>
                <a:gd name="T17" fmla="*/ 32 h 227"/>
                <a:gd name="T18" fmla="*/ 21 w 383"/>
                <a:gd name="T19" fmla="*/ 30 h 227"/>
                <a:gd name="T20" fmla="*/ 26 w 383"/>
                <a:gd name="T21" fmla="*/ 27 h 227"/>
                <a:gd name="T22" fmla="*/ 28 w 383"/>
                <a:gd name="T23" fmla="*/ 24 h 227"/>
                <a:gd name="T24" fmla="*/ 28 w 383"/>
                <a:gd name="T25" fmla="*/ 22 h 227"/>
                <a:gd name="T26" fmla="*/ 26 w 383"/>
                <a:gd name="T27" fmla="*/ 19 h 227"/>
                <a:gd name="T28" fmla="*/ 24 w 383"/>
                <a:gd name="T29" fmla="*/ 16 h 227"/>
                <a:gd name="T30" fmla="*/ 21 w 383"/>
                <a:gd name="T31" fmla="*/ 15 h 227"/>
                <a:gd name="T32" fmla="*/ 18 w 383"/>
                <a:gd name="T33" fmla="*/ 15 h 227"/>
                <a:gd name="T34" fmla="*/ 16 w 383"/>
                <a:gd name="T35" fmla="*/ 18 h 227"/>
                <a:gd name="T36" fmla="*/ 14 w 383"/>
                <a:gd name="T37" fmla="*/ 19 h 227"/>
                <a:gd name="T38" fmla="*/ 14 w 383"/>
                <a:gd name="T39" fmla="*/ 21 h 227"/>
                <a:gd name="T40" fmla="*/ 18 w 383"/>
                <a:gd name="T41" fmla="*/ 23 h 227"/>
                <a:gd name="T42" fmla="*/ 24 w 383"/>
                <a:gd name="T43" fmla="*/ 26 h 227"/>
                <a:gd name="T44" fmla="*/ 28 w 383"/>
                <a:gd name="T45" fmla="*/ 29 h 227"/>
                <a:gd name="T46" fmla="*/ 29 w 383"/>
                <a:gd name="T47" fmla="*/ 29 h 227"/>
                <a:gd name="T48" fmla="*/ 29 w 383"/>
                <a:gd name="T49" fmla="*/ 29 h 227"/>
                <a:gd name="T50" fmla="*/ 34 w 383"/>
                <a:gd name="T51" fmla="*/ 29 h 227"/>
                <a:gd name="T52" fmla="*/ 38 w 383"/>
                <a:gd name="T53" fmla="*/ 29 h 227"/>
                <a:gd name="T54" fmla="*/ 42 w 383"/>
                <a:gd name="T55" fmla="*/ 29 h 227"/>
                <a:gd name="T56" fmla="*/ 45 w 383"/>
                <a:gd name="T57" fmla="*/ 27 h 227"/>
                <a:gd name="T58" fmla="*/ 47 w 383"/>
                <a:gd name="T59" fmla="*/ 24 h 227"/>
                <a:gd name="T60" fmla="*/ 47 w 383"/>
                <a:gd name="T61" fmla="*/ 22 h 227"/>
                <a:gd name="T62" fmla="*/ 45 w 383"/>
                <a:gd name="T63" fmla="*/ 18 h 227"/>
                <a:gd name="T64" fmla="*/ 43 w 383"/>
                <a:gd name="T65" fmla="*/ 16 h 227"/>
                <a:gd name="T66" fmla="*/ 42 w 383"/>
                <a:gd name="T67" fmla="*/ 16 h 227"/>
                <a:gd name="T68" fmla="*/ 41 w 383"/>
                <a:gd name="T69" fmla="*/ 18 h 227"/>
                <a:gd name="T70" fmla="*/ 40 w 383"/>
                <a:gd name="T71" fmla="*/ 21 h 227"/>
                <a:gd name="T72" fmla="*/ 39 w 383"/>
                <a:gd name="T73" fmla="*/ 23 h 227"/>
                <a:gd name="T74" fmla="*/ 40 w 383"/>
                <a:gd name="T75" fmla="*/ 24 h 227"/>
                <a:gd name="T76" fmla="*/ 40 w 383"/>
                <a:gd name="T77" fmla="*/ 27 h 227"/>
                <a:gd name="T78" fmla="*/ 40 w 383"/>
                <a:gd name="T79" fmla="*/ 29 h 227"/>
                <a:gd name="T80" fmla="*/ 41 w 383"/>
                <a:gd name="T81" fmla="*/ 29 h 227"/>
                <a:gd name="T82" fmla="*/ 47 w 383"/>
                <a:gd name="T83" fmla="*/ 31 h 227"/>
                <a:gd name="T84" fmla="*/ 50 w 383"/>
                <a:gd name="T85" fmla="*/ 31 h 227"/>
                <a:gd name="T86" fmla="*/ 52 w 383"/>
                <a:gd name="T87" fmla="*/ 31 h 227"/>
                <a:gd name="T88" fmla="*/ 54 w 383"/>
                <a:gd name="T89" fmla="*/ 29 h 227"/>
                <a:gd name="T90" fmla="*/ 57 w 383"/>
                <a:gd name="T91" fmla="*/ 25 h 227"/>
                <a:gd name="T92" fmla="*/ 58 w 383"/>
                <a:gd name="T93" fmla="*/ 21 h 227"/>
                <a:gd name="T94" fmla="*/ 58 w 383"/>
                <a:gd name="T95" fmla="*/ 16 h 227"/>
                <a:gd name="T96" fmla="*/ 59 w 383"/>
                <a:gd name="T97" fmla="*/ 10 h 227"/>
                <a:gd name="T98" fmla="*/ 58 w 383"/>
                <a:gd name="T99" fmla="*/ 6 h 227"/>
                <a:gd name="T100" fmla="*/ 57 w 383"/>
                <a:gd name="T101" fmla="*/ 4 h 227"/>
                <a:gd name="T102" fmla="*/ 55 w 383"/>
                <a:gd name="T103" fmla="*/ 2 h 227"/>
                <a:gd name="T104" fmla="*/ 53 w 383"/>
                <a:gd name="T105" fmla="*/ 0 h 227"/>
                <a:gd name="T106" fmla="*/ 50 w 383"/>
                <a:gd name="T107" fmla="*/ 0 h 227"/>
                <a:gd name="T108" fmla="*/ 44 w 383"/>
                <a:gd name="T109" fmla="*/ 1 h 227"/>
                <a:gd name="T110" fmla="*/ 37 w 383"/>
                <a:gd name="T111" fmla="*/ 3 h 227"/>
                <a:gd name="T112" fmla="*/ 32 w 383"/>
                <a:gd name="T113" fmla="*/ 4 h 227"/>
                <a:gd name="T114" fmla="*/ 16 w 383"/>
                <a:gd name="T115" fmla="*/ 3 h 227"/>
                <a:gd name="T116" fmla="*/ 1 w 383"/>
                <a:gd name="T117" fmla="*/ 2 h 22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83"/>
                <a:gd name="T178" fmla="*/ 0 h 227"/>
                <a:gd name="T179" fmla="*/ 383 w 383"/>
                <a:gd name="T180" fmla="*/ 227 h 22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83" h="227">
                  <a:moveTo>
                    <a:pt x="4" y="10"/>
                  </a:moveTo>
                  <a:lnTo>
                    <a:pt x="4" y="60"/>
                  </a:lnTo>
                  <a:lnTo>
                    <a:pt x="0" y="116"/>
                  </a:lnTo>
                  <a:lnTo>
                    <a:pt x="0" y="166"/>
                  </a:lnTo>
                  <a:lnTo>
                    <a:pt x="4" y="187"/>
                  </a:lnTo>
                  <a:lnTo>
                    <a:pt x="19" y="207"/>
                  </a:lnTo>
                  <a:lnTo>
                    <a:pt x="33" y="217"/>
                  </a:lnTo>
                  <a:lnTo>
                    <a:pt x="52" y="227"/>
                  </a:lnTo>
                  <a:lnTo>
                    <a:pt x="91" y="227"/>
                  </a:lnTo>
                  <a:lnTo>
                    <a:pt x="134" y="212"/>
                  </a:lnTo>
                  <a:lnTo>
                    <a:pt x="172" y="192"/>
                  </a:lnTo>
                  <a:lnTo>
                    <a:pt x="182" y="176"/>
                  </a:lnTo>
                  <a:lnTo>
                    <a:pt x="182" y="156"/>
                  </a:lnTo>
                  <a:lnTo>
                    <a:pt x="167" y="136"/>
                  </a:lnTo>
                  <a:lnTo>
                    <a:pt x="158" y="116"/>
                  </a:lnTo>
                  <a:lnTo>
                    <a:pt x="139" y="106"/>
                  </a:lnTo>
                  <a:lnTo>
                    <a:pt x="115" y="101"/>
                  </a:lnTo>
                  <a:lnTo>
                    <a:pt x="100" y="126"/>
                  </a:lnTo>
                  <a:lnTo>
                    <a:pt x="96" y="136"/>
                  </a:lnTo>
                  <a:lnTo>
                    <a:pt x="96" y="146"/>
                  </a:lnTo>
                  <a:lnTo>
                    <a:pt x="120" y="166"/>
                  </a:lnTo>
                  <a:lnTo>
                    <a:pt x="153" y="187"/>
                  </a:lnTo>
                  <a:lnTo>
                    <a:pt x="182" y="202"/>
                  </a:lnTo>
                  <a:lnTo>
                    <a:pt x="187" y="207"/>
                  </a:lnTo>
                  <a:lnTo>
                    <a:pt x="191" y="207"/>
                  </a:lnTo>
                  <a:lnTo>
                    <a:pt x="220" y="207"/>
                  </a:lnTo>
                  <a:lnTo>
                    <a:pt x="249" y="207"/>
                  </a:lnTo>
                  <a:lnTo>
                    <a:pt x="273" y="202"/>
                  </a:lnTo>
                  <a:lnTo>
                    <a:pt x="297" y="192"/>
                  </a:lnTo>
                  <a:lnTo>
                    <a:pt x="307" y="176"/>
                  </a:lnTo>
                  <a:lnTo>
                    <a:pt x="307" y="156"/>
                  </a:lnTo>
                  <a:lnTo>
                    <a:pt x="297" y="131"/>
                  </a:lnTo>
                  <a:lnTo>
                    <a:pt x="283" y="116"/>
                  </a:lnTo>
                  <a:lnTo>
                    <a:pt x="273" y="116"/>
                  </a:lnTo>
                  <a:lnTo>
                    <a:pt x="268" y="131"/>
                  </a:lnTo>
                  <a:lnTo>
                    <a:pt x="259" y="146"/>
                  </a:lnTo>
                  <a:lnTo>
                    <a:pt x="254" y="161"/>
                  </a:lnTo>
                  <a:lnTo>
                    <a:pt x="259" y="176"/>
                  </a:lnTo>
                  <a:lnTo>
                    <a:pt x="259" y="192"/>
                  </a:lnTo>
                  <a:lnTo>
                    <a:pt x="259" y="202"/>
                  </a:lnTo>
                  <a:lnTo>
                    <a:pt x="268" y="207"/>
                  </a:lnTo>
                  <a:lnTo>
                    <a:pt x="302" y="217"/>
                  </a:lnTo>
                  <a:lnTo>
                    <a:pt x="326" y="217"/>
                  </a:lnTo>
                  <a:lnTo>
                    <a:pt x="340" y="217"/>
                  </a:lnTo>
                  <a:lnTo>
                    <a:pt x="354" y="207"/>
                  </a:lnTo>
                  <a:lnTo>
                    <a:pt x="369" y="182"/>
                  </a:lnTo>
                  <a:lnTo>
                    <a:pt x="378" y="146"/>
                  </a:lnTo>
                  <a:lnTo>
                    <a:pt x="378" y="111"/>
                  </a:lnTo>
                  <a:lnTo>
                    <a:pt x="383" y="70"/>
                  </a:lnTo>
                  <a:lnTo>
                    <a:pt x="378" y="40"/>
                  </a:lnTo>
                  <a:lnTo>
                    <a:pt x="369" y="25"/>
                  </a:lnTo>
                  <a:lnTo>
                    <a:pt x="359" y="10"/>
                  </a:lnTo>
                  <a:lnTo>
                    <a:pt x="345" y="0"/>
                  </a:lnTo>
                  <a:lnTo>
                    <a:pt x="326" y="0"/>
                  </a:lnTo>
                  <a:lnTo>
                    <a:pt x="287" y="5"/>
                  </a:lnTo>
                  <a:lnTo>
                    <a:pt x="244" y="20"/>
                  </a:lnTo>
                  <a:lnTo>
                    <a:pt x="206" y="25"/>
                  </a:lnTo>
                  <a:lnTo>
                    <a:pt x="105" y="2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FFFF"/>
            </a:solidFill>
            <a:ln w="889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36" name="Line 237"/>
            <p:cNvSpPr>
              <a:spLocks noChangeShapeType="1"/>
            </p:cNvSpPr>
            <p:nvPr/>
          </p:nvSpPr>
          <p:spPr bwMode="auto">
            <a:xfrm flipV="1">
              <a:off x="1127" y="1386"/>
              <a:ext cx="0" cy="7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37" name="Rectangle 240"/>
            <p:cNvSpPr>
              <a:spLocks noChangeArrowheads="1"/>
            </p:cNvSpPr>
            <p:nvPr/>
          </p:nvSpPr>
          <p:spPr bwMode="auto">
            <a:xfrm>
              <a:off x="1179" y="947"/>
              <a:ext cx="478" cy="1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n-lt"/>
                </a:rPr>
                <a:t>Heater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37938" name="Rectangle 242"/>
            <p:cNvSpPr>
              <a:spLocks noChangeArrowheads="1"/>
            </p:cNvSpPr>
            <p:nvPr/>
          </p:nvSpPr>
          <p:spPr bwMode="auto">
            <a:xfrm>
              <a:off x="2395" y="3549"/>
              <a:ext cx="1377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Constant temperature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37939" name="Rectangle 243"/>
            <p:cNvSpPr>
              <a:spLocks noChangeArrowheads="1"/>
            </p:cNvSpPr>
            <p:nvPr/>
          </p:nvSpPr>
          <p:spPr bwMode="auto">
            <a:xfrm>
              <a:off x="2531" y="3682"/>
              <a:ext cx="1123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recirculation line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37940" name="Oval 244"/>
            <p:cNvSpPr>
              <a:spLocks noChangeArrowheads="1"/>
            </p:cNvSpPr>
            <p:nvPr/>
          </p:nvSpPr>
          <p:spPr bwMode="auto">
            <a:xfrm>
              <a:off x="1138" y="2078"/>
              <a:ext cx="161" cy="155"/>
            </a:xfrm>
            <a:prstGeom prst="ellipse">
              <a:avLst/>
            </a:prstGeom>
            <a:noFill/>
            <a:ln w="889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41" name="Freeform 245"/>
            <p:cNvSpPr>
              <a:spLocks/>
            </p:cNvSpPr>
            <p:nvPr/>
          </p:nvSpPr>
          <p:spPr bwMode="auto">
            <a:xfrm>
              <a:off x="1138" y="2232"/>
              <a:ext cx="176" cy="102"/>
            </a:xfrm>
            <a:custGeom>
              <a:avLst/>
              <a:gdLst>
                <a:gd name="T0" fmla="*/ 61 w 298"/>
                <a:gd name="T1" fmla="*/ 42 h 157"/>
                <a:gd name="T2" fmla="*/ 0 w 298"/>
                <a:gd name="T3" fmla="*/ 43 h 157"/>
                <a:gd name="T4" fmla="*/ 12 w 298"/>
                <a:gd name="T5" fmla="*/ 0 h 157"/>
                <a:gd name="T6" fmla="*/ 48 w 298"/>
                <a:gd name="T7" fmla="*/ 0 h 157"/>
                <a:gd name="T8" fmla="*/ 61 w 298"/>
                <a:gd name="T9" fmla="*/ 42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"/>
                <a:gd name="T16" fmla="*/ 0 h 157"/>
                <a:gd name="T17" fmla="*/ 298 w 298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" h="157">
                  <a:moveTo>
                    <a:pt x="298" y="152"/>
                  </a:moveTo>
                  <a:lnTo>
                    <a:pt x="0" y="157"/>
                  </a:lnTo>
                  <a:lnTo>
                    <a:pt x="58" y="0"/>
                  </a:lnTo>
                  <a:lnTo>
                    <a:pt x="235" y="0"/>
                  </a:lnTo>
                  <a:lnTo>
                    <a:pt x="298" y="152"/>
                  </a:lnTo>
                  <a:close/>
                </a:path>
              </a:pathLst>
            </a:custGeom>
            <a:solidFill>
              <a:srgbClr val="FFFFFF"/>
            </a:solidFill>
            <a:ln w="889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42" name="Rectangle 246"/>
            <p:cNvSpPr>
              <a:spLocks noChangeArrowheads="1"/>
            </p:cNvSpPr>
            <p:nvPr/>
          </p:nvSpPr>
          <p:spPr bwMode="auto">
            <a:xfrm>
              <a:off x="1774" y="2080"/>
              <a:ext cx="708" cy="1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43" name="Rectangle 247"/>
            <p:cNvSpPr>
              <a:spLocks noChangeArrowheads="1"/>
            </p:cNvSpPr>
            <p:nvPr/>
          </p:nvSpPr>
          <p:spPr bwMode="auto">
            <a:xfrm>
              <a:off x="1830" y="2082"/>
              <a:ext cx="382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Water 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37944" name="Rectangle 248"/>
            <p:cNvSpPr>
              <a:spLocks noChangeArrowheads="1"/>
            </p:cNvSpPr>
            <p:nvPr/>
          </p:nvSpPr>
          <p:spPr bwMode="auto">
            <a:xfrm>
              <a:off x="2236" y="2082"/>
              <a:ext cx="260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bath</a:t>
              </a:r>
              <a:endParaRPr lang="en-US" sz="1400" b="1" dirty="0">
                <a:latin typeface="+mn-lt"/>
              </a:endParaRPr>
            </a:p>
          </p:txBody>
        </p:sp>
        <p:grpSp>
          <p:nvGrpSpPr>
            <p:cNvPr id="13" name="Group 252"/>
            <p:cNvGrpSpPr>
              <a:grpSpLocks/>
            </p:cNvGrpSpPr>
            <p:nvPr/>
          </p:nvGrpSpPr>
          <p:grpSpPr bwMode="auto">
            <a:xfrm>
              <a:off x="1275" y="1150"/>
              <a:ext cx="21" cy="551"/>
              <a:chOff x="3152" y="3198"/>
              <a:chExt cx="40" cy="1061"/>
            </a:xfrm>
          </p:grpSpPr>
          <p:sp>
            <p:nvSpPr>
              <p:cNvPr id="37966" name="Line 253"/>
              <p:cNvSpPr>
                <a:spLocks noChangeShapeType="1"/>
              </p:cNvSpPr>
              <p:nvPr/>
            </p:nvSpPr>
            <p:spPr bwMode="auto">
              <a:xfrm>
                <a:off x="3190" y="3198"/>
                <a:ext cx="2" cy="1061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  <p:sp>
            <p:nvSpPr>
              <p:cNvPr id="37967" name="Line 254"/>
              <p:cNvSpPr>
                <a:spLocks noChangeShapeType="1"/>
              </p:cNvSpPr>
              <p:nvPr/>
            </p:nvSpPr>
            <p:spPr bwMode="auto">
              <a:xfrm>
                <a:off x="3152" y="3198"/>
                <a:ext cx="2" cy="1061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 dirty="0">
                  <a:latin typeface="+mn-lt"/>
                </a:endParaRPr>
              </a:p>
            </p:txBody>
          </p:sp>
        </p:grpSp>
        <p:sp>
          <p:nvSpPr>
            <p:cNvPr id="37946" name="Rectangle 255"/>
            <p:cNvSpPr>
              <a:spLocks noChangeArrowheads="1"/>
            </p:cNvSpPr>
            <p:nvPr/>
          </p:nvSpPr>
          <p:spPr bwMode="auto">
            <a:xfrm>
              <a:off x="2636" y="3029"/>
              <a:ext cx="947" cy="14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47" name="Line 260"/>
            <p:cNvSpPr>
              <a:spLocks noChangeShapeType="1"/>
            </p:cNvSpPr>
            <p:nvPr/>
          </p:nvSpPr>
          <p:spPr bwMode="auto">
            <a:xfrm flipV="1">
              <a:off x="1187" y="2147"/>
              <a:ext cx="2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sm"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48" name="Line 261"/>
            <p:cNvSpPr>
              <a:spLocks noChangeShapeType="1"/>
            </p:cNvSpPr>
            <p:nvPr/>
          </p:nvSpPr>
          <p:spPr bwMode="auto">
            <a:xfrm>
              <a:off x="962" y="2078"/>
              <a:ext cx="0" cy="14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49" name="Line 262"/>
            <p:cNvSpPr>
              <a:spLocks noChangeShapeType="1"/>
            </p:cNvSpPr>
            <p:nvPr/>
          </p:nvSpPr>
          <p:spPr bwMode="auto">
            <a:xfrm>
              <a:off x="962" y="3520"/>
              <a:ext cx="105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50" name="Line 263"/>
            <p:cNvSpPr>
              <a:spLocks noChangeShapeType="1"/>
            </p:cNvSpPr>
            <p:nvPr/>
          </p:nvSpPr>
          <p:spPr bwMode="auto">
            <a:xfrm>
              <a:off x="2234" y="3528"/>
              <a:ext cx="12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51" name="Line 264"/>
            <p:cNvSpPr>
              <a:spLocks noChangeShapeType="1"/>
            </p:cNvSpPr>
            <p:nvPr/>
          </p:nvSpPr>
          <p:spPr bwMode="auto">
            <a:xfrm flipV="1">
              <a:off x="3458" y="3175"/>
              <a:ext cx="0" cy="3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52" name="Line 267"/>
            <p:cNvSpPr>
              <a:spLocks noChangeShapeType="1"/>
            </p:cNvSpPr>
            <p:nvPr/>
          </p:nvSpPr>
          <p:spPr bwMode="auto">
            <a:xfrm>
              <a:off x="962" y="2078"/>
              <a:ext cx="2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53" name="Line 268"/>
            <p:cNvSpPr>
              <a:spLocks noChangeShapeType="1"/>
            </p:cNvSpPr>
            <p:nvPr/>
          </p:nvSpPr>
          <p:spPr bwMode="auto">
            <a:xfrm flipV="1">
              <a:off x="1441" y="1932"/>
              <a:ext cx="0" cy="2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54" name="Line 269"/>
            <p:cNvSpPr>
              <a:spLocks noChangeShapeType="1"/>
            </p:cNvSpPr>
            <p:nvPr/>
          </p:nvSpPr>
          <p:spPr bwMode="auto">
            <a:xfrm>
              <a:off x="2460" y="2681"/>
              <a:ext cx="4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55" name="Line 270"/>
            <p:cNvSpPr>
              <a:spLocks noChangeShapeType="1"/>
            </p:cNvSpPr>
            <p:nvPr/>
          </p:nvSpPr>
          <p:spPr bwMode="auto">
            <a:xfrm>
              <a:off x="2546" y="2147"/>
              <a:ext cx="190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56" name="Line 271"/>
            <p:cNvSpPr>
              <a:spLocks noChangeShapeType="1"/>
            </p:cNvSpPr>
            <p:nvPr/>
          </p:nvSpPr>
          <p:spPr bwMode="auto">
            <a:xfrm>
              <a:off x="2440" y="1671"/>
              <a:ext cx="2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57" name="Line 273"/>
            <p:cNvSpPr>
              <a:spLocks noChangeShapeType="1"/>
            </p:cNvSpPr>
            <p:nvPr/>
          </p:nvSpPr>
          <p:spPr bwMode="auto">
            <a:xfrm flipH="1">
              <a:off x="1495" y="1387"/>
              <a:ext cx="12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58" name="Line 274"/>
            <p:cNvSpPr>
              <a:spLocks noChangeShapeType="1"/>
            </p:cNvSpPr>
            <p:nvPr/>
          </p:nvSpPr>
          <p:spPr bwMode="auto">
            <a:xfrm>
              <a:off x="1603" y="1403"/>
              <a:ext cx="0" cy="2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59" name="Line 275"/>
            <p:cNvSpPr>
              <a:spLocks noChangeShapeType="1"/>
            </p:cNvSpPr>
            <p:nvPr/>
          </p:nvSpPr>
          <p:spPr bwMode="auto">
            <a:xfrm>
              <a:off x="1488" y="1395"/>
              <a:ext cx="0" cy="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60" name="Freeform 277"/>
            <p:cNvSpPr>
              <a:spLocks/>
            </p:cNvSpPr>
            <p:nvPr/>
          </p:nvSpPr>
          <p:spPr bwMode="auto">
            <a:xfrm>
              <a:off x="1157" y="1403"/>
              <a:ext cx="87" cy="71"/>
            </a:xfrm>
            <a:custGeom>
              <a:avLst/>
              <a:gdLst>
                <a:gd name="T0" fmla="*/ 0 w 163"/>
                <a:gd name="T1" fmla="*/ 0 h 137"/>
                <a:gd name="T2" fmla="*/ 14 w 163"/>
                <a:gd name="T3" fmla="*/ 19 h 137"/>
                <a:gd name="T4" fmla="*/ 25 w 163"/>
                <a:gd name="T5" fmla="*/ 1 h 137"/>
                <a:gd name="T6" fmla="*/ 0 w 163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"/>
                <a:gd name="T13" fmla="*/ 0 h 137"/>
                <a:gd name="T14" fmla="*/ 163 w 163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" h="137">
                  <a:moveTo>
                    <a:pt x="0" y="0"/>
                  </a:moveTo>
                  <a:lnTo>
                    <a:pt x="96" y="137"/>
                  </a:lnTo>
                  <a:lnTo>
                    <a:pt x="16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89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61" name="Freeform 278"/>
            <p:cNvSpPr>
              <a:spLocks/>
            </p:cNvSpPr>
            <p:nvPr/>
          </p:nvSpPr>
          <p:spPr bwMode="auto">
            <a:xfrm>
              <a:off x="1354" y="1403"/>
              <a:ext cx="87" cy="71"/>
            </a:xfrm>
            <a:custGeom>
              <a:avLst/>
              <a:gdLst>
                <a:gd name="T0" fmla="*/ 0 w 163"/>
                <a:gd name="T1" fmla="*/ 0 h 137"/>
                <a:gd name="T2" fmla="*/ 14 w 163"/>
                <a:gd name="T3" fmla="*/ 19 h 137"/>
                <a:gd name="T4" fmla="*/ 25 w 163"/>
                <a:gd name="T5" fmla="*/ 1 h 137"/>
                <a:gd name="T6" fmla="*/ 0 w 163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"/>
                <a:gd name="T13" fmla="*/ 0 h 137"/>
                <a:gd name="T14" fmla="*/ 163 w 163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" h="137">
                  <a:moveTo>
                    <a:pt x="0" y="0"/>
                  </a:moveTo>
                  <a:lnTo>
                    <a:pt x="96" y="137"/>
                  </a:lnTo>
                  <a:lnTo>
                    <a:pt x="16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89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62" name="Rectangle 279"/>
            <p:cNvSpPr>
              <a:spLocks noChangeArrowheads="1"/>
            </p:cNvSpPr>
            <p:nvPr/>
          </p:nvSpPr>
          <p:spPr bwMode="auto">
            <a:xfrm>
              <a:off x="760" y="2377"/>
              <a:ext cx="931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Peristaltic pump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37963" name="Line 293"/>
            <p:cNvSpPr>
              <a:spLocks noChangeShapeType="1"/>
            </p:cNvSpPr>
            <p:nvPr/>
          </p:nvSpPr>
          <p:spPr bwMode="auto">
            <a:xfrm flipH="1" flipV="1">
              <a:off x="874" y="3113"/>
              <a:ext cx="222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  <p:sp>
          <p:nvSpPr>
            <p:cNvPr id="37964" name="Rectangle 294"/>
            <p:cNvSpPr>
              <a:spLocks noChangeArrowheads="1"/>
            </p:cNvSpPr>
            <p:nvPr/>
          </p:nvSpPr>
          <p:spPr bwMode="auto">
            <a:xfrm>
              <a:off x="-134" y="3017"/>
              <a:ext cx="1032" cy="1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n-lt"/>
                </a:rPr>
                <a:t>Sludge wastage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37965" name="Rectangle 295"/>
            <p:cNvSpPr>
              <a:spLocks noChangeArrowheads="1"/>
            </p:cNvSpPr>
            <p:nvPr/>
          </p:nvSpPr>
          <p:spPr bwMode="auto">
            <a:xfrm>
              <a:off x="2797" y="1555"/>
              <a:ext cx="647" cy="92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51515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latin typeface="+mn-lt"/>
              </a:endParaRPr>
            </a:p>
          </p:txBody>
        </p:sp>
      </p:grpSp>
      <p:sp>
        <p:nvSpPr>
          <p:cNvPr id="37891" name="Text Box 298"/>
          <p:cNvSpPr txBox="1">
            <a:spLocks noChangeArrowheads="1"/>
          </p:cNvSpPr>
          <p:nvPr/>
        </p:nvSpPr>
        <p:spPr bwMode="auto">
          <a:xfrm>
            <a:off x="2390775" y="490538"/>
            <a:ext cx="442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9"/>
                </a:solidFill>
                <a:latin typeface="+mn-lt"/>
              </a:rPr>
              <a:t>Upflow Anaerobic Filter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315200" y="2590800"/>
          <a:ext cx="156527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5" imgW="1390844" imgH="1000000" progId="">
                  <p:embed/>
                </p:oleObj>
              </mc:Choice>
              <mc:Fallback>
                <p:oleObj name="Photo Editor Photo" r:id="rId5" imgW="1390844" imgH="10000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590800"/>
                        <a:ext cx="156527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1400" y="3962400"/>
            <a:ext cx="15176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7391400" y="5334000"/>
          <a:ext cx="17526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8" imgW="1771429" imgH="1314286" progId="">
                  <p:embed/>
                </p:oleObj>
              </mc:Choice>
              <mc:Fallback>
                <p:oleObj name="Photo Editor Photo" r:id="rId8" imgW="1771429" imgH="1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5334000"/>
                        <a:ext cx="17526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1" name="Picture 9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3124200"/>
            <a:ext cx="3657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10" descr="uasb-animatio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7438" y="762000"/>
            <a:ext cx="449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11"/>
          <p:cNvSpPr txBox="1">
            <a:spLocks noChangeArrowheads="1"/>
          </p:cNvSpPr>
          <p:nvPr/>
        </p:nvSpPr>
        <p:spPr bwMode="auto">
          <a:xfrm>
            <a:off x="6365875" y="1127125"/>
            <a:ext cx="193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solidFill>
                  <a:srgbClr val="FF3300"/>
                </a:solidFill>
                <a:latin typeface="Times New Roman" pitchFamily="18" charset="0"/>
                <a:ea typeface="Gulim" pitchFamily="34" charset="-127"/>
              </a:rPr>
              <a:t>Effluent</a:t>
            </a:r>
          </a:p>
        </p:txBody>
      </p:sp>
      <p:sp>
        <p:nvSpPr>
          <p:cNvPr id="40965" name="Line 12"/>
          <p:cNvSpPr>
            <a:spLocks noChangeShapeType="1"/>
          </p:cNvSpPr>
          <p:nvPr/>
        </p:nvSpPr>
        <p:spPr bwMode="auto">
          <a:xfrm>
            <a:off x="5480050" y="1363663"/>
            <a:ext cx="815975" cy="15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Text Box 13"/>
          <p:cNvSpPr txBox="1">
            <a:spLocks noChangeArrowheads="1"/>
          </p:cNvSpPr>
          <p:nvPr/>
        </p:nvSpPr>
        <p:spPr bwMode="auto">
          <a:xfrm>
            <a:off x="-71438" y="6003925"/>
            <a:ext cx="143192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solidFill>
                  <a:srgbClr val="FF3300"/>
                </a:solidFill>
                <a:latin typeface="Times New Roman" pitchFamily="18" charset="0"/>
                <a:ea typeface="Gulim" pitchFamily="34" charset="-127"/>
              </a:rPr>
              <a:t>Influent</a:t>
            </a:r>
          </a:p>
        </p:txBody>
      </p:sp>
      <p:sp>
        <p:nvSpPr>
          <p:cNvPr id="40967" name="Line 14"/>
          <p:cNvSpPr>
            <a:spLocks noChangeShapeType="1"/>
          </p:cNvSpPr>
          <p:nvPr/>
        </p:nvSpPr>
        <p:spPr bwMode="auto">
          <a:xfrm flipV="1">
            <a:off x="984250" y="6238875"/>
            <a:ext cx="920750" cy="15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Text Box 15"/>
          <p:cNvSpPr txBox="1">
            <a:spLocks noChangeArrowheads="1"/>
          </p:cNvSpPr>
          <p:nvPr/>
        </p:nvSpPr>
        <p:spPr bwMode="auto">
          <a:xfrm>
            <a:off x="2919413" y="2366963"/>
            <a:ext cx="1022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1400" b="1">
                <a:latin typeface="Times New Roman" pitchFamily="18" charset="0"/>
                <a:ea typeface="Gulim" pitchFamily="34" charset="-127"/>
              </a:rPr>
              <a:t>biogas</a:t>
            </a:r>
          </a:p>
        </p:txBody>
      </p:sp>
      <p:sp>
        <p:nvSpPr>
          <p:cNvPr id="40969" name="Text Box 16"/>
          <p:cNvSpPr txBox="1">
            <a:spLocks noChangeArrowheads="1"/>
          </p:cNvSpPr>
          <p:nvPr/>
        </p:nvSpPr>
        <p:spPr bwMode="auto">
          <a:xfrm>
            <a:off x="3124200" y="152400"/>
            <a:ext cx="2679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99"/>
                </a:solidFill>
              </a:rPr>
              <a:t>UASB Reactor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4800600" cy="487362"/>
          </a:xfrm>
        </p:spPr>
        <p:txBody>
          <a:bodyPr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Andualem</a:t>
            </a:r>
            <a:r>
              <a:rPr lang="en-US" dirty="0" smtClean="0"/>
              <a:t> M </a:t>
            </a:r>
            <a:endParaRPr lang="en-US" dirty="0"/>
          </a:p>
        </p:txBody>
      </p:sp>
      <p:sp>
        <p:nvSpPr>
          <p:cNvPr id="53250" name="AutoShape 2" descr="data:image/jpeg;base64,/9j/4AAQSkZJRgABAQAAAQABAAD/2wCEAAkGBhQSEBQUEhQUFBQUFBQUFBUVFBQUFBQUFRQVFRUUFRUXHCYeFxkjGhQUHy8gJCcpLywsFR4xNTAqNSYrLCkBCQoKDgwOFA8PFywcHBwpKSkpKSkpKSkpKSkpKSksKSkpKSkpKSkpKSkpLCkpKSkpKSkpKSkpKSkpKSwsKSwpKf/AABEIAMIBAwMBIgACEQEDEQH/xAAaAAACAwEBAAAAAAAAAAAAAAACAwAEBQEG/8QAQRAAAQMCAwUECAMGBAcAAAAAAQACEQMhBBIxBRNBUWEicYGRBiMyQqGx0fAUUsEVYpKi4fEzQ1NyRHOCg5Oy0v/EABcBAQEBAQAAAAAAAAAAAAAAAAABAgP/xAAhEQEBAQEAAgICAwEAAAAAAAAAARESMWECIRNRAzJBIv/aAAwDAQACEQMRAD8AZSarTAlU2qyxq7MGU2p7QgY1PYxQEwJoCjGpjQi44AjARBqMMQwLWowEYpogxAIaiDUYYjDECwIRSj3a6KaAF1MFNGKSaEQpCsbpTdpsMV4U3RVjdp1PD80tMZz6ZCCFfrUkh1JJTFcoSCnFiBzUCSSgLimuYgcxVCy8oDURuagLVABelucjLEpzECnlV6isOakvaiqxC4mkKKKXTarDGpDArNNVk1gTmFLYnMhAbSmBC1MaUUTSmtKWEYKoYHIwUtpRgoDCMIAjCAguhy0MBgGuuVbxmCZlsAIWdisYOXcyYMMZjj80NWnlMK/SIHLspcp1JvNSyKfRpgXKlWslvqJD3LKic6ZSgZXCFxjYUEc1DlTSUBKuhLmJbmJziluV1CnNS3NTXFLcroS5qW5ic5LcUFd7Uh7VZeUh6oQQoiJUUFZgT2JlPBqyzB9U6iYS1OanNw4RCmmxMA1MCY1ia2mE6i4U1G0LR2fsw1CYIAGp+Vlepej5OrgB0F06MYtOkToCe4K9szAbx0EwBBI4kL0jabWNAAgN0VOq8CoHtjSD1CnS4azZVID2Qe+Sq2J2eyDaOUK6cUCLKpXqyFjauLOFa1rRHJVMXWvZJp4i0FWNnMDnEnUaeKqm4TDZRmdrFhyWbXxNytPG1bQsspEID7hMNSFzdrm7VCnOUcmGmuOpqBJKkphpIhh1rQjMuFys7gBcNIKUVHJblep4aShr4cBBnuS3FXTRnQKvVpQrqKxKW5OcxJc1XQl6S9Oe1JeFQgqIlFNFymU9pVViewrmHNKa0JLSmNKqntTWpdGmXGGgk8hcra2dsU2dUsPy8T38u5BpbLwwZTEakAnxVirVDRdV6m0KdPskhvIcFjbT9IJGVo14/RZVrVMQCILgT0WTXEHvS8JiAR1i6TWxF7mUhVynXJsjm+qoU8QrTXixVIM0Y0VjD1stuarVq9+9KdWQXK2I8VWD5S3GVxghVDSVzMgc5dag6iLkK4SgKF2UGZA+qgMvErrL6KrMlW6LcmvL7sgsU4ClamCkOxKXUxaKlSoGggLOL5JRVX5ihcUQD0lyY4pTigW4JFRqe4pDyohBauqSom1RMcnteqTXprXqC61yY1ypsenNeqPR7AnK7KADMZrXn3f18UzG4iqwyXDnHeubMxAFFgETc8hxv1Kx8XiS6o4zNyLeVlnzWvEVsfjnOec1zoksrHlp0+auMaAZgSdTxTWuW2VZuII6LjahlXQ5RwBEIKu94CVbpsdGvhyUYANEeZA1rzxREpOZdzIGyluKmZclAOZdZVixV7Z2Ck5yYAg/H5J+0MOx5luupgTP0U1cZoroX1zwCfToEH2QYv8A3RGiXvJA8NAB1VRWhx1KOnQJ0HimvwpDssg9eCubwMYG+fepoRSpQYKKrSgIX4y+gVapiCUVx5SHNlWsE0OdDtP1T6uEAdbT70RGduTyR18OA2dD3q1i3wsqtiCbIpJKEBcc5RrkQNRqrVnJlesqtSogiiSXKKAGlOYVWaU1hQWmFOY5VmFOYVRp1cWTTawHSJ8khqy8M5u+dBJMGZiNQtIFA0FMBSWlGHKhoKLMlSiBQHmRByXK7KBgcu5kAK7KA8y6ClymUW5nAcyB5oNyvh8jBfh0WbTrwTB1srG2MRAyTPGZ4XAWdQqBpny7+azGmnRMAnWR8FVo4rKdbcQipY5omeXFZtR0mx1KsSrr8YCbGEupipCQ0KzQ2c54zAdnnz7vJBygzMRy4nktOpg6WXsmSOp+Kp1acNMQDIt3KhUrGdU8jUyRpfkRonB88RAWK/FEjKJHMpW8PM+amGtDFVhdZj+0bISEtyvhELEkvhdcOp80lwQJqOSXPT3BV30woFGoojhdQJaU1hSWlNagewpzCq7E5qBz95vG5w0NydmNYtE35J7SsygyKx6g/MLRaVSmgogUAKIFAcrocgXQqGZl2UErsoDzIpS5XZQHKfg6oa8E2Ak+QKrSlYqMpmPHRBbqVcxlDKLDU5aO4fJGQgUVwNUeUMoLODpBzwDoLm8WVzG7Z91mg5aLHfUIiJgkA24dTwXZUzV0dWqXEk2ngEBXF1zYVRyUbaciUtpTN4gruS3FPqgKq4qUC4pLnI3JTwgFzklzkTnJLioISol5lEANKa0pDXJrSintKc0qs0pzSiJT/wAT/p+iutKoMPrPBXGuVFhpRApLXJjSohi6ChlSVVHK7KCV0Kg5XZQSuygYF2vThhMnwAJ+K7RupjT2EWLNN/q2/wC0fIJRcl0H9lv+0fJOAUh5KehCJzkGZVEqtFu8cT8uKZRCRVqad4+aeSg5W1CB+i65yBzkAtXQuKTCBdZ6rOKfWKquKgFzkp7kTilOKAHFKcUTilOKg4XKICVxRQsKc0rHZiD+b5/VXMJXJMEzZawaDSnNKrAonVIjvUQ2jDqkEltjfT5qw+mBpUP8Q+izz7Y8Uw0pOpHgT8lQ/PHvu8wtCmbDuCzmYIfmf/43fVOfii0xBNhq0g/NDGi3DuIkEAdQT+qB9Nw94fw/1VEYrNrbzhM3YInN8Ha+SaGio6dR5f1VmVlh4t/VX6dXMJCB7GyrTaTQL6pVCwnmuVaiqmNEJeOd2Uve8kNWpa4lRNPwjuy3uCa+oqNGp2R3I86CwTZLLkveLmdUBi3Xb98VdIAWdiXXH3xVjeSoHFyW4pedCXoGAqVHJW9S31UHaj0hxUc5Lc5BxxSXFE5yU4qAXFKeUbik1HBFCXBRKzj7BUTB1mCb+X+Z3/yjrUQ1pIABt7xPHqF5T8fJNz4kpzcTOqZ7N9N5uJd0+/BE7Eu6eSxqbTpx5eHxRtJ+ytSM69HgsLUrO7DQY1N8rZmM1uhXBWqtyHKIqFwbrq1xZfxHxU9Gtt0sOagqOlz91laJcbZ8xMWaBIuVVqbbDm4cNa45HvcdLtdUc8Fp8lm/Vanhfw223umzRE8DwMHiuVcbmILoBNtY0txKwKW1msDjHF9pHvOtPKFawvppSY6j6ov3LnOJJb2sxJAFjESrJ+k1rU8a1pu5v8Q0Nlp7Posr06153bMwLTMOmI16rFPpfQfRc0tIcaTKYAbmkteTMwOCfgvSRrG1gxhdvARcQQC8QTy5R8EvxueDftT2fVLnFpJPLT/UcCO6AvQUzAvbvXndlY0bt7XZLvBBOXPmlwcATfL2hZaP4o7v2RlFs3DXn5K4Lj8Re3zKOjiZmTCyW4wfuo2YieATBrOxEafAwq5xsyCefwVJ9bsEywai86hs/wBPFWMVt9uYFrCQHuMkgWdSDOsaSmC1h6zS3WfFHvbTBhZeGxgOoyx1nTirX4sEa92v1UFovUz9/kVXdOYESZNrHgAbLrqT/wArvI/RQdrPLtAfJMFW95HhCqsqdTI71x5k8eveqL29QmqOYVV9bW5+wPoqba7pu4ROkDkeiDSqVLaquKok3CXvpGvlH3zSy+6C0XpbnJLqn34IHVkBvqJVSp9yhqv6pL5mxUURrXj9UqvWsddPDlqlPIkcUNeoIt0+aqBY4xYn+X9QuKpUqwSotDyzcNWaYcD+nmrAFRokh3WQY69yHZvpI6Ax2SABL3HNm5zJklaFLboa3tOaZ4NA8WkX+ehWcFx1F+7a5sVLC4MEfWEn9vgNiKkmBlzwCZ9mOcm88lWwu1KbKnYzgHqYk/uzEfFXq9Om5wdLS6bHQgxoYsbHigSzFF0tygEk2B5m/ASSVx9WGta2lDy7M52d2ZoiBTy+yRqZhDVpdoFp7Um/gTcddFMfip1bdoHaa6PhH6qRq6Gmw5ocPC1+UQDZMe2nNge4wELNufmpyIj24M9DCt79lUS5hnm18Oj+GCtVnyClktAc0mZIdNtRoreFxwpyxoILxlLzYkg27wCZEqlTFO/ac1ouHFuY5tbgHj4rVo41roBc0ECATYERABzW1juU1fCN2USMzHNJN5hgm+YcLGb3TDSqBhl7gbiDGUwbAnT+yA4yrTIjcyQBNiL21aSLkaq/hsaC3t0ZuRmY/MJGt4gDkSY8ldRktxDm6njJkD5kK0KdR1Rrc2o7BBAa6bgB2mYzx+i0DuHFvq3mQ4gio2bCQLGCI5lFQqAsfmblYCAL+043ADgInopoDCYUg5mve1wIIMNJaR3t70GPZXe85qmckWOUSb6d9yfNKxG08jpbUcW5ol/aJ0JMm4AnnwTNpbQNNohzH5pGbKRBGoIIjiE0UatB7amQuM9ZaCOfkrL6FVujTYm4I5/2+KbhNpjI0OaC4zlIIyxxnW/cAixm3qbagZdznCRBLSONwYgm+lrJorUcTVLgJc3LNj7s+FldxWIxLQC15IE8BIJMmYgnx0S8RtchvYY+4PO17+zf4o8PjnnLmD5c/Rp5xEA8OkjVXpMVmYyoXQ4gm/Ej4yRxQGu4G4JPA2W2cE0ML3NaIk2sYFuBWVVpNPaa5zRN5Y4zIsRAjwzaXspqqx2g7r0v9ygbihJuVYdTEAnM4B1yWlrR0ktj+YJVfZRDrgtJlwEHNl5W1PQJo5+IgTm4C3Xytoj3p4GeUEXVCvs17RN9SAIJMieEKtUw9QHR0jhBB70GtviR7R/l11vfohdMxm5xJHA8eXxWO4ke0HA66a87n6Jf7SI1JsIA1HTU20HBBt/hnROcAwSBmB6zI71zdEz2pi9nAmANegBtdYWN2nnOptxiJAiJ4kjryRftUNa9sgyW6m5A1AGmqv2NV+EJEh1pidb94/WNVT3dvb8JI++KyXekLmy0Tdwd2SZgCIF9EdbHu1a50FvPm4kzyT7FpwJ4uPn9FEbcZU4MkXvmaJv1CiaPHUNmO3WcASAZkkSYDhYjlOmpS2Oc4CGuJJgAA6ixVh20HwzJRfHFw33ambS57mx4DQLUobQAbLcLWcPzEw3lyiLHS3cpq4ySyq0tBaWzFjY6kHX70TauNe0gEkc9Dr/Rao2/TDiDgqZIdDiajSQTMky3VdxeMp1MrhhQMjmyGy5pbMwYZx68lL8l5NoVnF4L2gNA9qSCQANTzuLR56oqtck5SzXWCbXsZv8Afgnj0oosgCjT0gTkfAbP7s81Yp7Ta9oc2gHF1oayoOINwGxbn9VnqLzVF2CaDcfzTpE3XGVQDDHQASDa17CJ+auj0nyEj8G1oHvGgcvmac8dTr4pzvSAwCcNSEz/AMKbR/20vyOGZRBOpzaW5nzBB+7LRwdLtOkgRq2TYHS+p1THbWbHbpYYDWHUmUjMiCMwaeX3Kfg6ziAWU8OWuMgtbQIi1wXEqdxeKq4zDskS9hAkxIuO9o18VWGLDRYNHCQXA/NbdTH2IO4EQfZo3uALh3yHBceXWJbSee0LGi3lPviRHyHNO4fjrFp7ULTLSQecn7KfS2+5skESTMwJTjtE08wa2mOeWrRHIaby44KU9rNzg1RTeNA3eUmkGQcxcx5IiCI684TuH46p4nbDnNIJkSXkANEkgjl1+Cc7arnCDcF280GpueHwTMLjGFpaarRFTM1zq4bDAQd04DUR7wDdTrYEcLSq0yXHF0XNaIANdzQBOst10IvZXuHFDS2jktAkggSBYnVw6wNe9agxNJ7czwG1OyM4EwARJILZMjqfriPwdTeMc/GDsOmM7iAOQMcAfiVequc6nDcU0doRD3MgcRApGDEaT3Kdw4rTxTKBkse5oywBYhskkiMoJPnxStnA03tfvwMvRzuGuXz1WINjuDZbi3cZDXVCM0Se1u78OSVV9HarjfEVHA6w+sSeN/Vq9HNeoqY24y1QWkZQHMyloLpJBZA1m+ioGpUc6N9AvDhnMXnQNnl59FkU/RElozvJHvB1V1M/zUweqsYX0arMEsc57eDRXaRPQgCO7qp0ctPDOcDG/gE3cC4NB5kOYLf1TcbRqwD+Ia4SQTnpnQkAhpk2Bn+6zX7KxEXp19PdLyAdbHLyjXn5q/AVszRkrAuJyh1R7S4Xs0OguNjp1U7v6a49n1hUaWtFRlTMTmYHsYWkaaZc09DwTn0qjiHse1n7pqDKTYmWg6npr3qVfRjFtIihVIEzmqxJ4R2rX6foo3YGJMTh6skXirxuD7/Pwun5PSfj9kVnOLYdUoxzntCDeJdr0PNZdDCyXEtDheQHN0BNwIvodD81p19gV8zicJXiIgvcWzzaW1cwN9CSLKrS9Ga4BP4SuT/zXR4E1R3yr36OPajXDQG2c0EgezlteXEagD9QhNBsnIS8cIme69ldxXojVqHtYSrOt3CIsIk1u7zVOl6FV2vgYaoDlzTnAbJdl1FbKddJnpCvfqpx7irjabGtzAVJsPZn2tBMc/u6y6+Ib2CA8zOaWXHdzXpWeh+JMepE/vPa1x0Isa/Rcp+g+IbM0qUn81VnSIAqJ3f0nHt5V+tgI4dpot3SovTu9D6/+nhfGsAf/dRTu/o49vIjEu1zO8z1T8JWcRdxNxxPJRRbZegwWEYX1gWNIG7gFoMSRMcpWSGgVHACAKjrCw15KKLNajew2EYWgljT2m6tB4LWw2BpxO7Zr+VvTouKLFdIxvTbCMaw5WNb61os0C0aWXoPQnY1B7HZ6NJ8F0ZqbHR/i6SLaDyCiis8JfL2bPRnCFrScLhySRM0aZmzteynUfRvChjiMNhwQCR6mnY5Gn8vMlRRajNOwOwcOaLCcPRns33VOfbHRKxexqEj1NL26X+Wzi0HlzXFFakVcRQaKVEhoB3dN0wJzHDVSXTznivPbaeQ9oBIAzwAYAh7AIHCxI8VFFn5Nxcr4hwouIc6ZcZkzI3oBnnAHkFk7c7bw1/bbnccru02Y1g2UUXP+Xw6fw/2amAeWluUluZjJi05XuDZjWBYLL2rtvENEtr1gc0SKrwYAsLFRRc9/wCXXPumftzEZ3evre0P81/5XdegVWttzERO/rTrO9fr2L6qKLPyta+MhP7cxEj19b2v9V/LvV6ltzEFhmvW4/5r+nVRRWWlkWsPtGr2/WVLTHbdb2uqvYiu51B2Zxd6trrkntBzYdfj1UUXT41w+YXVnHLLiZkGSTIDTA7lV23i3tpy17gQwkEOIIN9CO8+a4ouv+uf+PKbO2rWdUYHVargXYuQajiDloy2QTwIBHKFm7Mx1R2HrudUe4im4AlziRFMkQSVxRVkOztp1XVMFmq1DmLs0vcZh1pvfUr3eIpAl0ga8hyYoolIz6whtrSGgxaRLjHdKoYumDqAbP1E8j81FFFd3DfyjQcByUUURX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2" name="AutoShape 4" descr="data:image/jpeg;base64,/9j/4AAQSkZJRgABAQAAAQABAAD/2wCEAAkGBhQSEBQUEhQUFBQUFBQUFBUVFBQUFBQUFRQVFRUUFRUXHCYeFxkjGhQUHy8gJCcpLywsFR4xNTAqNSYrLCkBCQoKDgwOFA8PFywcHBwpKSkpKSkpKSkpKSkpKSksKSkpKSkpKSkpKSkpLCkpKSkpKSkpKSkpKSkpKSwsKSwpKf/AABEIAMIBAwMBIgACEQEDEQH/xAAaAAACAwEBAAAAAAAAAAAAAAACAwAEBQEG/8QAQRAAAQMCAwUECAMGBAcAAAAAAQACEQMhBBIxBRNBUWEicYGRBiMyQqGx0fAUUsEVYpKi4fEzQ1NyRHOCg5Oy0v/EABcBAQEBAQAAAAAAAAAAAAAAAAABAgP/xAAhEQEBAQEAAgICAwEAAAAAAAAAARESMWECIRNRAzJBIv/aAAwDAQACEQMRAD8AZSarTAlU2qyxq7MGU2p7QgY1PYxQEwJoCjGpjQi44AjARBqMMQwLWowEYpogxAIaiDUYYjDECwIRSj3a6KaAF1MFNGKSaEQpCsbpTdpsMV4U3RVjdp1PD80tMZz6ZCCFfrUkh1JJTFcoSCnFiBzUCSSgLimuYgcxVCy8oDURuagLVABelucjLEpzECnlV6isOakvaiqxC4mkKKKXTarDGpDArNNVk1gTmFLYnMhAbSmBC1MaUUTSmtKWEYKoYHIwUtpRgoDCMIAjCAguhy0MBgGuuVbxmCZlsAIWdisYOXcyYMMZjj80NWnlMK/SIHLspcp1JvNSyKfRpgXKlWslvqJD3LKic6ZSgZXCFxjYUEc1DlTSUBKuhLmJbmJziluV1CnNS3NTXFLcroS5qW5ic5LcUFd7Uh7VZeUh6oQQoiJUUFZgT2JlPBqyzB9U6iYS1OanNw4RCmmxMA1MCY1ia2mE6i4U1G0LR2fsw1CYIAGp+Vlepej5OrgB0F06MYtOkToCe4K9szAbx0EwBBI4kL0jabWNAAgN0VOq8CoHtjSD1CnS4azZVID2Qe+Sq2J2eyDaOUK6cUCLKpXqyFjauLOFa1rRHJVMXWvZJp4i0FWNnMDnEnUaeKqm4TDZRmdrFhyWbXxNytPG1bQsspEID7hMNSFzdrm7VCnOUcmGmuOpqBJKkphpIhh1rQjMuFys7gBcNIKUVHJblep4aShr4cBBnuS3FXTRnQKvVpQrqKxKW5OcxJc1XQl6S9Oe1JeFQgqIlFNFymU9pVViewrmHNKa0JLSmNKqntTWpdGmXGGgk8hcra2dsU2dUsPy8T38u5BpbLwwZTEakAnxVirVDRdV6m0KdPskhvIcFjbT9IJGVo14/RZVrVMQCILgT0WTXEHvS8JiAR1i6TWxF7mUhVynXJsjm+qoU8QrTXixVIM0Y0VjD1stuarVq9+9KdWQXK2I8VWD5S3GVxghVDSVzMgc5dag6iLkK4SgKF2UGZA+qgMvErrL6KrMlW6LcmvL7sgsU4ClamCkOxKXUxaKlSoGggLOL5JRVX5ihcUQD0lyY4pTigW4JFRqe4pDyohBauqSom1RMcnteqTXprXqC61yY1ypsenNeqPR7AnK7KADMZrXn3f18UzG4iqwyXDnHeubMxAFFgETc8hxv1Kx8XiS6o4zNyLeVlnzWvEVsfjnOec1zoksrHlp0+auMaAZgSdTxTWuW2VZuII6LjahlXQ5RwBEIKu94CVbpsdGvhyUYANEeZA1rzxREpOZdzIGyluKmZclAOZdZVixV7Z2Ck5yYAg/H5J+0MOx5luupgTP0U1cZoroX1zwCfToEH2QYv8A3RGiXvJA8NAB1VRWhx1KOnQJ0HimvwpDssg9eCubwMYG+fepoRSpQYKKrSgIX4y+gVapiCUVx5SHNlWsE0OdDtP1T6uEAdbT70RGduTyR18OA2dD3q1i3wsqtiCbIpJKEBcc5RrkQNRqrVnJlesqtSogiiSXKKAGlOYVWaU1hQWmFOY5VmFOYVRp1cWTTawHSJ8khqy8M5u+dBJMGZiNQtIFA0FMBSWlGHKhoKLMlSiBQHmRByXK7KBgcu5kAK7KA8y6ClymUW5nAcyB5oNyvh8jBfh0WbTrwTB1srG2MRAyTPGZ4XAWdQqBpny7+azGmnRMAnWR8FVo4rKdbcQipY5omeXFZtR0mx1KsSrr8YCbGEupipCQ0KzQ2c54zAdnnz7vJBygzMRy4nktOpg6WXsmSOp+Kp1acNMQDIt3KhUrGdU8jUyRpfkRonB88RAWK/FEjKJHMpW8PM+amGtDFVhdZj+0bISEtyvhELEkvhdcOp80lwQJqOSXPT3BV30woFGoojhdQJaU1hSWlNagewpzCq7E5qBz95vG5w0NydmNYtE35J7SsygyKx6g/MLRaVSmgogUAKIFAcrocgXQqGZl2UErsoDzIpS5XZQHKfg6oa8E2Ak+QKrSlYqMpmPHRBbqVcxlDKLDU5aO4fJGQgUVwNUeUMoLODpBzwDoLm8WVzG7Z91mg5aLHfUIiJgkA24dTwXZUzV0dWqXEk2ngEBXF1zYVRyUbaciUtpTN4gruS3FPqgKq4qUC4pLnI3JTwgFzklzkTnJLioISol5lEANKa0pDXJrSintKc0qs0pzSiJT/wAT/p+iutKoMPrPBXGuVFhpRApLXJjSohi6ChlSVVHK7KCV0Kg5XZQSuygYF2vThhMnwAJ+K7RupjT2EWLNN/q2/wC0fIJRcl0H9lv+0fJOAUh5KehCJzkGZVEqtFu8cT8uKZRCRVqad4+aeSg5W1CB+i65yBzkAtXQuKTCBdZ6rOKfWKquKgFzkp7kTilOKAHFKcUTilOKg4XKICVxRQsKc0rHZiD+b5/VXMJXJMEzZawaDSnNKrAonVIjvUQ2jDqkEltjfT5qw+mBpUP8Q+izz7Y8Uw0pOpHgT8lQ/PHvu8wtCmbDuCzmYIfmf/43fVOfii0xBNhq0g/NDGi3DuIkEAdQT+qB9Nw94fw/1VEYrNrbzhM3YInN8Ha+SaGio6dR5f1VmVlh4t/VX6dXMJCB7GyrTaTQL6pVCwnmuVaiqmNEJeOd2Uve8kNWpa4lRNPwjuy3uCa+oqNGp2R3I86CwTZLLkveLmdUBi3Xb98VdIAWdiXXH3xVjeSoHFyW4pedCXoGAqVHJW9S31UHaj0hxUc5Lc5BxxSXFE5yU4qAXFKeUbik1HBFCXBRKzj7BUTB1mCb+X+Z3/yjrUQ1pIABt7xPHqF5T8fJNz4kpzcTOqZ7N9N5uJd0+/BE7Eu6eSxqbTpx5eHxRtJ+ytSM69HgsLUrO7DQY1N8rZmM1uhXBWqtyHKIqFwbrq1xZfxHxU9Gtt0sOagqOlz91laJcbZ8xMWaBIuVVqbbDm4cNa45HvcdLtdUc8Fp8lm/Vanhfw223umzRE8DwMHiuVcbmILoBNtY0txKwKW1msDjHF9pHvOtPKFawvppSY6j6ov3LnOJJb2sxJAFjESrJ+k1rU8a1pu5v8Q0Nlp7Posr06153bMwLTMOmI16rFPpfQfRc0tIcaTKYAbmkteTMwOCfgvSRrG1gxhdvARcQQC8QTy5R8EvxueDftT2fVLnFpJPLT/UcCO6AvQUzAvbvXndlY0bt7XZLvBBOXPmlwcATfL2hZaP4o7v2RlFs3DXn5K4Lj8Re3zKOjiZmTCyW4wfuo2YieATBrOxEafAwq5xsyCefwVJ9bsEywai86hs/wBPFWMVt9uYFrCQHuMkgWdSDOsaSmC1h6zS3WfFHvbTBhZeGxgOoyx1nTirX4sEa92v1UFovUz9/kVXdOYESZNrHgAbLrqT/wArvI/RQdrPLtAfJMFW95HhCqsqdTI71x5k8eveqL29QmqOYVV9bW5+wPoqba7pu4ROkDkeiDSqVLaquKok3CXvpGvlH3zSy+6C0XpbnJLqn34IHVkBvqJVSp9yhqv6pL5mxUURrXj9UqvWsddPDlqlPIkcUNeoIt0+aqBY4xYn+X9QuKpUqwSotDyzcNWaYcD+nmrAFRokh3WQY69yHZvpI6Ax2SABL3HNm5zJklaFLboa3tOaZ4NA8WkX+ehWcFx1F+7a5sVLC4MEfWEn9vgNiKkmBlzwCZ9mOcm88lWwu1KbKnYzgHqYk/uzEfFXq9Om5wdLS6bHQgxoYsbHigSzFF0tygEk2B5m/ASSVx9WGta2lDy7M52d2ZoiBTy+yRqZhDVpdoFp7Um/gTcddFMfip1bdoHaa6PhH6qRq6Gmw5ocPC1+UQDZMe2nNge4wELNufmpyIj24M9DCt79lUS5hnm18Oj+GCtVnyClktAc0mZIdNtRoreFxwpyxoILxlLzYkg27wCZEqlTFO/ac1ouHFuY5tbgHj4rVo41roBc0ECATYERABzW1juU1fCN2USMzHNJN5hgm+YcLGb3TDSqBhl7gbiDGUwbAnT+yA4yrTIjcyQBNiL21aSLkaq/hsaC3t0ZuRmY/MJGt4gDkSY8ldRktxDm6njJkD5kK0KdR1Rrc2o7BBAa6bgB2mYzx+i0DuHFvq3mQ4gio2bCQLGCI5lFQqAsfmblYCAL+043ADgInopoDCYUg5mve1wIIMNJaR3t70GPZXe85qmckWOUSb6d9yfNKxG08jpbUcW5ol/aJ0JMm4AnnwTNpbQNNohzH5pGbKRBGoIIjiE0UatB7amQuM9ZaCOfkrL6FVujTYm4I5/2+KbhNpjI0OaC4zlIIyxxnW/cAixm3qbagZdznCRBLSONwYgm+lrJorUcTVLgJc3LNj7s+FldxWIxLQC15IE8BIJMmYgnx0S8RtchvYY+4PO17+zf4o8PjnnLmD5c/Rp5xEA8OkjVXpMVmYyoXQ4gm/Ej4yRxQGu4G4JPA2W2cE0ML3NaIk2sYFuBWVVpNPaa5zRN5Y4zIsRAjwzaXspqqx2g7r0v9ygbihJuVYdTEAnM4B1yWlrR0ktj+YJVfZRDrgtJlwEHNl5W1PQJo5+IgTm4C3Xytoj3p4GeUEXVCvs17RN9SAIJMieEKtUw9QHR0jhBB70GtviR7R/l11vfohdMxm5xJHA8eXxWO4ke0HA66a87n6Jf7SI1JsIA1HTU20HBBt/hnROcAwSBmB6zI71zdEz2pi9nAmANegBtdYWN2nnOptxiJAiJ4kjryRftUNa9sgyW6m5A1AGmqv2NV+EJEh1pidb94/WNVT3dvb8JI++KyXekLmy0Tdwd2SZgCIF9EdbHu1a50FvPm4kzyT7FpwJ4uPn9FEbcZU4MkXvmaJv1CiaPHUNmO3WcASAZkkSYDhYjlOmpS2Oc4CGuJJgAA6ixVh20HwzJRfHFw33ambS57mx4DQLUobQAbLcLWcPzEw3lyiLHS3cpq4ySyq0tBaWzFjY6kHX70TauNe0gEkc9Dr/Rao2/TDiDgqZIdDiajSQTMky3VdxeMp1MrhhQMjmyGy5pbMwYZx68lL8l5NoVnF4L2gNA9qSCQANTzuLR56oqtck5SzXWCbXsZv8Afgnj0oosgCjT0gTkfAbP7s81Yp7Ta9oc2gHF1oayoOINwGxbn9VnqLzVF2CaDcfzTpE3XGVQDDHQASDa17CJ+auj0nyEj8G1oHvGgcvmac8dTr4pzvSAwCcNSEz/AMKbR/20vyOGZRBOpzaW5nzBB+7LRwdLtOkgRq2TYHS+p1THbWbHbpYYDWHUmUjMiCMwaeX3Kfg6ziAWU8OWuMgtbQIi1wXEqdxeKq4zDskS9hAkxIuO9o18VWGLDRYNHCQXA/NbdTH2IO4EQfZo3uALh3yHBceXWJbSee0LGi3lPviRHyHNO4fjrFp7ULTLSQecn7KfS2+5skESTMwJTjtE08wa2mOeWrRHIaby44KU9rNzg1RTeNA3eUmkGQcxcx5IiCI684TuH46p4nbDnNIJkSXkANEkgjl1+Cc7arnCDcF280GpueHwTMLjGFpaarRFTM1zq4bDAQd04DUR7wDdTrYEcLSq0yXHF0XNaIANdzQBOst10IvZXuHFDS2jktAkggSBYnVw6wNe9agxNJ7czwG1OyM4EwARJILZMjqfriPwdTeMc/GDsOmM7iAOQMcAfiVequc6nDcU0doRD3MgcRApGDEaT3Kdw4rTxTKBkse5oywBYhskkiMoJPnxStnA03tfvwMvRzuGuXz1WINjuDZbi3cZDXVCM0Se1u78OSVV9HarjfEVHA6w+sSeN/Vq9HNeoqY24y1QWkZQHMyloLpJBZA1m+ioGpUc6N9AvDhnMXnQNnl59FkU/RElozvJHvB1V1M/zUweqsYX0arMEsc57eDRXaRPQgCO7qp0ctPDOcDG/gE3cC4NB5kOYLf1TcbRqwD+Ia4SQTnpnQkAhpk2Bn+6zX7KxEXp19PdLyAdbHLyjXn5q/AVszRkrAuJyh1R7S4Xs0OguNjp1U7v6a49n1hUaWtFRlTMTmYHsYWkaaZc09DwTn0qjiHse1n7pqDKTYmWg6npr3qVfRjFtIihVIEzmqxJ4R2rX6foo3YGJMTh6skXirxuD7/Pwun5PSfj9kVnOLYdUoxzntCDeJdr0PNZdDCyXEtDheQHN0BNwIvodD81p19gV8zicJXiIgvcWzzaW1cwN9CSLKrS9Ga4BP4SuT/zXR4E1R3yr36OPajXDQG2c0EgezlteXEagD9QhNBsnIS8cIme69ldxXojVqHtYSrOt3CIsIk1u7zVOl6FV2vgYaoDlzTnAbJdl1FbKddJnpCvfqpx7irjabGtzAVJsPZn2tBMc/u6y6+Ib2CA8zOaWXHdzXpWeh+JMepE/vPa1x0Isa/Rcp+g+IbM0qUn81VnSIAqJ3f0nHt5V+tgI4dpot3SovTu9D6/+nhfGsAf/dRTu/o49vIjEu1zO8z1T8JWcRdxNxxPJRRbZegwWEYX1gWNIG7gFoMSRMcpWSGgVHACAKjrCw15KKLNajew2EYWgljT2m6tB4LWw2BpxO7Zr+VvTouKLFdIxvTbCMaw5WNb61os0C0aWXoPQnY1B7HZ6NJ8F0ZqbHR/i6SLaDyCiis8JfL2bPRnCFrScLhySRM0aZmzteynUfRvChjiMNhwQCR6mnY5Gn8vMlRRajNOwOwcOaLCcPRns33VOfbHRKxexqEj1NL26X+Wzi0HlzXFFakVcRQaKVEhoB3dN0wJzHDVSXTznivPbaeQ9oBIAzwAYAh7AIHCxI8VFFn5Nxcr4hwouIc6ZcZkzI3oBnnAHkFk7c7bw1/bbnccru02Y1g2UUXP+Xw6fw/2amAeWluUluZjJi05XuDZjWBYLL2rtvENEtr1gc0SKrwYAsLFRRc9/wCXXPumftzEZ3evre0P81/5XdegVWttzERO/rTrO9fr2L6qKLPyta+MhP7cxEj19b2v9V/LvV6ltzEFhmvW4/5r+nVRRWWlkWsPtGr2/WVLTHbdb2uqvYiu51B2Zxd6trrkntBzYdfj1UUXT41w+YXVnHLLiZkGSTIDTA7lV23i3tpy17gQwkEOIIN9CO8+a4ouv+uf+PKbO2rWdUYHVargXYuQajiDloy2QTwIBHKFm7Mx1R2HrudUe4im4AlziRFMkQSVxRVkOztp1XVMFmq1DmLs0vcZh1pvfUr3eIpAl0ga8hyYoolIz6whtrSGgxaRLjHdKoYumDqAbP1E8j81FFFd3DfyjQcByUUURX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254" name="Picture 6" descr="http://images.nationalgeographic.com/wpf/media-live/photos/000/095/cache/pollution-smokestacks_9556_600x4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5334000" cy="5410200"/>
          </a:xfrm>
          <a:prstGeom prst="rect">
            <a:avLst/>
          </a:prstGeom>
          <a:noFill/>
        </p:spPr>
      </p:pic>
      <p:pic>
        <p:nvPicPr>
          <p:cNvPr id="53256" name="Picture 8" descr="https://encrypted-tbn0.gstatic.com/images?q=tbn:ANd9GcT5Vj4GS-ErX3eWxY17A-SvpDIlnWUXtJiFXibgXC6Tc0SOm94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447800"/>
            <a:ext cx="3962400" cy="2343150"/>
          </a:xfrm>
          <a:prstGeom prst="rect">
            <a:avLst/>
          </a:prstGeom>
          <a:noFill/>
        </p:spPr>
      </p:pic>
      <p:pic>
        <p:nvPicPr>
          <p:cNvPr id="53258" name="Picture 10" descr="http://4.bp.blogspot.com/-SSVmI0kP0HM/Uk6hn2MtRXI/AAAAAAAAAqU/XOFb6VidtTQ/s1600/agricul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810000"/>
            <a:ext cx="4038600" cy="3048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52400" y="685800"/>
            <a:ext cx="838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past 200 years,  Greenhouse  has increased due to anthropogenic 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activities </a:t>
            </a:r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such as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0373" y="2967335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28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3886200"/>
            <a:ext cx="3349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Agricultural production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1600200"/>
            <a:ext cx="281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6FD1B"/>
                </a:solidFill>
                <a:latin typeface="Times New Roman" pitchFamily="18" charset="0"/>
                <a:cs typeface="Times New Roman" pitchFamily="18" charset="0"/>
              </a:rPr>
              <a:t>Industrial activities </a:t>
            </a:r>
            <a:endParaRPr lang="en-US" sz="2400" b="1" dirty="0">
              <a:solidFill>
                <a:srgbClr val="66FD1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2" name="Picture 1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4416425" y="6608763"/>
            <a:ext cx="184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600"/>
          </a:p>
        </p:txBody>
      </p:sp>
      <p:pic>
        <p:nvPicPr>
          <p:cNvPr id="9626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37" name="Picture 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4800" y="1295400"/>
            <a:ext cx="8839200" cy="5578475"/>
            <a:chOff x="288" y="1622"/>
            <a:chExt cx="4431" cy="2218"/>
          </a:xfrm>
        </p:grpSpPr>
        <p:sp>
          <p:nvSpPr>
            <p:cNvPr id="45064" name="Rectangle 3"/>
            <p:cNvSpPr>
              <a:spLocks noChangeArrowheads="1"/>
            </p:cNvSpPr>
            <p:nvPr/>
          </p:nvSpPr>
          <p:spPr bwMode="auto">
            <a:xfrm>
              <a:off x="768" y="2016"/>
              <a:ext cx="3120" cy="16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5" name="AutoShape 4"/>
            <p:cNvSpPr>
              <a:spLocks noChangeArrowheads="1"/>
            </p:cNvSpPr>
            <p:nvPr/>
          </p:nvSpPr>
          <p:spPr bwMode="auto">
            <a:xfrm>
              <a:off x="288" y="2352"/>
              <a:ext cx="480" cy="192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6" name="Rectangle 5" descr="Dashed horizontal"/>
            <p:cNvSpPr>
              <a:spLocks noChangeArrowheads="1"/>
            </p:cNvSpPr>
            <p:nvPr/>
          </p:nvSpPr>
          <p:spPr bwMode="auto">
            <a:xfrm>
              <a:off x="768" y="2400"/>
              <a:ext cx="3120" cy="1248"/>
            </a:xfrm>
            <a:prstGeom prst="rect">
              <a:avLst/>
            </a:prstGeom>
            <a:pattFill prst="dashHorz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7" name="Rectangle 6" descr="Light upward diagonal"/>
            <p:cNvSpPr>
              <a:spLocks noChangeArrowheads="1"/>
            </p:cNvSpPr>
            <p:nvPr/>
          </p:nvSpPr>
          <p:spPr bwMode="auto">
            <a:xfrm>
              <a:off x="1739" y="2592"/>
              <a:ext cx="96" cy="1056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8" name="AutoShape 7"/>
            <p:cNvSpPr>
              <a:spLocks noChangeArrowheads="1"/>
            </p:cNvSpPr>
            <p:nvPr/>
          </p:nvSpPr>
          <p:spPr bwMode="auto">
            <a:xfrm>
              <a:off x="3888" y="2400"/>
              <a:ext cx="480" cy="192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9" name="Rectangle 8" descr="Large confetti"/>
            <p:cNvSpPr>
              <a:spLocks noChangeArrowheads="1"/>
            </p:cNvSpPr>
            <p:nvPr/>
          </p:nvSpPr>
          <p:spPr bwMode="auto">
            <a:xfrm>
              <a:off x="779" y="3120"/>
              <a:ext cx="960" cy="528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0" name="Rectangle 9" descr="Light upward diagonal"/>
            <p:cNvSpPr>
              <a:spLocks noChangeArrowheads="1"/>
            </p:cNvSpPr>
            <p:nvPr/>
          </p:nvSpPr>
          <p:spPr bwMode="auto">
            <a:xfrm>
              <a:off x="1189" y="2352"/>
              <a:ext cx="96" cy="1104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1" name="Rectangle 10" descr="Large confetti"/>
            <p:cNvSpPr>
              <a:spLocks noChangeArrowheads="1"/>
            </p:cNvSpPr>
            <p:nvPr/>
          </p:nvSpPr>
          <p:spPr bwMode="auto">
            <a:xfrm>
              <a:off x="1296" y="2880"/>
              <a:ext cx="432" cy="240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2" name="Rectangle 11" descr="Large confetti"/>
            <p:cNvSpPr>
              <a:spLocks noChangeArrowheads="1"/>
            </p:cNvSpPr>
            <p:nvPr/>
          </p:nvSpPr>
          <p:spPr bwMode="auto">
            <a:xfrm>
              <a:off x="1861" y="3120"/>
              <a:ext cx="960" cy="528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3" name="Rectangle 12" descr="Light upward diagonal"/>
            <p:cNvSpPr>
              <a:spLocks noChangeArrowheads="1"/>
            </p:cNvSpPr>
            <p:nvPr/>
          </p:nvSpPr>
          <p:spPr bwMode="auto">
            <a:xfrm>
              <a:off x="2245" y="2352"/>
              <a:ext cx="96" cy="1104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4" name="Rectangle 13" descr="Large confetti"/>
            <p:cNvSpPr>
              <a:spLocks noChangeArrowheads="1"/>
            </p:cNvSpPr>
            <p:nvPr/>
          </p:nvSpPr>
          <p:spPr bwMode="auto">
            <a:xfrm>
              <a:off x="2352" y="2880"/>
              <a:ext cx="480" cy="240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5" name="Rectangle 14" descr="Large confetti"/>
            <p:cNvSpPr>
              <a:spLocks noChangeArrowheads="1"/>
            </p:cNvSpPr>
            <p:nvPr/>
          </p:nvSpPr>
          <p:spPr bwMode="auto">
            <a:xfrm>
              <a:off x="2928" y="3120"/>
              <a:ext cx="960" cy="528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6" name="Rectangle 15" descr="Light upward diagonal"/>
            <p:cNvSpPr>
              <a:spLocks noChangeArrowheads="1"/>
            </p:cNvSpPr>
            <p:nvPr/>
          </p:nvSpPr>
          <p:spPr bwMode="auto">
            <a:xfrm>
              <a:off x="2832" y="2592"/>
              <a:ext cx="96" cy="1056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7" name="Rectangle 16" descr="Large confetti"/>
            <p:cNvSpPr>
              <a:spLocks noChangeArrowheads="1"/>
            </p:cNvSpPr>
            <p:nvPr/>
          </p:nvSpPr>
          <p:spPr bwMode="auto">
            <a:xfrm>
              <a:off x="3408" y="2880"/>
              <a:ext cx="480" cy="240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8" name="Rectangle 17" descr="Light upward diagonal"/>
            <p:cNvSpPr>
              <a:spLocks noChangeArrowheads="1"/>
            </p:cNvSpPr>
            <p:nvPr/>
          </p:nvSpPr>
          <p:spPr bwMode="auto">
            <a:xfrm>
              <a:off x="3323" y="2352"/>
              <a:ext cx="96" cy="1104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9" name="AutoShape 18"/>
            <p:cNvSpPr>
              <a:spLocks noChangeArrowheads="1"/>
            </p:cNvSpPr>
            <p:nvPr/>
          </p:nvSpPr>
          <p:spPr bwMode="auto">
            <a:xfrm>
              <a:off x="1008" y="3312"/>
              <a:ext cx="576" cy="288"/>
            </a:xfrm>
            <a:prstGeom prst="curvedUpArrow">
              <a:avLst>
                <a:gd name="adj1" fmla="val 2370"/>
                <a:gd name="adj2" fmla="val 80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0" name="AutoShape 19"/>
            <p:cNvSpPr>
              <a:spLocks noChangeArrowheads="1"/>
            </p:cNvSpPr>
            <p:nvPr/>
          </p:nvSpPr>
          <p:spPr bwMode="auto">
            <a:xfrm>
              <a:off x="2064" y="3312"/>
              <a:ext cx="576" cy="288"/>
            </a:xfrm>
            <a:prstGeom prst="curvedUpArrow">
              <a:avLst>
                <a:gd name="adj1" fmla="val 2370"/>
                <a:gd name="adj2" fmla="val 80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1" name="AutoShape 20"/>
            <p:cNvSpPr>
              <a:spLocks noChangeArrowheads="1"/>
            </p:cNvSpPr>
            <p:nvPr/>
          </p:nvSpPr>
          <p:spPr bwMode="auto">
            <a:xfrm>
              <a:off x="3120" y="3312"/>
              <a:ext cx="576" cy="288"/>
            </a:xfrm>
            <a:prstGeom prst="curvedUpArrow">
              <a:avLst>
                <a:gd name="adj1" fmla="val 2370"/>
                <a:gd name="adj2" fmla="val 80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2" name="AutoShape 21"/>
            <p:cNvSpPr>
              <a:spLocks noChangeArrowheads="1"/>
            </p:cNvSpPr>
            <p:nvPr/>
          </p:nvSpPr>
          <p:spPr bwMode="auto">
            <a:xfrm>
              <a:off x="1488" y="2448"/>
              <a:ext cx="720" cy="288"/>
            </a:xfrm>
            <a:prstGeom prst="curvedDownArrow">
              <a:avLst>
                <a:gd name="adj1" fmla="val 2963"/>
                <a:gd name="adj2" fmla="val 100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3" name="AutoShape 22"/>
            <p:cNvSpPr>
              <a:spLocks noChangeArrowheads="1"/>
            </p:cNvSpPr>
            <p:nvPr/>
          </p:nvSpPr>
          <p:spPr bwMode="auto">
            <a:xfrm>
              <a:off x="2544" y="2448"/>
              <a:ext cx="720" cy="288"/>
            </a:xfrm>
            <a:prstGeom prst="curvedDownArrow">
              <a:avLst>
                <a:gd name="adj1" fmla="val 2963"/>
                <a:gd name="adj2" fmla="val 100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4" name="Line 23"/>
            <p:cNvSpPr>
              <a:spLocks noChangeShapeType="1"/>
            </p:cNvSpPr>
            <p:nvPr/>
          </p:nvSpPr>
          <p:spPr bwMode="auto">
            <a:xfrm flipV="1">
              <a:off x="2304" y="177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5" name="Text Box 24"/>
            <p:cNvSpPr txBox="1">
              <a:spLocks noChangeArrowheads="1"/>
            </p:cNvSpPr>
            <p:nvPr/>
          </p:nvSpPr>
          <p:spPr bwMode="auto">
            <a:xfrm>
              <a:off x="2352" y="1622"/>
              <a:ext cx="5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Biogas</a:t>
              </a:r>
            </a:p>
          </p:txBody>
        </p:sp>
        <p:sp>
          <p:nvSpPr>
            <p:cNvPr id="45086" name="Text Box 25"/>
            <p:cNvSpPr txBox="1">
              <a:spLocks noChangeArrowheads="1"/>
            </p:cNvSpPr>
            <p:nvPr/>
          </p:nvSpPr>
          <p:spPr bwMode="auto">
            <a:xfrm>
              <a:off x="4128" y="3590"/>
              <a:ext cx="59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Sludge</a:t>
              </a:r>
            </a:p>
          </p:txBody>
        </p:sp>
        <p:sp>
          <p:nvSpPr>
            <p:cNvPr id="45087" name="Line 26"/>
            <p:cNvSpPr>
              <a:spLocks noChangeShapeType="1"/>
            </p:cNvSpPr>
            <p:nvPr/>
          </p:nvSpPr>
          <p:spPr bwMode="auto">
            <a:xfrm flipH="1" flipV="1">
              <a:off x="3744" y="3552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31763" y="180975"/>
            <a:ext cx="7650162" cy="1084263"/>
            <a:chOff x="83" y="114"/>
            <a:chExt cx="4819" cy="683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83" y="114"/>
              <a:ext cx="3675" cy="414"/>
              <a:chOff x="112" y="144"/>
              <a:chExt cx="3675" cy="3812"/>
            </a:xfrm>
          </p:grpSpPr>
          <p:sp>
            <p:nvSpPr>
              <p:cNvPr id="45062" name="Text Box 29"/>
              <p:cNvSpPr txBox="1">
                <a:spLocks noChangeArrowheads="1"/>
              </p:cNvSpPr>
              <p:nvPr/>
            </p:nvSpPr>
            <p:spPr bwMode="auto">
              <a:xfrm>
                <a:off x="1325" y="144"/>
                <a:ext cx="2462" cy="26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 i="1" dirty="0"/>
                  <a:t>Anaerobic baffled reactor</a:t>
                </a:r>
              </a:p>
            </p:txBody>
          </p:sp>
          <p:sp>
            <p:nvSpPr>
              <p:cNvPr id="45063" name="Text Box 30"/>
              <p:cNvSpPr txBox="1">
                <a:spLocks noChangeArrowheads="1"/>
              </p:cNvSpPr>
              <p:nvPr/>
            </p:nvSpPr>
            <p:spPr bwMode="auto">
              <a:xfrm>
                <a:off x="112" y="1120"/>
                <a:ext cx="116" cy="2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2600"/>
              </a:p>
            </p:txBody>
          </p:sp>
        </p:grpSp>
        <p:sp>
          <p:nvSpPr>
            <p:cNvPr id="45061" name="Text Box 31"/>
            <p:cNvSpPr txBox="1">
              <a:spLocks noChangeArrowheads="1"/>
            </p:cNvSpPr>
            <p:nvPr/>
          </p:nvSpPr>
          <p:spPr bwMode="auto">
            <a:xfrm>
              <a:off x="134" y="506"/>
              <a:ext cx="476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the wastewater passes  overand  under  the   baffles.  </a:t>
              </a:r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1066800"/>
            <a:ext cx="6477000" cy="4191000"/>
          </a:xfrm>
        </p:spPr>
      </p:pic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1676400" y="381000"/>
            <a:ext cx="5400675" cy="461963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400" b="1"/>
              <a:t>Anaerobic Sequential Bach Reactor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52400"/>
            <a:ext cx="4953000" cy="4038600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2.2. Aerobic Treatment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Convert OM to biomass and CO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Aerobic treatment is often used as part of a treatment train where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digestate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residual material discharged from anaerobic systems undergo mechanical aeration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Kurup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2011). </a:t>
            </a:r>
          </a:p>
          <a:p>
            <a:endParaRPr lang="en-US" dirty="0"/>
          </a:p>
        </p:txBody>
      </p:sp>
      <p:pic>
        <p:nvPicPr>
          <p:cNvPr id="5" name="Picture 2" descr="https://encrypted-tbn3.gstatic.com/images?q=tbn:ANd9GcTJD1NrIwmmok38-fEJ2LQ-JhwHVWa2Gwqdmclu0wFcvOY3OzZ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3. Biological Nutrient Removal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Biological nutrient removal (BNR);- 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remove total nitrogen (TN) and 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total phosphorous (TP) from wastewater.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BNR process typically achieved via the following biological steps: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762000"/>
            <a:ext cx="6477000" cy="5287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Mineralisation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Ammonification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organic compound conversion to inorganic ammonium; </a:t>
            </a:r>
          </a:p>
          <a:p>
            <a:pPr lvl="1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Autotrophic nitrification;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oxidation of ammonium, primarily to nitrate and nitrite </a:t>
            </a:r>
          </a:p>
          <a:p>
            <a:pPr lvl="1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Heterotrophic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denitrification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reduction of nitrate and nitrite to nitrogen under anoxic conditions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5592763"/>
          </a:xfrm>
        </p:spPr>
        <p:txBody>
          <a:bodyPr/>
          <a:lstStyle/>
          <a:p>
            <a:pPr lvl="1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 Greenhouse gas emissions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Wastewater treatment contribute to GHGs;-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Either through treatment processes or energy required for treatment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From the treatment process</a:t>
            </a:r>
          </a:p>
          <a:p>
            <a:pPr lvl="2" algn="just"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production of methane (CH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lvl="2" algn="just"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nitrous oxide (N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O) </a:t>
            </a:r>
          </a:p>
          <a:p>
            <a:pPr lvl="2" algn="just"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carbon dioxide (CO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From Energy required for treatment</a:t>
            </a:r>
          </a:p>
          <a:p>
            <a:pPr marL="1200150" lvl="3" indent="-342900" algn="just"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carbon dioxide (CO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Cakir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Stenstrom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2005).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 Sources of greenhouse gas emissions at WWTP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3.1 Methane (CH4) ;-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occurs under anaerobic conditions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Influent works; 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Anaerobic/anoxic tanks as part of activated sludge; 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Sludge digestion and handling activities.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54274" name="Picture 2" descr="https://encrypted-tbn3.gstatic.com/images?q=tbn:ANd9GcRWpAvdbyZMzsvQy4YK1FHsqS8fJhchjUkraytXeGk481ttuk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4600" y="381000"/>
            <a:ext cx="4497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Production and use of fossil fuels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algn="just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3.2 Nitrous Oxide;- </a:t>
            </a:r>
          </a:p>
          <a:p>
            <a:pPr algn="just"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emission of N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 occurs;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the activated sludge units a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grit tanks, 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pre-sedimentation secondary clarifiers, 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sludge storage tanks and 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anaerobic sludge digesters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Kampschreur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et al.,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2009).</a:t>
            </a:r>
          </a:p>
          <a:p>
            <a:pPr algn="just"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 is a known intermediate of both nitrification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denitrification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processes </a:t>
            </a:r>
          </a:p>
          <a:p>
            <a:pPr algn="just"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N2O emissions from wastewater treatment have only recently been acknowledged in GHG emission methodologies.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ctr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4. Strategies for Mitigation of GHG Emissions from Wastewater Treatment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Five key strategies which the wastewater treatment plants could adopt to reduce GHG emissions (Georges et al. 2009),.</a:t>
            </a:r>
          </a:p>
          <a:p>
            <a:pPr algn="just"/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1. Source Control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extensive carbon savings may be accomplished through the control, at the source of priority pollutants of concern, thus avoiding the need for additional wastewater treatment.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92162" name="Picture 2" descr="https://encrypted-tbn0.gstatic.com/images?q=tbn:ANd9GcRkuOUpIH7_2CGcpeq5UA0uJblQU5TRmmAgX2tSGxNClObOqA-Y"/>
          <p:cNvPicPr>
            <a:picLocks noChangeAspect="1" noChangeArrowheads="1"/>
          </p:cNvPicPr>
          <p:nvPr/>
        </p:nvPicPr>
        <p:blipFill>
          <a:blip r:embed="rId2"/>
          <a:srcRect l="10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04800"/>
            <a:ext cx="84582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Least Carbon End-of-pipe/Process Addition:-</a:t>
            </a:r>
            <a:r>
              <a:rPr lang="en-U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End-of-pipe treatment technologies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enhance the carbon content </a:t>
            </a:r>
          </a:p>
          <a:p>
            <a:pPr lvl="1" algn="just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of the waste 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increase the operational needs </a:t>
            </a:r>
          </a:p>
          <a:p>
            <a:pPr lvl="1" algn="just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for energy. </a:t>
            </a:r>
          </a:p>
          <a:p>
            <a:pPr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It is advisable to implement significant changes in the conventional approach to wastewater treatment to reduce significant carbon emissions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91138" name="Picture 2" descr="https://encrypted-tbn1.gstatic.com/images?q=tbn:ANd9GcQMbG8RWqz4-Yq8kly91WJV4mFOq8M0TSiG2Znofrq2X82dMdQ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800"/>
            <a:ext cx="4495800" cy="4648200"/>
          </a:xfrm>
          <a:prstGeom prst="rect">
            <a:avLst/>
          </a:prstGeom>
          <a:noFill/>
        </p:spPr>
      </p:pic>
      <p:pic>
        <p:nvPicPr>
          <p:cNvPr id="91142" name="Picture 6" descr="http://www.usinenouvelle.com/mediatheque/9/0/6/000140609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724400" cy="44958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43000" y="762000"/>
            <a:ext cx="632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Greater Operational Efficiencies:-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1"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minimize higher energy demand</a:t>
            </a:r>
          </a:p>
          <a:p>
            <a:pPr lvl="1"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enhances the operational efficiency of the system and reduces GHG emissions</a:t>
            </a:r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v"/>
            </a:pPr>
            <a:endParaRPr 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63490" name="Picture 2" descr="https://encrypted-tbn2.gstatic.com/images?q=tbn:ANd9GcT7MP6jP6MT_9okyE0kyeK2LUNVSa30SJE2p9BEDE_Rj4umKroth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37229" y="304800"/>
            <a:ext cx="7516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Redesigning of existing wastewater treatment system to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lower energy alternative</a:t>
            </a: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>
              <a:buNone/>
            </a:pP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Renewable Energy Generation:-</a:t>
            </a:r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This strategy aims at on-site energy generation, or generation within the wastewater treatment facility.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93186" name="Picture 2" descr="https://encrypted-tbn0.gstatic.com/images?q=tbn:ANd9GcRYXSwrjnsWY7M9xEqw5vbnGMttHA2mDlVlL5rMlztVHo8jOp3H"/>
          <p:cNvPicPr>
            <a:picLocks noChangeAspect="1" noChangeArrowheads="1"/>
          </p:cNvPicPr>
          <p:nvPr/>
        </p:nvPicPr>
        <p:blipFill>
          <a:blip r:embed="rId2"/>
          <a:srcRect b="5882"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/>
          <a:lstStyle/>
          <a:p>
            <a:pPr algn="ctr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5.  Development of Integrated Process for Agro-process Waste Water Treatment and Renewable Energy Generation in East Africa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5.1. Introduction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rapid expansion of agro-processing industries in Eastern Africa.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environmental degradation,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discharge of untreated or partially treated wastewater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greenhouse gas emissions,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 consequently climate change.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addition, the current treatment processes do not integrate</a:t>
            </a:r>
          </a:p>
          <a:p>
            <a:pPr lvl="2"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pollution reduction, </a:t>
            </a:r>
          </a:p>
          <a:p>
            <a:pPr lvl="2"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Energy                              agro-process wastewaters. </a:t>
            </a:r>
          </a:p>
          <a:p>
            <a:pPr lvl="2"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 nutrient recovery</a:t>
            </a:r>
          </a:p>
          <a:p>
            <a:pPr algn="just">
              <a:buFont typeface="Wingdings" pitchFamily="2" charset="2"/>
              <a:buChar char="v"/>
            </a:pP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Thus, they do not contribute to the energy supply or nutrient resources for improved agricultural productivity and climate change mitigation. </a:t>
            </a: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4343400" y="1295400"/>
            <a:ext cx="7620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</p:spPr>
        <p:txBody>
          <a:bodyPr/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This paves way;-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 nutrient depletion from arable land, 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increased deforestation rates, 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increased GHG emissions 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 enhanced climate change.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address these challenges and use the little available resources efficiently,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avoid duplication of efforts is necessary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55298" name="Picture 2" descr="http://www.globalspec.com/RefArticleImages/2CBF9BA9E7A30DB74A133B83C14FAD9D_img12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95400" y="304800"/>
            <a:ext cx="7142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66FD1B"/>
                </a:solidFill>
                <a:latin typeface="Times New Roman" pitchFamily="18" charset="0"/>
                <a:cs typeface="Times New Roman" pitchFamily="18" charset="0"/>
              </a:rPr>
              <a:t>Greenhouse gas emission from waste water treatment becomes a growing concern </a:t>
            </a:r>
            <a:endParaRPr lang="en-US" sz="2400" b="1" dirty="0">
              <a:solidFill>
                <a:srgbClr val="66FD1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International/regional networking amongst expert scientists and private sector organizations in the region to develop and support appropriate technologies that mitigate climate change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Addis Ababa University (Ethiopia), 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University of Dar Es Salam (Tanzania) and 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Makerere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University (Uganda) </a:t>
            </a:r>
          </a:p>
          <a:p>
            <a:pPr algn="just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collaborative project to develop bioprocesses that produced biogas while treating the wastewater.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Project Focus on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495800"/>
            <a:ext cx="28194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biogas production,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2057400"/>
            <a:ext cx="3200400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Slaughterhouse and banana wine process effluents in Uganda and Tanzania, respectively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1600200" y="40386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0200" y="2133600"/>
            <a:ext cx="3200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Tannery effluents in Ethiopia,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6400" y="4114800"/>
            <a:ext cx="28194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biogas production,</a:t>
            </a:r>
          </a:p>
        </p:txBody>
      </p:sp>
      <p:sp>
        <p:nvSpPr>
          <p:cNvPr id="19" name="Right Arrow 18"/>
          <p:cNvSpPr/>
          <p:nvPr/>
        </p:nvSpPr>
        <p:spPr>
          <a:xfrm rot="5400000">
            <a:off x="6286500" y="3467100"/>
            <a:ext cx="1066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304800"/>
            <a:ext cx="8305800" cy="243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Goal: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Contribute to climate change mitigation, environmental sustainability, and agricultural development in Eastern Africa through integrated waste management innovation systems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2895600"/>
            <a:ext cx="8305800" cy="381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Project outcomes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Pollution levels in water discharges at pilot test sites of partner countries in E. Africa reduced by up to 80%.</a:t>
            </a:r>
          </a:p>
          <a:p>
            <a:pPr marL="457200" indent="-457200"/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 Biogas recovery, water and nutrient reuse from  agro-process wastewater enhanced by 80% at partner pilot sites in Eastern Africa</a:t>
            </a:r>
          </a:p>
          <a:p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GHG emissions from agro-process wastewater at   pilot test sites of partner countries reduced by 80%</a:t>
            </a:r>
          </a:p>
          <a:p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1066800"/>
            <a:ext cx="8305800" cy="411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Project outcomes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Pollution levels in water discharges at pilot test sites of partner countries in E. Africa reduced by up to 80%.</a:t>
            </a:r>
          </a:p>
          <a:p>
            <a:pPr marL="457200" indent="-457200"/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 Biogas recovery, water and nutrient reuse from  agro-process wastewater enhanced by 80% at partner pilot sites in Eastern Africa</a:t>
            </a:r>
          </a:p>
          <a:p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GHG emissions from agro-process wastewater at   pilot test sites of partner countries reduced by 80%</a:t>
            </a:r>
          </a:p>
          <a:p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mages\201208\201208A0\090820123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09800" y="228600"/>
            <a:ext cx="2755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Progress in Uganda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P50804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53895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6" descr="john 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57200"/>
            <a:ext cx="36576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8" descr="IMG_81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348038"/>
            <a:ext cx="533400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06775"/>
            <a:ext cx="41148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447800"/>
            <a:ext cx="22860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5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0"/>
            <a:ext cx="228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 descr="Slid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0"/>
            <a:ext cx="30480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P50804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65760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Josse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62725" y="2971800"/>
            <a:ext cx="26574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802188"/>
            <a:ext cx="304800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5" descr="DSC0578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286000"/>
            <a:ext cx="33448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3505200" y="2590800"/>
            <a:ext cx="2895600" cy="1143000"/>
          </a:xfrm>
        </p:spPr>
        <p:txBody>
          <a:bodyPr/>
          <a:lstStyle/>
          <a:p>
            <a:pPr eaLnBrk="1" hangingPunct="1"/>
            <a:r>
              <a:rPr lang="en-US" smtClean="0"/>
              <a:t>Process cycle</a:t>
            </a:r>
          </a:p>
        </p:txBody>
      </p:sp>
      <p:sp>
        <p:nvSpPr>
          <p:cNvPr id="6154" name="AutoShape 22"/>
          <p:cNvSpPr>
            <a:spLocks noChangeArrowheads="1"/>
          </p:cNvSpPr>
          <p:nvPr/>
        </p:nvSpPr>
        <p:spPr bwMode="auto">
          <a:xfrm>
            <a:off x="2590800" y="1143000"/>
            <a:ext cx="1585913" cy="304800"/>
          </a:xfrm>
          <a:prstGeom prst="rightArrow">
            <a:avLst>
              <a:gd name="adj1" fmla="val 50000"/>
              <a:gd name="adj2" fmla="val 1300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6155" name="AutoShape 23"/>
          <p:cNvSpPr>
            <a:spLocks noChangeArrowheads="1"/>
          </p:cNvSpPr>
          <p:nvPr/>
        </p:nvSpPr>
        <p:spPr bwMode="auto">
          <a:xfrm rot="5400000">
            <a:off x="6973888" y="646112"/>
            <a:ext cx="457200" cy="1603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56" name="AutoShape 24"/>
          <p:cNvSpPr>
            <a:spLocks noChangeArrowheads="1"/>
          </p:cNvSpPr>
          <p:nvPr/>
        </p:nvSpPr>
        <p:spPr bwMode="auto">
          <a:xfrm>
            <a:off x="8686800" y="2590800"/>
            <a:ext cx="304800" cy="9144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6157" name="AutoShape 25"/>
          <p:cNvSpPr>
            <a:spLocks noChangeArrowheads="1"/>
          </p:cNvSpPr>
          <p:nvPr/>
        </p:nvSpPr>
        <p:spPr bwMode="auto">
          <a:xfrm rot="5400000">
            <a:off x="6286500" y="5829300"/>
            <a:ext cx="457200" cy="1295400"/>
          </a:xfrm>
          <a:prstGeom prst="downArrow">
            <a:avLst>
              <a:gd name="adj1" fmla="val 50000"/>
              <a:gd name="adj2" fmla="val 70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6158" name="AutoShape 26"/>
          <p:cNvSpPr>
            <a:spLocks noChangeArrowheads="1"/>
          </p:cNvSpPr>
          <p:nvPr/>
        </p:nvSpPr>
        <p:spPr bwMode="auto">
          <a:xfrm rot="-5400000">
            <a:off x="3086100" y="5448300"/>
            <a:ext cx="533400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6159" name="Picture 7" descr="CW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2800" y="2286000"/>
            <a:ext cx="32766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0" name="AutoShape 23"/>
          <p:cNvSpPr>
            <a:spLocks noChangeArrowheads="1"/>
          </p:cNvSpPr>
          <p:nvPr/>
        </p:nvSpPr>
        <p:spPr bwMode="auto">
          <a:xfrm rot="5400000">
            <a:off x="3579813" y="1903412"/>
            <a:ext cx="381000" cy="2365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Images\201206\201206A0\280620122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D:\Images\201206\201206A0\280620122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D:\Images\201206\201206A0\300620123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57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 descr="D:\Images\201208\201208A0\020820123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657600"/>
            <a:ext cx="41783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D:\Images\201208\201208A0\090820123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33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D:\Images\201209\201209A0\010920123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152400"/>
            <a:ext cx="41529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D:\Images\201207\201207A0\260720123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D:\Images\201209\201209A0\010920123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327400"/>
            <a:ext cx="37338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Images\201207\201207A0\020720123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D:\Images\201207\201207A0\260720123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0" y="219075"/>
            <a:ext cx="40767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 descr="D:\Images\201207\201207A0\260720123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429000"/>
            <a:ext cx="38481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D:\Images\201110\201110A0\1510201127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700" y="3457575"/>
            <a:ext cx="43307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6477000" cy="533400"/>
          </a:xfrm>
        </p:spPr>
        <p:txBody>
          <a:bodyPr/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Cont’…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GHG emission from post-consumer waste and wastewater treatment represents approximately 3% of total global anthropogenic GHG emissions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methane represents 90% of waste sector emissions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Bogner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et al.,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2008).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Worldwide wastewater:- 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the fifth largest source of anthropogenic CH4 emissions, 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contributing approximately 9% of total global CH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emissions in 2000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hlinkClick r:id="" action="ppaction://hlinkfile" tooltip="Bani Shahabadi, 2010 #458"/>
              </a:rPr>
              <a:t>Bani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" action="ppaction://hlinkfile" tooltip="Bani Shahabadi, 2010 #458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hlinkClick r:id="" action="ppaction://hlinkfile" tooltip="Bani Shahabadi, 2010 #458"/>
              </a:rPr>
              <a:t>Shahabadi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" action="ppaction://hlinkfile" tooltip="Bani Shahabadi, 2010 #458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hlinkClick r:id="" action="ppaction://hlinkfile" tooltip="Bani Shahabadi, 2010 #458"/>
              </a:rPr>
              <a:t>et 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" action="ppaction://hlinkfile" tooltip="Bani Shahabadi, 2010 #458"/>
              </a:rPr>
              <a:t>. 2010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Images\201209\201209A0\010920123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400425"/>
            <a:ext cx="44069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D:\Images\201207\201207A0\260720123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76200"/>
            <a:ext cx="44831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G:\Images\201207\201207A0\260720123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4425" y="76200"/>
            <a:ext cx="39147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Leonard Gastory\Desktop\Banner 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0" y="4648200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Progress in Tanzania</a:t>
            </a:r>
            <a:endParaRPr lang="en-US" sz="4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60420" name="Picture 4" descr="AAU Sticker 3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2057400"/>
            <a:ext cx="2819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Progress in </a:t>
            </a:r>
          </a:p>
          <a:p>
            <a:pPr algn="ctr"/>
            <a:endParaRPr lang="en-US" sz="44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Ethiopia</a:t>
            </a:r>
            <a:endParaRPr lang="en-US" sz="4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86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3200"/>
            <a:ext cx="243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0"/>
            <a:ext cx="3505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5"/>
          <a:srcRect t="2439"/>
          <a:stretch>
            <a:fillRect/>
          </a:stretch>
        </p:blipFill>
        <p:spPr bwMode="auto">
          <a:xfrm>
            <a:off x="2209800" y="3810000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0"/>
            <a:ext cx="3886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2362200"/>
            <a:ext cx="3429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7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4114800"/>
            <a:ext cx="2895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/>
          <a:srcRect b="1887"/>
          <a:stretch>
            <a:fillRect/>
          </a:stretch>
        </p:blipFill>
        <p:spPr bwMode="auto">
          <a:xfrm>
            <a:off x="0" y="0"/>
            <a:ext cx="4495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 t="2632"/>
          <a:stretch>
            <a:fillRect/>
          </a:stretch>
        </p:blipFill>
        <p:spPr bwMode="auto">
          <a:xfrm>
            <a:off x="0" y="3962400"/>
            <a:ext cx="5029200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/>
          <a:srcRect l="3279"/>
          <a:stretch>
            <a:fillRect/>
          </a:stretch>
        </p:blipFill>
        <p:spPr bwMode="auto">
          <a:xfrm>
            <a:off x="4648200" y="457200"/>
            <a:ext cx="4495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97282" name="Picture 2" descr="F:\DCIM\106___11\IMG_0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96258" name="Picture 2" descr="F:\DCIM\106___11\IMG_0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98306" name="Picture 2" descr="F:\DCIM\106___11\IMG_0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99330" name="Picture 2" descr="F:\DCIM\106___11\IMG_0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3962399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Challenges in the Ethiopian Component of the project;-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Procurement system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Bureaucratic nature of our system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Understanding problem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Lack of the necessary support for all concerned bodies including your minister</a:t>
            </a:r>
          </a:p>
          <a:p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066800"/>
            <a:ext cx="7239000" cy="4267201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India, China, United States, and Indonesia combined account for 49% of the world‘s CH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emissions from wastewater. </a:t>
            </a:r>
          </a:p>
          <a:p>
            <a:pPr algn="just">
              <a:lnSpc>
                <a:spcPct val="150000"/>
              </a:lnSpc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Global CH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emissions from wastewater are expected to grow by approximately 20% between 2005 and 2020 (Gupta, 2012).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Andualem M </a:t>
            </a:r>
            <a:endParaRPr lang="en-US"/>
          </a:p>
        </p:txBody>
      </p:sp>
      <p:pic>
        <p:nvPicPr>
          <p:cNvPr id="5" name="Picture 3" descr="C:\Users\Guestad\Desktop\performance.jpg"/>
          <p:cNvPicPr>
            <a:picLocks noChangeAspect="1" noChangeArrowheads="1"/>
          </p:cNvPicPr>
          <p:nvPr/>
        </p:nvPicPr>
        <p:blipFill>
          <a:blip r:embed="rId3"/>
          <a:srcRect r="28814" b="9589"/>
          <a:stretch>
            <a:fillRect/>
          </a:stretch>
        </p:blipFill>
        <p:spPr bwMode="auto">
          <a:xfrm>
            <a:off x="0" y="0"/>
            <a:ext cx="3200400" cy="2590800"/>
          </a:xfrm>
          <a:prstGeom prst="rect">
            <a:avLst/>
          </a:prstGeom>
          <a:noFill/>
        </p:spPr>
      </p:pic>
      <p:pic>
        <p:nvPicPr>
          <p:cNvPr id="6" name="Picture 16" descr="https://encrypted-tbn2.gstatic.com/images?q=tbn:ANd9GcQEO0dgFKso96N_gfTSKsvJ3X7NseS69Tvc-Whd7FRZRHD6pch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1676400"/>
            <a:ext cx="2362200" cy="2667000"/>
          </a:xfrm>
          <a:prstGeom prst="rect">
            <a:avLst/>
          </a:prstGeom>
          <a:noFill/>
        </p:spPr>
      </p:pic>
      <p:pic>
        <p:nvPicPr>
          <p:cNvPr id="7" name="Picture 18" descr="https://encrypted-tbn1.gstatic.com/images?q=tbn:ANd9GcSTmJY3RvTirSMMX9f5xBV7U92HHXvHaR-tg8uhDra49slpb8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3048000"/>
            <a:ext cx="2133600" cy="2667000"/>
          </a:xfrm>
          <a:prstGeom prst="rect">
            <a:avLst/>
          </a:prstGeom>
          <a:noFill/>
        </p:spPr>
      </p:pic>
      <p:pic>
        <p:nvPicPr>
          <p:cNvPr id="9" name="Picture 2" descr="https://encrypted-tbn2.gstatic.com/images?q=tbn:ANd9GcSK7U1ouKZqFmFcBnFEcXnc1WcZJcpNqCRzpdALGQ-9wUVOHDJmO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876800"/>
            <a:ext cx="2133600" cy="1981200"/>
          </a:xfrm>
          <a:prstGeom prst="rect">
            <a:avLst/>
          </a:prstGeom>
          <a:noFill/>
        </p:spPr>
      </p:pic>
      <p:pic>
        <p:nvPicPr>
          <p:cNvPr id="14" name="Picture 8" descr="https://encrypted-tbn0.gstatic.com/images?q=tbn:ANd9GcQvK_HiEsai-UYmYQ1Cdi1L0tZ1hUs2JOpTbxATuX3yXs9HOKe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0"/>
            <a:ext cx="3352800" cy="6858000"/>
          </a:xfrm>
          <a:prstGeom prst="rect">
            <a:avLst/>
          </a:prstGeom>
          <a:noFill/>
        </p:spPr>
      </p:pic>
      <p:pic>
        <p:nvPicPr>
          <p:cNvPr id="17" name="Picture 2" descr="https://encrypted-tbn3.gstatic.com/images?q=tbn:ANd9GcQci25uyrppM88lMzkxC3oFffTRJkP3CjCaidyXBrWorfumRPdgmg"/>
          <p:cNvPicPr>
            <a:picLocks noChangeAspect="1" noChangeArrowheads="1"/>
          </p:cNvPicPr>
          <p:nvPr/>
        </p:nvPicPr>
        <p:blipFill>
          <a:blip r:embed="rId8"/>
          <a:srcRect l="20040" r="116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 descr="http://t2.gstatic.com/images?q=tbn:ANd9GcQq9ZX53hc7VzoCkQNuobRpVxEmxAH5XbDl9kxBvo51G8NYFDy3pTZhF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5" descr="http://t1.gstatic.com/images?q=tbn:ANd9GcS270Rzml2HB4Z8j6T7tSzM3R9ZgQJ9KngI6SByhBwRyfI7jXgq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t2.gstatic.com/images?q=tbn:ANd9GcTDQGvy33V17IUOMlsGjO_3IzrLxV61QlLJIstKfvU7vB4Aiqs-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100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5" descr="http://t1.gstatic.com/images?q=tbn:ANd9GcS-sYeFs9yXy09wDj467-wjVvaiy6NpR-pbh_AvkaN-80ZL0E7bdQ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100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t2.gstatic.com/images?q=tbn:ANd9GcS2TlvHNQQCL310sfRZR-rzGLaTPDCWmYAtamtRwWfA_DM5sy7_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8100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228600"/>
            <a:ext cx="5162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66FD1B"/>
                </a:solidFill>
                <a:latin typeface="Times New Roman" pitchFamily="18" charset="0"/>
                <a:cs typeface="Times New Roman" pitchFamily="18" charset="0"/>
              </a:rPr>
              <a:t>2. Wastewater treatment process</a:t>
            </a:r>
            <a:endParaRPr lang="en-US" sz="2800" b="1" dirty="0">
              <a:solidFill>
                <a:srgbClr val="66FD1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://www.southernmetalscompany.com/wp-content/uploads/recycling_earth.png"/>
          <p:cNvPicPr>
            <a:picLocks noChangeAspect="1" noChangeArrowheads="1"/>
          </p:cNvPicPr>
          <p:nvPr/>
        </p:nvPicPr>
        <p:blipFill>
          <a:blip r:embed="rId2"/>
          <a:srcRect l="12000" t="10000" r="6000" b="6000"/>
          <a:stretch>
            <a:fillRect/>
          </a:stretch>
        </p:blipFill>
        <p:spPr bwMode="auto">
          <a:xfrm>
            <a:off x="4876800" y="838200"/>
            <a:ext cx="4267200" cy="3505200"/>
          </a:xfrm>
          <a:prstGeom prst="rect">
            <a:avLst/>
          </a:prstGeom>
          <a:noFill/>
        </p:spPr>
      </p:pic>
      <p:pic>
        <p:nvPicPr>
          <p:cNvPr id="56326" name="Picture 6" descr="http://www.cpe.rutgers.edu/images/courses/Wastewate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4343400" cy="3581400"/>
          </a:xfrm>
          <a:prstGeom prst="rect">
            <a:avLst/>
          </a:prstGeom>
          <a:noFill/>
        </p:spPr>
      </p:pic>
      <p:sp>
        <p:nvSpPr>
          <p:cNvPr id="56328" name="AutoShape 8" descr="https://encrypted-tbn0.gstatic.com/images?q=tbn:ANd9GcTJlBVvjm8fPWM1bNQhXb3yJbSFJKMAKeyZi-HpytA5lw7SsF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30" name="Picture 10" descr="https://encrypted-tbn0.gstatic.com/images?q=tbn:ANd9GcTJlBVvjm8fPWM1bNQhXb3yJbSFJKMAKeyZi-HpytA5lw7SsF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4114800"/>
            <a:ext cx="4495800" cy="27432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743200" y="0"/>
            <a:ext cx="4714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Resulting in significant challenges 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2438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Collection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8534" y="762000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Recycling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5105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Treatment and Disposal </a:t>
            </a:r>
            <a:endParaRPr lang="en-US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 descr="https://encrypted-tbn3.gstatic.com/images?q=tbn:ANd9GcQDSs-dEm7xmegQSLF0nemd8D9Wmw1RWUJe9RTJGvkFd54P2FdMz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524000"/>
            <a:ext cx="4572000" cy="3048000"/>
          </a:xfrm>
          <a:prstGeom prst="rect">
            <a:avLst/>
          </a:prstGeom>
          <a:noFill/>
        </p:spPr>
      </p:pic>
      <p:pic>
        <p:nvPicPr>
          <p:cNvPr id="8" name="Picture 10" descr="http://water.usgs.gov/ogw/gwrp/images/flowingwell-s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447800"/>
            <a:ext cx="4572000" cy="3124200"/>
          </a:xfrm>
          <a:prstGeom prst="rect">
            <a:avLst/>
          </a:prstGeom>
          <a:noFill/>
        </p:spPr>
      </p:pic>
      <p:pic>
        <p:nvPicPr>
          <p:cNvPr id="9" name="Picture 6" descr="https://encrypted-tbn1.gstatic.com/images?q=tbn:ANd9GcTeAfN-O-l7fMa3iRVJ8MMOJgdw6aTxCPIG60eLbz8fJnmPy0mg"/>
          <p:cNvPicPr>
            <a:picLocks noChangeAspect="1" noChangeArrowheads="1"/>
          </p:cNvPicPr>
          <p:nvPr/>
        </p:nvPicPr>
        <p:blipFill>
          <a:blip r:embed="rId5"/>
          <a:srcRect l="3279" t="5263" r="3279" b="5263"/>
          <a:stretch>
            <a:fillRect/>
          </a:stretch>
        </p:blipFill>
        <p:spPr bwMode="auto">
          <a:xfrm>
            <a:off x="3048000" y="1447800"/>
            <a:ext cx="4572000" cy="3352800"/>
          </a:xfrm>
          <a:prstGeom prst="rect">
            <a:avLst/>
          </a:prstGeom>
          <a:noFill/>
        </p:spPr>
      </p:pic>
      <p:pic>
        <p:nvPicPr>
          <p:cNvPr id="10" name="Picture 9" descr="http://helloanddubai.files.wordpress.com/2011/08/dsc_06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152400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SDR_Divisions_PPT_light[1]">
  <a:themeElements>
    <a:clrScheme name="ATSDR Light PPT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7CA295"/>
      </a:accent2>
      <a:accent3>
        <a:srgbClr val="007D57"/>
      </a:accent3>
      <a:accent4>
        <a:srgbClr val="9A3B26"/>
      </a:accent4>
      <a:accent5>
        <a:srgbClr val="7F7F7F"/>
      </a:accent5>
      <a:accent6>
        <a:srgbClr val="4983F2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4447</TotalTime>
  <Words>1368</Words>
  <Application>Microsoft Office PowerPoint</Application>
  <PresentationFormat>On-screen Show (4:3)</PresentationFormat>
  <Paragraphs>254</Paragraphs>
  <Slides>60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Times New Roman</vt:lpstr>
      <vt:lpstr>Myriad Web Pro</vt:lpstr>
      <vt:lpstr>Arial</vt:lpstr>
      <vt:lpstr>Wingdings</vt:lpstr>
      <vt:lpstr>Courier New</vt:lpstr>
      <vt:lpstr>Gulim</vt:lpstr>
      <vt:lpstr>Calibri</vt:lpstr>
      <vt:lpstr>ATSDR_Divisions_PPT_light[1]</vt:lpstr>
      <vt:lpstr>Photo Editor Photo</vt:lpstr>
      <vt:lpstr>Climate Change Mitigation Options in Waste Management Areas: Some Success stories and lessons from East Africa </vt:lpstr>
      <vt:lpstr>Introduction</vt:lpstr>
      <vt:lpstr>PowerPoint Presentation</vt:lpstr>
      <vt:lpstr>PowerPoint Presentation</vt:lpstr>
      <vt:lpstr>Cont’…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 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Anaerobic Contact Reactor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Focus on</vt:lpstr>
      <vt:lpstr>PowerPoint Presentation</vt:lpstr>
      <vt:lpstr>PowerPoint Presentation</vt:lpstr>
      <vt:lpstr>PowerPoint Presentation</vt:lpstr>
      <vt:lpstr>PowerPoint Presentation</vt:lpstr>
      <vt:lpstr>Process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Myriad Pro, Bold, Shadow, 28pt</dc:title>
  <dc:creator>ifz1</dc:creator>
  <cp:lastModifiedBy>chem</cp:lastModifiedBy>
  <cp:revision>324</cp:revision>
  <dcterms:created xsi:type="dcterms:W3CDTF">2010-07-13T17:31:05Z</dcterms:created>
  <dcterms:modified xsi:type="dcterms:W3CDTF">2020-05-23T03:40:37Z</dcterms:modified>
</cp:coreProperties>
</file>