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66" r:id="rId3"/>
    <p:sldId id="267" r:id="rId4"/>
    <p:sldId id="277" r:id="rId5"/>
    <p:sldId id="261" r:id="rId6"/>
    <p:sldId id="268" r:id="rId7"/>
    <p:sldId id="269" r:id="rId8"/>
    <p:sldId id="305" r:id="rId9"/>
    <p:sldId id="270" r:id="rId10"/>
    <p:sldId id="271" r:id="rId11"/>
    <p:sldId id="272" r:id="rId12"/>
    <p:sldId id="273" r:id="rId13"/>
    <p:sldId id="274" r:id="rId14"/>
    <p:sldId id="278" r:id="rId15"/>
    <p:sldId id="279" r:id="rId16"/>
    <p:sldId id="289" r:id="rId17"/>
    <p:sldId id="257" r:id="rId18"/>
    <p:sldId id="281" r:id="rId19"/>
    <p:sldId id="283" r:id="rId20"/>
    <p:sldId id="284" r:id="rId21"/>
    <p:sldId id="287" r:id="rId22"/>
    <p:sldId id="290" r:id="rId23"/>
    <p:sldId id="291" r:id="rId24"/>
    <p:sldId id="293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0B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3696-5FB3-41C4-A447-1FF442C3129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1BC5-BA75-433F-B66A-64852D5E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1BC5-BA75-433F-B66A-64852D5E4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1BC5-BA75-433F-B66A-64852D5E4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49795-4850-4661-8312-8B0A382683C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CC7598-647E-41C5-A234-EE51CEE8DEF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aau.edu.et/index.php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.et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.et/index.php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.et/index.php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.et/index.php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dm.unfccc.int/UserManagement/FileStorage/W57JTARN2IZCOHG09DYVMS1XF8Q4L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aau.edu.et/index.php" TargetMode="Externa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aau.edu.et/index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au.edu.et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.et/index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.et/index.php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553200"/>
          </a:xfrm>
        </p:spPr>
        <p:txBody>
          <a:bodyPr>
            <a:normAutofit fontScale="92500" lnSpcReduction="10000"/>
          </a:bodyPr>
          <a:lstStyle/>
          <a:p>
            <a:pPr fontAlgn="auto"/>
            <a:endParaRPr lang="en-US" b="1" dirty="0" smtClean="0"/>
          </a:p>
          <a:p>
            <a:pPr marL="0" indent="0" algn="ctr" fontAlgn="auto">
              <a:buNone/>
            </a:pPr>
            <a:r>
              <a:rPr lang="en-US" sz="3300" b="1" dirty="0" smtClean="0">
                <a:solidFill>
                  <a:srgbClr val="0066FF"/>
                </a:solidFill>
              </a:rPr>
              <a:t>CDM PROJECT POTENTIAL &amp; CURRENT </a:t>
            </a:r>
          </a:p>
          <a:p>
            <a:pPr marL="0" indent="0" algn="ctr" fontAlgn="auto">
              <a:buNone/>
            </a:pPr>
            <a:r>
              <a:rPr lang="en-US" sz="3300" b="1" dirty="0" smtClean="0">
                <a:solidFill>
                  <a:srgbClr val="0066FF"/>
                </a:solidFill>
              </a:rPr>
              <a:t>STATUS IN SUB-SAHARAN AFRICA: </a:t>
            </a:r>
          </a:p>
          <a:p>
            <a:pPr marL="0" indent="0" algn="ctr" fontAlgn="auto">
              <a:buNone/>
            </a:pPr>
            <a:r>
              <a:rPr lang="en-US" sz="3300" b="1" dirty="0" smtClean="0">
                <a:solidFill>
                  <a:srgbClr val="0066FF"/>
                </a:solidFill>
              </a:rPr>
              <a:t>A LESSON TO ETHIOPIA</a:t>
            </a:r>
          </a:p>
          <a:p>
            <a:pPr fontAlgn="auto"/>
            <a:endParaRPr lang="en-US" sz="3200" b="1" dirty="0" smtClean="0"/>
          </a:p>
          <a:p>
            <a:pPr fontAlgn="auto"/>
            <a:endParaRPr lang="en-US" sz="3200" b="1" dirty="0"/>
          </a:p>
          <a:p>
            <a:pPr marL="0" indent="0" fontAlgn="auto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 fontAlgn="auto">
              <a:buNone/>
            </a:pPr>
            <a:endParaRPr lang="en-US" b="1" dirty="0" smtClean="0"/>
          </a:p>
          <a:p>
            <a:pPr marL="0" indent="0" fontAlgn="auto">
              <a:buNone/>
            </a:pPr>
            <a:endParaRPr lang="en-US" b="1" dirty="0"/>
          </a:p>
          <a:p>
            <a:pPr marL="0" indent="0" fontAlgn="auto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300" b="1" i="1" dirty="0" err="1" smtClean="0"/>
              <a:t>Getinet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Assabu</a:t>
            </a:r>
            <a:r>
              <a:rPr lang="en-US" sz="2300" b="1" i="1" dirty="0" smtClean="0"/>
              <a:t> (Ph.D.)</a:t>
            </a:r>
            <a:endParaRPr lang="en-US" sz="2300" b="1" dirty="0"/>
          </a:p>
          <a:p>
            <a:pPr marL="0" indent="0" algn="ctr">
              <a:buNone/>
            </a:pPr>
            <a:r>
              <a:rPr lang="en-US" sz="2300" b="1" i="1" dirty="0" err="1" smtClean="0"/>
              <a:t>Debre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Markos</a:t>
            </a:r>
            <a:r>
              <a:rPr lang="en-US" sz="2300" b="1" i="1" dirty="0" smtClean="0"/>
              <a:t> University </a:t>
            </a:r>
          </a:p>
          <a:p>
            <a:pPr marL="0" indent="0" algn="ctr">
              <a:buNone/>
            </a:pPr>
            <a:r>
              <a:rPr lang="en-US" sz="2300" b="1" i="1" dirty="0" smtClean="0"/>
              <a:t>College of Agriculture and  Natural Resources </a:t>
            </a:r>
          </a:p>
          <a:p>
            <a:pPr marL="0" indent="0" algn="ctr">
              <a:buNone/>
            </a:pPr>
            <a:endParaRPr lang="en-US" sz="2300" b="1" i="1" dirty="0" smtClean="0"/>
          </a:p>
          <a:p>
            <a:pPr marL="0" indent="0" algn="ctr">
              <a:buNone/>
            </a:pPr>
            <a:endParaRPr lang="en-US" sz="2300" b="1" i="1" dirty="0" smtClean="0"/>
          </a:p>
          <a:p>
            <a:pPr marL="0" indent="0" algn="ctr">
              <a:buNone/>
            </a:pPr>
            <a:endParaRPr lang="en-US" sz="2300" b="1" dirty="0" smtClean="0"/>
          </a:p>
          <a:p>
            <a:pPr marL="0" indent="0" algn="ctr" fontAlgn="auto">
              <a:buNone/>
            </a:pPr>
            <a:endParaRPr lang="en-US" sz="3200" dirty="0"/>
          </a:p>
        </p:txBody>
      </p:sp>
      <p:pic>
        <p:nvPicPr>
          <p:cNvPr id="2050" name="Picture 2" descr="DSC030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897707" cy="29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07" y="2590800"/>
            <a:ext cx="2400553" cy="29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au.edu.et/templates/jsn_epic_pro/images/b_04.jpg">
            <a:hlinkClick r:id="rId5" tooltip="&quot;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0B0"/>
                </a:solidFill>
              </a:rPr>
              <a:t>3. CDM and the CDM Project Cycle</a:t>
            </a:r>
            <a:br>
              <a:rPr lang="en-US" sz="3200" b="1" dirty="0">
                <a:solidFill>
                  <a:srgbClr val="2310B0"/>
                </a:solidFill>
              </a:rPr>
            </a:br>
            <a:endParaRPr lang="en-US" sz="3200" b="1" dirty="0">
              <a:solidFill>
                <a:srgbClr val="2310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CDM </a:t>
            </a:r>
            <a:r>
              <a:rPr lang="en-US" sz="2800" dirty="0"/>
              <a:t>is a project-based mechanism designed to promote investment in projects that reduce or sequester </a:t>
            </a:r>
            <a:r>
              <a:rPr lang="en-US" sz="2800" dirty="0" smtClean="0"/>
              <a:t> emissions of  </a:t>
            </a:r>
            <a:r>
              <a:rPr lang="en-US" sz="2800" dirty="0"/>
              <a:t>(GHG) in developing </a:t>
            </a:r>
            <a:r>
              <a:rPr lang="en-US" sz="2800" dirty="0" smtClean="0"/>
              <a:t>countries,.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The goal of the </a:t>
            </a:r>
            <a:r>
              <a:rPr lang="en-US" sz="2800" dirty="0" smtClean="0"/>
              <a:t>CDM: </a:t>
            </a:r>
          </a:p>
          <a:p>
            <a:pPr marL="1385888" lvl="0" indent="-520700">
              <a:buFont typeface="Wingdings" pitchFamily="2" charset="2"/>
              <a:buChar char="Ø"/>
            </a:pPr>
            <a:r>
              <a:rPr lang="en-US" sz="2800" dirty="0"/>
              <a:t>to assist Annex I countries in achieving compliance with their emissions reduction targets, </a:t>
            </a:r>
          </a:p>
          <a:p>
            <a:pPr marL="1385888" lvl="0" indent="-520700">
              <a:buFont typeface="Wingdings" pitchFamily="2" charset="2"/>
              <a:buChar char="Ø"/>
            </a:pPr>
            <a:r>
              <a:rPr lang="en-US" sz="2800" dirty="0"/>
              <a:t>to assist non-Annex I parties in achieving sustainable development  and </a:t>
            </a:r>
          </a:p>
          <a:p>
            <a:pPr marL="1385888" lvl="0" indent="-520700">
              <a:buFont typeface="Wingdings" pitchFamily="2" charset="2"/>
              <a:buChar char="Ø"/>
            </a:pPr>
            <a:r>
              <a:rPr lang="en-US" sz="2800" dirty="0"/>
              <a:t>to reduce the cost of compliance (Kyoto Protocol 1997).</a:t>
            </a:r>
          </a:p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The CDM is supervised by the CDM Executive Board (CDM EB) and is under the guidance of the Conference of the Parties (COP/MOP) of 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the UNFCCC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8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27888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2310B0"/>
                </a:solidFill>
              </a:rPr>
              <a:t>-------Cont’d</a:t>
            </a:r>
            <a:endParaRPr lang="en-US" sz="2800" b="1" dirty="0">
              <a:solidFill>
                <a:srgbClr val="2310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Potential projects that can be accepted as CDM projects are in the sectors of:</a:t>
            </a:r>
          </a:p>
          <a:p>
            <a:pPr marL="638175" lvl="0" indent="-239713"/>
            <a:r>
              <a:rPr lang="en-US" sz="2800" b="1" dirty="0">
                <a:solidFill>
                  <a:srgbClr val="2310B0"/>
                </a:solidFill>
              </a:rPr>
              <a:t>Energy </a:t>
            </a:r>
            <a:r>
              <a:rPr lang="en-US" sz="2800" dirty="0"/>
              <a:t>(Renewable/alternate energy and energy efficiency (demand and supply side).</a:t>
            </a:r>
          </a:p>
          <a:p>
            <a:pPr marL="638175" lvl="0" indent="-239713"/>
            <a:r>
              <a:rPr lang="en-US" sz="2800" b="1" dirty="0">
                <a:solidFill>
                  <a:srgbClr val="2310B0"/>
                </a:solidFill>
              </a:rPr>
              <a:t>Waste Management</a:t>
            </a:r>
            <a:r>
              <a:rPr lang="en-US" sz="2800" dirty="0"/>
              <a:t> (Landfill gas capture, Recycling and   Energy from solid waste etc.)</a:t>
            </a:r>
          </a:p>
          <a:p>
            <a:pPr marL="638175" lvl="0" indent="-239713"/>
            <a:r>
              <a:rPr lang="en-US" sz="2800" b="1" dirty="0">
                <a:solidFill>
                  <a:srgbClr val="2310B0"/>
                </a:solidFill>
              </a:rPr>
              <a:t>Transportation</a:t>
            </a:r>
            <a:r>
              <a:rPr lang="en-US" sz="2800" dirty="0"/>
              <a:t> ( Alternative fuel vehicles,   Mass transit systems , Cleaner engines</a:t>
            </a:r>
          </a:p>
          <a:p>
            <a:pPr marL="638175" lvl="0" indent="-239713"/>
            <a:r>
              <a:rPr lang="en-US" sz="2800" b="1" dirty="0">
                <a:solidFill>
                  <a:srgbClr val="2310B0"/>
                </a:solidFill>
              </a:rPr>
              <a:t>Industrial processes</a:t>
            </a:r>
            <a:r>
              <a:rPr lang="en-US" sz="2800" dirty="0">
                <a:solidFill>
                  <a:srgbClr val="2310B0"/>
                </a:solidFill>
              </a:rPr>
              <a:t> </a:t>
            </a:r>
            <a:r>
              <a:rPr lang="en-US" sz="2800" dirty="0"/>
              <a:t>(, Fertilizer, Textile etc.)</a:t>
            </a:r>
          </a:p>
          <a:p>
            <a:pPr marL="638175" lvl="0" indent="-239713"/>
            <a:r>
              <a:rPr lang="en-US" sz="2800" b="1" dirty="0">
                <a:solidFill>
                  <a:srgbClr val="2310B0"/>
                </a:solidFill>
              </a:rPr>
              <a:t>Land Use, Land Use Change and Forestry</a:t>
            </a:r>
            <a:r>
              <a:rPr lang="en-US" sz="2800" dirty="0">
                <a:solidFill>
                  <a:srgbClr val="2310B0"/>
                </a:solidFill>
              </a:rPr>
              <a:t> </a:t>
            </a:r>
            <a:r>
              <a:rPr lang="en-US" sz="2800" dirty="0"/>
              <a:t>(watershed management, sustainable forest management, afforestation and reforestation)</a:t>
            </a:r>
          </a:p>
          <a:p>
            <a:pPr marL="638175" lvl="0" indent="-239713"/>
            <a:r>
              <a:rPr lang="en-US" sz="2800" b="1" dirty="0">
                <a:solidFill>
                  <a:srgbClr val="2310B0"/>
                </a:solidFill>
              </a:rPr>
              <a:t>Agricultural and livestock</a:t>
            </a:r>
            <a:r>
              <a:rPr lang="en-US" sz="2800" dirty="0">
                <a:solidFill>
                  <a:srgbClr val="2310B0"/>
                </a:solidFill>
              </a:rPr>
              <a:t> </a:t>
            </a:r>
            <a:r>
              <a:rPr lang="en-US" sz="2800" dirty="0"/>
              <a:t>practices and any other project resulting in GHG mitigation or carbon sequestration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b="1" dirty="0">
                <a:solidFill>
                  <a:srgbClr val="2310B0"/>
                </a:solidFill>
              </a:rPr>
              <a:t>CDM Project Eligibility </a:t>
            </a:r>
            <a:r>
              <a:rPr lang="en-US" sz="3100" b="1" dirty="0" smtClean="0">
                <a:solidFill>
                  <a:srgbClr val="2310B0"/>
                </a:solidFill>
              </a:rPr>
              <a:t>Criteria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Be </a:t>
            </a:r>
            <a:r>
              <a:rPr lang="en-US" dirty="0"/>
              <a:t>implemented in a non-Annex 1 country that is a party to the Kyoto Protocol.</a:t>
            </a:r>
          </a:p>
          <a:p>
            <a:pPr lvl="0" fontAlgn="auto"/>
            <a:r>
              <a:rPr lang="en-US" dirty="0"/>
              <a:t>The projects should promote sustainable development in host countries; </a:t>
            </a:r>
          </a:p>
          <a:p>
            <a:pPr lvl="0" fontAlgn="auto"/>
            <a:r>
              <a:rPr lang="en-US" dirty="0"/>
              <a:t>The projects should result in real, measurable and long-term benefits towards climate change mitigation; and </a:t>
            </a:r>
          </a:p>
          <a:p>
            <a:pPr lvl="0" fontAlgn="auto"/>
            <a:r>
              <a:rPr lang="en-US" dirty="0"/>
              <a:t>The emission reduction should be additional to what would have otherwise occurred without the projects. </a:t>
            </a:r>
          </a:p>
          <a:p>
            <a:pPr lvl="0" fontAlgn="auto"/>
            <a:r>
              <a:rPr lang="en-US" dirty="0"/>
              <a:t>All parties involved must approve the projects; 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7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rgbClr val="2310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477000"/>
          </a:xfrm>
        </p:spPr>
        <p:txBody>
          <a:bodyPr>
            <a:normAutofit lnSpcReduction="10000"/>
          </a:bodyPr>
          <a:lstStyle/>
          <a:p>
            <a:pPr marL="508000" lvl="1" indent="-338138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</a:rPr>
              <a:t>CDM Requirements</a:t>
            </a:r>
          </a:p>
          <a:p>
            <a:pPr marL="169862" lvl="1" indent="0">
              <a:lnSpc>
                <a:spcPct val="80000"/>
              </a:lnSpc>
              <a:buNone/>
            </a:pPr>
            <a:endParaRPr lang="en-US" sz="2800" b="1" dirty="0">
              <a:solidFill>
                <a:srgbClr val="0066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Has </a:t>
            </a:r>
            <a:r>
              <a:rPr lang="en-US" sz="2800" dirty="0"/>
              <a:t>the country ratified the Kyoto Protocol?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the country have a functioning DNA?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the project contribute to SD? - more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the project result in GHG reductions?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Are the emissions reductions real and measurable?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Is the project additional?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the project result in a diversion of ODA?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Is the project mitigation or A/R sinks?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No nuclear</a:t>
            </a:r>
            <a:r>
              <a:rPr lang="en-US" sz="2800" dirty="0" smtClean="0"/>
              <a:t>!</a:t>
            </a:r>
          </a:p>
          <a:p>
            <a:endParaRPr lang="en-US" sz="2800" b="1" dirty="0" smtClean="0">
              <a:solidFill>
                <a:srgbClr val="2310B0"/>
              </a:solidFill>
            </a:endParaRPr>
          </a:p>
          <a:p>
            <a:r>
              <a:rPr lang="en-US" sz="2800" b="1" dirty="0" smtClean="0">
                <a:solidFill>
                  <a:srgbClr val="2310B0"/>
                </a:solidFill>
              </a:rPr>
              <a:t>CDM </a:t>
            </a:r>
            <a:r>
              <a:rPr lang="en-US" sz="2800" b="1" dirty="0">
                <a:solidFill>
                  <a:srgbClr val="2310B0"/>
                </a:solidFill>
              </a:rPr>
              <a:t>project Cycle</a:t>
            </a:r>
            <a:endParaRPr lang="en-US" sz="2800" dirty="0" smtClean="0"/>
          </a:p>
          <a:p>
            <a:pPr marL="744538" indent="-236538">
              <a:buFont typeface="Wingdings" pitchFamily="2" charset="2"/>
              <a:buChar char="Ø"/>
            </a:pPr>
            <a:r>
              <a:rPr lang="en-US" sz="2800" dirty="0" smtClean="0"/>
              <a:t>All CDM projects </a:t>
            </a:r>
            <a:r>
              <a:rPr lang="en-US" sz="2800" dirty="0"/>
              <a:t>must go through the CDM project cycle with special requirements of qualifying and supervision of the project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7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096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2310B0"/>
                </a:solidFill>
              </a:rPr>
              <a:t>CDM project Cycle</a:t>
            </a:r>
            <a:endParaRPr lang="en-US" sz="2400" dirty="0"/>
          </a:p>
        </p:txBody>
      </p:sp>
      <p:sp>
        <p:nvSpPr>
          <p:cNvPr id="6" name="Rounded Rectangle 141"/>
          <p:cNvSpPr>
            <a:spLocks noChangeArrowheads="1"/>
          </p:cNvSpPr>
          <p:nvPr/>
        </p:nvSpPr>
        <p:spPr bwMode="auto">
          <a:xfrm>
            <a:off x="1733203" y="3294148"/>
            <a:ext cx="1600198" cy="54226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 Project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Financing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149"/>
          <p:cNvSpPr>
            <a:spLocks noChangeArrowheads="1"/>
          </p:cNvSpPr>
          <p:nvPr/>
        </p:nvSpPr>
        <p:spPr bwMode="auto">
          <a:xfrm>
            <a:off x="1733200" y="2417092"/>
            <a:ext cx="1600200" cy="579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Validation/ registration of PDD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50"/>
          <p:cNvSpPr>
            <a:spLocks noChangeArrowheads="1"/>
          </p:cNvSpPr>
          <p:nvPr/>
        </p:nvSpPr>
        <p:spPr bwMode="auto">
          <a:xfrm>
            <a:off x="1733202" y="6088667"/>
            <a:ext cx="1641890" cy="4937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 Issuance of CERs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153"/>
          <p:cNvSpPr>
            <a:spLocks noChangeArrowheads="1"/>
          </p:cNvSpPr>
          <p:nvPr/>
        </p:nvSpPr>
        <p:spPr bwMode="auto">
          <a:xfrm>
            <a:off x="1727454" y="4150892"/>
            <a:ext cx="1628315" cy="454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  Monitoring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155"/>
          <p:cNvSpPr>
            <a:spLocks noChangeArrowheads="1"/>
          </p:cNvSpPr>
          <p:nvPr/>
        </p:nvSpPr>
        <p:spPr bwMode="auto">
          <a:xfrm>
            <a:off x="1733201" y="5035708"/>
            <a:ext cx="1746616" cy="56340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Certification /Verification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59"/>
          <p:cNvSpPr>
            <a:spLocks noChangeArrowheads="1"/>
          </p:cNvSpPr>
          <p:nvPr/>
        </p:nvSpPr>
        <p:spPr bwMode="auto">
          <a:xfrm>
            <a:off x="1694116" y="1554164"/>
            <a:ext cx="1661653" cy="4815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National approval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-609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0"/>
          <p:cNvSpPr>
            <a:spLocks noChangeArrowheads="1"/>
          </p:cNvSpPr>
          <p:nvPr/>
        </p:nvSpPr>
        <p:spPr bwMode="auto">
          <a:xfrm>
            <a:off x="-609600" y="609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-609600" y="609600"/>
            <a:ext cx="22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6"/>
          <p:cNvSpPr>
            <a:spLocks noChangeArrowheads="1"/>
          </p:cNvSpPr>
          <p:nvPr/>
        </p:nvSpPr>
        <p:spPr bwMode="auto">
          <a:xfrm>
            <a:off x="-609600" y="609600"/>
            <a:ext cx="250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8"/>
          <p:cNvSpPr>
            <a:spLocks noChangeArrowheads="1"/>
          </p:cNvSpPr>
          <p:nvPr/>
        </p:nvSpPr>
        <p:spPr bwMode="auto">
          <a:xfrm>
            <a:off x="-609600" y="609600"/>
            <a:ext cx="22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-609600" y="609600"/>
            <a:ext cx="250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4"/>
          <p:cNvSpPr>
            <a:spLocks noChangeArrowheads="1"/>
          </p:cNvSpPr>
          <p:nvPr/>
        </p:nvSpPr>
        <p:spPr bwMode="auto">
          <a:xfrm>
            <a:off x="1727454" y="666750"/>
            <a:ext cx="1462087" cy="5191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 Project Design and Formulation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5139936" y="609600"/>
            <a:ext cx="975114" cy="55425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Project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5139936" y="2320638"/>
            <a:ext cx="1171575" cy="5492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Operational Entity 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5025390" y="1417350"/>
            <a:ext cx="1128713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Project design document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5190214" y="3159400"/>
            <a:ext cx="1250337" cy="54338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Investors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118778" y="3988810"/>
            <a:ext cx="1396322" cy="53899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Project Participants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5253376" y="4726940"/>
            <a:ext cx="1344613" cy="64796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Operational Entity 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035889" y="5537200"/>
            <a:ext cx="1562100" cy="52387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Verification Report/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Certification report /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Request for CERs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5230019" y="6296614"/>
            <a:ext cx="1367970" cy="493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EB/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Lohit Hindi"/>
              </a:rPr>
              <a:t>Registry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38"/>
          <p:cNvSpPr>
            <a:spLocks noChangeShapeType="1"/>
          </p:cNvSpPr>
          <p:nvPr/>
        </p:nvSpPr>
        <p:spPr bwMode="auto">
          <a:xfrm flipH="1">
            <a:off x="3434440" y="4353007"/>
            <a:ext cx="1603375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36"/>
          <p:cNvSpPr>
            <a:spLocks noChangeShapeType="1"/>
          </p:cNvSpPr>
          <p:nvPr/>
        </p:nvSpPr>
        <p:spPr bwMode="auto">
          <a:xfrm>
            <a:off x="2783766" y="5599112"/>
            <a:ext cx="0" cy="5032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2"/>
          <p:cNvSpPr>
            <a:spLocks noChangeShapeType="1"/>
          </p:cNvSpPr>
          <p:nvPr/>
        </p:nvSpPr>
        <p:spPr bwMode="auto">
          <a:xfrm>
            <a:off x="2464244" y="1213977"/>
            <a:ext cx="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34"/>
          <p:cNvSpPr>
            <a:spLocks noChangeShapeType="1"/>
          </p:cNvSpPr>
          <p:nvPr/>
        </p:nvSpPr>
        <p:spPr bwMode="auto">
          <a:xfrm>
            <a:off x="5619556" y="1110962"/>
            <a:ext cx="7937" cy="306388"/>
          </a:xfrm>
          <a:prstGeom prst="straightConnector1">
            <a:avLst/>
          </a:prstGeom>
          <a:noFill/>
          <a:ln w="12700">
            <a:solidFill>
              <a:srgbClr val="4F81B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3"/>
          <p:cNvSpPr>
            <a:spLocks noChangeShapeType="1"/>
          </p:cNvSpPr>
          <p:nvPr/>
        </p:nvSpPr>
        <p:spPr bwMode="auto">
          <a:xfrm flipH="1">
            <a:off x="8079264" y="2222213"/>
            <a:ext cx="15875" cy="647700"/>
          </a:xfrm>
          <a:prstGeom prst="straightConnector1">
            <a:avLst/>
          </a:prstGeom>
          <a:noFill/>
          <a:ln w="12700">
            <a:solidFill>
              <a:srgbClr val="4F81B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32"/>
          <p:cNvSpPr>
            <a:spLocks noChangeShapeType="1"/>
          </p:cNvSpPr>
          <p:nvPr/>
        </p:nvSpPr>
        <p:spPr bwMode="auto">
          <a:xfrm>
            <a:off x="3414595" y="1738267"/>
            <a:ext cx="1765300" cy="669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9"/>
          <p:cNvSpPr>
            <a:spLocks noChangeShapeType="1"/>
          </p:cNvSpPr>
          <p:nvPr/>
        </p:nvSpPr>
        <p:spPr bwMode="auto">
          <a:xfrm>
            <a:off x="5663291" y="1849150"/>
            <a:ext cx="0" cy="373063"/>
          </a:xfrm>
          <a:prstGeom prst="straightConnector1">
            <a:avLst/>
          </a:prstGeom>
          <a:noFill/>
          <a:ln w="12700">
            <a:solidFill>
              <a:srgbClr val="4F81B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7"/>
          <p:cNvSpPr>
            <a:spLocks noChangeShapeType="1"/>
          </p:cNvSpPr>
          <p:nvPr/>
        </p:nvSpPr>
        <p:spPr bwMode="auto">
          <a:xfrm>
            <a:off x="5925682" y="6061075"/>
            <a:ext cx="0" cy="244475"/>
          </a:xfrm>
          <a:prstGeom prst="straightConnector1">
            <a:avLst/>
          </a:prstGeom>
          <a:noFill/>
          <a:ln w="12700">
            <a:solidFill>
              <a:srgbClr val="4F81B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8"/>
          <p:cNvSpPr>
            <a:spLocks noChangeShapeType="1"/>
          </p:cNvSpPr>
          <p:nvPr/>
        </p:nvSpPr>
        <p:spPr bwMode="auto">
          <a:xfrm flipH="1">
            <a:off x="3309937" y="926306"/>
            <a:ext cx="16430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6"/>
          <p:cNvSpPr>
            <a:spLocks noChangeShapeType="1"/>
          </p:cNvSpPr>
          <p:nvPr/>
        </p:nvSpPr>
        <p:spPr bwMode="auto">
          <a:xfrm flipH="1">
            <a:off x="3479816" y="6456980"/>
            <a:ext cx="1710398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52400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3810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3815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6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66"/>
          <p:cNvSpPr>
            <a:spLocks noChangeArrowheads="1"/>
          </p:cNvSpPr>
          <p:nvPr/>
        </p:nvSpPr>
        <p:spPr bwMode="auto">
          <a:xfrm>
            <a:off x="3810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7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7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8"/>
          <p:cNvSpPr>
            <a:spLocks noChangeArrowheads="1"/>
          </p:cNvSpPr>
          <p:nvPr/>
        </p:nvSpPr>
        <p:spPr bwMode="auto">
          <a:xfrm rot="17124449">
            <a:off x="5628345" y="2504931"/>
            <a:ext cx="4499285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Activities and responsible institutions in the CDM project cycle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12"/>
          <p:cNvSpPr>
            <a:spLocks noChangeShapeType="1"/>
          </p:cNvSpPr>
          <p:nvPr/>
        </p:nvSpPr>
        <p:spPr bwMode="auto">
          <a:xfrm>
            <a:off x="2512835" y="2106162"/>
            <a:ext cx="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12"/>
          <p:cNvSpPr>
            <a:spLocks noChangeShapeType="1"/>
          </p:cNvSpPr>
          <p:nvPr/>
        </p:nvSpPr>
        <p:spPr bwMode="auto">
          <a:xfrm>
            <a:off x="2557411" y="3007000"/>
            <a:ext cx="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12"/>
          <p:cNvSpPr>
            <a:spLocks noChangeShapeType="1"/>
          </p:cNvSpPr>
          <p:nvPr/>
        </p:nvSpPr>
        <p:spPr bwMode="auto">
          <a:xfrm>
            <a:off x="2619153" y="3836410"/>
            <a:ext cx="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12"/>
          <p:cNvSpPr>
            <a:spLocks noChangeShapeType="1"/>
          </p:cNvSpPr>
          <p:nvPr/>
        </p:nvSpPr>
        <p:spPr bwMode="auto">
          <a:xfrm>
            <a:off x="2619153" y="4726940"/>
            <a:ext cx="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AutoShape 8"/>
          <p:cNvSpPr>
            <a:spLocks noChangeShapeType="1"/>
          </p:cNvSpPr>
          <p:nvPr/>
        </p:nvSpPr>
        <p:spPr bwMode="auto">
          <a:xfrm flipH="1">
            <a:off x="3434440" y="3557674"/>
            <a:ext cx="16430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utoShape 9"/>
          <p:cNvSpPr>
            <a:spLocks noChangeShapeType="1"/>
          </p:cNvSpPr>
          <p:nvPr/>
        </p:nvSpPr>
        <p:spPr bwMode="auto">
          <a:xfrm>
            <a:off x="5793581" y="4527809"/>
            <a:ext cx="0" cy="373063"/>
          </a:xfrm>
          <a:prstGeom prst="straightConnector1">
            <a:avLst/>
          </a:prstGeom>
          <a:noFill/>
          <a:ln w="12700">
            <a:solidFill>
              <a:srgbClr val="4F81B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38"/>
          <p:cNvSpPr>
            <a:spLocks noChangeShapeType="1"/>
          </p:cNvSpPr>
          <p:nvPr/>
        </p:nvSpPr>
        <p:spPr bwMode="auto">
          <a:xfrm flipH="1">
            <a:off x="3586839" y="5257337"/>
            <a:ext cx="1603375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AutoShape 7"/>
          <p:cNvSpPr>
            <a:spLocks noChangeShapeType="1"/>
          </p:cNvSpPr>
          <p:nvPr/>
        </p:nvSpPr>
        <p:spPr bwMode="auto">
          <a:xfrm>
            <a:off x="5948650" y="5396230"/>
            <a:ext cx="0" cy="244475"/>
          </a:xfrm>
          <a:prstGeom prst="straightConnector1">
            <a:avLst/>
          </a:prstGeom>
          <a:noFill/>
          <a:ln w="12700">
            <a:solidFill>
              <a:srgbClr val="4F81B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AutoShape 8"/>
          <p:cNvSpPr>
            <a:spLocks noChangeShapeType="1"/>
          </p:cNvSpPr>
          <p:nvPr/>
        </p:nvSpPr>
        <p:spPr bwMode="auto">
          <a:xfrm flipH="1">
            <a:off x="3414595" y="2670420"/>
            <a:ext cx="16430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Picture 58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36" grpId="0" animBg="1"/>
      <p:bldP spid="39" grpId="0" animBg="1"/>
      <p:bldP spid="40" grpId="0" animBg="1"/>
      <p:bldP spid="43" grpId="0" animBg="1"/>
      <p:bldP spid="44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67"/>
            <a:ext cx="8229600" cy="8564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0B0"/>
                </a:solidFill>
              </a:rPr>
              <a:t>CDM project </a:t>
            </a:r>
            <a:r>
              <a:rPr lang="en-US" sz="3200" b="1" dirty="0" smtClean="0">
                <a:solidFill>
                  <a:srgbClr val="2310B0"/>
                </a:solidFill>
              </a:rPr>
              <a:t>Cycle-----Cont’d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562600"/>
          </a:xfrm>
        </p:spPr>
        <p:txBody>
          <a:bodyPr>
            <a:noAutofit/>
          </a:bodyPr>
          <a:lstStyle/>
          <a:p>
            <a:r>
              <a:rPr lang="en-US" sz="2800" dirty="0"/>
              <a:t>A CDM project must prove that it is different from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the baseline  </a:t>
            </a:r>
            <a:r>
              <a:rPr lang="en-US" sz="2800" dirty="0" smtClean="0"/>
              <a:t>(</a:t>
            </a:r>
            <a:r>
              <a:rPr lang="en-GB" sz="2800" dirty="0" smtClean="0"/>
              <a:t> </a:t>
            </a:r>
            <a:r>
              <a:rPr lang="en-GB" sz="2800" dirty="0"/>
              <a:t>scenario  </a:t>
            </a:r>
            <a:r>
              <a:rPr lang="en-US" sz="2800" dirty="0"/>
              <a:t> that reasonably represents anthropogenic GHG emissions that would most likely have occurred in the absence </a:t>
            </a:r>
            <a:r>
              <a:rPr lang="en-US" sz="2800" dirty="0" smtClean="0"/>
              <a:t> </a:t>
            </a:r>
            <a:r>
              <a:rPr lang="en-GB" sz="2800" dirty="0" smtClean="0"/>
              <a:t>of </a:t>
            </a:r>
            <a:r>
              <a:rPr lang="en-GB" sz="2800" dirty="0"/>
              <a:t>the </a:t>
            </a:r>
            <a:r>
              <a:rPr lang="en-GB" sz="2800" dirty="0" smtClean="0"/>
              <a:t>CDM  project</a:t>
            </a:r>
            <a:r>
              <a:rPr lang="en-GB" sz="2800" dirty="0"/>
              <a:t> </a:t>
            </a:r>
            <a:r>
              <a:rPr lang="en-GB" sz="2800" dirty="0" smtClean="0"/>
              <a:t>) </a:t>
            </a:r>
            <a:r>
              <a:rPr lang="en-US" sz="2800" dirty="0" smtClean="0"/>
              <a:t>and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>
                <a:solidFill>
                  <a:srgbClr val="FF0000"/>
                </a:solidFill>
              </a:rPr>
              <a:t>the </a:t>
            </a:r>
            <a:r>
              <a:rPr lang="en-GB" sz="2800" b="1" dirty="0" err="1">
                <a:solidFill>
                  <a:srgbClr val="FF0000"/>
                </a:solidFill>
              </a:rPr>
              <a:t>additionality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requirements  are  </a:t>
            </a:r>
            <a:r>
              <a:rPr lang="en-GB" sz="2800" dirty="0"/>
              <a:t>met. </a:t>
            </a:r>
            <a:endParaRPr lang="en-GB" sz="2800" dirty="0" smtClean="0"/>
          </a:p>
          <a:p>
            <a:pPr marL="246063" lvl="1" indent="-246063"/>
            <a:r>
              <a:rPr lang="en-GB" sz="2800" dirty="0" smtClean="0"/>
              <a:t>This is seen from the point of view of:</a:t>
            </a:r>
            <a:endParaRPr lang="en-US" sz="2800" dirty="0" smtClean="0"/>
          </a:p>
          <a:p>
            <a:pPr lvl="0"/>
            <a:r>
              <a:rPr lang="en-US" sz="2800" dirty="0" smtClean="0">
                <a:solidFill>
                  <a:srgbClr val="2310B0"/>
                </a:solidFill>
              </a:rPr>
              <a:t>Environmental </a:t>
            </a:r>
            <a:r>
              <a:rPr lang="en-US" sz="2800" dirty="0" err="1">
                <a:solidFill>
                  <a:srgbClr val="2310B0"/>
                </a:solidFill>
              </a:rPr>
              <a:t>additionality</a:t>
            </a:r>
            <a:r>
              <a:rPr lang="en-US" sz="2800" dirty="0"/>
              <a:t>;  which refers to long-term real and measurable </a:t>
            </a:r>
            <a:r>
              <a:rPr lang="en-US" sz="2800" dirty="0" smtClean="0"/>
              <a:t>reduction.</a:t>
            </a:r>
            <a:endParaRPr lang="en-US" sz="2800" dirty="0"/>
          </a:p>
          <a:p>
            <a:pPr lvl="0"/>
            <a:r>
              <a:rPr lang="en-US" sz="2800" dirty="0">
                <a:solidFill>
                  <a:srgbClr val="2310B0"/>
                </a:solidFill>
              </a:rPr>
              <a:t>Technology </a:t>
            </a:r>
            <a:r>
              <a:rPr lang="en-US" sz="2800" dirty="0" err="1">
                <a:solidFill>
                  <a:srgbClr val="2310B0"/>
                </a:solidFill>
              </a:rPr>
              <a:t>additionality</a:t>
            </a:r>
            <a:r>
              <a:rPr lang="en-US" sz="2800" dirty="0">
                <a:solidFill>
                  <a:srgbClr val="2310B0"/>
                </a:solidFill>
              </a:rPr>
              <a:t>;</a:t>
            </a:r>
            <a:r>
              <a:rPr lang="en-US" sz="2800" dirty="0"/>
              <a:t>  refers to transfer of environmentally safe and sound technology and </a:t>
            </a:r>
          </a:p>
          <a:p>
            <a:pPr lvl="0"/>
            <a:r>
              <a:rPr lang="en-US" sz="2800" dirty="0">
                <a:solidFill>
                  <a:srgbClr val="2310B0"/>
                </a:solidFill>
              </a:rPr>
              <a:t>Investment </a:t>
            </a:r>
            <a:r>
              <a:rPr lang="en-US" sz="2800" dirty="0" err="1">
                <a:solidFill>
                  <a:srgbClr val="2310B0"/>
                </a:solidFill>
              </a:rPr>
              <a:t>additionality</a:t>
            </a:r>
            <a:r>
              <a:rPr lang="en-US" sz="2800" dirty="0">
                <a:solidFill>
                  <a:srgbClr val="2310B0"/>
                </a:solidFill>
              </a:rPr>
              <a:t> </a:t>
            </a:r>
            <a:r>
              <a:rPr lang="en-US" sz="2800" dirty="0"/>
              <a:t>- no diversion of  </a:t>
            </a:r>
            <a:r>
              <a:rPr lang="en-US" sz="2800" dirty="0" smtClean="0"/>
              <a:t>ODAs</a:t>
            </a:r>
            <a:endParaRPr lang="en-US" sz="2800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7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17383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0B0"/>
                </a:solidFill>
              </a:rPr>
              <a:t>CDM project Cycle-----Cont’d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4" y="1143000"/>
            <a:ext cx="8975766" cy="5715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2713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68234" y="183516"/>
            <a:ext cx="8778438" cy="59681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ine 79"/>
          <p:cNvSpPr>
            <a:spLocks noChangeShapeType="1"/>
          </p:cNvSpPr>
          <p:nvPr/>
        </p:nvSpPr>
        <p:spPr bwMode="auto">
          <a:xfrm flipV="1">
            <a:off x="1243215" y="2076450"/>
            <a:ext cx="0" cy="3238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>
            <a:off x="1244600" y="5314950"/>
            <a:ext cx="60198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69"/>
          <p:cNvSpPr>
            <a:spLocks noChangeShapeType="1"/>
          </p:cNvSpPr>
          <p:nvPr/>
        </p:nvSpPr>
        <p:spPr bwMode="auto">
          <a:xfrm>
            <a:off x="1207309" y="2590800"/>
            <a:ext cx="1562100" cy="165100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7"/>
          <p:cNvSpPr>
            <a:spLocks noChangeShapeType="1"/>
          </p:cNvSpPr>
          <p:nvPr/>
        </p:nvSpPr>
        <p:spPr bwMode="auto">
          <a:xfrm>
            <a:off x="2769409" y="2755900"/>
            <a:ext cx="62691" cy="2559050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70"/>
          <p:cNvSpPr>
            <a:spLocks/>
          </p:cNvSpPr>
          <p:nvPr/>
        </p:nvSpPr>
        <p:spPr bwMode="auto">
          <a:xfrm>
            <a:off x="2798849" y="2755900"/>
            <a:ext cx="3416300" cy="1765300"/>
          </a:xfrm>
          <a:custGeom>
            <a:avLst/>
            <a:gdLst>
              <a:gd name="T0" fmla="*/ 0 w 2152"/>
              <a:gd name="T1" fmla="*/ 0 h 1112"/>
              <a:gd name="T2" fmla="*/ 128 w 2152"/>
              <a:gd name="T3" fmla="*/ 584 h 1112"/>
              <a:gd name="T4" fmla="*/ 536 w 2152"/>
              <a:gd name="T5" fmla="*/ 952 h 1112"/>
              <a:gd name="T6" fmla="*/ 1384 w 2152"/>
              <a:gd name="T7" fmla="*/ 1112 h 1112"/>
              <a:gd name="T8" fmla="*/ 2152 w 2152"/>
              <a:gd name="T9" fmla="*/ 1112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1112">
                <a:moveTo>
                  <a:pt x="0" y="0"/>
                </a:moveTo>
                <a:lnTo>
                  <a:pt x="128" y="584"/>
                </a:lnTo>
                <a:lnTo>
                  <a:pt x="536" y="952"/>
                </a:lnTo>
                <a:lnTo>
                  <a:pt x="1384" y="1112"/>
                </a:lnTo>
                <a:lnTo>
                  <a:pt x="2152" y="1112"/>
                </a:lnTo>
              </a:path>
            </a:pathLst>
          </a:custGeom>
          <a:noFill/>
          <a:ln w="444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>
            <a:off x="1352161" y="2621511"/>
            <a:ext cx="4991100" cy="546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3649749" y="3237706"/>
            <a:ext cx="2565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C00000"/>
                </a:solidFill>
              </a:rPr>
              <a:t>ADDITIONAL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EMISSION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REDUCTIONS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Freeform 62"/>
          <p:cNvSpPr>
            <a:spLocks/>
          </p:cNvSpPr>
          <p:nvPr/>
        </p:nvSpPr>
        <p:spPr bwMode="auto">
          <a:xfrm>
            <a:off x="2832100" y="2731393"/>
            <a:ext cx="3403600" cy="1752600"/>
          </a:xfrm>
          <a:custGeom>
            <a:avLst/>
            <a:gdLst>
              <a:gd name="T0" fmla="*/ 0 w 2144"/>
              <a:gd name="T1" fmla="*/ 0 h 1104"/>
              <a:gd name="T2" fmla="*/ 120 w 2144"/>
              <a:gd name="T3" fmla="*/ 568 h 1104"/>
              <a:gd name="T4" fmla="*/ 520 w 2144"/>
              <a:gd name="T5" fmla="*/ 928 h 1104"/>
              <a:gd name="T6" fmla="*/ 1328 w 2144"/>
              <a:gd name="T7" fmla="*/ 1096 h 1104"/>
              <a:gd name="T8" fmla="*/ 2144 w 2144"/>
              <a:gd name="T9" fmla="*/ 1104 h 1104"/>
              <a:gd name="T10" fmla="*/ 2144 w 2144"/>
              <a:gd name="T11" fmla="*/ 224 h 1104"/>
              <a:gd name="T12" fmla="*/ 0 w 2144"/>
              <a:gd name="T13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4" h="1104">
                <a:moveTo>
                  <a:pt x="0" y="0"/>
                </a:moveTo>
                <a:lnTo>
                  <a:pt x="120" y="568"/>
                </a:lnTo>
                <a:lnTo>
                  <a:pt x="520" y="928"/>
                </a:lnTo>
                <a:lnTo>
                  <a:pt x="1328" y="1096"/>
                </a:lnTo>
                <a:lnTo>
                  <a:pt x="2144" y="1104"/>
                </a:lnTo>
                <a:lnTo>
                  <a:pt x="2144" y="224"/>
                </a:lnTo>
                <a:lnTo>
                  <a:pt x="0" y="0"/>
                </a:lnTo>
                <a:close/>
              </a:path>
            </a:pathLst>
          </a:custGeom>
          <a:solidFill>
            <a:srgbClr val="33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72"/>
          <p:cNvSpPr txBox="1">
            <a:spLocks noChangeArrowheads="1"/>
          </p:cNvSpPr>
          <p:nvPr/>
        </p:nvSpPr>
        <p:spPr bwMode="auto">
          <a:xfrm>
            <a:off x="3090603" y="4600228"/>
            <a:ext cx="293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 dirty="0">
                <a:solidFill>
                  <a:srgbClr val="2310B0"/>
                </a:solidFill>
              </a:rPr>
              <a:t>Emissions after the project</a:t>
            </a:r>
            <a:endParaRPr lang="en-US" sz="1600" b="1" dirty="0">
              <a:solidFill>
                <a:srgbClr val="2310B0"/>
              </a:solidFill>
            </a:endParaRPr>
          </a:p>
        </p:txBody>
      </p:sp>
      <p:sp>
        <p:nvSpPr>
          <p:cNvPr id="16" name="Text Box 71"/>
          <p:cNvSpPr txBox="1">
            <a:spLocks noChangeArrowheads="1"/>
          </p:cNvSpPr>
          <p:nvPr/>
        </p:nvSpPr>
        <p:spPr bwMode="auto">
          <a:xfrm>
            <a:off x="3736538" y="2607627"/>
            <a:ext cx="217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Emissions baseline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2810163" y="1751012"/>
            <a:ext cx="3314700" cy="650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1. Validation of project design, baseline and monitoring plan</a:t>
            </a:r>
            <a:endParaRPr lang="en-US" dirty="0"/>
          </a:p>
        </p:txBody>
      </p:sp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5908238" y="2296073"/>
            <a:ext cx="3022600" cy="650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2. Verification / Certification of emission reductions</a:t>
            </a:r>
            <a:endParaRPr lang="en-US" dirty="0"/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 rot="16200000">
            <a:off x="-216109" y="3124129"/>
            <a:ext cx="1947670" cy="5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/>
              <a:t>GHG emissions</a:t>
            </a:r>
            <a:br>
              <a:rPr lang="en-GB" sz="1400" dirty="0"/>
            </a:br>
            <a:r>
              <a:rPr lang="en-GB" sz="1400" dirty="0"/>
              <a:t>(tCO</a:t>
            </a:r>
            <a:r>
              <a:rPr lang="en-GB" sz="1400" baseline="-25000" dirty="0"/>
              <a:t>2</a:t>
            </a:r>
            <a:r>
              <a:rPr lang="en-GB" sz="1400" dirty="0"/>
              <a:t>eq)</a:t>
            </a:r>
            <a:endParaRPr lang="en-US" sz="1400" dirty="0"/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1524000" y="5465821"/>
            <a:ext cx="361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2310B0"/>
                </a:solidFill>
              </a:rPr>
              <a:t>Project implementation</a:t>
            </a:r>
            <a:endParaRPr lang="en-US" sz="1600" dirty="0">
              <a:solidFill>
                <a:srgbClr val="2310B0"/>
              </a:solidFill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6259253" y="5341476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/>
              <a:t>Years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7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rgbClr val="0066FF"/>
                </a:solidFill>
              </a:rPr>
              <a:t>4. Global Overview of CDM Projects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total, 7,293 projects were registered under the CDM in 89 countries by the end of September 2013, and about 1,170 further projects are undergoing validation (UNFCCC 2013</a:t>
            </a:r>
            <a:r>
              <a:rPr lang="en-US" sz="2800" dirty="0" smtClean="0"/>
              <a:t>).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1533"/>
            <a:ext cx="7381371" cy="37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au.edu.et/templates/jsn_epic_pro/images/b_04.jpg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5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933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Global Overview of CDM </a:t>
            </a:r>
            <a:r>
              <a:rPr lang="en-US" sz="3200" b="1" dirty="0" smtClean="0">
                <a:solidFill>
                  <a:srgbClr val="0066FF"/>
                </a:solidFill>
              </a:rPr>
              <a:t>Projects             --------Cont’d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By the end of the </a:t>
            </a:r>
            <a:r>
              <a:rPr lang="en-US" sz="2800" dirty="0" smtClean="0"/>
              <a:t> </a:t>
            </a:r>
            <a:r>
              <a:rPr lang="en-US" sz="2800" dirty="0"/>
              <a:t>Kyoto Protocol’s first commitment period) </a:t>
            </a:r>
            <a:endParaRPr lang="en-US" sz="2800" dirty="0" smtClean="0"/>
          </a:p>
          <a:p>
            <a:pPr marL="914400" lvl="0" indent="-287338"/>
            <a:r>
              <a:rPr lang="en-US" sz="2800" b="1" dirty="0" smtClean="0"/>
              <a:t>1.38 </a:t>
            </a:r>
            <a:r>
              <a:rPr lang="en-US" sz="2800" b="1" dirty="0"/>
              <a:t>billion certified emission reductions (CERs) had been </a:t>
            </a:r>
            <a:r>
              <a:rPr lang="en-US" sz="2800" b="1" dirty="0" smtClean="0"/>
              <a:t>issued and </a:t>
            </a:r>
            <a:r>
              <a:rPr lang="en-US" sz="2800" dirty="0" smtClean="0"/>
              <a:t> </a:t>
            </a:r>
            <a:r>
              <a:rPr lang="en-US" sz="2800" dirty="0"/>
              <a:t>stands ready to further contribute through the crediting of a further </a:t>
            </a:r>
            <a:r>
              <a:rPr lang="en-US" sz="2800" b="1" dirty="0"/>
              <a:t>1.4 to 6.2 billion</a:t>
            </a:r>
            <a:r>
              <a:rPr lang="en-US" sz="2800" dirty="0"/>
              <a:t> emission reductions by 2020.  </a:t>
            </a:r>
          </a:p>
          <a:p>
            <a:pPr marL="914400" indent="-287338"/>
            <a:r>
              <a:rPr lang="en-US" sz="2800" dirty="0" smtClean="0"/>
              <a:t>Leveraged </a:t>
            </a:r>
            <a:r>
              <a:rPr lang="en-US" sz="2800" dirty="0"/>
              <a:t>an estimated </a:t>
            </a:r>
            <a:r>
              <a:rPr lang="en-US" sz="2800" b="1" dirty="0"/>
              <a:t>USD 315 billion</a:t>
            </a:r>
            <a:r>
              <a:rPr lang="en-US" sz="2800" dirty="0"/>
              <a:t> in capital investment to underpin climate mitigation efforts and support the achievement of a range of sustainable development outcomes for host parties</a:t>
            </a:r>
            <a:r>
              <a:rPr lang="en-US" sz="2800" dirty="0" smtClean="0"/>
              <a:t>,</a:t>
            </a:r>
          </a:p>
          <a:p>
            <a:pPr marL="914400" lvl="0" indent="-287338"/>
            <a:r>
              <a:rPr lang="en-US" sz="2800" dirty="0"/>
              <a:t>Contributed to the development of </a:t>
            </a:r>
            <a:r>
              <a:rPr lang="en-US" sz="2800" b="1" dirty="0"/>
              <a:t>110 </a:t>
            </a:r>
            <a:r>
              <a:rPr lang="en-US" sz="2800" b="1" dirty="0" err="1"/>
              <a:t>gigawatts</a:t>
            </a:r>
            <a:r>
              <a:rPr lang="en-US" sz="2800" dirty="0"/>
              <a:t> of new renewable energy capacity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5156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5. The CDM Project Potential in Sub-Saharan </a:t>
            </a:r>
            <a:r>
              <a:rPr lang="en-US" sz="3200" b="1" dirty="0" smtClean="0">
                <a:solidFill>
                  <a:srgbClr val="0066FF"/>
                </a:solidFill>
              </a:rPr>
              <a:t>Africa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fontAlgn="auto"/>
            <a:r>
              <a:rPr lang="en-US" dirty="0"/>
              <a:t>While the CDM remains one of the most celebrated policy instruments of the </a:t>
            </a:r>
            <a:r>
              <a:rPr lang="en-US" dirty="0" smtClean="0"/>
              <a:t>KP,  </a:t>
            </a:r>
            <a:r>
              <a:rPr lang="en-US" dirty="0"/>
              <a:t>developing countries </a:t>
            </a:r>
            <a:r>
              <a:rPr lang="en-US" dirty="0" smtClean="0"/>
              <a:t> especially </a:t>
            </a:r>
            <a:r>
              <a:rPr lang="en-US" dirty="0"/>
              <a:t>those in Sub Saharan Africa (SSA) have still witnessed disparity in the distribution of CDM projects 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03" y="2667000"/>
            <a:ext cx="72556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383357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r>
              <a:rPr lang="en-US" sz="2800" dirty="0" smtClean="0"/>
              <a:t>Overview of the UNFCCC and the Kyoto Protocol</a:t>
            </a:r>
          </a:p>
          <a:p>
            <a:pPr lvl="0" fontAlgn="base"/>
            <a:r>
              <a:rPr lang="en-US" sz="2800" dirty="0" smtClean="0"/>
              <a:t>The Kyoto Protocol –framework of the carbon market</a:t>
            </a:r>
          </a:p>
          <a:p>
            <a:pPr lvl="0" fontAlgn="base"/>
            <a:r>
              <a:rPr lang="en-US" sz="2800" dirty="0" smtClean="0"/>
              <a:t>CDM and the CDM Project Cycle</a:t>
            </a:r>
          </a:p>
          <a:p>
            <a:pPr lvl="0" fontAlgn="base"/>
            <a:r>
              <a:rPr lang="en-US" sz="2800" dirty="0" smtClean="0"/>
              <a:t>Global Synopsis of CDM projects</a:t>
            </a:r>
          </a:p>
          <a:p>
            <a:pPr lvl="0" fontAlgn="base"/>
            <a:r>
              <a:rPr lang="en-US" sz="2800" dirty="0" smtClean="0"/>
              <a:t>The CDM Project Potential in Sub-Saharan Africa</a:t>
            </a:r>
          </a:p>
          <a:p>
            <a:pPr lvl="0" fontAlgn="base"/>
            <a:r>
              <a:rPr lang="en-US" sz="2800" dirty="0" smtClean="0"/>
              <a:t>CDM potentials and implementation challenges in Ethiopia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1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0066FF"/>
                </a:solidFill>
              </a:rPr>
              <a:t>The </a:t>
            </a:r>
            <a:r>
              <a:rPr lang="en-US" sz="3600" b="1" dirty="0">
                <a:solidFill>
                  <a:srgbClr val="0066FF"/>
                </a:solidFill>
              </a:rPr>
              <a:t>CDM Project Potential in Sub-Saharan Africa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745067"/>
            <a:ext cx="9144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 </a:t>
            </a:r>
            <a:r>
              <a:rPr lang="en-US" sz="2800" dirty="0"/>
              <a:t>of 6060 registered projects as of January 2013, only 1.9% were in Africa, compared to 85.3% for Asia and the Pacific in which South Africa had the most projects with 85, followed by the Ivory Coast with 38 and Kenya with 32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endParaRPr lang="en-US" sz="5100" dirty="0"/>
          </a:p>
          <a:p>
            <a:endParaRPr lang="en-US" sz="4900" dirty="0" smtClean="0"/>
          </a:p>
          <a:p>
            <a:endParaRPr lang="en-US" sz="4900" dirty="0" smtClean="0"/>
          </a:p>
          <a:p>
            <a:endParaRPr lang="en-US" dirty="0"/>
          </a:p>
          <a:p>
            <a:pPr fontAlgn="auto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743200"/>
            <a:ext cx="6908800" cy="3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au.edu.et/templates/jsn_epic_pro/images/b_04.jpg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533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The CDM Project Potential in Sub-Saharan Africa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carbon market  study by </a:t>
            </a:r>
            <a:r>
              <a:rPr lang="en-US" sz="2800" dirty="0" err="1"/>
              <a:t>Arens</a:t>
            </a:r>
            <a:r>
              <a:rPr lang="en-US" sz="2800" dirty="0"/>
              <a:t> C. and </a:t>
            </a:r>
            <a:r>
              <a:rPr lang="en-US" sz="2800" dirty="0" err="1"/>
              <a:t>Burian</a:t>
            </a:r>
            <a:r>
              <a:rPr lang="en-US" sz="2800" dirty="0"/>
              <a:t>  M.      ( 2012) across 11 East African countries  shows that ; </a:t>
            </a:r>
          </a:p>
          <a:p>
            <a:pPr marL="1379537" indent="-685800">
              <a:buFont typeface="Wingdings" pitchFamily="2" charset="2"/>
              <a:buChar char="Ø"/>
            </a:pPr>
            <a:r>
              <a:rPr lang="en-US" sz="2800" dirty="0"/>
              <a:t>Ethiopia comes  first with an estimated potential for 32.0 million  (CERs) per year., in the energetic use of agricultural residues followed by hydropower, forest residues and cooking stoves, </a:t>
            </a:r>
          </a:p>
          <a:p>
            <a:pPr marL="1379537" indent="-685800">
              <a:buFont typeface="Wingdings" pitchFamily="2" charset="2"/>
              <a:buChar char="Ø"/>
            </a:pPr>
            <a:r>
              <a:rPr lang="en-US" sz="2800" dirty="0"/>
              <a:t>Followed by Tanzania (24,500kCERs/y), DRC (18,000kCERs/y) and Uganda (17,650kCERs/y) in the same sectors</a:t>
            </a:r>
            <a:endParaRPr lang="en-US" sz="2800" dirty="0" smtClean="0"/>
          </a:p>
          <a:p>
            <a:pPr marL="695325" indent="-357188"/>
            <a:endParaRPr lang="en-US" sz="2400" dirty="0"/>
          </a:p>
          <a:p>
            <a:pPr marL="695325" indent="-357188"/>
            <a:endParaRPr lang="en-US" sz="2800" dirty="0" smtClean="0"/>
          </a:p>
          <a:p>
            <a:pPr marL="695325" indent="-357188"/>
            <a:endParaRPr lang="en-US" sz="2800" dirty="0"/>
          </a:p>
          <a:p>
            <a:pPr marL="695325" indent="-357188"/>
            <a:endParaRPr lang="en-US" sz="2800" dirty="0" smtClean="0"/>
          </a:p>
          <a:p>
            <a:pPr marL="357188" indent="-357188"/>
            <a:endParaRPr lang="en-US" sz="2800" dirty="0" smtClean="0"/>
          </a:p>
          <a:p>
            <a:pPr marL="357188" indent="-357188"/>
            <a:endParaRPr lang="en-US" dirty="0"/>
          </a:p>
        </p:txBody>
      </p:sp>
      <p:pic>
        <p:nvPicPr>
          <p:cNvPr id="5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477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46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b="1" dirty="0">
                <a:solidFill>
                  <a:srgbClr val="0066FF"/>
                </a:solidFill>
              </a:rPr>
              <a:t>The </a:t>
            </a:r>
            <a:r>
              <a:rPr lang="en-US" sz="3100" b="1" dirty="0" err="1">
                <a:solidFill>
                  <a:srgbClr val="0066FF"/>
                </a:solidFill>
              </a:rPr>
              <a:t>Humbo</a:t>
            </a:r>
            <a:r>
              <a:rPr lang="en-US" sz="3100" b="1" dirty="0">
                <a:solidFill>
                  <a:srgbClr val="0066FF"/>
                </a:solidFill>
              </a:rPr>
              <a:t> and Lake Turkana CDM projects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Autofit/>
          </a:bodyPr>
          <a:lstStyle/>
          <a:p>
            <a:pPr fontAlgn="auto"/>
            <a:r>
              <a:rPr lang="en-US" sz="2700" dirty="0" err="1"/>
              <a:t>Humbo</a:t>
            </a:r>
            <a:r>
              <a:rPr lang="en-US" sz="2700" dirty="0"/>
              <a:t> forest reclamation project </a:t>
            </a:r>
            <a:r>
              <a:rPr lang="en-US" sz="2700" dirty="0" smtClean="0"/>
              <a:t>  </a:t>
            </a:r>
            <a:r>
              <a:rPr lang="en-US" sz="2700" dirty="0"/>
              <a:t>restore over 2,700 hectares of degraded forest through the planting and maintenance of new trees thereby reducing carbon emissions by an estimated </a:t>
            </a:r>
            <a:r>
              <a:rPr lang="en-US" sz="2700" b="1" dirty="0"/>
              <a:t>880,000 metric </a:t>
            </a:r>
            <a:r>
              <a:rPr lang="en-US" sz="2700" b="1" dirty="0" err="1"/>
              <a:t>tonnes</a:t>
            </a:r>
            <a:r>
              <a:rPr lang="en-US" sz="2700" b="1" dirty="0"/>
              <a:t> over the next 30 years.</a:t>
            </a:r>
            <a:r>
              <a:rPr lang="en-US" sz="2700" dirty="0"/>
              <a:t> </a:t>
            </a:r>
            <a:endParaRPr lang="en-US" sz="2700" dirty="0" smtClean="0"/>
          </a:p>
          <a:p>
            <a:pPr fontAlgn="auto"/>
            <a:r>
              <a:rPr lang="en-US" sz="2700" dirty="0" smtClean="0"/>
              <a:t>The </a:t>
            </a:r>
            <a:r>
              <a:rPr lang="en-US" sz="2700" dirty="0"/>
              <a:t>project, while also supporting local income and employment generation, will earn project participants around </a:t>
            </a:r>
            <a:r>
              <a:rPr lang="en-US" sz="2700" b="1" dirty="0"/>
              <a:t>30,000 CERs per year.</a:t>
            </a:r>
            <a:endParaRPr lang="en-US" sz="2700" dirty="0"/>
          </a:p>
          <a:p>
            <a:pPr fontAlgn="auto"/>
            <a:r>
              <a:rPr lang="en-US" sz="2700" dirty="0"/>
              <a:t> </a:t>
            </a:r>
            <a:r>
              <a:rPr lang="en-US" sz="2700" dirty="0" smtClean="0"/>
              <a:t>The </a:t>
            </a:r>
            <a:r>
              <a:rPr lang="en-US" sz="2700" dirty="0"/>
              <a:t>Lake Turkana wind power project in Kenya is a </a:t>
            </a:r>
            <a:r>
              <a:rPr lang="en-US" sz="2700" b="1" dirty="0"/>
              <a:t>582 million Euro project</a:t>
            </a:r>
            <a:r>
              <a:rPr lang="en-US" sz="2700" dirty="0"/>
              <a:t> backed by the African Development Bank, which when completed will be the largest wind farm in Africa with a capacity of </a:t>
            </a:r>
            <a:r>
              <a:rPr lang="en-US" sz="2700" b="1" dirty="0"/>
              <a:t>300 megawatts of power.</a:t>
            </a:r>
            <a:r>
              <a:rPr lang="en-US" sz="2700" dirty="0"/>
              <a:t> </a:t>
            </a:r>
            <a:r>
              <a:rPr lang="en-US" sz="2700" dirty="0" smtClean="0"/>
              <a:t>The </a:t>
            </a:r>
            <a:r>
              <a:rPr lang="en-US" sz="2700" dirty="0"/>
              <a:t>will earn the project participants an estimated </a:t>
            </a:r>
            <a:r>
              <a:rPr lang="en-US" sz="2700" b="1" dirty="0"/>
              <a:t>736,615 CERs each</a:t>
            </a:r>
            <a:r>
              <a:rPr lang="en-US" sz="2700" dirty="0"/>
              <a:t> year. </a:t>
            </a:r>
          </a:p>
        </p:txBody>
      </p:sp>
    </p:spTree>
    <p:extLst>
      <p:ext uri="{BB962C8B-B14F-4D97-AF65-F5344CB8AC3E}">
        <p14:creationId xmlns:p14="http://schemas.microsoft.com/office/powerpoint/2010/main" val="11385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52400"/>
            <a:ext cx="8991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rgbClr val="0066FF"/>
                </a:solidFill>
              </a:rPr>
              <a:t>6. CDM Potential and Implementation Challenges in Ethiopia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r>
              <a:rPr lang="en-US" dirty="0"/>
              <a:t>Based on the 2010 World Development Indicator, the country’s CO</a:t>
            </a:r>
            <a:r>
              <a:rPr lang="en-US" baseline="-25000" dirty="0"/>
              <a:t>2</a:t>
            </a:r>
            <a:r>
              <a:rPr lang="en-US" dirty="0"/>
              <a:t> emissions stand at </a:t>
            </a:r>
            <a:r>
              <a:rPr lang="en-US" b="1" dirty="0"/>
              <a:t>6.70 Mt</a:t>
            </a:r>
            <a:r>
              <a:rPr lang="en-US" dirty="0"/>
              <a:t>/year.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current practices prevail, GHG emissions in Ethiopia will more than double from 150 Mt CO</a:t>
            </a:r>
            <a:r>
              <a:rPr lang="en-US" baseline="-25000" dirty="0"/>
              <a:t>2</a:t>
            </a:r>
            <a:r>
              <a:rPr lang="en-US" dirty="0"/>
              <a:t>eq to 400 Mt CO</a:t>
            </a:r>
            <a:r>
              <a:rPr lang="en-US" baseline="-25000" dirty="0"/>
              <a:t>2</a:t>
            </a:r>
            <a:r>
              <a:rPr lang="en-US" dirty="0"/>
              <a:t>eq in 2030 (FDRE, 2011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71" y="3333828"/>
            <a:ext cx="4644629" cy="34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au.edu.et/templates/jsn_epic_pro/images/b_04.jpg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7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</a:rPr>
              <a:t>CDM Potential </a:t>
            </a:r>
            <a:r>
              <a:rPr lang="en-US" sz="3200" b="1" dirty="0" smtClean="0">
                <a:solidFill>
                  <a:srgbClr val="0066FF"/>
                </a:solidFill>
              </a:rPr>
              <a:t>         ….Cont’d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66FF"/>
                </a:solidFill>
              </a:rPr>
              <a:t>Humbo</a:t>
            </a:r>
            <a:r>
              <a:rPr lang="en-US" sz="2800" b="1" dirty="0">
                <a:solidFill>
                  <a:srgbClr val="0066FF"/>
                </a:solidFill>
              </a:rPr>
              <a:t> </a:t>
            </a:r>
            <a:r>
              <a:rPr lang="en-US" sz="2800" dirty="0" smtClean="0"/>
              <a:t>is </a:t>
            </a:r>
            <a:r>
              <a:rPr lang="en-US" sz="2800" dirty="0"/>
              <a:t>the largest World Bank forestry project in Africa to gain CDM </a:t>
            </a:r>
            <a:r>
              <a:rPr lang="en-US" sz="2800" dirty="0" smtClean="0"/>
              <a:t>registration 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/>
              <a:t>Hills of the </a:t>
            </a:r>
            <a:r>
              <a:rPr lang="en-US" sz="1200" dirty="0" err="1"/>
              <a:t>Humbo</a:t>
            </a:r>
            <a:r>
              <a:rPr lang="en-US" sz="1200" dirty="0"/>
              <a:t> Project area before intervention (2006) and after the project (2009) (Photo courtesy </a:t>
            </a:r>
            <a:r>
              <a:rPr lang="en-US" sz="1200" dirty="0">
                <a:hlinkClick r:id="rId2"/>
              </a:rPr>
              <a:t>UNFCCC</a:t>
            </a:r>
            <a:r>
              <a:rPr lang="en-US" sz="1200" dirty="0"/>
              <a:t>) 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estores </a:t>
            </a:r>
            <a:r>
              <a:rPr lang="en-US" sz="2800" dirty="0"/>
              <a:t>over 2,700 hectares of degraded forest through the planting and maintenance of new trees</a:t>
            </a:r>
            <a:r>
              <a:rPr lang="en-US" sz="2800" dirty="0" smtClean="0"/>
              <a:t>. </a:t>
            </a:r>
          </a:p>
          <a:p>
            <a:endParaRPr lang="en-US" sz="2800" b="1" dirty="0" smtClean="0">
              <a:solidFill>
                <a:srgbClr val="0066FF"/>
              </a:solidFill>
            </a:endParaRPr>
          </a:p>
          <a:p>
            <a:endParaRPr lang="en-US" sz="2800" b="1" dirty="0">
              <a:solidFill>
                <a:srgbClr val="0066FF"/>
              </a:solidFill>
            </a:endParaRPr>
          </a:p>
          <a:p>
            <a:endParaRPr lang="en-US" sz="2800" b="1" dirty="0" smtClean="0">
              <a:solidFill>
                <a:srgbClr val="0066FF"/>
              </a:solidFill>
            </a:endParaRPr>
          </a:p>
        </p:txBody>
      </p:sp>
      <p:pic>
        <p:nvPicPr>
          <p:cNvPr id="4" name="Picture 5" descr="Humbo-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35" y="2031640"/>
            <a:ext cx="3863975" cy="288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399"/>
            <a:ext cx="4297124" cy="28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aau.edu.et/templates/jsn_epic_pro/images/b_04.jpg">
            <a:hlinkClick r:id="rId5" tooltip="&quot;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1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</a:rPr>
              <a:t>CDM Potential          ….Cont’d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en-US" sz="2800" dirty="0"/>
              <a:t>The World Bank's </a:t>
            </a:r>
            <a:r>
              <a:rPr lang="en-US" sz="2800" dirty="0" err="1"/>
              <a:t>BioCarbon</a:t>
            </a:r>
            <a:r>
              <a:rPr lang="en-US" sz="2800" dirty="0"/>
              <a:t> Fund will purchase 165,000 </a:t>
            </a:r>
            <a:r>
              <a:rPr lang="en-US" sz="2800" dirty="0" err="1"/>
              <a:t>tonnes</a:t>
            </a:r>
            <a:r>
              <a:rPr lang="en-US" sz="2800" dirty="0"/>
              <a:t> worth of these carbon credits. </a:t>
            </a:r>
          </a:p>
          <a:p>
            <a:r>
              <a:rPr lang="en-US" sz="2800" dirty="0"/>
              <a:t>The sale of carbon credits under the </a:t>
            </a:r>
            <a:r>
              <a:rPr lang="en-US" sz="2800" dirty="0" err="1"/>
              <a:t>BioCarbon</a:t>
            </a:r>
            <a:r>
              <a:rPr lang="en-US" sz="2800" dirty="0"/>
              <a:t> Fund will provide an income stream of more than US$700,000 to the Ethiopian local communities for 10 years.</a:t>
            </a:r>
          </a:p>
          <a:p>
            <a:r>
              <a:rPr lang="en-US" sz="2800" dirty="0"/>
              <a:t>The project is expected to remove an estimated 880,000 metric </a:t>
            </a:r>
            <a:r>
              <a:rPr lang="en-US" sz="2800" dirty="0" err="1"/>
              <a:t>tonnes</a:t>
            </a:r>
            <a:r>
              <a:rPr lang="en-US" sz="2800" dirty="0"/>
              <a:t> of carbon dioxide from the atmosphere over the next 30 years.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rgbClr val="0066FF"/>
                </a:solidFill>
              </a:rPr>
              <a:t>II) Methane Capture and Flaring from Addis Ababa </a:t>
            </a:r>
            <a:r>
              <a:rPr lang="en-US" sz="3600" b="1" dirty="0" err="1">
                <a:solidFill>
                  <a:srgbClr val="0066FF"/>
                </a:solidFill>
              </a:rPr>
              <a:t>Repi</a:t>
            </a:r>
            <a:r>
              <a:rPr lang="en-US" sz="3600" b="1" dirty="0">
                <a:solidFill>
                  <a:srgbClr val="0066FF"/>
                </a:solidFill>
              </a:rPr>
              <a:t> open dump fill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algn="just"/>
            <a:r>
              <a:rPr lang="en-US" dirty="0" err="1"/>
              <a:t>Repi</a:t>
            </a:r>
            <a:r>
              <a:rPr lang="en-US" dirty="0"/>
              <a:t>/ </a:t>
            </a:r>
            <a:r>
              <a:rPr lang="en-US" dirty="0" err="1"/>
              <a:t>Koshe</a:t>
            </a:r>
            <a:r>
              <a:rPr lang="en-US" dirty="0"/>
              <a:t>/ </a:t>
            </a:r>
            <a:r>
              <a:rPr lang="en-US" dirty="0" smtClean="0"/>
              <a:t>waste </a:t>
            </a:r>
            <a:r>
              <a:rPr lang="en-US" dirty="0"/>
              <a:t>disposal site for households and industrial waste produced in and around the premises of Addis </a:t>
            </a:r>
            <a:r>
              <a:rPr lang="en-US" dirty="0" smtClean="0"/>
              <a:t>Ababa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has high proportion of organic and biodegradable component in the waste. </a:t>
            </a:r>
            <a:endParaRPr lang="en-US" dirty="0" smtClean="0"/>
          </a:p>
          <a:p>
            <a:pPr algn="just"/>
            <a:r>
              <a:rPr lang="en-US" dirty="0" smtClean="0"/>
              <a:t>As </a:t>
            </a:r>
            <a:r>
              <a:rPr lang="en-US" dirty="0"/>
              <a:t>a result, methane is uncontrollably released into the atmosphere leading to poor conditions in the local environment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53" y="3852333"/>
            <a:ext cx="3048000" cy="31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G_03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886200"/>
            <a:ext cx="4204021" cy="31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III) Clinker Optimization in cement types production at </a:t>
            </a:r>
            <a:r>
              <a:rPr lang="en-US" sz="3600" b="1" dirty="0" err="1"/>
              <a:t>Derba</a:t>
            </a:r>
            <a:r>
              <a:rPr lang="en-US" sz="3600" b="1" dirty="0"/>
              <a:t> MIDROC cement Plant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/>
              <a:t>The proposed project activity reduces </a:t>
            </a:r>
            <a:r>
              <a:rPr lang="en-US" dirty="0" smtClean="0"/>
              <a:t> GHG </a:t>
            </a:r>
            <a:r>
              <a:rPr lang="en-US" dirty="0"/>
              <a:t>emissions by reducing the GHG intensity in cement produced, through utilizing additives from mining to displace some clinker share which would otherwise have resulted in GHG emissions (UNFCCC</a:t>
            </a:r>
            <a:r>
              <a:rPr lang="en-US" b="1" dirty="0"/>
              <a:t> 2012)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substitution results in reduced emission of CO</a:t>
            </a:r>
            <a:r>
              <a:rPr lang="en-US" baseline="-25000" dirty="0"/>
              <a:t>2</a:t>
            </a:r>
            <a:r>
              <a:rPr lang="en-US" dirty="0"/>
              <a:t> from:- </a:t>
            </a:r>
          </a:p>
          <a:p>
            <a:pPr marL="930275" lvl="0" indent="-457200">
              <a:buFont typeface="Wingdings" pitchFamily="2" charset="2"/>
              <a:buChar char="Ø"/>
            </a:pPr>
            <a:r>
              <a:rPr lang="en-US" dirty="0"/>
              <a:t>Reduced burning of limestone / reduced </a:t>
            </a:r>
            <a:r>
              <a:rPr lang="en-US" dirty="0" err="1"/>
              <a:t>decarbonisation</a:t>
            </a:r>
            <a:r>
              <a:rPr lang="en-US" dirty="0"/>
              <a:t> reaction in clinker making </a:t>
            </a:r>
          </a:p>
          <a:p>
            <a:pPr marL="930275" lvl="0" indent="-457200">
              <a:buFont typeface="Wingdings" pitchFamily="2" charset="2"/>
              <a:buChar char="Ø"/>
            </a:pPr>
            <a:r>
              <a:rPr lang="en-US" dirty="0"/>
              <a:t>Reduced need of kiln fuel consumption used for enacting the de-carbonization reaction in clinker making 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6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08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III) Clinker Optimization in cement types production at </a:t>
            </a:r>
            <a:r>
              <a:rPr lang="en-US" sz="3200" b="1" dirty="0" err="1"/>
              <a:t>Derba</a:t>
            </a:r>
            <a:r>
              <a:rPr lang="en-US" sz="3200" b="1" dirty="0"/>
              <a:t> MIDROC cement Plant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/>
          <a:lstStyle/>
          <a:p>
            <a:r>
              <a:rPr lang="en-US" dirty="0"/>
              <a:t>Clinker production is inherently associated with GHG emission from calcinations of limestone (i.e. with main reaction equation of CaCO</a:t>
            </a:r>
            <a:r>
              <a:rPr lang="en-US" baseline="-25000" dirty="0"/>
              <a:t>3</a:t>
            </a:r>
            <a:r>
              <a:rPr lang="en-US" dirty="0"/>
              <a:t>→ CaO+CO</a:t>
            </a:r>
            <a:r>
              <a:rPr lang="en-US" baseline="-25000" dirty="0"/>
              <a:t>2</a:t>
            </a:r>
            <a:r>
              <a:rPr lang="en-US" dirty="0"/>
              <a:t>), emission from burning kiln fuel and electricity consumption for running process equipment. </a:t>
            </a:r>
          </a:p>
          <a:p>
            <a:r>
              <a:rPr lang="en-US" dirty="0"/>
              <a:t>The greenhouse gas targeted for emission reduction is CO2.The estimated maximum annual emission reduction is about 683,176tCO</a:t>
            </a:r>
            <a:r>
              <a:rPr lang="en-US" baseline="-25000" dirty="0"/>
              <a:t>2</a:t>
            </a:r>
            <a:r>
              <a:rPr lang="en-US" dirty="0"/>
              <a:t>e.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2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933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rgbClr val="0066FF"/>
                </a:solidFill>
              </a:rPr>
              <a:t>CDM Opportunities and Challenges in Ethiopia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Ethiopia </a:t>
            </a:r>
            <a:r>
              <a:rPr lang="en-US" dirty="0"/>
              <a:t>has considerable CDM </a:t>
            </a:r>
            <a:r>
              <a:rPr lang="en-US" dirty="0" smtClean="0"/>
              <a:t>potential in </a:t>
            </a:r>
            <a:r>
              <a:rPr lang="en-US" dirty="0"/>
              <a:t>the form of:</a:t>
            </a:r>
          </a:p>
          <a:p>
            <a:pPr lvl="0"/>
            <a:r>
              <a:rPr lang="en-US" b="1" dirty="0">
                <a:solidFill>
                  <a:srgbClr val="0066FF"/>
                </a:solidFill>
              </a:rPr>
              <a:t>Afforestation / reforestation  </a:t>
            </a:r>
          </a:p>
          <a:p>
            <a:pPr lvl="0"/>
            <a:r>
              <a:rPr lang="en-US" b="1" dirty="0">
                <a:solidFill>
                  <a:srgbClr val="0066FF"/>
                </a:solidFill>
              </a:rPr>
              <a:t>Renewable energy</a:t>
            </a:r>
            <a:r>
              <a:rPr lang="en-US" dirty="0"/>
              <a:t>, (mini-hydro and perhaps wind – particularly in an off-grid context as the Ethiopian grid is already very 'clean' (hydro-powered). </a:t>
            </a:r>
          </a:p>
          <a:p>
            <a:pPr lvl="0"/>
            <a:r>
              <a:rPr lang="en-US" b="1" dirty="0">
                <a:solidFill>
                  <a:srgbClr val="0066FF"/>
                </a:solidFill>
              </a:rPr>
              <a:t>Urban landfill </a:t>
            </a:r>
            <a:r>
              <a:rPr lang="en-US" dirty="0"/>
              <a:t>(methane flaring and/or electricity generation)</a:t>
            </a:r>
          </a:p>
          <a:p>
            <a:pPr lvl="0"/>
            <a:r>
              <a:rPr lang="en-US" b="1" dirty="0">
                <a:solidFill>
                  <a:srgbClr val="0066FF"/>
                </a:solidFill>
              </a:rPr>
              <a:t>Agricultural residues </a:t>
            </a:r>
            <a:r>
              <a:rPr lang="en-US" dirty="0"/>
              <a:t>(e.g. co-generation using bagasse; use of coffee, floriculture, forest and other residues as feedstock in kilns and furnaces, or as feedstock in bio-digesters)</a:t>
            </a:r>
          </a:p>
          <a:p>
            <a:pPr lvl="0" fontAlgn="auto"/>
            <a:r>
              <a:rPr lang="en-US" b="1" dirty="0">
                <a:solidFill>
                  <a:srgbClr val="0066FF"/>
                </a:solidFill>
              </a:rPr>
              <a:t>Industrial fuel-switching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hart 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5095" r="27530" b="12421"/>
          <a:stretch>
            <a:fillRect/>
          </a:stretch>
        </p:blipFill>
        <p:spPr bwMode="auto">
          <a:xfrm>
            <a:off x="381000" y="762000"/>
            <a:ext cx="3603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art 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4762" r="13792" b="1323"/>
          <a:stretch>
            <a:fillRect/>
          </a:stretch>
        </p:blipFill>
        <p:spPr bwMode="auto">
          <a:xfrm>
            <a:off x="4010025" y="829732"/>
            <a:ext cx="3886199" cy="23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aau.edu.et/templates/jsn_epic_pro/images/b_04.jpg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2310B0"/>
                </a:solidFill>
              </a:rPr>
              <a:t>1. Overview of the UNFCCC and the Kyoto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UNFCCC:- </a:t>
            </a:r>
            <a:r>
              <a:rPr lang="en-US" dirty="0"/>
              <a:t>one of the </a:t>
            </a:r>
            <a:r>
              <a:rPr lang="en-US" dirty="0" smtClean="0"/>
              <a:t>three international </a:t>
            </a:r>
            <a:r>
              <a:rPr lang="en-US" dirty="0"/>
              <a:t>treaties born at the UN Conference on Environment and Development in 1992 in Rio, Brazil, known as the ‘</a:t>
            </a:r>
            <a:r>
              <a:rPr lang="en-US" b="1" dirty="0"/>
              <a:t>Rio Earth summit</a:t>
            </a:r>
            <a:r>
              <a:rPr lang="en-US" dirty="0"/>
              <a:t>’ in response to the escalating climate </a:t>
            </a:r>
            <a:r>
              <a:rPr lang="en-US" dirty="0" smtClean="0"/>
              <a:t>impacts CBD </a:t>
            </a:r>
            <a:r>
              <a:rPr lang="en-US" dirty="0"/>
              <a:t>&amp; </a:t>
            </a:r>
            <a:r>
              <a:rPr lang="en-US" dirty="0" smtClean="0"/>
              <a:t>UNCCD being the other two.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UNFCCC  aims to </a:t>
            </a:r>
            <a:r>
              <a:rPr lang="en-US" dirty="0"/>
              <a:t>stabilize atmospheric concentration of </a:t>
            </a:r>
            <a:r>
              <a:rPr lang="en-US" dirty="0" smtClean="0"/>
              <a:t>GHGs at </a:t>
            </a:r>
            <a:r>
              <a:rPr lang="en-US" dirty="0"/>
              <a:t>a level that would prevent dangerous anthropogenic </a:t>
            </a:r>
            <a:r>
              <a:rPr lang="en-US" dirty="0" smtClean="0"/>
              <a:t> interference </a:t>
            </a:r>
            <a:r>
              <a:rPr lang="en-US" dirty="0"/>
              <a:t>with the climate system.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Rio Convention </a:t>
            </a:r>
            <a:r>
              <a:rPr lang="en-US" dirty="0" smtClean="0"/>
              <a:t>was strengthened </a:t>
            </a:r>
            <a:r>
              <a:rPr lang="en-US" dirty="0"/>
              <a:t>with a Kyoto Protocol, where developed countries took legally binding obligations to cut their emissions by 5.2% below 1990 levels by 2008-2012 in aggregate.</a:t>
            </a: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5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3100" b="1" dirty="0" smtClean="0">
                <a:solidFill>
                  <a:srgbClr val="0066FF"/>
                </a:solidFill>
              </a:rPr>
              <a:t>CDM Implementation Challenges in Ethiopia </a:t>
            </a:r>
            <a:endParaRPr lang="en-US" sz="3100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2800" b="1" dirty="0" smtClean="0">
                <a:solidFill>
                  <a:srgbClr val="0066FF"/>
                </a:solidFill>
              </a:rPr>
              <a:t>CDM-specific </a:t>
            </a:r>
            <a:r>
              <a:rPr lang="en-GB" sz="2800" b="1" dirty="0">
                <a:solidFill>
                  <a:srgbClr val="0066FF"/>
                </a:solidFill>
              </a:rPr>
              <a:t>capacity barriers</a:t>
            </a:r>
            <a:endParaRPr lang="en-US" sz="2800" dirty="0">
              <a:solidFill>
                <a:srgbClr val="0066FF"/>
              </a:solidFill>
            </a:endParaRPr>
          </a:p>
          <a:p>
            <a:pPr lvl="1"/>
            <a:r>
              <a:rPr lang="en-GB" dirty="0"/>
              <a:t>Lack of awareness and insufficient capacity in policymakers, DNA staff members, PDD project developers, local experts.</a:t>
            </a:r>
            <a:endParaRPr lang="en-US" dirty="0"/>
          </a:p>
          <a:p>
            <a:pPr lvl="1"/>
            <a:r>
              <a:rPr lang="en-US" dirty="0"/>
              <a:t>Difficulty to prove baseline and </a:t>
            </a:r>
            <a:r>
              <a:rPr lang="en-US" dirty="0" err="1"/>
              <a:t>addionality</a:t>
            </a:r>
            <a:r>
              <a:rPr lang="en-US" dirty="0"/>
              <a:t> requirements  due to data shortage</a:t>
            </a:r>
          </a:p>
          <a:p>
            <a:pPr lvl="0"/>
            <a:r>
              <a:rPr lang="en-GB" sz="2800" b="1" dirty="0">
                <a:solidFill>
                  <a:srgbClr val="0066FF"/>
                </a:solidFill>
              </a:rPr>
              <a:t>Financial barriers</a:t>
            </a:r>
            <a:endParaRPr lang="en-US" sz="2800" dirty="0">
              <a:solidFill>
                <a:srgbClr val="0066FF"/>
              </a:solidFill>
            </a:endParaRPr>
          </a:p>
          <a:p>
            <a:pPr lvl="0" fontAlgn="auto"/>
            <a:r>
              <a:rPr lang="en-GB" sz="2800" dirty="0"/>
              <a:t>Access to funding for capital investment and  </a:t>
            </a:r>
            <a:r>
              <a:rPr lang="en-US" sz="2800" b="1" dirty="0"/>
              <a:t>project transaction </a:t>
            </a:r>
            <a:r>
              <a:rPr lang="en-US" sz="2800" dirty="0"/>
              <a:t>cost (PDD development &amp; commence project) </a:t>
            </a:r>
          </a:p>
          <a:p>
            <a:pPr marL="338138" lvl="1" indent="-287338"/>
            <a:r>
              <a:rPr lang="en-US" b="1" dirty="0"/>
              <a:t>Low carbon prices for AR CDM ( </a:t>
            </a:r>
            <a:r>
              <a:rPr lang="en-US" b="1" dirty="0" err="1"/>
              <a:t>eg</a:t>
            </a:r>
            <a:r>
              <a:rPr lang="en-US" b="1" dirty="0"/>
              <a:t>. </a:t>
            </a:r>
            <a:r>
              <a:rPr lang="en-US" b="1" dirty="0" err="1"/>
              <a:t>Humbo</a:t>
            </a:r>
            <a:r>
              <a:rPr lang="en-US" b="1" dirty="0"/>
              <a:t> CDM project) </a:t>
            </a:r>
            <a:endParaRPr lang="en-US" dirty="0"/>
          </a:p>
          <a:p>
            <a:pPr lvl="0"/>
            <a:r>
              <a:rPr lang="en-GB" sz="2800" b="1" dirty="0">
                <a:solidFill>
                  <a:srgbClr val="0066FF"/>
                </a:solidFill>
              </a:rPr>
              <a:t>Structural and institutional barriers</a:t>
            </a:r>
            <a:r>
              <a:rPr lang="en-GB" sz="2800" dirty="0">
                <a:solidFill>
                  <a:srgbClr val="0066FF"/>
                </a:solidFill>
              </a:rPr>
              <a:t> </a:t>
            </a:r>
            <a:endParaRPr lang="en-US" sz="2800" dirty="0">
              <a:solidFill>
                <a:srgbClr val="0066FF"/>
              </a:solidFill>
            </a:endParaRPr>
          </a:p>
          <a:p>
            <a:pPr lvl="1" fontAlgn="auto"/>
            <a:r>
              <a:rPr lang="en-US" dirty="0"/>
              <a:t>The lengthy requirement of CDM  projects </a:t>
            </a:r>
          </a:p>
          <a:p>
            <a:pPr lvl="1" fontAlgn="auto"/>
            <a:r>
              <a:rPr lang="en-GB" dirty="0"/>
              <a:t>Insufficient capacity in host Parties, national legislative and policy frameworks such as the land tenure problems.</a:t>
            </a:r>
            <a:endParaRPr lang="en-US" dirty="0"/>
          </a:p>
          <a:p>
            <a:pPr lvl="0"/>
            <a:r>
              <a:rPr lang="en-GB" sz="2800" b="1" dirty="0">
                <a:solidFill>
                  <a:srgbClr val="0066FF"/>
                </a:solidFill>
              </a:rPr>
              <a:t>Uncertainty about the modalities of the continuation of the CDM after 2012</a:t>
            </a:r>
            <a:r>
              <a:rPr lang="en-GB" sz="2800" dirty="0">
                <a:solidFill>
                  <a:srgbClr val="0066FF"/>
                </a:solidFill>
              </a:rPr>
              <a:t> </a:t>
            </a:r>
            <a:endParaRPr lang="en-US" sz="2800" dirty="0">
              <a:solidFill>
                <a:srgbClr val="0066FF"/>
              </a:solidFill>
            </a:endParaRPr>
          </a:p>
          <a:p>
            <a:pPr lvl="1"/>
            <a:r>
              <a:rPr lang="en-GB" dirty="0"/>
              <a:t>Parties indicated that Kyoto mechanisms should continue</a:t>
            </a:r>
            <a:endParaRPr lang="en-US" dirty="0"/>
          </a:p>
          <a:p>
            <a:pPr lvl="0"/>
            <a:r>
              <a:rPr lang="en-US" sz="2800" b="1" dirty="0">
                <a:solidFill>
                  <a:srgbClr val="0066FF"/>
                </a:solidFill>
              </a:rPr>
              <a:t>Awareness-raising and confidence-building amongst potential overseas investors and carbon buyers.</a:t>
            </a:r>
            <a:endParaRPr lang="en-US" sz="2800" dirty="0">
              <a:solidFill>
                <a:srgbClr val="0066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/>
          <a:lstStyle/>
          <a:p>
            <a:pPr marL="667512" lvl="2" indent="0" fontAlgn="auto">
              <a:buNone/>
            </a:pPr>
            <a:r>
              <a:rPr lang="en-US" sz="2800" b="1" dirty="0" smtClean="0"/>
              <a:t>The role of Industry sector ????</a:t>
            </a:r>
          </a:p>
          <a:p>
            <a:pPr marL="667512" lvl="2" indent="0" fontAlgn="auto">
              <a:buNone/>
            </a:pPr>
            <a:endParaRPr lang="en-US" sz="2400" b="1" dirty="0" smtClean="0"/>
          </a:p>
          <a:p>
            <a:pPr marL="667512" lvl="2" indent="0" fontAlgn="auto">
              <a:buNone/>
            </a:pPr>
            <a:endParaRPr lang="en-US" sz="2400" b="1" dirty="0"/>
          </a:p>
          <a:p>
            <a:pPr lvl="2" fontAlgn="auto"/>
            <a:r>
              <a:rPr lang="en-US" sz="2400" b="1" dirty="0" smtClean="0"/>
              <a:t>Sectorial </a:t>
            </a:r>
            <a:r>
              <a:rPr lang="en-US" sz="2400" b="1" dirty="0"/>
              <a:t>GHGs emission for baseline and </a:t>
            </a:r>
            <a:r>
              <a:rPr lang="en-US" sz="2400" b="1" dirty="0" err="1"/>
              <a:t>additionality</a:t>
            </a:r>
            <a:r>
              <a:rPr lang="en-US" sz="2400" b="1" dirty="0"/>
              <a:t> in CDM PDD preparation   </a:t>
            </a:r>
            <a:endParaRPr lang="en-US" sz="2400" dirty="0"/>
          </a:p>
          <a:p>
            <a:pPr lvl="2" fontAlgn="auto"/>
            <a:r>
              <a:rPr lang="en-US" sz="2400" b="1" dirty="0"/>
              <a:t>Awareness creation on CDM projects and experience sharing from other CERs beneficiaries firms.</a:t>
            </a:r>
            <a:endParaRPr lang="en-US" sz="2400" dirty="0"/>
          </a:p>
          <a:p>
            <a:pPr lvl="2" fontAlgn="auto"/>
            <a:r>
              <a:rPr lang="en-US" sz="2400" b="1" dirty="0"/>
              <a:t>Identification of eligible CDM projects in the Industry </a:t>
            </a:r>
            <a:r>
              <a:rPr lang="en-US" sz="2400" b="1" dirty="0" smtClean="0"/>
              <a:t>sector</a:t>
            </a:r>
          </a:p>
          <a:p>
            <a:pPr lvl="2" fontAlgn="auto"/>
            <a:endParaRPr lang="en-US" sz="2400" b="1" dirty="0"/>
          </a:p>
          <a:p>
            <a:pPr marL="667512" lvl="2" indent="0" fontAlgn="auto">
              <a:buNone/>
            </a:pPr>
            <a:endParaRPr lang="en-US" dirty="0"/>
          </a:p>
        </p:txBody>
      </p:sp>
      <p:pic>
        <p:nvPicPr>
          <p:cNvPr id="5" name="Picture 4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3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310B0"/>
                </a:solidFill>
              </a:rPr>
              <a:t>1. UNFCCC </a:t>
            </a:r>
            <a:r>
              <a:rPr lang="en-US" sz="3200" dirty="0" smtClean="0">
                <a:solidFill>
                  <a:srgbClr val="2310B0"/>
                </a:solidFill>
              </a:rPr>
              <a:t>  and                                          </a:t>
            </a:r>
            <a:r>
              <a:rPr lang="en-US" sz="3200" dirty="0">
                <a:solidFill>
                  <a:srgbClr val="2310B0"/>
                </a:solidFill>
              </a:rPr>
              <a:t>----Cont’d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>
            <a:normAutofit lnSpcReduction="10000"/>
          </a:bodyPr>
          <a:lstStyle/>
          <a:p>
            <a:pPr fontAlgn="auto"/>
            <a:r>
              <a:rPr lang="en-US" b="1" dirty="0" smtClean="0">
                <a:solidFill>
                  <a:srgbClr val="0066FF"/>
                </a:solidFill>
              </a:rPr>
              <a:t>Rationale  of International </a:t>
            </a:r>
            <a:r>
              <a:rPr lang="en-US" b="1" dirty="0">
                <a:solidFill>
                  <a:srgbClr val="0066FF"/>
                </a:solidFill>
              </a:rPr>
              <a:t>Environmental Laws </a:t>
            </a:r>
            <a:r>
              <a:rPr lang="en-US" b="1" dirty="0" smtClean="0">
                <a:solidFill>
                  <a:srgbClr val="0066FF"/>
                </a:solidFill>
              </a:rPr>
              <a:t>;</a:t>
            </a:r>
            <a:endParaRPr lang="en-US" b="1" dirty="0">
              <a:solidFill>
                <a:srgbClr val="0066FF"/>
              </a:solidFill>
            </a:endParaRPr>
          </a:p>
          <a:p>
            <a:pPr lvl="0"/>
            <a:r>
              <a:rPr lang="en-US" b="1" dirty="0">
                <a:solidFill>
                  <a:srgbClr val="2310B0"/>
                </a:solidFill>
              </a:rPr>
              <a:t> </a:t>
            </a:r>
            <a:r>
              <a:rPr lang="en-US" b="1" i="1" dirty="0">
                <a:solidFill>
                  <a:srgbClr val="2310B0"/>
                </a:solidFill>
              </a:rPr>
              <a:t>Inter-generational and Intra- generational equity </a:t>
            </a:r>
            <a:r>
              <a:rPr lang="en-US" i="1" dirty="0"/>
              <a:t>or /</a:t>
            </a:r>
            <a:r>
              <a:rPr lang="en-US" dirty="0"/>
              <a:t> Principle of Sustainable Development</a:t>
            </a:r>
            <a:r>
              <a:rPr lang="en-US" i="1" dirty="0"/>
              <a:t> :</a:t>
            </a:r>
            <a:endParaRPr lang="en-US" dirty="0"/>
          </a:p>
          <a:p>
            <a:pPr lvl="2"/>
            <a:r>
              <a:rPr lang="en-US" dirty="0"/>
              <a:t>All citizens have the right to a decent and healthy environment.</a:t>
            </a:r>
          </a:p>
          <a:p>
            <a:pPr lvl="0"/>
            <a:r>
              <a:rPr lang="en-US" b="1" dirty="0" smtClean="0">
                <a:solidFill>
                  <a:srgbClr val="2310B0"/>
                </a:solidFill>
              </a:rPr>
              <a:t>Principle </a:t>
            </a:r>
            <a:r>
              <a:rPr lang="en-US" b="1" dirty="0">
                <a:solidFill>
                  <a:srgbClr val="2310B0"/>
                </a:solidFill>
              </a:rPr>
              <a:t>of Common But Differentiated Responsibility (Rio 7)   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/>
              <a:t>all concerned states to participate in international response measures.</a:t>
            </a:r>
          </a:p>
          <a:p>
            <a:pPr lvl="0"/>
            <a:r>
              <a:rPr lang="en-US" b="1" dirty="0">
                <a:solidFill>
                  <a:srgbClr val="2310B0"/>
                </a:solidFill>
              </a:rPr>
              <a:t>Precautionary principle (Rio 15)</a:t>
            </a:r>
            <a:r>
              <a:rPr lang="en-US" dirty="0"/>
              <a:t>: to act and adopt decisions which are based on scientific findings or    methods or knowledge available at the time.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2310B0"/>
                </a:solidFill>
              </a:rPr>
              <a:t>Sovereign </a:t>
            </a:r>
            <a:r>
              <a:rPr lang="en-US" b="1" dirty="0">
                <a:solidFill>
                  <a:srgbClr val="2310B0"/>
                </a:solidFill>
              </a:rPr>
              <a:t>Rights over Natural Resources and Responsibility not to cause environmental damage</a:t>
            </a:r>
          </a:p>
          <a:p>
            <a:pPr lvl="0"/>
            <a:r>
              <a:rPr lang="en-US" b="1" dirty="0">
                <a:solidFill>
                  <a:srgbClr val="2310B0"/>
                </a:solidFill>
              </a:rPr>
              <a:t>Polluter-Pays Principle (Rio 16):</a:t>
            </a:r>
            <a:r>
              <a:rPr lang="en-US" dirty="0"/>
              <a:t> Costs of pollution be borne by the person/s responsible for causing the damage.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2310B0"/>
                </a:solidFill>
              </a:rPr>
              <a:t>1. UNFCCC and                                          ----Cont’d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715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When adopting the Kyoto Protocol in 1997, Parties to </a:t>
            </a:r>
            <a:r>
              <a:rPr lang="en-US" sz="2800" dirty="0" smtClean="0"/>
              <a:t>(</a:t>
            </a:r>
            <a:r>
              <a:rPr lang="en-US" sz="2800" dirty="0"/>
              <a:t>UNFCCC) established the </a:t>
            </a:r>
            <a:r>
              <a:rPr lang="en-US" sz="2800" dirty="0" smtClean="0"/>
              <a:t>(CDM) </a:t>
            </a:r>
            <a:r>
              <a:rPr lang="en-US" sz="2800" dirty="0"/>
              <a:t>with the twin goals of </a:t>
            </a:r>
            <a:r>
              <a:rPr lang="en-US" sz="2800" dirty="0" smtClean="0"/>
              <a:t>: </a:t>
            </a:r>
          </a:p>
          <a:p>
            <a:pPr marL="1263650" indent="-233363">
              <a:buFont typeface="Wingdings" pitchFamily="2" charset="2"/>
              <a:buChar char="Ø"/>
            </a:pPr>
            <a:r>
              <a:rPr lang="en-US" sz="2800" dirty="0" smtClean="0"/>
              <a:t>contributing </a:t>
            </a:r>
            <a:r>
              <a:rPr lang="en-US" sz="2800" dirty="0"/>
              <a:t>to the sustainable development of developing countries </a:t>
            </a:r>
            <a:r>
              <a:rPr lang="en-US" sz="2800" dirty="0" smtClean="0"/>
              <a:t> and </a:t>
            </a:r>
          </a:p>
          <a:p>
            <a:pPr marL="1263650" indent="-233363">
              <a:buFont typeface="Wingdings" pitchFamily="2" charset="2"/>
              <a:buChar char="Ø"/>
            </a:pPr>
            <a:r>
              <a:rPr lang="en-US" sz="2800" dirty="0" smtClean="0"/>
              <a:t>assisting </a:t>
            </a:r>
            <a:r>
              <a:rPr lang="en-US" sz="2800" dirty="0"/>
              <a:t>developed countries to meet their emission limitation targets. </a:t>
            </a:r>
            <a:endParaRPr lang="en-US" sz="2800" dirty="0" smtClean="0"/>
          </a:p>
          <a:p>
            <a:pPr marL="515938" indent="-514350"/>
            <a:r>
              <a:rPr lang="en-US" sz="2800" dirty="0" smtClean="0"/>
              <a:t>This </a:t>
            </a:r>
            <a:r>
              <a:rPr lang="en-US" sz="2800" dirty="0"/>
              <a:t>was expected to result by 2012 in over </a:t>
            </a:r>
            <a:r>
              <a:rPr lang="en-US" sz="2800" b="1" dirty="0"/>
              <a:t>one billion </a:t>
            </a:r>
            <a:r>
              <a:rPr lang="en-US" sz="2800" b="1" dirty="0" err="1"/>
              <a:t>tonnes</a:t>
            </a:r>
            <a:r>
              <a:rPr lang="en-US" sz="2800" b="1" dirty="0"/>
              <a:t> of CO</a:t>
            </a:r>
            <a:r>
              <a:rPr lang="en-US" sz="2800" b="1" baseline="-25000" dirty="0"/>
              <a:t>2</a:t>
            </a:r>
            <a:r>
              <a:rPr lang="en-US" sz="2800" b="1" dirty="0"/>
              <a:t>eq </a:t>
            </a:r>
            <a:r>
              <a:rPr lang="en-US" sz="2800" dirty="0"/>
              <a:t>of emission reductions from project activities and </a:t>
            </a:r>
            <a:r>
              <a:rPr lang="en-US" sz="2800" dirty="0" err="1"/>
              <a:t>programmes</a:t>
            </a:r>
            <a:r>
              <a:rPr lang="en-US" sz="2800" dirty="0"/>
              <a:t> in over 70 countries.</a:t>
            </a:r>
          </a:p>
          <a:p>
            <a:pPr marL="1030287" indent="0">
              <a:buNone/>
            </a:pPr>
            <a:endParaRPr lang="en-US" sz="2800" dirty="0" smtClean="0"/>
          </a:p>
        </p:txBody>
      </p:sp>
      <p:pic>
        <p:nvPicPr>
          <p:cNvPr id="5" name="Picture 4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326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310B0"/>
                </a:solidFill>
              </a:rPr>
              <a:t>Amendments to the </a:t>
            </a:r>
            <a:r>
              <a:rPr lang="en-US" sz="2800" b="1" dirty="0" smtClean="0">
                <a:solidFill>
                  <a:srgbClr val="2310B0"/>
                </a:solidFill>
              </a:rPr>
              <a:t>Kyoto Protocol</a:t>
            </a:r>
            <a:endParaRPr lang="en-US" sz="2800" dirty="0">
              <a:solidFill>
                <a:srgbClr val="2310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/>
          </a:bodyPr>
          <a:lstStyle/>
          <a:p>
            <a:pPr fontAlgn="auto"/>
            <a:r>
              <a:rPr lang="en-US" sz="2800" dirty="0"/>
              <a:t>The Doha climate change conference (COP18) adopted amendments to the Kyoto Protocol relating to second commitment period (CP2) in Doha, Qatar in December 2012 in the following key aspects.</a:t>
            </a:r>
          </a:p>
          <a:p>
            <a:pPr marL="822325" lvl="0" indent="-457200" fontAlgn="auto">
              <a:buFont typeface="Wingdings" pitchFamily="2" charset="2"/>
              <a:buChar char="Ø"/>
            </a:pPr>
            <a:r>
              <a:rPr lang="en-US" sz="2800" dirty="0"/>
              <a:t>CP2 will be eight years long, running from </a:t>
            </a:r>
            <a:r>
              <a:rPr lang="en-US" sz="2800" dirty="0" smtClean="0"/>
              <a:t> </a:t>
            </a:r>
            <a:r>
              <a:rPr lang="en-US" sz="2800" dirty="0"/>
              <a:t>2013 </a:t>
            </a:r>
            <a:r>
              <a:rPr lang="en-US" sz="2800" dirty="0" smtClean="0"/>
              <a:t>- </a:t>
            </a:r>
            <a:r>
              <a:rPr lang="en-US" sz="2800" dirty="0"/>
              <a:t>2020;</a:t>
            </a:r>
          </a:p>
          <a:p>
            <a:pPr marL="822325" lvl="0" indent="-457200" fontAlgn="auto">
              <a:buFont typeface="Wingdings" pitchFamily="2" charset="2"/>
              <a:buChar char="Ø"/>
            </a:pPr>
            <a:r>
              <a:rPr lang="en-US" sz="2800" dirty="0"/>
              <a:t>Parties taking on commitments in CP2 (CP2 Parties) are required to reduce their aggregate emissions by 18 % below 1990 levels in CP2. </a:t>
            </a:r>
          </a:p>
          <a:p>
            <a:pPr marL="822325" lvl="0" indent="-457200" fontAlgn="auto">
              <a:buFont typeface="Wingdings" pitchFamily="2" charset="2"/>
              <a:buChar char="Ø"/>
            </a:pPr>
            <a:r>
              <a:rPr lang="en-US" sz="2800" dirty="0"/>
              <a:t>the list of greenhouse gases regulated by the Kyoto Protocol is now expanded  so that it  also </a:t>
            </a:r>
            <a:r>
              <a:rPr lang="en-US" sz="2800" dirty="0" smtClean="0"/>
              <a:t>covers  </a:t>
            </a:r>
            <a:r>
              <a:rPr lang="en-US" sz="2800" dirty="0"/>
              <a:t>N</a:t>
            </a:r>
            <a:r>
              <a:rPr lang="en-US" sz="2800" dirty="0" smtClean="0"/>
              <a:t>itrogen </a:t>
            </a:r>
            <a:r>
              <a:rPr lang="en-US" sz="2800" dirty="0" err="1"/>
              <a:t>triflouride</a:t>
            </a:r>
            <a:r>
              <a:rPr lang="en-US" sz="2800" dirty="0"/>
              <a:t> (NF</a:t>
            </a:r>
            <a:r>
              <a:rPr lang="en-US" sz="2800" baseline="-25000" dirty="0"/>
              <a:t>3</a:t>
            </a:r>
            <a:r>
              <a:rPr lang="en-US" sz="2800" dirty="0"/>
              <a:t>).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4" name="Picture 3" descr="http://www.aau.edu.et/templates/jsn_epic_pro/images/b_04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8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24604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b="1" dirty="0">
                <a:solidFill>
                  <a:srgbClr val="2310B0"/>
                </a:solidFill>
              </a:rPr>
              <a:t>2. The Kyoto Protocol –Framework of the Carbon Market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" y="1219200"/>
            <a:ext cx="8839200" cy="5943600"/>
          </a:xfrm>
        </p:spPr>
        <p:txBody>
          <a:bodyPr>
            <a:normAutofit/>
          </a:bodyPr>
          <a:lstStyle/>
          <a:p>
            <a:r>
              <a:rPr lang="en-US" sz="2800" dirty="0"/>
              <a:t>Countries with commitments under the Kyoto Protocol to limit or reduce greenhouse gas emissions must meet their targets primarily through national measures.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Three </a:t>
            </a:r>
            <a:r>
              <a:rPr lang="en-US" sz="2800" dirty="0"/>
              <a:t>market-based mechanisms were </a:t>
            </a:r>
            <a:r>
              <a:rPr lang="en-US" sz="2800" dirty="0" smtClean="0"/>
              <a:t>introduced </a:t>
            </a:r>
            <a:r>
              <a:rPr lang="en-US" sz="2800" dirty="0"/>
              <a:t>to help countries meet their emission targets, and to encourage developing countries and the private sector to contribute to emission reduction efforts.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265517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au.edu.et/templates/jsn_epic_pro/images/b_04.jpg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8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0B0"/>
                </a:solidFill>
              </a:rPr>
              <a:t> </a:t>
            </a:r>
            <a:r>
              <a:rPr lang="en-US" sz="3200" b="1" dirty="0" smtClean="0">
                <a:solidFill>
                  <a:srgbClr val="2310B0"/>
                </a:solidFill>
              </a:rPr>
              <a:t>The </a:t>
            </a:r>
            <a:r>
              <a:rPr lang="en-US" sz="3200" b="1" dirty="0">
                <a:solidFill>
                  <a:srgbClr val="2310B0"/>
                </a:solidFill>
              </a:rPr>
              <a:t>Kyoto </a:t>
            </a:r>
            <a:r>
              <a:rPr lang="en-US" sz="3200" b="1" dirty="0" smtClean="0">
                <a:solidFill>
                  <a:srgbClr val="2310B0"/>
                </a:solidFill>
              </a:rPr>
              <a:t> Flexible mechanisms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800600" cy="6095999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2310B0"/>
                </a:solidFill>
              </a:rPr>
              <a:t>Emission </a:t>
            </a:r>
            <a:r>
              <a:rPr lang="en-US" sz="2800" b="1" dirty="0">
                <a:solidFill>
                  <a:srgbClr val="2310B0"/>
                </a:solidFill>
              </a:rPr>
              <a:t>Trading (ET)</a:t>
            </a:r>
            <a:r>
              <a:rPr lang="en-US" sz="2800" dirty="0">
                <a:solidFill>
                  <a:srgbClr val="2310B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800" dirty="0"/>
              <a:t>countries are entitled to transfer parts of their allowable emission , “Assigned Amount Units (AAU)”.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625" y="643467"/>
            <a:ext cx="4495800" cy="59436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2310B0"/>
                </a:solidFill>
              </a:rPr>
              <a:t>Joint implementation (JI)</a:t>
            </a:r>
            <a:r>
              <a:rPr lang="en-US" dirty="0">
                <a:solidFill>
                  <a:srgbClr val="2310B0"/>
                </a:solidFill>
              </a:rPr>
              <a:t> </a:t>
            </a:r>
            <a:r>
              <a:rPr lang="en-US" dirty="0"/>
              <a:t>- countries can claim credit for emission reduction accumulated from investment in other developed countries and thereby transfer of equivalent “Emission Reduction Units (ERU)” is permitted between these countries.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3736456"/>
            <a:ext cx="4514215" cy="22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1815" r="7214" b="10374"/>
          <a:stretch>
            <a:fillRect/>
          </a:stretch>
        </p:blipFill>
        <p:spPr bwMode="auto">
          <a:xfrm>
            <a:off x="5768975" y="4766733"/>
            <a:ext cx="3375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96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2310B0"/>
                </a:solidFill>
              </a:rPr>
              <a:t>   Cont’d</a:t>
            </a:r>
            <a:endParaRPr lang="en-US" sz="3200" dirty="0">
              <a:solidFill>
                <a:srgbClr val="2310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2310B0"/>
                </a:solidFill>
              </a:rPr>
              <a:t>Clean </a:t>
            </a:r>
            <a:r>
              <a:rPr lang="en-US" b="1" dirty="0">
                <a:solidFill>
                  <a:srgbClr val="2310B0"/>
                </a:solidFill>
              </a:rPr>
              <a:t>Development Mechanism (CDM)</a:t>
            </a:r>
            <a:r>
              <a:rPr lang="en-US" dirty="0">
                <a:solidFill>
                  <a:srgbClr val="2310B0"/>
                </a:solidFill>
              </a:rPr>
              <a:t> </a:t>
            </a:r>
            <a:r>
              <a:rPr lang="en-US" dirty="0"/>
              <a:t>- </a:t>
            </a:r>
            <a:r>
              <a:rPr lang="en-US" dirty="0" smtClean="0"/>
              <a:t> </a:t>
            </a:r>
            <a:r>
              <a:rPr lang="en-US" dirty="0"/>
              <a:t>investors from developed countries can take up emission reduction projects, which help sustainable development in developing countries and thereby earn </a:t>
            </a:r>
            <a:r>
              <a:rPr lang="en-US" dirty="0" smtClean="0"/>
              <a:t> CERs </a:t>
            </a:r>
            <a:r>
              <a:rPr lang="en-US" dirty="0"/>
              <a:t>to be used for achieving compliance of their quantified emission reduction commitments.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436252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aau.edu.et/templates/jsn_epic_pro/images/b_04.jpg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9" y="6460762"/>
            <a:ext cx="1017847" cy="31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3378</TotalTime>
  <Words>2101</Words>
  <Application>Microsoft Office PowerPoint</Application>
  <PresentationFormat>On-screen Show (4:3)</PresentationFormat>
  <Paragraphs>303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Constantia</vt:lpstr>
      <vt:lpstr>Liberation Serif</vt:lpstr>
      <vt:lpstr>Lohit Hindi</vt:lpstr>
      <vt:lpstr>Times New Roman</vt:lpstr>
      <vt:lpstr>TimesNewRoman</vt:lpstr>
      <vt:lpstr>Wingdings</vt:lpstr>
      <vt:lpstr>Wingdings 2</vt:lpstr>
      <vt:lpstr>Flow</vt:lpstr>
      <vt:lpstr>PowerPoint Presentation</vt:lpstr>
      <vt:lpstr>  Outline</vt:lpstr>
      <vt:lpstr> 1. Overview of the UNFCCC and the Kyoto Protocol</vt:lpstr>
      <vt:lpstr>1. UNFCCC   and                                          ----Cont’d</vt:lpstr>
      <vt:lpstr>1. UNFCCC and                                          ----Cont’d</vt:lpstr>
      <vt:lpstr>Amendments to the Kyoto Protocol</vt:lpstr>
      <vt:lpstr> 2. The Kyoto Protocol –Framework of the Carbon Market</vt:lpstr>
      <vt:lpstr> The Kyoto  Flexible mechanisms</vt:lpstr>
      <vt:lpstr>   Cont’d</vt:lpstr>
      <vt:lpstr>3. CDM and the CDM Project Cycle </vt:lpstr>
      <vt:lpstr>-------Cont’d</vt:lpstr>
      <vt:lpstr> CDM Project Eligibility Criteria</vt:lpstr>
      <vt:lpstr> </vt:lpstr>
      <vt:lpstr>CDM project Cycle</vt:lpstr>
      <vt:lpstr>CDM project Cycle-----Cont’d</vt:lpstr>
      <vt:lpstr>CDM project Cycle-----Cont’d</vt:lpstr>
      <vt:lpstr> 4. Global Overview of CDM Projects</vt:lpstr>
      <vt:lpstr>Global Overview of CDM Projects             --------Cont’d</vt:lpstr>
      <vt:lpstr>5. The CDM Project Potential in Sub-Saharan Africa</vt:lpstr>
      <vt:lpstr> The CDM Project Potential in Sub-Saharan Africa</vt:lpstr>
      <vt:lpstr>The CDM Project Potential in Sub-Saharan Africa</vt:lpstr>
      <vt:lpstr> The Humbo and Lake Turkana CDM projects</vt:lpstr>
      <vt:lpstr> 6. CDM Potential and Implementation Challenges in Ethiopia</vt:lpstr>
      <vt:lpstr>CDM Potential          ….Cont’d</vt:lpstr>
      <vt:lpstr>CDM Potential          ….Cont’d</vt:lpstr>
      <vt:lpstr> II) Methane Capture and Flaring from Addis Ababa Repi open dump fill</vt:lpstr>
      <vt:lpstr> III) Clinker Optimization in cement types production at Derba MIDROC cement Plant</vt:lpstr>
      <vt:lpstr>III) Clinker Optimization in cement types production at Derba MIDROC cement Plant</vt:lpstr>
      <vt:lpstr> CDM Opportunities and Challenges in Ethiopia</vt:lpstr>
      <vt:lpstr> CDM Implementation Challenges in Ethiopia </vt:lpstr>
      <vt:lpstr> </vt:lpstr>
    </vt:vector>
  </TitlesOfParts>
  <Company>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fire7-</dc:creator>
  <cp:lastModifiedBy>chem</cp:lastModifiedBy>
  <cp:revision>112</cp:revision>
  <dcterms:created xsi:type="dcterms:W3CDTF">2013-11-18T18:55:05Z</dcterms:created>
  <dcterms:modified xsi:type="dcterms:W3CDTF">2020-05-23T03:39:10Z</dcterms:modified>
</cp:coreProperties>
</file>