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3" r:id="rId2"/>
    <p:sldId id="310" r:id="rId3"/>
    <p:sldId id="306" r:id="rId4"/>
    <p:sldId id="284" r:id="rId5"/>
    <p:sldId id="294" r:id="rId6"/>
    <p:sldId id="304" r:id="rId7"/>
    <p:sldId id="307" r:id="rId8"/>
    <p:sldId id="303" r:id="rId9"/>
    <p:sldId id="289" r:id="rId10"/>
    <p:sldId id="276" r:id="rId11"/>
    <p:sldId id="278" r:id="rId12"/>
    <p:sldId id="292" r:id="rId13"/>
    <p:sldId id="260" r:id="rId14"/>
    <p:sldId id="261" r:id="rId15"/>
    <p:sldId id="262" r:id="rId16"/>
    <p:sldId id="266" r:id="rId17"/>
    <p:sldId id="270" r:id="rId18"/>
    <p:sldId id="291" r:id="rId19"/>
    <p:sldId id="308" r:id="rId20"/>
    <p:sldId id="281" r:id="rId21"/>
    <p:sldId id="290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07" autoAdjust="0"/>
  </p:normalViewPr>
  <p:slideViewPr>
    <p:cSldViewPr>
      <p:cViewPr varScale="1">
        <p:scale>
          <a:sx n="70" d="100"/>
          <a:sy n="70" d="100"/>
        </p:scale>
        <p:origin x="13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BD725-C0B9-4897-AC08-0D764D8BB2CF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43968-406C-4DA3-B463-04052E3DBE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0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7B4EB-0846-4325-A13F-D80BE6C324D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7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49D91A-25CE-4FE0-A66C-238285E8149C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32771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4408" tIns="47204" rIns="94408" bIns="47204" numCol="1" anchor="t" anchorCtr="0" compatLnSpc="1">
            <a:prstTxWarp prst="textNoShape">
              <a:avLst/>
            </a:prstTxWarp>
          </a:bodyPr>
          <a:lstStyle/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Assess Land Use, Forest Policy and Governance </a:t>
            </a:r>
            <a:r>
              <a:rPr lang="en-US" dirty="0" smtClean="0">
                <a:solidFill>
                  <a:srgbClr val="3333FF"/>
                </a:solidFill>
                <a:latin typeface="Arial" charset="0"/>
              </a:rPr>
              <a:t>*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Organize its REDD Readiness Management </a:t>
            </a:r>
            <a:r>
              <a:rPr lang="en-US" dirty="0" smtClean="0">
                <a:solidFill>
                  <a:srgbClr val="3333FF"/>
                </a:solidFill>
                <a:latin typeface="Arial" charset="0"/>
              </a:rPr>
              <a:t>**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Design its national REDD Strategy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Design its REDD Implementation Framework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Assess the Impacts of REDD Strategy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Assess the Investment and Capacity Building Needs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Establish its national Reference Scenario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Design its national Monitoring, Verification &amp; Reporting System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Design a Readiness Management System (optional)</a:t>
            </a:r>
          </a:p>
          <a:p>
            <a:pPr marL="461963" indent="-461963"/>
            <a:endParaRPr lang="nb-NO" dirty="0" smtClean="0">
              <a:latin typeface="Arial" charset="0"/>
            </a:endParaRPr>
          </a:p>
        </p:txBody>
      </p:sp>
      <p:sp>
        <p:nvSpPr>
          <p:cNvPr id="32773" name="Plassholder for lysbildenummer 3"/>
          <p:cNvSpPr txBox="1">
            <a:spLocks noGrp="1"/>
          </p:cNvSpPr>
          <p:nvPr/>
        </p:nvSpPr>
        <p:spPr bwMode="auto">
          <a:xfrm>
            <a:off x="3887788" y="8685213"/>
            <a:ext cx="296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08" tIns="47204" rIns="94408" bIns="47204" anchor="b"/>
          <a:lstStyle/>
          <a:p>
            <a:pPr algn="r" defTabSz="941388"/>
            <a:fld id="{CCD0603A-3C37-4E95-B28C-4F009E3EDDAB}" type="slidenum">
              <a:rPr lang="en-US" sz="1200"/>
              <a:pPr algn="r" defTabSz="941388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0971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49D91A-25CE-4FE0-A66C-238285E8149C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32771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4408" tIns="47204" rIns="94408" bIns="47204" numCol="1" anchor="t" anchorCtr="0" compatLnSpc="1">
            <a:prstTxWarp prst="textNoShape">
              <a:avLst/>
            </a:prstTxWarp>
          </a:bodyPr>
          <a:lstStyle/>
          <a:p>
            <a:pPr marL="461963" indent="-461963">
              <a:spcBef>
                <a:spcPct val="50000"/>
              </a:spcBef>
              <a:buFont typeface="Wingdings" pitchFamily="2" charset="2"/>
              <a:buNone/>
            </a:pPr>
            <a:endParaRPr lang="nb-NO" dirty="0" smtClean="0">
              <a:latin typeface="Arial" charset="0"/>
            </a:endParaRPr>
          </a:p>
        </p:txBody>
      </p:sp>
      <p:sp>
        <p:nvSpPr>
          <p:cNvPr id="32773" name="Plassholder for lysbildenummer 3"/>
          <p:cNvSpPr txBox="1">
            <a:spLocks noGrp="1"/>
          </p:cNvSpPr>
          <p:nvPr/>
        </p:nvSpPr>
        <p:spPr bwMode="auto">
          <a:xfrm>
            <a:off x="3887788" y="8685213"/>
            <a:ext cx="296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08" tIns="47204" rIns="94408" bIns="47204" anchor="b"/>
          <a:lstStyle/>
          <a:p>
            <a:pPr algn="r" defTabSz="941388"/>
            <a:fld id="{CCD0603A-3C37-4E95-B28C-4F009E3EDDAB}" type="slidenum">
              <a:rPr lang="en-US" sz="1200"/>
              <a:pPr algn="r" defTabSz="941388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4192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49D91A-25CE-4FE0-A66C-238285E8149C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32771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4408" tIns="47204" rIns="94408" bIns="47204" numCol="1" anchor="t" anchorCtr="0" compatLnSpc="1">
            <a:prstTxWarp prst="textNoShape">
              <a:avLst/>
            </a:prstTxWarp>
          </a:bodyPr>
          <a:lstStyle/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Assess Land Use, Forest Policy and Governance </a:t>
            </a:r>
            <a:r>
              <a:rPr lang="en-US" dirty="0" smtClean="0">
                <a:solidFill>
                  <a:srgbClr val="3333FF"/>
                </a:solidFill>
                <a:latin typeface="Arial" charset="0"/>
              </a:rPr>
              <a:t>*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Organize its REDD Readiness Management </a:t>
            </a:r>
            <a:r>
              <a:rPr lang="en-US" dirty="0" smtClean="0">
                <a:solidFill>
                  <a:srgbClr val="3333FF"/>
                </a:solidFill>
                <a:latin typeface="Arial" charset="0"/>
              </a:rPr>
              <a:t>**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Design its national REDD Strategy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Design its REDD Implementation Framework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Assess the Impacts of REDD Strategy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Assess the Investment and Capacity Building Needs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Establish its national Reference Scenario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Design its national Monitoring, Verification &amp; Reporting System</a:t>
            </a:r>
          </a:p>
          <a:p>
            <a:pPr marL="461963" indent="-461963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9900"/>
                </a:solidFill>
                <a:latin typeface="Arial" charset="0"/>
              </a:rPr>
              <a:t>Design a Readiness Management System (optional)</a:t>
            </a:r>
          </a:p>
          <a:p>
            <a:pPr marL="461963" indent="-461963"/>
            <a:endParaRPr lang="nb-NO" dirty="0" smtClean="0">
              <a:latin typeface="Arial" charset="0"/>
            </a:endParaRPr>
          </a:p>
        </p:txBody>
      </p:sp>
      <p:sp>
        <p:nvSpPr>
          <p:cNvPr id="32773" name="Plassholder for lysbildenummer 3"/>
          <p:cNvSpPr txBox="1">
            <a:spLocks noGrp="1"/>
          </p:cNvSpPr>
          <p:nvPr/>
        </p:nvSpPr>
        <p:spPr bwMode="auto">
          <a:xfrm>
            <a:off x="3887788" y="8685213"/>
            <a:ext cx="296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08" tIns="47204" rIns="94408" bIns="47204" anchor="b"/>
          <a:lstStyle/>
          <a:p>
            <a:pPr algn="r" defTabSz="941388"/>
            <a:fld id="{CCD0603A-3C37-4E95-B28C-4F009E3EDDAB}" type="slidenum">
              <a:rPr lang="en-US" sz="1200"/>
              <a:pPr algn="r" defTabSz="941388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7790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B2BA-8367-48A5-BC8E-E0893F7E78EE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08E1-5D2B-4D9C-9003-EBC6205F115A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2A77-E3C3-4DE2-877B-F0EBBD9CCDE1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lum bright="70000" contrast="-86000"/>
          </a:blip>
          <a:srcRect/>
          <a:stretch>
            <a:fillRect/>
          </a:stretch>
        </p:blipFill>
        <p:spPr bwMode="auto">
          <a:xfrm>
            <a:off x="1588" y="0"/>
            <a:ext cx="9144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9B1FE-F91D-4DDA-84C2-84CC11CFB7D9}" type="datetime1">
              <a:rPr lang="en-US" smtClean="0"/>
              <a:pPr>
                <a:defRPr/>
              </a:pPr>
              <a:t>5/23/2020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REDD+ Steering Committee First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4DA6-E8F6-4568-94A9-18C79CD0AE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0C7-CFF3-4A5B-9727-B42BBC33EC80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C35B-4055-4835-B1BF-FFB5C8CD67B2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3F42-C034-497D-8BD5-FADFB2EA19C6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06E5-A1B7-4BA5-87CC-6FCD7A4F1A63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54F-2E13-4793-BD65-FAA9D91DDE6C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B665-48B5-4FED-AA6C-E6481C71866B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866A-6B57-4AEC-9A96-B75E94223D2B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72BC-6133-44F1-ADE5-EFB9B1BF9900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23B9-230C-4F38-8DC4-D9194D766F6B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Federal REDD+ Sterriung Committee First Meeting, Addis Ababa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D679D-8BA4-4543-A70E-E354AE2DA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IMG_06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5" y="-12174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REDD+ Process in Ethiopia and Status of REDD+ Readiness</a:t>
            </a:r>
            <a:endParaRPr lang="en-US" b="1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297363"/>
            <a:ext cx="8153400" cy="17526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dirty="0" err="1" smtClean="0">
                <a:solidFill>
                  <a:srgbClr val="FFFF00"/>
                </a:solidFill>
              </a:rPr>
              <a:t>Getinet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Assabu</a:t>
            </a:r>
            <a:r>
              <a:rPr lang="en-US" sz="2400" b="1" dirty="0" smtClean="0">
                <a:solidFill>
                  <a:srgbClr val="FFFF00"/>
                </a:solidFill>
              </a:rPr>
              <a:t> (PhD) </a:t>
            </a:r>
          </a:p>
          <a:p>
            <a:pPr>
              <a:spcBef>
                <a:spcPct val="0"/>
              </a:spcBef>
              <a:defRPr/>
            </a:pPr>
            <a:r>
              <a:rPr lang="en-US" sz="2400" b="1" dirty="0" err="1" smtClean="0">
                <a:solidFill>
                  <a:srgbClr val="FFFF00"/>
                </a:solidFill>
              </a:rPr>
              <a:t>Debre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Markos</a:t>
            </a:r>
            <a:r>
              <a:rPr lang="en-US" sz="2400" b="1" dirty="0" smtClean="0">
                <a:solidFill>
                  <a:srgbClr val="FFFF00"/>
                </a:solidFill>
              </a:rPr>
              <a:t> University</a:t>
            </a:r>
          </a:p>
          <a:p>
            <a:pPr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College of Agriculture and Natural Resources </a:t>
            </a:r>
          </a:p>
          <a:p>
            <a:pPr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Department of natural Resources Management  </a:t>
            </a:r>
          </a:p>
          <a:p>
            <a:pPr>
              <a:spcBef>
                <a:spcPct val="0"/>
              </a:spcBef>
              <a:defRPr/>
            </a:pP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8A6C-FD59-4B5E-A789-AECAF544BE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Progress: Mobilizing Financial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63300"/>
                </a:solidFill>
              </a:rPr>
              <a:t>: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14 million USD- Budget solicited and made available 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FCPF (World Bank) 3.6 million USD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Norway 5 million USD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DFID (UK)  5 million USD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Additional resources mobilized: </a:t>
            </a:r>
            <a:r>
              <a:rPr lang="en-US" dirty="0" err="1" smtClean="0">
                <a:solidFill>
                  <a:srgbClr val="663300"/>
                </a:solidFill>
              </a:rPr>
              <a:t>Oromia</a:t>
            </a:r>
            <a:r>
              <a:rPr lang="en-US" dirty="0" smtClean="0">
                <a:solidFill>
                  <a:srgbClr val="663300"/>
                </a:solidFill>
              </a:rPr>
              <a:t> Emission Reduction Program Design: 3 million USD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Norway pledged more (partnership agreement)</a:t>
            </a:r>
            <a:endParaRPr lang="en-US" dirty="0" smtClean="0">
              <a:solidFill>
                <a:srgbClr val="336600"/>
              </a:solidFill>
            </a:endParaRPr>
          </a:p>
          <a:p>
            <a:endParaRPr lang="en-US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Progress: Establishing REDD+ Management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81600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663300"/>
                </a:solidFill>
              </a:rPr>
              <a:t>REDD+ Secretariat established and operational (key staff onboard)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REDD+ SC established(One meeting held)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REDD+ TWG established (One workshop conducted)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3 Taskforces (REDD+ Strategy, SESA and REL/MRV)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Regional Focal Persons identified</a:t>
            </a:r>
          </a:p>
          <a:p>
            <a:pPr lvl="1"/>
            <a:r>
              <a:rPr lang="en-US" dirty="0" err="1" smtClean="0">
                <a:solidFill>
                  <a:srgbClr val="663300"/>
                </a:solidFill>
              </a:rPr>
              <a:t>Oromia</a:t>
            </a:r>
            <a:r>
              <a:rPr lang="en-US" dirty="0" smtClean="0">
                <a:solidFill>
                  <a:srgbClr val="663300"/>
                </a:solidFill>
              </a:rPr>
              <a:t> Steering Committee</a:t>
            </a:r>
          </a:p>
          <a:p>
            <a:pPr lvl="1"/>
            <a:endParaRPr lang="en-US" dirty="0" smtClean="0">
              <a:solidFill>
                <a:srgbClr val="663300"/>
              </a:solidFill>
            </a:endParaRPr>
          </a:p>
          <a:p>
            <a:pPr lvl="1"/>
            <a:endParaRPr lang="en-US" dirty="0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3505200" y="2590800"/>
            <a:ext cx="4419600" cy="1752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705600"/>
            <a:chOff x="630" y="2477"/>
            <a:chExt cx="10590" cy="9630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630" y="2477"/>
              <a:ext cx="10590" cy="9630"/>
              <a:chOff x="630" y="2477"/>
              <a:chExt cx="10590" cy="9630"/>
            </a:xfrm>
          </p:grpSpPr>
          <p:grpSp>
            <p:nvGrpSpPr>
              <p:cNvPr id="1028" name="Group 4"/>
              <p:cNvGrpSpPr>
                <a:grpSpLocks/>
              </p:cNvGrpSpPr>
              <p:nvPr/>
            </p:nvGrpSpPr>
            <p:grpSpPr bwMode="auto">
              <a:xfrm>
                <a:off x="630" y="2477"/>
                <a:ext cx="10590" cy="9630"/>
                <a:chOff x="885" y="3353"/>
                <a:chExt cx="10590" cy="9337"/>
              </a:xfrm>
            </p:grpSpPr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885" y="3353"/>
                  <a:ext cx="10590" cy="8130"/>
                  <a:chOff x="1005" y="1380"/>
                  <a:chExt cx="10440" cy="7230"/>
                </a:xfrm>
              </p:grpSpPr>
              <p:sp>
                <p:nvSpPr>
                  <p:cNvPr id="1030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2850" y="1650"/>
                    <a:ext cx="4620" cy="7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79646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Ministry of Environment and Forest</a:t>
                    </a:r>
                    <a:endPara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31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5535" y="2970"/>
                    <a:ext cx="4140" cy="7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BBB59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4E6128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State Minister, Forest Sector</a:t>
                    </a:r>
                    <a:endParaRPr kumimoji="0" lang="en-US" sz="1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32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1005" y="2970"/>
                    <a:ext cx="3705" cy="7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4BACC6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05867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State Minister, Environment Sector</a:t>
                    </a:r>
                    <a:endParaRPr kumimoji="0" lang="en-US" sz="1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3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5130" y="5190"/>
                    <a:ext cx="4545" cy="960"/>
                  </a:xfrm>
                  <a:prstGeom prst="rect">
                    <a:avLst/>
                  </a:prstGeom>
                  <a:solidFill>
                    <a:srgbClr val="9BBB59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4E6128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REDD+ Secretariat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National Coordinator</a:t>
                    </a:r>
                    <a:endParaRPr kumimoji="0" lang="en-US" sz="1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3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610" y="4110"/>
                    <a:ext cx="3675" cy="75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BD4B4"/>
                      </a:gs>
                    </a:gsLst>
                    <a:lin ang="5400000" scaled="1"/>
                  </a:gradFill>
                  <a:ln w="12700">
                    <a:solidFill>
                      <a:srgbClr val="FABF8F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Federal REDD+ Steering Committee</a:t>
                    </a:r>
                    <a:endParaRPr kumimoji="0" lang="en-US" sz="1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035" name="AutoShape 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90" y="2400"/>
                    <a:ext cx="0" cy="57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36" name="AutoShape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2400"/>
                    <a:ext cx="1" cy="57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103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5280"/>
                    <a:ext cx="3255" cy="87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D6E3BC"/>
                      </a:gs>
                    </a:gsLst>
                    <a:lin ang="5400000" scaled="1"/>
                  </a:gradFill>
                  <a:ln w="12700">
                    <a:solidFill>
                      <a:srgbClr val="C2D69B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4E6128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Federal REDD+ Technical Working Group</a:t>
                    </a:r>
                    <a:endParaRPr kumimoji="0" lang="en-US" sz="1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038" name="AutoShape 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6" y="4860"/>
                    <a:ext cx="0" cy="4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39" name="AutoShape 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35" y="4860"/>
                    <a:ext cx="0" cy="4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40" name="AutoShape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95" y="3630"/>
                    <a:ext cx="0" cy="156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104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6540"/>
                    <a:ext cx="3255" cy="144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BD4B4"/>
                      </a:gs>
                    </a:gsLst>
                    <a:lin ang="5400000" scaled="1"/>
                  </a:gradFill>
                  <a:ln w="12700">
                    <a:solidFill>
                      <a:srgbClr val="FABF8F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Task Forces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REDD+ Strategy, RL/MRV, Safeguards</a:t>
                    </a:r>
                    <a:endParaRPr kumimoji="0" lang="en-US" sz="1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042" name="AutoShape 1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941" y="6150"/>
                    <a:ext cx="0" cy="48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</p:spPr>
              </p:cxnSp>
              <p:cxnSp>
                <p:nvCxnSpPr>
                  <p:cNvPr id="1043" name="AutoShape 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85" y="5745"/>
                    <a:ext cx="64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</p:spPr>
              </p:cxnSp>
              <p:sp>
                <p:nvSpPr>
                  <p:cNvPr id="104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905" y="6630"/>
                    <a:ext cx="2385" cy="1980"/>
                  </a:xfrm>
                  <a:prstGeom prst="rect">
                    <a:avLst/>
                  </a:prstGeom>
                  <a:solidFill>
                    <a:srgbClr val="F79646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Technical Team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Safeguards Specialist, International MRV Specialist, Pilot Coordinator, International TA.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045" name="AutoShape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865" y="6150"/>
                    <a:ext cx="0" cy="48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104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530" y="6630"/>
                    <a:ext cx="2685" cy="198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E5B8B7"/>
                      </a:gs>
                    </a:gsLst>
                    <a:lin ang="5400000" scaled="1"/>
                  </a:gradFill>
                  <a:ln w="12700">
                    <a:solidFill>
                      <a:srgbClr val="D99594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622423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Admin Team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Finance Management Specialist, M&amp;E Specialist, Procurement Specialist, Communications Specialist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047" name="AutoShape 2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865" y="3720"/>
                    <a:ext cx="0" cy="39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104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8475" y="1380"/>
                    <a:ext cx="2970" cy="735"/>
                  </a:xfrm>
                  <a:prstGeom prst="rect">
                    <a:avLst/>
                  </a:prstGeom>
                  <a:solidFill>
                    <a:srgbClr val="8064A2"/>
                  </a:solidFill>
                  <a:ln w="127000" cmpd="dbl">
                    <a:solidFill>
                      <a:srgbClr val="8064A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CRGE Inter-ministerial Committee</a:t>
                    </a:r>
                    <a:endParaRPr kumimoji="0" lang="en-US" sz="1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049" name="AutoShape 2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180" y="2115"/>
                    <a:ext cx="15" cy="85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1050" name="Rectangle 26"/>
                <p:cNvSpPr>
                  <a:spLocks noChangeArrowheads="1"/>
                </p:cNvSpPr>
                <p:nvPr/>
              </p:nvSpPr>
              <p:spPr bwMode="auto">
                <a:xfrm>
                  <a:off x="2431" y="12165"/>
                  <a:ext cx="7965" cy="525"/>
                </a:xfrm>
                <a:prstGeom prst="rect">
                  <a:avLst/>
                </a:prstGeom>
                <a:solidFill>
                  <a:srgbClr val="F79646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Regional REDD+ Management Structure</a:t>
                  </a: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051" name="AutoShape 27"/>
                <p:cNvCxnSpPr>
                  <a:cxnSpLocks noChangeShapeType="1"/>
                </p:cNvCxnSpPr>
                <p:nvPr/>
              </p:nvCxnSpPr>
              <p:spPr bwMode="auto">
                <a:xfrm>
                  <a:off x="7366" y="8717"/>
                  <a:ext cx="1" cy="356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1052" name="AutoShape 28"/>
              <p:cNvCxnSpPr>
                <a:cxnSpLocks noChangeShapeType="1"/>
              </p:cNvCxnSpPr>
              <p:nvPr/>
            </p:nvCxnSpPr>
            <p:spPr bwMode="auto">
              <a:xfrm>
                <a:off x="8325" y="8009"/>
                <a:ext cx="0" cy="5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053" name="AutoShape 29"/>
            <p:cNvCxnSpPr>
              <a:cxnSpLocks noChangeShapeType="1"/>
            </p:cNvCxnSpPr>
            <p:nvPr/>
          </p:nvCxnSpPr>
          <p:spPr bwMode="auto">
            <a:xfrm flipH="1">
              <a:off x="4160" y="8009"/>
              <a:ext cx="654" cy="4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1143000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Progress: Developing REDD+ Strategy</a:t>
            </a:r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663300"/>
                </a:solidFill>
              </a:rPr>
              <a:t>Firm being recruited for study on Causes of Deforestation and Forest Degradation and Identification of Strategic Options in Ethiopia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REDD+ Task Forces being established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International Workshop on ‘Linking local REDD+ project to National Strategies’ held in </a:t>
            </a:r>
            <a:r>
              <a:rPr lang="en-US" dirty="0" err="1" smtClean="0">
                <a:solidFill>
                  <a:srgbClr val="663300"/>
                </a:solidFill>
              </a:rPr>
              <a:t>Hawassa</a:t>
            </a:r>
            <a:endParaRPr lang="en-US" dirty="0" smtClean="0">
              <a:solidFill>
                <a:srgbClr val="6633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663300"/>
              </a:solidFill>
            </a:endParaRPr>
          </a:p>
          <a:p>
            <a:pPr lvl="1"/>
            <a:endParaRPr lang="en-US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SESA /ESMF as an instrument to develop  sound strategy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Safeguards Specialist recruited at the REDD+ Secretariat</a:t>
            </a:r>
          </a:p>
          <a:p>
            <a:pPr lvl="1"/>
            <a:endParaRPr lang="en-US" dirty="0" smtClean="0">
              <a:solidFill>
                <a:srgbClr val="663300"/>
              </a:solidFill>
            </a:endParaRP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Two workshops held</a:t>
            </a:r>
          </a:p>
          <a:p>
            <a:pPr lvl="1"/>
            <a:endParaRPr lang="en-US" dirty="0" smtClean="0">
              <a:solidFill>
                <a:srgbClr val="663300"/>
              </a:solidFill>
            </a:endParaRP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Firm being recruited for SESA and ESMF</a:t>
            </a:r>
          </a:p>
          <a:p>
            <a:pPr lvl="1"/>
            <a:endParaRPr lang="en-US" dirty="0" smtClean="0">
              <a:solidFill>
                <a:srgbClr val="663300"/>
              </a:solidFill>
            </a:endParaRP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SESA Task Force established </a:t>
            </a:r>
          </a:p>
          <a:p>
            <a:pPr lvl="1"/>
            <a:endParaRPr lang="en-US" dirty="0" smtClean="0">
              <a:solidFill>
                <a:srgbClr val="6633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Progress: Developing REDD+ Strategy</a:t>
            </a:r>
            <a:endParaRPr lang="en-US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336600"/>
                </a:solidFill>
              </a:rPr>
              <a:t>Progress: Establishing REL/MRV System</a:t>
            </a:r>
            <a:endParaRPr lang="en-US" sz="3600" dirty="0">
              <a:solidFill>
                <a:srgbClr val="33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663300"/>
                </a:solidFill>
              </a:rPr>
              <a:t>Two workshops (road map and decision support tool)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REDD+ MRV Road map developed (NICFI)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Agreement of </a:t>
            </a:r>
            <a:r>
              <a:rPr lang="en-US" dirty="0" err="1" smtClean="0">
                <a:solidFill>
                  <a:srgbClr val="663300"/>
                </a:solidFill>
              </a:rPr>
              <a:t>GoE</a:t>
            </a:r>
            <a:r>
              <a:rPr lang="en-US" dirty="0" smtClean="0">
                <a:solidFill>
                  <a:srgbClr val="663300"/>
                </a:solidFill>
              </a:rPr>
              <a:t> with FAO (NFI, MRV, baselines) for TA going on 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Implementation of activities on this component largely to be handled by FAO)- international expertise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RELs/ MRV Task Force established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International MRV Specialist being recruited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336600"/>
                </a:solidFill>
              </a:rPr>
              <a:t>Progress: REDD+ Piloting</a:t>
            </a:r>
            <a:endParaRPr lang="en-US" sz="3600" dirty="0">
              <a:solidFill>
                <a:srgbClr val="33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5100" dirty="0" smtClean="0">
                <a:solidFill>
                  <a:srgbClr val="663300"/>
                </a:solidFill>
              </a:rPr>
              <a:t>REDD+ Pilots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Simultaneous actions on Readiness and REDD+ Pilots</a:t>
            </a:r>
          </a:p>
          <a:p>
            <a:endParaRPr lang="en-US" dirty="0" smtClean="0">
              <a:solidFill>
                <a:srgbClr val="663300"/>
              </a:solidFill>
            </a:endParaRPr>
          </a:p>
          <a:p>
            <a:r>
              <a:rPr lang="en-US" dirty="0" err="1" smtClean="0">
                <a:solidFill>
                  <a:srgbClr val="663300"/>
                </a:solidFill>
              </a:rPr>
              <a:t>Oromia</a:t>
            </a:r>
            <a:r>
              <a:rPr lang="en-US" dirty="0" smtClean="0">
                <a:solidFill>
                  <a:srgbClr val="663300"/>
                </a:solidFill>
              </a:rPr>
              <a:t> REDD+ Program (Jurisdictional level piloting)</a:t>
            </a:r>
          </a:p>
          <a:p>
            <a:endParaRPr lang="en-US" dirty="0" smtClean="0">
              <a:solidFill>
                <a:srgbClr val="663300"/>
              </a:solidFill>
            </a:endParaRP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Lessons will feed the national REDD+ Strategy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Potential to generate up to 70 million USD until 2020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First workshop on </a:t>
            </a:r>
            <a:r>
              <a:rPr lang="en-US" dirty="0" err="1" smtClean="0">
                <a:solidFill>
                  <a:srgbClr val="663300"/>
                </a:solidFill>
              </a:rPr>
              <a:t>Oromia</a:t>
            </a:r>
            <a:r>
              <a:rPr lang="en-US" dirty="0" smtClean="0">
                <a:solidFill>
                  <a:srgbClr val="663300"/>
                </a:solidFill>
              </a:rPr>
              <a:t> Emissions Reduction Program design held in </a:t>
            </a:r>
            <a:r>
              <a:rPr lang="en-US" dirty="0" err="1" smtClean="0">
                <a:solidFill>
                  <a:srgbClr val="663300"/>
                </a:solidFill>
              </a:rPr>
              <a:t>Hawassa</a:t>
            </a:r>
            <a:r>
              <a:rPr lang="en-US" dirty="0" smtClean="0">
                <a:solidFill>
                  <a:srgbClr val="663300"/>
                </a:solidFill>
              </a:rPr>
              <a:t> (May 2&amp;3) and further Stakeholders meeting held on 8</a:t>
            </a:r>
            <a:r>
              <a:rPr lang="en-US" baseline="30000" dirty="0" smtClean="0">
                <a:solidFill>
                  <a:srgbClr val="663300"/>
                </a:solidFill>
              </a:rPr>
              <a:t>th</a:t>
            </a:r>
            <a:r>
              <a:rPr lang="en-US" dirty="0" smtClean="0">
                <a:solidFill>
                  <a:srgbClr val="663300"/>
                </a:solidFill>
              </a:rPr>
              <a:t> October</a:t>
            </a:r>
          </a:p>
          <a:p>
            <a:endParaRPr lang="en-US" dirty="0" smtClean="0">
              <a:solidFill>
                <a:srgbClr val="663300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To small scale pilots in other Regional States to be supported by the additional finance (guidelines and consultancy)</a:t>
            </a:r>
          </a:p>
          <a:p>
            <a:endParaRPr lang="en-US" dirty="0" smtClean="0">
              <a:solidFill>
                <a:srgbClr val="663300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Technical Guideline  for REDD+ pilots developed (guideline)  for REDD+ pilots</a:t>
            </a:r>
          </a:p>
          <a:p>
            <a:endParaRPr lang="en-US" dirty="0" smtClean="0">
              <a:solidFill>
                <a:srgbClr val="663300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National Coordinator for REDD+ Pilots recruited</a:t>
            </a:r>
            <a:endParaRPr lang="en-US" dirty="0" smtClean="0">
              <a:solidFill>
                <a:srgbClr val="336600"/>
              </a:solidFill>
            </a:endParaRPr>
          </a:p>
          <a:p>
            <a:pPr lvl="1"/>
            <a:endParaRPr lang="en-US" dirty="0" smtClean="0">
              <a:solidFill>
                <a:srgbClr val="3366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336600"/>
                </a:solidFill>
              </a:rPr>
              <a:t>Progress…</a:t>
            </a:r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ln>
            <a:solidFill>
              <a:srgbClr val="00B0F0"/>
            </a:solidFill>
          </a:ln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solidFill>
                  <a:srgbClr val="663300"/>
                </a:solidFill>
              </a:rPr>
              <a:t>Other activities: 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Annual Work plan for FY 2013/14  and Procurement Plan developed and approved</a:t>
            </a:r>
          </a:p>
          <a:p>
            <a:pPr lvl="1"/>
            <a:r>
              <a:rPr lang="en-US" b="1" dirty="0" smtClean="0">
                <a:solidFill>
                  <a:srgbClr val="663300"/>
                </a:solidFill>
              </a:rPr>
              <a:t>Support to the Ministry of Environmental protection and Forestry (organization structure and </a:t>
            </a:r>
            <a:r>
              <a:rPr lang="en-US" b="1" dirty="0" err="1" smtClean="0">
                <a:solidFill>
                  <a:srgbClr val="663300"/>
                </a:solidFill>
              </a:rPr>
              <a:t>ToRs</a:t>
            </a:r>
            <a:r>
              <a:rPr lang="en-US" b="1" dirty="0" smtClean="0">
                <a:solidFill>
                  <a:srgbClr val="663300"/>
                </a:solidFill>
              </a:rPr>
              <a:t> for 90 staff_ 5 weeks)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Discussion with FAO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Discussion with UN-REDD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Collaboration and networking (NICFI/Norway Embassy, SCIP/DFID, GIZ,CIFOR, </a:t>
            </a:r>
            <a:r>
              <a:rPr lang="en-US" dirty="0" err="1" smtClean="0">
                <a:solidFill>
                  <a:srgbClr val="663300"/>
                </a:solidFill>
              </a:rPr>
              <a:t>DeveloPPP</a:t>
            </a:r>
            <a:r>
              <a:rPr lang="en-US" dirty="0" smtClean="0">
                <a:solidFill>
                  <a:srgbClr val="663300"/>
                </a:solidFill>
              </a:rPr>
              <a:t>) 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Develop </a:t>
            </a:r>
            <a:r>
              <a:rPr lang="en-US" dirty="0" err="1" smtClean="0">
                <a:solidFill>
                  <a:srgbClr val="663300"/>
                </a:solidFill>
              </a:rPr>
              <a:t>Oromia</a:t>
            </a:r>
            <a:r>
              <a:rPr lang="en-US" dirty="0" smtClean="0">
                <a:solidFill>
                  <a:srgbClr val="663300"/>
                </a:solidFill>
              </a:rPr>
              <a:t> REDD+ Program and support and promotion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Discussions with Projects developing REDD+ pilots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Collaboration with PACJA (facilitated two workshops)</a:t>
            </a:r>
          </a:p>
          <a:p>
            <a:pPr lvl="1"/>
            <a:r>
              <a:rPr lang="en-US" dirty="0" smtClean="0"/>
              <a:t>REDD+ Promotion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Progress: Consultation and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663300"/>
                </a:solidFill>
              </a:rPr>
              <a:t>7 REDD+ awareness creation workshops to national and regional stakeholders</a:t>
            </a:r>
          </a:p>
          <a:p>
            <a:r>
              <a:rPr lang="en-US" sz="2600" dirty="0" smtClean="0">
                <a:solidFill>
                  <a:srgbClr val="663300"/>
                </a:solidFill>
              </a:rPr>
              <a:t>1 TOT-Capacity building</a:t>
            </a:r>
          </a:p>
          <a:p>
            <a:r>
              <a:rPr lang="en-US" sz="2600" dirty="0" smtClean="0">
                <a:solidFill>
                  <a:srgbClr val="663300"/>
                </a:solidFill>
              </a:rPr>
              <a:t>0ne international workshops</a:t>
            </a:r>
          </a:p>
          <a:p>
            <a:endParaRPr lang="en-US" sz="2600" dirty="0" smtClean="0">
              <a:solidFill>
                <a:srgbClr val="6633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Progress: Creating enabling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63300"/>
                </a:solidFill>
              </a:rPr>
              <a:t>Political commitment of </a:t>
            </a:r>
            <a:r>
              <a:rPr lang="en-US" dirty="0" err="1" smtClean="0">
                <a:solidFill>
                  <a:srgbClr val="663300"/>
                </a:solidFill>
              </a:rPr>
              <a:t>GoE</a:t>
            </a:r>
            <a:r>
              <a:rPr lang="en-US" dirty="0" smtClean="0">
                <a:solidFill>
                  <a:srgbClr val="663300"/>
                </a:solidFill>
              </a:rPr>
              <a:t>-New institutional setup- Ministry of Environment and Forest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REDD+/CRGE as a trigger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Vision: middle income country and carbon neutral by 2025 by sustaining the current fast economic growth rate.</a:t>
            </a:r>
          </a:p>
          <a:p>
            <a:r>
              <a:rPr lang="en-US" dirty="0" smtClean="0"/>
              <a:t>Business As Usual (BAU Scenario): </a:t>
            </a:r>
          </a:p>
          <a:p>
            <a:pPr lvl="1"/>
            <a:r>
              <a:rPr lang="en-US" dirty="0" smtClean="0"/>
              <a:t>GHGs emissions from 150 million tons of CO2e in 2010 to 400 million tons of CO2e in 2030</a:t>
            </a:r>
          </a:p>
          <a:p>
            <a:pPr lvl="1"/>
            <a:r>
              <a:rPr lang="en-US" dirty="0" smtClean="0"/>
              <a:t>Unsustainable natural resource use: Unsustainable growth (depleting natural capital)</a:t>
            </a:r>
          </a:p>
          <a:p>
            <a:r>
              <a:rPr lang="en-US" dirty="0" smtClean="0"/>
              <a:t>Ethiopia has officially declared to pursue green growth path (CRGE strategy) during COP-17 in Durban.</a:t>
            </a:r>
          </a:p>
          <a:p>
            <a:r>
              <a:rPr lang="en-US" dirty="0" smtClean="0"/>
              <a:t>Norway responded quickly to support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144000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8000"/>
                </a:solidFill>
              </a:rPr>
              <a:t>Climate resilient green economy 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smtClean="0">
                <a:solidFill>
                  <a:srgbClr val="008000"/>
                </a:solidFill>
              </a:rPr>
              <a:t>(CRGE): Vision</a:t>
            </a:r>
            <a:endParaRPr lang="en-US" sz="32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Opportunities: Enabling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663300"/>
                </a:solidFill>
              </a:rPr>
              <a:t>Political commitment-New institutional setup- Ministry of Environmental Protection and Forestry</a:t>
            </a:r>
          </a:p>
          <a:p>
            <a:endParaRPr lang="en-US" sz="2600" dirty="0" smtClean="0">
              <a:solidFill>
                <a:srgbClr val="6633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63300"/>
                </a:solidFill>
              </a:rPr>
              <a:t>Late start of the project and disbursement as of July </a:t>
            </a:r>
          </a:p>
          <a:p>
            <a:endParaRPr lang="en-US" dirty="0" smtClean="0">
              <a:solidFill>
                <a:srgbClr val="663300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Slow staff recruitment process</a:t>
            </a:r>
          </a:p>
          <a:p>
            <a:endParaRPr lang="en-US" dirty="0" smtClean="0">
              <a:solidFill>
                <a:srgbClr val="663300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Transfer to new ministry- 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01475" cy="790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3EF518-755B-4E0F-B717-CC406E61F693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1200" y="1892300"/>
            <a:ext cx="8280400" cy="41767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6538" indent="-236538" defTabSz="914400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800">
              <a:latin typeface="+mj-lt"/>
              <a:ea typeface="+mj-ea"/>
              <a:cs typeface="+mj-cs"/>
            </a:endParaRPr>
          </a:p>
          <a:p>
            <a:pPr marL="693738" lvl="1" indent="-236538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800">
              <a:latin typeface="+mj-lt"/>
              <a:ea typeface="+mj-ea"/>
              <a:cs typeface="+mj-cs"/>
            </a:endParaRPr>
          </a:p>
          <a:p>
            <a:pPr marL="176213" indent="-176213"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>
              <a:latin typeface="+mj-lt"/>
              <a:ea typeface="+mj-ea"/>
              <a:cs typeface="+mj-cs"/>
            </a:endParaRPr>
          </a:p>
          <a:p>
            <a:pPr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2400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8000"/>
                </a:solidFill>
              </a:rPr>
              <a:t>Pillars of the Green Economy</a:t>
            </a:r>
            <a:endParaRPr lang="en-US" sz="32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413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Improved crop and livestock production efficiency for reduced emissions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Protecting and re-establishing forests (REDD+)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Expanding electricity generation from renewable sources (clean) for domestic and regional markets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Leapfrogging to modern and energy-efficient  technologies in industry and transport sectors, and buildings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3EF518-755B-4E0F-B717-CC406E61F693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1200" y="1892300"/>
            <a:ext cx="8280400" cy="41767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6538" indent="-236538" defTabSz="914400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800">
              <a:latin typeface="+mj-lt"/>
              <a:ea typeface="+mj-ea"/>
              <a:cs typeface="+mj-cs"/>
            </a:endParaRPr>
          </a:p>
          <a:p>
            <a:pPr marL="693738" lvl="1" indent="-236538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800">
              <a:latin typeface="+mj-lt"/>
              <a:ea typeface="+mj-ea"/>
              <a:cs typeface="+mj-cs"/>
            </a:endParaRPr>
          </a:p>
          <a:p>
            <a:pPr marL="176213" indent="-176213"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>
              <a:latin typeface="+mj-lt"/>
              <a:ea typeface="+mj-ea"/>
              <a:cs typeface="+mj-cs"/>
            </a:endParaRPr>
          </a:p>
          <a:p>
            <a:pPr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2400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8000"/>
                </a:solidFill>
              </a:rPr>
              <a:t>Ethiopia REDD</a:t>
            </a:r>
            <a:r>
              <a:rPr lang="en-US" sz="3200" b="1" dirty="0" smtClean="0">
                <a:solidFill>
                  <a:srgbClr val="008000"/>
                </a:solidFill>
                <a:latin typeface="+mn-lt"/>
              </a:rPr>
              <a:t>+ Potential</a:t>
            </a:r>
            <a:endParaRPr lang="en-US" sz="3200" b="1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455262"/>
            <a:ext cx="9144000" cy="5402738"/>
          </a:xfr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86200" y="3810000"/>
            <a:ext cx="3124200" cy="366713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b="1" dirty="0">
                <a:solidFill>
                  <a:srgbClr val="000099"/>
                </a:solidFill>
                <a:latin typeface="Arial" charset="0"/>
              </a:rPr>
              <a:t>Carbon tower of the Horn?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2514600"/>
            <a:ext cx="6595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2.76 billion tons of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C (</a:t>
            </a: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</a:rPr>
              <a:t>Yitebitu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</a:rPr>
              <a:t>Moges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 et al ., 2010)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REDD+ Steering Committee First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7696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 of R-PP (REDD+ Readiness)</a:t>
            </a:r>
          </a:p>
          <a:p>
            <a:pPr lvl="1"/>
            <a:r>
              <a:rPr lang="en-US" dirty="0" smtClean="0"/>
              <a:t>To make Ethiopia ready for REDD+ implementation</a:t>
            </a:r>
          </a:p>
          <a:p>
            <a:pPr lvl="1"/>
            <a:r>
              <a:rPr lang="en-US" dirty="0" smtClean="0"/>
              <a:t>Readiness: one of the REDD+ phases </a:t>
            </a:r>
          </a:p>
          <a:p>
            <a:pPr lvl="2"/>
            <a:r>
              <a:rPr lang="en-US" dirty="0" smtClean="0"/>
              <a:t>technical, </a:t>
            </a:r>
          </a:p>
          <a:p>
            <a:pPr lvl="2"/>
            <a:r>
              <a:rPr lang="en-US" dirty="0" smtClean="0"/>
              <a:t>institutional and </a:t>
            </a:r>
          </a:p>
          <a:p>
            <a:pPr lvl="2"/>
            <a:r>
              <a:rPr lang="en-US" dirty="0" smtClean="0"/>
              <a:t>legal readiness </a:t>
            </a:r>
          </a:p>
          <a:p>
            <a:pPr lvl="1"/>
            <a:r>
              <a:rPr lang="en-US" dirty="0" smtClean="0"/>
              <a:t>International requirements and standards: Baselines, MRV, ESMF, </a:t>
            </a:r>
            <a:r>
              <a:rPr lang="en-US" dirty="0" err="1" smtClean="0"/>
              <a:t>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8000"/>
                </a:solidFill>
              </a:rPr>
              <a:t>REDD</a:t>
            </a:r>
            <a:r>
              <a:rPr lang="en-US" sz="3200" b="1" dirty="0" smtClean="0">
                <a:solidFill>
                  <a:srgbClr val="008000"/>
                </a:solidFill>
                <a:latin typeface="+mn-lt"/>
              </a:rPr>
              <a:t>+ Objectives and Benefits</a:t>
            </a:r>
            <a:endParaRPr lang="en-US" sz="3200" b="1" dirty="0">
              <a:solidFill>
                <a:srgbClr val="008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Benefits of REDD+</a:t>
            </a:r>
          </a:p>
          <a:p>
            <a:pPr lvl="1"/>
            <a:r>
              <a:rPr lang="en-US" dirty="0" smtClean="0"/>
              <a:t>Income from carbon trading for the contribution to CC mitigation</a:t>
            </a:r>
          </a:p>
          <a:p>
            <a:pPr lvl="1"/>
            <a:r>
              <a:rPr lang="en-US" dirty="0" smtClean="0"/>
              <a:t>Enhances the performance strategic of forest sector </a:t>
            </a:r>
          </a:p>
          <a:p>
            <a:pPr lvl="2"/>
            <a:r>
              <a:rPr lang="en-US" dirty="0" smtClean="0"/>
              <a:t>Water bottle</a:t>
            </a:r>
          </a:p>
          <a:p>
            <a:pPr lvl="2"/>
            <a:r>
              <a:rPr lang="en-US" dirty="0" smtClean="0"/>
              <a:t>Bread basket</a:t>
            </a:r>
          </a:p>
          <a:p>
            <a:pPr lvl="2"/>
            <a:r>
              <a:rPr lang="en-US" dirty="0" smtClean="0"/>
              <a:t>Tourism</a:t>
            </a:r>
          </a:p>
          <a:p>
            <a:pPr lvl="2"/>
            <a:r>
              <a:rPr lang="en-US" dirty="0" smtClean="0"/>
              <a:t>Income from forest and carbon</a:t>
            </a:r>
          </a:p>
          <a:p>
            <a:pPr lvl="2"/>
            <a:r>
              <a:rPr lang="en-US" dirty="0" smtClean="0"/>
              <a:t>Biodiversity conservation’</a:t>
            </a:r>
          </a:p>
          <a:p>
            <a:pPr lvl="2"/>
            <a:r>
              <a:rPr lang="en-US" dirty="0" smtClean="0"/>
              <a:t>Improved environment </a:t>
            </a:r>
          </a:p>
          <a:p>
            <a:pPr lvl="1"/>
            <a:r>
              <a:rPr lang="en-US" dirty="0" smtClean="0"/>
              <a:t>Enhances the adaptive capacity of communities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8000"/>
                </a:solidFill>
              </a:rPr>
              <a:t>REDD</a:t>
            </a:r>
            <a:r>
              <a:rPr lang="en-US" sz="3200" b="1" dirty="0" smtClean="0">
                <a:solidFill>
                  <a:srgbClr val="008000"/>
                </a:solidFill>
                <a:latin typeface="+mn-lt"/>
              </a:rPr>
              <a:t>+ Objectives and Benefits</a:t>
            </a:r>
            <a:endParaRPr lang="en-US" sz="3200" b="1" dirty="0">
              <a:solidFill>
                <a:srgbClr val="008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3EF518-755B-4E0F-B717-CC406E61F693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1200" y="1892300"/>
            <a:ext cx="8280400" cy="41767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6538" indent="-236538" defTabSz="914400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800">
              <a:latin typeface="+mj-lt"/>
              <a:ea typeface="+mj-ea"/>
              <a:cs typeface="+mj-cs"/>
            </a:endParaRPr>
          </a:p>
          <a:p>
            <a:pPr marL="693738" lvl="1" indent="-236538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800">
              <a:latin typeface="+mj-lt"/>
              <a:ea typeface="+mj-ea"/>
              <a:cs typeface="+mj-cs"/>
            </a:endParaRPr>
          </a:p>
          <a:p>
            <a:pPr marL="176213" indent="-176213"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>
              <a:latin typeface="+mj-lt"/>
              <a:ea typeface="+mj-ea"/>
              <a:cs typeface="+mj-cs"/>
            </a:endParaRPr>
          </a:p>
          <a:p>
            <a:pPr defTabSz="914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2400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8000"/>
                </a:solidFill>
              </a:rPr>
              <a:t>REDD</a:t>
            </a:r>
            <a:r>
              <a:rPr lang="en-US" sz="3200" b="1" dirty="0" smtClean="0">
                <a:solidFill>
                  <a:srgbClr val="008000"/>
                </a:solidFill>
                <a:latin typeface="+mn-lt"/>
              </a:rPr>
              <a:t>+ Process in Ethiopia</a:t>
            </a:r>
            <a:endParaRPr lang="en-US" sz="32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4134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Tx/>
              <a:buAutoNum type="arabicPeriod"/>
              <a:defRPr/>
            </a:pPr>
            <a:r>
              <a:rPr lang="en-US" sz="2800" dirty="0" smtClean="0">
                <a:latin typeface="+mj-lt"/>
              </a:rPr>
              <a:t>REDD+ process started in 2008; EPA letter of intent to participate and R-PIN submitted to Forest Carbon partnership Facility (FCPF)</a:t>
            </a:r>
          </a:p>
          <a:p>
            <a:pPr marL="971550" lvl="1" indent="-514350">
              <a:buFontTx/>
              <a:buAutoNum type="arabicPeriod"/>
              <a:defRPr/>
            </a:pPr>
            <a:r>
              <a:rPr lang="en-US" sz="2800" dirty="0" smtClean="0">
                <a:latin typeface="+mj-lt"/>
              </a:rPr>
              <a:t>R-PIN approved in 2009 (Ethiopia REDD+ participant country)</a:t>
            </a:r>
            <a:endParaRPr lang="en-US" sz="2800" dirty="0">
              <a:latin typeface="+mj-lt"/>
            </a:endParaRPr>
          </a:p>
          <a:p>
            <a:pPr marL="971550" lvl="1" indent="-514350">
              <a:buFontTx/>
              <a:buAutoNum type="arabicPeriod"/>
              <a:defRPr/>
            </a:pPr>
            <a:r>
              <a:rPr lang="en-US" sz="2800" dirty="0">
                <a:latin typeface="+mj-lt"/>
              </a:rPr>
              <a:t>R-PP  </a:t>
            </a:r>
            <a:r>
              <a:rPr lang="en-US" sz="2800" dirty="0" smtClean="0">
                <a:latin typeface="+mj-lt"/>
              </a:rPr>
              <a:t>developed in 2010-2011 and approved in May 2011</a:t>
            </a:r>
          </a:p>
          <a:p>
            <a:pPr marL="971550" lvl="1" indent="-514350">
              <a:buFontTx/>
              <a:buAutoNum type="arabicPeriod"/>
              <a:defRPr/>
            </a:pPr>
            <a:r>
              <a:rPr lang="en-US" sz="2800" dirty="0" smtClean="0">
                <a:latin typeface="+mj-lt"/>
              </a:rPr>
              <a:t>REDD+ organized as one of the four pillars of the green economy strategy of CRGE</a:t>
            </a:r>
            <a:endParaRPr lang="en-US" sz="2800" dirty="0">
              <a:latin typeface="+mj-lt"/>
            </a:endParaRPr>
          </a:p>
          <a:p>
            <a:pPr marL="971550" lvl="1" indent="-514350">
              <a:buFontTx/>
              <a:buAutoNum type="arabicPeriod"/>
              <a:defRPr/>
            </a:pPr>
            <a:r>
              <a:rPr lang="en-US" sz="2800" dirty="0">
                <a:latin typeface="+mj-lt"/>
              </a:rPr>
              <a:t>Ethiopia Grant Agreement </a:t>
            </a:r>
            <a:r>
              <a:rPr lang="en-US" sz="2800" dirty="0" smtClean="0">
                <a:latin typeface="+mj-lt"/>
              </a:rPr>
              <a:t>Signed for R-PP implementation in October 2012</a:t>
            </a:r>
          </a:p>
          <a:p>
            <a:pPr marL="971550" lvl="1" indent="-514350">
              <a:buFontTx/>
              <a:buAutoNum type="arabicPeriod"/>
              <a:defRPr/>
            </a:pPr>
            <a:r>
              <a:rPr lang="en-US" sz="2800" dirty="0" smtClean="0">
                <a:latin typeface="+mj-lt"/>
              </a:rPr>
              <a:t>REDD+ Readiness Phase </a:t>
            </a:r>
            <a:r>
              <a:rPr lang="en-US" sz="2800" dirty="0">
                <a:latin typeface="+mj-lt"/>
              </a:rPr>
              <a:t>O</a:t>
            </a:r>
            <a:r>
              <a:rPr lang="en-US" sz="2800" dirty="0" smtClean="0">
                <a:latin typeface="+mj-lt"/>
              </a:rPr>
              <a:t>fficially Launched- January 2013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Key Elements of REDD+ Readiness </a:t>
            </a:r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Capacity building</a:t>
            </a:r>
          </a:p>
          <a:p>
            <a:r>
              <a:rPr lang="en-US" dirty="0" smtClean="0"/>
              <a:t>Consultation and participation of stakeholders</a:t>
            </a:r>
          </a:p>
          <a:p>
            <a:r>
              <a:rPr lang="en-US" dirty="0" smtClean="0"/>
              <a:t>Establishing the National REDD+ Management body</a:t>
            </a:r>
          </a:p>
          <a:p>
            <a:r>
              <a:rPr lang="en-US" dirty="0" smtClean="0"/>
              <a:t>Developing the National REDD+ Strategy and associated Social and Environmental Safeguards</a:t>
            </a:r>
          </a:p>
          <a:p>
            <a:r>
              <a:rPr lang="en-US" dirty="0" smtClean="0"/>
              <a:t>Establishing the Reference Emissions levels/Reference Levels/Baseline Emissions</a:t>
            </a:r>
          </a:p>
          <a:p>
            <a:r>
              <a:rPr lang="en-US" dirty="0" smtClean="0"/>
              <a:t>Establishing the Measurement, Reporting and Verification (MRV) system</a:t>
            </a:r>
          </a:p>
          <a:p>
            <a:r>
              <a:rPr lang="en-US" dirty="0" smtClean="0"/>
              <a:t>Creating REDD+ implementation framework (enablers)</a:t>
            </a:r>
          </a:p>
          <a:p>
            <a:r>
              <a:rPr lang="en-US" smtClean="0"/>
              <a:t>REDD+ Piloting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1163</Words>
  <Application>Microsoft Office PowerPoint</Application>
  <PresentationFormat>On-screen Show (4:3)</PresentationFormat>
  <Paragraphs>187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REDD+ Process in Ethiopia and Status of REDD+ Readiness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Elements of REDD+ Readiness </vt:lpstr>
      <vt:lpstr>Progress: Mobilizing Financial resources</vt:lpstr>
      <vt:lpstr>Progress: Establishing REDD+ Management Structure</vt:lpstr>
      <vt:lpstr>PowerPoint Presentation</vt:lpstr>
      <vt:lpstr>Progress: Developing REDD+ Strategy</vt:lpstr>
      <vt:lpstr>Progress: Developing REDD+ Strategy</vt:lpstr>
      <vt:lpstr>Progress: Establishing REL/MRV System</vt:lpstr>
      <vt:lpstr>Progress: REDD+ Piloting</vt:lpstr>
      <vt:lpstr>Progress…</vt:lpstr>
      <vt:lpstr>Progress: Consultation and participation</vt:lpstr>
      <vt:lpstr>Progress: Creating enabling conditions</vt:lpstr>
      <vt:lpstr>Opportunities: Enabling Conditions</vt:lpstr>
      <vt:lpstr>Challenges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REDD+ Readiness Phase (PP Implementation) and Next Steps</dc:title>
  <dc:creator>hp</dc:creator>
  <cp:lastModifiedBy>chem</cp:lastModifiedBy>
  <cp:revision>181</cp:revision>
  <dcterms:created xsi:type="dcterms:W3CDTF">2013-03-24T15:01:40Z</dcterms:created>
  <dcterms:modified xsi:type="dcterms:W3CDTF">2020-05-23T03:42:21Z</dcterms:modified>
</cp:coreProperties>
</file>