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9"/>
  </p:notesMasterIdLst>
  <p:handoutMasterIdLst>
    <p:handoutMasterId r:id="rId20"/>
  </p:handoutMasterIdLst>
  <p:sldIdLst>
    <p:sldId id="256" r:id="rId2"/>
    <p:sldId id="257" r:id="rId3"/>
    <p:sldId id="258" r:id="rId4"/>
    <p:sldId id="296" r:id="rId5"/>
    <p:sldId id="297" r:id="rId6"/>
    <p:sldId id="298" r:id="rId7"/>
    <p:sldId id="299" r:id="rId8"/>
    <p:sldId id="303" r:id="rId9"/>
    <p:sldId id="306" r:id="rId10"/>
    <p:sldId id="307" r:id="rId11"/>
    <p:sldId id="308" r:id="rId12"/>
    <p:sldId id="309" r:id="rId13"/>
    <p:sldId id="310" r:id="rId14"/>
    <p:sldId id="312" r:id="rId15"/>
    <p:sldId id="304" r:id="rId16"/>
    <p:sldId id="305" r:id="rId17"/>
    <p:sldId id="287" r:id="rId18"/>
  </p:sldIdLst>
  <p:sldSz cx="9144000" cy="6858000" type="screen4x3"/>
  <p:notesSz cx="6858000" cy="9144000"/>
  <p:defaultTextStyle>
    <a:defPPr>
      <a:defRPr lang="es-P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298" autoAdjust="0"/>
  </p:normalViewPr>
  <p:slideViewPr>
    <p:cSldViewPr>
      <p:cViewPr varScale="1">
        <p:scale>
          <a:sx n="63" d="100"/>
          <a:sy n="63" d="100"/>
        </p:scale>
        <p:origin x="159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208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208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208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473FA38-050D-4463-8D2A-784A588E65B2}" type="slidenum">
              <a:rPr lang="en-US"/>
              <a:pPr/>
              <a:t>‹#›</a:t>
            </a:fld>
            <a:endParaRPr lang="en-US"/>
          </a:p>
        </p:txBody>
      </p:sp>
    </p:spTree>
    <p:extLst>
      <p:ext uri="{BB962C8B-B14F-4D97-AF65-F5344CB8AC3E}">
        <p14:creationId xmlns:p14="http://schemas.microsoft.com/office/powerpoint/2010/main" val="108452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s-PE"/>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s-PE"/>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PE" smtClean="0"/>
              <a:t>Click to edit Master text styles</a:t>
            </a:r>
          </a:p>
          <a:p>
            <a:pPr lvl="1"/>
            <a:r>
              <a:rPr lang="es-PE" smtClean="0"/>
              <a:t>Second level</a:t>
            </a:r>
          </a:p>
          <a:p>
            <a:pPr lvl="2"/>
            <a:r>
              <a:rPr lang="es-PE" smtClean="0"/>
              <a:t>Third level</a:t>
            </a:r>
          </a:p>
          <a:p>
            <a:pPr lvl="3"/>
            <a:r>
              <a:rPr lang="es-PE" smtClean="0"/>
              <a:t>Fourth level</a:t>
            </a:r>
          </a:p>
          <a:p>
            <a:pPr lvl="4"/>
            <a:r>
              <a:rPr lang="es-PE"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s-PE"/>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B60EAE5-430F-466E-A9BF-D8DD4237D5ED}" type="slidenum">
              <a:rPr lang="es-PE"/>
              <a:pPr/>
              <a:t>‹#›</a:t>
            </a:fld>
            <a:endParaRPr lang="es-PE"/>
          </a:p>
        </p:txBody>
      </p:sp>
    </p:spTree>
    <p:extLst>
      <p:ext uri="{BB962C8B-B14F-4D97-AF65-F5344CB8AC3E}">
        <p14:creationId xmlns:p14="http://schemas.microsoft.com/office/powerpoint/2010/main" val="61304395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FF20E1-5AA2-44B2-B31E-81C3D62D521B}" type="slidenum">
              <a:rPr lang="es-PE"/>
              <a:pPr/>
              <a:t>1</a:t>
            </a:fld>
            <a:endParaRPr lang="es-PE"/>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21128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22BD53-7617-4A2A-AB22-A124610046E9}" type="slidenum">
              <a:rPr lang="en-US" altLang="zh-CN"/>
              <a:pPr/>
              <a:t>10</a:t>
            </a:fld>
            <a:endParaRPr lang="en-US" altLang="zh-CN"/>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82039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2BFD59-BB38-4895-968C-33F6F96BA884}" type="slidenum">
              <a:rPr lang="en-US" altLang="zh-CN"/>
              <a:pPr/>
              <a:t>11</a:t>
            </a:fld>
            <a:endParaRPr lang="en-US" altLang="zh-CN"/>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15817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6C0D74-A41F-4EBB-979A-ED9112A01C83}" type="slidenum">
              <a:rPr lang="en-US" altLang="zh-CN"/>
              <a:pPr/>
              <a:t>12</a:t>
            </a:fld>
            <a:endParaRPr lang="en-US" altLang="zh-CN"/>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37190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7A7DB9-5BA0-4D5C-A33E-A8C7970D3429}" type="slidenum">
              <a:rPr lang="en-US" altLang="zh-CN"/>
              <a:pPr/>
              <a:t>13</a:t>
            </a:fld>
            <a:endParaRPr lang="en-US" altLang="zh-CN"/>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38168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BDE66B-AF8E-4D18-BC09-548624F6AFF2}" type="slidenum">
              <a:rPr lang="en-US" altLang="zh-CN"/>
              <a:pPr/>
              <a:t>14</a:t>
            </a:fld>
            <a:endParaRPr lang="en-US" altLang="zh-CN"/>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45804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38BBA3-4B57-458D-B564-7D27102F7B7C}" type="slidenum">
              <a:rPr lang="en-US" altLang="zh-CN"/>
              <a:pPr/>
              <a:t>15</a:t>
            </a:fld>
            <a:endParaRPr lang="en-US" altLang="zh-CN"/>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s-PE"/>
          </a:p>
        </p:txBody>
      </p:sp>
    </p:spTree>
    <p:extLst>
      <p:ext uri="{BB962C8B-B14F-4D97-AF65-F5344CB8AC3E}">
        <p14:creationId xmlns:p14="http://schemas.microsoft.com/office/powerpoint/2010/main" val="2556258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C7098D-4C23-41F3-9D63-E2C7010ADC6D}" type="slidenum">
              <a:rPr lang="en-US" altLang="zh-CN"/>
              <a:pPr/>
              <a:t>16</a:t>
            </a:fld>
            <a:endParaRPr lang="en-US" altLang="zh-CN"/>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32543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5B35A4-D849-4073-B5E4-AD30A5ABB5F5}" type="slidenum">
              <a:rPr lang="es-PE"/>
              <a:pPr/>
              <a:t>17</a:t>
            </a:fld>
            <a:endParaRPr lang="es-PE"/>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79785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6E4805-76CC-4408-B456-92705431351B}" type="slidenum">
              <a:rPr lang="es-PE"/>
              <a:pPr/>
              <a:t>2</a:t>
            </a:fld>
            <a:endParaRPr lang="es-PE"/>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r>
              <a:rPr lang="en-US"/>
              <a:t>REDD has the potential to provide benefits for the climate, for people whose livelihoods depend on the forest, and for biodiversity. This presentation is an introduction to the potential social benefits and risks of REDD and will be followed by a panel discussion by experts on poverty, representatives of indigenous and forest peoples and/or others.</a:t>
            </a:r>
          </a:p>
        </p:txBody>
      </p:sp>
    </p:spTree>
    <p:extLst>
      <p:ext uri="{BB962C8B-B14F-4D97-AF65-F5344CB8AC3E}">
        <p14:creationId xmlns:p14="http://schemas.microsoft.com/office/powerpoint/2010/main" val="423045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FA9500-C906-43EA-AF39-FA12D004B9BC}" type="slidenum">
              <a:rPr lang="es-PE"/>
              <a:pPr/>
              <a:t>3</a:t>
            </a:fld>
            <a:endParaRPr lang="es-PE"/>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US"/>
              <a:t>REDD was quickly embraced by environmentalists because of its potential to stop deforestation in the tropics, where biodiversity is concentrated. There are also significant social implications to REDD and people involved in poverty reduction and indigenous peoples issues point out that while there is a potential to provide significant social benefits, there are risks that must be mitigated.</a:t>
            </a:r>
          </a:p>
        </p:txBody>
      </p:sp>
    </p:spTree>
    <p:extLst>
      <p:ext uri="{BB962C8B-B14F-4D97-AF65-F5344CB8AC3E}">
        <p14:creationId xmlns:p14="http://schemas.microsoft.com/office/powerpoint/2010/main" val="3304640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48A1FE-1DB3-4081-8025-4EB5EAF38BFF}" type="slidenum">
              <a:rPr lang="en-US" altLang="zh-CN"/>
              <a:pPr/>
              <a:t>4</a:t>
            </a:fld>
            <a:endParaRPr lang="en-US" altLang="zh-CN"/>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80119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B6C81E-F7F8-48F9-A171-C11E860416AA}" type="slidenum">
              <a:rPr lang="en-US" altLang="zh-CN"/>
              <a:pPr/>
              <a:t>5</a:t>
            </a:fld>
            <a:endParaRPr lang="en-US" altLang="zh-CN"/>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79785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3A6CB6-DC10-4967-91EC-2BD387CBADB0}" type="slidenum">
              <a:rPr lang="en-US" altLang="zh-CN"/>
              <a:pPr/>
              <a:t>6</a:t>
            </a:fld>
            <a:endParaRPr lang="en-US" altLang="zh-CN"/>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r>
              <a:rPr lang="en-US"/>
              <a:t>The complexities of REDD bring risks that REDD could benefit only elites with access to capital and technical capacity, and new influxes of capital could create new problems…</a:t>
            </a:r>
          </a:p>
          <a:p>
            <a:endParaRPr lang="en-US"/>
          </a:p>
          <a:p>
            <a:endParaRPr lang="en-US"/>
          </a:p>
        </p:txBody>
      </p:sp>
    </p:spTree>
    <p:extLst>
      <p:ext uri="{BB962C8B-B14F-4D97-AF65-F5344CB8AC3E}">
        <p14:creationId xmlns:p14="http://schemas.microsoft.com/office/powerpoint/2010/main" val="1760900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73A1D0-AE6A-464A-87A2-1D498A7CC6C5}" type="slidenum">
              <a:rPr lang="en-US" altLang="zh-CN"/>
              <a:pPr/>
              <a:t>7</a:t>
            </a:fld>
            <a:endParaRPr lang="en-US" altLang="zh-CN"/>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r>
              <a:rPr lang="en-US"/>
              <a:t>Social safeguards– particularly for the most vulnerable and politically marginalized groups, often those that live in remote forest areas such as indigenous peoples, who are often excluded from decision making and discriminated against </a:t>
            </a:r>
          </a:p>
          <a:p>
            <a:endParaRPr lang="en-US"/>
          </a:p>
          <a:p>
            <a:r>
              <a:rPr lang="en-US"/>
              <a:t>importance of information in local languages, representants chosen by each group according to their own procedures</a:t>
            </a:r>
          </a:p>
          <a:p>
            <a:endParaRPr lang="en-US"/>
          </a:p>
          <a:p>
            <a:r>
              <a:rPr lang="en-US"/>
              <a:t>we are aiming for ‘equity’ or fairness in the agreements that result in land-use change and emissions reductions, so that those with greatest opportunity cost or greatest contribution to generating emissions (eg as local stewards) receive appropriate incentives.  Ownership of land, and hence, emissions reductions, is a contentious issue.  Where ownership is customary, by definition Not recognised in formal legal framework and potentially not in national policies, then rights are more vulnerable.  </a:t>
            </a:r>
          </a:p>
          <a:p>
            <a:endParaRPr lang="en-US"/>
          </a:p>
          <a:p>
            <a:r>
              <a:rPr lang="en-US"/>
              <a:t>mention pro-poor gold level for CCBS 2</a:t>
            </a:r>
            <a:r>
              <a:rPr lang="en-US" baseline="30000"/>
              <a:t>nd</a:t>
            </a:r>
            <a:r>
              <a:rPr lang="en-US"/>
              <a:t> edition</a:t>
            </a:r>
          </a:p>
        </p:txBody>
      </p:sp>
    </p:spTree>
    <p:extLst>
      <p:ext uri="{BB962C8B-B14F-4D97-AF65-F5344CB8AC3E}">
        <p14:creationId xmlns:p14="http://schemas.microsoft.com/office/powerpoint/2010/main" val="3772961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21D829-1B09-42A2-B3AB-AADDE078E1CA}" type="slidenum">
              <a:rPr lang="en-US" altLang="zh-CN"/>
              <a:pPr/>
              <a:t>8</a:t>
            </a:fld>
            <a:endParaRPr lang="en-US" altLang="zh-CN"/>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92052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FDE034-26DF-49E9-A824-AFE5C0433305}" type="slidenum">
              <a:rPr lang="en-US" altLang="zh-CN"/>
              <a:pPr/>
              <a:t>9</a:t>
            </a:fld>
            <a:endParaRPr lang="en-US" altLang="zh-CN"/>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890178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4818" name="Picture 2" descr="n5"/>
          <p:cNvPicPr>
            <a:picLocks noChangeAspect="1" noChangeArrowheads="1"/>
          </p:cNvPicPr>
          <p:nvPr userDrawn="1"/>
        </p:nvPicPr>
        <p:blipFill>
          <a:blip r:embed="rId2" cstate="print"/>
          <a:srcRect/>
          <a:stretch>
            <a:fillRect/>
          </a:stretch>
        </p:blipFill>
        <p:spPr bwMode="auto">
          <a:xfrm>
            <a:off x="2771775" y="2124075"/>
            <a:ext cx="6372225" cy="2078038"/>
          </a:xfrm>
          <a:prstGeom prst="rect">
            <a:avLst/>
          </a:prstGeom>
          <a:noFill/>
        </p:spPr>
      </p:pic>
      <p:sp>
        <p:nvSpPr>
          <p:cNvPr id="34819" name="Text Box 3"/>
          <p:cNvSpPr txBox="1">
            <a:spLocks noChangeArrowheads="1"/>
          </p:cNvSpPr>
          <p:nvPr userDrawn="1"/>
        </p:nvSpPr>
        <p:spPr bwMode="auto">
          <a:xfrm>
            <a:off x="2771775" y="1719263"/>
            <a:ext cx="1493838" cy="396875"/>
          </a:xfrm>
          <a:prstGeom prst="rect">
            <a:avLst/>
          </a:prstGeom>
          <a:noFill/>
          <a:ln w="9525" algn="ctr">
            <a:noFill/>
            <a:miter lim="800000"/>
            <a:headEnd/>
            <a:tailEnd/>
          </a:ln>
          <a:effectLst/>
        </p:spPr>
        <p:txBody>
          <a:bodyPr wrap="none">
            <a:spAutoFit/>
          </a:bodyPr>
          <a:lstStyle/>
          <a:p>
            <a:pPr algn="ctr"/>
            <a:r>
              <a:rPr lang="en-US" altLang="zh-CN" sz="2000">
                <a:ea typeface="宋体" charset="-122"/>
              </a:rPr>
              <a:t>LOGO </a:t>
            </a:r>
            <a:r>
              <a:rPr lang="en-US" altLang="zh-CN" sz="2000">
                <a:solidFill>
                  <a:srgbClr val="006600"/>
                </a:solidFill>
                <a:ea typeface="宋体" charset="-122"/>
              </a:rPr>
              <a:t>here</a:t>
            </a:r>
          </a:p>
        </p:txBody>
      </p:sp>
      <p:pic>
        <p:nvPicPr>
          <p:cNvPr id="34820" name="Picture 4" descr="未标题-2"/>
          <p:cNvPicPr>
            <a:picLocks noChangeAspect="1" noChangeArrowheads="1"/>
          </p:cNvPicPr>
          <p:nvPr userDrawn="1"/>
        </p:nvPicPr>
        <p:blipFill>
          <a:blip r:embed="rId3" cstate="print"/>
          <a:srcRect/>
          <a:stretch>
            <a:fillRect/>
          </a:stretch>
        </p:blipFill>
        <p:spPr bwMode="auto">
          <a:xfrm>
            <a:off x="7993063" y="0"/>
            <a:ext cx="1150937" cy="609600"/>
          </a:xfrm>
          <a:prstGeom prst="rect">
            <a:avLst/>
          </a:prstGeom>
          <a:noFill/>
        </p:spPr>
      </p:pic>
      <p:sp>
        <p:nvSpPr>
          <p:cNvPr id="34821" name="Rectangle 5"/>
          <p:cNvSpPr>
            <a:spLocks noChangeArrowheads="1"/>
          </p:cNvSpPr>
          <p:nvPr userDrawn="1"/>
        </p:nvSpPr>
        <p:spPr bwMode="auto">
          <a:xfrm>
            <a:off x="2771775" y="4283661"/>
            <a:ext cx="2771775" cy="338554"/>
          </a:xfrm>
          <a:prstGeom prst="rect">
            <a:avLst/>
          </a:prstGeom>
          <a:solidFill>
            <a:schemeClr val="tx1"/>
          </a:solidFill>
          <a:ln w="9525" algn="ctr">
            <a:noFill/>
            <a:miter lim="800000"/>
            <a:headEnd/>
            <a:tailEnd/>
          </a:ln>
          <a:effectLst/>
        </p:spPr>
        <p:txBody>
          <a:bodyPr anchor="ctr">
            <a:spAutoFit/>
          </a:bodyPr>
          <a:lstStyle/>
          <a:p>
            <a:pPr algn="ctr"/>
            <a:r>
              <a:rPr lang="en-US" altLang="zh-CN" sz="1600" noProof="0" dirty="0" smtClean="0">
                <a:solidFill>
                  <a:schemeClr val="bg1"/>
                </a:solidFill>
                <a:ea typeface="宋体" charset="-122"/>
              </a:rPr>
              <a:t>REDD Training Course</a:t>
            </a:r>
            <a:endParaRPr lang="en-US" altLang="zh-CN" sz="1600" noProof="0" dirty="0">
              <a:solidFill>
                <a:schemeClr val="bg1"/>
              </a:solidFill>
              <a:ea typeface="宋体" charset="-122"/>
            </a:endParaRPr>
          </a:p>
        </p:txBody>
      </p:sp>
      <p:pic>
        <p:nvPicPr>
          <p:cNvPr id="34822" name="Picture 6" descr="REDD%20logo%201"/>
          <p:cNvPicPr>
            <a:picLocks noChangeAspect="1" noChangeArrowheads="1"/>
          </p:cNvPicPr>
          <p:nvPr userDrawn="1"/>
        </p:nvPicPr>
        <p:blipFill>
          <a:blip r:embed="rId4" cstate="print"/>
          <a:srcRect/>
          <a:stretch>
            <a:fillRect/>
          </a:stretch>
        </p:blipFill>
        <p:spPr bwMode="auto">
          <a:xfrm>
            <a:off x="2771775" y="1108075"/>
            <a:ext cx="1935163" cy="1004888"/>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794" name="Picture 2" descr="REDD%20logo%201"/>
          <p:cNvPicPr>
            <a:picLocks noChangeAspect="1" noChangeArrowheads="1"/>
          </p:cNvPicPr>
          <p:nvPr userDrawn="1"/>
        </p:nvPicPr>
        <p:blipFill>
          <a:blip r:embed="rId14" cstate="print"/>
          <a:srcRect/>
          <a:stretch>
            <a:fillRect/>
          </a:stretch>
        </p:blipFill>
        <p:spPr bwMode="auto">
          <a:xfrm>
            <a:off x="2951163" y="6345238"/>
            <a:ext cx="990600" cy="512762"/>
          </a:xfrm>
          <a:prstGeom prst="rect">
            <a:avLst/>
          </a:prstGeom>
          <a:noFill/>
        </p:spPr>
      </p:pic>
      <p:sp>
        <p:nvSpPr>
          <p:cNvPr id="33795" name="Rectangle 3"/>
          <p:cNvSpPr>
            <a:spLocks noChangeArrowheads="1"/>
          </p:cNvSpPr>
          <p:nvPr userDrawn="1"/>
        </p:nvSpPr>
        <p:spPr bwMode="auto">
          <a:xfrm>
            <a:off x="430213" y="6399213"/>
            <a:ext cx="2474912" cy="314325"/>
          </a:xfrm>
          <a:prstGeom prst="rect">
            <a:avLst/>
          </a:prstGeom>
          <a:solidFill>
            <a:schemeClr val="tx1"/>
          </a:solidFill>
          <a:ln w="9525" algn="ctr">
            <a:noFill/>
            <a:miter lim="800000"/>
            <a:headEnd/>
            <a:tailEnd/>
          </a:ln>
          <a:effectLst/>
        </p:spPr>
        <p:txBody>
          <a:bodyPr wrap="none" anchor="ctr"/>
          <a:lstStyle/>
          <a:p>
            <a:endParaRPr lang="en-US"/>
          </a:p>
        </p:txBody>
      </p:sp>
      <p:sp>
        <p:nvSpPr>
          <p:cNvPr id="33796" name="Line 4"/>
          <p:cNvSpPr>
            <a:spLocks noChangeShapeType="1"/>
          </p:cNvSpPr>
          <p:nvPr userDrawn="1"/>
        </p:nvSpPr>
        <p:spPr bwMode="auto">
          <a:xfrm flipH="1">
            <a:off x="434975" y="6308725"/>
            <a:ext cx="8323263" cy="0"/>
          </a:xfrm>
          <a:prstGeom prst="line">
            <a:avLst/>
          </a:prstGeom>
          <a:noFill/>
          <a:ln w="9525">
            <a:solidFill>
              <a:srgbClr val="B2B2B2"/>
            </a:solidFill>
            <a:round/>
            <a:headEnd/>
            <a:tailEnd/>
          </a:ln>
          <a:effectLst/>
        </p:spPr>
        <p:txBody>
          <a:bodyPr/>
          <a:lstStyle/>
          <a:p>
            <a:endParaRPr lang="en-US"/>
          </a:p>
        </p:txBody>
      </p:sp>
      <p:pic>
        <p:nvPicPr>
          <p:cNvPr id="33797" name="Picture 5" descr="未标题-2"/>
          <p:cNvPicPr>
            <a:picLocks noChangeAspect="1" noChangeArrowheads="1"/>
          </p:cNvPicPr>
          <p:nvPr userDrawn="1"/>
        </p:nvPicPr>
        <p:blipFill>
          <a:blip r:embed="rId15" cstate="print"/>
          <a:srcRect/>
          <a:stretch>
            <a:fillRect/>
          </a:stretch>
        </p:blipFill>
        <p:spPr bwMode="auto">
          <a:xfrm>
            <a:off x="8486775" y="6219825"/>
            <a:ext cx="657225" cy="638175"/>
          </a:xfrm>
          <a:prstGeom prst="rect">
            <a:avLst/>
          </a:prstGeom>
          <a:noFill/>
        </p:spPr>
      </p:pic>
      <p:sp>
        <p:nvSpPr>
          <p:cNvPr id="33798" name="Rectangle 6"/>
          <p:cNvSpPr>
            <a:spLocks noChangeArrowheads="1"/>
          </p:cNvSpPr>
          <p:nvPr userDrawn="1"/>
        </p:nvSpPr>
        <p:spPr bwMode="auto">
          <a:xfrm>
            <a:off x="8774113" y="6537325"/>
            <a:ext cx="369887" cy="274638"/>
          </a:xfrm>
          <a:prstGeom prst="rect">
            <a:avLst/>
          </a:prstGeom>
          <a:noFill/>
          <a:ln w="9525">
            <a:noFill/>
            <a:miter lim="800000"/>
            <a:headEnd/>
            <a:tailEnd/>
          </a:ln>
          <a:effectLst/>
        </p:spPr>
        <p:txBody>
          <a:bodyPr wrap="none">
            <a:spAutoFit/>
          </a:bodyPr>
          <a:lstStyle/>
          <a:p>
            <a:fld id="{4F2CE49B-EC4C-47CB-B981-8757BD0B6635}" type="slidenum">
              <a:rPr lang="en-US" altLang="zh-CN" sz="1200" b="1">
                <a:ea typeface="宋体" charset="-122"/>
              </a:rPr>
              <a:pPr/>
              <a:t>‹#›</a:t>
            </a:fld>
            <a:endParaRPr lang="en-US" altLang="zh-CN" sz="1200" b="1">
              <a:ea typeface="宋体" charset="-122"/>
            </a:endParaRPr>
          </a:p>
        </p:txBody>
      </p:sp>
      <p:sp>
        <p:nvSpPr>
          <p:cNvPr id="33799" name="Rectangle 7"/>
          <p:cNvSpPr>
            <a:spLocks noChangeArrowheads="1"/>
          </p:cNvSpPr>
          <p:nvPr userDrawn="1"/>
        </p:nvSpPr>
        <p:spPr bwMode="auto">
          <a:xfrm>
            <a:off x="341313" y="6354763"/>
            <a:ext cx="2609850" cy="336550"/>
          </a:xfrm>
          <a:prstGeom prst="rect">
            <a:avLst/>
          </a:prstGeom>
          <a:noFill/>
          <a:ln w="9525" algn="ctr">
            <a:noFill/>
            <a:miter lim="800000"/>
            <a:headEnd/>
            <a:tailEnd/>
          </a:ln>
          <a:effectLst/>
        </p:spPr>
        <p:txBody>
          <a:bodyPr anchor="ctr">
            <a:spAutoFit/>
          </a:bodyPr>
          <a:lstStyle/>
          <a:p>
            <a:r>
              <a:rPr lang="en-US" altLang="zh-CN" sz="1600" noProof="0" dirty="0" smtClean="0">
                <a:solidFill>
                  <a:schemeClr val="bg1"/>
                </a:solidFill>
                <a:ea typeface="宋体" charset="-122"/>
              </a:rPr>
              <a:t>REDD Training Course</a:t>
            </a:r>
            <a:endParaRPr lang="en-US" altLang="zh-CN" sz="1600" noProof="0" dirty="0">
              <a:solidFill>
                <a:schemeClr val="bg1"/>
              </a:solidFill>
              <a:ea typeface="宋体" charset="-122"/>
            </a:endParaRPr>
          </a:p>
        </p:txBody>
      </p:sp>
      <p:sp>
        <p:nvSpPr>
          <p:cNvPr id="33800" name="Rectangle 8"/>
          <p:cNvSpPr>
            <a:spLocks noChangeArrowheads="1"/>
          </p:cNvSpPr>
          <p:nvPr userDrawn="1"/>
        </p:nvSpPr>
        <p:spPr bwMode="auto">
          <a:xfrm>
            <a:off x="2905125" y="6399213"/>
            <a:ext cx="1125538" cy="314325"/>
          </a:xfrm>
          <a:prstGeom prst="rect">
            <a:avLst/>
          </a:prstGeom>
          <a:noFill/>
          <a:ln w="9525" algn="ctr">
            <a:solidFill>
              <a:srgbClr val="C0C0C0"/>
            </a:solidFill>
            <a:miter lim="800000"/>
            <a:headEnd/>
            <a:tailEnd/>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charset="-122"/>
        </a:defRPr>
      </a:lvl2pPr>
      <a:lvl3pPr algn="ctr" rtl="0" fontAlgn="base">
        <a:spcBef>
          <a:spcPct val="0"/>
        </a:spcBef>
        <a:spcAft>
          <a:spcPct val="0"/>
        </a:spcAft>
        <a:defRPr sz="4400">
          <a:solidFill>
            <a:schemeClr val="tx2"/>
          </a:solidFill>
          <a:latin typeface="Arial" charset="0"/>
          <a:ea typeface="宋体" charset="-122"/>
        </a:defRPr>
      </a:lvl3pPr>
      <a:lvl4pPr algn="ctr" rtl="0" fontAlgn="base">
        <a:spcBef>
          <a:spcPct val="0"/>
        </a:spcBef>
        <a:spcAft>
          <a:spcPct val="0"/>
        </a:spcAft>
        <a:defRPr sz="4400">
          <a:solidFill>
            <a:schemeClr val="tx2"/>
          </a:solidFill>
          <a:latin typeface="Arial" charset="0"/>
          <a:ea typeface="宋体" charset="-122"/>
        </a:defRPr>
      </a:lvl4pPr>
      <a:lvl5pPr algn="ctr" rtl="0" fontAlgn="base">
        <a:spcBef>
          <a:spcPct val="0"/>
        </a:spcBef>
        <a:spcAft>
          <a:spcPct val="0"/>
        </a:spcAft>
        <a:defRPr sz="4400">
          <a:solidFill>
            <a:schemeClr val="tx2"/>
          </a:solidFill>
          <a:latin typeface="Arial" charset="0"/>
          <a:ea typeface="宋体" charset="-122"/>
        </a:defRPr>
      </a:lvl5pPr>
      <a:lvl6pPr marL="457200" algn="ctr" rtl="0" fontAlgn="base">
        <a:spcBef>
          <a:spcPct val="0"/>
        </a:spcBef>
        <a:spcAft>
          <a:spcPct val="0"/>
        </a:spcAft>
        <a:defRPr sz="4400">
          <a:solidFill>
            <a:schemeClr val="tx2"/>
          </a:solidFill>
          <a:latin typeface="Arial" charset="0"/>
          <a:ea typeface="宋体" charset="-122"/>
        </a:defRPr>
      </a:lvl6pPr>
      <a:lvl7pPr marL="914400" algn="ctr" rtl="0" fontAlgn="base">
        <a:spcBef>
          <a:spcPct val="0"/>
        </a:spcBef>
        <a:spcAft>
          <a:spcPct val="0"/>
        </a:spcAft>
        <a:defRPr sz="4400">
          <a:solidFill>
            <a:schemeClr val="tx2"/>
          </a:solidFill>
          <a:latin typeface="Arial" charset="0"/>
          <a:ea typeface="宋体" charset="-122"/>
        </a:defRPr>
      </a:lvl7pPr>
      <a:lvl8pPr marL="1371600" algn="ctr" rtl="0" fontAlgn="base">
        <a:spcBef>
          <a:spcPct val="0"/>
        </a:spcBef>
        <a:spcAft>
          <a:spcPct val="0"/>
        </a:spcAft>
        <a:defRPr sz="4400">
          <a:solidFill>
            <a:schemeClr val="tx2"/>
          </a:solidFill>
          <a:latin typeface="Arial" charset="0"/>
          <a:ea typeface="宋体" charset="-122"/>
        </a:defRPr>
      </a:lvl8pPr>
      <a:lvl9pPr marL="1828800" algn="ctr" rtl="0" fontAlgn="base">
        <a:spcBef>
          <a:spcPct val="0"/>
        </a:spcBef>
        <a:spcAft>
          <a:spcPct val="0"/>
        </a:spcAft>
        <a:defRPr sz="4400">
          <a:solidFill>
            <a:schemeClr val="tx2"/>
          </a:solidFill>
          <a:latin typeface="Arial" charset="0"/>
          <a:ea typeface="宋体"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unep-wcmc.org/resources/publications/unep_wcmc%20RED%20Feb07.pdf"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hyperlink" Target="http://www.climate-standards.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povertyenvironment.net/pep/?q=making_redd_work_for_the_poor_draft_2_0" TargetMode="External"/><Relationship Id="rId7"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www.odi.org.uk/fecc/resources/briefing-papers/fb15-0712-redd.pdf" TargetMode="External"/><Relationship Id="rId5" Type="http://schemas.openxmlformats.org/officeDocument/2006/relationships/hyperlink" Target="http://www.forestpeoples.org/documents/ifi_igo/avoided_deforestation_red_jun07_eng.pdf" TargetMode="External"/><Relationship Id="rId4" Type="http://schemas.openxmlformats.org/officeDocument/2006/relationships/hyperlink" Target="http://www.cifor.cgiar.org/publications/pdf_files/OccPapers/OP-037.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2906713" y="2619375"/>
            <a:ext cx="6011862" cy="720725"/>
          </a:xfrm>
          <a:prstGeom prst="rect">
            <a:avLst/>
          </a:prstGeom>
          <a:noFill/>
          <a:ln w="9525">
            <a:noFill/>
            <a:miter lim="800000"/>
            <a:headEnd/>
            <a:tailEnd/>
          </a:ln>
          <a:effectLst/>
        </p:spPr>
        <p:txBody>
          <a:bodyPr anchor="ctr"/>
          <a:lstStyle/>
          <a:p>
            <a:pPr algn="ctr"/>
            <a:r>
              <a:rPr lang="en-US" altLang="zh-CN" sz="3600" dirty="0" smtClean="0">
                <a:solidFill>
                  <a:schemeClr val="bg1"/>
                </a:solidFill>
                <a:ea typeface="宋体" charset="-122"/>
              </a:rPr>
              <a:t>Social and Environmental Considerations of REDD+</a:t>
            </a:r>
            <a:endParaRPr lang="en-US" altLang="zh-CN" sz="3600" dirty="0">
              <a:solidFill>
                <a:schemeClr val="bg1"/>
              </a:solidFill>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5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3132138" y="549275"/>
            <a:ext cx="5626100" cy="1619250"/>
          </a:xfrm>
          <a:prstGeom prst="rect">
            <a:avLst/>
          </a:prstGeom>
          <a:solidFill>
            <a:srgbClr val="006600"/>
          </a:solidFill>
          <a:ln w="9525">
            <a:noFill/>
            <a:miter lim="800000"/>
            <a:headEnd/>
            <a:tailEnd/>
          </a:ln>
          <a:effectLst/>
        </p:spPr>
        <p:txBody>
          <a:bodyPr wrap="none" anchor="ctr"/>
          <a:lstStyle/>
          <a:p>
            <a:endParaRPr lang="en-US"/>
          </a:p>
        </p:txBody>
      </p:sp>
      <p:sp>
        <p:nvSpPr>
          <p:cNvPr id="72707" name="Rectangle 3"/>
          <p:cNvSpPr>
            <a:spLocks noChangeArrowheads="1"/>
          </p:cNvSpPr>
          <p:nvPr/>
        </p:nvSpPr>
        <p:spPr bwMode="auto">
          <a:xfrm>
            <a:off x="3176588" y="2303463"/>
            <a:ext cx="5581650" cy="3727450"/>
          </a:xfrm>
          <a:prstGeom prst="rect">
            <a:avLst/>
          </a:prstGeom>
          <a:noFill/>
          <a:ln w="9525">
            <a:solidFill>
              <a:srgbClr val="B2B2B2"/>
            </a:solidFill>
            <a:miter lim="800000"/>
            <a:headEnd/>
            <a:tailEnd/>
          </a:ln>
          <a:effectLst/>
        </p:spPr>
        <p:txBody>
          <a:bodyPr wrap="none" anchor="ctr"/>
          <a:lstStyle/>
          <a:p>
            <a:endParaRPr lang="en-US"/>
          </a:p>
        </p:txBody>
      </p:sp>
      <p:pic>
        <p:nvPicPr>
          <p:cNvPr id="72708" name="Picture 4" descr="2423450_01b548a0ff"/>
          <p:cNvPicPr>
            <a:picLocks noChangeAspect="1" noChangeArrowheads="1"/>
          </p:cNvPicPr>
          <p:nvPr/>
        </p:nvPicPr>
        <p:blipFill>
          <a:blip r:embed="rId3" cstate="print"/>
          <a:srcRect/>
          <a:stretch>
            <a:fillRect/>
          </a:stretch>
        </p:blipFill>
        <p:spPr bwMode="auto">
          <a:xfrm>
            <a:off x="431800" y="549275"/>
            <a:ext cx="2609850" cy="5489575"/>
          </a:xfrm>
          <a:prstGeom prst="rect">
            <a:avLst/>
          </a:prstGeom>
          <a:noFill/>
        </p:spPr>
      </p:pic>
      <p:sp>
        <p:nvSpPr>
          <p:cNvPr id="72709" name="Rectangle 5"/>
          <p:cNvSpPr>
            <a:spLocks noChangeArrowheads="1"/>
          </p:cNvSpPr>
          <p:nvPr/>
        </p:nvSpPr>
        <p:spPr bwMode="auto">
          <a:xfrm>
            <a:off x="3176588" y="908050"/>
            <a:ext cx="5354637" cy="954107"/>
          </a:xfrm>
          <a:prstGeom prst="rect">
            <a:avLst/>
          </a:prstGeom>
          <a:noFill/>
          <a:ln w="9525" algn="ctr">
            <a:noFill/>
            <a:miter lim="800000"/>
            <a:headEnd/>
            <a:tailEnd/>
          </a:ln>
          <a:effectLst/>
        </p:spPr>
        <p:txBody>
          <a:bodyPr>
            <a:spAutoFit/>
          </a:bodyPr>
          <a:lstStyle/>
          <a:p>
            <a:pPr algn="l"/>
            <a:r>
              <a:rPr lang="en-US" altLang="zh-CN" sz="2800" b="1" dirty="0">
                <a:solidFill>
                  <a:schemeClr val="bg1"/>
                </a:solidFill>
              </a:rPr>
              <a:t>Environmental Risks: low carbon/high biodiversity areas</a:t>
            </a:r>
            <a:endParaRPr lang="es-PE" sz="2800" b="1" dirty="0">
              <a:solidFill>
                <a:schemeClr val="bg1"/>
              </a:solidFill>
            </a:endParaRPr>
          </a:p>
        </p:txBody>
      </p:sp>
      <p:pic>
        <p:nvPicPr>
          <p:cNvPr id="72713" name="Picture 9" descr="IMG_0526"/>
          <p:cNvPicPr>
            <a:picLocks noChangeAspect="1" noChangeArrowheads="1"/>
          </p:cNvPicPr>
          <p:nvPr/>
        </p:nvPicPr>
        <p:blipFill>
          <a:blip r:embed="rId4" cstate="print"/>
          <a:srcRect l="20044" r="15500"/>
          <a:stretch>
            <a:fillRect/>
          </a:stretch>
        </p:blipFill>
        <p:spPr bwMode="auto">
          <a:xfrm>
            <a:off x="431800" y="549275"/>
            <a:ext cx="2609850" cy="5535613"/>
          </a:xfrm>
          <a:prstGeom prst="rect">
            <a:avLst/>
          </a:prstGeom>
          <a:noFill/>
        </p:spPr>
      </p:pic>
      <p:sp>
        <p:nvSpPr>
          <p:cNvPr id="72715" name="Line 11"/>
          <p:cNvSpPr>
            <a:spLocks noChangeShapeType="1"/>
          </p:cNvSpPr>
          <p:nvPr/>
        </p:nvSpPr>
        <p:spPr bwMode="auto">
          <a:xfrm>
            <a:off x="5921375" y="2573338"/>
            <a:ext cx="1588" cy="2609850"/>
          </a:xfrm>
          <a:prstGeom prst="line">
            <a:avLst/>
          </a:prstGeom>
          <a:noFill/>
          <a:ln w="9525">
            <a:solidFill>
              <a:schemeClr val="tx1"/>
            </a:solidFill>
            <a:prstDash val="dash"/>
            <a:round/>
            <a:headEnd/>
            <a:tailEnd/>
          </a:ln>
          <a:effectLst/>
        </p:spPr>
        <p:txBody>
          <a:bodyPr wrap="none" anchor="ctr"/>
          <a:lstStyle/>
          <a:p>
            <a:endParaRPr lang="en-US"/>
          </a:p>
        </p:txBody>
      </p:sp>
      <p:sp>
        <p:nvSpPr>
          <p:cNvPr id="72716" name="Line 12"/>
          <p:cNvSpPr>
            <a:spLocks noChangeShapeType="1"/>
          </p:cNvSpPr>
          <p:nvPr/>
        </p:nvSpPr>
        <p:spPr bwMode="auto">
          <a:xfrm flipH="1" flipV="1">
            <a:off x="4483100" y="3833813"/>
            <a:ext cx="2835275" cy="0"/>
          </a:xfrm>
          <a:prstGeom prst="line">
            <a:avLst/>
          </a:prstGeom>
          <a:noFill/>
          <a:ln w="9525">
            <a:solidFill>
              <a:schemeClr val="tx1"/>
            </a:solidFill>
            <a:prstDash val="dash"/>
            <a:round/>
            <a:headEnd/>
            <a:tailEnd/>
          </a:ln>
          <a:effectLst/>
        </p:spPr>
        <p:txBody>
          <a:bodyPr wrap="none" anchor="ctr"/>
          <a:lstStyle/>
          <a:p>
            <a:endParaRPr lang="en-US"/>
          </a:p>
        </p:txBody>
      </p:sp>
      <p:sp>
        <p:nvSpPr>
          <p:cNvPr id="72717" name="Line 13"/>
          <p:cNvSpPr>
            <a:spLocks noChangeShapeType="1"/>
          </p:cNvSpPr>
          <p:nvPr/>
        </p:nvSpPr>
        <p:spPr bwMode="auto">
          <a:xfrm>
            <a:off x="4167188" y="2573338"/>
            <a:ext cx="0" cy="2790825"/>
          </a:xfrm>
          <a:prstGeom prst="line">
            <a:avLst/>
          </a:prstGeom>
          <a:noFill/>
          <a:ln w="19050">
            <a:solidFill>
              <a:schemeClr val="tx1"/>
            </a:solidFill>
            <a:round/>
            <a:headEnd/>
            <a:tailEnd/>
          </a:ln>
          <a:effectLst/>
        </p:spPr>
        <p:txBody>
          <a:bodyPr wrap="none" anchor="ctr"/>
          <a:lstStyle/>
          <a:p>
            <a:endParaRPr lang="en-US"/>
          </a:p>
        </p:txBody>
      </p:sp>
      <p:sp>
        <p:nvSpPr>
          <p:cNvPr id="72718" name="Line 14"/>
          <p:cNvSpPr>
            <a:spLocks noChangeShapeType="1"/>
          </p:cNvSpPr>
          <p:nvPr/>
        </p:nvSpPr>
        <p:spPr bwMode="auto">
          <a:xfrm flipH="1">
            <a:off x="4167188" y="5364163"/>
            <a:ext cx="3644900" cy="0"/>
          </a:xfrm>
          <a:prstGeom prst="line">
            <a:avLst/>
          </a:prstGeom>
          <a:noFill/>
          <a:ln w="19050">
            <a:solidFill>
              <a:schemeClr val="tx1"/>
            </a:solidFill>
            <a:round/>
            <a:headEnd/>
            <a:tailEnd/>
          </a:ln>
          <a:effectLst/>
        </p:spPr>
        <p:txBody>
          <a:bodyPr wrap="none" anchor="ctr"/>
          <a:lstStyle/>
          <a:p>
            <a:endParaRPr lang="en-US"/>
          </a:p>
        </p:txBody>
      </p:sp>
      <p:sp>
        <p:nvSpPr>
          <p:cNvPr id="72719" name="Text Box 15"/>
          <p:cNvSpPr txBox="1">
            <a:spLocks noChangeArrowheads="1"/>
          </p:cNvSpPr>
          <p:nvPr/>
        </p:nvSpPr>
        <p:spPr bwMode="auto">
          <a:xfrm>
            <a:off x="4618038" y="5588000"/>
            <a:ext cx="3060700" cy="304800"/>
          </a:xfrm>
          <a:prstGeom prst="rect">
            <a:avLst/>
          </a:prstGeom>
          <a:noFill/>
          <a:ln w="9525" algn="ctr">
            <a:noFill/>
            <a:miter lim="800000"/>
            <a:headEnd/>
            <a:tailEnd/>
          </a:ln>
          <a:effectLst/>
        </p:spPr>
        <p:txBody>
          <a:bodyPr>
            <a:spAutoFit/>
          </a:bodyPr>
          <a:lstStyle/>
          <a:p>
            <a:pPr>
              <a:spcBef>
                <a:spcPct val="50000"/>
              </a:spcBef>
            </a:pPr>
            <a:endParaRPr lang="es-PE"/>
          </a:p>
        </p:txBody>
      </p:sp>
      <p:sp>
        <p:nvSpPr>
          <p:cNvPr id="72720" name="Text Box 16"/>
          <p:cNvSpPr txBox="1">
            <a:spLocks noChangeArrowheads="1"/>
          </p:cNvSpPr>
          <p:nvPr/>
        </p:nvSpPr>
        <p:spPr bwMode="auto">
          <a:xfrm>
            <a:off x="4438650" y="5678488"/>
            <a:ext cx="3060700" cy="336550"/>
          </a:xfrm>
          <a:prstGeom prst="rect">
            <a:avLst/>
          </a:prstGeom>
          <a:noFill/>
          <a:ln w="9525" algn="ctr">
            <a:noFill/>
            <a:miter lim="800000"/>
            <a:headEnd/>
            <a:tailEnd/>
          </a:ln>
          <a:effectLst/>
        </p:spPr>
        <p:txBody>
          <a:bodyPr>
            <a:spAutoFit/>
          </a:bodyPr>
          <a:lstStyle/>
          <a:p>
            <a:pPr>
              <a:spcBef>
                <a:spcPct val="50000"/>
              </a:spcBef>
            </a:pPr>
            <a:r>
              <a:rPr lang="es-PE" sz="1600"/>
              <a:t>Carbon Value</a:t>
            </a:r>
          </a:p>
        </p:txBody>
      </p:sp>
      <p:sp>
        <p:nvSpPr>
          <p:cNvPr id="72721" name="Text Box 17"/>
          <p:cNvSpPr txBox="1">
            <a:spLocks noChangeArrowheads="1"/>
          </p:cNvSpPr>
          <p:nvPr/>
        </p:nvSpPr>
        <p:spPr bwMode="auto">
          <a:xfrm rot="16200000">
            <a:off x="2872582" y="3775869"/>
            <a:ext cx="1846262" cy="336550"/>
          </a:xfrm>
          <a:prstGeom prst="rect">
            <a:avLst/>
          </a:prstGeom>
          <a:noFill/>
          <a:ln w="9525" algn="ctr">
            <a:noFill/>
            <a:miter lim="800000"/>
            <a:headEnd/>
            <a:tailEnd/>
          </a:ln>
          <a:effectLst/>
        </p:spPr>
        <p:txBody>
          <a:bodyPr>
            <a:spAutoFit/>
          </a:bodyPr>
          <a:lstStyle/>
          <a:p>
            <a:pPr algn="l">
              <a:spcBef>
                <a:spcPct val="50000"/>
              </a:spcBef>
            </a:pPr>
            <a:r>
              <a:rPr lang="es-PE" sz="1600"/>
              <a:t>Biodiversity Value</a:t>
            </a:r>
          </a:p>
        </p:txBody>
      </p:sp>
      <p:sp>
        <p:nvSpPr>
          <p:cNvPr id="72722" name="Line 18"/>
          <p:cNvSpPr>
            <a:spLocks noChangeShapeType="1"/>
          </p:cNvSpPr>
          <p:nvPr/>
        </p:nvSpPr>
        <p:spPr bwMode="auto">
          <a:xfrm flipV="1">
            <a:off x="3987800" y="3338513"/>
            <a:ext cx="0" cy="1304925"/>
          </a:xfrm>
          <a:prstGeom prst="line">
            <a:avLst/>
          </a:prstGeom>
          <a:noFill/>
          <a:ln w="25400">
            <a:solidFill>
              <a:schemeClr val="tx1"/>
            </a:solidFill>
            <a:round/>
            <a:headEnd/>
            <a:tailEnd type="triangle" w="lg" len="lg"/>
          </a:ln>
          <a:effectLst/>
        </p:spPr>
        <p:txBody>
          <a:bodyPr wrap="none" anchor="ctr"/>
          <a:lstStyle/>
          <a:p>
            <a:endParaRPr lang="en-US"/>
          </a:p>
        </p:txBody>
      </p:sp>
      <p:sp>
        <p:nvSpPr>
          <p:cNvPr id="72723" name="Line 19"/>
          <p:cNvSpPr>
            <a:spLocks noChangeShapeType="1"/>
          </p:cNvSpPr>
          <p:nvPr/>
        </p:nvSpPr>
        <p:spPr bwMode="auto">
          <a:xfrm flipV="1">
            <a:off x="5113338" y="5543550"/>
            <a:ext cx="1754187" cy="0"/>
          </a:xfrm>
          <a:prstGeom prst="line">
            <a:avLst/>
          </a:prstGeom>
          <a:noFill/>
          <a:ln w="25400">
            <a:solidFill>
              <a:schemeClr val="tx1"/>
            </a:solidFill>
            <a:round/>
            <a:headEnd/>
            <a:tailEnd type="triangle" w="lg" len="lg"/>
          </a:ln>
          <a:effectLst/>
        </p:spPr>
        <p:txBody>
          <a:bodyPr wrap="none" anchor="ctr"/>
          <a:lstStyle/>
          <a:p>
            <a:endParaRPr lang="en-US"/>
          </a:p>
        </p:txBody>
      </p:sp>
      <p:sp>
        <p:nvSpPr>
          <p:cNvPr id="72724" name="Oval 20"/>
          <p:cNvSpPr>
            <a:spLocks noChangeArrowheads="1"/>
          </p:cNvSpPr>
          <p:nvPr/>
        </p:nvSpPr>
        <p:spPr bwMode="auto">
          <a:xfrm>
            <a:off x="6057900" y="2752725"/>
            <a:ext cx="1216025" cy="2295525"/>
          </a:xfrm>
          <a:prstGeom prst="ellipse">
            <a:avLst/>
          </a:prstGeom>
          <a:solidFill>
            <a:srgbClr val="00FF00">
              <a:alpha val="20000"/>
            </a:srgbClr>
          </a:solidFill>
          <a:ln w="9525" algn="ctr">
            <a:solidFill>
              <a:schemeClr val="tx1"/>
            </a:solidFill>
            <a:prstDash val="sysDot"/>
            <a:round/>
            <a:headEnd/>
            <a:tailEnd/>
          </a:ln>
          <a:effectLst/>
        </p:spPr>
        <p:txBody>
          <a:bodyPr wrap="none" anchor="ctr"/>
          <a:lstStyle/>
          <a:p>
            <a:endParaRPr lang="en-US"/>
          </a:p>
        </p:txBody>
      </p:sp>
      <p:sp>
        <p:nvSpPr>
          <p:cNvPr id="72725" name="Text Box 21"/>
          <p:cNvSpPr txBox="1">
            <a:spLocks noChangeArrowheads="1"/>
          </p:cNvSpPr>
          <p:nvPr/>
        </p:nvSpPr>
        <p:spPr bwMode="auto">
          <a:xfrm>
            <a:off x="6096000" y="3429000"/>
            <a:ext cx="1036637" cy="1015663"/>
          </a:xfrm>
          <a:prstGeom prst="rect">
            <a:avLst/>
          </a:prstGeom>
          <a:noFill/>
          <a:ln w="9525" algn="ctr">
            <a:noFill/>
            <a:miter lim="800000"/>
            <a:headEnd/>
            <a:tailEnd/>
          </a:ln>
          <a:effectLst/>
        </p:spPr>
        <p:txBody>
          <a:bodyPr>
            <a:spAutoFit/>
          </a:bodyPr>
          <a:lstStyle/>
          <a:p>
            <a:pPr algn="ctr">
              <a:spcBef>
                <a:spcPct val="50000"/>
              </a:spcBef>
            </a:pPr>
            <a:r>
              <a:rPr lang="es-PE" sz="2000" dirty="0" err="1" smtClean="0"/>
              <a:t>Better</a:t>
            </a:r>
            <a:r>
              <a:rPr lang="es-PE" sz="2000" dirty="0" smtClean="0"/>
              <a:t> </a:t>
            </a:r>
            <a:r>
              <a:rPr lang="es-PE" sz="2000" dirty="0" err="1" smtClean="0"/>
              <a:t>for</a:t>
            </a:r>
            <a:r>
              <a:rPr lang="es-PE" sz="2000" dirty="0" smtClean="0"/>
              <a:t> REDD</a:t>
            </a:r>
            <a:endParaRPr lang="es-PE" sz="2000" dirty="0"/>
          </a:p>
        </p:txBody>
      </p:sp>
      <p:sp>
        <p:nvSpPr>
          <p:cNvPr id="72726" name="Oval 22"/>
          <p:cNvSpPr>
            <a:spLocks noChangeArrowheads="1"/>
          </p:cNvSpPr>
          <p:nvPr/>
        </p:nvSpPr>
        <p:spPr bwMode="auto">
          <a:xfrm>
            <a:off x="4662488" y="2752725"/>
            <a:ext cx="990600" cy="990600"/>
          </a:xfrm>
          <a:prstGeom prst="ellipse">
            <a:avLst/>
          </a:prstGeom>
          <a:solidFill>
            <a:srgbClr val="FF0000">
              <a:alpha val="50000"/>
            </a:srgbClr>
          </a:solidFill>
          <a:ln w="9525" algn="ctr">
            <a:solidFill>
              <a:schemeClr val="tx1"/>
            </a:solidFill>
            <a:prstDash val="sysDot"/>
            <a:round/>
            <a:headEnd/>
            <a:tailEnd/>
          </a:ln>
          <a:effectLst/>
        </p:spPr>
        <p:txBody>
          <a:bodyPr wrap="none" anchor="ctr"/>
          <a:lstStyle/>
          <a:p>
            <a:endParaRPr lang="en-US"/>
          </a:p>
        </p:txBody>
      </p:sp>
      <p:sp>
        <p:nvSpPr>
          <p:cNvPr id="72727" name="Text Box 23"/>
          <p:cNvSpPr txBox="1">
            <a:spLocks noChangeArrowheads="1"/>
          </p:cNvSpPr>
          <p:nvPr/>
        </p:nvSpPr>
        <p:spPr bwMode="auto">
          <a:xfrm>
            <a:off x="4708525" y="2933700"/>
            <a:ext cx="900113" cy="517525"/>
          </a:xfrm>
          <a:prstGeom prst="rect">
            <a:avLst/>
          </a:prstGeom>
          <a:noFill/>
          <a:ln w="9525" algn="ctr">
            <a:noFill/>
            <a:miter lim="800000"/>
            <a:headEnd/>
            <a:tailEnd/>
          </a:ln>
          <a:effectLst/>
        </p:spPr>
        <p:txBody>
          <a:bodyPr>
            <a:spAutoFit/>
          </a:bodyPr>
          <a:lstStyle/>
          <a:p>
            <a:pPr>
              <a:spcBef>
                <a:spcPct val="50000"/>
              </a:spcBef>
            </a:pPr>
            <a:r>
              <a:rPr lang="es-PE"/>
              <a:t>At Risk??</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3132138" y="549275"/>
            <a:ext cx="5626100" cy="1619250"/>
          </a:xfrm>
          <a:prstGeom prst="rect">
            <a:avLst/>
          </a:prstGeom>
          <a:solidFill>
            <a:srgbClr val="006600"/>
          </a:solidFill>
          <a:ln w="9525">
            <a:noFill/>
            <a:miter lim="800000"/>
            <a:headEnd/>
            <a:tailEnd/>
          </a:ln>
          <a:effectLst/>
        </p:spPr>
        <p:txBody>
          <a:bodyPr wrap="none" anchor="ctr"/>
          <a:lstStyle/>
          <a:p>
            <a:endParaRPr lang="en-US"/>
          </a:p>
        </p:txBody>
      </p:sp>
      <p:sp>
        <p:nvSpPr>
          <p:cNvPr id="82947" name="Rectangle 3"/>
          <p:cNvSpPr>
            <a:spLocks noChangeArrowheads="1"/>
          </p:cNvSpPr>
          <p:nvPr/>
        </p:nvSpPr>
        <p:spPr bwMode="auto">
          <a:xfrm>
            <a:off x="3176588" y="2303463"/>
            <a:ext cx="5581650" cy="3727450"/>
          </a:xfrm>
          <a:prstGeom prst="rect">
            <a:avLst/>
          </a:prstGeom>
          <a:noFill/>
          <a:ln w="9525">
            <a:solidFill>
              <a:srgbClr val="B2B2B2"/>
            </a:solidFill>
            <a:miter lim="800000"/>
            <a:headEnd/>
            <a:tailEnd/>
          </a:ln>
          <a:effectLst/>
        </p:spPr>
        <p:txBody>
          <a:bodyPr wrap="none" anchor="ctr"/>
          <a:lstStyle/>
          <a:p>
            <a:endParaRPr lang="en-US"/>
          </a:p>
        </p:txBody>
      </p:sp>
      <p:pic>
        <p:nvPicPr>
          <p:cNvPr id="82948" name="Picture 4" descr="2423450_01b548a0ff"/>
          <p:cNvPicPr>
            <a:picLocks noChangeAspect="1" noChangeArrowheads="1"/>
          </p:cNvPicPr>
          <p:nvPr/>
        </p:nvPicPr>
        <p:blipFill>
          <a:blip r:embed="rId3" cstate="print"/>
          <a:srcRect/>
          <a:stretch>
            <a:fillRect/>
          </a:stretch>
        </p:blipFill>
        <p:spPr bwMode="auto">
          <a:xfrm>
            <a:off x="431800" y="549275"/>
            <a:ext cx="2609850" cy="5489575"/>
          </a:xfrm>
          <a:prstGeom prst="rect">
            <a:avLst/>
          </a:prstGeom>
          <a:noFill/>
        </p:spPr>
      </p:pic>
      <p:sp>
        <p:nvSpPr>
          <p:cNvPr id="82949" name="Rectangle 5"/>
          <p:cNvSpPr>
            <a:spLocks noChangeArrowheads="1"/>
          </p:cNvSpPr>
          <p:nvPr/>
        </p:nvSpPr>
        <p:spPr bwMode="auto">
          <a:xfrm>
            <a:off x="3124200" y="838200"/>
            <a:ext cx="5638800" cy="954107"/>
          </a:xfrm>
          <a:prstGeom prst="rect">
            <a:avLst/>
          </a:prstGeom>
          <a:noFill/>
          <a:ln w="9525" algn="ctr">
            <a:noFill/>
            <a:miter lim="800000"/>
            <a:headEnd/>
            <a:tailEnd/>
          </a:ln>
          <a:effectLst/>
        </p:spPr>
        <p:txBody>
          <a:bodyPr wrap="square">
            <a:spAutoFit/>
          </a:bodyPr>
          <a:lstStyle/>
          <a:p>
            <a:pPr algn="l"/>
            <a:r>
              <a:rPr lang="en-US" altLang="zh-CN" sz="2800" b="1" dirty="0">
                <a:solidFill>
                  <a:schemeClr val="bg1"/>
                </a:solidFill>
              </a:rPr>
              <a:t>Environmental Risks: maintaining ecosystem function</a:t>
            </a:r>
            <a:endParaRPr lang="es-PE" sz="2800" b="1" dirty="0">
              <a:solidFill>
                <a:schemeClr val="bg1"/>
              </a:solidFill>
            </a:endParaRPr>
          </a:p>
        </p:txBody>
      </p:sp>
      <p:pic>
        <p:nvPicPr>
          <p:cNvPr id="82950" name="Picture 6" descr="IMG_0526"/>
          <p:cNvPicPr>
            <a:picLocks noChangeAspect="1" noChangeArrowheads="1"/>
          </p:cNvPicPr>
          <p:nvPr/>
        </p:nvPicPr>
        <p:blipFill>
          <a:blip r:embed="rId4" cstate="print"/>
          <a:srcRect l="20044" r="15500"/>
          <a:stretch>
            <a:fillRect/>
          </a:stretch>
        </p:blipFill>
        <p:spPr bwMode="auto">
          <a:xfrm>
            <a:off x="431800" y="549275"/>
            <a:ext cx="2609850" cy="5535613"/>
          </a:xfrm>
          <a:prstGeom prst="rect">
            <a:avLst/>
          </a:prstGeom>
          <a:noFill/>
        </p:spPr>
      </p:pic>
      <p:sp>
        <p:nvSpPr>
          <p:cNvPr id="82952" name="Rectangle 8"/>
          <p:cNvSpPr>
            <a:spLocks noChangeArrowheads="1"/>
          </p:cNvSpPr>
          <p:nvPr/>
        </p:nvSpPr>
        <p:spPr bwMode="auto">
          <a:xfrm>
            <a:off x="3267075" y="2484438"/>
            <a:ext cx="2430463" cy="2339975"/>
          </a:xfrm>
          <a:prstGeom prst="rect">
            <a:avLst/>
          </a:prstGeom>
          <a:noFill/>
          <a:ln w="19050" algn="ctr">
            <a:solidFill>
              <a:schemeClr val="tx1"/>
            </a:solidFill>
            <a:miter lim="800000"/>
            <a:headEnd/>
            <a:tailEnd/>
          </a:ln>
          <a:effectLst/>
        </p:spPr>
        <p:txBody>
          <a:bodyPr wrap="none" anchor="ctr"/>
          <a:lstStyle/>
          <a:p>
            <a:endParaRPr lang="en-US"/>
          </a:p>
        </p:txBody>
      </p:sp>
      <p:sp>
        <p:nvSpPr>
          <p:cNvPr id="82953" name="Rectangle 9"/>
          <p:cNvSpPr>
            <a:spLocks noChangeArrowheads="1"/>
          </p:cNvSpPr>
          <p:nvPr/>
        </p:nvSpPr>
        <p:spPr bwMode="auto">
          <a:xfrm>
            <a:off x="6057900" y="2484438"/>
            <a:ext cx="2430463" cy="2339975"/>
          </a:xfrm>
          <a:prstGeom prst="rect">
            <a:avLst/>
          </a:prstGeom>
          <a:noFill/>
          <a:ln w="19050" algn="ctr">
            <a:solidFill>
              <a:schemeClr val="tx1"/>
            </a:solidFill>
            <a:miter lim="800000"/>
            <a:headEnd/>
            <a:tailEnd/>
          </a:ln>
          <a:effectLst/>
        </p:spPr>
        <p:txBody>
          <a:bodyPr wrap="none" anchor="ctr"/>
          <a:lstStyle/>
          <a:p>
            <a:endParaRPr lang="en-US"/>
          </a:p>
        </p:txBody>
      </p:sp>
      <p:sp>
        <p:nvSpPr>
          <p:cNvPr id="82954" name="Oval 10"/>
          <p:cNvSpPr>
            <a:spLocks noChangeArrowheads="1"/>
          </p:cNvSpPr>
          <p:nvPr/>
        </p:nvSpPr>
        <p:spPr bwMode="auto">
          <a:xfrm>
            <a:off x="6507163" y="2979738"/>
            <a:ext cx="1439862" cy="1260475"/>
          </a:xfrm>
          <a:prstGeom prst="ellipse">
            <a:avLst/>
          </a:prstGeom>
          <a:solidFill>
            <a:schemeClr val="folHlink"/>
          </a:solidFill>
          <a:ln w="9525" algn="ctr">
            <a:noFill/>
            <a:round/>
            <a:headEnd/>
            <a:tailEnd/>
          </a:ln>
          <a:effectLst/>
        </p:spPr>
        <p:txBody>
          <a:bodyPr wrap="none" anchor="ctr"/>
          <a:lstStyle/>
          <a:p>
            <a:endParaRPr lang="en-US"/>
          </a:p>
        </p:txBody>
      </p:sp>
      <p:sp>
        <p:nvSpPr>
          <p:cNvPr id="82955" name="Oval 11"/>
          <p:cNvSpPr>
            <a:spLocks noChangeArrowheads="1"/>
          </p:cNvSpPr>
          <p:nvPr/>
        </p:nvSpPr>
        <p:spPr bwMode="auto">
          <a:xfrm>
            <a:off x="3492500" y="3338513"/>
            <a:ext cx="269875" cy="225425"/>
          </a:xfrm>
          <a:prstGeom prst="ellipse">
            <a:avLst/>
          </a:prstGeom>
          <a:solidFill>
            <a:srgbClr val="99CC00"/>
          </a:solidFill>
          <a:ln w="9525" algn="ctr">
            <a:noFill/>
            <a:round/>
            <a:headEnd/>
            <a:tailEnd/>
          </a:ln>
          <a:effectLst/>
        </p:spPr>
        <p:txBody>
          <a:bodyPr wrap="none" anchor="ctr"/>
          <a:lstStyle/>
          <a:p>
            <a:endParaRPr lang="en-US"/>
          </a:p>
        </p:txBody>
      </p:sp>
      <p:sp>
        <p:nvSpPr>
          <p:cNvPr id="82970" name="Oval 26"/>
          <p:cNvSpPr>
            <a:spLocks noChangeArrowheads="1"/>
          </p:cNvSpPr>
          <p:nvPr/>
        </p:nvSpPr>
        <p:spPr bwMode="auto">
          <a:xfrm>
            <a:off x="4122738" y="2663825"/>
            <a:ext cx="269875" cy="225425"/>
          </a:xfrm>
          <a:prstGeom prst="ellipse">
            <a:avLst/>
          </a:prstGeom>
          <a:solidFill>
            <a:srgbClr val="99CC00"/>
          </a:solidFill>
          <a:ln w="9525" algn="ctr">
            <a:noFill/>
            <a:round/>
            <a:headEnd/>
            <a:tailEnd/>
          </a:ln>
          <a:effectLst/>
        </p:spPr>
        <p:txBody>
          <a:bodyPr wrap="none" anchor="ctr"/>
          <a:lstStyle/>
          <a:p>
            <a:endParaRPr lang="en-US"/>
          </a:p>
        </p:txBody>
      </p:sp>
      <p:sp>
        <p:nvSpPr>
          <p:cNvPr id="82971" name="Oval 27"/>
          <p:cNvSpPr>
            <a:spLocks noChangeArrowheads="1"/>
          </p:cNvSpPr>
          <p:nvPr/>
        </p:nvSpPr>
        <p:spPr bwMode="auto">
          <a:xfrm>
            <a:off x="3492500" y="4329113"/>
            <a:ext cx="269875" cy="225425"/>
          </a:xfrm>
          <a:prstGeom prst="ellipse">
            <a:avLst/>
          </a:prstGeom>
          <a:solidFill>
            <a:srgbClr val="99CC00"/>
          </a:solidFill>
          <a:ln w="9525" algn="ctr">
            <a:noFill/>
            <a:round/>
            <a:headEnd/>
            <a:tailEnd/>
          </a:ln>
          <a:effectLst/>
        </p:spPr>
        <p:txBody>
          <a:bodyPr wrap="none" anchor="ctr"/>
          <a:lstStyle/>
          <a:p>
            <a:endParaRPr lang="en-US"/>
          </a:p>
        </p:txBody>
      </p:sp>
      <p:sp>
        <p:nvSpPr>
          <p:cNvPr id="82972" name="Oval 28"/>
          <p:cNvSpPr>
            <a:spLocks noChangeArrowheads="1"/>
          </p:cNvSpPr>
          <p:nvPr/>
        </p:nvSpPr>
        <p:spPr bwMode="auto">
          <a:xfrm>
            <a:off x="3671888" y="3608388"/>
            <a:ext cx="269875" cy="225425"/>
          </a:xfrm>
          <a:prstGeom prst="ellipse">
            <a:avLst/>
          </a:prstGeom>
          <a:solidFill>
            <a:srgbClr val="99CC00"/>
          </a:solidFill>
          <a:ln w="9525" algn="ctr">
            <a:noFill/>
            <a:round/>
            <a:headEnd/>
            <a:tailEnd/>
          </a:ln>
          <a:effectLst/>
        </p:spPr>
        <p:txBody>
          <a:bodyPr wrap="none" anchor="ctr"/>
          <a:lstStyle/>
          <a:p>
            <a:endParaRPr lang="en-US"/>
          </a:p>
        </p:txBody>
      </p:sp>
      <p:sp>
        <p:nvSpPr>
          <p:cNvPr id="82973" name="Oval 29"/>
          <p:cNvSpPr>
            <a:spLocks noChangeArrowheads="1"/>
          </p:cNvSpPr>
          <p:nvPr/>
        </p:nvSpPr>
        <p:spPr bwMode="auto">
          <a:xfrm>
            <a:off x="4211638" y="4329113"/>
            <a:ext cx="269875" cy="225425"/>
          </a:xfrm>
          <a:prstGeom prst="ellipse">
            <a:avLst/>
          </a:prstGeom>
          <a:solidFill>
            <a:srgbClr val="99CC00"/>
          </a:solidFill>
          <a:ln w="9525" algn="ctr">
            <a:noFill/>
            <a:round/>
            <a:headEnd/>
            <a:tailEnd/>
          </a:ln>
          <a:effectLst/>
        </p:spPr>
        <p:txBody>
          <a:bodyPr wrap="none" anchor="ctr"/>
          <a:lstStyle/>
          <a:p>
            <a:endParaRPr lang="en-US"/>
          </a:p>
        </p:txBody>
      </p:sp>
      <p:sp>
        <p:nvSpPr>
          <p:cNvPr id="82974" name="Oval 30"/>
          <p:cNvSpPr>
            <a:spLocks noChangeArrowheads="1"/>
          </p:cNvSpPr>
          <p:nvPr/>
        </p:nvSpPr>
        <p:spPr bwMode="auto">
          <a:xfrm>
            <a:off x="4392613" y="3114675"/>
            <a:ext cx="269875" cy="225425"/>
          </a:xfrm>
          <a:prstGeom prst="ellipse">
            <a:avLst/>
          </a:prstGeom>
          <a:solidFill>
            <a:srgbClr val="99CC00"/>
          </a:solidFill>
          <a:ln w="9525" algn="ctr">
            <a:noFill/>
            <a:round/>
            <a:headEnd/>
            <a:tailEnd/>
          </a:ln>
          <a:effectLst/>
        </p:spPr>
        <p:txBody>
          <a:bodyPr wrap="none" anchor="ctr"/>
          <a:lstStyle/>
          <a:p>
            <a:endParaRPr lang="en-US"/>
          </a:p>
        </p:txBody>
      </p:sp>
      <p:sp>
        <p:nvSpPr>
          <p:cNvPr id="82975" name="Oval 31"/>
          <p:cNvSpPr>
            <a:spLocks noChangeArrowheads="1"/>
          </p:cNvSpPr>
          <p:nvPr/>
        </p:nvSpPr>
        <p:spPr bwMode="auto">
          <a:xfrm>
            <a:off x="5157788" y="3429000"/>
            <a:ext cx="269875" cy="225425"/>
          </a:xfrm>
          <a:prstGeom prst="ellipse">
            <a:avLst/>
          </a:prstGeom>
          <a:solidFill>
            <a:srgbClr val="99CC00"/>
          </a:solidFill>
          <a:ln w="9525" algn="ctr">
            <a:noFill/>
            <a:round/>
            <a:headEnd/>
            <a:tailEnd/>
          </a:ln>
          <a:effectLst/>
        </p:spPr>
        <p:txBody>
          <a:bodyPr wrap="none" anchor="ctr"/>
          <a:lstStyle/>
          <a:p>
            <a:endParaRPr lang="en-US"/>
          </a:p>
        </p:txBody>
      </p:sp>
      <p:sp>
        <p:nvSpPr>
          <p:cNvPr id="82976" name="Oval 32"/>
          <p:cNvSpPr>
            <a:spLocks noChangeArrowheads="1"/>
          </p:cNvSpPr>
          <p:nvPr/>
        </p:nvSpPr>
        <p:spPr bwMode="auto">
          <a:xfrm>
            <a:off x="5157788" y="4508500"/>
            <a:ext cx="269875" cy="225425"/>
          </a:xfrm>
          <a:prstGeom prst="ellipse">
            <a:avLst/>
          </a:prstGeom>
          <a:solidFill>
            <a:srgbClr val="99CC00"/>
          </a:solidFill>
          <a:ln w="9525" algn="ctr">
            <a:noFill/>
            <a:round/>
            <a:headEnd/>
            <a:tailEnd/>
          </a:ln>
          <a:effectLst/>
        </p:spPr>
        <p:txBody>
          <a:bodyPr wrap="none" anchor="ctr"/>
          <a:lstStyle/>
          <a:p>
            <a:endParaRPr lang="en-US"/>
          </a:p>
        </p:txBody>
      </p:sp>
      <p:sp>
        <p:nvSpPr>
          <p:cNvPr id="82977" name="Oval 33"/>
          <p:cNvSpPr>
            <a:spLocks noChangeArrowheads="1"/>
          </p:cNvSpPr>
          <p:nvPr/>
        </p:nvSpPr>
        <p:spPr bwMode="auto">
          <a:xfrm>
            <a:off x="5067300" y="2619375"/>
            <a:ext cx="269875" cy="225425"/>
          </a:xfrm>
          <a:prstGeom prst="ellipse">
            <a:avLst/>
          </a:prstGeom>
          <a:solidFill>
            <a:srgbClr val="99CC00"/>
          </a:solidFill>
          <a:ln w="9525" algn="ctr">
            <a:noFill/>
            <a:round/>
            <a:headEnd/>
            <a:tailEnd/>
          </a:ln>
          <a:effectLst/>
        </p:spPr>
        <p:txBody>
          <a:bodyPr wrap="none" anchor="ctr"/>
          <a:lstStyle/>
          <a:p>
            <a:endParaRPr lang="en-US"/>
          </a:p>
        </p:txBody>
      </p:sp>
      <p:sp>
        <p:nvSpPr>
          <p:cNvPr id="82978" name="Oval 34"/>
          <p:cNvSpPr>
            <a:spLocks noChangeArrowheads="1"/>
          </p:cNvSpPr>
          <p:nvPr/>
        </p:nvSpPr>
        <p:spPr bwMode="auto">
          <a:xfrm>
            <a:off x="4751388" y="3473450"/>
            <a:ext cx="269875" cy="225425"/>
          </a:xfrm>
          <a:prstGeom prst="ellipse">
            <a:avLst/>
          </a:prstGeom>
          <a:solidFill>
            <a:srgbClr val="99CC00"/>
          </a:solidFill>
          <a:ln w="9525" algn="ctr">
            <a:noFill/>
            <a:round/>
            <a:headEnd/>
            <a:tailEnd/>
          </a:ln>
          <a:effectLst/>
        </p:spPr>
        <p:txBody>
          <a:bodyPr wrap="none" anchor="ctr"/>
          <a:lstStyle/>
          <a:p>
            <a:endParaRPr lang="en-US"/>
          </a:p>
        </p:txBody>
      </p:sp>
      <p:sp>
        <p:nvSpPr>
          <p:cNvPr id="82979" name="Oval 35"/>
          <p:cNvSpPr>
            <a:spLocks noChangeArrowheads="1"/>
          </p:cNvSpPr>
          <p:nvPr/>
        </p:nvSpPr>
        <p:spPr bwMode="auto">
          <a:xfrm>
            <a:off x="4481513" y="3833813"/>
            <a:ext cx="269875" cy="225425"/>
          </a:xfrm>
          <a:prstGeom prst="ellipse">
            <a:avLst/>
          </a:prstGeom>
          <a:solidFill>
            <a:srgbClr val="99CC00"/>
          </a:solidFill>
          <a:ln w="9525" algn="ctr">
            <a:noFill/>
            <a:round/>
            <a:headEnd/>
            <a:tailEnd/>
          </a:ln>
          <a:effectLst/>
        </p:spPr>
        <p:txBody>
          <a:bodyPr wrap="none" anchor="ctr"/>
          <a:lstStyle/>
          <a:p>
            <a:endParaRPr lang="en-US"/>
          </a:p>
        </p:txBody>
      </p:sp>
      <p:sp>
        <p:nvSpPr>
          <p:cNvPr id="82980" name="Oval 36"/>
          <p:cNvSpPr>
            <a:spLocks noChangeArrowheads="1"/>
          </p:cNvSpPr>
          <p:nvPr/>
        </p:nvSpPr>
        <p:spPr bwMode="auto">
          <a:xfrm>
            <a:off x="5111750" y="3968750"/>
            <a:ext cx="269875" cy="225425"/>
          </a:xfrm>
          <a:prstGeom prst="ellipse">
            <a:avLst/>
          </a:prstGeom>
          <a:solidFill>
            <a:srgbClr val="99CC00"/>
          </a:solidFill>
          <a:ln w="9525" algn="ctr">
            <a:noFill/>
            <a:round/>
            <a:headEnd/>
            <a:tailEnd/>
          </a:ln>
          <a:effectLst/>
        </p:spPr>
        <p:txBody>
          <a:bodyPr wrap="none" anchor="ctr"/>
          <a:lstStyle/>
          <a:p>
            <a:endParaRPr lang="en-US"/>
          </a:p>
        </p:txBody>
      </p:sp>
      <p:sp>
        <p:nvSpPr>
          <p:cNvPr id="82981" name="Text Box 37"/>
          <p:cNvSpPr txBox="1">
            <a:spLocks noChangeArrowheads="1"/>
          </p:cNvSpPr>
          <p:nvPr/>
        </p:nvSpPr>
        <p:spPr bwMode="auto">
          <a:xfrm>
            <a:off x="3200400" y="4868863"/>
            <a:ext cx="2438399" cy="923330"/>
          </a:xfrm>
          <a:prstGeom prst="rect">
            <a:avLst/>
          </a:prstGeom>
          <a:noFill/>
          <a:ln w="9525" algn="ctr">
            <a:noFill/>
            <a:miter lim="800000"/>
            <a:headEnd/>
            <a:tailEnd/>
          </a:ln>
          <a:effectLst/>
        </p:spPr>
        <p:txBody>
          <a:bodyPr wrap="square">
            <a:spAutoFit/>
          </a:bodyPr>
          <a:lstStyle/>
          <a:p>
            <a:pPr>
              <a:spcBef>
                <a:spcPct val="50000"/>
              </a:spcBef>
            </a:pPr>
            <a:r>
              <a:rPr lang="es-PE" dirty="0" err="1"/>
              <a:t>Bad</a:t>
            </a:r>
            <a:r>
              <a:rPr lang="es-PE" dirty="0"/>
              <a:t> </a:t>
            </a:r>
            <a:r>
              <a:rPr lang="es-PE" dirty="0" err="1"/>
              <a:t>for</a:t>
            </a:r>
            <a:r>
              <a:rPr lang="es-PE" dirty="0"/>
              <a:t> </a:t>
            </a:r>
            <a:r>
              <a:rPr lang="es-PE" dirty="0" err="1" smtClean="0"/>
              <a:t>biodiversity</a:t>
            </a:r>
            <a:r>
              <a:rPr lang="es-PE" dirty="0" smtClean="0"/>
              <a:t>?</a:t>
            </a:r>
            <a:br>
              <a:rPr lang="es-PE" dirty="0" smtClean="0"/>
            </a:br>
            <a:r>
              <a:rPr lang="es-PE" dirty="0" smtClean="0"/>
              <a:t>Small </a:t>
            </a:r>
            <a:r>
              <a:rPr lang="es-PE" dirty="0" err="1"/>
              <a:t>forest</a:t>
            </a:r>
            <a:r>
              <a:rPr lang="es-PE" dirty="0"/>
              <a:t> </a:t>
            </a:r>
            <a:r>
              <a:rPr lang="es-PE" dirty="0" err="1"/>
              <a:t>remnants</a:t>
            </a:r>
            <a:r>
              <a:rPr lang="es-PE" dirty="0"/>
              <a:t> </a:t>
            </a:r>
            <a:r>
              <a:rPr lang="es-PE" dirty="0" err="1"/>
              <a:t>with</a:t>
            </a:r>
            <a:r>
              <a:rPr lang="es-PE" dirty="0"/>
              <a:t> </a:t>
            </a:r>
            <a:r>
              <a:rPr lang="es-PE" dirty="0" err="1"/>
              <a:t>low</a:t>
            </a:r>
            <a:r>
              <a:rPr lang="es-PE" dirty="0"/>
              <a:t> </a:t>
            </a:r>
            <a:r>
              <a:rPr lang="es-PE" dirty="0" err="1"/>
              <a:t>connectivity</a:t>
            </a:r>
            <a:endParaRPr lang="es-PE" dirty="0"/>
          </a:p>
        </p:txBody>
      </p:sp>
      <p:sp>
        <p:nvSpPr>
          <p:cNvPr id="82982" name="Text Box 38"/>
          <p:cNvSpPr txBox="1">
            <a:spLocks noChangeArrowheads="1"/>
          </p:cNvSpPr>
          <p:nvPr/>
        </p:nvSpPr>
        <p:spPr bwMode="auto">
          <a:xfrm>
            <a:off x="6019800" y="4914900"/>
            <a:ext cx="2511425" cy="1061829"/>
          </a:xfrm>
          <a:prstGeom prst="rect">
            <a:avLst/>
          </a:prstGeom>
          <a:noFill/>
          <a:ln w="9525" algn="ctr">
            <a:noFill/>
            <a:miter lim="800000"/>
            <a:headEnd/>
            <a:tailEnd/>
          </a:ln>
          <a:effectLst/>
        </p:spPr>
        <p:txBody>
          <a:bodyPr wrap="square">
            <a:spAutoFit/>
          </a:bodyPr>
          <a:lstStyle/>
          <a:p>
            <a:pPr>
              <a:spcBef>
                <a:spcPct val="50000"/>
              </a:spcBef>
            </a:pPr>
            <a:r>
              <a:rPr lang="es-PE" dirty="0" err="1"/>
              <a:t>Good</a:t>
            </a:r>
            <a:r>
              <a:rPr lang="es-PE" dirty="0"/>
              <a:t> </a:t>
            </a:r>
            <a:r>
              <a:rPr lang="es-PE" dirty="0" err="1"/>
              <a:t>for</a:t>
            </a:r>
            <a:r>
              <a:rPr lang="es-PE" dirty="0"/>
              <a:t> </a:t>
            </a:r>
            <a:r>
              <a:rPr lang="es-PE" dirty="0" err="1"/>
              <a:t>biodiversity</a:t>
            </a:r>
            <a:r>
              <a:rPr lang="es-PE" dirty="0"/>
              <a:t>?</a:t>
            </a:r>
          </a:p>
          <a:p>
            <a:pPr>
              <a:spcBef>
                <a:spcPct val="50000"/>
              </a:spcBef>
            </a:pPr>
            <a:r>
              <a:rPr lang="es-PE" dirty="0" err="1"/>
              <a:t>Maintains</a:t>
            </a:r>
            <a:r>
              <a:rPr lang="es-PE" dirty="0"/>
              <a:t> viable </a:t>
            </a:r>
            <a:r>
              <a:rPr lang="es-PE" dirty="0" err="1"/>
              <a:t>plant</a:t>
            </a:r>
            <a:r>
              <a:rPr lang="es-PE" dirty="0"/>
              <a:t> &amp; animal </a:t>
            </a:r>
            <a:r>
              <a:rPr lang="es-PE" dirty="0" err="1"/>
              <a:t>populations</a:t>
            </a:r>
            <a:endParaRPr lang="es-PE" dirty="0"/>
          </a:p>
        </p:txBody>
      </p:sp>
      <p:sp>
        <p:nvSpPr>
          <p:cNvPr id="82983" name="Text Box 39"/>
          <p:cNvSpPr txBox="1">
            <a:spLocks noChangeArrowheads="1"/>
          </p:cNvSpPr>
          <p:nvPr/>
        </p:nvSpPr>
        <p:spPr bwMode="auto">
          <a:xfrm>
            <a:off x="6629400" y="3352800"/>
            <a:ext cx="1162050" cy="646331"/>
          </a:xfrm>
          <a:prstGeom prst="rect">
            <a:avLst/>
          </a:prstGeom>
          <a:noFill/>
          <a:ln w="9525" algn="ctr">
            <a:noFill/>
            <a:miter lim="800000"/>
            <a:headEnd/>
            <a:tailEnd/>
          </a:ln>
          <a:effectLst/>
        </p:spPr>
        <p:txBody>
          <a:bodyPr wrap="square">
            <a:spAutoFit/>
          </a:bodyPr>
          <a:lstStyle/>
          <a:p>
            <a:pPr>
              <a:spcBef>
                <a:spcPct val="50000"/>
              </a:spcBef>
            </a:pPr>
            <a:r>
              <a:rPr lang="es-PE" dirty="0" err="1"/>
              <a:t>Protected</a:t>
            </a:r>
            <a:r>
              <a:rPr lang="es-PE" dirty="0"/>
              <a:t> </a:t>
            </a:r>
            <a:r>
              <a:rPr lang="es-PE" dirty="0" err="1"/>
              <a:t>forest</a:t>
            </a:r>
            <a:endParaRPr lang="es-PE" dirty="0"/>
          </a:p>
        </p:txBody>
      </p:sp>
      <p:sp>
        <p:nvSpPr>
          <p:cNvPr id="82984" name="Text Box 40"/>
          <p:cNvSpPr txBox="1">
            <a:spLocks noChangeArrowheads="1"/>
          </p:cNvSpPr>
          <p:nvPr/>
        </p:nvSpPr>
        <p:spPr bwMode="auto">
          <a:xfrm>
            <a:off x="3086100" y="2484438"/>
            <a:ext cx="1181100" cy="646331"/>
          </a:xfrm>
          <a:prstGeom prst="rect">
            <a:avLst/>
          </a:prstGeom>
          <a:noFill/>
          <a:ln w="9525" algn="ctr">
            <a:noFill/>
            <a:miter lim="800000"/>
            <a:headEnd/>
            <a:tailEnd/>
          </a:ln>
          <a:effectLst/>
        </p:spPr>
        <p:txBody>
          <a:bodyPr wrap="square">
            <a:spAutoFit/>
          </a:bodyPr>
          <a:lstStyle/>
          <a:p>
            <a:pPr>
              <a:spcBef>
                <a:spcPct val="50000"/>
              </a:spcBef>
            </a:pPr>
            <a:r>
              <a:rPr lang="es-PE" dirty="0" err="1"/>
              <a:t>Protected</a:t>
            </a:r>
            <a:r>
              <a:rPr lang="es-PE" dirty="0"/>
              <a:t> </a:t>
            </a:r>
            <a:r>
              <a:rPr lang="es-PE" dirty="0" err="1"/>
              <a:t>forest</a:t>
            </a:r>
            <a:endParaRPr lang="es-PE" dirty="0"/>
          </a:p>
        </p:txBody>
      </p:sp>
      <p:sp>
        <p:nvSpPr>
          <p:cNvPr id="82985" name="Line 41"/>
          <p:cNvSpPr>
            <a:spLocks noChangeShapeType="1"/>
          </p:cNvSpPr>
          <p:nvPr/>
        </p:nvSpPr>
        <p:spPr bwMode="auto">
          <a:xfrm>
            <a:off x="3581400" y="2979738"/>
            <a:ext cx="46038" cy="404812"/>
          </a:xfrm>
          <a:prstGeom prst="line">
            <a:avLst/>
          </a:prstGeom>
          <a:noFill/>
          <a:ln w="9525">
            <a:solidFill>
              <a:schemeClr val="tx1"/>
            </a:solidFill>
            <a:round/>
            <a:headEnd/>
            <a:tailEnd type="arrow" w="lg" len="lg"/>
          </a:ln>
          <a:effectLst/>
        </p:spPr>
        <p:txBody>
          <a:bodyPr wrap="none" anchor="ctr"/>
          <a:lstStyle/>
          <a:p>
            <a:endParaRPr lang="en-US"/>
          </a:p>
        </p:txBody>
      </p:sp>
      <p:sp>
        <p:nvSpPr>
          <p:cNvPr id="82986" name="Line 42"/>
          <p:cNvSpPr>
            <a:spLocks noChangeShapeType="1"/>
          </p:cNvSpPr>
          <p:nvPr/>
        </p:nvSpPr>
        <p:spPr bwMode="auto">
          <a:xfrm>
            <a:off x="3851275" y="2798763"/>
            <a:ext cx="271463" cy="0"/>
          </a:xfrm>
          <a:prstGeom prst="line">
            <a:avLst/>
          </a:prstGeom>
          <a:noFill/>
          <a:ln w="9525">
            <a:solidFill>
              <a:schemeClr val="tx1"/>
            </a:solidFill>
            <a:round/>
            <a:headEnd/>
            <a:tailEnd type="arrow" w="lg" len="lg"/>
          </a:ln>
          <a:effectLst/>
        </p:spPr>
        <p:txBody>
          <a:bodyPr wrap="none" anchor="ctr"/>
          <a:lstStyle/>
          <a:p>
            <a:endParaRPr lang="en-US"/>
          </a:p>
        </p:txBody>
      </p:sp>
      <p:sp>
        <p:nvSpPr>
          <p:cNvPr id="82987" name="Line 43"/>
          <p:cNvSpPr>
            <a:spLocks noChangeShapeType="1"/>
          </p:cNvSpPr>
          <p:nvPr/>
        </p:nvSpPr>
        <p:spPr bwMode="auto">
          <a:xfrm>
            <a:off x="3806825" y="2933700"/>
            <a:ext cx="539750" cy="225425"/>
          </a:xfrm>
          <a:prstGeom prst="line">
            <a:avLst/>
          </a:prstGeom>
          <a:noFill/>
          <a:ln w="9525">
            <a:solidFill>
              <a:schemeClr val="tx1"/>
            </a:solidFill>
            <a:round/>
            <a:headEnd/>
            <a:tailEnd type="arrow" w="lg" len="lg"/>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3132138" y="549275"/>
            <a:ext cx="5626100" cy="1619250"/>
          </a:xfrm>
          <a:prstGeom prst="rect">
            <a:avLst/>
          </a:prstGeom>
          <a:solidFill>
            <a:srgbClr val="006600"/>
          </a:solidFill>
          <a:ln w="9525">
            <a:noFill/>
            <a:miter lim="800000"/>
            <a:headEnd/>
            <a:tailEnd/>
          </a:ln>
          <a:effectLst/>
        </p:spPr>
        <p:txBody>
          <a:bodyPr wrap="none" anchor="ctr"/>
          <a:lstStyle/>
          <a:p>
            <a:endParaRPr lang="en-US"/>
          </a:p>
        </p:txBody>
      </p:sp>
      <p:sp>
        <p:nvSpPr>
          <p:cNvPr id="84995" name="Rectangle 3"/>
          <p:cNvSpPr>
            <a:spLocks noChangeArrowheads="1"/>
          </p:cNvSpPr>
          <p:nvPr/>
        </p:nvSpPr>
        <p:spPr bwMode="auto">
          <a:xfrm>
            <a:off x="3176588" y="2303463"/>
            <a:ext cx="5581650" cy="3727450"/>
          </a:xfrm>
          <a:prstGeom prst="rect">
            <a:avLst/>
          </a:prstGeom>
          <a:noFill/>
          <a:ln w="9525">
            <a:solidFill>
              <a:srgbClr val="B2B2B2"/>
            </a:solidFill>
            <a:miter lim="800000"/>
            <a:headEnd/>
            <a:tailEnd/>
          </a:ln>
          <a:effectLst/>
        </p:spPr>
        <p:txBody>
          <a:bodyPr wrap="none" anchor="ctr"/>
          <a:lstStyle/>
          <a:p>
            <a:endParaRPr lang="en-US"/>
          </a:p>
        </p:txBody>
      </p:sp>
      <p:pic>
        <p:nvPicPr>
          <p:cNvPr id="84996" name="Picture 4" descr="2423450_01b548a0ff"/>
          <p:cNvPicPr>
            <a:picLocks noChangeAspect="1" noChangeArrowheads="1"/>
          </p:cNvPicPr>
          <p:nvPr/>
        </p:nvPicPr>
        <p:blipFill>
          <a:blip r:embed="rId3" cstate="print"/>
          <a:srcRect/>
          <a:stretch>
            <a:fillRect/>
          </a:stretch>
        </p:blipFill>
        <p:spPr bwMode="auto">
          <a:xfrm>
            <a:off x="431800" y="549275"/>
            <a:ext cx="2609850" cy="5489575"/>
          </a:xfrm>
          <a:prstGeom prst="rect">
            <a:avLst/>
          </a:prstGeom>
          <a:noFill/>
        </p:spPr>
      </p:pic>
      <p:sp>
        <p:nvSpPr>
          <p:cNvPr id="84997" name="Rectangle 5"/>
          <p:cNvSpPr>
            <a:spLocks noChangeArrowheads="1"/>
          </p:cNvSpPr>
          <p:nvPr/>
        </p:nvSpPr>
        <p:spPr bwMode="auto">
          <a:xfrm>
            <a:off x="3176588" y="908050"/>
            <a:ext cx="5354637" cy="523220"/>
          </a:xfrm>
          <a:prstGeom prst="rect">
            <a:avLst/>
          </a:prstGeom>
          <a:noFill/>
          <a:ln w="9525" algn="ctr">
            <a:noFill/>
            <a:miter lim="800000"/>
            <a:headEnd/>
            <a:tailEnd/>
          </a:ln>
          <a:effectLst/>
        </p:spPr>
        <p:txBody>
          <a:bodyPr>
            <a:spAutoFit/>
          </a:bodyPr>
          <a:lstStyle/>
          <a:p>
            <a:pPr algn="l"/>
            <a:r>
              <a:rPr lang="en-US" altLang="zh-CN" sz="2800" b="1" dirty="0" smtClean="0">
                <a:solidFill>
                  <a:schemeClr val="bg1"/>
                </a:solidFill>
              </a:rPr>
              <a:t>Other Environmental </a:t>
            </a:r>
            <a:r>
              <a:rPr lang="en-US" altLang="zh-CN" sz="2800" b="1" dirty="0">
                <a:solidFill>
                  <a:schemeClr val="bg1"/>
                </a:solidFill>
              </a:rPr>
              <a:t>Risks</a:t>
            </a:r>
            <a:endParaRPr lang="es-PE" sz="2800" b="1" dirty="0">
              <a:solidFill>
                <a:schemeClr val="bg1"/>
              </a:solidFill>
            </a:endParaRPr>
          </a:p>
        </p:txBody>
      </p:sp>
      <p:pic>
        <p:nvPicPr>
          <p:cNvPr id="84998" name="Picture 6" descr="IMG_0526"/>
          <p:cNvPicPr>
            <a:picLocks noChangeAspect="1" noChangeArrowheads="1"/>
          </p:cNvPicPr>
          <p:nvPr/>
        </p:nvPicPr>
        <p:blipFill>
          <a:blip r:embed="rId4" cstate="print"/>
          <a:srcRect l="20044" r="15500"/>
          <a:stretch>
            <a:fillRect/>
          </a:stretch>
        </p:blipFill>
        <p:spPr bwMode="auto">
          <a:xfrm>
            <a:off x="431800" y="549275"/>
            <a:ext cx="2609850" cy="5535613"/>
          </a:xfrm>
          <a:prstGeom prst="rect">
            <a:avLst/>
          </a:prstGeom>
          <a:noFill/>
        </p:spPr>
      </p:pic>
      <p:sp>
        <p:nvSpPr>
          <p:cNvPr id="84999" name="Text Box 7"/>
          <p:cNvSpPr txBox="1">
            <a:spLocks noChangeArrowheads="1"/>
          </p:cNvSpPr>
          <p:nvPr/>
        </p:nvSpPr>
        <p:spPr bwMode="auto">
          <a:xfrm>
            <a:off x="3267075" y="2573338"/>
            <a:ext cx="5445125" cy="2954655"/>
          </a:xfrm>
          <a:prstGeom prst="rect">
            <a:avLst/>
          </a:prstGeom>
          <a:noFill/>
          <a:ln w="9525" algn="ctr">
            <a:noFill/>
            <a:miter lim="800000"/>
            <a:headEnd/>
            <a:tailEnd/>
          </a:ln>
          <a:effectLst/>
        </p:spPr>
        <p:txBody>
          <a:bodyPr>
            <a:spAutoFit/>
          </a:bodyPr>
          <a:lstStyle/>
          <a:p>
            <a:pPr algn="l"/>
            <a:endParaRPr lang="en-US" sz="1800" dirty="0"/>
          </a:p>
          <a:p>
            <a:pPr algn="l">
              <a:buFontTx/>
              <a:buChar char="•"/>
            </a:pPr>
            <a:r>
              <a:rPr lang="en-US" sz="1800" dirty="0"/>
              <a:t> </a:t>
            </a:r>
            <a:r>
              <a:rPr lang="en-US" sz="2400" dirty="0"/>
              <a:t>Create </a:t>
            </a:r>
            <a:r>
              <a:rPr lang="en-US" sz="2400" dirty="0" smtClean="0"/>
              <a:t>perception </a:t>
            </a:r>
            <a:r>
              <a:rPr lang="en-US" sz="2400" dirty="0"/>
              <a:t>that forest is only valuable for its carbon.</a:t>
            </a:r>
          </a:p>
          <a:p>
            <a:pPr lvl="4" algn="l">
              <a:buFontTx/>
              <a:buChar char="•"/>
            </a:pPr>
            <a:endParaRPr lang="en-US" sz="2400" dirty="0"/>
          </a:p>
          <a:p>
            <a:pPr algn="l">
              <a:buFontTx/>
              <a:buChar char="•"/>
            </a:pPr>
            <a:r>
              <a:rPr lang="en-US" sz="2400" dirty="0"/>
              <a:t> International leakage if not all countries </a:t>
            </a:r>
            <a:r>
              <a:rPr lang="en-US" sz="2400" dirty="0" smtClean="0"/>
              <a:t>participate.</a:t>
            </a:r>
          </a:p>
          <a:p>
            <a:pPr algn="l">
              <a:buFontTx/>
              <a:buChar char="•"/>
            </a:pPr>
            <a:endParaRPr lang="en-US" sz="2400" dirty="0"/>
          </a:p>
          <a:p>
            <a:pPr algn="l">
              <a:buFontTx/>
              <a:buChar char="•"/>
            </a:pPr>
            <a:r>
              <a:rPr lang="en-US" sz="2400" dirty="0" smtClean="0"/>
              <a:t>Other unintended consequences?</a:t>
            </a:r>
            <a:endParaRPr lang="es-PE"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3132138" y="549275"/>
            <a:ext cx="5626100" cy="1619250"/>
          </a:xfrm>
          <a:prstGeom prst="rect">
            <a:avLst/>
          </a:prstGeom>
          <a:solidFill>
            <a:srgbClr val="006600"/>
          </a:solidFill>
          <a:ln w="9525">
            <a:noFill/>
            <a:miter lim="800000"/>
            <a:headEnd/>
            <a:tailEnd/>
          </a:ln>
          <a:effectLst/>
        </p:spPr>
        <p:txBody>
          <a:bodyPr wrap="none" anchor="ctr"/>
          <a:lstStyle/>
          <a:p>
            <a:endParaRPr lang="en-US"/>
          </a:p>
        </p:txBody>
      </p:sp>
      <p:sp>
        <p:nvSpPr>
          <p:cNvPr id="76803" name="Rectangle 3"/>
          <p:cNvSpPr>
            <a:spLocks noChangeArrowheads="1"/>
          </p:cNvSpPr>
          <p:nvPr/>
        </p:nvSpPr>
        <p:spPr bwMode="auto">
          <a:xfrm>
            <a:off x="3176588" y="2303463"/>
            <a:ext cx="5581650" cy="3727450"/>
          </a:xfrm>
          <a:prstGeom prst="rect">
            <a:avLst/>
          </a:prstGeom>
          <a:noFill/>
          <a:ln w="9525">
            <a:solidFill>
              <a:srgbClr val="B2B2B2"/>
            </a:solidFill>
            <a:miter lim="800000"/>
            <a:headEnd/>
            <a:tailEnd/>
          </a:ln>
          <a:effectLst/>
        </p:spPr>
        <p:txBody>
          <a:bodyPr wrap="none" anchor="ctr"/>
          <a:lstStyle/>
          <a:p>
            <a:endParaRPr lang="en-US"/>
          </a:p>
        </p:txBody>
      </p:sp>
      <p:sp>
        <p:nvSpPr>
          <p:cNvPr id="76805" name="Rectangle 5"/>
          <p:cNvSpPr>
            <a:spLocks noChangeArrowheads="1"/>
          </p:cNvSpPr>
          <p:nvPr/>
        </p:nvSpPr>
        <p:spPr bwMode="auto">
          <a:xfrm>
            <a:off x="3086100" y="1042988"/>
            <a:ext cx="5672138" cy="954107"/>
          </a:xfrm>
          <a:prstGeom prst="rect">
            <a:avLst/>
          </a:prstGeom>
          <a:noFill/>
          <a:ln w="9525" algn="ctr">
            <a:noFill/>
            <a:miter lim="800000"/>
            <a:headEnd/>
            <a:tailEnd/>
          </a:ln>
          <a:effectLst/>
        </p:spPr>
        <p:txBody>
          <a:bodyPr>
            <a:spAutoFit/>
          </a:bodyPr>
          <a:lstStyle/>
          <a:p>
            <a:pPr algn="l"/>
            <a:r>
              <a:rPr lang="en-US" altLang="zh-CN" sz="2800" b="1" dirty="0">
                <a:solidFill>
                  <a:schemeClr val="bg1"/>
                </a:solidFill>
              </a:rPr>
              <a:t>Maximizing Benefits &amp; Reducing Risk</a:t>
            </a:r>
          </a:p>
        </p:txBody>
      </p:sp>
      <p:sp>
        <p:nvSpPr>
          <p:cNvPr id="76806" name="Text Box 6"/>
          <p:cNvSpPr txBox="1">
            <a:spLocks noChangeArrowheads="1"/>
          </p:cNvSpPr>
          <p:nvPr/>
        </p:nvSpPr>
        <p:spPr bwMode="auto">
          <a:xfrm>
            <a:off x="3402013" y="2619375"/>
            <a:ext cx="5084762" cy="366713"/>
          </a:xfrm>
          <a:prstGeom prst="rect">
            <a:avLst/>
          </a:prstGeom>
          <a:noFill/>
          <a:ln w="9525">
            <a:noFill/>
            <a:miter lim="800000"/>
            <a:headEnd/>
            <a:tailEnd/>
          </a:ln>
          <a:effectLst/>
        </p:spPr>
        <p:txBody>
          <a:bodyPr>
            <a:spAutoFit/>
          </a:bodyPr>
          <a:lstStyle/>
          <a:p>
            <a:pPr marL="342900" indent="-342900" algn="l">
              <a:buFontTx/>
              <a:buChar char="•"/>
            </a:pPr>
            <a:endParaRPr lang="en-US" sz="1800"/>
          </a:p>
        </p:txBody>
      </p:sp>
      <p:sp>
        <p:nvSpPr>
          <p:cNvPr id="76807" name="Rectangle 7"/>
          <p:cNvSpPr>
            <a:spLocks noChangeArrowheads="1"/>
          </p:cNvSpPr>
          <p:nvPr/>
        </p:nvSpPr>
        <p:spPr bwMode="auto">
          <a:xfrm>
            <a:off x="3222625" y="2393950"/>
            <a:ext cx="5445125" cy="366713"/>
          </a:xfrm>
          <a:prstGeom prst="rect">
            <a:avLst/>
          </a:prstGeom>
          <a:noFill/>
          <a:ln w="9525" algn="ctr">
            <a:noFill/>
            <a:miter lim="800000"/>
            <a:headEnd/>
            <a:tailEnd/>
          </a:ln>
          <a:effectLst/>
        </p:spPr>
        <p:txBody>
          <a:bodyPr>
            <a:spAutoFit/>
          </a:bodyPr>
          <a:lstStyle/>
          <a:p>
            <a:pPr lvl="2" algn="l">
              <a:buFontTx/>
              <a:buChar char="•"/>
            </a:pPr>
            <a:endParaRPr lang="es-PE" sz="1800" b="1"/>
          </a:p>
        </p:txBody>
      </p:sp>
      <p:sp>
        <p:nvSpPr>
          <p:cNvPr id="76808" name="Rectangle 8"/>
          <p:cNvSpPr>
            <a:spLocks noChangeArrowheads="1"/>
          </p:cNvSpPr>
          <p:nvPr/>
        </p:nvSpPr>
        <p:spPr bwMode="auto">
          <a:xfrm>
            <a:off x="3222625" y="2484438"/>
            <a:ext cx="5491163" cy="3549690"/>
          </a:xfrm>
          <a:prstGeom prst="rect">
            <a:avLst/>
          </a:prstGeom>
          <a:noFill/>
          <a:ln w="9525" algn="ctr">
            <a:noFill/>
            <a:miter lim="800000"/>
            <a:headEnd/>
            <a:tailEnd/>
          </a:ln>
          <a:effectLst/>
        </p:spPr>
        <p:txBody>
          <a:bodyPr>
            <a:spAutoFit/>
          </a:bodyPr>
          <a:lstStyle/>
          <a:p>
            <a:pPr>
              <a:spcAft>
                <a:spcPts val="800"/>
              </a:spcAft>
              <a:buFontTx/>
              <a:buChar char="•"/>
            </a:pPr>
            <a:r>
              <a:rPr lang="en-US" altLang="zh-CN" sz="2200" dirty="0"/>
              <a:t>Scheme must reduce international </a:t>
            </a:r>
            <a:r>
              <a:rPr lang="en-US" altLang="zh-CN" sz="2200" dirty="0" smtClean="0"/>
              <a:t>leakage</a:t>
            </a:r>
            <a:endParaRPr lang="en-US" altLang="zh-CN" sz="2200" dirty="0"/>
          </a:p>
          <a:p>
            <a:pPr>
              <a:spcAft>
                <a:spcPts val="800"/>
              </a:spcAft>
              <a:buFontTx/>
              <a:buChar char="•"/>
            </a:pPr>
            <a:r>
              <a:rPr lang="en-US" altLang="zh-CN" sz="2200" dirty="0"/>
              <a:t>Policies to reduce land conversion in low carbon/high biodiversity areas</a:t>
            </a:r>
            <a:r>
              <a:rPr lang="en-US" altLang="zh-CN" sz="2200" dirty="0" smtClean="0"/>
              <a:t>.</a:t>
            </a:r>
            <a:endParaRPr lang="en-US" altLang="zh-CN" sz="2200" dirty="0"/>
          </a:p>
          <a:p>
            <a:pPr>
              <a:spcAft>
                <a:spcPts val="800"/>
              </a:spcAft>
              <a:buFontTx/>
              <a:buChar char="•"/>
            </a:pPr>
            <a:r>
              <a:rPr lang="en-US" altLang="zh-CN" sz="2200" dirty="0"/>
              <a:t>Price premium for REDD in exceptional biodiversity areas?</a:t>
            </a:r>
          </a:p>
          <a:p>
            <a:pPr marL="0" lvl="1" algn="l">
              <a:spcAft>
                <a:spcPts val="800"/>
              </a:spcAft>
            </a:pPr>
            <a:r>
              <a:rPr lang="en-US" altLang="zh-CN" sz="2200" smtClean="0"/>
              <a:t>	-</a:t>
            </a:r>
            <a:r>
              <a:rPr lang="en-US" altLang="zh-CN" sz="2000" smtClean="0"/>
              <a:t>Apply </a:t>
            </a:r>
            <a:r>
              <a:rPr lang="en-US" altLang="zh-CN" sz="2000" dirty="0"/>
              <a:t>standards like CCBA gold </a:t>
            </a:r>
            <a:r>
              <a:rPr lang="en-US" altLang="zh-CN" sz="2000" dirty="0" smtClean="0"/>
              <a:t>level</a:t>
            </a:r>
            <a:endParaRPr lang="en-US" altLang="zh-CN" sz="2000" dirty="0"/>
          </a:p>
          <a:p>
            <a:pPr>
              <a:spcAft>
                <a:spcPts val="800"/>
              </a:spcAft>
              <a:buFontTx/>
              <a:buChar char="•"/>
            </a:pPr>
            <a:r>
              <a:rPr lang="en-US" altLang="zh-CN" sz="2200" dirty="0"/>
              <a:t>Need for monitoring of land conversion in all habitats.</a:t>
            </a:r>
            <a:endParaRPr lang="en-US" sz="2200" dirty="0"/>
          </a:p>
        </p:txBody>
      </p:sp>
      <p:pic>
        <p:nvPicPr>
          <p:cNvPr id="76811" name="Picture 11" descr="golden monkey"/>
          <p:cNvPicPr>
            <a:picLocks noChangeAspect="1" noChangeArrowheads="1"/>
          </p:cNvPicPr>
          <p:nvPr/>
        </p:nvPicPr>
        <p:blipFill>
          <a:blip r:embed="rId3" cstate="print"/>
          <a:srcRect l="36768" r="32085"/>
          <a:stretch>
            <a:fillRect/>
          </a:stretch>
        </p:blipFill>
        <p:spPr bwMode="auto">
          <a:xfrm>
            <a:off x="296863" y="549275"/>
            <a:ext cx="2744787" cy="5461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3132138" y="549275"/>
            <a:ext cx="5626100" cy="1619250"/>
          </a:xfrm>
          <a:prstGeom prst="rect">
            <a:avLst/>
          </a:prstGeom>
          <a:solidFill>
            <a:srgbClr val="006600"/>
          </a:solidFill>
          <a:ln w="9525">
            <a:noFill/>
            <a:miter lim="800000"/>
            <a:headEnd/>
            <a:tailEnd/>
          </a:ln>
          <a:effectLst/>
        </p:spPr>
        <p:txBody>
          <a:bodyPr wrap="none" anchor="ctr"/>
          <a:lstStyle/>
          <a:p>
            <a:endParaRPr lang="en-US"/>
          </a:p>
        </p:txBody>
      </p:sp>
      <p:sp>
        <p:nvSpPr>
          <p:cNvPr id="66563" name="Rectangle 3"/>
          <p:cNvSpPr>
            <a:spLocks noChangeArrowheads="1"/>
          </p:cNvSpPr>
          <p:nvPr/>
        </p:nvSpPr>
        <p:spPr bwMode="auto">
          <a:xfrm>
            <a:off x="3176588" y="2303463"/>
            <a:ext cx="5581650" cy="3727450"/>
          </a:xfrm>
          <a:prstGeom prst="rect">
            <a:avLst/>
          </a:prstGeom>
          <a:noFill/>
          <a:ln w="9525">
            <a:solidFill>
              <a:srgbClr val="B2B2B2"/>
            </a:solidFill>
            <a:miter lim="800000"/>
            <a:headEnd/>
            <a:tailEnd/>
          </a:ln>
          <a:effectLst/>
        </p:spPr>
        <p:txBody>
          <a:bodyPr wrap="none" anchor="ctr"/>
          <a:lstStyle/>
          <a:p>
            <a:endParaRPr lang="en-US"/>
          </a:p>
        </p:txBody>
      </p:sp>
      <p:sp>
        <p:nvSpPr>
          <p:cNvPr id="66564" name="Text Box 4"/>
          <p:cNvSpPr txBox="1">
            <a:spLocks noChangeArrowheads="1"/>
          </p:cNvSpPr>
          <p:nvPr/>
        </p:nvSpPr>
        <p:spPr bwMode="auto">
          <a:xfrm>
            <a:off x="3222625" y="2349500"/>
            <a:ext cx="5535613" cy="4486275"/>
          </a:xfrm>
          <a:prstGeom prst="rect">
            <a:avLst/>
          </a:prstGeom>
          <a:noFill/>
          <a:ln w="9525">
            <a:noFill/>
            <a:miter lim="800000"/>
            <a:headEnd/>
            <a:tailEnd/>
          </a:ln>
          <a:effectLst/>
        </p:spPr>
        <p:txBody>
          <a:bodyPr>
            <a:spAutoFit/>
          </a:bodyPr>
          <a:lstStyle/>
          <a:p>
            <a:pPr marL="342900" indent="-342900" algn="l">
              <a:buFontTx/>
              <a:buChar char="•"/>
            </a:pPr>
            <a:endParaRPr lang="fr-FR" sz="1800" b="1"/>
          </a:p>
          <a:p>
            <a:pPr marL="342900" indent="-342900" algn="l">
              <a:buFontTx/>
              <a:buChar char="•"/>
            </a:pPr>
            <a:endParaRPr lang="fr-FR" sz="1800" b="1"/>
          </a:p>
          <a:p>
            <a:pPr marL="800100" lvl="1" indent="-342900" algn="l">
              <a:buFontTx/>
              <a:buChar char="•"/>
            </a:pPr>
            <a:endParaRPr lang="fr-FR" sz="1800" b="1"/>
          </a:p>
          <a:p>
            <a:pPr marL="800100" lvl="1" indent="-342900" algn="l"/>
            <a:endParaRPr lang="fr-FR" sz="1800" b="1"/>
          </a:p>
          <a:p>
            <a:pPr marL="800100" lvl="1" indent="-342900" algn="l"/>
            <a:endParaRPr lang="fr-FR" sz="1800" b="1"/>
          </a:p>
          <a:p>
            <a:pPr marL="800100" lvl="1" indent="-342900" algn="l">
              <a:buFontTx/>
              <a:buChar char="•"/>
            </a:pPr>
            <a:endParaRPr lang="fr-FR" sz="1800" b="1"/>
          </a:p>
          <a:p>
            <a:pPr marL="800100" lvl="1" indent="-342900" algn="l">
              <a:buFontTx/>
              <a:buChar char="•"/>
            </a:pPr>
            <a:endParaRPr lang="fr-FR" sz="1800" b="1"/>
          </a:p>
          <a:p>
            <a:pPr marL="342900" indent="-342900" algn="l">
              <a:buFontTx/>
              <a:buChar char="•"/>
            </a:pPr>
            <a:endParaRPr lang="fr-FR" sz="1800" b="1"/>
          </a:p>
          <a:p>
            <a:pPr marL="342900" indent="-342900" algn="l">
              <a:buFontTx/>
              <a:buChar char="•"/>
            </a:pPr>
            <a:endParaRPr lang="fr-FR" sz="1800" b="1"/>
          </a:p>
          <a:p>
            <a:pPr marL="342900" indent="-342900" algn="l">
              <a:buFontTx/>
              <a:buChar char="•"/>
            </a:pPr>
            <a:endParaRPr lang="fr-FR" sz="1800" b="1"/>
          </a:p>
          <a:p>
            <a:pPr marL="800100" lvl="1" indent="-342900" algn="l"/>
            <a:endParaRPr lang="fr-FR" sz="1800"/>
          </a:p>
          <a:p>
            <a:pPr marL="342900" indent="-342900" algn="l"/>
            <a:endParaRPr lang="fr-FR" sz="1800"/>
          </a:p>
          <a:p>
            <a:pPr marL="342900" indent="-342900" algn="l"/>
            <a:endParaRPr lang="fr-FR" sz="1800"/>
          </a:p>
          <a:p>
            <a:pPr marL="342900" indent="-342900" algn="l">
              <a:buFontTx/>
              <a:buChar char="•"/>
            </a:pPr>
            <a:endParaRPr lang="fr-FR" sz="1800"/>
          </a:p>
          <a:p>
            <a:pPr marL="342900" indent="-342900" algn="l">
              <a:buFontTx/>
              <a:buChar char="•"/>
            </a:pPr>
            <a:endParaRPr lang="fr-FR" sz="1800"/>
          </a:p>
          <a:p>
            <a:pPr marL="342900" indent="-342900" algn="l"/>
            <a:endParaRPr lang="en-US" altLang="zh-CN" sz="1800"/>
          </a:p>
        </p:txBody>
      </p:sp>
      <p:sp>
        <p:nvSpPr>
          <p:cNvPr id="66566" name="Rectangle 6"/>
          <p:cNvSpPr>
            <a:spLocks noChangeArrowheads="1"/>
          </p:cNvSpPr>
          <p:nvPr/>
        </p:nvSpPr>
        <p:spPr bwMode="auto">
          <a:xfrm>
            <a:off x="3222625" y="863600"/>
            <a:ext cx="5535613" cy="519113"/>
          </a:xfrm>
          <a:prstGeom prst="rect">
            <a:avLst/>
          </a:prstGeom>
          <a:noFill/>
          <a:ln w="9525" algn="ctr">
            <a:noFill/>
            <a:miter lim="800000"/>
            <a:headEnd/>
            <a:tailEnd/>
          </a:ln>
          <a:effectLst/>
        </p:spPr>
        <p:txBody>
          <a:bodyPr>
            <a:spAutoFit/>
          </a:bodyPr>
          <a:lstStyle/>
          <a:p>
            <a:pPr algn="l"/>
            <a:r>
              <a:rPr lang="en-US" altLang="zh-CN" sz="2800" b="1">
                <a:solidFill>
                  <a:schemeClr val="bg1"/>
                </a:solidFill>
              </a:rPr>
              <a:t>References</a:t>
            </a:r>
          </a:p>
        </p:txBody>
      </p:sp>
      <p:sp>
        <p:nvSpPr>
          <p:cNvPr id="66567" name="Text Box 7"/>
          <p:cNvSpPr txBox="1">
            <a:spLocks noChangeArrowheads="1"/>
          </p:cNvSpPr>
          <p:nvPr/>
        </p:nvSpPr>
        <p:spPr bwMode="auto">
          <a:xfrm>
            <a:off x="3536950" y="2619375"/>
            <a:ext cx="4140200" cy="2290763"/>
          </a:xfrm>
          <a:prstGeom prst="rect">
            <a:avLst/>
          </a:prstGeom>
          <a:noFill/>
          <a:ln w="9525" algn="ctr">
            <a:noFill/>
            <a:miter lim="800000"/>
            <a:headEnd/>
            <a:tailEnd/>
          </a:ln>
          <a:effectLst/>
        </p:spPr>
        <p:txBody>
          <a:bodyPr>
            <a:spAutoFit/>
          </a:bodyPr>
          <a:lstStyle/>
          <a:p>
            <a:pPr algn="l">
              <a:spcBef>
                <a:spcPct val="50000"/>
              </a:spcBef>
            </a:pPr>
            <a:r>
              <a:rPr lang="en-US" sz="1800"/>
              <a:t>Kapos, V. et al. 2007. </a:t>
            </a:r>
            <a:r>
              <a:rPr lang="en-US" sz="1800">
                <a:hlinkClick r:id="rId3"/>
              </a:rPr>
              <a:t>Reducing Emissions from Deforestation: A Key Opportunity for Attaining Multiple Benefits</a:t>
            </a:r>
            <a:endParaRPr lang="en-US" sz="1800"/>
          </a:p>
          <a:p>
            <a:pPr algn="l">
              <a:spcBef>
                <a:spcPct val="50000"/>
              </a:spcBef>
            </a:pPr>
            <a:endParaRPr lang="en-US" sz="1800"/>
          </a:p>
          <a:p>
            <a:pPr algn="l">
              <a:spcBef>
                <a:spcPct val="50000"/>
              </a:spcBef>
            </a:pPr>
            <a:r>
              <a:rPr lang="en-US" sz="1800"/>
              <a:t>CCBA. </a:t>
            </a:r>
            <a:r>
              <a:rPr lang="en-US" sz="1800">
                <a:hlinkClick r:id="rId4"/>
              </a:rPr>
              <a:t>The Climate, Community &amp; Biodiversity Standards.</a:t>
            </a:r>
            <a:endParaRPr lang="en-US" sz="1800"/>
          </a:p>
        </p:txBody>
      </p:sp>
      <p:pic>
        <p:nvPicPr>
          <p:cNvPr id="66568" name="Picture 8" descr="IMG_0527"/>
          <p:cNvPicPr>
            <a:picLocks noChangeAspect="1" noChangeArrowheads="1"/>
          </p:cNvPicPr>
          <p:nvPr/>
        </p:nvPicPr>
        <p:blipFill>
          <a:blip r:embed="rId5" cstate="print"/>
          <a:srcRect l="36595" r="28992"/>
          <a:stretch>
            <a:fillRect/>
          </a:stretch>
        </p:blipFill>
        <p:spPr bwMode="auto">
          <a:xfrm>
            <a:off x="431800" y="549275"/>
            <a:ext cx="2519363" cy="548957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3" name="Rectangle 9"/>
          <p:cNvSpPr>
            <a:spLocks noChangeArrowheads="1"/>
          </p:cNvSpPr>
          <p:nvPr/>
        </p:nvSpPr>
        <p:spPr bwMode="auto">
          <a:xfrm>
            <a:off x="0" y="0"/>
            <a:ext cx="9144000" cy="6858000"/>
          </a:xfrm>
          <a:prstGeom prst="rect">
            <a:avLst/>
          </a:prstGeom>
          <a:solidFill>
            <a:schemeClr val="bg1"/>
          </a:solidFill>
          <a:ln w="9525" algn="ctr">
            <a:noFill/>
            <a:miter lim="800000"/>
            <a:headEnd/>
            <a:tailEnd/>
          </a:ln>
          <a:effectLst/>
        </p:spPr>
        <p:txBody>
          <a:bodyPr wrap="none" anchor="ctr"/>
          <a:lstStyle/>
          <a:p>
            <a:endParaRPr lang="en-US"/>
          </a:p>
        </p:txBody>
      </p:sp>
      <p:pic>
        <p:nvPicPr>
          <p:cNvPr id="52238" name="Picture 14" descr="n4"/>
          <p:cNvPicPr>
            <a:picLocks noChangeAspect="1" noChangeArrowheads="1"/>
          </p:cNvPicPr>
          <p:nvPr/>
        </p:nvPicPr>
        <p:blipFill>
          <a:blip r:embed="rId3" cstate="print"/>
          <a:srcRect b="3123"/>
          <a:stretch>
            <a:fillRect/>
          </a:stretch>
        </p:blipFill>
        <p:spPr bwMode="auto">
          <a:xfrm>
            <a:off x="431800" y="1538288"/>
            <a:ext cx="8326438" cy="3151187"/>
          </a:xfrm>
          <a:prstGeom prst="rect">
            <a:avLst/>
          </a:prstGeom>
          <a:noFill/>
        </p:spPr>
      </p:pic>
      <p:sp>
        <p:nvSpPr>
          <p:cNvPr id="52231" name="Text Box 7"/>
          <p:cNvSpPr txBox="1">
            <a:spLocks noChangeArrowheads="1"/>
          </p:cNvSpPr>
          <p:nvPr/>
        </p:nvSpPr>
        <p:spPr bwMode="auto">
          <a:xfrm>
            <a:off x="3448050" y="2573338"/>
            <a:ext cx="1946275" cy="519112"/>
          </a:xfrm>
          <a:prstGeom prst="rect">
            <a:avLst/>
          </a:prstGeom>
          <a:noFill/>
          <a:ln w="9525" algn="ctr">
            <a:noFill/>
            <a:miter lim="800000"/>
            <a:headEnd/>
            <a:tailEnd/>
          </a:ln>
          <a:effectLst/>
        </p:spPr>
        <p:txBody>
          <a:bodyPr wrap="none">
            <a:spAutoFit/>
          </a:bodyPr>
          <a:lstStyle/>
          <a:p>
            <a:pPr algn="l"/>
            <a:r>
              <a:rPr lang="en-US" altLang="zh-CN" sz="2800">
                <a:solidFill>
                  <a:schemeClr val="bg1"/>
                </a:solidFill>
              </a:rPr>
              <a:t>Thank you!</a:t>
            </a:r>
          </a:p>
        </p:txBody>
      </p:sp>
      <p:sp>
        <p:nvSpPr>
          <p:cNvPr id="52235" name="Rectangle 11"/>
          <p:cNvSpPr>
            <a:spLocks noChangeArrowheads="1"/>
          </p:cNvSpPr>
          <p:nvPr/>
        </p:nvSpPr>
        <p:spPr bwMode="auto">
          <a:xfrm>
            <a:off x="2997200" y="3114675"/>
            <a:ext cx="2771775" cy="336550"/>
          </a:xfrm>
          <a:prstGeom prst="rect">
            <a:avLst/>
          </a:prstGeom>
          <a:solidFill>
            <a:schemeClr val="tx1"/>
          </a:solidFill>
          <a:ln w="9525" algn="ctr">
            <a:noFill/>
            <a:miter lim="800000"/>
            <a:headEnd/>
            <a:tailEnd/>
          </a:ln>
          <a:effectLst/>
        </p:spPr>
        <p:txBody>
          <a:bodyPr anchor="ctr">
            <a:spAutoFit/>
          </a:bodyPr>
          <a:lstStyle/>
          <a:p>
            <a:r>
              <a:rPr lang="en-US" altLang="zh-CN" sz="1600">
                <a:solidFill>
                  <a:schemeClr val="bg1"/>
                </a:solidFill>
              </a:rPr>
              <a:t>REDD Training Course </a:t>
            </a:r>
          </a:p>
        </p:txBody>
      </p:sp>
      <p:pic>
        <p:nvPicPr>
          <p:cNvPr id="52236" name="Picture 12" descr="未标题-2"/>
          <p:cNvPicPr>
            <a:picLocks noChangeAspect="1" noChangeArrowheads="1"/>
          </p:cNvPicPr>
          <p:nvPr/>
        </p:nvPicPr>
        <p:blipFill>
          <a:blip r:embed="rId4" cstate="print"/>
          <a:srcRect/>
          <a:stretch>
            <a:fillRect/>
          </a:stretch>
        </p:blipFill>
        <p:spPr bwMode="auto">
          <a:xfrm>
            <a:off x="7993063" y="0"/>
            <a:ext cx="1150937" cy="609600"/>
          </a:xfrm>
          <a:prstGeom prst="rect">
            <a:avLst/>
          </a:prstGeom>
          <a:noFill/>
        </p:spPr>
      </p:pic>
      <p:pic>
        <p:nvPicPr>
          <p:cNvPr id="52239" name="Picture 15" descr="REDD%20logo%201"/>
          <p:cNvPicPr>
            <a:picLocks noChangeAspect="1" noChangeArrowheads="1"/>
          </p:cNvPicPr>
          <p:nvPr/>
        </p:nvPicPr>
        <p:blipFill>
          <a:blip r:embed="rId5" cstate="print"/>
          <a:srcRect/>
          <a:stretch>
            <a:fillRect/>
          </a:stretch>
        </p:blipFill>
        <p:spPr bwMode="auto">
          <a:xfrm>
            <a:off x="657225" y="620713"/>
            <a:ext cx="1709738" cy="8874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2235"/>
                                        </p:tgtEl>
                                        <p:attrNameLst>
                                          <p:attrName>style.visibility</p:attrName>
                                        </p:attrNameLst>
                                      </p:cBhvr>
                                      <p:to>
                                        <p:strVal val="visible"/>
                                      </p:to>
                                    </p:set>
                                    <p:animEffect transition="in" filter="fade">
                                      <p:cBhvr>
                                        <p:cTn id="7" dur="1000"/>
                                        <p:tgtEl>
                                          <p:spTgt spid="52235"/>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52231"/>
                                        </p:tgtEl>
                                        <p:attrNameLst>
                                          <p:attrName>style.visibility</p:attrName>
                                        </p:attrNameLst>
                                      </p:cBhvr>
                                      <p:to>
                                        <p:strVal val="visible"/>
                                      </p:to>
                                    </p:set>
                                    <p:anim calcmode="lin" valueType="num">
                                      <p:cBhvr>
                                        <p:cTn id="11" dur="2000" fill="hold"/>
                                        <p:tgtEl>
                                          <p:spTgt spid="52231"/>
                                        </p:tgtEl>
                                        <p:attrNameLst>
                                          <p:attrName>ppt_w</p:attrName>
                                        </p:attrNameLst>
                                      </p:cBhvr>
                                      <p:tavLst>
                                        <p:tav tm="0">
                                          <p:val>
                                            <p:fltVal val="0"/>
                                          </p:val>
                                        </p:tav>
                                        <p:tav tm="100000">
                                          <p:val>
                                            <p:strVal val="#ppt_w"/>
                                          </p:val>
                                        </p:tav>
                                      </p:tavLst>
                                    </p:anim>
                                    <p:anim calcmode="lin" valueType="num">
                                      <p:cBhvr>
                                        <p:cTn id="12" dur="2000" fill="hold"/>
                                        <p:tgtEl>
                                          <p:spTgt spid="52231"/>
                                        </p:tgtEl>
                                        <p:attrNameLst>
                                          <p:attrName>ppt_h</p:attrName>
                                        </p:attrNameLst>
                                      </p:cBhvr>
                                      <p:tavLst>
                                        <p:tav tm="0">
                                          <p:val>
                                            <p:fltVal val="0"/>
                                          </p:val>
                                        </p:tav>
                                        <p:tav tm="100000">
                                          <p:val>
                                            <p:strVal val="#ppt_h"/>
                                          </p:val>
                                        </p:tav>
                                      </p:tavLst>
                                    </p:anim>
                                    <p:animEffect transition="in" filter="fade">
                                      <p:cBhvr>
                                        <p:cTn id="13" dur="2000"/>
                                        <p:tgtEl>
                                          <p:spTgt spid="52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1" grpId="0"/>
      <p:bldP spid="5223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3132138" y="549275"/>
            <a:ext cx="5626100" cy="1619250"/>
          </a:xfrm>
          <a:prstGeom prst="rect">
            <a:avLst/>
          </a:prstGeom>
          <a:solidFill>
            <a:srgbClr val="006600"/>
          </a:solidFill>
          <a:ln w="9525">
            <a:noFill/>
            <a:miter lim="800000"/>
            <a:headEnd/>
            <a:tailEnd/>
          </a:ln>
          <a:effectLst/>
        </p:spPr>
        <p:txBody>
          <a:bodyPr wrap="none" anchor="ctr"/>
          <a:lstStyle/>
          <a:p>
            <a:endParaRPr lang="en-US"/>
          </a:p>
        </p:txBody>
      </p:sp>
      <p:sp>
        <p:nvSpPr>
          <p:cNvPr id="64515" name="Rectangle 3"/>
          <p:cNvSpPr>
            <a:spLocks noChangeArrowheads="1"/>
          </p:cNvSpPr>
          <p:nvPr/>
        </p:nvSpPr>
        <p:spPr bwMode="auto">
          <a:xfrm>
            <a:off x="3176588" y="2303463"/>
            <a:ext cx="5581650" cy="3727450"/>
          </a:xfrm>
          <a:prstGeom prst="rect">
            <a:avLst/>
          </a:prstGeom>
          <a:noFill/>
          <a:ln w="9525">
            <a:solidFill>
              <a:srgbClr val="B2B2B2"/>
            </a:solidFill>
            <a:miter lim="800000"/>
            <a:headEnd/>
            <a:tailEnd/>
          </a:ln>
          <a:effectLst/>
        </p:spPr>
        <p:txBody>
          <a:bodyPr wrap="none" anchor="ctr"/>
          <a:lstStyle/>
          <a:p>
            <a:endParaRPr lang="en-US"/>
          </a:p>
        </p:txBody>
      </p:sp>
      <p:sp>
        <p:nvSpPr>
          <p:cNvPr id="64516" name="Text Box 4"/>
          <p:cNvSpPr txBox="1">
            <a:spLocks noChangeArrowheads="1"/>
          </p:cNvSpPr>
          <p:nvPr/>
        </p:nvSpPr>
        <p:spPr bwMode="auto">
          <a:xfrm>
            <a:off x="3222625" y="2349500"/>
            <a:ext cx="5535613" cy="1739900"/>
          </a:xfrm>
          <a:prstGeom prst="rect">
            <a:avLst/>
          </a:prstGeom>
          <a:noFill/>
          <a:ln w="9525">
            <a:noFill/>
            <a:miter lim="800000"/>
            <a:headEnd/>
            <a:tailEnd/>
          </a:ln>
          <a:effectLst/>
        </p:spPr>
        <p:txBody>
          <a:bodyPr>
            <a:spAutoFit/>
          </a:bodyPr>
          <a:lstStyle/>
          <a:p>
            <a:pPr marL="342900" indent="-342900" algn="l">
              <a:buFontTx/>
              <a:buChar char="•"/>
            </a:pPr>
            <a:r>
              <a:rPr lang="fr-FR" sz="1800" b="1"/>
              <a:t>Contributors to this presentation include:</a:t>
            </a:r>
          </a:p>
          <a:p>
            <a:pPr marL="800100" lvl="1" indent="-342900" algn="l">
              <a:buFontTx/>
              <a:buChar char="•"/>
            </a:pPr>
            <a:endParaRPr lang="fr-FR" sz="1800" b="1"/>
          </a:p>
          <a:p>
            <a:pPr marL="800100" lvl="1" indent="-342900" algn="l">
              <a:buFontTx/>
              <a:buChar char="•"/>
            </a:pPr>
            <a:r>
              <a:rPr lang="fr-FR" sz="1800" b="1"/>
              <a:t>Steve Panfil (CCBA)</a:t>
            </a:r>
          </a:p>
          <a:p>
            <a:pPr marL="800100" lvl="1" indent="-342900" algn="l">
              <a:buFontTx/>
              <a:buChar char="•"/>
            </a:pPr>
            <a:r>
              <a:rPr lang="fr-FR" sz="1800" b="1"/>
              <a:t>Joanna Durbin (CCBA)</a:t>
            </a:r>
          </a:p>
          <a:p>
            <a:pPr marL="800100" lvl="1" indent="-342900" algn="l">
              <a:buFontTx/>
              <a:buChar char="•"/>
            </a:pPr>
            <a:endParaRPr lang="fr-FR" sz="1800"/>
          </a:p>
          <a:p>
            <a:pPr marL="342900" indent="-342900" algn="l"/>
            <a:endParaRPr lang="en-US" altLang="zh-CN" sz="1800"/>
          </a:p>
        </p:txBody>
      </p:sp>
      <p:pic>
        <p:nvPicPr>
          <p:cNvPr id="64519" name="Picture 7" descr="SL4"/>
          <p:cNvPicPr>
            <a:picLocks noChangeAspect="1" noChangeArrowheads="1"/>
          </p:cNvPicPr>
          <p:nvPr/>
        </p:nvPicPr>
        <p:blipFill>
          <a:blip r:embed="rId3" cstate="print"/>
          <a:srcRect l="18475" r="14478"/>
          <a:stretch>
            <a:fillRect/>
          </a:stretch>
        </p:blipFill>
        <p:spPr bwMode="auto">
          <a:xfrm>
            <a:off x="431800" y="549275"/>
            <a:ext cx="2609850" cy="5489575"/>
          </a:xfrm>
          <a:prstGeom prst="rect">
            <a:avLst/>
          </a:prstGeom>
          <a:noFill/>
          <a:ln w="9525">
            <a:noFill/>
            <a:miter lim="800000"/>
            <a:headEnd/>
            <a:tailEnd/>
          </a:ln>
        </p:spPr>
      </p:pic>
      <p:sp>
        <p:nvSpPr>
          <p:cNvPr id="64518" name="Rectangle 6"/>
          <p:cNvSpPr>
            <a:spLocks noChangeArrowheads="1"/>
          </p:cNvSpPr>
          <p:nvPr/>
        </p:nvSpPr>
        <p:spPr bwMode="auto">
          <a:xfrm>
            <a:off x="3222625" y="863600"/>
            <a:ext cx="5535613" cy="519113"/>
          </a:xfrm>
          <a:prstGeom prst="rect">
            <a:avLst/>
          </a:prstGeom>
          <a:noFill/>
          <a:ln w="9525" algn="ctr">
            <a:noFill/>
            <a:miter lim="800000"/>
            <a:headEnd/>
            <a:tailEnd/>
          </a:ln>
          <a:effectLst/>
        </p:spPr>
        <p:txBody>
          <a:bodyPr>
            <a:spAutoFit/>
          </a:bodyPr>
          <a:lstStyle/>
          <a:p>
            <a:pPr algn="l"/>
            <a:r>
              <a:rPr lang="en-US" altLang="zh-CN" sz="2800" b="1">
                <a:solidFill>
                  <a:schemeClr val="bg1"/>
                </a:solidFill>
              </a:rPr>
              <a:t>Contributors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4572000" y="638175"/>
            <a:ext cx="4410075" cy="4635500"/>
          </a:xfrm>
          <a:prstGeom prst="rect">
            <a:avLst/>
          </a:prstGeom>
          <a:solidFill>
            <a:srgbClr val="FFC269">
              <a:alpha val="39999"/>
            </a:srgbClr>
          </a:solidFill>
          <a:ln w="9525" algn="ctr">
            <a:noFill/>
            <a:miter lim="800000"/>
            <a:headEnd/>
            <a:tailEnd/>
          </a:ln>
          <a:effectLst/>
        </p:spPr>
        <p:txBody>
          <a:bodyPr wrap="none" anchor="ctr"/>
          <a:lstStyle/>
          <a:p>
            <a:endParaRPr lang="en-US"/>
          </a:p>
        </p:txBody>
      </p:sp>
      <p:sp>
        <p:nvSpPr>
          <p:cNvPr id="99331" name="Rectangle 3"/>
          <p:cNvSpPr>
            <a:spLocks noChangeArrowheads="1"/>
          </p:cNvSpPr>
          <p:nvPr/>
        </p:nvSpPr>
        <p:spPr bwMode="auto">
          <a:xfrm>
            <a:off x="296863" y="638175"/>
            <a:ext cx="4049712" cy="4635500"/>
          </a:xfrm>
          <a:prstGeom prst="rect">
            <a:avLst/>
          </a:prstGeom>
          <a:solidFill>
            <a:schemeClr val="accent1">
              <a:alpha val="39999"/>
            </a:schemeClr>
          </a:solidFill>
          <a:ln w="9525" algn="ctr">
            <a:noFill/>
            <a:miter lim="800000"/>
            <a:headEnd/>
            <a:tailEnd/>
          </a:ln>
          <a:effectLst/>
        </p:spPr>
        <p:txBody>
          <a:bodyPr wrap="none" anchor="ctr"/>
          <a:lstStyle/>
          <a:p>
            <a:endParaRPr lang="en-US"/>
          </a:p>
        </p:txBody>
      </p:sp>
      <p:sp>
        <p:nvSpPr>
          <p:cNvPr id="99332" name="Text Box 4"/>
          <p:cNvSpPr txBox="1">
            <a:spLocks noChangeArrowheads="1"/>
          </p:cNvSpPr>
          <p:nvPr/>
        </p:nvSpPr>
        <p:spPr bwMode="auto">
          <a:xfrm>
            <a:off x="-228600" y="609600"/>
            <a:ext cx="4481513" cy="3785652"/>
          </a:xfrm>
          <a:prstGeom prst="rect">
            <a:avLst/>
          </a:prstGeom>
          <a:noFill/>
          <a:ln w="9525">
            <a:noFill/>
            <a:miter lim="800000"/>
            <a:headEnd/>
            <a:tailEnd/>
          </a:ln>
          <a:effectLst/>
        </p:spPr>
        <p:txBody>
          <a:bodyPr>
            <a:spAutoFit/>
          </a:bodyPr>
          <a:lstStyle/>
          <a:p>
            <a:pPr marL="800100" lvl="1" indent="-342900" algn="ctr"/>
            <a:r>
              <a:rPr lang="es-AR" altLang="zh-CN" sz="2000" b="1" u="sng" dirty="0">
                <a:ea typeface="宋体" charset="-122"/>
              </a:rPr>
              <a:t>Social</a:t>
            </a:r>
          </a:p>
          <a:p>
            <a:pPr marL="800100" lvl="1" indent="-342900"/>
            <a:endParaRPr lang="es-AR" altLang="zh-CN" sz="2000" b="1" dirty="0">
              <a:ea typeface="宋体" charset="-122"/>
            </a:endParaRPr>
          </a:p>
          <a:p>
            <a:pPr marL="800100" lvl="1" indent="-342900">
              <a:buFont typeface="+mj-lt"/>
              <a:buAutoNum type="arabicPeriod"/>
            </a:pPr>
            <a:r>
              <a:rPr lang="es-AR" altLang="zh-CN" sz="2000" dirty="0" err="1" smtClean="0">
                <a:ea typeface="宋体" charset="-122"/>
              </a:rPr>
              <a:t>Who</a:t>
            </a:r>
            <a:r>
              <a:rPr lang="es-AR" altLang="zh-CN" sz="2000" dirty="0" smtClean="0">
                <a:ea typeface="宋体" charset="-122"/>
              </a:rPr>
              <a:t> </a:t>
            </a:r>
            <a:r>
              <a:rPr lang="es-AR" altLang="zh-CN" sz="2000" dirty="0" err="1" smtClean="0">
                <a:ea typeface="宋体" charset="-122"/>
              </a:rPr>
              <a:t>will</a:t>
            </a:r>
            <a:r>
              <a:rPr lang="es-AR" altLang="zh-CN" sz="2000" dirty="0" smtClean="0">
                <a:ea typeface="宋体" charset="-122"/>
              </a:rPr>
              <a:t> </a:t>
            </a:r>
            <a:r>
              <a:rPr lang="es-AR" altLang="zh-CN" sz="2000" dirty="0" err="1" smtClean="0">
                <a:ea typeface="宋体" charset="-122"/>
              </a:rPr>
              <a:t>benefit</a:t>
            </a:r>
            <a:r>
              <a:rPr lang="es-AR" altLang="zh-CN" sz="2000" dirty="0" smtClean="0">
                <a:ea typeface="宋体" charset="-122"/>
              </a:rPr>
              <a:t> </a:t>
            </a:r>
            <a:r>
              <a:rPr lang="es-AR" altLang="zh-CN" sz="2000" dirty="0" err="1" smtClean="0">
                <a:ea typeface="宋体" charset="-122"/>
              </a:rPr>
              <a:t>most</a:t>
            </a:r>
            <a:r>
              <a:rPr lang="es-AR" altLang="zh-CN" sz="2000" dirty="0" smtClean="0">
                <a:ea typeface="宋体" charset="-122"/>
              </a:rPr>
              <a:t> </a:t>
            </a:r>
            <a:r>
              <a:rPr lang="es-AR" altLang="zh-CN" sz="2000" dirty="0" err="1" smtClean="0">
                <a:ea typeface="宋体" charset="-122"/>
              </a:rPr>
              <a:t>from</a:t>
            </a:r>
            <a:r>
              <a:rPr lang="es-AR" altLang="zh-CN" sz="2000" dirty="0" smtClean="0">
                <a:ea typeface="宋体" charset="-122"/>
              </a:rPr>
              <a:t> REDD and </a:t>
            </a:r>
            <a:r>
              <a:rPr lang="es-AR" altLang="zh-CN" sz="2000" dirty="0" err="1" smtClean="0">
                <a:ea typeface="宋体" charset="-122"/>
              </a:rPr>
              <a:t>what</a:t>
            </a:r>
            <a:r>
              <a:rPr lang="es-AR" altLang="zh-CN" sz="2000" dirty="0" smtClean="0">
                <a:ea typeface="宋体" charset="-122"/>
              </a:rPr>
              <a:t> </a:t>
            </a:r>
            <a:r>
              <a:rPr lang="es-AR" altLang="zh-CN" sz="2000" dirty="0" err="1" smtClean="0">
                <a:ea typeface="宋体" charset="-122"/>
              </a:rPr>
              <a:t>benefits</a:t>
            </a:r>
            <a:r>
              <a:rPr lang="es-AR" altLang="zh-CN" sz="2000" dirty="0" smtClean="0">
                <a:ea typeface="宋体" charset="-122"/>
              </a:rPr>
              <a:t> </a:t>
            </a:r>
            <a:r>
              <a:rPr lang="es-AR" altLang="zh-CN" sz="2000" dirty="0" err="1" smtClean="0">
                <a:ea typeface="宋体" charset="-122"/>
              </a:rPr>
              <a:t>will</a:t>
            </a:r>
            <a:r>
              <a:rPr lang="es-AR" altLang="zh-CN" sz="2000" dirty="0" smtClean="0">
                <a:ea typeface="宋体" charset="-122"/>
              </a:rPr>
              <a:t> </a:t>
            </a:r>
            <a:r>
              <a:rPr lang="es-AR" altLang="zh-CN" sz="2000" dirty="0" err="1" smtClean="0">
                <a:ea typeface="宋体" charset="-122"/>
              </a:rPr>
              <a:t>they</a:t>
            </a:r>
            <a:r>
              <a:rPr lang="es-AR" altLang="zh-CN" sz="2000" dirty="0" smtClean="0">
                <a:ea typeface="宋体" charset="-122"/>
              </a:rPr>
              <a:t> </a:t>
            </a:r>
            <a:r>
              <a:rPr lang="es-AR" altLang="zh-CN" sz="2000" dirty="0" err="1" smtClean="0">
                <a:ea typeface="宋体" charset="-122"/>
              </a:rPr>
              <a:t>receive</a:t>
            </a:r>
            <a:r>
              <a:rPr lang="es-AR" altLang="zh-CN" sz="2000" dirty="0" smtClean="0">
                <a:ea typeface="宋体" charset="-122"/>
              </a:rPr>
              <a:t>?</a:t>
            </a:r>
          </a:p>
          <a:p>
            <a:pPr marL="800100" lvl="1" indent="-342900">
              <a:buFont typeface="+mj-lt"/>
              <a:buAutoNum type="arabicPeriod"/>
            </a:pPr>
            <a:endParaRPr lang="es-AR" altLang="zh-CN" sz="2000" dirty="0">
              <a:ea typeface="宋体" charset="-122"/>
            </a:endParaRPr>
          </a:p>
          <a:p>
            <a:pPr marL="800100" lvl="1" indent="-342900">
              <a:buFont typeface="+mj-lt"/>
              <a:buAutoNum type="arabicPeriod"/>
            </a:pPr>
            <a:endParaRPr lang="es-AR" altLang="zh-CN" sz="2000" dirty="0">
              <a:ea typeface="宋体" charset="-122"/>
            </a:endParaRPr>
          </a:p>
          <a:p>
            <a:pPr marL="800100" lvl="1" indent="-342900">
              <a:buFont typeface="+mj-lt"/>
              <a:buAutoNum type="arabicPeriod"/>
            </a:pPr>
            <a:r>
              <a:rPr lang="es-AR" altLang="zh-CN" sz="2000" dirty="0" err="1" smtClean="0">
                <a:ea typeface="宋体" charset="-122"/>
              </a:rPr>
              <a:t>Which</a:t>
            </a:r>
            <a:r>
              <a:rPr lang="es-AR" altLang="zh-CN" sz="2000" dirty="0" smtClean="0">
                <a:ea typeface="宋体" charset="-122"/>
              </a:rPr>
              <a:t> </a:t>
            </a:r>
            <a:r>
              <a:rPr lang="es-AR" altLang="zh-CN" sz="2000" dirty="0" err="1" smtClean="0">
                <a:ea typeface="宋体" charset="-122"/>
              </a:rPr>
              <a:t>groups</a:t>
            </a:r>
            <a:r>
              <a:rPr lang="es-AR" altLang="zh-CN" sz="2000" dirty="0" smtClean="0">
                <a:ea typeface="宋体" charset="-122"/>
              </a:rPr>
              <a:t> are </a:t>
            </a:r>
            <a:r>
              <a:rPr lang="es-AR" altLang="zh-CN" sz="2000" dirty="0" err="1" smtClean="0">
                <a:ea typeface="宋体" charset="-122"/>
              </a:rPr>
              <a:t>most</a:t>
            </a:r>
            <a:r>
              <a:rPr lang="es-AR" altLang="zh-CN" sz="2000" dirty="0" smtClean="0">
                <a:ea typeface="宋体" charset="-122"/>
              </a:rPr>
              <a:t> at </a:t>
            </a:r>
            <a:r>
              <a:rPr lang="es-AR" altLang="zh-CN" sz="2000" dirty="0" err="1" smtClean="0">
                <a:ea typeface="宋体" charset="-122"/>
              </a:rPr>
              <a:t>risk</a:t>
            </a:r>
            <a:r>
              <a:rPr lang="es-AR" altLang="zh-CN" sz="2000" dirty="0" smtClean="0">
                <a:ea typeface="宋体" charset="-122"/>
              </a:rPr>
              <a:t> and </a:t>
            </a:r>
            <a:r>
              <a:rPr lang="es-AR" altLang="zh-CN" sz="2000" dirty="0" err="1" smtClean="0">
                <a:ea typeface="宋体" charset="-122"/>
              </a:rPr>
              <a:t>what</a:t>
            </a:r>
            <a:r>
              <a:rPr lang="es-AR" altLang="zh-CN" sz="2000" dirty="0" smtClean="0">
                <a:ea typeface="宋体" charset="-122"/>
              </a:rPr>
              <a:t> </a:t>
            </a:r>
            <a:r>
              <a:rPr lang="es-AR" altLang="zh-CN" sz="2000" dirty="0" err="1" smtClean="0">
                <a:ea typeface="宋体" charset="-122"/>
              </a:rPr>
              <a:t>is</a:t>
            </a:r>
            <a:r>
              <a:rPr lang="es-AR" altLang="zh-CN" sz="2000" dirty="0" smtClean="0">
                <a:ea typeface="宋体" charset="-122"/>
              </a:rPr>
              <a:t> </a:t>
            </a:r>
            <a:r>
              <a:rPr lang="es-AR" altLang="zh-CN" sz="2000" dirty="0" err="1" smtClean="0">
                <a:ea typeface="宋体" charset="-122"/>
              </a:rPr>
              <a:t>the</a:t>
            </a:r>
            <a:r>
              <a:rPr lang="es-AR" altLang="zh-CN" sz="2000" dirty="0" smtClean="0">
                <a:ea typeface="宋体" charset="-122"/>
              </a:rPr>
              <a:t> </a:t>
            </a:r>
            <a:r>
              <a:rPr lang="es-AR" altLang="zh-CN" sz="2000" dirty="0" err="1" smtClean="0">
                <a:ea typeface="宋体" charset="-122"/>
              </a:rPr>
              <a:t>risk</a:t>
            </a:r>
            <a:r>
              <a:rPr lang="es-AR" altLang="zh-CN" sz="2000" dirty="0" smtClean="0">
                <a:ea typeface="宋体" charset="-122"/>
              </a:rPr>
              <a:t>?</a:t>
            </a:r>
            <a:endParaRPr lang="es-ES" altLang="zh-CN" sz="2000" dirty="0">
              <a:ea typeface="宋体" charset="-122"/>
            </a:endParaRPr>
          </a:p>
          <a:p>
            <a:pPr marL="800100" lvl="1" indent="-342900">
              <a:buFont typeface="+mj-lt"/>
              <a:buAutoNum type="arabicPeriod"/>
            </a:pPr>
            <a:endParaRPr lang="es-ES" altLang="zh-CN" sz="2000" dirty="0">
              <a:ea typeface="宋体" charset="-122"/>
            </a:endParaRPr>
          </a:p>
          <a:p>
            <a:pPr marL="800100" lvl="1" indent="-342900">
              <a:buFont typeface="+mj-lt"/>
              <a:buAutoNum type="arabicPeriod"/>
            </a:pPr>
            <a:r>
              <a:rPr lang="es-AR" altLang="zh-CN" sz="2000" dirty="0" err="1">
                <a:ea typeface="宋体" charset="-122"/>
              </a:rPr>
              <a:t>H</a:t>
            </a:r>
            <a:r>
              <a:rPr lang="es-AR" altLang="zh-CN" sz="2000" dirty="0" err="1" smtClean="0">
                <a:ea typeface="宋体" charset="-122"/>
              </a:rPr>
              <a:t>ow</a:t>
            </a:r>
            <a:r>
              <a:rPr lang="es-AR" altLang="zh-CN" sz="2000" dirty="0" smtClean="0">
                <a:ea typeface="宋体" charset="-122"/>
              </a:rPr>
              <a:t> can </a:t>
            </a:r>
            <a:r>
              <a:rPr lang="es-AR" altLang="zh-CN" sz="2000" dirty="0" err="1" smtClean="0">
                <a:ea typeface="宋体" charset="-122"/>
              </a:rPr>
              <a:t>these</a:t>
            </a:r>
            <a:r>
              <a:rPr lang="es-AR" altLang="zh-CN" sz="2000" dirty="0" smtClean="0">
                <a:ea typeface="宋体" charset="-122"/>
              </a:rPr>
              <a:t> </a:t>
            </a:r>
            <a:r>
              <a:rPr lang="es-AR" altLang="zh-CN" sz="2000" dirty="0" err="1" smtClean="0">
                <a:ea typeface="宋体" charset="-122"/>
              </a:rPr>
              <a:t>risks</a:t>
            </a:r>
            <a:r>
              <a:rPr lang="es-AR" altLang="zh-CN" sz="2000" dirty="0" smtClean="0">
                <a:ea typeface="宋体" charset="-122"/>
              </a:rPr>
              <a:t> </a:t>
            </a:r>
            <a:r>
              <a:rPr lang="es-AR" altLang="zh-CN" sz="2000" dirty="0" err="1" smtClean="0">
                <a:ea typeface="宋体" charset="-122"/>
              </a:rPr>
              <a:t>be</a:t>
            </a:r>
            <a:r>
              <a:rPr lang="es-AR" altLang="zh-CN" sz="2000" dirty="0" smtClean="0">
                <a:ea typeface="宋体" charset="-122"/>
              </a:rPr>
              <a:t> </a:t>
            </a:r>
            <a:r>
              <a:rPr lang="es-AR" altLang="zh-CN" sz="2000" dirty="0" err="1" smtClean="0">
                <a:ea typeface="宋体" charset="-122"/>
              </a:rPr>
              <a:t>mitigated</a:t>
            </a:r>
            <a:r>
              <a:rPr lang="es-AR" altLang="zh-CN" sz="2000" dirty="0" smtClean="0">
                <a:ea typeface="宋体" charset="-122"/>
              </a:rPr>
              <a:t>?</a:t>
            </a:r>
            <a:endParaRPr lang="es-ES" altLang="zh-CN" sz="2000" dirty="0">
              <a:ea typeface="宋体" charset="-122"/>
            </a:endParaRPr>
          </a:p>
        </p:txBody>
      </p:sp>
      <p:sp>
        <p:nvSpPr>
          <p:cNvPr id="99333" name="Rectangle 5"/>
          <p:cNvSpPr>
            <a:spLocks noChangeArrowheads="1"/>
          </p:cNvSpPr>
          <p:nvPr/>
        </p:nvSpPr>
        <p:spPr bwMode="auto">
          <a:xfrm>
            <a:off x="4540250" y="609600"/>
            <a:ext cx="4527550" cy="4370427"/>
          </a:xfrm>
          <a:prstGeom prst="rect">
            <a:avLst/>
          </a:prstGeom>
          <a:noFill/>
          <a:ln w="9525" algn="ctr">
            <a:noFill/>
            <a:miter lim="800000"/>
            <a:headEnd/>
            <a:tailEnd/>
          </a:ln>
          <a:effectLst/>
        </p:spPr>
        <p:txBody>
          <a:bodyPr>
            <a:spAutoFit/>
          </a:bodyPr>
          <a:lstStyle/>
          <a:p>
            <a:pPr algn="ctr"/>
            <a:r>
              <a:rPr lang="es-AR" altLang="zh-CN" sz="2000" b="1" u="sng" dirty="0" err="1" smtClean="0">
                <a:ea typeface="宋体" charset="-122"/>
              </a:rPr>
              <a:t>Environmental</a:t>
            </a:r>
            <a:endParaRPr lang="es-AR" altLang="zh-CN" sz="2000" b="1" u="sng" dirty="0">
              <a:ea typeface="宋体" charset="-122"/>
            </a:endParaRPr>
          </a:p>
          <a:p>
            <a:endParaRPr lang="es-AR" altLang="zh-CN" dirty="0" smtClean="0">
              <a:ea typeface="宋体" charset="-122"/>
            </a:endParaRPr>
          </a:p>
          <a:p>
            <a:pPr marL="342900" indent="-342900">
              <a:buFont typeface="+mj-lt"/>
              <a:buAutoNum type="arabicPeriod"/>
            </a:pPr>
            <a:r>
              <a:rPr lang="es-AR" altLang="zh-CN" sz="2000" dirty="0" err="1" smtClean="0">
                <a:ea typeface="宋体" charset="-122"/>
              </a:rPr>
              <a:t>Which</a:t>
            </a:r>
            <a:r>
              <a:rPr lang="es-AR" altLang="zh-CN" sz="2000" dirty="0" smtClean="0">
                <a:ea typeface="宋体" charset="-122"/>
              </a:rPr>
              <a:t> are </a:t>
            </a:r>
            <a:r>
              <a:rPr lang="es-AR" altLang="zh-CN" sz="2000" dirty="0" err="1" smtClean="0">
                <a:ea typeface="宋体" charset="-122"/>
              </a:rPr>
              <a:t>the</a:t>
            </a:r>
            <a:r>
              <a:rPr lang="es-AR" altLang="zh-CN" sz="2000" dirty="0" smtClean="0">
                <a:ea typeface="宋体" charset="-122"/>
              </a:rPr>
              <a:t> </a:t>
            </a:r>
            <a:r>
              <a:rPr lang="es-AR" altLang="zh-CN" sz="2000" dirty="0" err="1" smtClean="0">
                <a:ea typeface="宋体" charset="-122"/>
              </a:rPr>
              <a:t>areas</a:t>
            </a:r>
            <a:r>
              <a:rPr lang="es-AR" altLang="zh-CN" sz="2000" dirty="0" smtClean="0">
                <a:ea typeface="宋体" charset="-122"/>
              </a:rPr>
              <a:t> </a:t>
            </a:r>
            <a:r>
              <a:rPr lang="es-AR" altLang="zh-CN" sz="2000" dirty="0" err="1" smtClean="0">
                <a:ea typeface="宋体" charset="-122"/>
              </a:rPr>
              <a:t>under</a:t>
            </a:r>
            <a:r>
              <a:rPr lang="es-AR" altLang="zh-CN" sz="2000" dirty="0" smtClean="0">
                <a:ea typeface="宋体" charset="-122"/>
              </a:rPr>
              <a:t> </a:t>
            </a:r>
            <a:r>
              <a:rPr lang="es-AR" altLang="zh-CN" sz="2000" dirty="0" err="1" smtClean="0">
                <a:ea typeface="宋体" charset="-122"/>
              </a:rPr>
              <a:t>greatest</a:t>
            </a:r>
            <a:r>
              <a:rPr lang="es-AR" altLang="zh-CN" sz="2000" dirty="0" smtClean="0">
                <a:ea typeface="宋体" charset="-122"/>
              </a:rPr>
              <a:t> </a:t>
            </a:r>
            <a:r>
              <a:rPr lang="es-AR" altLang="zh-CN" sz="2000" dirty="0" err="1" smtClean="0">
                <a:ea typeface="宋体" charset="-122"/>
              </a:rPr>
              <a:t>threat</a:t>
            </a:r>
            <a:r>
              <a:rPr lang="es-AR" altLang="zh-CN" sz="2000" dirty="0" smtClean="0">
                <a:ea typeface="宋体" charset="-122"/>
              </a:rPr>
              <a:t> in </a:t>
            </a:r>
            <a:r>
              <a:rPr lang="es-AR" altLang="zh-CN" sz="2000" dirty="0" err="1" smtClean="0">
                <a:ea typeface="宋体" charset="-122"/>
              </a:rPr>
              <a:t>Kenya</a:t>
            </a:r>
            <a:r>
              <a:rPr lang="es-AR" altLang="zh-CN" sz="2000" dirty="0">
                <a:ea typeface="宋体" charset="-122"/>
              </a:rPr>
              <a:t> </a:t>
            </a:r>
            <a:r>
              <a:rPr lang="es-AR" altLang="zh-CN" sz="2000" dirty="0" smtClean="0">
                <a:ea typeface="宋体" charset="-122"/>
              </a:rPr>
              <a:t>and Tanzania?</a:t>
            </a:r>
            <a:endParaRPr lang="es-AR" altLang="zh-CN" sz="2000" dirty="0">
              <a:ea typeface="宋体" charset="-122"/>
            </a:endParaRPr>
          </a:p>
          <a:p>
            <a:pPr marL="342900" indent="-342900">
              <a:buFont typeface="+mj-lt"/>
              <a:buAutoNum type="arabicPeriod"/>
            </a:pPr>
            <a:endParaRPr lang="es-AR" altLang="zh-CN" sz="2000" dirty="0">
              <a:ea typeface="宋体" charset="-122"/>
            </a:endParaRPr>
          </a:p>
          <a:p>
            <a:pPr marL="342900" indent="-342900">
              <a:buFont typeface="+mj-lt"/>
              <a:buAutoNum type="arabicPeriod"/>
            </a:pPr>
            <a:r>
              <a:rPr lang="es-AR" altLang="zh-CN" sz="2000" dirty="0" smtClean="0">
                <a:ea typeface="宋体" charset="-122"/>
              </a:rPr>
              <a:t>Are </a:t>
            </a:r>
            <a:r>
              <a:rPr lang="es-AR" altLang="zh-CN" sz="2000" dirty="0" err="1" smtClean="0">
                <a:ea typeface="宋体" charset="-122"/>
              </a:rPr>
              <a:t>these</a:t>
            </a:r>
            <a:r>
              <a:rPr lang="es-AR" altLang="zh-CN" sz="2000" dirty="0" smtClean="0">
                <a:ea typeface="宋体" charset="-122"/>
              </a:rPr>
              <a:t> places </a:t>
            </a:r>
            <a:r>
              <a:rPr lang="es-AR" altLang="zh-CN" sz="2000" dirty="0" err="1" smtClean="0">
                <a:ea typeface="宋体" charset="-122"/>
              </a:rPr>
              <a:t>also</a:t>
            </a:r>
            <a:r>
              <a:rPr lang="es-AR" altLang="zh-CN" sz="2000" dirty="0" smtClean="0">
                <a:ea typeface="宋体" charset="-122"/>
              </a:rPr>
              <a:t> </a:t>
            </a:r>
            <a:r>
              <a:rPr lang="es-AR" altLang="zh-CN" sz="2000" dirty="0" err="1" smtClean="0">
                <a:ea typeface="宋体" charset="-122"/>
              </a:rPr>
              <a:t>priorities</a:t>
            </a:r>
            <a:r>
              <a:rPr lang="es-AR" altLang="zh-CN" sz="2000" dirty="0" smtClean="0">
                <a:ea typeface="宋体" charset="-122"/>
              </a:rPr>
              <a:t> </a:t>
            </a:r>
            <a:r>
              <a:rPr lang="es-AR" altLang="zh-CN" sz="2000" dirty="0" err="1" smtClean="0">
                <a:ea typeface="宋体" charset="-122"/>
              </a:rPr>
              <a:t>for</a:t>
            </a:r>
            <a:r>
              <a:rPr lang="es-AR" altLang="zh-CN" sz="2000" dirty="0" smtClean="0">
                <a:ea typeface="宋体" charset="-122"/>
              </a:rPr>
              <a:t> </a:t>
            </a:r>
            <a:r>
              <a:rPr lang="es-AR" altLang="zh-CN" sz="2000" dirty="0" err="1" smtClean="0">
                <a:ea typeface="宋体" charset="-122"/>
              </a:rPr>
              <a:t>biodiversity</a:t>
            </a:r>
            <a:r>
              <a:rPr lang="es-AR" altLang="zh-CN" sz="2000" dirty="0" smtClean="0">
                <a:ea typeface="宋体" charset="-122"/>
              </a:rPr>
              <a:t> </a:t>
            </a:r>
            <a:r>
              <a:rPr lang="es-AR" altLang="zh-CN" sz="2000" dirty="0" err="1" smtClean="0">
                <a:ea typeface="宋体" charset="-122"/>
              </a:rPr>
              <a:t>conservation</a:t>
            </a:r>
            <a:r>
              <a:rPr lang="es-AR" altLang="zh-CN" sz="2000" dirty="0" smtClean="0">
                <a:ea typeface="宋体" charset="-122"/>
              </a:rPr>
              <a:t>?</a:t>
            </a:r>
          </a:p>
          <a:p>
            <a:pPr marL="342900" indent="-342900">
              <a:buFont typeface="+mj-lt"/>
              <a:buAutoNum type="arabicPeriod"/>
            </a:pPr>
            <a:endParaRPr lang="es-ES" altLang="zh-CN" sz="2000" dirty="0">
              <a:ea typeface="宋体" charset="-122"/>
            </a:endParaRPr>
          </a:p>
          <a:p>
            <a:pPr marL="342900" indent="-342900">
              <a:buFont typeface="+mj-lt"/>
              <a:buAutoNum type="arabicPeriod"/>
            </a:pPr>
            <a:r>
              <a:rPr lang="es-AR" altLang="zh-CN" sz="2000" dirty="0" err="1" smtClean="0">
                <a:ea typeface="宋体" charset="-122"/>
              </a:rPr>
              <a:t>What</a:t>
            </a:r>
            <a:r>
              <a:rPr lang="es-AR" altLang="zh-CN" sz="2000" dirty="0" smtClean="0">
                <a:ea typeface="宋体" charset="-122"/>
              </a:rPr>
              <a:t> are </a:t>
            </a:r>
            <a:r>
              <a:rPr lang="es-AR" altLang="zh-CN" sz="2000" dirty="0" err="1" smtClean="0">
                <a:ea typeface="宋体" charset="-122"/>
              </a:rPr>
              <a:t>some</a:t>
            </a:r>
            <a:r>
              <a:rPr lang="es-AR" altLang="zh-CN" sz="2000" dirty="0" smtClean="0">
                <a:ea typeface="宋体" charset="-122"/>
              </a:rPr>
              <a:t> </a:t>
            </a:r>
            <a:r>
              <a:rPr lang="es-AR" altLang="zh-CN" sz="2000" dirty="0" err="1" smtClean="0">
                <a:ea typeface="宋体" charset="-122"/>
              </a:rPr>
              <a:t>ways</a:t>
            </a:r>
            <a:r>
              <a:rPr lang="es-AR" altLang="zh-CN" sz="2000" dirty="0" smtClean="0">
                <a:ea typeface="宋体" charset="-122"/>
              </a:rPr>
              <a:t> in </a:t>
            </a:r>
            <a:r>
              <a:rPr lang="es-AR" altLang="zh-CN" sz="2000" dirty="0" err="1" smtClean="0">
                <a:ea typeface="宋体" charset="-122"/>
              </a:rPr>
              <a:t>which</a:t>
            </a:r>
            <a:r>
              <a:rPr lang="es-AR" altLang="zh-CN" sz="2000" dirty="0" smtClean="0">
                <a:ea typeface="宋体" charset="-122"/>
              </a:rPr>
              <a:t> REDD </a:t>
            </a:r>
            <a:r>
              <a:rPr lang="es-AR" altLang="zh-CN" sz="2000" dirty="0" err="1" smtClean="0">
                <a:ea typeface="宋体" charset="-122"/>
              </a:rPr>
              <a:t>could</a:t>
            </a:r>
            <a:r>
              <a:rPr lang="es-AR" altLang="zh-CN" sz="2000" dirty="0" smtClean="0">
                <a:ea typeface="宋体" charset="-122"/>
              </a:rPr>
              <a:t> </a:t>
            </a:r>
            <a:r>
              <a:rPr lang="es-AR" altLang="zh-CN" sz="2000" dirty="0" err="1" smtClean="0">
                <a:ea typeface="宋体" charset="-122"/>
              </a:rPr>
              <a:t>have</a:t>
            </a:r>
            <a:r>
              <a:rPr lang="es-AR" altLang="zh-CN" sz="2000" dirty="0" smtClean="0">
                <a:ea typeface="宋体" charset="-122"/>
              </a:rPr>
              <a:t> </a:t>
            </a:r>
            <a:r>
              <a:rPr lang="es-AR" altLang="zh-CN" sz="2000" dirty="0" err="1" smtClean="0">
                <a:ea typeface="宋体" charset="-122"/>
              </a:rPr>
              <a:t>negative</a:t>
            </a:r>
            <a:r>
              <a:rPr lang="es-AR" altLang="zh-CN" sz="2000" dirty="0" smtClean="0">
                <a:ea typeface="宋体" charset="-122"/>
              </a:rPr>
              <a:t> </a:t>
            </a:r>
            <a:r>
              <a:rPr lang="es-AR" altLang="zh-CN" sz="2000" dirty="0" err="1" smtClean="0">
                <a:ea typeface="宋体" charset="-122"/>
              </a:rPr>
              <a:t>effects</a:t>
            </a:r>
            <a:r>
              <a:rPr lang="es-AR" altLang="zh-CN" sz="2000" dirty="0" smtClean="0">
                <a:ea typeface="宋体" charset="-122"/>
              </a:rPr>
              <a:t> </a:t>
            </a:r>
            <a:r>
              <a:rPr lang="es-AR" altLang="zh-CN" sz="2000" dirty="0" err="1" smtClean="0">
                <a:ea typeface="宋体" charset="-122"/>
              </a:rPr>
              <a:t>on</a:t>
            </a:r>
            <a:r>
              <a:rPr lang="es-AR" altLang="zh-CN" sz="2000" dirty="0" smtClean="0">
                <a:ea typeface="宋体" charset="-122"/>
              </a:rPr>
              <a:t> </a:t>
            </a:r>
            <a:r>
              <a:rPr lang="es-AR" altLang="zh-CN" sz="2000" dirty="0" err="1" smtClean="0">
                <a:ea typeface="宋体" charset="-122"/>
              </a:rPr>
              <a:t>biodiversity</a:t>
            </a:r>
            <a:r>
              <a:rPr lang="es-AR" altLang="zh-CN" sz="2000" dirty="0" smtClean="0">
                <a:ea typeface="宋体" charset="-122"/>
              </a:rPr>
              <a:t> in </a:t>
            </a:r>
            <a:r>
              <a:rPr lang="es-AR" altLang="zh-CN" sz="2000" dirty="0" err="1" smtClean="0">
                <a:ea typeface="宋体" charset="-122"/>
              </a:rPr>
              <a:t>Kenya</a:t>
            </a:r>
            <a:r>
              <a:rPr lang="es-AR" altLang="zh-CN" sz="2000" dirty="0">
                <a:ea typeface="宋体" charset="-122"/>
              </a:rPr>
              <a:t> </a:t>
            </a:r>
            <a:r>
              <a:rPr lang="es-AR" altLang="zh-CN" sz="2000" dirty="0" smtClean="0">
                <a:ea typeface="宋体" charset="-122"/>
              </a:rPr>
              <a:t>and Tanzania?</a:t>
            </a:r>
            <a:endParaRPr lang="es-ES" altLang="zh-CN" sz="2000" dirty="0">
              <a:ea typeface="宋体" charset="-122"/>
            </a:endParaRPr>
          </a:p>
          <a:p>
            <a:pPr marL="342900" indent="-342900">
              <a:buFont typeface="+mj-lt"/>
              <a:buAutoNum type="arabicPeriod"/>
            </a:pPr>
            <a:endParaRPr lang="es-ES" altLang="zh-CN" sz="2000" dirty="0">
              <a:ea typeface="宋体" charset="-122"/>
            </a:endParaRPr>
          </a:p>
          <a:p>
            <a:pPr marL="342900" indent="-342900">
              <a:buFont typeface="+mj-lt"/>
              <a:buAutoNum type="arabicPeriod"/>
            </a:pPr>
            <a:r>
              <a:rPr lang="es-ES" altLang="zh-CN" sz="2000" dirty="0" err="1" smtClean="0">
                <a:ea typeface="宋体" charset="-122"/>
              </a:rPr>
              <a:t>How</a:t>
            </a:r>
            <a:r>
              <a:rPr lang="es-ES" altLang="zh-CN" sz="2000" dirty="0" smtClean="0">
                <a:ea typeface="宋体" charset="-122"/>
              </a:rPr>
              <a:t> </a:t>
            </a:r>
            <a:r>
              <a:rPr lang="es-ES" altLang="zh-CN" sz="2000" dirty="0" err="1" smtClean="0">
                <a:ea typeface="宋体" charset="-122"/>
              </a:rPr>
              <a:t>could</a:t>
            </a:r>
            <a:r>
              <a:rPr lang="es-ES" altLang="zh-CN" sz="2000" dirty="0" smtClean="0">
                <a:ea typeface="宋体" charset="-122"/>
              </a:rPr>
              <a:t> </a:t>
            </a:r>
            <a:r>
              <a:rPr lang="es-ES" altLang="zh-CN" sz="2000" dirty="0" err="1" smtClean="0">
                <a:ea typeface="宋体" charset="-122"/>
              </a:rPr>
              <a:t>these</a:t>
            </a:r>
            <a:r>
              <a:rPr lang="es-ES" altLang="zh-CN" sz="2000" dirty="0" smtClean="0">
                <a:ea typeface="宋体" charset="-122"/>
              </a:rPr>
              <a:t> </a:t>
            </a:r>
            <a:r>
              <a:rPr lang="es-ES" altLang="zh-CN" sz="2000" dirty="0" err="1" smtClean="0">
                <a:ea typeface="宋体" charset="-122"/>
              </a:rPr>
              <a:t>risks</a:t>
            </a:r>
            <a:r>
              <a:rPr lang="es-ES" altLang="zh-CN" sz="2000" dirty="0" smtClean="0">
                <a:ea typeface="宋体" charset="-122"/>
              </a:rPr>
              <a:t> </a:t>
            </a:r>
            <a:r>
              <a:rPr lang="es-ES" altLang="zh-CN" sz="2000" dirty="0" err="1" smtClean="0">
                <a:ea typeface="宋体" charset="-122"/>
              </a:rPr>
              <a:t>be</a:t>
            </a:r>
            <a:r>
              <a:rPr lang="es-ES" altLang="zh-CN" sz="2000" dirty="0" smtClean="0">
                <a:ea typeface="宋体" charset="-122"/>
              </a:rPr>
              <a:t> </a:t>
            </a:r>
            <a:r>
              <a:rPr lang="es-ES" altLang="zh-CN" sz="2000" dirty="0" err="1" smtClean="0">
                <a:ea typeface="宋体" charset="-122"/>
              </a:rPr>
              <a:t>mitigated</a:t>
            </a:r>
            <a:r>
              <a:rPr lang="es-ES" altLang="zh-CN" sz="2000" dirty="0" smtClean="0">
                <a:ea typeface="宋体" charset="-122"/>
              </a:rPr>
              <a:t>?</a:t>
            </a:r>
            <a:endParaRPr lang="es-ES" altLang="zh-CN" sz="2000" dirty="0">
              <a:ea typeface="宋体" charset="-122"/>
            </a:endParaRPr>
          </a:p>
        </p:txBody>
      </p:sp>
      <p:sp>
        <p:nvSpPr>
          <p:cNvPr id="99334" name="Text Box 6"/>
          <p:cNvSpPr txBox="1">
            <a:spLocks noChangeArrowheads="1"/>
          </p:cNvSpPr>
          <p:nvPr/>
        </p:nvSpPr>
        <p:spPr bwMode="auto">
          <a:xfrm>
            <a:off x="2590800" y="152400"/>
            <a:ext cx="3962400" cy="400110"/>
          </a:xfrm>
          <a:prstGeom prst="rect">
            <a:avLst/>
          </a:prstGeom>
          <a:noFill/>
          <a:ln w="9525">
            <a:noFill/>
            <a:miter lim="800000"/>
            <a:headEnd/>
            <a:tailEnd/>
          </a:ln>
          <a:effectLst/>
        </p:spPr>
        <p:txBody>
          <a:bodyPr>
            <a:spAutoFit/>
          </a:bodyPr>
          <a:lstStyle/>
          <a:p>
            <a:pPr>
              <a:spcBef>
                <a:spcPct val="50000"/>
              </a:spcBef>
            </a:pPr>
            <a:r>
              <a:rPr lang="es-PE" sz="2000" b="1" dirty="0" err="1" smtClean="0"/>
              <a:t>Questions</a:t>
            </a:r>
            <a:r>
              <a:rPr lang="es-PE" sz="2000" b="1" dirty="0" smtClean="0"/>
              <a:t> </a:t>
            </a:r>
            <a:r>
              <a:rPr lang="es-PE" sz="2000" b="1" dirty="0" err="1" smtClean="0"/>
              <a:t>for</a:t>
            </a:r>
            <a:r>
              <a:rPr lang="es-PE" sz="2000" b="1" dirty="0" smtClean="0"/>
              <a:t> </a:t>
            </a:r>
            <a:r>
              <a:rPr lang="es-PE" sz="2000" b="1" dirty="0" err="1" smtClean="0"/>
              <a:t>the</a:t>
            </a:r>
            <a:r>
              <a:rPr lang="es-PE" sz="2000" b="1" dirty="0" smtClean="0"/>
              <a:t> </a:t>
            </a:r>
            <a:r>
              <a:rPr lang="es-PE" sz="2000" b="1" dirty="0" err="1" smtClean="0"/>
              <a:t>group</a:t>
            </a:r>
            <a:r>
              <a:rPr lang="es-PE" sz="2000" b="1" dirty="0" smtClean="0"/>
              <a:t> </a:t>
            </a:r>
            <a:r>
              <a:rPr lang="es-PE" sz="2000" b="1" dirty="0" err="1" smtClean="0"/>
              <a:t>work</a:t>
            </a:r>
            <a:endParaRPr lang="es-PE" sz="20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426682" y="684213"/>
            <a:ext cx="1518365" cy="461665"/>
          </a:xfrm>
          <a:prstGeom prst="rect">
            <a:avLst/>
          </a:prstGeom>
          <a:noFill/>
          <a:ln w="9525" algn="ctr">
            <a:noFill/>
            <a:miter lim="800000"/>
            <a:headEnd/>
            <a:tailEnd/>
          </a:ln>
          <a:effectLst/>
        </p:spPr>
        <p:txBody>
          <a:bodyPr wrap="none">
            <a:spAutoFit/>
          </a:bodyPr>
          <a:lstStyle/>
          <a:p>
            <a:pPr algn="ctr"/>
            <a:r>
              <a:rPr lang="en-US" altLang="zh-CN" sz="2400" b="1" smtClean="0">
                <a:solidFill>
                  <a:schemeClr val="tx2"/>
                </a:solidFill>
                <a:ea typeface="宋体" charset="-122"/>
              </a:rPr>
              <a:t>Contents</a:t>
            </a:r>
            <a:endParaRPr lang="en-US" altLang="zh-CN" sz="2400" b="1">
              <a:solidFill>
                <a:schemeClr val="tx2"/>
              </a:solidFill>
              <a:ea typeface="宋体" charset="-122"/>
            </a:endParaRPr>
          </a:p>
        </p:txBody>
      </p:sp>
      <p:pic>
        <p:nvPicPr>
          <p:cNvPr id="37891" name="Picture 3" descr="1002895_865c4eace5"/>
          <p:cNvPicPr>
            <a:picLocks noChangeAspect="1" noChangeArrowheads="1"/>
          </p:cNvPicPr>
          <p:nvPr/>
        </p:nvPicPr>
        <p:blipFill>
          <a:blip r:embed="rId3" cstate="print"/>
          <a:srcRect/>
          <a:stretch>
            <a:fillRect/>
          </a:stretch>
        </p:blipFill>
        <p:spPr bwMode="auto">
          <a:xfrm>
            <a:off x="431800" y="1473200"/>
            <a:ext cx="1439863" cy="958850"/>
          </a:xfrm>
          <a:prstGeom prst="rect">
            <a:avLst/>
          </a:prstGeom>
          <a:noFill/>
          <a:ln w="9525">
            <a:noFill/>
            <a:miter lim="800000"/>
            <a:headEnd/>
            <a:tailEnd/>
          </a:ln>
          <a:effectLst/>
        </p:spPr>
      </p:pic>
      <p:sp>
        <p:nvSpPr>
          <p:cNvPr id="37892" name="Rectangle 4"/>
          <p:cNvSpPr>
            <a:spLocks noChangeArrowheads="1"/>
          </p:cNvSpPr>
          <p:nvPr/>
        </p:nvSpPr>
        <p:spPr bwMode="auto">
          <a:xfrm>
            <a:off x="1962150" y="1473200"/>
            <a:ext cx="6796088" cy="957263"/>
          </a:xfrm>
          <a:prstGeom prst="rect">
            <a:avLst/>
          </a:prstGeom>
          <a:solidFill>
            <a:srgbClr val="006600"/>
          </a:solidFill>
          <a:ln w="9525" algn="ctr">
            <a:noFill/>
            <a:miter lim="800000"/>
            <a:headEnd/>
            <a:tailEnd/>
          </a:ln>
          <a:effectLst/>
        </p:spPr>
        <p:txBody>
          <a:bodyPr wrap="none" anchor="ctr"/>
          <a:lstStyle/>
          <a:p>
            <a:endParaRPr lang="en-US"/>
          </a:p>
        </p:txBody>
      </p:sp>
      <p:sp>
        <p:nvSpPr>
          <p:cNvPr id="37893" name="Rectangle 5"/>
          <p:cNvSpPr>
            <a:spLocks noChangeArrowheads="1"/>
          </p:cNvSpPr>
          <p:nvPr/>
        </p:nvSpPr>
        <p:spPr bwMode="auto">
          <a:xfrm>
            <a:off x="1905000" y="2514600"/>
            <a:ext cx="6796088" cy="957263"/>
          </a:xfrm>
          <a:prstGeom prst="rect">
            <a:avLst/>
          </a:prstGeom>
          <a:solidFill>
            <a:srgbClr val="006600"/>
          </a:solidFill>
          <a:ln w="9525" algn="ctr">
            <a:noFill/>
            <a:miter lim="800000"/>
            <a:headEnd/>
            <a:tailEnd/>
          </a:ln>
          <a:effectLst/>
        </p:spPr>
        <p:txBody>
          <a:bodyPr wrap="none" anchor="ctr"/>
          <a:lstStyle/>
          <a:p>
            <a:endParaRPr lang="en-US"/>
          </a:p>
        </p:txBody>
      </p:sp>
      <p:sp>
        <p:nvSpPr>
          <p:cNvPr id="37894" name="Rectangle 6"/>
          <p:cNvSpPr>
            <a:spLocks noChangeArrowheads="1"/>
          </p:cNvSpPr>
          <p:nvPr/>
        </p:nvSpPr>
        <p:spPr bwMode="auto">
          <a:xfrm>
            <a:off x="1962150" y="3554413"/>
            <a:ext cx="6796088" cy="957262"/>
          </a:xfrm>
          <a:prstGeom prst="rect">
            <a:avLst/>
          </a:prstGeom>
          <a:solidFill>
            <a:srgbClr val="006600"/>
          </a:solidFill>
          <a:ln w="9525" algn="ctr">
            <a:noFill/>
            <a:miter lim="800000"/>
            <a:headEnd/>
            <a:tailEnd/>
          </a:ln>
          <a:effectLst/>
        </p:spPr>
        <p:txBody>
          <a:bodyPr wrap="none" anchor="ctr"/>
          <a:lstStyle/>
          <a:p>
            <a:endParaRPr lang="en-US"/>
          </a:p>
        </p:txBody>
      </p:sp>
      <p:pic>
        <p:nvPicPr>
          <p:cNvPr id="37895" name="Picture 7" descr="2405707_db3425e84d"/>
          <p:cNvPicPr>
            <a:picLocks noChangeArrowheads="1"/>
          </p:cNvPicPr>
          <p:nvPr/>
        </p:nvPicPr>
        <p:blipFill>
          <a:blip r:embed="rId4" cstate="print"/>
          <a:srcRect/>
          <a:stretch>
            <a:fillRect/>
          </a:stretch>
        </p:blipFill>
        <p:spPr bwMode="auto">
          <a:xfrm>
            <a:off x="431800" y="3554413"/>
            <a:ext cx="1439863" cy="958850"/>
          </a:xfrm>
          <a:prstGeom prst="rect">
            <a:avLst/>
          </a:prstGeom>
          <a:noFill/>
        </p:spPr>
      </p:pic>
      <p:sp>
        <p:nvSpPr>
          <p:cNvPr id="37896" name="Rectangle 8"/>
          <p:cNvSpPr>
            <a:spLocks noChangeArrowheads="1"/>
          </p:cNvSpPr>
          <p:nvPr/>
        </p:nvSpPr>
        <p:spPr bwMode="auto">
          <a:xfrm>
            <a:off x="1962150" y="4598988"/>
            <a:ext cx="6796088" cy="957262"/>
          </a:xfrm>
          <a:prstGeom prst="rect">
            <a:avLst/>
          </a:prstGeom>
          <a:solidFill>
            <a:srgbClr val="006600"/>
          </a:solidFill>
          <a:ln w="9525" algn="ctr">
            <a:noFill/>
            <a:miter lim="800000"/>
            <a:headEnd/>
            <a:tailEnd/>
          </a:ln>
          <a:effectLst/>
        </p:spPr>
        <p:txBody>
          <a:bodyPr wrap="none" anchor="ctr"/>
          <a:lstStyle/>
          <a:p>
            <a:endParaRPr lang="en-US"/>
          </a:p>
        </p:txBody>
      </p:sp>
      <p:pic>
        <p:nvPicPr>
          <p:cNvPr id="37897" name="Picture 9" descr="470045_7e9664ccee"/>
          <p:cNvPicPr>
            <a:picLocks noChangeArrowheads="1"/>
          </p:cNvPicPr>
          <p:nvPr/>
        </p:nvPicPr>
        <p:blipFill>
          <a:blip r:embed="rId5" cstate="print"/>
          <a:srcRect/>
          <a:stretch>
            <a:fillRect/>
          </a:stretch>
        </p:blipFill>
        <p:spPr bwMode="auto">
          <a:xfrm>
            <a:off x="431800" y="4598988"/>
            <a:ext cx="1439863" cy="957262"/>
          </a:xfrm>
          <a:prstGeom prst="rect">
            <a:avLst/>
          </a:prstGeom>
          <a:noFill/>
        </p:spPr>
      </p:pic>
      <p:pic>
        <p:nvPicPr>
          <p:cNvPr id="37898" name="Picture 10" descr="1123867_0b4cc7f73a"/>
          <p:cNvPicPr>
            <a:picLocks noChangeArrowheads="1"/>
          </p:cNvPicPr>
          <p:nvPr/>
        </p:nvPicPr>
        <p:blipFill>
          <a:blip r:embed="rId6" cstate="print"/>
          <a:srcRect/>
          <a:stretch>
            <a:fillRect/>
          </a:stretch>
        </p:blipFill>
        <p:spPr bwMode="auto">
          <a:xfrm>
            <a:off x="431800" y="2508250"/>
            <a:ext cx="1439863" cy="957263"/>
          </a:xfrm>
          <a:prstGeom prst="rect">
            <a:avLst/>
          </a:prstGeom>
          <a:noFill/>
        </p:spPr>
      </p:pic>
      <p:sp>
        <p:nvSpPr>
          <p:cNvPr id="37899" name="Rectangle 11"/>
          <p:cNvSpPr>
            <a:spLocks noChangeArrowheads="1"/>
          </p:cNvSpPr>
          <p:nvPr/>
        </p:nvSpPr>
        <p:spPr bwMode="auto">
          <a:xfrm>
            <a:off x="2209800" y="1676400"/>
            <a:ext cx="4360489" cy="461665"/>
          </a:xfrm>
          <a:prstGeom prst="rect">
            <a:avLst/>
          </a:prstGeom>
          <a:noFill/>
          <a:ln w="9525" algn="ctr">
            <a:noFill/>
            <a:miter lim="800000"/>
            <a:headEnd/>
            <a:tailEnd/>
          </a:ln>
          <a:effectLst/>
        </p:spPr>
        <p:txBody>
          <a:bodyPr wrap="none">
            <a:spAutoFit/>
          </a:bodyPr>
          <a:lstStyle/>
          <a:p>
            <a:r>
              <a:rPr lang="en-US" altLang="zh-CN" sz="2400" b="1" dirty="0" smtClean="0">
                <a:solidFill>
                  <a:schemeClr val="bg1"/>
                </a:solidFill>
                <a:ea typeface="宋体" charset="-122"/>
              </a:rPr>
              <a:t>Can REDD+ be win-win-win?</a:t>
            </a:r>
            <a:endParaRPr lang="en-US" altLang="zh-CN" sz="2400" b="1" dirty="0">
              <a:solidFill>
                <a:schemeClr val="bg1"/>
              </a:solidFill>
              <a:ea typeface="宋体" charset="-122"/>
            </a:endParaRPr>
          </a:p>
        </p:txBody>
      </p:sp>
      <p:sp>
        <p:nvSpPr>
          <p:cNvPr id="37900" name="Rectangle 12"/>
          <p:cNvSpPr>
            <a:spLocks noChangeArrowheads="1"/>
          </p:cNvSpPr>
          <p:nvPr/>
        </p:nvSpPr>
        <p:spPr bwMode="auto">
          <a:xfrm>
            <a:off x="2209800" y="2743200"/>
            <a:ext cx="3929281" cy="461665"/>
          </a:xfrm>
          <a:prstGeom prst="rect">
            <a:avLst/>
          </a:prstGeom>
          <a:noFill/>
          <a:ln w="9525" algn="ctr">
            <a:noFill/>
            <a:miter lim="800000"/>
            <a:headEnd/>
            <a:tailEnd/>
          </a:ln>
          <a:effectLst/>
        </p:spPr>
        <p:txBody>
          <a:bodyPr wrap="none">
            <a:spAutoFit/>
          </a:bodyPr>
          <a:lstStyle/>
          <a:p>
            <a:r>
              <a:rPr lang="en-US" altLang="zh-CN" sz="2400" b="1" smtClean="0">
                <a:solidFill>
                  <a:schemeClr val="bg1"/>
                </a:solidFill>
                <a:ea typeface="宋体" charset="-122"/>
              </a:rPr>
              <a:t>Social Benefits and Risks</a:t>
            </a:r>
            <a:endParaRPr lang="en-US" altLang="zh-CN" sz="2400" b="1">
              <a:solidFill>
                <a:schemeClr val="bg1"/>
              </a:solidFill>
              <a:ea typeface="宋体" charset="-122"/>
            </a:endParaRPr>
          </a:p>
        </p:txBody>
      </p:sp>
      <p:sp>
        <p:nvSpPr>
          <p:cNvPr id="37901" name="Rectangle 13"/>
          <p:cNvSpPr>
            <a:spLocks noChangeArrowheads="1"/>
          </p:cNvSpPr>
          <p:nvPr/>
        </p:nvSpPr>
        <p:spPr bwMode="auto">
          <a:xfrm>
            <a:off x="2209800" y="3810000"/>
            <a:ext cx="5331909" cy="461665"/>
          </a:xfrm>
          <a:prstGeom prst="rect">
            <a:avLst/>
          </a:prstGeom>
          <a:noFill/>
          <a:ln w="9525" algn="ctr">
            <a:noFill/>
            <a:miter lim="800000"/>
            <a:headEnd/>
            <a:tailEnd/>
          </a:ln>
          <a:effectLst/>
        </p:spPr>
        <p:txBody>
          <a:bodyPr wrap="none">
            <a:spAutoFit/>
          </a:bodyPr>
          <a:lstStyle/>
          <a:p>
            <a:r>
              <a:rPr lang="en-US" altLang="zh-CN" sz="2400" b="1" smtClean="0">
                <a:solidFill>
                  <a:schemeClr val="bg1"/>
                </a:solidFill>
                <a:ea typeface="宋体" charset="-122"/>
              </a:rPr>
              <a:t>Environmental Benefits and Risks</a:t>
            </a:r>
            <a:endParaRPr lang="en-US" altLang="zh-CN" sz="2400" b="1">
              <a:solidFill>
                <a:schemeClr val="bg1"/>
              </a:solidFill>
              <a:ea typeface="宋体" charset="-122"/>
            </a:endParaRPr>
          </a:p>
        </p:txBody>
      </p:sp>
      <p:sp>
        <p:nvSpPr>
          <p:cNvPr id="37902" name="Rectangle 14"/>
          <p:cNvSpPr>
            <a:spLocks noChangeArrowheads="1"/>
          </p:cNvSpPr>
          <p:nvPr/>
        </p:nvSpPr>
        <p:spPr bwMode="auto">
          <a:xfrm>
            <a:off x="2133600" y="4800600"/>
            <a:ext cx="5751513" cy="457200"/>
          </a:xfrm>
          <a:prstGeom prst="rect">
            <a:avLst/>
          </a:prstGeom>
          <a:noFill/>
          <a:ln w="9525" algn="ctr">
            <a:noFill/>
            <a:miter lim="800000"/>
            <a:headEnd/>
            <a:tailEnd/>
          </a:ln>
          <a:effectLst/>
        </p:spPr>
        <p:txBody>
          <a:bodyPr>
            <a:spAutoFit/>
          </a:bodyPr>
          <a:lstStyle/>
          <a:p>
            <a:pPr marL="342900" indent="-342900"/>
            <a:endParaRPr lang="en-US" altLang="zh-CN" sz="2400" b="1">
              <a:solidFill>
                <a:schemeClr val="bg1"/>
              </a:solidFill>
              <a:ea typeface="宋体" charset="-122"/>
            </a:endParaRPr>
          </a:p>
        </p:txBody>
      </p:sp>
      <p:sp>
        <p:nvSpPr>
          <p:cNvPr id="37903" name="Rectangle 15"/>
          <p:cNvSpPr>
            <a:spLocks noChangeArrowheads="1"/>
          </p:cNvSpPr>
          <p:nvPr/>
        </p:nvSpPr>
        <p:spPr bwMode="auto">
          <a:xfrm>
            <a:off x="2209800" y="4800600"/>
            <a:ext cx="3198120" cy="461665"/>
          </a:xfrm>
          <a:prstGeom prst="rect">
            <a:avLst/>
          </a:prstGeom>
          <a:noFill/>
          <a:ln w="9525" algn="ctr">
            <a:noFill/>
            <a:miter lim="800000"/>
            <a:headEnd/>
            <a:tailEnd/>
          </a:ln>
          <a:effectLst/>
        </p:spPr>
        <p:txBody>
          <a:bodyPr wrap="none">
            <a:spAutoFit/>
          </a:bodyPr>
          <a:lstStyle/>
          <a:p>
            <a:r>
              <a:rPr lang="en-US" altLang="zh-CN" sz="2400" b="1" smtClean="0">
                <a:solidFill>
                  <a:schemeClr val="bg1"/>
                </a:solidFill>
                <a:ea typeface="宋体" charset="-122"/>
              </a:rPr>
              <a:t>Small Group Activity</a:t>
            </a:r>
            <a:endParaRPr lang="en-US" altLang="zh-CN" sz="2400" b="1">
              <a:solidFill>
                <a:schemeClr val="bg1"/>
              </a:solidFill>
              <a:ea typeface="宋体"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2862263" y="549275"/>
            <a:ext cx="5895975" cy="1844675"/>
          </a:xfrm>
          <a:prstGeom prst="rect">
            <a:avLst/>
          </a:prstGeom>
          <a:solidFill>
            <a:srgbClr val="006600"/>
          </a:solidFill>
          <a:ln w="9525">
            <a:noFill/>
            <a:miter lim="800000"/>
            <a:headEnd/>
            <a:tailEnd/>
          </a:ln>
          <a:effectLst/>
        </p:spPr>
        <p:txBody>
          <a:bodyPr wrap="none" anchor="ctr"/>
          <a:lstStyle/>
          <a:p>
            <a:endParaRPr lang="en-US"/>
          </a:p>
        </p:txBody>
      </p:sp>
      <p:sp>
        <p:nvSpPr>
          <p:cNvPr id="39939" name="Rectangle 3"/>
          <p:cNvSpPr>
            <a:spLocks noChangeArrowheads="1"/>
          </p:cNvSpPr>
          <p:nvPr/>
        </p:nvSpPr>
        <p:spPr bwMode="auto">
          <a:xfrm>
            <a:off x="2862263" y="2573338"/>
            <a:ext cx="5895975" cy="3457575"/>
          </a:xfrm>
          <a:prstGeom prst="rect">
            <a:avLst/>
          </a:prstGeom>
          <a:noFill/>
          <a:ln w="9525">
            <a:solidFill>
              <a:srgbClr val="B2B2B2"/>
            </a:solidFill>
            <a:miter lim="800000"/>
            <a:headEnd/>
            <a:tailEnd/>
          </a:ln>
          <a:effectLst/>
        </p:spPr>
        <p:txBody>
          <a:bodyPr wrap="none" anchor="ctr"/>
          <a:lstStyle/>
          <a:p>
            <a:endParaRPr lang="en-US"/>
          </a:p>
        </p:txBody>
      </p:sp>
      <p:sp>
        <p:nvSpPr>
          <p:cNvPr id="39940" name="Text Box 4"/>
          <p:cNvSpPr txBox="1">
            <a:spLocks noChangeArrowheads="1"/>
          </p:cNvSpPr>
          <p:nvPr/>
        </p:nvSpPr>
        <p:spPr bwMode="auto">
          <a:xfrm>
            <a:off x="2906713" y="2798763"/>
            <a:ext cx="6030912" cy="1938992"/>
          </a:xfrm>
          <a:prstGeom prst="rect">
            <a:avLst/>
          </a:prstGeom>
          <a:noFill/>
          <a:ln w="9525">
            <a:noFill/>
            <a:miter lim="800000"/>
            <a:headEnd/>
            <a:tailEnd/>
          </a:ln>
          <a:effectLst/>
        </p:spPr>
        <p:txBody>
          <a:bodyPr>
            <a:spAutoFit/>
          </a:bodyPr>
          <a:lstStyle/>
          <a:p>
            <a:pPr marL="342900" indent="-342900">
              <a:buFontTx/>
              <a:buChar char="•"/>
            </a:pPr>
            <a:r>
              <a:rPr lang="en-US" altLang="zh-CN" sz="2400" i="1" smtClean="0">
                <a:ea typeface="宋体" charset="-122"/>
              </a:rPr>
              <a:t>Climate Benefits</a:t>
            </a:r>
            <a:endParaRPr lang="en-US" altLang="zh-CN" sz="2400" smtClean="0">
              <a:ea typeface="宋体" charset="-122"/>
            </a:endParaRPr>
          </a:p>
          <a:p>
            <a:pPr marL="342900" indent="-342900">
              <a:buFontTx/>
              <a:buChar char="•"/>
            </a:pPr>
            <a:endParaRPr lang="en-US" sz="2400" i="1" smtClean="0">
              <a:ea typeface="宋体" charset="-122"/>
            </a:endParaRPr>
          </a:p>
          <a:p>
            <a:pPr marL="342900" indent="-342900">
              <a:buFontTx/>
              <a:buChar char="•"/>
            </a:pPr>
            <a:r>
              <a:rPr lang="en-US" sz="2400" i="1" smtClean="0">
                <a:ea typeface="宋体" charset="-122"/>
              </a:rPr>
              <a:t>Social Benefits</a:t>
            </a:r>
          </a:p>
          <a:p>
            <a:pPr marL="342900" indent="-342900">
              <a:buFontTx/>
              <a:buChar char="•"/>
            </a:pPr>
            <a:endParaRPr lang="en-US" sz="2400" i="1" smtClean="0">
              <a:ea typeface="宋体" charset="-122"/>
            </a:endParaRPr>
          </a:p>
          <a:p>
            <a:pPr marL="342900" indent="-342900">
              <a:buFontTx/>
              <a:buChar char="•"/>
            </a:pPr>
            <a:r>
              <a:rPr lang="en-US" sz="2400" i="1" smtClean="0">
                <a:ea typeface="宋体" charset="-122"/>
              </a:rPr>
              <a:t>Environmental Benefits</a:t>
            </a:r>
            <a:endParaRPr lang="en-US" sz="2400">
              <a:ea typeface="宋体" charset="-122"/>
            </a:endParaRPr>
          </a:p>
        </p:txBody>
      </p:sp>
      <p:sp>
        <p:nvSpPr>
          <p:cNvPr id="39941" name="Rectangle 5"/>
          <p:cNvSpPr>
            <a:spLocks noChangeArrowheads="1"/>
          </p:cNvSpPr>
          <p:nvPr/>
        </p:nvSpPr>
        <p:spPr bwMode="auto">
          <a:xfrm>
            <a:off x="3132138" y="1089025"/>
            <a:ext cx="5535612" cy="523220"/>
          </a:xfrm>
          <a:prstGeom prst="rect">
            <a:avLst/>
          </a:prstGeom>
          <a:noFill/>
          <a:ln w="9525" algn="ctr">
            <a:noFill/>
            <a:miter lim="800000"/>
            <a:headEnd/>
            <a:tailEnd/>
          </a:ln>
          <a:effectLst/>
        </p:spPr>
        <p:txBody>
          <a:bodyPr>
            <a:spAutoFit/>
          </a:bodyPr>
          <a:lstStyle/>
          <a:p>
            <a:r>
              <a:rPr lang="en-US" altLang="zh-CN" sz="2800" b="1" smtClean="0">
                <a:solidFill>
                  <a:schemeClr val="bg1"/>
                </a:solidFill>
                <a:ea typeface="宋体" charset="-122"/>
              </a:rPr>
              <a:t>Can REDD+ be win-win-win?</a:t>
            </a:r>
            <a:endParaRPr lang="en-US" altLang="zh-CN" sz="2800" b="1">
              <a:solidFill>
                <a:schemeClr val="bg1"/>
              </a:solidFill>
              <a:ea typeface="宋体" charset="-122"/>
            </a:endParaRPr>
          </a:p>
        </p:txBody>
      </p:sp>
      <p:pic>
        <p:nvPicPr>
          <p:cNvPr id="39943" name="Picture 7" descr="SL4"/>
          <p:cNvPicPr>
            <a:picLocks noChangeAspect="1" noChangeArrowheads="1"/>
          </p:cNvPicPr>
          <p:nvPr/>
        </p:nvPicPr>
        <p:blipFill>
          <a:blip r:embed="rId3" cstate="print"/>
          <a:srcRect/>
          <a:stretch>
            <a:fillRect/>
          </a:stretch>
        </p:blipFill>
        <p:spPr bwMode="auto">
          <a:xfrm>
            <a:off x="431800" y="1628775"/>
            <a:ext cx="2201863" cy="3105150"/>
          </a:xfrm>
          <a:prstGeom prst="rect">
            <a:avLst/>
          </a:prstGeom>
          <a:noFill/>
          <a:ln w="9525">
            <a:noFill/>
            <a:miter lim="800000"/>
            <a:headEnd/>
            <a:tailEnd/>
          </a:ln>
        </p:spPr>
      </p:pic>
      <p:pic>
        <p:nvPicPr>
          <p:cNvPr id="39944" name="Picture 8" descr="DSCN1145"/>
          <p:cNvPicPr>
            <a:picLocks noChangeAspect="1" noChangeArrowheads="1"/>
          </p:cNvPicPr>
          <p:nvPr/>
        </p:nvPicPr>
        <p:blipFill>
          <a:blip r:embed="rId4" cstate="print"/>
          <a:srcRect/>
          <a:stretch>
            <a:fillRect/>
          </a:stretch>
        </p:blipFill>
        <p:spPr bwMode="auto">
          <a:xfrm>
            <a:off x="431800" y="4508500"/>
            <a:ext cx="2205038" cy="1654175"/>
          </a:xfrm>
          <a:prstGeom prst="rect">
            <a:avLst/>
          </a:prstGeom>
          <a:noFill/>
          <a:ln w="9525">
            <a:noFill/>
            <a:miter lim="800000"/>
            <a:headEnd/>
            <a:tailEnd/>
          </a:ln>
        </p:spPr>
      </p:pic>
      <p:pic>
        <p:nvPicPr>
          <p:cNvPr id="39945" name="Picture 9" descr="restoration landscape"/>
          <p:cNvPicPr>
            <a:picLocks noChangeAspect="1" noChangeArrowheads="1"/>
          </p:cNvPicPr>
          <p:nvPr/>
        </p:nvPicPr>
        <p:blipFill>
          <a:blip r:embed="rId5" cstate="print"/>
          <a:srcRect/>
          <a:stretch>
            <a:fillRect/>
          </a:stretch>
        </p:blipFill>
        <p:spPr bwMode="auto">
          <a:xfrm>
            <a:off x="431800" y="549275"/>
            <a:ext cx="2205038" cy="146526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2862263" y="549275"/>
            <a:ext cx="5895975" cy="1844675"/>
          </a:xfrm>
          <a:prstGeom prst="rect">
            <a:avLst/>
          </a:prstGeom>
          <a:solidFill>
            <a:srgbClr val="006600"/>
          </a:solidFill>
          <a:ln w="9525">
            <a:noFill/>
            <a:miter lim="800000"/>
            <a:headEnd/>
            <a:tailEnd/>
          </a:ln>
          <a:effectLst/>
        </p:spPr>
        <p:txBody>
          <a:bodyPr wrap="none" anchor="ctr"/>
          <a:lstStyle/>
          <a:p>
            <a:endParaRPr lang="en-US"/>
          </a:p>
        </p:txBody>
      </p:sp>
      <p:sp>
        <p:nvSpPr>
          <p:cNvPr id="70659" name="Rectangle 3"/>
          <p:cNvSpPr>
            <a:spLocks noChangeArrowheads="1"/>
          </p:cNvSpPr>
          <p:nvPr/>
        </p:nvSpPr>
        <p:spPr bwMode="auto">
          <a:xfrm>
            <a:off x="2862263" y="2573338"/>
            <a:ext cx="5895975" cy="3457575"/>
          </a:xfrm>
          <a:prstGeom prst="rect">
            <a:avLst/>
          </a:prstGeom>
          <a:noFill/>
          <a:ln w="9525">
            <a:solidFill>
              <a:srgbClr val="B2B2B2"/>
            </a:solidFill>
            <a:miter lim="800000"/>
            <a:headEnd/>
            <a:tailEnd/>
          </a:ln>
          <a:effectLst/>
        </p:spPr>
        <p:txBody>
          <a:bodyPr wrap="none" anchor="ctr"/>
          <a:lstStyle/>
          <a:p>
            <a:endParaRPr lang="en-US"/>
          </a:p>
        </p:txBody>
      </p:sp>
      <p:sp>
        <p:nvSpPr>
          <p:cNvPr id="70660" name="Text Box 4"/>
          <p:cNvSpPr txBox="1">
            <a:spLocks noChangeArrowheads="1"/>
          </p:cNvSpPr>
          <p:nvPr/>
        </p:nvSpPr>
        <p:spPr bwMode="auto">
          <a:xfrm>
            <a:off x="2816225" y="2573338"/>
            <a:ext cx="6030913" cy="3416320"/>
          </a:xfrm>
          <a:prstGeom prst="rect">
            <a:avLst/>
          </a:prstGeom>
          <a:noFill/>
          <a:ln w="9525">
            <a:noFill/>
            <a:miter lim="800000"/>
            <a:headEnd/>
            <a:tailEnd/>
          </a:ln>
          <a:effectLst/>
        </p:spPr>
        <p:txBody>
          <a:bodyPr>
            <a:spAutoFit/>
          </a:bodyPr>
          <a:lstStyle/>
          <a:p>
            <a:pPr marL="342900" indent="-342900" algn="l">
              <a:spcAft>
                <a:spcPts val="0"/>
              </a:spcAft>
              <a:buFontTx/>
              <a:buChar char="•"/>
            </a:pPr>
            <a:r>
              <a:rPr lang="en-US" altLang="zh-CN" sz="2400" dirty="0"/>
              <a:t>Economic benefits</a:t>
            </a:r>
          </a:p>
          <a:p>
            <a:pPr marL="342900" indent="-342900" algn="l">
              <a:spcAft>
                <a:spcPts val="0"/>
              </a:spcAft>
              <a:buFontTx/>
              <a:buChar char="•"/>
            </a:pPr>
            <a:r>
              <a:rPr lang="en-US" altLang="zh-CN" sz="2400" dirty="0"/>
              <a:t>Long-term revenues for local people</a:t>
            </a:r>
          </a:p>
          <a:p>
            <a:pPr marL="342900" indent="-342900" algn="l">
              <a:spcAft>
                <a:spcPts val="0"/>
              </a:spcAft>
              <a:buFontTx/>
              <a:buChar char="•"/>
            </a:pPr>
            <a:r>
              <a:rPr lang="en-US" altLang="zh-CN" sz="2400" dirty="0"/>
              <a:t>Job creation</a:t>
            </a:r>
          </a:p>
          <a:p>
            <a:pPr marL="342900" indent="-342900" algn="l">
              <a:spcAft>
                <a:spcPts val="0"/>
              </a:spcAft>
              <a:buFontTx/>
              <a:buChar char="•"/>
            </a:pPr>
            <a:r>
              <a:rPr lang="en-US" altLang="zh-CN" sz="2400" dirty="0" smtClean="0"/>
              <a:t>Build Capacity</a:t>
            </a:r>
          </a:p>
          <a:p>
            <a:pPr marL="342900" indent="-342900" algn="l">
              <a:spcAft>
                <a:spcPts val="0"/>
              </a:spcAft>
              <a:buFontTx/>
              <a:buChar char="•"/>
            </a:pPr>
            <a:r>
              <a:rPr lang="en-US" altLang="zh-CN" sz="2400" dirty="0" smtClean="0"/>
              <a:t>Potential </a:t>
            </a:r>
            <a:r>
              <a:rPr lang="en-US" altLang="zh-CN" sz="2400" dirty="0"/>
              <a:t>for complementary activities</a:t>
            </a:r>
          </a:p>
          <a:p>
            <a:pPr marL="342900" indent="-342900" algn="l">
              <a:spcAft>
                <a:spcPts val="0"/>
              </a:spcAft>
            </a:pPr>
            <a:r>
              <a:rPr lang="en-US" altLang="zh-CN" sz="2400" dirty="0"/>
              <a:t>		- sustainable forest management</a:t>
            </a:r>
          </a:p>
          <a:p>
            <a:pPr marL="342900" indent="-342900" algn="l">
              <a:spcAft>
                <a:spcPts val="0"/>
              </a:spcAft>
            </a:pPr>
            <a:r>
              <a:rPr lang="en-US" altLang="zh-CN" sz="2400" dirty="0"/>
              <a:t>		- ecotourism</a:t>
            </a:r>
          </a:p>
          <a:p>
            <a:pPr marL="342900" indent="-342900" algn="l">
              <a:spcAft>
                <a:spcPts val="0"/>
              </a:spcAft>
              <a:buFontTx/>
              <a:buChar char="•"/>
            </a:pPr>
            <a:r>
              <a:rPr lang="en-US" altLang="zh-CN" sz="2400" dirty="0"/>
              <a:t>Maintain traditional livelihoods/cultural values associated with forests</a:t>
            </a:r>
          </a:p>
        </p:txBody>
      </p:sp>
      <p:sp>
        <p:nvSpPr>
          <p:cNvPr id="70662" name="Rectangle 6"/>
          <p:cNvSpPr>
            <a:spLocks noChangeArrowheads="1"/>
          </p:cNvSpPr>
          <p:nvPr/>
        </p:nvSpPr>
        <p:spPr bwMode="auto">
          <a:xfrm>
            <a:off x="3041650" y="1223963"/>
            <a:ext cx="5535613" cy="523220"/>
          </a:xfrm>
          <a:prstGeom prst="rect">
            <a:avLst/>
          </a:prstGeom>
          <a:noFill/>
          <a:ln w="9525" algn="ctr">
            <a:noFill/>
            <a:miter lim="800000"/>
            <a:headEnd/>
            <a:tailEnd/>
          </a:ln>
          <a:effectLst/>
        </p:spPr>
        <p:txBody>
          <a:bodyPr>
            <a:spAutoFit/>
          </a:bodyPr>
          <a:lstStyle/>
          <a:p>
            <a:pPr algn="l"/>
            <a:r>
              <a:rPr lang="en-US" altLang="zh-CN" sz="2800" b="1" dirty="0">
                <a:solidFill>
                  <a:schemeClr val="bg1"/>
                </a:solidFill>
              </a:rPr>
              <a:t>Potential Social Benefits</a:t>
            </a:r>
            <a:r>
              <a:rPr lang="en-US" altLang="zh-CN" sz="2800" dirty="0">
                <a:solidFill>
                  <a:schemeClr val="bg1"/>
                </a:solidFill>
              </a:rPr>
              <a:t> </a:t>
            </a:r>
          </a:p>
        </p:txBody>
      </p:sp>
      <p:sp>
        <p:nvSpPr>
          <p:cNvPr id="70663" name="Text Box 7"/>
          <p:cNvSpPr txBox="1">
            <a:spLocks noChangeArrowheads="1"/>
          </p:cNvSpPr>
          <p:nvPr/>
        </p:nvSpPr>
        <p:spPr bwMode="auto">
          <a:xfrm>
            <a:off x="1916113" y="5734050"/>
            <a:ext cx="2320925" cy="304800"/>
          </a:xfrm>
          <a:prstGeom prst="rect">
            <a:avLst/>
          </a:prstGeom>
          <a:noFill/>
          <a:ln w="9525" algn="ctr">
            <a:noFill/>
            <a:miter lim="800000"/>
            <a:headEnd/>
            <a:tailEnd/>
          </a:ln>
          <a:effectLst/>
        </p:spPr>
        <p:txBody>
          <a:bodyPr wrap="none">
            <a:spAutoFit/>
          </a:bodyPr>
          <a:lstStyle/>
          <a:p>
            <a:r>
              <a:rPr lang="en-US" altLang="zh-CN">
                <a:solidFill>
                  <a:schemeClr val="bg1"/>
                </a:solidFill>
              </a:rPr>
              <a:t>Change your image in here</a:t>
            </a:r>
          </a:p>
        </p:txBody>
      </p:sp>
      <p:pic>
        <p:nvPicPr>
          <p:cNvPr id="70665" name="Picture 9" descr="IMG_0534"/>
          <p:cNvPicPr>
            <a:picLocks noChangeAspect="1" noChangeArrowheads="1"/>
          </p:cNvPicPr>
          <p:nvPr/>
        </p:nvPicPr>
        <p:blipFill>
          <a:blip r:embed="rId3" cstate="print"/>
          <a:srcRect l="66660" t="22198" r="9320" b="3520"/>
          <a:stretch>
            <a:fillRect/>
          </a:stretch>
        </p:blipFill>
        <p:spPr bwMode="auto">
          <a:xfrm>
            <a:off x="385763" y="549275"/>
            <a:ext cx="2386012" cy="553561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2862263" y="549275"/>
            <a:ext cx="5895975" cy="1844675"/>
          </a:xfrm>
          <a:prstGeom prst="rect">
            <a:avLst/>
          </a:prstGeom>
          <a:solidFill>
            <a:srgbClr val="006600"/>
          </a:solidFill>
          <a:ln w="9525">
            <a:noFill/>
            <a:miter lim="800000"/>
            <a:headEnd/>
            <a:tailEnd/>
          </a:ln>
          <a:effectLst/>
        </p:spPr>
        <p:txBody>
          <a:bodyPr wrap="none" anchor="ctr"/>
          <a:lstStyle/>
          <a:p>
            <a:endParaRPr lang="en-US"/>
          </a:p>
        </p:txBody>
      </p:sp>
      <p:sp>
        <p:nvSpPr>
          <p:cNvPr id="78851" name="Rectangle 3"/>
          <p:cNvSpPr>
            <a:spLocks noChangeArrowheads="1"/>
          </p:cNvSpPr>
          <p:nvPr/>
        </p:nvSpPr>
        <p:spPr bwMode="auto">
          <a:xfrm>
            <a:off x="2862263" y="2573338"/>
            <a:ext cx="5895975" cy="3457575"/>
          </a:xfrm>
          <a:prstGeom prst="rect">
            <a:avLst/>
          </a:prstGeom>
          <a:noFill/>
          <a:ln w="9525">
            <a:solidFill>
              <a:srgbClr val="B2B2B2"/>
            </a:solidFill>
            <a:miter lim="800000"/>
            <a:headEnd/>
            <a:tailEnd/>
          </a:ln>
          <a:effectLst/>
        </p:spPr>
        <p:txBody>
          <a:bodyPr wrap="none" anchor="ctr"/>
          <a:lstStyle/>
          <a:p>
            <a:endParaRPr lang="en-US"/>
          </a:p>
        </p:txBody>
      </p:sp>
      <p:sp>
        <p:nvSpPr>
          <p:cNvPr id="78852" name="Text Box 4"/>
          <p:cNvSpPr txBox="1">
            <a:spLocks noChangeArrowheads="1"/>
          </p:cNvSpPr>
          <p:nvPr/>
        </p:nvSpPr>
        <p:spPr bwMode="auto">
          <a:xfrm>
            <a:off x="2862263" y="2798763"/>
            <a:ext cx="6030912" cy="2677656"/>
          </a:xfrm>
          <a:prstGeom prst="rect">
            <a:avLst/>
          </a:prstGeom>
          <a:noFill/>
          <a:ln w="9525">
            <a:noFill/>
            <a:miter lim="800000"/>
            <a:headEnd/>
            <a:tailEnd/>
          </a:ln>
          <a:effectLst/>
        </p:spPr>
        <p:txBody>
          <a:bodyPr>
            <a:spAutoFit/>
          </a:bodyPr>
          <a:lstStyle/>
          <a:p>
            <a:pPr marL="342900" indent="-342900" algn="l">
              <a:spcAft>
                <a:spcPts val="0"/>
              </a:spcAft>
              <a:buFontTx/>
              <a:buChar char="•"/>
            </a:pPr>
            <a:r>
              <a:rPr lang="en-US" altLang="zh-CN" sz="2400" dirty="0"/>
              <a:t>Improved provision of other ecosystem services</a:t>
            </a:r>
          </a:p>
          <a:p>
            <a:pPr marL="1257300" lvl="2" indent="-342900" algn="l">
              <a:spcAft>
                <a:spcPts val="0"/>
              </a:spcAft>
            </a:pPr>
            <a:r>
              <a:rPr lang="en-US" altLang="zh-CN" sz="2400" dirty="0"/>
              <a:t>- Water quality/regulation</a:t>
            </a:r>
          </a:p>
          <a:p>
            <a:pPr marL="1257300" lvl="2" indent="-342900" algn="l">
              <a:spcAft>
                <a:spcPts val="0"/>
              </a:spcAft>
            </a:pPr>
            <a:r>
              <a:rPr lang="en-US" altLang="zh-CN" sz="2400" dirty="0"/>
              <a:t>- Soil conservation</a:t>
            </a:r>
          </a:p>
          <a:p>
            <a:pPr marL="1257300" lvl="2" indent="-342900" algn="l">
              <a:spcAft>
                <a:spcPts val="0"/>
              </a:spcAft>
            </a:pPr>
            <a:r>
              <a:rPr lang="en-US" altLang="zh-CN" sz="2400" dirty="0"/>
              <a:t>- Reduced disease risk</a:t>
            </a:r>
          </a:p>
          <a:p>
            <a:pPr marL="1257300" lvl="2" indent="-342900" algn="l">
              <a:spcAft>
                <a:spcPts val="0"/>
              </a:spcAft>
            </a:pPr>
            <a:r>
              <a:rPr lang="en-US" altLang="zh-CN" sz="2400" dirty="0"/>
              <a:t>- Reduced fire risk</a:t>
            </a:r>
          </a:p>
          <a:p>
            <a:pPr marL="1257300" lvl="2" indent="-342900" algn="l">
              <a:spcAft>
                <a:spcPts val="0"/>
              </a:spcAft>
            </a:pPr>
            <a:r>
              <a:rPr lang="en-US" altLang="zh-CN" sz="2400" dirty="0"/>
              <a:t>- Maintain populations of pollinators</a:t>
            </a:r>
          </a:p>
        </p:txBody>
      </p:sp>
      <p:sp>
        <p:nvSpPr>
          <p:cNvPr id="78854" name="Rectangle 6"/>
          <p:cNvSpPr>
            <a:spLocks noChangeArrowheads="1"/>
          </p:cNvSpPr>
          <p:nvPr/>
        </p:nvSpPr>
        <p:spPr bwMode="auto">
          <a:xfrm>
            <a:off x="2895600" y="1219200"/>
            <a:ext cx="5721350" cy="523220"/>
          </a:xfrm>
          <a:prstGeom prst="rect">
            <a:avLst/>
          </a:prstGeom>
          <a:noFill/>
          <a:ln w="9525" algn="ctr">
            <a:noFill/>
            <a:miter lim="800000"/>
            <a:headEnd/>
            <a:tailEnd/>
          </a:ln>
          <a:effectLst/>
        </p:spPr>
        <p:txBody>
          <a:bodyPr wrap="square">
            <a:spAutoFit/>
          </a:bodyPr>
          <a:lstStyle/>
          <a:p>
            <a:pPr algn="l"/>
            <a:r>
              <a:rPr lang="en-US" altLang="zh-CN" sz="2800" b="1" dirty="0">
                <a:solidFill>
                  <a:schemeClr val="bg1"/>
                </a:solidFill>
              </a:rPr>
              <a:t>Potential Social Benefits </a:t>
            </a:r>
            <a:r>
              <a:rPr lang="en-US" altLang="zh-CN" sz="2400" b="1" dirty="0">
                <a:solidFill>
                  <a:schemeClr val="bg1"/>
                </a:solidFill>
              </a:rPr>
              <a:t>(more…)</a:t>
            </a:r>
            <a:r>
              <a:rPr lang="en-US" altLang="zh-CN" sz="2400" dirty="0">
                <a:solidFill>
                  <a:schemeClr val="bg1"/>
                </a:solidFill>
              </a:rPr>
              <a:t> </a:t>
            </a:r>
          </a:p>
        </p:txBody>
      </p:sp>
      <p:sp>
        <p:nvSpPr>
          <p:cNvPr id="78855" name="Text Box 7"/>
          <p:cNvSpPr txBox="1">
            <a:spLocks noChangeArrowheads="1"/>
          </p:cNvSpPr>
          <p:nvPr/>
        </p:nvSpPr>
        <p:spPr bwMode="auto">
          <a:xfrm>
            <a:off x="1916113" y="5734050"/>
            <a:ext cx="2320925" cy="304800"/>
          </a:xfrm>
          <a:prstGeom prst="rect">
            <a:avLst/>
          </a:prstGeom>
          <a:noFill/>
          <a:ln w="9525" algn="ctr">
            <a:noFill/>
            <a:miter lim="800000"/>
            <a:headEnd/>
            <a:tailEnd/>
          </a:ln>
          <a:effectLst/>
        </p:spPr>
        <p:txBody>
          <a:bodyPr wrap="none">
            <a:spAutoFit/>
          </a:bodyPr>
          <a:lstStyle/>
          <a:p>
            <a:r>
              <a:rPr lang="en-US" altLang="zh-CN">
                <a:solidFill>
                  <a:schemeClr val="bg1"/>
                </a:solidFill>
              </a:rPr>
              <a:t>Change your image in here</a:t>
            </a:r>
          </a:p>
        </p:txBody>
      </p:sp>
      <p:pic>
        <p:nvPicPr>
          <p:cNvPr id="78856" name="Picture 8"/>
          <p:cNvPicPr>
            <a:picLocks noChangeAspect="1" noChangeArrowheads="1"/>
          </p:cNvPicPr>
          <p:nvPr/>
        </p:nvPicPr>
        <p:blipFill>
          <a:blip r:embed="rId3" cstate="print"/>
          <a:srcRect l="17496" r="25461"/>
          <a:stretch>
            <a:fillRect/>
          </a:stretch>
        </p:blipFill>
        <p:spPr bwMode="auto">
          <a:xfrm>
            <a:off x="522288" y="593725"/>
            <a:ext cx="2205037" cy="5445125"/>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2862263" y="549275"/>
            <a:ext cx="5895975" cy="1844675"/>
          </a:xfrm>
          <a:prstGeom prst="rect">
            <a:avLst/>
          </a:prstGeom>
          <a:solidFill>
            <a:srgbClr val="006600"/>
          </a:solidFill>
          <a:ln w="9525">
            <a:noFill/>
            <a:miter lim="800000"/>
            <a:headEnd/>
            <a:tailEnd/>
          </a:ln>
          <a:effectLst/>
        </p:spPr>
        <p:txBody>
          <a:bodyPr wrap="none" anchor="ctr"/>
          <a:lstStyle/>
          <a:p>
            <a:endParaRPr lang="en-US"/>
          </a:p>
        </p:txBody>
      </p:sp>
      <p:sp>
        <p:nvSpPr>
          <p:cNvPr id="72707" name="Rectangle 3"/>
          <p:cNvSpPr>
            <a:spLocks noChangeArrowheads="1"/>
          </p:cNvSpPr>
          <p:nvPr/>
        </p:nvSpPr>
        <p:spPr bwMode="auto">
          <a:xfrm>
            <a:off x="2816225" y="2438400"/>
            <a:ext cx="5895975" cy="3457575"/>
          </a:xfrm>
          <a:prstGeom prst="rect">
            <a:avLst/>
          </a:prstGeom>
          <a:noFill/>
          <a:ln w="9525">
            <a:solidFill>
              <a:srgbClr val="B2B2B2"/>
            </a:solidFill>
            <a:miter lim="800000"/>
            <a:headEnd/>
            <a:tailEnd/>
          </a:ln>
          <a:effectLst/>
        </p:spPr>
        <p:txBody>
          <a:bodyPr wrap="none" anchor="ctr"/>
          <a:lstStyle/>
          <a:p>
            <a:endParaRPr lang="en-US"/>
          </a:p>
        </p:txBody>
      </p:sp>
      <p:sp>
        <p:nvSpPr>
          <p:cNvPr id="72708" name="Text Box 4"/>
          <p:cNvSpPr txBox="1">
            <a:spLocks noChangeArrowheads="1"/>
          </p:cNvSpPr>
          <p:nvPr/>
        </p:nvSpPr>
        <p:spPr bwMode="auto">
          <a:xfrm>
            <a:off x="2816225" y="2438400"/>
            <a:ext cx="6030913" cy="3416320"/>
          </a:xfrm>
          <a:prstGeom prst="rect">
            <a:avLst/>
          </a:prstGeom>
          <a:noFill/>
          <a:ln w="9525">
            <a:noFill/>
            <a:miter lim="800000"/>
            <a:headEnd/>
            <a:tailEnd/>
          </a:ln>
          <a:effectLst/>
        </p:spPr>
        <p:txBody>
          <a:bodyPr>
            <a:spAutoFit/>
          </a:bodyPr>
          <a:lstStyle/>
          <a:p>
            <a:pPr marL="342900" indent="-342900" algn="l">
              <a:spcAft>
                <a:spcPts val="0"/>
              </a:spcAft>
              <a:buFontTx/>
              <a:buChar char="•"/>
            </a:pPr>
            <a:r>
              <a:rPr lang="en-US" altLang="zh-CN" sz="2400" dirty="0"/>
              <a:t>Loss of control of forests to </a:t>
            </a:r>
            <a:r>
              <a:rPr lang="en-US" altLang="zh-CN" sz="2400" dirty="0" err="1" smtClean="0"/>
              <a:t>gov</a:t>
            </a:r>
            <a:r>
              <a:rPr lang="en-US" altLang="zh-CN" sz="2400" dirty="0" smtClean="0"/>
              <a:t>./elite</a:t>
            </a:r>
            <a:endParaRPr lang="en-US" altLang="zh-CN" sz="2400" dirty="0"/>
          </a:p>
          <a:p>
            <a:pPr marL="342900" indent="-342900" algn="l">
              <a:spcAft>
                <a:spcPts val="0"/>
              </a:spcAft>
              <a:buFontTx/>
              <a:buChar char="•"/>
            </a:pPr>
            <a:r>
              <a:rPr lang="en-US" altLang="zh-CN" sz="2400" dirty="0" smtClean="0"/>
              <a:t>Evictions / expropriations</a:t>
            </a:r>
            <a:endParaRPr lang="en-US" altLang="zh-CN" sz="2400" dirty="0"/>
          </a:p>
          <a:p>
            <a:pPr marL="342900" indent="-342900" algn="l">
              <a:spcAft>
                <a:spcPts val="0"/>
              </a:spcAft>
              <a:buFontTx/>
              <a:buChar char="•"/>
            </a:pPr>
            <a:r>
              <a:rPr lang="en-US" altLang="zh-CN" sz="2400" dirty="0" smtClean="0"/>
              <a:t>Unequal / abusive </a:t>
            </a:r>
            <a:r>
              <a:rPr lang="en-US" altLang="zh-CN" sz="2400" dirty="0"/>
              <a:t>contracts</a:t>
            </a:r>
          </a:p>
          <a:p>
            <a:pPr marL="342900" indent="-342900" algn="l">
              <a:spcAft>
                <a:spcPts val="0"/>
              </a:spcAft>
              <a:buFontTx/>
              <a:buChar char="•"/>
            </a:pPr>
            <a:r>
              <a:rPr lang="en-US" altLang="zh-CN" sz="2400" dirty="0"/>
              <a:t>Reduced access to land for cultivation</a:t>
            </a:r>
          </a:p>
          <a:p>
            <a:pPr marL="342900" indent="-342900" algn="l">
              <a:spcAft>
                <a:spcPts val="0"/>
              </a:spcAft>
              <a:buFontTx/>
              <a:buChar char="•"/>
            </a:pPr>
            <a:r>
              <a:rPr lang="en-US" altLang="zh-CN" sz="2400" dirty="0"/>
              <a:t>Potential social conflicts due to rearrangement of </a:t>
            </a:r>
            <a:r>
              <a:rPr lang="en-US" altLang="zh-CN" sz="2400" dirty="0" smtClean="0"/>
              <a:t>power / wealth</a:t>
            </a:r>
            <a:endParaRPr lang="en-US" altLang="zh-CN" sz="2400" dirty="0"/>
          </a:p>
          <a:p>
            <a:pPr marL="342900" indent="-342900" algn="l">
              <a:spcAft>
                <a:spcPts val="0"/>
              </a:spcAft>
              <a:buFontTx/>
              <a:buChar char="•"/>
            </a:pPr>
            <a:r>
              <a:rPr lang="en-US" altLang="zh-CN" sz="2400" dirty="0"/>
              <a:t>Increase in </a:t>
            </a:r>
            <a:r>
              <a:rPr lang="en-US" altLang="zh-CN" sz="2400" dirty="0" smtClean="0"/>
              <a:t>food, other </a:t>
            </a:r>
            <a:r>
              <a:rPr lang="en-US" altLang="zh-CN" sz="2400" dirty="0"/>
              <a:t>commodity prices</a:t>
            </a:r>
          </a:p>
          <a:p>
            <a:pPr marL="342900" indent="-342900" algn="l">
              <a:spcAft>
                <a:spcPts val="0"/>
              </a:spcAft>
              <a:buFontTx/>
              <a:buChar char="•"/>
            </a:pPr>
            <a:r>
              <a:rPr lang="en-US" altLang="zh-CN" sz="2400" dirty="0"/>
              <a:t>Corruption, lack of accountability, transparency</a:t>
            </a:r>
          </a:p>
        </p:txBody>
      </p:sp>
      <p:sp>
        <p:nvSpPr>
          <p:cNvPr id="72710" name="Rectangle 6"/>
          <p:cNvSpPr>
            <a:spLocks noChangeArrowheads="1"/>
          </p:cNvSpPr>
          <p:nvPr/>
        </p:nvSpPr>
        <p:spPr bwMode="auto">
          <a:xfrm>
            <a:off x="3132138" y="1089025"/>
            <a:ext cx="5535612" cy="519113"/>
          </a:xfrm>
          <a:prstGeom prst="rect">
            <a:avLst/>
          </a:prstGeom>
          <a:noFill/>
          <a:ln w="9525" algn="ctr">
            <a:noFill/>
            <a:miter lim="800000"/>
            <a:headEnd/>
            <a:tailEnd/>
          </a:ln>
          <a:effectLst/>
        </p:spPr>
        <p:txBody>
          <a:bodyPr>
            <a:spAutoFit/>
          </a:bodyPr>
          <a:lstStyle/>
          <a:p>
            <a:pPr algn="l"/>
            <a:r>
              <a:rPr lang="en-US" altLang="zh-CN" sz="2800" b="1" dirty="0">
                <a:solidFill>
                  <a:schemeClr val="bg1"/>
                </a:solidFill>
              </a:rPr>
              <a:t>Social Risks </a:t>
            </a:r>
          </a:p>
        </p:txBody>
      </p:sp>
      <p:sp>
        <p:nvSpPr>
          <p:cNvPr id="72711" name="Text Box 7"/>
          <p:cNvSpPr txBox="1">
            <a:spLocks noChangeArrowheads="1"/>
          </p:cNvSpPr>
          <p:nvPr/>
        </p:nvSpPr>
        <p:spPr bwMode="auto">
          <a:xfrm>
            <a:off x="1916113" y="5734050"/>
            <a:ext cx="2320925" cy="304800"/>
          </a:xfrm>
          <a:prstGeom prst="rect">
            <a:avLst/>
          </a:prstGeom>
          <a:noFill/>
          <a:ln w="9525" algn="ctr">
            <a:noFill/>
            <a:miter lim="800000"/>
            <a:headEnd/>
            <a:tailEnd/>
          </a:ln>
          <a:effectLst/>
        </p:spPr>
        <p:txBody>
          <a:bodyPr wrap="none">
            <a:spAutoFit/>
          </a:bodyPr>
          <a:lstStyle/>
          <a:p>
            <a:r>
              <a:rPr lang="en-US" altLang="zh-CN">
                <a:solidFill>
                  <a:schemeClr val="bg1"/>
                </a:solidFill>
              </a:rPr>
              <a:t>Change your image in here</a:t>
            </a:r>
          </a:p>
        </p:txBody>
      </p:sp>
      <p:pic>
        <p:nvPicPr>
          <p:cNvPr id="72712" name="Picture 8" descr="100524"/>
          <p:cNvPicPr>
            <a:picLocks noChangeAspect="1" noChangeArrowheads="1"/>
          </p:cNvPicPr>
          <p:nvPr/>
        </p:nvPicPr>
        <p:blipFill>
          <a:blip r:embed="rId3" cstate="print"/>
          <a:srcRect l="26108" r="9123"/>
          <a:stretch>
            <a:fillRect/>
          </a:stretch>
        </p:blipFill>
        <p:spPr bwMode="auto">
          <a:xfrm>
            <a:off x="431800" y="593725"/>
            <a:ext cx="2276475" cy="54895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2862263" y="549275"/>
            <a:ext cx="5895975" cy="1844675"/>
          </a:xfrm>
          <a:prstGeom prst="rect">
            <a:avLst/>
          </a:prstGeom>
          <a:solidFill>
            <a:srgbClr val="006600"/>
          </a:solidFill>
          <a:ln w="9525">
            <a:noFill/>
            <a:miter lim="800000"/>
            <a:headEnd/>
            <a:tailEnd/>
          </a:ln>
          <a:effectLst/>
        </p:spPr>
        <p:txBody>
          <a:bodyPr wrap="none" anchor="ctr"/>
          <a:lstStyle/>
          <a:p>
            <a:endParaRPr lang="en-US"/>
          </a:p>
        </p:txBody>
      </p:sp>
      <p:sp>
        <p:nvSpPr>
          <p:cNvPr id="74755" name="Rectangle 3"/>
          <p:cNvSpPr>
            <a:spLocks noChangeArrowheads="1"/>
          </p:cNvSpPr>
          <p:nvPr/>
        </p:nvSpPr>
        <p:spPr bwMode="auto">
          <a:xfrm>
            <a:off x="2862263" y="2573338"/>
            <a:ext cx="5895975" cy="3457575"/>
          </a:xfrm>
          <a:prstGeom prst="rect">
            <a:avLst/>
          </a:prstGeom>
          <a:noFill/>
          <a:ln w="9525">
            <a:solidFill>
              <a:srgbClr val="B2B2B2"/>
            </a:solidFill>
            <a:miter lim="800000"/>
            <a:headEnd/>
            <a:tailEnd/>
          </a:ln>
          <a:effectLst/>
        </p:spPr>
        <p:txBody>
          <a:bodyPr wrap="none" anchor="ctr"/>
          <a:lstStyle/>
          <a:p>
            <a:endParaRPr lang="en-US"/>
          </a:p>
        </p:txBody>
      </p:sp>
      <p:sp>
        <p:nvSpPr>
          <p:cNvPr id="74756" name="Text Box 4"/>
          <p:cNvSpPr txBox="1">
            <a:spLocks noChangeArrowheads="1"/>
          </p:cNvSpPr>
          <p:nvPr/>
        </p:nvSpPr>
        <p:spPr bwMode="auto">
          <a:xfrm>
            <a:off x="2819400" y="2514600"/>
            <a:ext cx="6030913" cy="3877985"/>
          </a:xfrm>
          <a:prstGeom prst="rect">
            <a:avLst/>
          </a:prstGeom>
          <a:noFill/>
          <a:ln w="9525">
            <a:noFill/>
            <a:miter lim="800000"/>
            <a:headEnd/>
            <a:tailEnd/>
          </a:ln>
          <a:effectLst/>
        </p:spPr>
        <p:txBody>
          <a:bodyPr>
            <a:spAutoFit/>
          </a:bodyPr>
          <a:lstStyle/>
          <a:p>
            <a:pPr marL="800100" lvl="1" indent="-342900" algn="l">
              <a:spcAft>
                <a:spcPts val="0"/>
              </a:spcAft>
              <a:buFontTx/>
              <a:buChar char="•"/>
            </a:pPr>
            <a:r>
              <a:rPr lang="en-US" altLang="zh-CN" sz="2400" dirty="0"/>
              <a:t>Include participation of forest-dependent people in design of </a:t>
            </a:r>
            <a:r>
              <a:rPr lang="en-US" altLang="zh-CN" sz="2400" dirty="0" smtClean="0"/>
              <a:t>REDD</a:t>
            </a:r>
            <a:endParaRPr lang="en-US" altLang="zh-CN" sz="2400" dirty="0"/>
          </a:p>
          <a:p>
            <a:pPr marL="800100" lvl="1" indent="-342900" algn="l">
              <a:spcAft>
                <a:spcPts val="0"/>
              </a:spcAft>
              <a:buFontTx/>
              <a:buChar char="•"/>
            </a:pPr>
            <a:r>
              <a:rPr lang="en-US" altLang="zh-CN" sz="2400" dirty="0" smtClean="0"/>
              <a:t>Include safeguards:</a:t>
            </a:r>
            <a:endParaRPr lang="en-US" altLang="zh-CN" sz="2400" dirty="0"/>
          </a:p>
          <a:p>
            <a:pPr marL="1257300" lvl="2" indent="-342900" algn="l">
              <a:spcAft>
                <a:spcPts val="0"/>
              </a:spcAft>
            </a:pPr>
            <a:r>
              <a:rPr lang="en-US" altLang="zh-CN" sz="2400" dirty="0"/>
              <a:t>	</a:t>
            </a:r>
            <a:r>
              <a:rPr lang="en-US" altLang="zh-CN" sz="2000" dirty="0" smtClean="0"/>
              <a:t>Respect </a:t>
            </a:r>
            <a:r>
              <a:rPr lang="en-US" altLang="zh-CN" sz="2000" dirty="0"/>
              <a:t>customary and traditional tenure and use rights</a:t>
            </a:r>
          </a:p>
          <a:p>
            <a:pPr marL="1257300" lvl="2" indent="-342900" algn="l">
              <a:spcAft>
                <a:spcPts val="0"/>
              </a:spcAft>
            </a:pPr>
            <a:r>
              <a:rPr lang="en-US" altLang="zh-CN" sz="2000" dirty="0"/>
              <a:t>	</a:t>
            </a:r>
            <a:r>
              <a:rPr lang="en-US" altLang="zh-CN" sz="2000" dirty="0" smtClean="0"/>
              <a:t>Require </a:t>
            </a:r>
            <a:r>
              <a:rPr lang="en-US" altLang="zh-CN" sz="2000" dirty="0"/>
              <a:t>free, prior, and informed consent</a:t>
            </a:r>
          </a:p>
          <a:p>
            <a:pPr marL="800100" lvl="1" indent="-342900" algn="l">
              <a:spcAft>
                <a:spcPts val="0"/>
              </a:spcAft>
              <a:buFontTx/>
              <a:buChar char="•"/>
            </a:pPr>
            <a:r>
              <a:rPr lang="en-US" altLang="zh-CN" sz="2400" dirty="0"/>
              <a:t>Could include ‘pro-poor’ provisions</a:t>
            </a:r>
          </a:p>
          <a:p>
            <a:pPr marL="800100" lvl="1" indent="-342900" algn="l">
              <a:spcAft>
                <a:spcPts val="0"/>
              </a:spcAft>
              <a:buFontTx/>
              <a:buChar char="•"/>
            </a:pPr>
            <a:r>
              <a:rPr lang="en-US" altLang="zh-CN" sz="2400" dirty="0"/>
              <a:t>Develop market for REDD projects with exceptional social benefits?</a:t>
            </a:r>
          </a:p>
          <a:p>
            <a:pPr marL="1714500" lvl="3" indent="-342900" algn="l"/>
            <a:endParaRPr lang="en-US" altLang="zh-CN" sz="1800" dirty="0"/>
          </a:p>
        </p:txBody>
      </p:sp>
      <p:sp>
        <p:nvSpPr>
          <p:cNvPr id="74758" name="Rectangle 6"/>
          <p:cNvSpPr>
            <a:spLocks noChangeArrowheads="1"/>
          </p:cNvSpPr>
          <p:nvPr/>
        </p:nvSpPr>
        <p:spPr bwMode="auto">
          <a:xfrm>
            <a:off x="2862263" y="1089025"/>
            <a:ext cx="6119812" cy="954107"/>
          </a:xfrm>
          <a:prstGeom prst="rect">
            <a:avLst/>
          </a:prstGeom>
          <a:noFill/>
          <a:ln w="9525" algn="ctr">
            <a:noFill/>
            <a:miter lim="800000"/>
            <a:headEnd/>
            <a:tailEnd/>
          </a:ln>
          <a:effectLst/>
        </p:spPr>
        <p:txBody>
          <a:bodyPr>
            <a:spAutoFit/>
          </a:bodyPr>
          <a:lstStyle/>
          <a:p>
            <a:pPr algn="l"/>
            <a:r>
              <a:rPr lang="en-US" altLang="zh-CN" sz="2800" b="1" dirty="0">
                <a:solidFill>
                  <a:schemeClr val="bg1"/>
                </a:solidFill>
              </a:rPr>
              <a:t>Maximizing Benefits </a:t>
            </a:r>
            <a:r>
              <a:rPr lang="en-US" altLang="zh-CN" sz="2800" b="1" dirty="0" smtClean="0">
                <a:solidFill>
                  <a:schemeClr val="bg1"/>
                </a:solidFill>
              </a:rPr>
              <a:t>and</a:t>
            </a:r>
            <a:br>
              <a:rPr lang="en-US" altLang="zh-CN" sz="2800" b="1" dirty="0" smtClean="0">
                <a:solidFill>
                  <a:schemeClr val="bg1"/>
                </a:solidFill>
              </a:rPr>
            </a:br>
            <a:r>
              <a:rPr lang="en-US" altLang="zh-CN" sz="2800" b="1" dirty="0" smtClean="0">
                <a:solidFill>
                  <a:schemeClr val="bg1"/>
                </a:solidFill>
              </a:rPr>
              <a:t>Reducing </a:t>
            </a:r>
            <a:r>
              <a:rPr lang="en-US" altLang="zh-CN" sz="2800" b="1" dirty="0">
                <a:solidFill>
                  <a:schemeClr val="bg1"/>
                </a:solidFill>
              </a:rPr>
              <a:t>Risk</a:t>
            </a:r>
          </a:p>
        </p:txBody>
      </p:sp>
      <p:sp>
        <p:nvSpPr>
          <p:cNvPr id="74759" name="Text Box 7"/>
          <p:cNvSpPr txBox="1">
            <a:spLocks noChangeArrowheads="1"/>
          </p:cNvSpPr>
          <p:nvPr/>
        </p:nvSpPr>
        <p:spPr bwMode="auto">
          <a:xfrm>
            <a:off x="1916113" y="5734050"/>
            <a:ext cx="2320925" cy="304800"/>
          </a:xfrm>
          <a:prstGeom prst="rect">
            <a:avLst/>
          </a:prstGeom>
          <a:noFill/>
          <a:ln w="9525" algn="ctr">
            <a:noFill/>
            <a:miter lim="800000"/>
            <a:headEnd/>
            <a:tailEnd/>
          </a:ln>
          <a:effectLst/>
        </p:spPr>
        <p:txBody>
          <a:bodyPr wrap="none">
            <a:spAutoFit/>
          </a:bodyPr>
          <a:lstStyle/>
          <a:p>
            <a:r>
              <a:rPr lang="en-US" altLang="zh-CN">
                <a:solidFill>
                  <a:schemeClr val="bg1"/>
                </a:solidFill>
              </a:rPr>
              <a:t>Change your image in here</a:t>
            </a:r>
          </a:p>
        </p:txBody>
      </p:sp>
      <p:pic>
        <p:nvPicPr>
          <p:cNvPr id="74761" name="Picture 9" descr="100973"/>
          <p:cNvPicPr>
            <a:picLocks noChangeAspect="1" noChangeArrowheads="1"/>
          </p:cNvPicPr>
          <p:nvPr/>
        </p:nvPicPr>
        <p:blipFill>
          <a:blip r:embed="rId3" cstate="print"/>
          <a:srcRect l="50662" r="22113"/>
          <a:stretch>
            <a:fillRect/>
          </a:stretch>
        </p:blipFill>
        <p:spPr bwMode="auto">
          <a:xfrm>
            <a:off x="476250" y="549275"/>
            <a:ext cx="2249488" cy="54737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3132138" y="549275"/>
            <a:ext cx="5626100" cy="1619250"/>
          </a:xfrm>
          <a:prstGeom prst="rect">
            <a:avLst/>
          </a:prstGeom>
          <a:solidFill>
            <a:srgbClr val="006600"/>
          </a:solidFill>
          <a:ln w="9525">
            <a:noFill/>
            <a:miter lim="800000"/>
            <a:headEnd/>
            <a:tailEnd/>
          </a:ln>
          <a:effectLst/>
        </p:spPr>
        <p:txBody>
          <a:bodyPr wrap="none" anchor="ctr"/>
          <a:lstStyle/>
          <a:p>
            <a:endParaRPr lang="en-US"/>
          </a:p>
        </p:txBody>
      </p:sp>
      <p:sp>
        <p:nvSpPr>
          <p:cNvPr id="66563" name="Rectangle 3"/>
          <p:cNvSpPr>
            <a:spLocks noChangeArrowheads="1"/>
          </p:cNvSpPr>
          <p:nvPr/>
        </p:nvSpPr>
        <p:spPr bwMode="auto">
          <a:xfrm>
            <a:off x="3176588" y="2303463"/>
            <a:ext cx="5581650" cy="3727450"/>
          </a:xfrm>
          <a:prstGeom prst="rect">
            <a:avLst/>
          </a:prstGeom>
          <a:noFill/>
          <a:ln w="9525">
            <a:solidFill>
              <a:srgbClr val="B2B2B2"/>
            </a:solidFill>
            <a:miter lim="800000"/>
            <a:headEnd/>
            <a:tailEnd/>
          </a:ln>
          <a:effectLst/>
        </p:spPr>
        <p:txBody>
          <a:bodyPr wrap="none" anchor="ctr"/>
          <a:lstStyle/>
          <a:p>
            <a:endParaRPr lang="en-US"/>
          </a:p>
        </p:txBody>
      </p:sp>
      <p:sp>
        <p:nvSpPr>
          <p:cNvPr id="66564" name="Text Box 4"/>
          <p:cNvSpPr txBox="1">
            <a:spLocks noChangeArrowheads="1"/>
          </p:cNvSpPr>
          <p:nvPr/>
        </p:nvSpPr>
        <p:spPr bwMode="auto">
          <a:xfrm>
            <a:off x="3222625" y="2349500"/>
            <a:ext cx="5535613" cy="3139321"/>
          </a:xfrm>
          <a:prstGeom prst="rect">
            <a:avLst/>
          </a:prstGeom>
          <a:noFill/>
          <a:ln w="9525">
            <a:noFill/>
            <a:miter lim="800000"/>
            <a:headEnd/>
            <a:tailEnd/>
          </a:ln>
          <a:effectLst/>
        </p:spPr>
        <p:txBody>
          <a:bodyPr>
            <a:spAutoFit/>
          </a:bodyPr>
          <a:lstStyle/>
          <a:p>
            <a:pPr marL="342900" indent="-342900" algn="l">
              <a:buFontTx/>
              <a:buChar char="•"/>
            </a:pPr>
            <a:r>
              <a:rPr lang="en-US" sz="1800" dirty="0" err="1" smtClean="0"/>
              <a:t>Peskett</a:t>
            </a:r>
            <a:r>
              <a:rPr lang="en-US" sz="1800" dirty="0"/>
              <a:t>, et al. </a:t>
            </a:r>
            <a:r>
              <a:rPr lang="en-US" sz="1800" dirty="0" smtClean="0"/>
              <a:t>2008 </a:t>
            </a:r>
            <a:r>
              <a:rPr lang="en-US" sz="1800" dirty="0" smtClean="0">
                <a:hlinkClick r:id="rId3"/>
              </a:rPr>
              <a:t>Making </a:t>
            </a:r>
            <a:r>
              <a:rPr lang="en-US" sz="1800" dirty="0">
                <a:hlinkClick r:id="rId3"/>
              </a:rPr>
              <a:t>REDD work for the </a:t>
            </a:r>
            <a:r>
              <a:rPr lang="en-US" sz="1800" dirty="0" smtClean="0">
                <a:hlinkClick r:id="rId3"/>
              </a:rPr>
              <a:t>poor</a:t>
            </a:r>
            <a:r>
              <a:rPr lang="en-US" dirty="0" smtClean="0"/>
              <a:t>.</a:t>
            </a:r>
            <a:endParaRPr lang="en-US" sz="1800" dirty="0"/>
          </a:p>
          <a:p>
            <a:pPr marL="342900" indent="-342900" algn="l">
              <a:buFontTx/>
              <a:buChar char="•"/>
            </a:pPr>
            <a:r>
              <a:rPr lang="en-US" sz="1800" dirty="0"/>
              <a:t>Smith, J. and </a:t>
            </a:r>
            <a:r>
              <a:rPr lang="en-US" sz="1800" dirty="0" err="1"/>
              <a:t>Scherr</a:t>
            </a:r>
            <a:r>
              <a:rPr lang="en-US" sz="1800" dirty="0"/>
              <a:t>, SJ 2002. </a:t>
            </a:r>
            <a:r>
              <a:rPr lang="en-US" sz="1800" dirty="0">
                <a:hlinkClick r:id="rId4"/>
              </a:rPr>
              <a:t>Forest Carbon and Local Livelihoods: Assessment of Opportunities and Policy Recommendations</a:t>
            </a:r>
            <a:r>
              <a:rPr lang="en-US" sz="1800" dirty="0"/>
              <a:t>.</a:t>
            </a:r>
          </a:p>
          <a:p>
            <a:pPr marL="342900" indent="-342900" algn="l">
              <a:buFontTx/>
              <a:buChar char="•"/>
            </a:pPr>
            <a:r>
              <a:rPr lang="en-US" sz="1800" dirty="0"/>
              <a:t>Griffiths, T. 2007. </a:t>
            </a:r>
            <a:r>
              <a:rPr lang="en-US" sz="1800" dirty="0">
                <a:hlinkClick r:id="rId5"/>
              </a:rPr>
              <a:t>Seeing ‘RED’ ‘Avoided Deforestation’ and the rights of indigenous Peoples and local communities</a:t>
            </a:r>
            <a:r>
              <a:rPr lang="en-US" sz="1800" dirty="0"/>
              <a:t>.</a:t>
            </a:r>
          </a:p>
          <a:p>
            <a:pPr marL="342900" indent="-342900" algn="l">
              <a:buFontTx/>
              <a:buChar char="•"/>
            </a:pPr>
            <a:r>
              <a:rPr lang="en-US" sz="1800" dirty="0" err="1"/>
              <a:t>Peskett</a:t>
            </a:r>
            <a:r>
              <a:rPr lang="en-US" sz="1800" dirty="0"/>
              <a:t>, L. and Harkin, Z. 2007. </a:t>
            </a:r>
            <a:r>
              <a:rPr lang="en-US" sz="1800" dirty="0">
                <a:hlinkClick r:id="rId6"/>
              </a:rPr>
              <a:t>Risk and responsibility in Reduced Emissions from Deforestation and Degradation</a:t>
            </a:r>
            <a:r>
              <a:rPr lang="en-US" sz="1800" dirty="0" smtClean="0"/>
              <a:t>.</a:t>
            </a:r>
            <a:endParaRPr lang="en-US" sz="1800" dirty="0"/>
          </a:p>
        </p:txBody>
      </p:sp>
      <p:sp>
        <p:nvSpPr>
          <p:cNvPr id="66566" name="Rectangle 6"/>
          <p:cNvSpPr>
            <a:spLocks noChangeArrowheads="1"/>
          </p:cNvSpPr>
          <p:nvPr/>
        </p:nvSpPr>
        <p:spPr bwMode="auto">
          <a:xfrm>
            <a:off x="3222625" y="863600"/>
            <a:ext cx="5535613" cy="946150"/>
          </a:xfrm>
          <a:prstGeom prst="rect">
            <a:avLst/>
          </a:prstGeom>
          <a:noFill/>
          <a:ln w="9525" algn="ctr">
            <a:noFill/>
            <a:miter lim="800000"/>
            <a:headEnd/>
            <a:tailEnd/>
          </a:ln>
          <a:effectLst/>
        </p:spPr>
        <p:txBody>
          <a:bodyPr>
            <a:spAutoFit/>
          </a:bodyPr>
          <a:lstStyle/>
          <a:p>
            <a:pPr algn="l"/>
            <a:r>
              <a:rPr lang="en-US" altLang="zh-CN" sz="2800" b="1">
                <a:solidFill>
                  <a:schemeClr val="bg1"/>
                </a:solidFill>
              </a:rPr>
              <a:t>References on Social Considerations of REDD</a:t>
            </a:r>
          </a:p>
        </p:txBody>
      </p:sp>
      <p:pic>
        <p:nvPicPr>
          <p:cNvPr id="66567" name="Picture 7" descr="Glen tree planting"/>
          <p:cNvPicPr>
            <a:picLocks noChangeAspect="1" noChangeArrowheads="1"/>
          </p:cNvPicPr>
          <p:nvPr/>
        </p:nvPicPr>
        <p:blipFill>
          <a:blip r:embed="rId7" cstate="print"/>
          <a:srcRect r="36624"/>
          <a:stretch>
            <a:fillRect/>
          </a:stretch>
        </p:blipFill>
        <p:spPr bwMode="auto">
          <a:xfrm>
            <a:off x="431800" y="549275"/>
            <a:ext cx="2609850" cy="548957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3132138" y="549275"/>
            <a:ext cx="5626100" cy="1619250"/>
          </a:xfrm>
          <a:prstGeom prst="rect">
            <a:avLst/>
          </a:prstGeom>
          <a:solidFill>
            <a:srgbClr val="006600"/>
          </a:solidFill>
          <a:ln w="9525">
            <a:noFill/>
            <a:miter lim="800000"/>
            <a:headEnd/>
            <a:tailEnd/>
          </a:ln>
          <a:effectLst/>
        </p:spPr>
        <p:txBody>
          <a:bodyPr wrap="none" anchor="ctr"/>
          <a:lstStyle/>
          <a:p>
            <a:endParaRPr lang="en-US"/>
          </a:p>
        </p:txBody>
      </p:sp>
      <p:sp>
        <p:nvSpPr>
          <p:cNvPr id="70659" name="Rectangle 3"/>
          <p:cNvSpPr>
            <a:spLocks noChangeArrowheads="1"/>
          </p:cNvSpPr>
          <p:nvPr/>
        </p:nvSpPr>
        <p:spPr bwMode="auto">
          <a:xfrm>
            <a:off x="3176588" y="2303463"/>
            <a:ext cx="5581650" cy="3727450"/>
          </a:xfrm>
          <a:prstGeom prst="rect">
            <a:avLst/>
          </a:prstGeom>
          <a:noFill/>
          <a:ln w="9525">
            <a:solidFill>
              <a:srgbClr val="B2B2B2"/>
            </a:solidFill>
            <a:miter lim="800000"/>
            <a:headEnd/>
            <a:tailEnd/>
          </a:ln>
          <a:effectLst/>
        </p:spPr>
        <p:txBody>
          <a:bodyPr wrap="none" anchor="ctr"/>
          <a:lstStyle/>
          <a:p>
            <a:endParaRPr lang="en-US"/>
          </a:p>
        </p:txBody>
      </p:sp>
      <p:sp>
        <p:nvSpPr>
          <p:cNvPr id="70661" name="Rectangle 5"/>
          <p:cNvSpPr>
            <a:spLocks noChangeArrowheads="1"/>
          </p:cNvSpPr>
          <p:nvPr/>
        </p:nvSpPr>
        <p:spPr bwMode="auto">
          <a:xfrm>
            <a:off x="3048000" y="908050"/>
            <a:ext cx="5791200" cy="523220"/>
          </a:xfrm>
          <a:prstGeom prst="rect">
            <a:avLst/>
          </a:prstGeom>
          <a:noFill/>
          <a:ln w="9525" algn="ctr">
            <a:noFill/>
            <a:miter lim="800000"/>
            <a:headEnd/>
            <a:tailEnd/>
          </a:ln>
          <a:effectLst/>
        </p:spPr>
        <p:txBody>
          <a:bodyPr wrap="square">
            <a:spAutoFit/>
          </a:bodyPr>
          <a:lstStyle/>
          <a:p>
            <a:r>
              <a:rPr lang="en-US" altLang="zh-CN" sz="2800" b="1" dirty="0">
                <a:solidFill>
                  <a:schemeClr val="bg1"/>
                </a:solidFill>
              </a:rPr>
              <a:t>Potential Environmental Benefits</a:t>
            </a:r>
          </a:p>
        </p:txBody>
      </p:sp>
      <p:sp>
        <p:nvSpPr>
          <p:cNvPr id="70662" name="Text Box 6"/>
          <p:cNvSpPr txBox="1">
            <a:spLocks noChangeArrowheads="1"/>
          </p:cNvSpPr>
          <p:nvPr/>
        </p:nvSpPr>
        <p:spPr bwMode="auto">
          <a:xfrm>
            <a:off x="3402013" y="2619375"/>
            <a:ext cx="5084762" cy="366713"/>
          </a:xfrm>
          <a:prstGeom prst="rect">
            <a:avLst/>
          </a:prstGeom>
          <a:noFill/>
          <a:ln w="9525">
            <a:noFill/>
            <a:miter lim="800000"/>
            <a:headEnd/>
            <a:tailEnd/>
          </a:ln>
          <a:effectLst/>
        </p:spPr>
        <p:txBody>
          <a:bodyPr>
            <a:spAutoFit/>
          </a:bodyPr>
          <a:lstStyle/>
          <a:p>
            <a:pPr marL="342900" indent="-342900" algn="l">
              <a:buFontTx/>
              <a:buChar char="•"/>
            </a:pPr>
            <a:endParaRPr lang="en-US" sz="1800"/>
          </a:p>
        </p:txBody>
      </p:sp>
      <p:sp>
        <p:nvSpPr>
          <p:cNvPr id="70663" name="Rectangle 7"/>
          <p:cNvSpPr>
            <a:spLocks noChangeArrowheads="1"/>
          </p:cNvSpPr>
          <p:nvPr/>
        </p:nvSpPr>
        <p:spPr bwMode="auto">
          <a:xfrm>
            <a:off x="3200400" y="2286000"/>
            <a:ext cx="5445125" cy="3877985"/>
          </a:xfrm>
          <a:prstGeom prst="rect">
            <a:avLst/>
          </a:prstGeom>
          <a:noFill/>
          <a:ln w="9525" algn="ctr">
            <a:noFill/>
            <a:miter lim="800000"/>
            <a:headEnd/>
            <a:tailEnd/>
          </a:ln>
          <a:effectLst/>
        </p:spPr>
        <p:txBody>
          <a:bodyPr>
            <a:spAutoFit/>
          </a:bodyPr>
          <a:lstStyle/>
          <a:p>
            <a:pPr>
              <a:buFontTx/>
              <a:buChar char="•"/>
            </a:pPr>
            <a:r>
              <a:rPr lang="en-US" altLang="zh-CN" sz="2400" dirty="0"/>
              <a:t>Biodiversity </a:t>
            </a:r>
            <a:r>
              <a:rPr lang="en-US" altLang="zh-CN" sz="2400" dirty="0" smtClean="0"/>
              <a:t>Conservation</a:t>
            </a:r>
            <a:endParaRPr lang="en-US" altLang="zh-CN" sz="2400" dirty="0"/>
          </a:p>
          <a:p>
            <a:pPr>
              <a:buFontTx/>
              <a:buChar char="•"/>
            </a:pPr>
            <a:r>
              <a:rPr lang="en-US" altLang="zh-CN" sz="2400" dirty="0"/>
              <a:t>Maintenance of other ecosystem </a:t>
            </a:r>
            <a:r>
              <a:rPr lang="en-US" altLang="zh-CN" sz="2400" dirty="0" smtClean="0"/>
              <a:t>services</a:t>
            </a:r>
          </a:p>
          <a:p>
            <a:pPr lvl="1"/>
            <a:r>
              <a:rPr lang="en-US" altLang="zh-CN" dirty="0" smtClean="0"/>
              <a:t>Rainfall regulation</a:t>
            </a:r>
          </a:p>
          <a:p>
            <a:pPr lvl="1"/>
            <a:r>
              <a:rPr lang="en-US" altLang="zh-CN" dirty="0" smtClean="0"/>
              <a:t>Water quality/regulation</a:t>
            </a:r>
          </a:p>
          <a:p>
            <a:pPr lvl="1"/>
            <a:r>
              <a:rPr lang="en-US" altLang="zh-CN" dirty="0" smtClean="0"/>
              <a:t>Soil conservation</a:t>
            </a:r>
          </a:p>
          <a:p>
            <a:pPr lvl="1"/>
            <a:r>
              <a:rPr lang="en-US" altLang="zh-CN" dirty="0" smtClean="0"/>
              <a:t>Reduced </a:t>
            </a:r>
            <a:r>
              <a:rPr lang="en-US" altLang="zh-CN" dirty="0"/>
              <a:t>disease </a:t>
            </a:r>
            <a:r>
              <a:rPr lang="en-US" altLang="zh-CN" dirty="0" smtClean="0"/>
              <a:t>risk</a:t>
            </a:r>
          </a:p>
          <a:p>
            <a:pPr lvl="1"/>
            <a:r>
              <a:rPr lang="en-US" altLang="zh-CN" dirty="0" smtClean="0"/>
              <a:t>Reduced </a:t>
            </a:r>
            <a:r>
              <a:rPr lang="en-US" altLang="zh-CN" dirty="0"/>
              <a:t>fire </a:t>
            </a:r>
            <a:r>
              <a:rPr lang="en-US" altLang="zh-CN" dirty="0" smtClean="0"/>
              <a:t>risk</a:t>
            </a:r>
          </a:p>
          <a:p>
            <a:pPr lvl="1"/>
            <a:r>
              <a:rPr lang="en-US" altLang="zh-CN" dirty="0" smtClean="0"/>
              <a:t>Maintain </a:t>
            </a:r>
            <a:r>
              <a:rPr lang="en-US" altLang="zh-CN" dirty="0"/>
              <a:t>populations of </a:t>
            </a:r>
            <a:r>
              <a:rPr lang="en-US" altLang="zh-CN" dirty="0" smtClean="0"/>
              <a:t>pollinators</a:t>
            </a:r>
          </a:p>
          <a:p>
            <a:pPr lvl="1"/>
            <a:r>
              <a:rPr lang="en-US" altLang="zh-CN" dirty="0" smtClean="0"/>
              <a:t>cultural values</a:t>
            </a:r>
          </a:p>
          <a:p>
            <a:pPr>
              <a:buFont typeface="Arial" pitchFamily="34" charset="0"/>
              <a:buChar char="•"/>
            </a:pPr>
            <a:r>
              <a:rPr lang="en-US" altLang="zh-CN" sz="2400" dirty="0" smtClean="0"/>
              <a:t>Allow </a:t>
            </a:r>
            <a:r>
              <a:rPr lang="en-US" altLang="zh-CN" sz="2400" dirty="0"/>
              <a:t>for complimentary activities</a:t>
            </a:r>
            <a:br>
              <a:rPr lang="en-US" altLang="zh-CN" sz="2400" dirty="0"/>
            </a:br>
            <a:r>
              <a:rPr lang="en-US" altLang="zh-CN" sz="2400" dirty="0"/>
              <a:t>	</a:t>
            </a:r>
            <a:r>
              <a:rPr lang="en-US" altLang="zh-CN" dirty="0"/>
              <a:t>e.g. tourism, timber, others</a:t>
            </a:r>
            <a:endParaRPr lang="es-PE" dirty="0"/>
          </a:p>
        </p:txBody>
      </p:sp>
      <p:pic>
        <p:nvPicPr>
          <p:cNvPr id="70664" name="Picture 8" descr="Ferns"/>
          <p:cNvPicPr>
            <a:picLocks noChangeAspect="1" noChangeArrowheads="1"/>
          </p:cNvPicPr>
          <p:nvPr/>
        </p:nvPicPr>
        <p:blipFill>
          <a:blip r:embed="rId3" cstate="print"/>
          <a:srcRect l="18489" t="-810" r="15552"/>
          <a:stretch>
            <a:fillRect/>
          </a:stretch>
        </p:blipFill>
        <p:spPr bwMode="auto">
          <a:xfrm>
            <a:off x="385763" y="549275"/>
            <a:ext cx="2565400" cy="553402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REED-Tamplate5">
  <a:themeElements>
    <a:clrScheme name="REED-Tamplate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EED-Tamplate5">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ED-Tamplate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EED-Tamplate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EED-Tamplate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EED-Tamplate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EED-Tamplate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EED-Tamplate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EED-Tamplate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EED-Tamplate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EED-Tamplate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EED-Tamplate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EED-Tamplate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EED-Tamplate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497</TotalTime>
  <Words>843</Words>
  <Application>Microsoft Office PowerPoint</Application>
  <PresentationFormat>On-screen Show (4:3)</PresentationFormat>
  <Paragraphs>157</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宋体</vt:lpstr>
      <vt:lpstr>Arial</vt:lpstr>
      <vt:lpstr>REED-Tamplate5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Conservation International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 Panfil</dc:creator>
  <cp:lastModifiedBy>chem</cp:lastModifiedBy>
  <cp:revision>8</cp:revision>
  <dcterms:created xsi:type="dcterms:W3CDTF">2009-02-03T20:52:54Z</dcterms:created>
  <dcterms:modified xsi:type="dcterms:W3CDTF">2020-05-23T03:10:01Z</dcterms:modified>
</cp:coreProperties>
</file>