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8" r:id="rId3"/>
    <p:sldId id="259" r:id="rId4"/>
    <p:sldId id="293" r:id="rId5"/>
    <p:sldId id="297" r:id="rId6"/>
    <p:sldId id="308" r:id="rId7"/>
    <p:sldId id="295" r:id="rId8"/>
    <p:sldId id="274" r:id="rId9"/>
    <p:sldId id="275" r:id="rId10"/>
    <p:sldId id="277" r:id="rId11"/>
    <p:sldId id="311" r:id="rId12"/>
    <p:sldId id="310" r:id="rId13"/>
    <p:sldId id="309" r:id="rId14"/>
    <p:sldId id="312" r:id="rId15"/>
    <p:sldId id="279" r:id="rId16"/>
    <p:sldId id="280" r:id="rId17"/>
    <p:sldId id="294" r:id="rId18"/>
    <p:sldId id="305" r:id="rId19"/>
    <p:sldId id="282" r:id="rId20"/>
    <p:sldId id="306" r:id="rId21"/>
    <p:sldId id="303" r:id="rId22"/>
    <p:sldId id="284" r:id="rId23"/>
  </p:sldIdLst>
  <p:sldSz cx="9144000" cy="6858000" type="screen4x3"/>
  <p:notesSz cx="6934200" cy="9220200"/>
  <p:defaultTextStyle>
    <a:defPPr>
      <a:defRPr lang="zh-CN"/>
    </a:defPPr>
    <a:lvl1pPr algn="ctr" rtl="0" fontAlgn="base">
      <a:spcBef>
        <a:spcPct val="0"/>
      </a:spcBef>
      <a:spcAft>
        <a:spcPct val="0"/>
      </a:spcAft>
      <a:defRPr sz="1400" kern="1200">
        <a:solidFill>
          <a:schemeClr val="tx1"/>
        </a:solidFill>
        <a:latin typeface="Arial" charset="0"/>
        <a:ea typeface="宋体" charset="-122"/>
        <a:cs typeface="+mn-cs"/>
      </a:defRPr>
    </a:lvl1pPr>
    <a:lvl2pPr marL="457200" algn="ctr" rtl="0" fontAlgn="base">
      <a:spcBef>
        <a:spcPct val="0"/>
      </a:spcBef>
      <a:spcAft>
        <a:spcPct val="0"/>
      </a:spcAft>
      <a:defRPr sz="1400" kern="1200">
        <a:solidFill>
          <a:schemeClr val="tx1"/>
        </a:solidFill>
        <a:latin typeface="Arial" charset="0"/>
        <a:ea typeface="宋体" charset="-122"/>
        <a:cs typeface="+mn-cs"/>
      </a:defRPr>
    </a:lvl2pPr>
    <a:lvl3pPr marL="914400" algn="ctr" rtl="0" fontAlgn="base">
      <a:spcBef>
        <a:spcPct val="0"/>
      </a:spcBef>
      <a:spcAft>
        <a:spcPct val="0"/>
      </a:spcAft>
      <a:defRPr sz="1400" kern="1200">
        <a:solidFill>
          <a:schemeClr val="tx1"/>
        </a:solidFill>
        <a:latin typeface="Arial" charset="0"/>
        <a:ea typeface="宋体" charset="-122"/>
        <a:cs typeface="+mn-cs"/>
      </a:defRPr>
    </a:lvl3pPr>
    <a:lvl4pPr marL="1371600" algn="ctr" rtl="0" fontAlgn="base">
      <a:spcBef>
        <a:spcPct val="0"/>
      </a:spcBef>
      <a:spcAft>
        <a:spcPct val="0"/>
      </a:spcAft>
      <a:defRPr sz="1400" kern="1200">
        <a:solidFill>
          <a:schemeClr val="tx1"/>
        </a:solidFill>
        <a:latin typeface="Arial" charset="0"/>
        <a:ea typeface="宋体" charset="-122"/>
        <a:cs typeface="+mn-cs"/>
      </a:defRPr>
    </a:lvl4pPr>
    <a:lvl5pPr marL="1828800" algn="ctr" rtl="0" fontAlgn="base">
      <a:spcBef>
        <a:spcPct val="0"/>
      </a:spcBef>
      <a:spcAft>
        <a:spcPct val="0"/>
      </a:spcAft>
      <a:defRPr sz="1400" kern="1200">
        <a:solidFill>
          <a:schemeClr val="tx1"/>
        </a:solidFill>
        <a:latin typeface="Arial" charset="0"/>
        <a:ea typeface="宋体" charset="-122"/>
        <a:cs typeface="+mn-cs"/>
      </a:defRPr>
    </a:lvl5pPr>
    <a:lvl6pPr marL="2286000" algn="l" defTabSz="914400" rtl="0" eaLnBrk="1" latinLnBrk="0" hangingPunct="1">
      <a:defRPr sz="1400" kern="1200">
        <a:solidFill>
          <a:schemeClr val="tx1"/>
        </a:solidFill>
        <a:latin typeface="Arial" charset="0"/>
        <a:ea typeface="宋体" charset="-122"/>
        <a:cs typeface="+mn-cs"/>
      </a:defRPr>
    </a:lvl6pPr>
    <a:lvl7pPr marL="2743200" algn="l" defTabSz="914400" rtl="0" eaLnBrk="1" latinLnBrk="0" hangingPunct="1">
      <a:defRPr sz="1400" kern="1200">
        <a:solidFill>
          <a:schemeClr val="tx1"/>
        </a:solidFill>
        <a:latin typeface="Arial" charset="0"/>
        <a:ea typeface="宋体" charset="-122"/>
        <a:cs typeface="+mn-cs"/>
      </a:defRPr>
    </a:lvl7pPr>
    <a:lvl8pPr marL="3200400" algn="l" defTabSz="914400" rtl="0" eaLnBrk="1" latinLnBrk="0" hangingPunct="1">
      <a:defRPr sz="1400" kern="1200">
        <a:solidFill>
          <a:schemeClr val="tx1"/>
        </a:solidFill>
        <a:latin typeface="Arial" charset="0"/>
        <a:ea typeface="宋体" charset="-122"/>
        <a:cs typeface="+mn-cs"/>
      </a:defRPr>
    </a:lvl8pPr>
    <a:lvl9pPr marL="3657600" algn="l" defTabSz="914400" rtl="0" eaLnBrk="1" latinLnBrk="0" hangingPunct="1">
      <a:defRPr sz="1400"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3804">
          <p15:clr>
            <a:srgbClr val="A4A3A4"/>
          </p15:clr>
        </p15:guide>
        <p15:guide id="2" pos="272">
          <p15:clr>
            <a:srgbClr val="A4A3A4"/>
          </p15:clr>
        </p15:guide>
        <p15:guide id="3" pos="55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6600"/>
    <a:srgbClr val="CC0000"/>
    <a:srgbClr val="F7E7B5"/>
    <a:srgbClr val="FF9200"/>
    <a:srgbClr val="004D7B"/>
    <a:srgbClr val="FFC269"/>
    <a:srgbClr val="FFD7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4552" autoAdjust="0"/>
  </p:normalViewPr>
  <p:slideViewPr>
    <p:cSldViewPr>
      <p:cViewPr varScale="1">
        <p:scale>
          <a:sx n="55" d="100"/>
          <a:sy n="55" d="100"/>
        </p:scale>
        <p:origin x="1806" y="42"/>
      </p:cViewPr>
      <p:guideLst>
        <p:guide orient="horz" pos="3804"/>
        <p:guide pos="272"/>
        <p:guide pos="5517"/>
      </p:guideLst>
    </p:cSldViewPr>
  </p:slid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135171" name="Rectangle 3"/>
          <p:cNvSpPr>
            <a:spLocks noGrp="1" noChangeArrowheads="1"/>
          </p:cNvSpPr>
          <p:nvPr>
            <p:ph type="dt" sz="quarter" idx="1"/>
          </p:nvPr>
        </p:nvSpPr>
        <p:spPr bwMode="auto">
          <a:xfrm>
            <a:off x="3927475"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5172"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135173" name="Rectangle 5"/>
          <p:cNvSpPr>
            <a:spLocks noGrp="1" noChangeArrowheads="1"/>
          </p:cNvSpPr>
          <p:nvPr>
            <p:ph type="sldNum" sz="quarter" idx="3"/>
          </p:nvPr>
        </p:nvSpPr>
        <p:spPr bwMode="auto">
          <a:xfrm>
            <a:off x="3927475"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275FD42-49E3-433D-9F69-57AA028720E7}" type="slidenum">
              <a:rPr lang="en-US"/>
              <a:pPr>
                <a:defRPr/>
              </a:pPr>
              <a:t>‹#›</a:t>
            </a:fld>
            <a:endParaRPr lang="en-US"/>
          </a:p>
        </p:txBody>
      </p:sp>
    </p:spTree>
    <p:extLst>
      <p:ext uri="{BB962C8B-B14F-4D97-AF65-F5344CB8AC3E}">
        <p14:creationId xmlns:p14="http://schemas.microsoft.com/office/powerpoint/2010/main" val="4032827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l" defTabSz="922338">
              <a:defRPr sz="1200"/>
            </a:lvl1pPr>
          </a:lstStyle>
          <a:p>
            <a:pPr>
              <a:defRPr/>
            </a:pPr>
            <a:endParaRPr lang="en-US" altLang="zh-CN"/>
          </a:p>
        </p:txBody>
      </p:sp>
      <p:sp>
        <p:nvSpPr>
          <p:cNvPr id="3075" name="Rectangle 3"/>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ltLang="zh-CN"/>
          </a:p>
        </p:txBody>
      </p:sp>
      <p:sp>
        <p:nvSpPr>
          <p:cNvPr id="26628"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078"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l" defTabSz="922338">
              <a:defRPr sz="1200"/>
            </a:lvl1pPr>
          </a:lstStyle>
          <a:p>
            <a:pPr>
              <a:defRPr/>
            </a:pPr>
            <a:endParaRPr lang="en-US" altLang="zh-CN"/>
          </a:p>
        </p:txBody>
      </p:sp>
      <p:sp>
        <p:nvSpPr>
          <p:cNvPr id="3079" name="Rectangle 7"/>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FBD26035-58FF-4B7F-861A-66325B6E7E6D}" type="slidenum">
              <a:rPr lang="en-US" altLang="zh-CN"/>
              <a:pPr>
                <a:defRPr/>
              </a:pPr>
              <a:t>‹#›</a:t>
            </a:fld>
            <a:endParaRPr lang="en-US" altLang="zh-CN"/>
          </a:p>
        </p:txBody>
      </p:sp>
    </p:spTree>
    <p:extLst>
      <p:ext uri="{BB962C8B-B14F-4D97-AF65-F5344CB8AC3E}">
        <p14:creationId xmlns:p14="http://schemas.microsoft.com/office/powerpoint/2010/main" val="3166901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5C2CD27-6A85-46B8-963B-C3B20CE57DC4}" type="slidenum">
              <a:rPr lang="en-US" altLang="zh-CN" smtClean="0"/>
              <a:pPr/>
              <a:t>1</a:t>
            </a:fld>
            <a:endParaRPr lang="en-US" altLang="zh-CN"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dirty="0" smtClean="0"/>
              <a:t>This presentation will provide an overview of the complicated world of international REDD+ policy.</a:t>
            </a:r>
          </a:p>
        </p:txBody>
      </p:sp>
    </p:spTree>
    <p:extLst>
      <p:ext uri="{BB962C8B-B14F-4D97-AF65-F5344CB8AC3E}">
        <p14:creationId xmlns:p14="http://schemas.microsoft.com/office/powerpoint/2010/main" val="1886820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D54F7D8-F3EB-4A4A-9CD1-9C3A60448246}" type="slidenum">
              <a:rPr lang="en-US" altLang="zh-CN" smtClean="0"/>
              <a:pPr/>
              <a:t>10</a:t>
            </a:fld>
            <a:endParaRPr lang="en-US" altLang="zh-CN"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t>However, after the KP was negotiated, significant advantages in technology and methodologies made accounting for avoided emissions possible and credible. This advanced technology also highlighted the importance of the emissions from deforestation. In 2005, the Coalition for Rainforest Nations (which represents about 40 tropical countries) proposed including REDD most of the countries because they recognized the importance of addressing deforestation for mitigating climate change, the improvements in technology and in a post-2012 framework. Their proposal was welcomed by the development of credible methodologies made accounting for avoided emissions possible and credible, and the approach that was proposed was a national approach which reduced the threat of leakage. Two years of negotiations ensued and REDD+ was included as an integral part of the negotiations to establish a post-2012 framework at COP-13 in 2007 in Bali, Indonesia.</a:t>
            </a:r>
          </a:p>
        </p:txBody>
      </p:sp>
    </p:spTree>
    <p:extLst>
      <p:ext uri="{BB962C8B-B14F-4D97-AF65-F5344CB8AC3E}">
        <p14:creationId xmlns:p14="http://schemas.microsoft.com/office/powerpoint/2010/main" val="147797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82B751F-5C7A-46F1-AC6A-66EB8F2B862D}" type="slidenum">
              <a:rPr lang="en-US" altLang="zh-CN" smtClean="0"/>
              <a:pPr/>
              <a:t>11</a:t>
            </a:fld>
            <a:endParaRPr lang="en-US" altLang="zh-CN"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t>After Bali, two years of intense negotiations on REDD+ ensued. At Copenhagen, there were three major outcomes on REDD+: </a:t>
            </a:r>
            <a:r>
              <a:rPr lang="en-US" i="1" smtClean="0"/>
              <a:t>a decision on technical and methodological issues from SBST</a:t>
            </a:r>
            <a:r>
              <a:rPr lang="en-US" smtClean="0"/>
              <a:t>A, </a:t>
            </a:r>
            <a:r>
              <a:rPr lang="en-US" i="1" smtClean="0"/>
              <a:t>progress on the policy issues in the AWG-LCA</a:t>
            </a:r>
            <a:r>
              <a:rPr lang="en-US" smtClean="0"/>
              <a:t>, </a:t>
            </a:r>
            <a:r>
              <a:rPr lang="en-US" i="1" smtClean="0"/>
              <a:t>and the inclusion of REDD+ in the Copenhagen Accord</a:t>
            </a:r>
            <a:r>
              <a:rPr lang="en-US" smtClean="0"/>
              <a:t>.</a:t>
            </a:r>
          </a:p>
          <a:p>
            <a:pPr eaLnBrk="1" hangingPunct="1"/>
            <a:endParaRPr lang="en-US" smtClean="0"/>
          </a:p>
          <a:p>
            <a:pPr eaLnBrk="1" hangingPunct="1"/>
            <a:r>
              <a:rPr lang="en-US" smtClean="0"/>
              <a:t>This slide describes the key points included in the SBSTA decision</a:t>
            </a:r>
          </a:p>
        </p:txBody>
      </p:sp>
    </p:spTree>
    <p:extLst>
      <p:ext uri="{BB962C8B-B14F-4D97-AF65-F5344CB8AC3E}">
        <p14:creationId xmlns:p14="http://schemas.microsoft.com/office/powerpoint/2010/main" val="3445975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B2B99A7-75C1-4BF0-BF30-A00007DFBD9E}" type="slidenum">
              <a:rPr lang="en-US" altLang="zh-CN" smtClean="0"/>
              <a:pPr/>
              <a:t>12</a:t>
            </a:fld>
            <a:endParaRPr lang="en-US" altLang="zh-CN"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Despite a lack of progress in the overall negotiations, negotiations on REDD+ made significant progress in the AWG-LCA. Consensus was reached on several issues. However, consensus was not possible on four important issues. We will describe these issues shortly.</a:t>
            </a:r>
          </a:p>
        </p:txBody>
      </p:sp>
    </p:spTree>
    <p:extLst>
      <p:ext uri="{BB962C8B-B14F-4D97-AF65-F5344CB8AC3E}">
        <p14:creationId xmlns:p14="http://schemas.microsoft.com/office/powerpoint/2010/main" val="3164209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A0C2E9B-600C-4F72-851B-042975B52DA2}" type="slidenum">
              <a:rPr lang="en-US" altLang="zh-CN" smtClean="0"/>
              <a:pPr/>
              <a:t>13</a:t>
            </a:fld>
            <a:endParaRPr lang="en-US" altLang="zh-CN"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mtClean="0"/>
              <a:t>REDD+ was also included in the Copenhagen Accord. This is the paragraph that was included. The COP “took note” of the Copenhagen Accord – this means that it’s status in the negotiations is up for interpretation – some countries see it as very important and the basis for a post-2012 framework, others do not feel it should play a role in future negotiations.</a:t>
            </a:r>
          </a:p>
        </p:txBody>
      </p:sp>
    </p:spTree>
    <p:extLst>
      <p:ext uri="{BB962C8B-B14F-4D97-AF65-F5344CB8AC3E}">
        <p14:creationId xmlns:p14="http://schemas.microsoft.com/office/powerpoint/2010/main" val="3812235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9A71CA9-2E46-4950-A99C-1D23EA987AF4}" type="slidenum">
              <a:rPr lang="en-US" altLang="zh-CN" smtClean="0"/>
              <a:pPr/>
              <a:t>14</a:t>
            </a:fld>
            <a:endParaRPr lang="en-US" altLang="zh-CN"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mtClean="0"/>
              <a:t>This slide describes the pathway forward on REDD+ to Cancun.</a:t>
            </a:r>
          </a:p>
        </p:txBody>
      </p:sp>
    </p:spTree>
    <p:extLst>
      <p:ext uri="{BB962C8B-B14F-4D97-AF65-F5344CB8AC3E}">
        <p14:creationId xmlns:p14="http://schemas.microsoft.com/office/powerpoint/2010/main" val="2210739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4B94C9D-E6F5-4F51-94FC-A6F11B14D718}" type="slidenum">
              <a:rPr lang="en-US" altLang="zh-CN" smtClean="0"/>
              <a:pPr/>
              <a:t>15</a:t>
            </a:fld>
            <a:endParaRPr lang="en-US" altLang="zh-CN"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85968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3280056-26CD-4ABC-9B3E-2C6468F9B9B4}" type="slidenum">
              <a:rPr lang="en-US" altLang="zh-CN" smtClean="0"/>
              <a:pPr/>
              <a:t>16</a:t>
            </a:fld>
            <a:endParaRPr lang="en-US" altLang="zh-CN"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These are the main outstanding policy issues on REDD+. We will examine each in turn.</a:t>
            </a:r>
          </a:p>
        </p:txBody>
      </p:sp>
    </p:spTree>
    <p:extLst>
      <p:ext uri="{BB962C8B-B14F-4D97-AF65-F5344CB8AC3E}">
        <p14:creationId xmlns:p14="http://schemas.microsoft.com/office/powerpoint/2010/main" val="927067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E68E904-53E2-4060-8670-AB8B911C63DF}" type="slidenum">
              <a:rPr lang="en-US" altLang="zh-CN" smtClean="0"/>
              <a:pPr/>
              <a:t>17</a:t>
            </a:fld>
            <a:endParaRPr lang="en-US" altLang="zh-CN"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One of the main outstanding issues in the negotiations is the level at which incentives are granted for REDD+. This is an important issue because it will determine the level at which carbon accounting will occur and it will impact the level of involvement of local (sub-national) stakeholders in the implementation of REDD+.</a:t>
            </a:r>
          </a:p>
          <a:p>
            <a:pPr eaLnBrk="1" hangingPunct="1"/>
            <a:endParaRPr lang="en-US" smtClean="0"/>
          </a:p>
          <a:p>
            <a:pPr eaLnBrk="1" hangingPunct="1"/>
            <a:r>
              <a:rPr lang="en-US" smtClean="0"/>
              <a:t>This diagram is a summary of the three options: </a:t>
            </a:r>
          </a:p>
          <a:p>
            <a:pPr eaLnBrk="1" hangingPunct="1"/>
            <a:endParaRPr lang="en-US" smtClean="0"/>
          </a:p>
          <a:p>
            <a:pPr eaLnBrk="1" hangingPunct="1"/>
            <a:r>
              <a:rPr lang="en-US" smtClean="0"/>
              <a:t>National approach: international incentives flow only to national government</a:t>
            </a:r>
          </a:p>
          <a:p>
            <a:pPr eaLnBrk="1" hangingPunct="1"/>
            <a:r>
              <a:rPr lang="en-US" smtClean="0"/>
              <a:t>Subnational approach: international incentives flow directly to sub-national actors (state/municipal governments, communities, local NGOs, project developers, etc)</a:t>
            </a:r>
          </a:p>
          <a:p>
            <a:pPr eaLnBrk="1" hangingPunct="1"/>
            <a:r>
              <a:rPr lang="en-US" smtClean="0"/>
              <a:t>Nested approach: international incentives flow directly to the national government and directly to sub-national actors. Before these incentives can be allocated to various actors, accounting will need to be harmonized across scales.</a:t>
            </a:r>
          </a:p>
          <a:p>
            <a:pPr eaLnBrk="1" hangingPunct="1"/>
            <a:endParaRPr lang="en-US" smtClean="0"/>
          </a:p>
          <a:p>
            <a:pPr eaLnBrk="1" hangingPunct="1"/>
            <a:r>
              <a:rPr lang="en-US" smtClean="0"/>
              <a:t>We will examine this issue more in detail later on, so will not spend too much time describing it now.</a:t>
            </a:r>
          </a:p>
          <a:p>
            <a:pPr eaLnBrk="1" hangingPunct="1"/>
            <a:endParaRPr lang="en-US" smtClean="0"/>
          </a:p>
        </p:txBody>
      </p:sp>
    </p:spTree>
    <p:extLst>
      <p:ext uri="{BB962C8B-B14F-4D97-AF65-F5344CB8AC3E}">
        <p14:creationId xmlns:p14="http://schemas.microsoft.com/office/powerpoint/2010/main" val="87842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E0DCB25-4800-410C-9C9D-6237DAA324A3}" type="slidenum">
              <a:rPr lang="en-US" altLang="zh-CN" smtClean="0"/>
              <a:pPr/>
              <a:t>18</a:t>
            </a:fld>
            <a:endParaRPr lang="en-US" altLang="zh-CN"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This shows the positions of various countries and NGOs. The ones in the box support a combination of national and sub-national approaches (sequential approaches and/or nested approaches).</a:t>
            </a:r>
          </a:p>
          <a:p>
            <a:pPr eaLnBrk="1" hangingPunct="1"/>
            <a:endParaRPr lang="en-US" smtClean="0"/>
          </a:p>
          <a:p>
            <a:pPr eaLnBrk="1" hangingPunct="1"/>
            <a:r>
              <a:rPr lang="en-US" smtClean="0"/>
              <a:t>Source: Little REDD+ Book</a:t>
            </a:r>
          </a:p>
        </p:txBody>
      </p:sp>
    </p:spTree>
    <p:extLst>
      <p:ext uri="{BB962C8B-B14F-4D97-AF65-F5344CB8AC3E}">
        <p14:creationId xmlns:p14="http://schemas.microsoft.com/office/powerpoint/2010/main" val="2350053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5494340-85D5-436A-A005-33BA0E290877}" type="slidenum">
              <a:rPr lang="en-US" altLang="zh-CN" smtClean="0"/>
              <a:pPr/>
              <a:t>19</a:t>
            </a:fld>
            <a:endParaRPr lang="en-US" altLang="zh-CN"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Another outstanding issue in the negotiations is the sources of finance for REDD+. The two main potential sources for REDD+ are public funds or market finance. This slide summarizes the pros and cons of each approach. The ultimate decision on this issue depends a lot on the overall financial architecture for the climate agreement as a whole.</a:t>
            </a:r>
          </a:p>
        </p:txBody>
      </p:sp>
    </p:spTree>
    <p:extLst>
      <p:ext uri="{BB962C8B-B14F-4D97-AF65-F5344CB8AC3E}">
        <p14:creationId xmlns:p14="http://schemas.microsoft.com/office/powerpoint/2010/main" val="165677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F050DDD-7B2E-48CD-9972-488459655F99}" type="slidenum">
              <a:rPr lang="en-US" altLang="zh-CN" smtClean="0"/>
              <a:pPr/>
              <a:t>2</a:t>
            </a:fld>
            <a:endParaRPr lang="en-US" altLang="zh-CN"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smtClean="0"/>
              <a:t>We will start with a brief history of the climate change negotiations in general. Then we will discuss how forests have been dealt with in the negotiations in the past and describe the current policy context for REDD+. Finally, we will describe the main outstanding policy issues on REDD+</a:t>
            </a:r>
          </a:p>
        </p:txBody>
      </p:sp>
    </p:spTree>
    <p:extLst>
      <p:ext uri="{BB962C8B-B14F-4D97-AF65-F5344CB8AC3E}">
        <p14:creationId xmlns:p14="http://schemas.microsoft.com/office/powerpoint/2010/main" val="4034955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C32C07F-4C97-4576-A40B-99C7B3E00429}" type="slidenum">
              <a:rPr lang="en-US" altLang="zh-CN" smtClean="0"/>
              <a:pPr/>
              <a:t>20</a:t>
            </a:fld>
            <a:endParaRPr lang="en-US" altLang="zh-CN"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This slide summarizes the positions of various NGOs and countries. (Market-linked means that they support market crediting for REDD+ but would like that market to be separate from the overall carbon market). The little orange triangle means they specifically support a phased approach to REDD+ with various sources of finance for each phase.</a:t>
            </a:r>
          </a:p>
          <a:p>
            <a:pPr eaLnBrk="1" hangingPunct="1"/>
            <a:endParaRPr lang="en-US" smtClean="0"/>
          </a:p>
          <a:p>
            <a:pPr eaLnBrk="1" hangingPunct="1"/>
            <a:r>
              <a:rPr lang="en-US" smtClean="0"/>
              <a:t>Source: Little REDD+ Book</a:t>
            </a:r>
          </a:p>
          <a:p>
            <a:pPr eaLnBrk="1" hangingPunct="1"/>
            <a:endParaRPr lang="en-US" smtClean="0"/>
          </a:p>
        </p:txBody>
      </p:sp>
    </p:spTree>
    <p:extLst>
      <p:ext uri="{BB962C8B-B14F-4D97-AF65-F5344CB8AC3E}">
        <p14:creationId xmlns:p14="http://schemas.microsoft.com/office/powerpoint/2010/main" val="168554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43157DC-D623-43C0-B9D8-BF16C682B39E}" type="slidenum">
              <a:rPr lang="en-US" altLang="zh-CN" smtClean="0"/>
              <a:pPr/>
              <a:t>21</a:t>
            </a:fld>
            <a:endParaRPr lang="en-US" altLang="zh-CN"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08632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EAD4920-37FD-4382-97B6-29A15632E381}" type="slidenum">
              <a:rPr lang="en-US" altLang="zh-CN" smtClean="0"/>
              <a:pPr/>
              <a:t>22</a:t>
            </a:fld>
            <a:endParaRPr lang="en-US" altLang="zh-CN"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1485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1515066-95B4-485D-B59D-54E54D20A7E2}" type="slidenum">
              <a:rPr lang="en-US" altLang="zh-CN" smtClean="0"/>
              <a:pPr/>
              <a:t>3</a:t>
            </a:fld>
            <a:endParaRPr lang="en-US" altLang="zh-CN"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92598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BD2AF0A-4B36-43F9-AF4E-83F14425DBA1}" type="slidenum">
              <a:rPr lang="en-US" altLang="zh-CN" smtClean="0"/>
              <a:pPr/>
              <a:t>4</a:t>
            </a:fld>
            <a:endParaRPr lang="en-US" altLang="zh-CN"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mtClean="0"/>
              <a:t>This is a timeline summary of the main events in the international climate negotiations. [Just focus on the negotiation of the kyoto protocol and the main points of the protocol; then describe how long it took to debate the rules and decide on the marrakesh accords and then that the kyoto protocol entered into force without the US. Then describe Bali and the roadmap and how it brought us to Copenhagen].</a:t>
            </a:r>
          </a:p>
          <a:p>
            <a:pPr eaLnBrk="1" hangingPunct="1"/>
            <a:endParaRPr lang="en-US" smtClean="0"/>
          </a:p>
          <a:p>
            <a:pPr eaLnBrk="1" hangingPunct="1"/>
            <a:r>
              <a:rPr lang="en-US" i="1" smtClean="0"/>
              <a:t>Rio Treaty (1992)	</a:t>
            </a:r>
            <a:endParaRPr lang="en-US" smtClean="0"/>
          </a:p>
          <a:p>
            <a:pPr eaLnBrk="1" hangingPunct="1"/>
            <a:r>
              <a:rPr lang="en-US" smtClean="0"/>
              <a:t>Created the United Nations Framework Convention on Climate Change (UNFCCC)</a:t>
            </a:r>
          </a:p>
          <a:p>
            <a:pPr eaLnBrk="1" hangingPunct="1"/>
            <a:r>
              <a:rPr lang="en-US" smtClean="0"/>
              <a:t>The goal of the UNFCCC: “</a:t>
            </a:r>
            <a:r>
              <a:rPr lang="en-US" b="1" i="1" smtClean="0"/>
              <a:t>to stabilize atmospheric concentrations of greenhouse gases at a level that would prevent human-induced actions from leading to dangerous anthropogenic interference with the global climate system</a:t>
            </a:r>
            <a:r>
              <a:rPr lang="en-US" smtClean="0"/>
              <a:t>.”</a:t>
            </a:r>
          </a:p>
          <a:p>
            <a:pPr eaLnBrk="1" hangingPunct="1"/>
            <a:r>
              <a:rPr lang="en-US" smtClean="0"/>
              <a:t>The UNFCCC also states that “such a level should be achieved within a time-frame sufficient to allow ecosystems to adapt naturally to climate change, to ensure food production is not threatened, and to enable economic development to proceed in a sustainable manner.” </a:t>
            </a:r>
          </a:p>
          <a:p>
            <a:pPr eaLnBrk="1" hangingPunct="1"/>
            <a:r>
              <a:rPr lang="en-US" smtClean="0"/>
              <a:t>The Convention also seeks to “cover all relevant sources, sinks, and reservoirs of greenhouse gases.”</a:t>
            </a:r>
            <a:endParaRPr lang="en-US" i="1" smtClean="0"/>
          </a:p>
          <a:p>
            <a:pPr eaLnBrk="1" hangingPunct="1"/>
            <a:r>
              <a:rPr lang="en-US" i="1" smtClean="0"/>
              <a:t>The United Nations Framework Convention on Climate Change (UNFCCC) enters into force (1994)</a:t>
            </a:r>
            <a:endParaRPr lang="en-US" smtClean="0"/>
          </a:p>
          <a:p>
            <a:pPr eaLnBrk="1" hangingPunct="1"/>
            <a:r>
              <a:rPr lang="en-US" smtClean="0"/>
              <a:t>UNFCCC is ratified by 192 countries (including the U.S.)</a:t>
            </a:r>
            <a:endParaRPr lang="en-AU" smtClean="0"/>
          </a:p>
          <a:p>
            <a:pPr eaLnBrk="1" hangingPunct="1"/>
            <a:r>
              <a:rPr lang="en-US" smtClean="0"/>
              <a:t>The UNFCCC did not create commitments for Parties, but laid out a process for negotiating specific commitments</a:t>
            </a:r>
            <a:endParaRPr lang="en-AU" smtClean="0"/>
          </a:p>
          <a:p>
            <a:pPr eaLnBrk="1" hangingPunct="1"/>
            <a:r>
              <a:rPr lang="en-US" smtClean="0"/>
              <a:t>Parties to the UNFCCC must:</a:t>
            </a:r>
          </a:p>
          <a:p>
            <a:pPr lvl="1" eaLnBrk="1" hangingPunct="1"/>
            <a:r>
              <a:rPr lang="en-US" smtClean="0"/>
              <a:t>Gather and share information on:</a:t>
            </a:r>
          </a:p>
          <a:p>
            <a:pPr lvl="2" eaLnBrk="1" hangingPunct="1"/>
            <a:r>
              <a:rPr lang="en-US" smtClean="0"/>
              <a:t>Greenhouse gas emissions</a:t>
            </a:r>
          </a:p>
          <a:p>
            <a:pPr lvl="2" eaLnBrk="1" hangingPunct="1"/>
            <a:r>
              <a:rPr lang="en-US" smtClean="0"/>
              <a:t>National policies</a:t>
            </a:r>
          </a:p>
          <a:p>
            <a:pPr lvl="2" eaLnBrk="1" hangingPunct="1"/>
            <a:r>
              <a:rPr lang="en-US" smtClean="0"/>
              <a:t>Best practices</a:t>
            </a:r>
          </a:p>
          <a:p>
            <a:pPr lvl="1" eaLnBrk="1" hangingPunct="1"/>
            <a:r>
              <a:rPr lang="en-US" smtClean="0"/>
              <a:t>Launch national strategies for addressing greenhouse gas emissions and adapting to expected impacts</a:t>
            </a:r>
          </a:p>
          <a:p>
            <a:pPr lvl="1" eaLnBrk="1" hangingPunct="1"/>
            <a:r>
              <a:rPr lang="en-US" smtClean="0"/>
              <a:t>Cooperate in preparing for adaptation to the impacts of climate change</a:t>
            </a:r>
          </a:p>
          <a:p>
            <a:pPr eaLnBrk="1" hangingPunct="1"/>
            <a:r>
              <a:rPr lang="en-US" smtClean="0"/>
              <a:t>Convention bodies:</a:t>
            </a:r>
          </a:p>
          <a:p>
            <a:pPr lvl="1" eaLnBrk="1" hangingPunct="1"/>
            <a:r>
              <a:rPr lang="en-US" b="1" smtClean="0"/>
              <a:t>Conference of the Parties (COP):</a:t>
            </a:r>
            <a:r>
              <a:rPr lang="en-US" smtClean="0"/>
              <a:t> is the "supreme body" of the Convention, that is, its highest decision-making authority. It is an association of all the countries that are Parties to the Convention.</a:t>
            </a:r>
            <a:endParaRPr lang="en-US" b="1" smtClean="0"/>
          </a:p>
          <a:p>
            <a:pPr lvl="1" eaLnBrk="1" hangingPunct="1"/>
            <a:r>
              <a:rPr lang="en-US" b="1" smtClean="0"/>
              <a:t>Subsidiary Body on Scientific and Technical Advice (SBSTA):</a:t>
            </a:r>
            <a:r>
              <a:rPr lang="en-US" smtClean="0"/>
              <a:t> provides the COP with advice on scientific, technological and methodological matters</a:t>
            </a:r>
            <a:endParaRPr lang="en-US" b="1" smtClean="0"/>
          </a:p>
          <a:p>
            <a:pPr lvl="1" eaLnBrk="1" hangingPunct="1"/>
            <a:r>
              <a:rPr lang="en-US" b="1" smtClean="0"/>
              <a:t>Subsidiary Body on Implementation (SBI):</a:t>
            </a:r>
            <a:r>
              <a:rPr lang="en-US" smtClean="0"/>
              <a:t> gives advice to the COP on all matters concerning the implementation of the Convention</a:t>
            </a:r>
            <a:endParaRPr lang="en-US" i="1" smtClean="0"/>
          </a:p>
          <a:p>
            <a:pPr eaLnBrk="1" hangingPunct="1"/>
            <a:r>
              <a:rPr lang="en-US" i="1" smtClean="0"/>
              <a:t>The Kyoto Protocol is negotiated (1997)</a:t>
            </a:r>
            <a:endParaRPr lang="en-US" smtClean="0"/>
          </a:p>
          <a:p>
            <a:pPr eaLnBrk="1" hangingPunct="1"/>
            <a:r>
              <a:rPr lang="en-US" smtClean="0"/>
              <a:t>Key elements of the Kyoto Protocol:</a:t>
            </a:r>
          </a:p>
          <a:p>
            <a:pPr eaLnBrk="1" hangingPunct="1"/>
            <a:r>
              <a:rPr lang="en-US" smtClean="0"/>
              <a:t>Principle of ‘common but differentiated responsibilities’ between Parties: Recognizing that developed countries are principally responsible for the current high levels of GHG emissions in the atmosphere as a result of more than 150 years of industrial activity, the Protocol places a heavier burden on developed nations</a:t>
            </a:r>
          </a:p>
          <a:p>
            <a:pPr eaLnBrk="1" hangingPunct="1"/>
            <a:r>
              <a:rPr lang="en-US" smtClean="0"/>
              <a:t>Parties:</a:t>
            </a:r>
          </a:p>
          <a:p>
            <a:pPr lvl="1" eaLnBrk="1" hangingPunct="1"/>
            <a:r>
              <a:rPr lang="en-US" smtClean="0"/>
              <a:t>Annex I: Industrialized countries</a:t>
            </a:r>
          </a:p>
          <a:p>
            <a:pPr lvl="1" eaLnBrk="1" hangingPunct="1"/>
            <a:r>
              <a:rPr lang="en-US" smtClean="0"/>
              <a:t>Non-Annex I: Developing countries</a:t>
            </a:r>
          </a:p>
          <a:p>
            <a:pPr eaLnBrk="1" hangingPunct="1"/>
            <a:r>
              <a:rPr lang="en-US" smtClean="0"/>
              <a:t>Binding targets for Annex I countries for reducing greenhouse gas emissions: 5% below 1990 levels from 2008-2012</a:t>
            </a:r>
          </a:p>
          <a:p>
            <a:pPr eaLnBrk="1" hangingPunct="1"/>
            <a:r>
              <a:rPr lang="en-US" smtClean="0"/>
              <a:t>All six major GHGs included</a:t>
            </a:r>
          </a:p>
          <a:p>
            <a:pPr eaLnBrk="1" hangingPunct="1"/>
            <a:r>
              <a:rPr lang="en-US" smtClean="0"/>
              <a:t>Includes flexible incentive-based implementation mechanisms</a:t>
            </a:r>
          </a:p>
          <a:p>
            <a:pPr eaLnBrk="1" hangingPunct="1"/>
            <a:r>
              <a:rPr lang="en-US" smtClean="0"/>
              <a:t>Flexible mechanisms:</a:t>
            </a:r>
          </a:p>
          <a:p>
            <a:pPr lvl="1" eaLnBrk="1" hangingPunct="1"/>
            <a:r>
              <a:rPr lang="en-US" b="1" smtClean="0"/>
              <a:t>International Emissions Trading (IET): </a:t>
            </a:r>
            <a:r>
              <a:rPr lang="en-US" smtClean="0"/>
              <a:t>trading of carbon credits between Annex I countries</a:t>
            </a:r>
            <a:endParaRPr lang="en-AU" smtClean="0"/>
          </a:p>
          <a:p>
            <a:pPr lvl="1" eaLnBrk="1" hangingPunct="1"/>
            <a:r>
              <a:rPr lang="en-US" b="1" smtClean="0"/>
              <a:t>Joint Implementation (JI):</a:t>
            </a:r>
            <a:r>
              <a:rPr lang="en-US" smtClean="0"/>
              <a:t> investing in emission reduction projects in Annex I countries</a:t>
            </a:r>
            <a:endParaRPr lang="en-AU" smtClean="0"/>
          </a:p>
          <a:p>
            <a:pPr lvl="1" eaLnBrk="1" hangingPunct="1"/>
            <a:r>
              <a:rPr lang="en-US" b="1" smtClean="0"/>
              <a:t>Clean Development Mechanism (CDM):</a:t>
            </a:r>
            <a:r>
              <a:rPr lang="en-US" smtClean="0"/>
              <a:t> Investing in emissions reductions projects in developing countries</a:t>
            </a:r>
          </a:p>
          <a:p>
            <a:pPr eaLnBrk="1" hangingPunct="1"/>
            <a:r>
              <a:rPr lang="en-US" i="1" smtClean="0"/>
              <a:t>The Marrakesh Accords are negotiated (2001)</a:t>
            </a:r>
            <a:endParaRPr lang="en-US" smtClean="0"/>
          </a:p>
          <a:p>
            <a:pPr eaLnBrk="1" hangingPunct="1"/>
            <a:r>
              <a:rPr lang="en-US" smtClean="0"/>
              <a:t>Established the rules for how the mitigation targets laid out in the Kyoto Protocol will be achieved</a:t>
            </a:r>
          </a:p>
          <a:p>
            <a:pPr eaLnBrk="1" hangingPunct="1"/>
            <a:r>
              <a:rPr lang="en-US" smtClean="0"/>
              <a:t>Including emissions from land use change in developing countries as an eligible mitigation strategy was controversial due to concerns about permanence, leakage, additionality, and the technical capacity to measure and monitor emission reductions</a:t>
            </a:r>
          </a:p>
          <a:p>
            <a:pPr eaLnBrk="1" hangingPunct="1"/>
            <a:r>
              <a:rPr lang="en-US" smtClean="0"/>
              <a:t>Since the mitigation targets had already been set in the Kyoto Protocol, including new sources of emissions reductions (i.e. from land use change in developing countries) was seen as an “offset” rather than an additional reduction in emissions</a:t>
            </a:r>
          </a:p>
          <a:p>
            <a:pPr eaLnBrk="1" hangingPunct="1"/>
            <a:r>
              <a:rPr lang="en-US" smtClean="0"/>
              <a:t>Emissions reductions from avoided deforestation in developing countries was not included as an eligible mitigation strategy</a:t>
            </a:r>
            <a:endParaRPr lang="en-US" i="1" smtClean="0"/>
          </a:p>
          <a:p>
            <a:pPr eaLnBrk="1" hangingPunct="1"/>
            <a:r>
              <a:rPr lang="en-US" i="1" smtClean="0"/>
              <a:t>Kyoto Protocol enters into force (2005)</a:t>
            </a:r>
            <a:endParaRPr lang="en-US" smtClean="0"/>
          </a:p>
          <a:p>
            <a:pPr eaLnBrk="1" hangingPunct="1"/>
            <a:r>
              <a:rPr lang="en-US" smtClean="0"/>
              <a:t>The Kyoto Protocol was ratified by 182 countries (not including the U.S.)</a:t>
            </a:r>
            <a:endParaRPr lang="en-US" i="1" smtClean="0"/>
          </a:p>
          <a:p>
            <a:pPr eaLnBrk="1" hangingPunct="1"/>
            <a:r>
              <a:rPr lang="en-US" i="1" smtClean="0"/>
              <a:t>First Commitment Period of the Kyoto Protocol begins (2008)</a:t>
            </a:r>
            <a:endParaRPr lang="en-US" smtClean="0"/>
          </a:p>
          <a:p>
            <a:pPr eaLnBrk="1" hangingPunct="1"/>
            <a:r>
              <a:rPr lang="en-US" smtClean="0"/>
              <a:t>None</a:t>
            </a:r>
            <a:endParaRPr lang="en-US" i="1" smtClean="0"/>
          </a:p>
          <a:p>
            <a:pPr eaLnBrk="1" hangingPunct="1"/>
            <a:r>
              <a:rPr lang="en-US" i="1" smtClean="0"/>
              <a:t>First Commitment Period of the Kyoto Protocol ends (2012)</a:t>
            </a:r>
            <a:endParaRPr lang="en-US" smtClean="0"/>
          </a:p>
          <a:p>
            <a:pPr eaLnBrk="1" hangingPunct="1"/>
            <a:r>
              <a:rPr lang="en-US" smtClean="0"/>
              <a:t>None</a:t>
            </a:r>
            <a:endParaRPr lang="en-US" i="1" smtClean="0"/>
          </a:p>
          <a:p>
            <a:pPr eaLnBrk="1" hangingPunct="1"/>
            <a:r>
              <a:rPr lang="en-US" i="1" smtClean="0"/>
              <a:t>The 13th Conference of the Parties (COP-13) in Bali, Indonesia (December 2007)</a:t>
            </a:r>
            <a:endParaRPr lang="en-US" smtClean="0"/>
          </a:p>
          <a:p>
            <a:pPr eaLnBrk="1" hangingPunct="1"/>
            <a:r>
              <a:rPr lang="en-US" smtClean="0"/>
              <a:t>The Bali decision calls for the inclusion of REDD as part of a post-2012 mitigation strategy. </a:t>
            </a:r>
          </a:p>
          <a:p>
            <a:pPr eaLnBrk="1" hangingPunct="1"/>
            <a:r>
              <a:rPr lang="en-US" smtClean="0"/>
              <a:t>The ‘Bali Road Map’ conclusively states that the technical capacity to accurately measure and monitor emissions reductions from reduced deforestation and degradation exists.</a:t>
            </a:r>
          </a:p>
          <a:p>
            <a:pPr eaLnBrk="1" hangingPunct="1"/>
            <a:r>
              <a:rPr lang="en-US" smtClean="0"/>
              <a:t>The decision includes in its preamble a clear acknowledgement that degradation also leads to emissions and needs to be addressed when reducing emissions from deforestation. </a:t>
            </a:r>
          </a:p>
          <a:p>
            <a:pPr eaLnBrk="1" hangingPunct="1"/>
            <a:r>
              <a:rPr lang="en-US" smtClean="0"/>
              <a:t>It also explicitly recognizes that the needs of local and indigenous communities have to be considered. </a:t>
            </a:r>
          </a:p>
          <a:p>
            <a:pPr eaLnBrk="1" hangingPunct="1"/>
            <a:r>
              <a:rPr lang="en-US" smtClean="0"/>
              <a:t>Finally, it calls for demonstration activities and capacity-building for countries that may not be ready to engage in the mechanism by 2012. </a:t>
            </a:r>
            <a:endParaRPr lang="en-US" i="1" smtClean="0"/>
          </a:p>
          <a:p>
            <a:pPr eaLnBrk="1" hangingPunct="1"/>
            <a:r>
              <a:rPr lang="en-US" i="1" smtClean="0"/>
              <a:t>UNFCCC meetings in Bangkok to discuss post-2012 agreement (June 2008)</a:t>
            </a:r>
            <a:endParaRPr lang="en-US" smtClean="0"/>
          </a:p>
          <a:p>
            <a:pPr eaLnBrk="1" hangingPunct="1"/>
            <a:r>
              <a:rPr lang="en-US" smtClean="0"/>
              <a:t>A work program for negotiating a post-2012 agreement was established</a:t>
            </a:r>
            <a:endParaRPr lang="en-US" i="1" smtClean="0"/>
          </a:p>
          <a:p>
            <a:pPr eaLnBrk="1" hangingPunct="1"/>
            <a:r>
              <a:rPr lang="en-US" i="1" smtClean="0"/>
              <a:t>The UNFCCC bodies meet five times during the year to discuss post-2012 agreement</a:t>
            </a:r>
            <a:r>
              <a:rPr lang="en-US" b="1" smtClean="0"/>
              <a:t> </a:t>
            </a:r>
            <a:r>
              <a:rPr lang="en-US" i="1" smtClean="0"/>
              <a:t>(2008)</a:t>
            </a:r>
          </a:p>
          <a:p>
            <a:pPr eaLnBrk="1" hangingPunct="1"/>
            <a:r>
              <a:rPr lang="en-US" i="1" smtClean="0"/>
              <a:t>The Ad-hoc Working Groups (AWG), Subsidiary Body on Scientific and Technical Advice (SBSTA), and the Subsidiary Body on Implementation (SBI)</a:t>
            </a:r>
            <a:r>
              <a:rPr lang="en-US" smtClean="0"/>
              <a:t> meet to discuss all of the methodological issues related to a post-2012 agreement</a:t>
            </a:r>
            <a:r>
              <a:rPr lang="en-US" i="1" smtClean="0"/>
              <a:t>)</a:t>
            </a:r>
          </a:p>
          <a:p>
            <a:pPr eaLnBrk="1" hangingPunct="1"/>
            <a:r>
              <a:rPr lang="en-US" i="1" smtClean="0"/>
              <a:t>)</a:t>
            </a:r>
          </a:p>
          <a:p>
            <a:pPr eaLnBrk="1" hangingPunct="1"/>
            <a:r>
              <a:rPr lang="en-US" i="1" smtClean="0"/>
              <a:t>The 14th Conference of the Parties (COP-14) in Poznan, Poland (December 2004)</a:t>
            </a:r>
            <a:endParaRPr lang="en-US" smtClean="0"/>
          </a:p>
          <a:p>
            <a:pPr eaLnBrk="1" hangingPunct="1"/>
            <a:r>
              <a:rPr lang="en-US" smtClean="0"/>
              <a:t>A negotiating text for the post-2012 agreement will potentially be tabled for discussion amongst the Parties</a:t>
            </a:r>
            <a:endParaRPr lang="en-US" i="1" smtClean="0"/>
          </a:p>
          <a:p>
            <a:pPr eaLnBrk="1" hangingPunct="1"/>
            <a:r>
              <a:rPr lang="en-US" i="1" smtClean="0"/>
              <a:t>The 15th Conference of the Parties (COP-15) in Copenhagen (December 2009)</a:t>
            </a:r>
            <a:endParaRPr lang="en-US" smtClean="0"/>
          </a:p>
          <a:p>
            <a:pPr eaLnBrk="1" hangingPunct="1"/>
            <a:r>
              <a:rPr lang="en-US" smtClean="0"/>
              <a:t>Goal: to solidify a post-2012 global agreement on climate change</a:t>
            </a:r>
          </a:p>
        </p:txBody>
      </p:sp>
    </p:spTree>
    <p:extLst>
      <p:ext uri="{BB962C8B-B14F-4D97-AF65-F5344CB8AC3E}">
        <p14:creationId xmlns:p14="http://schemas.microsoft.com/office/powerpoint/2010/main" val="3892459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A431934-8BDE-4705-B4FD-165B1C0AB19D}" type="slidenum">
              <a:rPr lang="en-US" altLang="zh-CN" smtClean="0"/>
              <a:pPr/>
              <a:t>5</a:t>
            </a:fld>
            <a:endParaRPr lang="en-US" altLang="zh-CN"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For those new to the UNFCCC process, each UN Convention has a “COP”, or Conference of the Parties.  The COP is tasked with negotiating decisions related to the scope and responsibilities of the UNFCCC and its signatories.</a:t>
            </a:r>
          </a:p>
          <a:p>
            <a:pPr eaLnBrk="1" hangingPunct="1"/>
            <a:r>
              <a:rPr lang="en-US" smtClean="0"/>
              <a:t>The UNFCCC, with the signing of the Kyoto Protocol, also has a “MOP”, or Meeting of the Parties.  The MOP is tasked with negotiating decisions related to the scope and responsibilities of the Kyoto Protocol and its signatories, a subset of the UNFCCC.  </a:t>
            </a:r>
          </a:p>
          <a:p>
            <a:pPr eaLnBrk="1" hangingPunct="1"/>
            <a:r>
              <a:rPr lang="en-US" smtClean="0"/>
              <a:t>These two bodies are the final decision making venues for all issues brought before the UNFCCC and Kyoto Protocol.  Throughout the year, and at COP/MOPs, the UNFCCC hosts science and technical meetings (SBSTA) and implementation meetings (SBI) and informal workshops.  These formal and informal meetings debate and review complex climate issues, that eventually allow countries to come to a decision they are interested in adopting.</a:t>
            </a:r>
          </a:p>
          <a:p>
            <a:pPr eaLnBrk="1" hangingPunct="1"/>
            <a:endParaRPr lang="es-ES" smtClean="0"/>
          </a:p>
          <a:p>
            <a:pPr eaLnBrk="1" hangingPunct="1"/>
            <a:r>
              <a:rPr lang="es-ES" smtClean="0"/>
              <a:t>Two other important bodies are the Ad-hoc Working Group on the Kyoto Protocol which negotiates the future of the Kyoto Protocol after the first commitment period (which ends in 2012) and the Ad-hoc Working Group on Long-term Cooperative Action which negotiation future action on climate under the Convention (and includes countries that have not signed the KP (US) and issues that were not included in the KP (adaptation and REDD+ for example)).</a:t>
            </a:r>
          </a:p>
          <a:p>
            <a:pPr eaLnBrk="1" hangingPunct="1"/>
            <a:endParaRPr lang="en-US" smtClean="0"/>
          </a:p>
        </p:txBody>
      </p:sp>
    </p:spTree>
    <p:extLst>
      <p:ext uri="{BB962C8B-B14F-4D97-AF65-F5344CB8AC3E}">
        <p14:creationId xmlns:p14="http://schemas.microsoft.com/office/powerpoint/2010/main" val="3504446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C77AEBF-9A13-49CD-83D8-1A24FD73AFDF}" type="slidenum">
              <a:rPr lang="en-US" altLang="zh-CN" smtClean="0"/>
              <a:pPr/>
              <a:t>6</a:t>
            </a:fld>
            <a:endParaRPr lang="en-US" altLang="zh-CN"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lvl="1" eaLnBrk="1" hangingPunct="1"/>
            <a:r>
              <a:rPr lang="en-US" smtClean="0"/>
              <a:t>If this slide looks complicated, it is because the negotiations are complicated! They have been described as the most complex negotiations ever attempted. The basic structure is like this: The COP is the overarching governing body. The working groups described in the last slide will meet to discuss specific aspects of the negotiations. Within those working groups, smaller groups called contact groups or informal working groups will meet to discuss specific topics. REDD+ for example has it’s own contact group within the negotiations. A facilitator will be designated to run the contact group. That facilitator will hold sessions in which all countries are invited to negotiate together, but also hold informal consultations with certain countries or groups of countries to work through difficult issues. The contact group will try to reach a consensus on a text and then report that text to the working group (the AWG-LCA in the case of REDD+) which would, in turn, report the broader work of the group as a whole to the COP. The COP is the only body that can officially adopt decisions.</a:t>
            </a:r>
          </a:p>
        </p:txBody>
      </p:sp>
    </p:spTree>
    <p:extLst>
      <p:ext uri="{BB962C8B-B14F-4D97-AF65-F5344CB8AC3E}">
        <p14:creationId xmlns:p14="http://schemas.microsoft.com/office/powerpoint/2010/main" val="3416766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2A18A7C-5961-4431-9604-EAE12C8124DB}" type="slidenum">
              <a:rPr lang="en-US" altLang="zh-CN" smtClean="0"/>
              <a:pPr/>
              <a:t>7</a:t>
            </a:fld>
            <a:endParaRPr lang="en-US" altLang="zh-CN"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lvl="1" eaLnBrk="1" hangingPunct="1"/>
            <a:r>
              <a:rPr lang="en-US" smtClean="0"/>
              <a:t>If the last diagram, looked complicated this one is even worse! These are some of the negotiating blocs within the negotiations.</a:t>
            </a:r>
          </a:p>
          <a:p>
            <a:pPr lvl="1" eaLnBrk="1" hangingPunct="1"/>
            <a:r>
              <a:rPr lang="en-US" smtClean="0"/>
              <a:t>Main negotiating blocs:</a:t>
            </a:r>
          </a:p>
          <a:p>
            <a:pPr lvl="2" eaLnBrk="1" hangingPunct="1"/>
            <a:r>
              <a:rPr lang="en-US" u="sng" smtClean="0"/>
              <a:t>European Union</a:t>
            </a:r>
            <a:r>
              <a:rPr lang="en-US" smtClean="0"/>
              <a:t> (EU)</a:t>
            </a:r>
          </a:p>
          <a:p>
            <a:pPr lvl="3" eaLnBrk="1" hangingPunct="1"/>
            <a:r>
              <a:rPr lang="en-US" smtClean="0"/>
              <a:t>Strong concern; desires collective, harmonized action</a:t>
            </a:r>
          </a:p>
          <a:p>
            <a:pPr lvl="2" eaLnBrk="1" hangingPunct="1"/>
            <a:r>
              <a:rPr lang="en-US" u="sng" smtClean="0"/>
              <a:t>Umbrella countries</a:t>
            </a:r>
            <a:r>
              <a:rPr lang="en-US" smtClean="0"/>
              <a:t> (led by U.S.)</a:t>
            </a:r>
          </a:p>
          <a:p>
            <a:pPr lvl="3" eaLnBrk="1" hangingPunct="1"/>
            <a:r>
              <a:rPr lang="en-US" smtClean="0"/>
              <a:t>Somewhat more skeptical of international cooperation; prefers maximum flexibility to achieve goals</a:t>
            </a:r>
          </a:p>
          <a:p>
            <a:pPr lvl="3" eaLnBrk="1" hangingPunct="1"/>
            <a:r>
              <a:rPr lang="en-US" smtClean="0"/>
              <a:t>U.S. – more internal division on climate change than other countries</a:t>
            </a:r>
          </a:p>
          <a:p>
            <a:pPr lvl="2" eaLnBrk="1" hangingPunct="1"/>
            <a:r>
              <a:rPr lang="en-US" u="sng" smtClean="0"/>
              <a:t>Group of 77 and China</a:t>
            </a:r>
            <a:r>
              <a:rPr lang="en-US" smtClean="0"/>
              <a:t> (developing countries)</a:t>
            </a:r>
          </a:p>
          <a:p>
            <a:pPr lvl="1" eaLnBrk="1" hangingPunct="1"/>
            <a:r>
              <a:rPr lang="en-US" smtClean="0"/>
              <a:t>Smaller influential groups:</a:t>
            </a:r>
          </a:p>
          <a:p>
            <a:pPr lvl="2" eaLnBrk="1" hangingPunct="1"/>
            <a:r>
              <a:rPr lang="en-US" smtClean="0"/>
              <a:t>AOSIS (Alliance of Small Island States)</a:t>
            </a:r>
          </a:p>
          <a:p>
            <a:pPr lvl="2" eaLnBrk="1" hangingPunct="1"/>
            <a:r>
              <a:rPr lang="en-US" smtClean="0"/>
              <a:t>OPEC</a:t>
            </a:r>
          </a:p>
          <a:p>
            <a:pPr lvl="2" eaLnBrk="1" hangingPunct="1"/>
            <a:r>
              <a:rPr lang="en-US" smtClean="0"/>
              <a:t>Regional groups (eg, Africa; GRULAC in Latin America)</a:t>
            </a:r>
          </a:p>
          <a:p>
            <a:pPr lvl="1" eaLnBrk="1" hangingPunct="1"/>
            <a:r>
              <a:rPr lang="en-US" smtClean="0"/>
              <a:t>Individual negotiators can wield large influence</a:t>
            </a:r>
          </a:p>
        </p:txBody>
      </p:sp>
    </p:spTree>
    <p:extLst>
      <p:ext uri="{BB962C8B-B14F-4D97-AF65-F5344CB8AC3E}">
        <p14:creationId xmlns:p14="http://schemas.microsoft.com/office/powerpoint/2010/main" val="1918511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A21D4C1-20DE-4036-846B-5E04ECEFE1FA}" type="slidenum">
              <a:rPr lang="en-US" altLang="zh-CN" smtClean="0"/>
              <a:pPr/>
              <a:t>8</a:t>
            </a:fld>
            <a:endParaRPr lang="en-US" altLang="zh-CN"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mtClean="0"/>
              <a:t>Now that you fully understand how the climate negotiations work ;-) let’s look at how forests have been treated in those negotiations.</a:t>
            </a:r>
          </a:p>
        </p:txBody>
      </p:sp>
    </p:spTree>
    <p:extLst>
      <p:ext uri="{BB962C8B-B14F-4D97-AF65-F5344CB8AC3E}">
        <p14:creationId xmlns:p14="http://schemas.microsoft.com/office/powerpoint/2010/main" val="1937682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FA883B2-759B-4F76-AFD9-140A03964776}" type="slidenum">
              <a:rPr lang="en-US" altLang="zh-CN" smtClean="0"/>
              <a:pPr/>
              <a:t>9</a:t>
            </a:fld>
            <a:endParaRPr lang="en-US" altLang="zh-CN"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t>Under the Convention, all countries (Parties) must provide a national inventory of their emissions and removals from land-use, land-use change, and forestry in their country.</a:t>
            </a:r>
          </a:p>
          <a:p>
            <a:pPr eaLnBrk="1" hangingPunct="1"/>
            <a:endParaRPr lang="en-US" smtClean="0"/>
          </a:p>
          <a:p>
            <a:pPr eaLnBrk="1" hangingPunct="1"/>
            <a:r>
              <a:rPr lang="en-US" smtClean="0"/>
              <a:t>Under the Kyoto Protocol, emissions from LULUCF are included under the “cap” or limit placed on developed countries (Annex-I) – so any emissions or reductions from that sector are accounted for. In developing countries (non-Annex I) there are no requirements, but afforestation and reforestation projects can be implemented and the credits sold into the clean development mechanism. [describe cdm briefly]. There are currently no incentives for developing countries to reduce their emissions from deforestation and degradation. Avoided deforestation was omitted from the CDM because countries worried that the technical capacity and methodologies did not exist to account for avoided emissions accurately enough. Also, they were concerned that the project approach would just lead to leakage.</a:t>
            </a:r>
          </a:p>
        </p:txBody>
      </p:sp>
    </p:spTree>
    <p:extLst>
      <p:ext uri="{BB962C8B-B14F-4D97-AF65-F5344CB8AC3E}">
        <p14:creationId xmlns:p14="http://schemas.microsoft.com/office/powerpoint/2010/main" val="3208473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7" descr="n5"/>
          <p:cNvPicPr>
            <a:picLocks noChangeAspect="1" noChangeArrowheads="1"/>
          </p:cNvPicPr>
          <p:nvPr userDrawn="1"/>
        </p:nvPicPr>
        <p:blipFill>
          <a:blip r:embed="rId2"/>
          <a:srcRect/>
          <a:stretch>
            <a:fillRect/>
          </a:stretch>
        </p:blipFill>
        <p:spPr bwMode="auto">
          <a:xfrm>
            <a:off x="2771775" y="2124075"/>
            <a:ext cx="6372225" cy="2078038"/>
          </a:xfrm>
          <a:prstGeom prst="rect">
            <a:avLst/>
          </a:prstGeom>
          <a:noFill/>
          <a:ln w="9525">
            <a:noFill/>
            <a:miter lim="800000"/>
            <a:headEnd/>
            <a:tailEnd/>
          </a:ln>
        </p:spPr>
      </p:pic>
      <p:sp>
        <p:nvSpPr>
          <p:cNvPr id="3" name="Text Box 8"/>
          <p:cNvSpPr txBox="1">
            <a:spLocks noChangeArrowheads="1"/>
          </p:cNvSpPr>
          <p:nvPr userDrawn="1"/>
        </p:nvSpPr>
        <p:spPr bwMode="auto">
          <a:xfrm>
            <a:off x="2771775" y="1719263"/>
            <a:ext cx="1493838" cy="396875"/>
          </a:xfrm>
          <a:prstGeom prst="rect">
            <a:avLst/>
          </a:prstGeom>
          <a:noFill/>
          <a:ln w="9525" algn="ctr">
            <a:noFill/>
            <a:miter lim="800000"/>
            <a:headEnd/>
            <a:tailEnd/>
          </a:ln>
          <a:effectLst/>
        </p:spPr>
        <p:txBody>
          <a:bodyPr wrap="none">
            <a:spAutoFit/>
          </a:bodyPr>
          <a:lstStyle/>
          <a:p>
            <a:pPr>
              <a:defRPr/>
            </a:pPr>
            <a:r>
              <a:rPr lang="en-US" altLang="zh-CN" sz="2000"/>
              <a:t>LOGO </a:t>
            </a:r>
            <a:r>
              <a:rPr lang="en-US" altLang="zh-CN" sz="2000">
                <a:solidFill>
                  <a:srgbClr val="006600"/>
                </a:solidFill>
              </a:rPr>
              <a:t>here</a:t>
            </a:r>
          </a:p>
        </p:txBody>
      </p:sp>
      <p:pic>
        <p:nvPicPr>
          <p:cNvPr id="4" name="Picture 10" descr="未标题-2"/>
          <p:cNvPicPr>
            <a:picLocks noChangeAspect="1" noChangeArrowheads="1"/>
          </p:cNvPicPr>
          <p:nvPr userDrawn="1"/>
        </p:nvPicPr>
        <p:blipFill>
          <a:blip r:embed="rId3"/>
          <a:srcRect/>
          <a:stretch>
            <a:fillRect/>
          </a:stretch>
        </p:blipFill>
        <p:spPr bwMode="auto">
          <a:xfrm>
            <a:off x="7993063" y="0"/>
            <a:ext cx="1150937" cy="609600"/>
          </a:xfrm>
          <a:prstGeom prst="rect">
            <a:avLst/>
          </a:prstGeom>
          <a:noFill/>
          <a:ln w="9525">
            <a:noFill/>
            <a:miter lim="800000"/>
            <a:headEnd/>
            <a:tailEnd/>
          </a:ln>
        </p:spPr>
      </p:pic>
      <p:sp>
        <p:nvSpPr>
          <p:cNvPr id="5" name="Rectangle 13"/>
          <p:cNvSpPr>
            <a:spLocks noChangeArrowheads="1"/>
          </p:cNvSpPr>
          <p:nvPr userDrawn="1"/>
        </p:nvSpPr>
        <p:spPr bwMode="auto">
          <a:xfrm>
            <a:off x="2771775" y="4284663"/>
            <a:ext cx="2771775" cy="336550"/>
          </a:xfrm>
          <a:prstGeom prst="rect">
            <a:avLst/>
          </a:prstGeom>
          <a:solidFill>
            <a:schemeClr val="tx1"/>
          </a:solidFill>
          <a:ln w="9525" algn="ctr">
            <a:noFill/>
            <a:miter lim="800000"/>
            <a:headEnd/>
            <a:tailEnd/>
          </a:ln>
          <a:effectLst/>
        </p:spPr>
        <p:txBody>
          <a:bodyPr anchor="ctr">
            <a:spAutoFit/>
          </a:bodyPr>
          <a:lstStyle/>
          <a:p>
            <a:pPr>
              <a:defRPr/>
            </a:pPr>
            <a:r>
              <a:rPr lang="en-US" altLang="zh-CN" sz="1600">
                <a:solidFill>
                  <a:schemeClr val="bg1"/>
                </a:solidFill>
              </a:rPr>
              <a:t>REDD Training Course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userDrawn="1"/>
        </p:nvSpPr>
        <p:spPr bwMode="auto">
          <a:xfrm>
            <a:off x="430213" y="6399213"/>
            <a:ext cx="2474912" cy="314325"/>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1031" name="Line 7"/>
          <p:cNvSpPr>
            <a:spLocks noChangeShapeType="1"/>
          </p:cNvSpPr>
          <p:nvPr userDrawn="1"/>
        </p:nvSpPr>
        <p:spPr bwMode="auto">
          <a:xfrm flipH="1">
            <a:off x="434975" y="6308725"/>
            <a:ext cx="8323263" cy="0"/>
          </a:xfrm>
          <a:prstGeom prst="line">
            <a:avLst/>
          </a:prstGeom>
          <a:noFill/>
          <a:ln w="9525">
            <a:solidFill>
              <a:srgbClr val="B2B2B2"/>
            </a:solidFill>
            <a:round/>
            <a:headEnd/>
            <a:tailEnd/>
          </a:ln>
          <a:effectLst/>
        </p:spPr>
        <p:txBody>
          <a:bodyPr/>
          <a:lstStyle/>
          <a:p>
            <a:pPr>
              <a:defRPr/>
            </a:pPr>
            <a:endParaRPr lang="en-US"/>
          </a:p>
        </p:txBody>
      </p:sp>
      <p:sp>
        <p:nvSpPr>
          <p:cNvPr id="1032" name="Text Box 8"/>
          <p:cNvSpPr txBox="1">
            <a:spLocks noChangeArrowheads="1"/>
          </p:cNvSpPr>
          <p:nvPr userDrawn="1"/>
        </p:nvSpPr>
        <p:spPr bwMode="auto">
          <a:xfrm>
            <a:off x="2857500" y="6399213"/>
            <a:ext cx="1236663" cy="336550"/>
          </a:xfrm>
          <a:prstGeom prst="rect">
            <a:avLst/>
          </a:prstGeom>
          <a:noFill/>
          <a:ln w="9525" algn="ctr">
            <a:noFill/>
            <a:miter lim="800000"/>
            <a:headEnd/>
            <a:tailEnd/>
          </a:ln>
          <a:effectLst/>
        </p:spPr>
        <p:txBody>
          <a:bodyPr wrap="none">
            <a:spAutoFit/>
          </a:bodyPr>
          <a:lstStyle/>
          <a:p>
            <a:pPr>
              <a:defRPr/>
            </a:pPr>
            <a:r>
              <a:rPr lang="en-US" altLang="zh-CN" sz="1600"/>
              <a:t>LOGO</a:t>
            </a:r>
            <a:r>
              <a:rPr lang="en-US" altLang="zh-CN" sz="1600">
                <a:solidFill>
                  <a:srgbClr val="548900"/>
                </a:solidFill>
              </a:rPr>
              <a:t> </a:t>
            </a:r>
            <a:r>
              <a:rPr lang="en-US" altLang="zh-CN" sz="1600">
                <a:solidFill>
                  <a:srgbClr val="006600"/>
                </a:solidFill>
              </a:rPr>
              <a:t>here</a:t>
            </a:r>
          </a:p>
        </p:txBody>
      </p:sp>
      <p:pic>
        <p:nvPicPr>
          <p:cNvPr id="1029" name="Picture 10" descr="未标题-2"/>
          <p:cNvPicPr>
            <a:picLocks noChangeAspect="1" noChangeArrowheads="1"/>
          </p:cNvPicPr>
          <p:nvPr userDrawn="1"/>
        </p:nvPicPr>
        <p:blipFill>
          <a:blip r:embed="rId14"/>
          <a:srcRect/>
          <a:stretch>
            <a:fillRect/>
          </a:stretch>
        </p:blipFill>
        <p:spPr bwMode="auto">
          <a:xfrm>
            <a:off x="8486775" y="6219825"/>
            <a:ext cx="657225" cy="638175"/>
          </a:xfrm>
          <a:prstGeom prst="rect">
            <a:avLst/>
          </a:prstGeom>
          <a:noFill/>
          <a:ln w="9525">
            <a:noFill/>
            <a:miter lim="800000"/>
            <a:headEnd/>
            <a:tailEnd/>
          </a:ln>
        </p:spPr>
      </p:pic>
      <p:sp>
        <p:nvSpPr>
          <p:cNvPr id="1036" name="Rectangle 12"/>
          <p:cNvSpPr>
            <a:spLocks noChangeArrowheads="1"/>
          </p:cNvSpPr>
          <p:nvPr userDrawn="1"/>
        </p:nvSpPr>
        <p:spPr bwMode="auto">
          <a:xfrm>
            <a:off x="8774113" y="6534150"/>
            <a:ext cx="369887" cy="274638"/>
          </a:xfrm>
          <a:prstGeom prst="rect">
            <a:avLst/>
          </a:prstGeom>
          <a:noFill/>
          <a:ln w="9525">
            <a:noFill/>
            <a:miter lim="800000"/>
            <a:headEnd/>
            <a:tailEnd/>
          </a:ln>
          <a:effectLst/>
        </p:spPr>
        <p:txBody>
          <a:bodyPr wrap="none">
            <a:spAutoFit/>
          </a:bodyPr>
          <a:lstStyle/>
          <a:p>
            <a:pPr algn="l">
              <a:defRPr/>
            </a:pPr>
            <a:fld id="{AB2C1C67-7AEA-4723-8098-7DC0BD6D8DF9}" type="slidenum">
              <a:rPr lang="en-US" altLang="zh-CN" sz="1200" b="1"/>
              <a:pPr algn="l">
                <a:defRPr/>
              </a:pPr>
              <a:t>‹#›</a:t>
            </a:fld>
            <a:endParaRPr lang="en-US" altLang="zh-CN" sz="1200" b="1"/>
          </a:p>
        </p:txBody>
      </p:sp>
      <p:sp>
        <p:nvSpPr>
          <p:cNvPr id="1037" name="Rectangle 13"/>
          <p:cNvSpPr>
            <a:spLocks noChangeArrowheads="1"/>
          </p:cNvSpPr>
          <p:nvPr userDrawn="1"/>
        </p:nvSpPr>
        <p:spPr bwMode="auto">
          <a:xfrm>
            <a:off x="522288" y="6396038"/>
            <a:ext cx="2430462" cy="336550"/>
          </a:xfrm>
          <a:prstGeom prst="rect">
            <a:avLst/>
          </a:prstGeom>
          <a:noFill/>
          <a:ln w="9525" algn="ctr">
            <a:noFill/>
            <a:miter lim="800000"/>
            <a:headEnd/>
            <a:tailEnd/>
          </a:ln>
          <a:effectLst/>
        </p:spPr>
        <p:txBody>
          <a:bodyPr anchor="ctr">
            <a:spAutoFit/>
          </a:bodyPr>
          <a:lstStyle/>
          <a:p>
            <a:pPr algn="l">
              <a:defRPr/>
            </a:pPr>
            <a:r>
              <a:rPr lang="en-US" altLang="zh-CN" sz="1600">
                <a:solidFill>
                  <a:schemeClr val="bg1"/>
                </a:solidFill>
              </a:rPr>
              <a:t>REDD Training Course </a:t>
            </a:r>
          </a:p>
        </p:txBody>
      </p:sp>
      <p:sp>
        <p:nvSpPr>
          <p:cNvPr id="1038" name="Rectangle 14"/>
          <p:cNvSpPr>
            <a:spLocks noChangeArrowheads="1"/>
          </p:cNvSpPr>
          <p:nvPr userDrawn="1"/>
        </p:nvSpPr>
        <p:spPr bwMode="auto">
          <a:xfrm>
            <a:off x="2905125" y="6399213"/>
            <a:ext cx="1125538" cy="314325"/>
          </a:xfrm>
          <a:prstGeom prst="rect">
            <a:avLst/>
          </a:prstGeom>
          <a:noFill/>
          <a:ln w="9525" algn="ctr">
            <a:solidFill>
              <a:srgbClr val="C0C0C0"/>
            </a:solid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51"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charset="-122"/>
        </a:defRPr>
      </a:lvl2pPr>
      <a:lvl3pPr algn="ctr" rtl="0" eaLnBrk="0" fontAlgn="base" hangingPunct="0">
        <a:spcBef>
          <a:spcPct val="0"/>
        </a:spcBef>
        <a:spcAft>
          <a:spcPct val="0"/>
        </a:spcAft>
        <a:defRPr sz="4400">
          <a:solidFill>
            <a:schemeClr val="tx2"/>
          </a:solidFill>
          <a:latin typeface="Arial" charset="0"/>
          <a:ea typeface="宋体" charset="-122"/>
        </a:defRPr>
      </a:lvl3pPr>
      <a:lvl4pPr algn="ctr" rtl="0" eaLnBrk="0" fontAlgn="base" hangingPunct="0">
        <a:spcBef>
          <a:spcPct val="0"/>
        </a:spcBef>
        <a:spcAft>
          <a:spcPct val="0"/>
        </a:spcAft>
        <a:defRPr sz="4400">
          <a:solidFill>
            <a:schemeClr val="tx2"/>
          </a:solidFill>
          <a:latin typeface="Arial" charset="0"/>
          <a:ea typeface="宋体" charset="-122"/>
        </a:defRPr>
      </a:lvl4pPr>
      <a:lvl5pPr algn="ctr" rtl="0" eaLnBrk="0" fontAlgn="base" hangingPunct="0">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1.wmf"/></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906713" y="2619375"/>
            <a:ext cx="6011862" cy="720725"/>
          </a:xfrm>
          <a:prstGeom prst="rect">
            <a:avLst/>
          </a:prstGeom>
          <a:noFill/>
          <a:ln w="9525">
            <a:noFill/>
            <a:miter lim="800000"/>
            <a:headEnd/>
            <a:tailEnd/>
          </a:ln>
        </p:spPr>
        <p:txBody>
          <a:bodyPr anchor="ctr"/>
          <a:lstStyle/>
          <a:p>
            <a:pPr algn="l"/>
            <a:r>
              <a:rPr lang="en-US" altLang="zh-CN" sz="3600">
                <a:solidFill>
                  <a:schemeClr val="bg1"/>
                </a:solidFill>
              </a:rPr>
              <a:t>REDD+ International Policy Context</a:t>
            </a:r>
          </a:p>
        </p:txBody>
      </p:sp>
      <p:sp>
        <p:nvSpPr>
          <p:cNvPr id="6149" name="Rectangle 5"/>
          <p:cNvSpPr>
            <a:spLocks noChangeArrowheads="1"/>
          </p:cNvSpPr>
          <p:nvPr/>
        </p:nvSpPr>
        <p:spPr bwMode="auto">
          <a:xfrm>
            <a:off x="2860675" y="3340100"/>
            <a:ext cx="6057900" cy="503238"/>
          </a:xfrm>
          <a:prstGeom prst="rect">
            <a:avLst/>
          </a:prstGeom>
          <a:noFill/>
          <a:ln w="9525">
            <a:noFill/>
            <a:miter lim="800000"/>
            <a:headEnd/>
            <a:tailEnd/>
          </a:ln>
        </p:spPr>
        <p:txBody>
          <a:bodyPr/>
          <a:lstStyle/>
          <a:p>
            <a:pPr>
              <a:lnSpc>
                <a:spcPct val="80000"/>
              </a:lnSpc>
              <a:spcBef>
                <a:spcPct val="20000"/>
              </a:spcBef>
            </a:pPr>
            <a:endParaRPr lang="en-US" sz="2400">
              <a:solidFill>
                <a:schemeClr val="bg1"/>
              </a:solidFill>
            </a:endParaRPr>
          </a:p>
        </p:txBody>
      </p:sp>
      <p:sp>
        <p:nvSpPr>
          <p:cNvPr id="3076" name="Rectangle 10"/>
          <p:cNvSpPr>
            <a:spLocks noChangeArrowheads="1"/>
          </p:cNvSpPr>
          <p:nvPr/>
        </p:nvSpPr>
        <p:spPr bwMode="auto">
          <a:xfrm>
            <a:off x="2816225" y="1719263"/>
            <a:ext cx="1350963" cy="360362"/>
          </a:xfrm>
          <a:prstGeom prst="rect">
            <a:avLst/>
          </a:prstGeom>
          <a:solidFill>
            <a:schemeClr val="bg1"/>
          </a:solidFill>
          <a:ln w="9525" algn="ctr">
            <a:noFill/>
            <a:miter lim="800000"/>
            <a:headEnd/>
            <a:tailEnd/>
          </a:ln>
        </p:spPr>
        <p:txBody>
          <a:bodyPr wrap="none" anchor="ctr"/>
          <a:lstStyle/>
          <a:p>
            <a:endParaRPr lang="en-US"/>
          </a:p>
        </p:txBody>
      </p:sp>
      <p:pic>
        <p:nvPicPr>
          <p:cNvPr id="3077" name="Picture 15" descr="REDD%20logo%201"/>
          <p:cNvPicPr>
            <a:picLocks noChangeAspect="1" noChangeArrowheads="1"/>
          </p:cNvPicPr>
          <p:nvPr/>
        </p:nvPicPr>
        <p:blipFill>
          <a:blip r:embed="rId3"/>
          <a:srcRect/>
          <a:stretch>
            <a:fillRect/>
          </a:stretch>
        </p:blipFill>
        <p:spPr bwMode="auto">
          <a:xfrm>
            <a:off x="2771775" y="1108075"/>
            <a:ext cx="1935163" cy="1004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6149">
                                            <p:txEl>
                                              <p:pRg st="0" end="0"/>
                                            </p:txEl>
                                          </p:spTgt>
                                        </p:tgtEl>
                                        <p:attrNameLst>
                                          <p:attrName>style.visibility</p:attrName>
                                        </p:attrNameLst>
                                      </p:cBhvr>
                                      <p:to>
                                        <p:strVal val="visible"/>
                                      </p:to>
                                    </p:set>
                                    <p:animEffect transition="in" filter="fade">
                                      <p:cBhvr>
                                        <p:cTn id="11" dur="500"/>
                                        <p:tgtEl>
                                          <p:spTgt spid="61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132138" y="549275"/>
            <a:ext cx="5626100" cy="1619250"/>
          </a:xfrm>
          <a:prstGeom prst="rect">
            <a:avLst/>
          </a:prstGeom>
          <a:solidFill>
            <a:srgbClr val="006600"/>
          </a:solidFill>
          <a:ln w="9525">
            <a:noFill/>
            <a:miter lim="800000"/>
            <a:headEnd/>
            <a:tailEnd/>
          </a:ln>
        </p:spPr>
        <p:txBody>
          <a:bodyPr wrap="none" anchor="ctr"/>
          <a:lstStyle/>
          <a:p>
            <a:endParaRPr lang="en-US"/>
          </a:p>
        </p:txBody>
      </p:sp>
      <p:sp>
        <p:nvSpPr>
          <p:cNvPr id="12291" name="Rectangle 3"/>
          <p:cNvSpPr>
            <a:spLocks noChangeArrowheads="1"/>
          </p:cNvSpPr>
          <p:nvPr/>
        </p:nvSpPr>
        <p:spPr bwMode="auto">
          <a:xfrm>
            <a:off x="3176588" y="2303463"/>
            <a:ext cx="5581650" cy="3727450"/>
          </a:xfrm>
          <a:prstGeom prst="rect">
            <a:avLst/>
          </a:prstGeom>
          <a:noFill/>
          <a:ln w="9525">
            <a:solidFill>
              <a:srgbClr val="B2B2B2"/>
            </a:solidFill>
            <a:miter lim="800000"/>
            <a:headEnd/>
            <a:tailEnd/>
          </a:ln>
        </p:spPr>
        <p:txBody>
          <a:bodyPr wrap="none" anchor="ctr"/>
          <a:lstStyle/>
          <a:p>
            <a:endParaRPr lang="en-US"/>
          </a:p>
        </p:txBody>
      </p:sp>
      <p:sp>
        <p:nvSpPr>
          <p:cNvPr id="12292" name="Text Box 4"/>
          <p:cNvSpPr txBox="1">
            <a:spLocks noChangeArrowheads="1"/>
          </p:cNvSpPr>
          <p:nvPr/>
        </p:nvSpPr>
        <p:spPr bwMode="auto">
          <a:xfrm>
            <a:off x="3222625" y="2349500"/>
            <a:ext cx="5535613" cy="6186488"/>
          </a:xfrm>
          <a:prstGeom prst="rect">
            <a:avLst/>
          </a:prstGeom>
          <a:noFill/>
          <a:ln w="9525">
            <a:noFill/>
            <a:miter lim="800000"/>
            <a:headEnd/>
            <a:tailEnd/>
          </a:ln>
        </p:spPr>
        <p:txBody>
          <a:bodyPr>
            <a:spAutoFit/>
          </a:bodyPr>
          <a:lstStyle/>
          <a:p>
            <a:pPr marL="342900" indent="-342900" algn="l">
              <a:buFontTx/>
              <a:buChar char="•"/>
            </a:pPr>
            <a:r>
              <a:rPr lang="fr-FR" sz="1800" b="1"/>
              <a:t>In 2005, the Coalition for Rainforest Nations proposed including REDD in a post-2012 framework</a:t>
            </a:r>
          </a:p>
          <a:p>
            <a:pPr marL="800100" lvl="1" indent="-342900" algn="l">
              <a:buFontTx/>
              <a:buChar char="•"/>
            </a:pPr>
            <a:r>
              <a:rPr lang="fr-FR" sz="1800" b="1"/>
              <a:t>What was different?</a:t>
            </a:r>
          </a:p>
          <a:p>
            <a:pPr marL="1257300" lvl="2" indent="-342900" algn="l">
              <a:buFontTx/>
              <a:buChar char="•"/>
            </a:pPr>
            <a:r>
              <a:rPr lang="fr-FR" sz="1800" b="1"/>
              <a:t>Greater importance placed on deforestation emissions</a:t>
            </a:r>
          </a:p>
          <a:p>
            <a:pPr marL="1257300" lvl="2" indent="-342900" algn="l">
              <a:buFontTx/>
              <a:buChar char="•"/>
            </a:pPr>
            <a:r>
              <a:rPr lang="fr-FR" sz="1800" b="1"/>
              <a:t>Improvements in technology</a:t>
            </a:r>
          </a:p>
          <a:p>
            <a:pPr marL="1257300" lvl="2" indent="-342900" algn="l">
              <a:buFontTx/>
              <a:buChar char="•"/>
            </a:pPr>
            <a:r>
              <a:rPr lang="fr-FR" sz="1800" b="1"/>
              <a:t>Proposed national approach</a:t>
            </a:r>
          </a:p>
          <a:p>
            <a:pPr marL="1257300" lvl="2" indent="-342900" algn="l">
              <a:buFontTx/>
              <a:buChar char="•"/>
            </a:pPr>
            <a:endParaRPr lang="fr-FR" sz="1800" b="1"/>
          </a:p>
          <a:p>
            <a:pPr marL="342900" indent="-342900" algn="l">
              <a:buFontTx/>
              <a:buChar char="•"/>
            </a:pPr>
            <a:r>
              <a:rPr lang="fr-FR" sz="1800" b="1"/>
              <a:t>At COP-13 REDD+ was included in the Bali Action Plan</a:t>
            </a:r>
          </a:p>
          <a:p>
            <a:pPr marL="342900" indent="-342900" algn="l"/>
            <a:endParaRPr lang="fr-FR" sz="1800" b="1"/>
          </a:p>
          <a:p>
            <a:pPr marL="800100" lvl="1" indent="-342900" algn="l"/>
            <a:endParaRPr lang="fr-FR" sz="1800" b="1"/>
          </a:p>
          <a:p>
            <a:pPr marL="342900" indent="-342900" algn="l">
              <a:buFontTx/>
              <a:buChar char="•"/>
            </a:pPr>
            <a:endParaRPr lang="fr-FR" sz="1800" b="1"/>
          </a:p>
          <a:p>
            <a:pPr marL="342900" indent="-342900" algn="l">
              <a:buFontTx/>
              <a:buChar char="•"/>
            </a:pPr>
            <a:endParaRPr lang="fr-FR" sz="1800" b="1"/>
          </a:p>
          <a:p>
            <a:pPr marL="342900" indent="-342900" algn="l">
              <a:buFontTx/>
              <a:buChar char="•"/>
            </a:pPr>
            <a:endParaRPr lang="fr-FR" sz="1800" b="1"/>
          </a:p>
          <a:p>
            <a:pPr marL="800100" lvl="1" indent="-342900" algn="l"/>
            <a:endParaRPr lang="fr-FR" sz="1800"/>
          </a:p>
          <a:p>
            <a:pPr marL="342900" indent="-342900" algn="l"/>
            <a:endParaRPr lang="fr-FR" sz="1800"/>
          </a:p>
          <a:p>
            <a:pPr marL="342900" indent="-342900" algn="l"/>
            <a:endParaRPr lang="fr-FR" sz="1800"/>
          </a:p>
          <a:p>
            <a:pPr marL="342900" indent="-342900" algn="l">
              <a:buFontTx/>
              <a:buChar char="•"/>
            </a:pPr>
            <a:endParaRPr lang="fr-FR" sz="1800"/>
          </a:p>
          <a:p>
            <a:pPr marL="342900" indent="-342900" algn="l">
              <a:buFontTx/>
              <a:buChar char="•"/>
            </a:pPr>
            <a:endParaRPr lang="fr-FR" sz="1800"/>
          </a:p>
          <a:p>
            <a:pPr marL="342900" indent="-342900" algn="l"/>
            <a:endParaRPr lang="en-US" altLang="zh-CN" sz="1800"/>
          </a:p>
        </p:txBody>
      </p:sp>
      <p:sp>
        <p:nvSpPr>
          <p:cNvPr id="12293" name="Rectangle 6"/>
          <p:cNvSpPr>
            <a:spLocks noChangeArrowheads="1"/>
          </p:cNvSpPr>
          <p:nvPr/>
        </p:nvSpPr>
        <p:spPr bwMode="auto">
          <a:xfrm>
            <a:off x="3222625" y="863600"/>
            <a:ext cx="5535613" cy="519113"/>
          </a:xfrm>
          <a:prstGeom prst="rect">
            <a:avLst/>
          </a:prstGeom>
          <a:noFill/>
          <a:ln w="9525" algn="ctr">
            <a:noFill/>
            <a:miter lim="800000"/>
            <a:headEnd/>
            <a:tailEnd/>
          </a:ln>
        </p:spPr>
        <p:txBody>
          <a:bodyPr>
            <a:spAutoFit/>
          </a:bodyPr>
          <a:lstStyle/>
          <a:p>
            <a:pPr algn="l"/>
            <a:r>
              <a:rPr lang="en-US" altLang="zh-CN" sz="2800">
                <a:solidFill>
                  <a:schemeClr val="bg1"/>
                </a:solidFill>
              </a:rPr>
              <a:t>History of REDD+</a:t>
            </a:r>
          </a:p>
        </p:txBody>
      </p:sp>
      <p:pic>
        <p:nvPicPr>
          <p:cNvPr id="12294" name="Picture 7" descr="REDD%20logo%201"/>
          <p:cNvPicPr>
            <a:picLocks noChangeAspect="1" noChangeArrowheads="1"/>
          </p:cNvPicPr>
          <p:nvPr/>
        </p:nvPicPr>
        <p:blipFill>
          <a:blip r:embed="rId3"/>
          <a:srcRect/>
          <a:stretch>
            <a:fillRect/>
          </a:stretch>
        </p:blipFill>
        <p:spPr bwMode="auto">
          <a:xfrm>
            <a:off x="2951163" y="6321425"/>
            <a:ext cx="1125537" cy="536575"/>
          </a:xfrm>
          <a:prstGeom prst="rect">
            <a:avLst/>
          </a:prstGeom>
          <a:noFill/>
          <a:ln w="9525">
            <a:noFill/>
            <a:miter lim="800000"/>
            <a:headEnd/>
            <a:tailEnd/>
          </a:ln>
        </p:spPr>
      </p:pic>
      <p:pic>
        <p:nvPicPr>
          <p:cNvPr id="12295" name="Picture 5" descr="http://10.1.31.14/netpub/server.np?original=20540&amp;site=WOPA&amp;catalog=catalog"/>
          <p:cNvPicPr>
            <a:picLocks noChangeAspect="1" noChangeArrowheads="1"/>
          </p:cNvPicPr>
          <p:nvPr/>
        </p:nvPicPr>
        <p:blipFill>
          <a:blip r:embed="rId4"/>
          <a:srcRect/>
          <a:stretch>
            <a:fillRect/>
          </a:stretch>
        </p:blipFill>
        <p:spPr bwMode="auto">
          <a:xfrm>
            <a:off x="527050" y="539750"/>
            <a:ext cx="2444750" cy="551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132138" y="549275"/>
            <a:ext cx="5626100" cy="790575"/>
          </a:xfrm>
          <a:prstGeom prst="rect">
            <a:avLst/>
          </a:prstGeom>
          <a:solidFill>
            <a:srgbClr val="006600"/>
          </a:solidFill>
          <a:ln w="9525">
            <a:noFill/>
            <a:miter lim="800000"/>
            <a:headEnd/>
            <a:tailEnd/>
          </a:ln>
        </p:spPr>
        <p:txBody>
          <a:bodyPr wrap="none" anchor="ctr"/>
          <a:lstStyle/>
          <a:p>
            <a:endParaRPr lang="en-US"/>
          </a:p>
        </p:txBody>
      </p:sp>
      <p:sp>
        <p:nvSpPr>
          <p:cNvPr id="13315" name="Rectangle 3"/>
          <p:cNvSpPr>
            <a:spLocks noChangeArrowheads="1"/>
          </p:cNvSpPr>
          <p:nvPr/>
        </p:nvSpPr>
        <p:spPr bwMode="auto">
          <a:xfrm>
            <a:off x="3176588" y="1428750"/>
            <a:ext cx="5581650" cy="4602163"/>
          </a:xfrm>
          <a:prstGeom prst="rect">
            <a:avLst/>
          </a:prstGeom>
          <a:noFill/>
          <a:ln w="9525">
            <a:solidFill>
              <a:srgbClr val="B2B2B2"/>
            </a:solidFill>
            <a:miter lim="800000"/>
            <a:headEnd/>
            <a:tailEnd/>
          </a:ln>
        </p:spPr>
        <p:txBody>
          <a:bodyPr wrap="none" anchor="ctr"/>
          <a:lstStyle/>
          <a:p>
            <a:endParaRPr lang="en-US"/>
          </a:p>
        </p:txBody>
      </p:sp>
      <p:sp>
        <p:nvSpPr>
          <p:cNvPr id="13316" name="Text Box 4"/>
          <p:cNvSpPr txBox="1">
            <a:spLocks noChangeArrowheads="1"/>
          </p:cNvSpPr>
          <p:nvPr/>
        </p:nvSpPr>
        <p:spPr bwMode="auto">
          <a:xfrm>
            <a:off x="3222625" y="1428750"/>
            <a:ext cx="5705475" cy="4554538"/>
          </a:xfrm>
          <a:prstGeom prst="rect">
            <a:avLst/>
          </a:prstGeom>
          <a:noFill/>
          <a:ln w="9525">
            <a:noFill/>
            <a:miter lim="800000"/>
            <a:headEnd/>
            <a:tailEnd/>
          </a:ln>
        </p:spPr>
        <p:txBody>
          <a:bodyPr>
            <a:spAutoFit/>
          </a:bodyPr>
          <a:lstStyle/>
          <a:p>
            <a:pPr marL="342900" indent="-342900" algn="l">
              <a:buFontTx/>
              <a:buChar char="•"/>
            </a:pPr>
            <a:r>
              <a:rPr lang="fr-FR" sz="1600" b="1"/>
              <a:t>Reference emission levels and reference levels transparent and based on historic data, adjusted for national circumstances</a:t>
            </a:r>
          </a:p>
          <a:p>
            <a:pPr marL="342900" indent="-342900" algn="l">
              <a:buFontTx/>
              <a:buChar char="•"/>
            </a:pPr>
            <a:endParaRPr lang="fr-FR" sz="1600" b="1"/>
          </a:p>
          <a:p>
            <a:pPr marL="342900" indent="-342900" algn="l">
              <a:buFontTx/>
              <a:buChar char="•"/>
            </a:pPr>
            <a:r>
              <a:rPr lang="fr-FR" sz="1600" b="1"/>
              <a:t>Countries should establish transparent and robust monitoring systems that include remote sensing and field inventories</a:t>
            </a:r>
          </a:p>
          <a:p>
            <a:pPr marL="342900" indent="-342900" algn="l">
              <a:buFontTx/>
              <a:buChar char="•"/>
            </a:pPr>
            <a:endParaRPr lang="fr-FR" sz="1600" b="1"/>
          </a:p>
          <a:p>
            <a:pPr marL="342900" indent="-342900" algn="l">
              <a:buFontTx/>
              <a:buChar char="•"/>
            </a:pPr>
            <a:r>
              <a:rPr lang="fr-FR" sz="1600" b="1"/>
              <a:t>Countries should use the most recent IPCC guidance and guidelines </a:t>
            </a:r>
          </a:p>
          <a:p>
            <a:pPr marL="342900" indent="-342900" algn="l">
              <a:buFontTx/>
              <a:buChar char="•"/>
            </a:pPr>
            <a:endParaRPr lang="fr-FR" sz="1600" b="1"/>
          </a:p>
          <a:p>
            <a:pPr marL="342900" indent="-342900" algn="l">
              <a:buFontTx/>
              <a:buChar char="•"/>
            </a:pPr>
            <a:r>
              <a:rPr lang="fr-FR" sz="1600" b="1"/>
              <a:t>Need for full and effective engagement of indigenous peoples and local communities in monitoring</a:t>
            </a:r>
          </a:p>
          <a:p>
            <a:pPr marL="342900" indent="-342900" algn="l">
              <a:buFontTx/>
              <a:buChar char="•"/>
            </a:pPr>
            <a:endParaRPr lang="fr-FR" sz="1600" b="1"/>
          </a:p>
          <a:p>
            <a:pPr marL="342900" indent="-342900" algn="l">
              <a:buFontTx/>
              <a:buChar char="•"/>
            </a:pPr>
            <a:r>
              <a:rPr lang="fr-FR" sz="1600" b="1"/>
              <a:t>Requests Parties to identify drivers of deforestation and activities that could result in reduced emissions and increased removals, and stabilization.</a:t>
            </a:r>
            <a:endParaRPr lang="fr-FR" sz="1800"/>
          </a:p>
          <a:p>
            <a:pPr marL="342900" indent="-342900" algn="l"/>
            <a:endParaRPr lang="en-US" altLang="zh-CN" sz="1800"/>
          </a:p>
        </p:txBody>
      </p:sp>
      <p:sp>
        <p:nvSpPr>
          <p:cNvPr id="13317" name="Rectangle 6"/>
          <p:cNvSpPr>
            <a:spLocks noChangeArrowheads="1"/>
          </p:cNvSpPr>
          <p:nvPr/>
        </p:nvSpPr>
        <p:spPr bwMode="auto">
          <a:xfrm>
            <a:off x="3194050" y="673100"/>
            <a:ext cx="5535613" cy="519113"/>
          </a:xfrm>
          <a:prstGeom prst="rect">
            <a:avLst/>
          </a:prstGeom>
          <a:noFill/>
          <a:ln w="9525" algn="ctr">
            <a:noFill/>
            <a:miter lim="800000"/>
            <a:headEnd/>
            <a:tailEnd/>
          </a:ln>
        </p:spPr>
        <p:txBody>
          <a:bodyPr>
            <a:spAutoFit/>
          </a:bodyPr>
          <a:lstStyle/>
          <a:p>
            <a:pPr algn="l"/>
            <a:r>
              <a:rPr lang="en-US" altLang="zh-CN" sz="2800">
                <a:solidFill>
                  <a:schemeClr val="bg1"/>
                </a:solidFill>
              </a:rPr>
              <a:t>Copenhagen: SBSTA Decision</a:t>
            </a:r>
          </a:p>
        </p:txBody>
      </p:sp>
      <p:pic>
        <p:nvPicPr>
          <p:cNvPr id="13318" name="Picture 7" descr="REDD%20logo%201"/>
          <p:cNvPicPr>
            <a:picLocks noChangeAspect="1" noChangeArrowheads="1"/>
          </p:cNvPicPr>
          <p:nvPr/>
        </p:nvPicPr>
        <p:blipFill>
          <a:blip r:embed="rId3"/>
          <a:srcRect/>
          <a:stretch>
            <a:fillRect/>
          </a:stretch>
        </p:blipFill>
        <p:spPr bwMode="auto">
          <a:xfrm>
            <a:off x="2951163" y="6321425"/>
            <a:ext cx="1125537" cy="536575"/>
          </a:xfrm>
          <a:prstGeom prst="rect">
            <a:avLst/>
          </a:prstGeom>
          <a:noFill/>
          <a:ln w="9525">
            <a:noFill/>
            <a:miter lim="800000"/>
            <a:headEnd/>
            <a:tailEnd/>
          </a:ln>
        </p:spPr>
      </p:pic>
      <p:pic>
        <p:nvPicPr>
          <p:cNvPr id="13319" name="Picture 5" descr="http://10.1.31.14/netpub/server.np?original=20540&amp;site=WOPA&amp;catalog=catalog"/>
          <p:cNvPicPr>
            <a:picLocks noChangeAspect="1" noChangeArrowheads="1"/>
          </p:cNvPicPr>
          <p:nvPr/>
        </p:nvPicPr>
        <p:blipFill>
          <a:blip r:embed="rId4"/>
          <a:srcRect/>
          <a:stretch>
            <a:fillRect/>
          </a:stretch>
        </p:blipFill>
        <p:spPr bwMode="auto">
          <a:xfrm>
            <a:off x="527050" y="539750"/>
            <a:ext cx="2444750" cy="551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132138" y="549275"/>
            <a:ext cx="5626100" cy="835025"/>
          </a:xfrm>
          <a:prstGeom prst="rect">
            <a:avLst/>
          </a:prstGeom>
          <a:solidFill>
            <a:srgbClr val="006600"/>
          </a:solidFill>
          <a:ln w="9525">
            <a:noFill/>
            <a:miter lim="800000"/>
            <a:headEnd/>
            <a:tailEnd/>
          </a:ln>
        </p:spPr>
        <p:txBody>
          <a:bodyPr wrap="none" anchor="ctr"/>
          <a:lstStyle/>
          <a:p>
            <a:endParaRPr lang="en-US"/>
          </a:p>
        </p:txBody>
      </p:sp>
      <p:sp>
        <p:nvSpPr>
          <p:cNvPr id="14339" name="Rectangle 3"/>
          <p:cNvSpPr>
            <a:spLocks noChangeArrowheads="1"/>
          </p:cNvSpPr>
          <p:nvPr/>
        </p:nvSpPr>
        <p:spPr bwMode="auto">
          <a:xfrm>
            <a:off x="3176588" y="1562100"/>
            <a:ext cx="5581650" cy="4468813"/>
          </a:xfrm>
          <a:prstGeom prst="rect">
            <a:avLst/>
          </a:prstGeom>
          <a:noFill/>
          <a:ln w="9525">
            <a:solidFill>
              <a:srgbClr val="B2B2B2"/>
            </a:solidFill>
            <a:miter lim="800000"/>
            <a:headEnd/>
            <a:tailEnd/>
          </a:ln>
        </p:spPr>
        <p:txBody>
          <a:bodyPr wrap="none" anchor="ctr"/>
          <a:lstStyle/>
          <a:p>
            <a:endParaRPr lang="en-US"/>
          </a:p>
        </p:txBody>
      </p:sp>
      <p:sp>
        <p:nvSpPr>
          <p:cNvPr id="14340" name="Text Box 4"/>
          <p:cNvSpPr txBox="1">
            <a:spLocks noChangeArrowheads="1"/>
          </p:cNvSpPr>
          <p:nvPr/>
        </p:nvSpPr>
        <p:spPr bwMode="auto">
          <a:xfrm>
            <a:off x="3222625" y="1562100"/>
            <a:ext cx="5535613" cy="6186488"/>
          </a:xfrm>
          <a:prstGeom prst="rect">
            <a:avLst/>
          </a:prstGeom>
          <a:noFill/>
          <a:ln w="9525">
            <a:noFill/>
            <a:miter lim="800000"/>
            <a:headEnd/>
            <a:tailEnd/>
          </a:ln>
        </p:spPr>
        <p:txBody>
          <a:bodyPr>
            <a:spAutoFit/>
          </a:bodyPr>
          <a:lstStyle/>
          <a:p>
            <a:pPr marL="342900" indent="-342900" algn="l">
              <a:buFontTx/>
              <a:buChar char="•"/>
            </a:pPr>
            <a:r>
              <a:rPr lang="fr-FR" sz="1800" b="1"/>
              <a:t>Consensus:</a:t>
            </a:r>
          </a:p>
          <a:p>
            <a:pPr marL="800100" lvl="1" indent="-342900" algn="l">
              <a:buFontTx/>
              <a:buChar char="•"/>
            </a:pPr>
            <a:r>
              <a:rPr lang="fr-FR" sz="1800" b="1"/>
              <a:t>Principles</a:t>
            </a:r>
          </a:p>
          <a:p>
            <a:pPr marL="800100" lvl="1" indent="-342900" algn="l">
              <a:buFontTx/>
              <a:buChar char="•"/>
            </a:pPr>
            <a:r>
              <a:rPr lang="fr-FR" sz="1800" b="1"/>
              <a:t>Safeguards</a:t>
            </a:r>
          </a:p>
          <a:p>
            <a:pPr marL="1257300" lvl="2" indent="-342900" algn="l">
              <a:buFontTx/>
              <a:buChar char="•"/>
            </a:pPr>
            <a:r>
              <a:rPr lang="fr-FR" sz="1800" b="1"/>
              <a:t>Indigenous peoples and local communities</a:t>
            </a:r>
          </a:p>
          <a:p>
            <a:pPr marL="1257300" lvl="2" indent="-342900" algn="l">
              <a:buFontTx/>
              <a:buChar char="•"/>
            </a:pPr>
            <a:r>
              <a:rPr lang="fr-FR" sz="1800" b="1"/>
              <a:t>Biodiversity and ecosystem services</a:t>
            </a:r>
          </a:p>
          <a:p>
            <a:pPr marL="800100" lvl="1" indent="-342900" algn="l">
              <a:buFontTx/>
              <a:buChar char="•"/>
            </a:pPr>
            <a:r>
              <a:rPr lang="fr-FR" sz="1800" b="1"/>
              <a:t>Scope = REDD+</a:t>
            </a:r>
          </a:p>
          <a:p>
            <a:pPr marL="800100" lvl="1" indent="-342900" algn="l">
              <a:buFontTx/>
              <a:buChar char="•"/>
            </a:pPr>
            <a:r>
              <a:rPr lang="fr-FR" sz="1800" b="1"/>
              <a:t>Phased approach</a:t>
            </a:r>
          </a:p>
          <a:p>
            <a:pPr marL="800100" lvl="1" indent="-342900" algn="l"/>
            <a:endParaRPr lang="fr-FR" sz="1800" b="1"/>
          </a:p>
          <a:p>
            <a:pPr marL="342900" indent="-342900" algn="l">
              <a:buFontTx/>
              <a:buChar char="•"/>
            </a:pPr>
            <a:r>
              <a:rPr lang="fr-FR" sz="1800" b="1"/>
              <a:t>Outstanding Issues:</a:t>
            </a:r>
          </a:p>
          <a:p>
            <a:pPr marL="800100" lvl="1" indent="-342900" algn="l">
              <a:buFontTx/>
              <a:buChar char="•"/>
            </a:pPr>
            <a:r>
              <a:rPr lang="fr-FR" sz="1800" b="1"/>
              <a:t>Scale</a:t>
            </a:r>
          </a:p>
          <a:p>
            <a:pPr marL="800100" lvl="1" indent="-342900" algn="l">
              <a:buFontTx/>
              <a:buChar char="•"/>
            </a:pPr>
            <a:r>
              <a:rPr lang="fr-FR" sz="1800" b="1"/>
              <a:t>Financing</a:t>
            </a:r>
          </a:p>
          <a:p>
            <a:pPr marL="800100" lvl="1" indent="-342900" algn="l">
              <a:buFontTx/>
              <a:buChar char="•"/>
            </a:pPr>
            <a:r>
              <a:rPr lang="fr-FR" sz="1800" b="1"/>
              <a:t>Level of Ambition</a:t>
            </a:r>
          </a:p>
          <a:p>
            <a:pPr marL="800100" lvl="1" indent="-342900" algn="l">
              <a:buFontTx/>
              <a:buChar char="•"/>
            </a:pPr>
            <a:r>
              <a:rPr lang="fr-FR" sz="1800" b="1"/>
              <a:t>REDD+ = NAMA?</a:t>
            </a:r>
          </a:p>
          <a:p>
            <a:pPr marL="342900" indent="-342900" algn="l">
              <a:buFontTx/>
              <a:buChar char="•"/>
            </a:pPr>
            <a:endParaRPr lang="fr-FR" sz="1800" b="1"/>
          </a:p>
          <a:p>
            <a:pPr marL="342900" indent="-342900" algn="l">
              <a:buFontTx/>
              <a:buChar char="•"/>
            </a:pPr>
            <a:endParaRPr lang="fr-FR" sz="1800" b="1"/>
          </a:p>
          <a:p>
            <a:pPr marL="800100" lvl="1" indent="-342900" algn="l"/>
            <a:endParaRPr lang="fr-FR" sz="1800"/>
          </a:p>
          <a:p>
            <a:pPr marL="342900" indent="-342900" algn="l"/>
            <a:endParaRPr lang="fr-FR" sz="1800"/>
          </a:p>
          <a:p>
            <a:pPr marL="342900" indent="-342900" algn="l"/>
            <a:endParaRPr lang="fr-FR" sz="1800"/>
          </a:p>
          <a:p>
            <a:pPr marL="342900" indent="-342900" algn="l">
              <a:buFontTx/>
              <a:buChar char="•"/>
            </a:pPr>
            <a:endParaRPr lang="fr-FR" sz="1800"/>
          </a:p>
          <a:p>
            <a:pPr marL="342900" indent="-342900" algn="l">
              <a:buFontTx/>
              <a:buChar char="•"/>
            </a:pPr>
            <a:endParaRPr lang="fr-FR" sz="1800"/>
          </a:p>
          <a:p>
            <a:pPr marL="342900" indent="-342900" algn="l"/>
            <a:endParaRPr lang="en-US" altLang="zh-CN" sz="1800"/>
          </a:p>
        </p:txBody>
      </p:sp>
      <p:sp>
        <p:nvSpPr>
          <p:cNvPr id="14341" name="Rectangle 6"/>
          <p:cNvSpPr>
            <a:spLocks noChangeArrowheads="1"/>
          </p:cNvSpPr>
          <p:nvPr/>
        </p:nvSpPr>
        <p:spPr bwMode="auto">
          <a:xfrm>
            <a:off x="3238500" y="539750"/>
            <a:ext cx="5535613" cy="830263"/>
          </a:xfrm>
          <a:prstGeom prst="rect">
            <a:avLst/>
          </a:prstGeom>
          <a:noFill/>
          <a:ln w="9525" algn="ctr">
            <a:noFill/>
            <a:miter lim="800000"/>
            <a:headEnd/>
            <a:tailEnd/>
          </a:ln>
        </p:spPr>
        <p:txBody>
          <a:bodyPr>
            <a:spAutoFit/>
          </a:bodyPr>
          <a:lstStyle/>
          <a:p>
            <a:pPr algn="l"/>
            <a:r>
              <a:rPr lang="en-US" altLang="zh-CN" sz="2400">
                <a:solidFill>
                  <a:schemeClr val="bg1"/>
                </a:solidFill>
              </a:rPr>
              <a:t>Copenhagen: Draft AWG-LCA Negotiating Text</a:t>
            </a:r>
          </a:p>
        </p:txBody>
      </p:sp>
      <p:pic>
        <p:nvPicPr>
          <p:cNvPr id="14342" name="Picture 7" descr="REDD%20logo%201"/>
          <p:cNvPicPr>
            <a:picLocks noChangeAspect="1" noChangeArrowheads="1"/>
          </p:cNvPicPr>
          <p:nvPr/>
        </p:nvPicPr>
        <p:blipFill>
          <a:blip r:embed="rId3"/>
          <a:srcRect/>
          <a:stretch>
            <a:fillRect/>
          </a:stretch>
        </p:blipFill>
        <p:spPr bwMode="auto">
          <a:xfrm>
            <a:off x="2951163" y="6321425"/>
            <a:ext cx="1125537" cy="536575"/>
          </a:xfrm>
          <a:prstGeom prst="rect">
            <a:avLst/>
          </a:prstGeom>
          <a:noFill/>
          <a:ln w="9525">
            <a:noFill/>
            <a:miter lim="800000"/>
            <a:headEnd/>
            <a:tailEnd/>
          </a:ln>
        </p:spPr>
      </p:pic>
      <p:pic>
        <p:nvPicPr>
          <p:cNvPr id="14343" name="Picture 5" descr="http://10.1.31.14/netpub/server.np?original=20540&amp;site=WOPA&amp;catalog=catalog"/>
          <p:cNvPicPr>
            <a:picLocks noChangeAspect="1" noChangeArrowheads="1"/>
          </p:cNvPicPr>
          <p:nvPr/>
        </p:nvPicPr>
        <p:blipFill>
          <a:blip r:embed="rId4"/>
          <a:srcRect/>
          <a:stretch>
            <a:fillRect/>
          </a:stretch>
        </p:blipFill>
        <p:spPr bwMode="auto">
          <a:xfrm>
            <a:off x="527050" y="539750"/>
            <a:ext cx="2444750" cy="551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132138" y="549275"/>
            <a:ext cx="5626100" cy="1619250"/>
          </a:xfrm>
          <a:prstGeom prst="rect">
            <a:avLst/>
          </a:prstGeom>
          <a:solidFill>
            <a:srgbClr val="006600"/>
          </a:solidFill>
          <a:ln w="9525">
            <a:noFill/>
            <a:miter lim="800000"/>
            <a:headEnd/>
            <a:tailEnd/>
          </a:ln>
        </p:spPr>
        <p:txBody>
          <a:bodyPr wrap="none" anchor="ctr"/>
          <a:lstStyle/>
          <a:p>
            <a:endParaRPr lang="en-US"/>
          </a:p>
        </p:txBody>
      </p:sp>
      <p:sp>
        <p:nvSpPr>
          <p:cNvPr id="15363" name="Rectangle 3"/>
          <p:cNvSpPr>
            <a:spLocks noChangeArrowheads="1"/>
          </p:cNvSpPr>
          <p:nvPr/>
        </p:nvSpPr>
        <p:spPr bwMode="auto">
          <a:xfrm>
            <a:off x="3176588" y="2303463"/>
            <a:ext cx="5581650" cy="3727450"/>
          </a:xfrm>
          <a:prstGeom prst="rect">
            <a:avLst/>
          </a:prstGeom>
          <a:noFill/>
          <a:ln w="9525">
            <a:solidFill>
              <a:srgbClr val="B2B2B2"/>
            </a:solidFill>
            <a:miter lim="800000"/>
            <a:headEnd/>
            <a:tailEnd/>
          </a:ln>
        </p:spPr>
        <p:txBody>
          <a:bodyPr wrap="none" anchor="ctr"/>
          <a:lstStyle/>
          <a:p>
            <a:endParaRPr lang="en-US"/>
          </a:p>
        </p:txBody>
      </p:sp>
      <p:sp>
        <p:nvSpPr>
          <p:cNvPr id="15364" name="Text Box 4"/>
          <p:cNvSpPr txBox="1">
            <a:spLocks noChangeArrowheads="1"/>
          </p:cNvSpPr>
          <p:nvPr/>
        </p:nvSpPr>
        <p:spPr bwMode="auto">
          <a:xfrm>
            <a:off x="3222625" y="2349500"/>
            <a:ext cx="5535613" cy="5354638"/>
          </a:xfrm>
          <a:prstGeom prst="rect">
            <a:avLst/>
          </a:prstGeom>
          <a:noFill/>
          <a:ln w="9525">
            <a:noFill/>
            <a:miter lim="800000"/>
            <a:headEnd/>
            <a:tailEnd/>
          </a:ln>
        </p:spPr>
        <p:txBody>
          <a:bodyPr>
            <a:spAutoFit/>
          </a:bodyPr>
          <a:lstStyle/>
          <a:p>
            <a:pPr marL="342900" indent="-342900" algn="l">
              <a:buFontTx/>
              <a:buChar char="•"/>
            </a:pPr>
            <a:r>
              <a:rPr lang="fr-FR" sz="1800" b="1"/>
              <a:t>« We recognize the crucial role of reducing emissions from deforestation and forest degradation and the need to enhance removals of greenhouse gas emission by forests and agree on the need to provide positive incentives to such actions through immediate establishment of a mechanism including REDD-plus, to enable the mobilization of financial resources from developed countries. »</a:t>
            </a:r>
          </a:p>
          <a:p>
            <a:pPr marL="342900" indent="-342900" algn="l">
              <a:buFontTx/>
              <a:buChar char="•"/>
            </a:pPr>
            <a:endParaRPr lang="fr-FR" sz="1800" b="1"/>
          </a:p>
          <a:p>
            <a:pPr marL="342900" indent="-342900" algn="l">
              <a:buFontTx/>
              <a:buChar char="•"/>
            </a:pPr>
            <a:endParaRPr lang="fr-FR" sz="1800" b="1"/>
          </a:p>
          <a:p>
            <a:pPr marL="342900" indent="-342900" algn="l">
              <a:buFontTx/>
              <a:buChar char="•"/>
            </a:pPr>
            <a:endParaRPr lang="fr-FR" sz="1800" b="1"/>
          </a:p>
          <a:p>
            <a:pPr marL="800100" lvl="1" indent="-342900" algn="l"/>
            <a:endParaRPr lang="fr-FR" sz="1800"/>
          </a:p>
          <a:p>
            <a:pPr marL="342900" indent="-342900" algn="l"/>
            <a:endParaRPr lang="fr-FR" sz="1800"/>
          </a:p>
          <a:p>
            <a:pPr marL="342900" indent="-342900" algn="l"/>
            <a:endParaRPr lang="fr-FR" sz="1800"/>
          </a:p>
          <a:p>
            <a:pPr marL="342900" indent="-342900" algn="l">
              <a:buFontTx/>
              <a:buChar char="•"/>
            </a:pPr>
            <a:endParaRPr lang="fr-FR" sz="1800"/>
          </a:p>
          <a:p>
            <a:pPr marL="342900" indent="-342900" algn="l">
              <a:buFontTx/>
              <a:buChar char="•"/>
            </a:pPr>
            <a:endParaRPr lang="fr-FR" sz="1800"/>
          </a:p>
          <a:p>
            <a:pPr marL="342900" indent="-342900" algn="l"/>
            <a:endParaRPr lang="en-US" altLang="zh-CN" sz="1800"/>
          </a:p>
        </p:txBody>
      </p:sp>
      <p:sp>
        <p:nvSpPr>
          <p:cNvPr id="15365" name="Rectangle 6"/>
          <p:cNvSpPr>
            <a:spLocks noChangeArrowheads="1"/>
          </p:cNvSpPr>
          <p:nvPr/>
        </p:nvSpPr>
        <p:spPr bwMode="auto">
          <a:xfrm>
            <a:off x="3222625" y="863600"/>
            <a:ext cx="5535613" cy="519113"/>
          </a:xfrm>
          <a:prstGeom prst="rect">
            <a:avLst/>
          </a:prstGeom>
          <a:noFill/>
          <a:ln w="9525" algn="ctr">
            <a:noFill/>
            <a:miter lim="800000"/>
            <a:headEnd/>
            <a:tailEnd/>
          </a:ln>
        </p:spPr>
        <p:txBody>
          <a:bodyPr>
            <a:spAutoFit/>
          </a:bodyPr>
          <a:lstStyle/>
          <a:p>
            <a:pPr algn="l"/>
            <a:r>
              <a:rPr lang="en-US" altLang="zh-CN" sz="2800">
                <a:solidFill>
                  <a:schemeClr val="bg1"/>
                </a:solidFill>
              </a:rPr>
              <a:t>Copenhagen Accord</a:t>
            </a:r>
          </a:p>
        </p:txBody>
      </p:sp>
      <p:pic>
        <p:nvPicPr>
          <p:cNvPr id="15366" name="Picture 7" descr="REDD%20logo%201"/>
          <p:cNvPicPr>
            <a:picLocks noChangeAspect="1" noChangeArrowheads="1"/>
          </p:cNvPicPr>
          <p:nvPr/>
        </p:nvPicPr>
        <p:blipFill>
          <a:blip r:embed="rId3"/>
          <a:srcRect/>
          <a:stretch>
            <a:fillRect/>
          </a:stretch>
        </p:blipFill>
        <p:spPr bwMode="auto">
          <a:xfrm>
            <a:off x="2951163" y="6321425"/>
            <a:ext cx="1125537" cy="536575"/>
          </a:xfrm>
          <a:prstGeom prst="rect">
            <a:avLst/>
          </a:prstGeom>
          <a:noFill/>
          <a:ln w="9525">
            <a:noFill/>
            <a:miter lim="800000"/>
            <a:headEnd/>
            <a:tailEnd/>
          </a:ln>
        </p:spPr>
      </p:pic>
      <p:pic>
        <p:nvPicPr>
          <p:cNvPr id="15367" name="Picture 5" descr="http://10.1.31.14/netpub/server.np?original=20540&amp;site=WOPA&amp;catalog=catalog"/>
          <p:cNvPicPr>
            <a:picLocks noChangeAspect="1" noChangeArrowheads="1"/>
          </p:cNvPicPr>
          <p:nvPr/>
        </p:nvPicPr>
        <p:blipFill>
          <a:blip r:embed="rId4"/>
          <a:srcRect/>
          <a:stretch>
            <a:fillRect/>
          </a:stretch>
        </p:blipFill>
        <p:spPr bwMode="auto">
          <a:xfrm>
            <a:off x="527050" y="539750"/>
            <a:ext cx="2444750" cy="551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132138" y="549275"/>
            <a:ext cx="5626100" cy="1619250"/>
          </a:xfrm>
          <a:prstGeom prst="rect">
            <a:avLst/>
          </a:prstGeom>
          <a:solidFill>
            <a:srgbClr val="006600"/>
          </a:solidFill>
          <a:ln w="9525">
            <a:noFill/>
            <a:miter lim="800000"/>
            <a:headEnd/>
            <a:tailEnd/>
          </a:ln>
        </p:spPr>
        <p:txBody>
          <a:bodyPr wrap="none" anchor="ctr"/>
          <a:lstStyle/>
          <a:p>
            <a:endParaRPr lang="en-US"/>
          </a:p>
        </p:txBody>
      </p:sp>
      <p:sp>
        <p:nvSpPr>
          <p:cNvPr id="16387" name="Rectangle 3"/>
          <p:cNvSpPr>
            <a:spLocks noChangeArrowheads="1"/>
          </p:cNvSpPr>
          <p:nvPr/>
        </p:nvSpPr>
        <p:spPr bwMode="auto">
          <a:xfrm>
            <a:off x="3176588" y="2303463"/>
            <a:ext cx="5581650" cy="3727450"/>
          </a:xfrm>
          <a:prstGeom prst="rect">
            <a:avLst/>
          </a:prstGeom>
          <a:noFill/>
          <a:ln w="9525">
            <a:solidFill>
              <a:srgbClr val="B2B2B2"/>
            </a:solidFill>
            <a:miter lim="800000"/>
            <a:headEnd/>
            <a:tailEnd/>
          </a:ln>
        </p:spPr>
        <p:txBody>
          <a:bodyPr wrap="none" anchor="ctr"/>
          <a:lstStyle/>
          <a:p>
            <a:endParaRPr lang="en-US"/>
          </a:p>
        </p:txBody>
      </p:sp>
      <p:sp>
        <p:nvSpPr>
          <p:cNvPr id="16388" name="Text Box 4"/>
          <p:cNvSpPr txBox="1">
            <a:spLocks noChangeArrowheads="1"/>
          </p:cNvSpPr>
          <p:nvPr/>
        </p:nvSpPr>
        <p:spPr bwMode="auto">
          <a:xfrm>
            <a:off x="3222625" y="2349500"/>
            <a:ext cx="5535613" cy="5078413"/>
          </a:xfrm>
          <a:prstGeom prst="rect">
            <a:avLst/>
          </a:prstGeom>
          <a:noFill/>
          <a:ln w="9525">
            <a:noFill/>
            <a:miter lim="800000"/>
            <a:headEnd/>
            <a:tailEnd/>
          </a:ln>
        </p:spPr>
        <p:txBody>
          <a:bodyPr>
            <a:spAutoFit/>
          </a:bodyPr>
          <a:lstStyle/>
          <a:p>
            <a:pPr marL="342900" indent="-342900" algn="l">
              <a:buFontTx/>
              <a:buChar char="•"/>
            </a:pPr>
            <a:r>
              <a:rPr lang="fr-FR" sz="1800" b="1"/>
              <a:t>Within the UNFCCC, negotiations will continue on LCA text</a:t>
            </a:r>
          </a:p>
          <a:p>
            <a:pPr marL="800100" lvl="1" indent="-342900" algn="l">
              <a:buFontTx/>
              <a:buChar char="•"/>
            </a:pPr>
            <a:r>
              <a:rPr lang="fr-FR" sz="1800" b="1"/>
              <a:t>May 31-June 11 in Bonn</a:t>
            </a:r>
          </a:p>
          <a:p>
            <a:pPr marL="800100" lvl="1" indent="-342900" algn="l">
              <a:buFontTx/>
              <a:buChar char="•"/>
            </a:pPr>
            <a:r>
              <a:rPr lang="fr-FR" sz="1800" b="1"/>
              <a:t>Two other intersessionals</a:t>
            </a:r>
          </a:p>
          <a:p>
            <a:pPr marL="800100" lvl="1" indent="-342900" algn="l">
              <a:buFontTx/>
              <a:buChar char="•"/>
            </a:pPr>
            <a:r>
              <a:rPr lang="fr-FR" sz="1800" b="1"/>
              <a:t>COP-16, Cancun Mexcio, Nov/Dec 2010</a:t>
            </a:r>
          </a:p>
          <a:p>
            <a:pPr marL="800100" lvl="1" indent="-342900" algn="l">
              <a:buFontTx/>
              <a:buChar char="•"/>
            </a:pPr>
            <a:endParaRPr lang="fr-FR" sz="1800" b="1"/>
          </a:p>
          <a:p>
            <a:pPr marL="342900" indent="-342900" algn="l">
              <a:buFontTx/>
              <a:buChar char="•"/>
            </a:pPr>
            <a:r>
              <a:rPr lang="fr-FR" sz="1800" b="1"/>
              <a:t>Other processes may provide input as well</a:t>
            </a:r>
          </a:p>
          <a:p>
            <a:pPr marL="800100" lvl="1" indent="-342900" algn="l">
              <a:buFontTx/>
              <a:buChar char="•"/>
            </a:pPr>
            <a:r>
              <a:rPr lang="fr-FR" sz="1800" b="1"/>
              <a:t>Paris-Oslo: Creating an interim partnership arrangement</a:t>
            </a:r>
          </a:p>
          <a:p>
            <a:pPr marL="342900" indent="-342900" algn="l">
              <a:buFontTx/>
              <a:buChar char="•"/>
            </a:pPr>
            <a:endParaRPr lang="fr-FR" sz="1800" b="1"/>
          </a:p>
          <a:p>
            <a:pPr marL="342900" indent="-342900" algn="l">
              <a:buFontTx/>
              <a:buChar char="•"/>
            </a:pPr>
            <a:endParaRPr lang="fr-FR" sz="1800" b="1"/>
          </a:p>
          <a:p>
            <a:pPr marL="342900" indent="-342900" algn="l">
              <a:buFontTx/>
              <a:buChar char="•"/>
            </a:pPr>
            <a:endParaRPr lang="fr-FR" sz="1800" b="1"/>
          </a:p>
          <a:p>
            <a:pPr marL="800100" lvl="1" indent="-342900" algn="l"/>
            <a:endParaRPr lang="fr-FR" sz="1800"/>
          </a:p>
          <a:p>
            <a:pPr marL="342900" indent="-342900" algn="l"/>
            <a:endParaRPr lang="fr-FR" sz="1800"/>
          </a:p>
          <a:p>
            <a:pPr marL="342900" indent="-342900" algn="l"/>
            <a:endParaRPr lang="fr-FR" sz="1800"/>
          </a:p>
          <a:p>
            <a:pPr marL="342900" indent="-342900" algn="l">
              <a:buFontTx/>
              <a:buChar char="•"/>
            </a:pPr>
            <a:endParaRPr lang="fr-FR" sz="1800"/>
          </a:p>
          <a:p>
            <a:pPr marL="342900" indent="-342900" algn="l">
              <a:buFontTx/>
              <a:buChar char="•"/>
            </a:pPr>
            <a:endParaRPr lang="fr-FR" sz="1800"/>
          </a:p>
          <a:p>
            <a:pPr marL="342900" indent="-342900" algn="l"/>
            <a:endParaRPr lang="en-US" altLang="zh-CN" sz="1800"/>
          </a:p>
        </p:txBody>
      </p:sp>
      <p:sp>
        <p:nvSpPr>
          <p:cNvPr id="16389" name="Rectangle 6"/>
          <p:cNvSpPr>
            <a:spLocks noChangeArrowheads="1"/>
          </p:cNvSpPr>
          <p:nvPr/>
        </p:nvSpPr>
        <p:spPr bwMode="auto">
          <a:xfrm>
            <a:off x="3222625" y="863600"/>
            <a:ext cx="5535613" cy="519113"/>
          </a:xfrm>
          <a:prstGeom prst="rect">
            <a:avLst/>
          </a:prstGeom>
          <a:noFill/>
          <a:ln w="9525" algn="ctr">
            <a:noFill/>
            <a:miter lim="800000"/>
            <a:headEnd/>
            <a:tailEnd/>
          </a:ln>
        </p:spPr>
        <p:txBody>
          <a:bodyPr>
            <a:spAutoFit/>
          </a:bodyPr>
          <a:lstStyle/>
          <a:p>
            <a:pPr algn="l"/>
            <a:r>
              <a:rPr lang="en-US" altLang="zh-CN" sz="2800">
                <a:solidFill>
                  <a:schemeClr val="bg1"/>
                </a:solidFill>
              </a:rPr>
              <a:t>Pathway Forward to Cancun</a:t>
            </a:r>
          </a:p>
        </p:txBody>
      </p:sp>
      <p:pic>
        <p:nvPicPr>
          <p:cNvPr id="16390" name="Picture 7" descr="REDD%20logo%201"/>
          <p:cNvPicPr>
            <a:picLocks noChangeAspect="1" noChangeArrowheads="1"/>
          </p:cNvPicPr>
          <p:nvPr/>
        </p:nvPicPr>
        <p:blipFill>
          <a:blip r:embed="rId3"/>
          <a:srcRect/>
          <a:stretch>
            <a:fillRect/>
          </a:stretch>
        </p:blipFill>
        <p:spPr bwMode="auto">
          <a:xfrm>
            <a:off x="2951163" y="6321425"/>
            <a:ext cx="1125537" cy="536575"/>
          </a:xfrm>
          <a:prstGeom prst="rect">
            <a:avLst/>
          </a:prstGeom>
          <a:noFill/>
          <a:ln w="9525">
            <a:noFill/>
            <a:miter lim="800000"/>
            <a:headEnd/>
            <a:tailEnd/>
          </a:ln>
        </p:spPr>
      </p:pic>
      <p:pic>
        <p:nvPicPr>
          <p:cNvPr id="16391" name="Picture 5" descr="http://10.1.31.14/netpub/server.np?original=20540&amp;site=WOPA&amp;catalog=catalog"/>
          <p:cNvPicPr>
            <a:picLocks noChangeAspect="1" noChangeArrowheads="1"/>
          </p:cNvPicPr>
          <p:nvPr/>
        </p:nvPicPr>
        <p:blipFill>
          <a:blip r:embed="rId4"/>
          <a:srcRect/>
          <a:stretch>
            <a:fillRect/>
          </a:stretch>
        </p:blipFill>
        <p:spPr bwMode="auto">
          <a:xfrm>
            <a:off x="527050" y="539750"/>
            <a:ext cx="2444750" cy="551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1002895_865c4eace5"/>
          <p:cNvPicPr>
            <a:picLocks noChangeAspect="1" noChangeArrowheads="1"/>
          </p:cNvPicPr>
          <p:nvPr/>
        </p:nvPicPr>
        <p:blipFill>
          <a:blip r:embed="rId3"/>
          <a:srcRect/>
          <a:stretch>
            <a:fillRect/>
          </a:stretch>
        </p:blipFill>
        <p:spPr bwMode="auto">
          <a:xfrm>
            <a:off x="3716338" y="1628775"/>
            <a:ext cx="5041900" cy="3170238"/>
          </a:xfrm>
          <a:prstGeom prst="rect">
            <a:avLst/>
          </a:prstGeom>
          <a:noFill/>
          <a:ln w="9525">
            <a:noFill/>
            <a:miter lim="800000"/>
            <a:headEnd/>
            <a:tailEnd/>
          </a:ln>
        </p:spPr>
      </p:pic>
      <p:sp>
        <p:nvSpPr>
          <p:cNvPr id="17411" name="Rectangle 3"/>
          <p:cNvSpPr>
            <a:spLocks noChangeArrowheads="1"/>
          </p:cNvSpPr>
          <p:nvPr/>
        </p:nvSpPr>
        <p:spPr bwMode="auto">
          <a:xfrm>
            <a:off x="431800" y="1628775"/>
            <a:ext cx="3105150" cy="3170238"/>
          </a:xfrm>
          <a:prstGeom prst="rect">
            <a:avLst/>
          </a:prstGeom>
          <a:solidFill>
            <a:srgbClr val="006600"/>
          </a:solidFill>
          <a:ln w="9525" algn="ctr">
            <a:noFill/>
            <a:miter lim="800000"/>
            <a:headEnd/>
            <a:tailEnd/>
          </a:ln>
        </p:spPr>
        <p:txBody>
          <a:bodyPr wrap="none" anchor="ctr"/>
          <a:lstStyle/>
          <a:p>
            <a:endParaRPr lang="en-US"/>
          </a:p>
        </p:txBody>
      </p:sp>
      <p:sp>
        <p:nvSpPr>
          <p:cNvPr id="17412" name="Rectangle 4"/>
          <p:cNvSpPr>
            <a:spLocks noChangeArrowheads="1"/>
          </p:cNvSpPr>
          <p:nvPr/>
        </p:nvSpPr>
        <p:spPr bwMode="auto">
          <a:xfrm>
            <a:off x="431800" y="3249613"/>
            <a:ext cx="3105150" cy="822325"/>
          </a:xfrm>
          <a:prstGeom prst="rect">
            <a:avLst/>
          </a:prstGeom>
          <a:noFill/>
          <a:ln w="9525" algn="ctr">
            <a:noFill/>
            <a:miter lim="800000"/>
            <a:headEnd/>
            <a:tailEnd/>
          </a:ln>
        </p:spPr>
        <p:txBody>
          <a:bodyPr>
            <a:spAutoFit/>
          </a:bodyPr>
          <a:lstStyle/>
          <a:p>
            <a:pPr algn="l"/>
            <a:r>
              <a:rPr lang="en-US" altLang="zh-CN" sz="2400" b="1">
                <a:solidFill>
                  <a:schemeClr val="bg1"/>
                </a:solidFill>
              </a:rPr>
              <a:t>Outstanding Policy Issues on REDD</a:t>
            </a:r>
          </a:p>
        </p:txBody>
      </p:sp>
      <p:pic>
        <p:nvPicPr>
          <p:cNvPr id="17413" name="Picture 5" descr="REDD%20logo%201"/>
          <p:cNvPicPr>
            <a:picLocks noChangeAspect="1" noChangeArrowheads="1"/>
          </p:cNvPicPr>
          <p:nvPr/>
        </p:nvPicPr>
        <p:blipFill>
          <a:blip r:embed="rId4"/>
          <a:srcRect/>
          <a:stretch>
            <a:fillRect/>
          </a:stretch>
        </p:blipFill>
        <p:spPr bwMode="auto">
          <a:xfrm>
            <a:off x="2951163" y="6321425"/>
            <a:ext cx="1125537" cy="53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132138" y="549275"/>
            <a:ext cx="5626100" cy="1035050"/>
          </a:xfrm>
          <a:prstGeom prst="rect">
            <a:avLst/>
          </a:prstGeom>
          <a:solidFill>
            <a:srgbClr val="006600"/>
          </a:solidFill>
          <a:ln w="9525">
            <a:noFill/>
            <a:miter lim="800000"/>
            <a:headEnd/>
            <a:tailEnd/>
          </a:ln>
        </p:spPr>
        <p:txBody>
          <a:bodyPr wrap="none" anchor="ctr"/>
          <a:lstStyle/>
          <a:p>
            <a:endParaRPr lang="en-US"/>
          </a:p>
        </p:txBody>
      </p:sp>
      <p:sp>
        <p:nvSpPr>
          <p:cNvPr id="18435" name="Rectangle 3"/>
          <p:cNvSpPr>
            <a:spLocks noChangeArrowheads="1"/>
          </p:cNvSpPr>
          <p:nvPr/>
        </p:nvSpPr>
        <p:spPr bwMode="auto">
          <a:xfrm>
            <a:off x="3176588" y="1673225"/>
            <a:ext cx="5581650" cy="4357688"/>
          </a:xfrm>
          <a:prstGeom prst="rect">
            <a:avLst/>
          </a:prstGeom>
          <a:noFill/>
          <a:ln w="9525">
            <a:solidFill>
              <a:srgbClr val="B2B2B2"/>
            </a:solidFill>
            <a:miter lim="800000"/>
            <a:headEnd/>
            <a:tailEnd/>
          </a:ln>
        </p:spPr>
        <p:txBody>
          <a:bodyPr wrap="none" anchor="ctr"/>
          <a:lstStyle/>
          <a:p>
            <a:endParaRPr lang="en-US"/>
          </a:p>
        </p:txBody>
      </p:sp>
      <p:sp>
        <p:nvSpPr>
          <p:cNvPr id="18436" name="Text Box 4"/>
          <p:cNvSpPr txBox="1">
            <a:spLocks noChangeArrowheads="1"/>
          </p:cNvSpPr>
          <p:nvPr/>
        </p:nvSpPr>
        <p:spPr bwMode="auto">
          <a:xfrm>
            <a:off x="3222625" y="1403350"/>
            <a:ext cx="5535613" cy="6740525"/>
          </a:xfrm>
          <a:prstGeom prst="rect">
            <a:avLst/>
          </a:prstGeom>
          <a:noFill/>
          <a:ln w="9525">
            <a:noFill/>
            <a:miter lim="800000"/>
            <a:headEnd/>
            <a:tailEnd/>
          </a:ln>
        </p:spPr>
        <p:txBody>
          <a:bodyPr>
            <a:spAutoFit/>
          </a:bodyPr>
          <a:lstStyle/>
          <a:p>
            <a:pPr marL="342900" indent="-342900" algn="l"/>
            <a:endParaRPr lang="fr-FR" sz="1800" b="1"/>
          </a:p>
          <a:p>
            <a:pPr marL="342900" indent="-342900" algn="l">
              <a:buFontTx/>
              <a:buChar char="•"/>
            </a:pPr>
            <a:endParaRPr lang="fr-FR" sz="1800" b="1"/>
          </a:p>
          <a:p>
            <a:pPr marL="342900" indent="-342900" algn="l">
              <a:buFontTx/>
              <a:buChar char="•"/>
            </a:pPr>
            <a:r>
              <a:rPr lang="fr-FR" sz="1800" b="1"/>
              <a:t>Scale: National or Sub-national</a:t>
            </a:r>
          </a:p>
          <a:p>
            <a:pPr marL="342900" indent="-342900" algn="l">
              <a:buFontTx/>
              <a:buChar char="•"/>
            </a:pPr>
            <a:endParaRPr lang="fr-FR" sz="1800" b="1"/>
          </a:p>
          <a:p>
            <a:pPr marL="342900" indent="-342900" algn="l">
              <a:buFontTx/>
              <a:buChar char="•"/>
            </a:pPr>
            <a:r>
              <a:rPr lang="fr-FR" sz="1800" b="1"/>
              <a:t>Funding: Market or Fund</a:t>
            </a:r>
          </a:p>
          <a:p>
            <a:pPr marL="342900" indent="-342900" algn="l">
              <a:buFontTx/>
              <a:buChar char="•"/>
            </a:pPr>
            <a:endParaRPr lang="fr-FR" sz="1800" b="1"/>
          </a:p>
          <a:p>
            <a:pPr marL="342900" indent="-342900" algn="l">
              <a:buFontTx/>
              <a:buChar char="•"/>
            </a:pPr>
            <a:r>
              <a:rPr lang="fr-FR" sz="1800" b="1"/>
              <a:t>Level of ambition</a:t>
            </a:r>
          </a:p>
          <a:p>
            <a:pPr marL="342900" indent="-342900" algn="l">
              <a:buFontTx/>
              <a:buChar char="•"/>
            </a:pPr>
            <a:endParaRPr lang="fr-FR" sz="1800" b="1"/>
          </a:p>
          <a:p>
            <a:pPr marL="342900" indent="-342900" algn="l">
              <a:buFontTx/>
              <a:buChar char="•"/>
            </a:pPr>
            <a:r>
              <a:rPr lang="fr-FR" sz="1800" b="1"/>
              <a:t>REDD+ = NAMAs?</a:t>
            </a:r>
          </a:p>
          <a:p>
            <a:pPr marL="342900" indent="-342900" algn="l">
              <a:buFontTx/>
              <a:buChar char="•"/>
            </a:pPr>
            <a:endParaRPr lang="fr-FR" sz="1800" b="1"/>
          </a:p>
          <a:p>
            <a:pPr marL="800100" lvl="1" indent="-342900" algn="l"/>
            <a:endParaRPr lang="fr-FR" sz="1800" b="1"/>
          </a:p>
          <a:p>
            <a:pPr marL="800100" lvl="1" indent="-342900" algn="l"/>
            <a:endParaRPr lang="fr-FR" sz="1800" b="1"/>
          </a:p>
          <a:p>
            <a:pPr marL="800100" lvl="1" indent="-342900" algn="l"/>
            <a:endParaRPr lang="fr-FR" sz="1800" b="1"/>
          </a:p>
          <a:p>
            <a:pPr marL="800100" lvl="1" indent="-342900" algn="l">
              <a:buFontTx/>
              <a:buChar char="•"/>
            </a:pPr>
            <a:endParaRPr lang="fr-FR" sz="1800" b="1"/>
          </a:p>
          <a:p>
            <a:pPr marL="800100" lvl="1" indent="-342900" algn="l">
              <a:buFontTx/>
              <a:buChar char="•"/>
            </a:pPr>
            <a:endParaRPr lang="fr-FR" sz="1800" b="1"/>
          </a:p>
          <a:p>
            <a:pPr marL="342900" indent="-342900" algn="l">
              <a:buFontTx/>
              <a:buChar char="•"/>
            </a:pPr>
            <a:endParaRPr lang="fr-FR" sz="1800" b="1"/>
          </a:p>
          <a:p>
            <a:pPr marL="342900" indent="-342900" algn="l">
              <a:buFontTx/>
              <a:buChar char="•"/>
            </a:pPr>
            <a:endParaRPr lang="fr-FR" sz="1800" b="1"/>
          </a:p>
          <a:p>
            <a:pPr marL="342900" indent="-342900" algn="l">
              <a:buFontTx/>
              <a:buChar char="•"/>
            </a:pPr>
            <a:endParaRPr lang="fr-FR" sz="1800" b="1"/>
          </a:p>
          <a:p>
            <a:pPr marL="800100" lvl="1" indent="-342900" algn="l"/>
            <a:endParaRPr lang="fr-FR" sz="1800"/>
          </a:p>
          <a:p>
            <a:pPr marL="342900" indent="-342900" algn="l"/>
            <a:endParaRPr lang="fr-FR" sz="1800"/>
          </a:p>
          <a:p>
            <a:pPr marL="342900" indent="-342900" algn="l"/>
            <a:endParaRPr lang="fr-FR" sz="1800"/>
          </a:p>
          <a:p>
            <a:pPr marL="342900" indent="-342900" algn="l">
              <a:buFontTx/>
              <a:buChar char="•"/>
            </a:pPr>
            <a:endParaRPr lang="fr-FR" sz="1800"/>
          </a:p>
          <a:p>
            <a:pPr marL="342900" indent="-342900" algn="l">
              <a:buFontTx/>
              <a:buChar char="•"/>
            </a:pPr>
            <a:endParaRPr lang="fr-FR" sz="1800"/>
          </a:p>
          <a:p>
            <a:pPr marL="342900" indent="-342900" algn="l"/>
            <a:endParaRPr lang="en-US" altLang="zh-CN" sz="1800"/>
          </a:p>
        </p:txBody>
      </p:sp>
      <p:pic>
        <p:nvPicPr>
          <p:cNvPr id="18437" name="Picture 5" descr="2423450_01b548a0ff"/>
          <p:cNvPicPr>
            <a:picLocks noChangeAspect="1" noChangeArrowheads="1"/>
          </p:cNvPicPr>
          <p:nvPr/>
        </p:nvPicPr>
        <p:blipFill>
          <a:blip r:embed="rId3"/>
          <a:srcRect/>
          <a:stretch>
            <a:fillRect/>
          </a:stretch>
        </p:blipFill>
        <p:spPr bwMode="auto">
          <a:xfrm>
            <a:off x="431800" y="549275"/>
            <a:ext cx="2609850" cy="5489575"/>
          </a:xfrm>
          <a:prstGeom prst="rect">
            <a:avLst/>
          </a:prstGeom>
          <a:noFill/>
          <a:ln w="9525">
            <a:noFill/>
            <a:miter lim="800000"/>
            <a:headEnd/>
            <a:tailEnd/>
          </a:ln>
        </p:spPr>
      </p:pic>
      <p:sp>
        <p:nvSpPr>
          <p:cNvPr id="18438" name="Rectangle 6"/>
          <p:cNvSpPr>
            <a:spLocks noChangeArrowheads="1"/>
          </p:cNvSpPr>
          <p:nvPr/>
        </p:nvSpPr>
        <p:spPr bwMode="auto">
          <a:xfrm>
            <a:off x="3222625" y="863600"/>
            <a:ext cx="5535613" cy="519113"/>
          </a:xfrm>
          <a:prstGeom prst="rect">
            <a:avLst/>
          </a:prstGeom>
          <a:noFill/>
          <a:ln w="9525" algn="ctr">
            <a:noFill/>
            <a:miter lim="800000"/>
            <a:headEnd/>
            <a:tailEnd/>
          </a:ln>
        </p:spPr>
        <p:txBody>
          <a:bodyPr>
            <a:spAutoFit/>
          </a:bodyPr>
          <a:lstStyle/>
          <a:p>
            <a:pPr algn="l"/>
            <a:r>
              <a:rPr lang="en-US" altLang="zh-CN" sz="2800">
                <a:solidFill>
                  <a:schemeClr val="bg1"/>
                </a:solidFill>
              </a:rPr>
              <a:t>Key Outstanding Policy Issues</a:t>
            </a:r>
          </a:p>
        </p:txBody>
      </p:sp>
      <p:pic>
        <p:nvPicPr>
          <p:cNvPr id="18439" name="Picture 7" descr="REDD%20logo%201"/>
          <p:cNvPicPr>
            <a:picLocks noChangeAspect="1" noChangeArrowheads="1"/>
          </p:cNvPicPr>
          <p:nvPr/>
        </p:nvPicPr>
        <p:blipFill>
          <a:blip r:embed="rId4"/>
          <a:srcRect/>
          <a:stretch>
            <a:fillRect/>
          </a:stretch>
        </p:blipFill>
        <p:spPr bwMode="auto">
          <a:xfrm>
            <a:off x="2951163" y="6321425"/>
            <a:ext cx="1125537" cy="536575"/>
          </a:xfrm>
          <a:prstGeom prst="rect">
            <a:avLst/>
          </a:prstGeom>
          <a:noFill/>
          <a:ln w="9525">
            <a:noFill/>
            <a:miter lim="800000"/>
            <a:headEnd/>
            <a:tailEnd/>
          </a:ln>
        </p:spPr>
      </p:pic>
      <p:pic>
        <p:nvPicPr>
          <p:cNvPr id="18440" name="Picture 8" descr="000057_c)_WWF_Alain_COMPOST"/>
          <p:cNvPicPr>
            <a:picLocks noChangeAspect="1" noChangeArrowheads="1"/>
          </p:cNvPicPr>
          <p:nvPr/>
        </p:nvPicPr>
        <p:blipFill>
          <a:blip r:embed="rId5"/>
          <a:srcRect l="75728" t="6483" r="1694" b="1620"/>
          <a:stretch>
            <a:fillRect/>
          </a:stretch>
        </p:blipFill>
        <p:spPr bwMode="auto">
          <a:xfrm>
            <a:off x="431800" y="549275"/>
            <a:ext cx="2609850" cy="548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31800" y="593725"/>
            <a:ext cx="8281988" cy="900113"/>
          </a:xfrm>
          <a:prstGeom prst="rect">
            <a:avLst/>
          </a:prstGeom>
          <a:solidFill>
            <a:srgbClr val="006600"/>
          </a:solidFill>
          <a:ln w="9525">
            <a:noFill/>
            <a:miter lim="800000"/>
            <a:headEnd/>
            <a:tailEnd/>
          </a:ln>
        </p:spPr>
        <p:txBody>
          <a:bodyPr wrap="none" anchor="ctr"/>
          <a:lstStyle/>
          <a:p>
            <a:endParaRPr lang="en-US"/>
          </a:p>
        </p:txBody>
      </p:sp>
      <p:sp>
        <p:nvSpPr>
          <p:cNvPr id="19459" name="Text Box 3"/>
          <p:cNvSpPr txBox="1">
            <a:spLocks noChangeArrowheads="1"/>
          </p:cNvSpPr>
          <p:nvPr/>
        </p:nvSpPr>
        <p:spPr bwMode="auto">
          <a:xfrm>
            <a:off x="3222625" y="2349500"/>
            <a:ext cx="5535613" cy="2014538"/>
          </a:xfrm>
          <a:prstGeom prst="rect">
            <a:avLst/>
          </a:prstGeom>
          <a:noFill/>
          <a:ln w="9525">
            <a:noFill/>
            <a:miter lim="800000"/>
            <a:headEnd/>
            <a:tailEnd/>
          </a:ln>
        </p:spPr>
        <p:txBody>
          <a:bodyPr>
            <a:spAutoFit/>
          </a:bodyPr>
          <a:lstStyle/>
          <a:p>
            <a:pPr marL="342900" indent="-342900" algn="l">
              <a:buFontTx/>
              <a:buChar char="•"/>
            </a:pPr>
            <a:endParaRPr lang="fr-FR" sz="1800" b="1"/>
          </a:p>
          <a:p>
            <a:pPr marL="342900" indent="-342900" algn="l">
              <a:buFontTx/>
              <a:buChar char="•"/>
            </a:pPr>
            <a:endParaRPr lang="fr-FR" sz="1800" b="1"/>
          </a:p>
          <a:p>
            <a:pPr marL="342900" indent="-342900" algn="l">
              <a:buFontTx/>
              <a:buChar char="•"/>
            </a:pPr>
            <a:endParaRPr lang="fr-FR" sz="1800" b="1"/>
          </a:p>
          <a:p>
            <a:pPr marL="342900" indent="-342900" algn="l">
              <a:buFontTx/>
              <a:buChar char="•"/>
            </a:pPr>
            <a:endParaRPr lang="fr-FR" sz="1800" b="1"/>
          </a:p>
          <a:p>
            <a:pPr marL="342900" indent="-342900" algn="l"/>
            <a:endParaRPr lang="fr-FR" sz="1800"/>
          </a:p>
          <a:p>
            <a:pPr marL="342900" indent="-342900" algn="l">
              <a:buFontTx/>
              <a:buChar char="•"/>
            </a:pPr>
            <a:endParaRPr lang="fr-FR" sz="1800"/>
          </a:p>
          <a:p>
            <a:pPr marL="342900" indent="-342900" algn="l"/>
            <a:endParaRPr lang="en-US" altLang="zh-CN" sz="1800"/>
          </a:p>
        </p:txBody>
      </p:sp>
      <p:sp>
        <p:nvSpPr>
          <p:cNvPr id="19460" name="Rectangle 4"/>
          <p:cNvSpPr>
            <a:spLocks noChangeArrowheads="1"/>
          </p:cNvSpPr>
          <p:nvPr/>
        </p:nvSpPr>
        <p:spPr bwMode="auto">
          <a:xfrm>
            <a:off x="566738" y="593725"/>
            <a:ext cx="8010525" cy="884238"/>
          </a:xfrm>
          <a:prstGeom prst="rect">
            <a:avLst/>
          </a:prstGeom>
          <a:noFill/>
          <a:ln w="9525" algn="ctr">
            <a:noFill/>
            <a:miter lim="800000"/>
            <a:headEnd/>
            <a:tailEnd/>
          </a:ln>
        </p:spPr>
        <p:txBody>
          <a:bodyPr>
            <a:spAutoFit/>
          </a:bodyPr>
          <a:lstStyle/>
          <a:p>
            <a:pPr algn="l"/>
            <a:r>
              <a:rPr lang="en-US" altLang="zh-CN" sz="2800">
                <a:solidFill>
                  <a:schemeClr val="bg1"/>
                </a:solidFill>
              </a:rPr>
              <a:t>Scale: National, Sub-national, Nested</a:t>
            </a:r>
          </a:p>
          <a:p>
            <a:pPr algn="l"/>
            <a:r>
              <a:rPr lang="en-US" altLang="zh-CN" sz="1200">
                <a:solidFill>
                  <a:schemeClr val="bg1"/>
                </a:solidFill>
              </a:rPr>
              <a:t>Source: Angelsen, A., C. Streck, L. Peskett, J. Brown, and C. Luttrell. 2008. </a:t>
            </a:r>
            <a:r>
              <a:rPr lang="en-US" altLang="zh-CN" sz="1200" i="1">
                <a:solidFill>
                  <a:schemeClr val="bg1"/>
                </a:solidFill>
              </a:rPr>
              <a:t>What is the right scale for REDD?</a:t>
            </a:r>
            <a:r>
              <a:rPr lang="en-US" altLang="zh-CN" sz="1200">
                <a:solidFill>
                  <a:schemeClr val="bg1"/>
                </a:solidFill>
              </a:rPr>
              <a:t> In: Moving Ahead with REDD: Issues, Options and Implications.</a:t>
            </a:r>
          </a:p>
        </p:txBody>
      </p:sp>
      <p:pic>
        <p:nvPicPr>
          <p:cNvPr id="19461" name="Picture 5" descr="REDD%20logo%201"/>
          <p:cNvPicPr>
            <a:picLocks noChangeAspect="1" noChangeArrowheads="1"/>
          </p:cNvPicPr>
          <p:nvPr/>
        </p:nvPicPr>
        <p:blipFill>
          <a:blip r:embed="rId3"/>
          <a:srcRect/>
          <a:stretch>
            <a:fillRect/>
          </a:stretch>
        </p:blipFill>
        <p:spPr bwMode="auto">
          <a:xfrm>
            <a:off x="2906713" y="6321425"/>
            <a:ext cx="1216025" cy="536575"/>
          </a:xfrm>
          <a:prstGeom prst="rect">
            <a:avLst/>
          </a:prstGeom>
          <a:noFill/>
          <a:ln w="9525">
            <a:noFill/>
            <a:miter lim="800000"/>
            <a:headEnd/>
            <a:tailEnd/>
          </a:ln>
        </p:spPr>
      </p:pic>
      <p:pic>
        <p:nvPicPr>
          <p:cNvPr id="19462" name="Picture 6"/>
          <p:cNvPicPr>
            <a:picLocks noChangeAspect="1" noChangeArrowheads="1"/>
          </p:cNvPicPr>
          <p:nvPr/>
        </p:nvPicPr>
        <p:blipFill>
          <a:blip r:embed="rId4"/>
          <a:srcRect/>
          <a:stretch>
            <a:fillRect/>
          </a:stretch>
        </p:blipFill>
        <p:spPr bwMode="auto">
          <a:xfrm>
            <a:off x="1331913" y="1673225"/>
            <a:ext cx="6337300" cy="454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31800" y="1089025"/>
            <a:ext cx="8326438" cy="5040313"/>
          </a:xfrm>
          <a:prstGeom prst="rect">
            <a:avLst/>
          </a:prstGeom>
          <a:noFill/>
          <a:ln w="9525" algn="ctr">
            <a:solidFill>
              <a:srgbClr val="C0C0C0"/>
            </a:solidFill>
            <a:miter lim="800000"/>
            <a:headEnd/>
            <a:tailEnd/>
          </a:ln>
        </p:spPr>
        <p:txBody>
          <a:bodyPr wrap="none" anchor="ctr"/>
          <a:lstStyle/>
          <a:p>
            <a:endParaRPr lang="en-US"/>
          </a:p>
        </p:txBody>
      </p:sp>
      <p:sp>
        <p:nvSpPr>
          <p:cNvPr id="20483" name="Rectangle 3"/>
          <p:cNvSpPr>
            <a:spLocks noChangeArrowheads="1"/>
          </p:cNvSpPr>
          <p:nvPr/>
        </p:nvSpPr>
        <p:spPr bwMode="auto">
          <a:xfrm>
            <a:off x="431800" y="233363"/>
            <a:ext cx="8326438" cy="674687"/>
          </a:xfrm>
          <a:prstGeom prst="rect">
            <a:avLst/>
          </a:prstGeom>
          <a:solidFill>
            <a:srgbClr val="006600"/>
          </a:solidFill>
          <a:ln w="9525">
            <a:noFill/>
            <a:miter lim="800000"/>
            <a:headEnd/>
            <a:tailEnd/>
          </a:ln>
        </p:spPr>
        <p:txBody>
          <a:bodyPr wrap="none" anchor="ctr"/>
          <a:lstStyle/>
          <a:p>
            <a:endParaRPr lang="en-US"/>
          </a:p>
        </p:txBody>
      </p:sp>
      <p:sp>
        <p:nvSpPr>
          <p:cNvPr id="20484" name="Rectangle 4"/>
          <p:cNvSpPr>
            <a:spLocks noChangeArrowheads="1"/>
          </p:cNvSpPr>
          <p:nvPr/>
        </p:nvSpPr>
        <p:spPr bwMode="auto">
          <a:xfrm>
            <a:off x="431800" y="279400"/>
            <a:ext cx="8235950" cy="609600"/>
          </a:xfrm>
          <a:prstGeom prst="rect">
            <a:avLst/>
          </a:prstGeom>
          <a:noFill/>
          <a:ln w="9525" algn="ctr">
            <a:noFill/>
            <a:miter lim="800000"/>
            <a:headEnd/>
            <a:tailEnd/>
          </a:ln>
        </p:spPr>
        <p:txBody>
          <a:bodyPr>
            <a:spAutoFit/>
          </a:bodyPr>
          <a:lstStyle/>
          <a:p>
            <a:pPr algn="l"/>
            <a:r>
              <a:rPr lang="en-US" altLang="zh-CN" sz="2400" b="1">
                <a:solidFill>
                  <a:schemeClr val="bg1"/>
                </a:solidFill>
              </a:rPr>
              <a:t>Scale </a:t>
            </a:r>
          </a:p>
          <a:p>
            <a:pPr algn="l"/>
            <a:r>
              <a:rPr lang="en-US" altLang="zh-CN" sz="1000">
                <a:solidFill>
                  <a:schemeClr val="bg1"/>
                </a:solidFill>
              </a:rPr>
              <a:t>Source: Little REDD+ Book</a:t>
            </a:r>
          </a:p>
        </p:txBody>
      </p:sp>
      <p:sp>
        <p:nvSpPr>
          <p:cNvPr id="20485" name="Text Box 5"/>
          <p:cNvSpPr txBox="1">
            <a:spLocks noChangeArrowheads="1"/>
          </p:cNvSpPr>
          <p:nvPr/>
        </p:nvSpPr>
        <p:spPr bwMode="auto">
          <a:xfrm>
            <a:off x="2592388" y="1943100"/>
            <a:ext cx="449262" cy="304800"/>
          </a:xfrm>
          <a:prstGeom prst="rect">
            <a:avLst/>
          </a:prstGeom>
          <a:noFill/>
          <a:ln w="9525" algn="ctr">
            <a:noFill/>
            <a:miter lim="800000"/>
            <a:headEnd/>
            <a:tailEnd/>
          </a:ln>
        </p:spPr>
        <p:txBody>
          <a:bodyPr>
            <a:spAutoFit/>
          </a:bodyPr>
          <a:lstStyle/>
          <a:p>
            <a:pPr>
              <a:spcBef>
                <a:spcPct val="50000"/>
              </a:spcBef>
            </a:pPr>
            <a:endParaRPr lang="en-US"/>
          </a:p>
        </p:txBody>
      </p:sp>
      <p:pic>
        <p:nvPicPr>
          <p:cNvPr id="20486" name="Picture 6" descr="REDD%20logo%201"/>
          <p:cNvPicPr>
            <a:picLocks noGrp="1" noChangeAspect="1" noChangeArrowheads="1"/>
          </p:cNvPicPr>
          <p:nvPr>
            <p:ph/>
          </p:nvPr>
        </p:nvPicPr>
        <p:blipFill>
          <a:blip r:embed="rId3"/>
          <a:srcRect/>
          <a:stretch>
            <a:fillRect/>
          </a:stretch>
        </p:blipFill>
        <p:spPr bwMode="auto">
          <a:xfrm>
            <a:off x="2951163" y="6391275"/>
            <a:ext cx="1171575" cy="466725"/>
          </a:xfrm>
          <a:noFill/>
          <a:ln>
            <a:miter lim="800000"/>
            <a:headEnd/>
            <a:tailEnd/>
          </a:ln>
        </p:spPr>
      </p:pic>
      <p:pic>
        <p:nvPicPr>
          <p:cNvPr id="20487" name="Picture 2"/>
          <p:cNvPicPr>
            <a:picLocks noChangeAspect="1" noChangeArrowheads="1"/>
          </p:cNvPicPr>
          <p:nvPr/>
        </p:nvPicPr>
        <p:blipFill>
          <a:blip r:embed="rId4"/>
          <a:srcRect/>
          <a:stretch>
            <a:fillRect/>
          </a:stretch>
        </p:blipFill>
        <p:spPr bwMode="auto">
          <a:xfrm>
            <a:off x="1193800" y="1384300"/>
            <a:ext cx="6629400" cy="447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2413811_de9b9a44dc"/>
          <p:cNvPicPr>
            <a:picLocks noChangeArrowheads="1"/>
          </p:cNvPicPr>
          <p:nvPr/>
        </p:nvPicPr>
        <p:blipFill>
          <a:blip r:embed="rId3"/>
          <a:srcRect l="24704" r="25865"/>
          <a:stretch>
            <a:fillRect/>
          </a:stretch>
        </p:blipFill>
        <p:spPr bwMode="auto">
          <a:xfrm>
            <a:off x="431800" y="349250"/>
            <a:ext cx="1800225" cy="5689600"/>
          </a:xfrm>
          <a:prstGeom prst="rect">
            <a:avLst/>
          </a:prstGeom>
          <a:noFill/>
          <a:ln w="9525">
            <a:noFill/>
            <a:miter lim="800000"/>
            <a:headEnd/>
            <a:tailEnd/>
          </a:ln>
        </p:spPr>
      </p:pic>
      <p:sp>
        <p:nvSpPr>
          <p:cNvPr id="21507" name="Rectangle 3"/>
          <p:cNvSpPr>
            <a:spLocks noChangeArrowheads="1"/>
          </p:cNvSpPr>
          <p:nvPr/>
        </p:nvSpPr>
        <p:spPr bwMode="auto">
          <a:xfrm>
            <a:off x="431800" y="4733925"/>
            <a:ext cx="1800225" cy="1304925"/>
          </a:xfrm>
          <a:prstGeom prst="rect">
            <a:avLst/>
          </a:prstGeom>
          <a:solidFill>
            <a:srgbClr val="006600"/>
          </a:solidFill>
          <a:ln w="9525">
            <a:noFill/>
            <a:miter lim="800000"/>
            <a:headEnd/>
            <a:tailEnd/>
          </a:ln>
        </p:spPr>
        <p:txBody>
          <a:bodyPr wrap="none" anchor="ctr"/>
          <a:lstStyle/>
          <a:p>
            <a:endParaRPr lang="en-US"/>
          </a:p>
        </p:txBody>
      </p:sp>
      <p:sp>
        <p:nvSpPr>
          <p:cNvPr id="21508" name="Rectangle 4"/>
          <p:cNvSpPr>
            <a:spLocks noChangeArrowheads="1"/>
          </p:cNvSpPr>
          <p:nvPr/>
        </p:nvSpPr>
        <p:spPr bwMode="auto">
          <a:xfrm>
            <a:off x="2376488" y="3384550"/>
            <a:ext cx="6381750" cy="2654300"/>
          </a:xfrm>
          <a:prstGeom prst="rect">
            <a:avLst/>
          </a:prstGeom>
          <a:noFill/>
          <a:ln w="9525">
            <a:solidFill>
              <a:srgbClr val="C0C0C0"/>
            </a:solidFill>
            <a:miter lim="800000"/>
            <a:headEnd/>
            <a:tailEnd/>
          </a:ln>
        </p:spPr>
        <p:txBody>
          <a:bodyPr wrap="none" anchor="ctr"/>
          <a:lstStyle/>
          <a:p>
            <a:endParaRPr lang="en-US"/>
          </a:p>
        </p:txBody>
      </p:sp>
      <p:sp>
        <p:nvSpPr>
          <p:cNvPr id="21509" name="Rectangle 5"/>
          <p:cNvSpPr>
            <a:spLocks noChangeArrowheads="1"/>
          </p:cNvSpPr>
          <p:nvPr/>
        </p:nvSpPr>
        <p:spPr bwMode="auto">
          <a:xfrm>
            <a:off x="2736850" y="368300"/>
            <a:ext cx="6021388" cy="2774950"/>
          </a:xfrm>
          <a:prstGeom prst="rect">
            <a:avLst/>
          </a:prstGeom>
          <a:noFill/>
          <a:ln w="9525">
            <a:noFill/>
            <a:miter lim="800000"/>
            <a:headEnd/>
            <a:tailEnd/>
          </a:ln>
        </p:spPr>
        <p:txBody>
          <a:bodyPr>
            <a:spAutoFit/>
          </a:bodyPr>
          <a:lstStyle/>
          <a:p>
            <a:pPr marL="342900" indent="-342900" algn="l">
              <a:buFontTx/>
              <a:buChar char="•"/>
            </a:pPr>
            <a:r>
              <a:rPr lang="en-US" altLang="zh-CN" sz="2000"/>
              <a:t>Credit trading</a:t>
            </a:r>
          </a:p>
          <a:p>
            <a:pPr marL="342900" indent="-342900" algn="l">
              <a:buFontTx/>
              <a:buChar char="•"/>
            </a:pPr>
            <a:r>
              <a:rPr lang="en-US" altLang="zh-CN" sz="2000"/>
              <a:t>Potential to generate large amounts of money</a:t>
            </a:r>
          </a:p>
          <a:p>
            <a:pPr marL="342900" indent="-342900" algn="l">
              <a:buFontTx/>
              <a:buChar char="•"/>
            </a:pPr>
            <a:r>
              <a:rPr lang="en-US" altLang="zh-CN" sz="2000"/>
              <a:t>Concerns:</a:t>
            </a:r>
          </a:p>
          <a:p>
            <a:pPr marL="800100" lvl="1" indent="-342900" algn="l">
              <a:buFontTx/>
              <a:buChar char="•"/>
            </a:pPr>
            <a:r>
              <a:rPr lang="en-US" altLang="zh-CN" sz="2000"/>
              <a:t>Reduces focus on industrial emissions reductions</a:t>
            </a:r>
          </a:p>
          <a:p>
            <a:pPr marL="800100" lvl="1" indent="-342900" algn="l">
              <a:buFontTx/>
              <a:buChar char="•"/>
            </a:pPr>
            <a:r>
              <a:rPr lang="en-US" altLang="zh-CN" sz="2000"/>
              <a:t>REDD credits may have adverse impact on carbon markets</a:t>
            </a:r>
          </a:p>
          <a:p>
            <a:pPr marL="800100" lvl="1" indent="-342900" algn="l"/>
            <a:endParaRPr lang="en-US" altLang="zh-CN" sz="2000"/>
          </a:p>
          <a:p>
            <a:pPr marL="342900" indent="-342900" algn="l">
              <a:buFontTx/>
              <a:buChar char="•"/>
            </a:pPr>
            <a:endParaRPr lang="fr-FR" sz="1600"/>
          </a:p>
        </p:txBody>
      </p:sp>
      <p:sp>
        <p:nvSpPr>
          <p:cNvPr id="21510" name="Rectangle 6"/>
          <p:cNvSpPr>
            <a:spLocks noChangeArrowheads="1"/>
          </p:cNvSpPr>
          <p:nvPr/>
        </p:nvSpPr>
        <p:spPr bwMode="auto">
          <a:xfrm>
            <a:off x="2376488" y="350838"/>
            <a:ext cx="6381750" cy="2898775"/>
          </a:xfrm>
          <a:prstGeom prst="rect">
            <a:avLst/>
          </a:prstGeom>
          <a:noFill/>
          <a:ln w="9525">
            <a:solidFill>
              <a:srgbClr val="C0C0C0"/>
            </a:solidFill>
            <a:miter lim="800000"/>
            <a:headEnd/>
            <a:tailEnd/>
          </a:ln>
        </p:spPr>
        <p:txBody>
          <a:bodyPr wrap="none" anchor="ctr"/>
          <a:lstStyle/>
          <a:p>
            <a:endParaRPr lang="en-US"/>
          </a:p>
        </p:txBody>
      </p:sp>
      <p:sp>
        <p:nvSpPr>
          <p:cNvPr id="21511" name="Rectangle 7"/>
          <p:cNvSpPr>
            <a:spLocks noChangeArrowheads="1"/>
          </p:cNvSpPr>
          <p:nvPr/>
        </p:nvSpPr>
        <p:spPr bwMode="auto">
          <a:xfrm>
            <a:off x="2303463" y="350838"/>
            <a:ext cx="360362" cy="2898775"/>
          </a:xfrm>
          <a:prstGeom prst="rect">
            <a:avLst/>
          </a:prstGeom>
          <a:solidFill>
            <a:srgbClr val="006600"/>
          </a:solidFill>
          <a:ln w="9525">
            <a:solidFill>
              <a:srgbClr val="006600"/>
            </a:solidFill>
            <a:miter lim="800000"/>
            <a:headEnd/>
            <a:tailEnd/>
          </a:ln>
        </p:spPr>
        <p:txBody>
          <a:bodyPr wrap="none" anchor="ctr"/>
          <a:lstStyle/>
          <a:p>
            <a:endParaRPr lang="en-US"/>
          </a:p>
        </p:txBody>
      </p:sp>
      <p:sp>
        <p:nvSpPr>
          <p:cNvPr id="21512" name="Rectangle 8"/>
          <p:cNvSpPr>
            <a:spLocks noChangeArrowheads="1"/>
          </p:cNvSpPr>
          <p:nvPr/>
        </p:nvSpPr>
        <p:spPr bwMode="auto">
          <a:xfrm>
            <a:off x="2303463" y="3384550"/>
            <a:ext cx="360362" cy="2654300"/>
          </a:xfrm>
          <a:prstGeom prst="rect">
            <a:avLst/>
          </a:prstGeom>
          <a:solidFill>
            <a:srgbClr val="006600"/>
          </a:solidFill>
          <a:ln w="9525">
            <a:solidFill>
              <a:srgbClr val="006600"/>
            </a:solidFill>
            <a:miter lim="800000"/>
            <a:headEnd/>
            <a:tailEnd/>
          </a:ln>
        </p:spPr>
        <p:txBody>
          <a:bodyPr wrap="none" anchor="ctr"/>
          <a:lstStyle/>
          <a:p>
            <a:endParaRPr lang="nl-NL" sz="1800"/>
          </a:p>
        </p:txBody>
      </p:sp>
      <p:sp>
        <p:nvSpPr>
          <p:cNvPr id="21513" name="Rectangle 9"/>
          <p:cNvSpPr>
            <a:spLocks noChangeArrowheads="1"/>
          </p:cNvSpPr>
          <p:nvPr/>
        </p:nvSpPr>
        <p:spPr bwMode="auto">
          <a:xfrm rot="-5400000">
            <a:off x="2076451" y="4583112"/>
            <a:ext cx="806450" cy="396875"/>
          </a:xfrm>
          <a:prstGeom prst="rect">
            <a:avLst/>
          </a:prstGeom>
          <a:noFill/>
          <a:ln w="9525">
            <a:noFill/>
            <a:miter lim="800000"/>
            <a:headEnd/>
            <a:tailEnd/>
          </a:ln>
        </p:spPr>
        <p:txBody>
          <a:bodyPr wrap="none">
            <a:spAutoFit/>
          </a:bodyPr>
          <a:lstStyle/>
          <a:p>
            <a:pPr algn="l"/>
            <a:r>
              <a:rPr lang="fr-FR" altLang="zh-CN" sz="2000" b="1">
                <a:solidFill>
                  <a:schemeClr val="bg1"/>
                </a:solidFill>
              </a:rPr>
              <a:t>Fund</a:t>
            </a:r>
            <a:endParaRPr lang="en-US" altLang="zh-CN" sz="2000" b="1">
              <a:solidFill>
                <a:schemeClr val="bg1"/>
              </a:solidFill>
            </a:endParaRPr>
          </a:p>
        </p:txBody>
      </p:sp>
      <p:sp>
        <p:nvSpPr>
          <p:cNvPr id="21514" name="Rectangle 10"/>
          <p:cNvSpPr>
            <a:spLocks noChangeArrowheads="1"/>
          </p:cNvSpPr>
          <p:nvPr/>
        </p:nvSpPr>
        <p:spPr bwMode="auto">
          <a:xfrm>
            <a:off x="2736850" y="3563938"/>
            <a:ext cx="6021388" cy="1981200"/>
          </a:xfrm>
          <a:prstGeom prst="rect">
            <a:avLst/>
          </a:prstGeom>
          <a:noFill/>
          <a:ln w="9525">
            <a:noFill/>
            <a:miter lim="800000"/>
            <a:headEnd/>
            <a:tailEnd/>
          </a:ln>
        </p:spPr>
        <p:txBody>
          <a:bodyPr>
            <a:spAutoFit/>
          </a:bodyPr>
          <a:lstStyle/>
          <a:p>
            <a:pPr marL="342900" indent="-342900" algn="l">
              <a:buFontTx/>
              <a:buChar char="•"/>
            </a:pPr>
            <a:r>
              <a:rPr lang="en-US" altLang="zh-CN" sz="2000"/>
              <a:t>Created through voluntary donations or some sort of tax or levy linked to the carbon markets</a:t>
            </a:r>
          </a:p>
          <a:p>
            <a:pPr marL="342900" indent="-342900" algn="l">
              <a:buFontTx/>
              <a:buChar char="•"/>
            </a:pPr>
            <a:r>
              <a:rPr lang="en-US" altLang="zh-CN" sz="2000"/>
              <a:t>Emissions reductions are additional </a:t>
            </a:r>
          </a:p>
          <a:p>
            <a:pPr marL="342900" indent="-342900" algn="l">
              <a:buFontTx/>
              <a:buChar char="•"/>
            </a:pPr>
            <a:r>
              <a:rPr lang="en-US" altLang="zh-CN" sz="2000"/>
              <a:t>Concerns:</a:t>
            </a:r>
          </a:p>
          <a:p>
            <a:pPr marL="800100" lvl="1" indent="-342900" algn="l">
              <a:buFontTx/>
              <a:buChar char="•"/>
            </a:pPr>
            <a:r>
              <a:rPr lang="en-US" altLang="zh-CN" sz="2000"/>
              <a:t>Will it raise sufficient levels of funding?</a:t>
            </a:r>
          </a:p>
          <a:p>
            <a:pPr marL="342900" indent="-342900" algn="l">
              <a:buFontTx/>
              <a:buChar char="•"/>
            </a:pPr>
            <a:endParaRPr lang="fr-FR" sz="2400"/>
          </a:p>
        </p:txBody>
      </p:sp>
      <p:sp>
        <p:nvSpPr>
          <p:cNvPr id="21515" name="Rectangle 11"/>
          <p:cNvSpPr>
            <a:spLocks noChangeArrowheads="1"/>
          </p:cNvSpPr>
          <p:nvPr/>
        </p:nvSpPr>
        <p:spPr bwMode="auto">
          <a:xfrm rot="-5400000">
            <a:off x="1950245" y="1389856"/>
            <a:ext cx="1001712" cy="396875"/>
          </a:xfrm>
          <a:prstGeom prst="rect">
            <a:avLst/>
          </a:prstGeom>
          <a:noFill/>
          <a:ln w="9525">
            <a:noFill/>
            <a:miter lim="800000"/>
            <a:headEnd/>
            <a:tailEnd/>
          </a:ln>
        </p:spPr>
        <p:txBody>
          <a:bodyPr wrap="none">
            <a:spAutoFit/>
          </a:bodyPr>
          <a:lstStyle/>
          <a:p>
            <a:pPr algn="l"/>
            <a:r>
              <a:rPr lang="fr-FR" altLang="zh-CN" sz="2000" b="1">
                <a:solidFill>
                  <a:schemeClr val="bg1"/>
                </a:solidFill>
              </a:rPr>
              <a:t>Market</a:t>
            </a:r>
            <a:endParaRPr lang="en-US" altLang="zh-CN" sz="2000" b="1">
              <a:solidFill>
                <a:schemeClr val="bg1"/>
              </a:solidFill>
            </a:endParaRPr>
          </a:p>
        </p:txBody>
      </p:sp>
      <p:sp>
        <p:nvSpPr>
          <p:cNvPr id="21516" name="Rectangle 13"/>
          <p:cNvSpPr>
            <a:spLocks noChangeArrowheads="1"/>
          </p:cNvSpPr>
          <p:nvPr/>
        </p:nvSpPr>
        <p:spPr bwMode="auto">
          <a:xfrm>
            <a:off x="431800" y="4824413"/>
            <a:ext cx="1709738" cy="1006475"/>
          </a:xfrm>
          <a:prstGeom prst="rect">
            <a:avLst/>
          </a:prstGeom>
          <a:noFill/>
          <a:ln w="9525" algn="ctr">
            <a:noFill/>
            <a:miter lim="800000"/>
            <a:headEnd/>
            <a:tailEnd/>
          </a:ln>
        </p:spPr>
        <p:txBody>
          <a:bodyPr>
            <a:spAutoFit/>
          </a:bodyPr>
          <a:lstStyle/>
          <a:p>
            <a:pPr algn="l"/>
            <a:r>
              <a:rPr lang="en-US" altLang="zh-CN" sz="2000" b="1">
                <a:solidFill>
                  <a:schemeClr val="bg1"/>
                </a:solidFill>
              </a:rPr>
              <a:t>Funding: Market or Fund</a:t>
            </a:r>
          </a:p>
        </p:txBody>
      </p:sp>
      <p:pic>
        <p:nvPicPr>
          <p:cNvPr id="21517" name="Picture 14" descr="REDD%20logo%201"/>
          <p:cNvPicPr>
            <a:picLocks noChangeAspect="1" noChangeArrowheads="1"/>
          </p:cNvPicPr>
          <p:nvPr/>
        </p:nvPicPr>
        <p:blipFill>
          <a:blip r:embed="rId4"/>
          <a:srcRect/>
          <a:stretch>
            <a:fillRect/>
          </a:stretch>
        </p:blipFill>
        <p:spPr bwMode="auto">
          <a:xfrm>
            <a:off x="2951163" y="6321425"/>
            <a:ext cx="1125537" cy="53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515938" y="684213"/>
            <a:ext cx="1335087" cy="457200"/>
          </a:xfrm>
          <a:prstGeom prst="rect">
            <a:avLst/>
          </a:prstGeom>
          <a:noFill/>
          <a:ln w="9525" algn="ctr">
            <a:noFill/>
            <a:miter lim="800000"/>
            <a:headEnd/>
            <a:tailEnd/>
          </a:ln>
        </p:spPr>
        <p:txBody>
          <a:bodyPr wrap="none">
            <a:spAutoFit/>
          </a:bodyPr>
          <a:lstStyle/>
          <a:p>
            <a:r>
              <a:rPr lang="en-US" altLang="zh-CN" sz="2400" b="1">
                <a:solidFill>
                  <a:schemeClr val="tx2"/>
                </a:solidFill>
              </a:rPr>
              <a:t>Content</a:t>
            </a:r>
          </a:p>
        </p:txBody>
      </p:sp>
      <p:pic>
        <p:nvPicPr>
          <p:cNvPr id="4099" name="Picture 14" descr="1002895_865c4eace5"/>
          <p:cNvPicPr>
            <a:picLocks noChangeAspect="1" noChangeArrowheads="1"/>
          </p:cNvPicPr>
          <p:nvPr/>
        </p:nvPicPr>
        <p:blipFill>
          <a:blip r:embed="rId3"/>
          <a:srcRect/>
          <a:stretch>
            <a:fillRect/>
          </a:stretch>
        </p:blipFill>
        <p:spPr bwMode="auto">
          <a:xfrm>
            <a:off x="431800" y="1473200"/>
            <a:ext cx="1439863" cy="958850"/>
          </a:xfrm>
          <a:prstGeom prst="rect">
            <a:avLst/>
          </a:prstGeom>
          <a:noFill/>
          <a:ln w="9525">
            <a:noFill/>
            <a:miter lim="800000"/>
            <a:headEnd/>
            <a:tailEnd/>
          </a:ln>
        </p:spPr>
      </p:pic>
      <p:sp>
        <p:nvSpPr>
          <p:cNvPr id="4100" name="Rectangle 15"/>
          <p:cNvSpPr>
            <a:spLocks noChangeArrowheads="1"/>
          </p:cNvSpPr>
          <p:nvPr/>
        </p:nvSpPr>
        <p:spPr bwMode="auto">
          <a:xfrm>
            <a:off x="1962150" y="1473200"/>
            <a:ext cx="6796088" cy="957263"/>
          </a:xfrm>
          <a:prstGeom prst="rect">
            <a:avLst/>
          </a:prstGeom>
          <a:solidFill>
            <a:srgbClr val="006600"/>
          </a:solidFill>
          <a:ln w="9525" algn="ctr">
            <a:noFill/>
            <a:miter lim="800000"/>
            <a:headEnd/>
            <a:tailEnd/>
          </a:ln>
        </p:spPr>
        <p:txBody>
          <a:bodyPr wrap="none" anchor="ctr"/>
          <a:lstStyle/>
          <a:p>
            <a:endParaRPr lang="en-US"/>
          </a:p>
        </p:txBody>
      </p:sp>
      <p:sp>
        <p:nvSpPr>
          <p:cNvPr id="4101" name="Rectangle 24"/>
          <p:cNvSpPr>
            <a:spLocks noChangeArrowheads="1"/>
          </p:cNvSpPr>
          <p:nvPr/>
        </p:nvSpPr>
        <p:spPr bwMode="auto">
          <a:xfrm>
            <a:off x="1962150" y="2508250"/>
            <a:ext cx="6796088" cy="957263"/>
          </a:xfrm>
          <a:prstGeom prst="rect">
            <a:avLst/>
          </a:prstGeom>
          <a:solidFill>
            <a:srgbClr val="006600"/>
          </a:solidFill>
          <a:ln w="9525" algn="ctr">
            <a:noFill/>
            <a:miter lim="800000"/>
            <a:headEnd/>
            <a:tailEnd/>
          </a:ln>
        </p:spPr>
        <p:txBody>
          <a:bodyPr wrap="none" anchor="ctr"/>
          <a:lstStyle/>
          <a:p>
            <a:endParaRPr lang="en-US"/>
          </a:p>
        </p:txBody>
      </p:sp>
      <p:sp>
        <p:nvSpPr>
          <p:cNvPr id="4102" name="Rectangle 27"/>
          <p:cNvSpPr>
            <a:spLocks noChangeArrowheads="1"/>
          </p:cNvSpPr>
          <p:nvPr/>
        </p:nvSpPr>
        <p:spPr bwMode="auto">
          <a:xfrm>
            <a:off x="1962150" y="3554413"/>
            <a:ext cx="6796088" cy="957262"/>
          </a:xfrm>
          <a:prstGeom prst="rect">
            <a:avLst/>
          </a:prstGeom>
          <a:solidFill>
            <a:srgbClr val="006600"/>
          </a:solidFill>
          <a:ln w="9525" algn="ctr">
            <a:noFill/>
            <a:miter lim="800000"/>
            <a:headEnd/>
            <a:tailEnd/>
          </a:ln>
        </p:spPr>
        <p:txBody>
          <a:bodyPr wrap="none" anchor="ctr"/>
          <a:lstStyle/>
          <a:p>
            <a:endParaRPr lang="en-US"/>
          </a:p>
        </p:txBody>
      </p:sp>
      <p:pic>
        <p:nvPicPr>
          <p:cNvPr id="4103" name="Picture 32" descr="2405707_db3425e84d"/>
          <p:cNvPicPr>
            <a:picLocks noChangeArrowheads="1"/>
          </p:cNvPicPr>
          <p:nvPr/>
        </p:nvPicPr>
        <p:blipFill>
          <a:blip r:embed="rId4"/>
          <a:srcRect/>
          <a:stretch>
            <a:fillRect/>
          </a:stretch>
        </p:blipFill>
        <p:spPr bwMode="auto">
          <a:xfrm>
            <a:off x="431800" y="3554413"/>
            <a:ext cx="1439863" cy="958850"/>
          </a:xfrm>
          <a:prstGeom prst="rect">
            <a:avLst/>
          </a:prstGeom>
          <a:noFill/>
          <a:ln w="9525">
            <a:noFill/>
            <a:miter lim="800000"/>
            <a:headEnd/>
            <a:tailEnd/>
          </a:ln>
        </p:spPr>
      </p:pic>
      <p:pic>
        <p:nvPicPr>
          <p:cNvPr id="4104" name="Picture 39" descr="1123867_0b4cc7f73a"/>
          <p:cNvPicPr>
            <a:picLocks noChangeArrowheads="1"/>
          </p:cNvPicPr>
          <p:nvPr/>
        </p:nvPicPr>
        <p:blipFill>
          <a:blip r:embed="rId5"/>
          <a:srcRect/>
          <a:stretch>
            <a:fillRect/>
          </a:stretch>
        </p:blipFill>
        <p:spPr bwMode="auto">
          <a:xfrm>
            <a:off x="431800" y="2508250"/>
            <a:ext cx="1439863" cy="957263"/>
          </a:xfrm>
          <a:prstGeom prst="rect">
            <a:avLst/>
          </a:prstGeom>
          <a:noFill/>
          <a:ln w="9525">
            <a:noFill/>
            <a:miter lim="800000"/>
            <a:headEnd/>
            <a:tailEnd/>
          </a:ln>
        </p:spPr>
      </p:pic>
      <p:sp>
        <p:nvSpPr>
          <p:cNvPr id="4105" name="Rectangle 42"/>
          <p:cNvSpPr>
            <a:spLocks noChangeArrowheads="1"/>
          </p:cNvSpPr>
          <p:nvPr/>
        </p:nvSpPr>
        <p:spPr bwMode="auto">
          <a:xfrm>
            <a:off x="2051050" y="1538288"/>
            <a:ext cx="6707188" cy="822325"/>
          </a:xfrm>
          <a:prstGeom prst="rect">
            <a:avLst/>
          </a:prstGeom>
          <a:noFill/>
          <a:ln w="9525" algn="ctr">
            <a:noFill/>
            <a:miter lim="800000"/>
            <a:headEnd/>
            <a:tailEnd/>
          </a:ln>
        </p:spPr>
        <p:txBody>
          <a:bodyPr>
            <a:spAutoFit/>
          </a:bodyPr>
          <a:lstStyle/>
          <a:p>
            <a:pPr algn="l"/>
            <a:r>
              <a:rPr lang="en-US" sz="2400" b="1">
                <a:solidFill>
                  <a:schemeClr val="bg1"/>
                </a:solidFill>
              </a:rPr>
              <a:t>History of international climate change negotiations</a:t>
            </a:r>
            <a:endParaRPr lang="en-US" altLang="zh-CN" sz="2400" b="1">
              <a:solidFill>
                <a:schemeClr val="bg1"/>
              </a:solidFill>
            </a:endParaRPr>
          </a:p>
        </p:txBody>
      </p:sp>
      <p:sp>
        <p:nvSpPr>
          <p:cNvPr id="4106" name="Rectangle 43"/>
          <p:cNvSpPr>
            <a:spLocks noChangeArrowheads="1"/>
          </p:cNvSpPr>
          <p:nvPr/>
        </p:nvSpPr>
        <p:spPr bwMode="auto">
          <a:xfrm>
            <a:off x="2051050" y="2573338"/>
            <a:ext cx="6529388" cy="822325"/>
          </a:xfrm>
          <a:prstGeom prst="rect">
            <a:avLst/>
          </a:prstGeom>
          <a:noFill/>
          <a:ln w="9525" algn="ctr">
            <a:noFill/>
            <a:miter lim="800000"/>
            <a:headEnd/>
            <a:tailEnd/>
          </a:ln>
        </p:spPr>
        <p:txBody>
          <a:bodyPr>
            <a:spAutoFit/>
          </a:bodyPr>
          <a:lstStyle/>
          <a:p>
            <a:pPr algn="l"/>
            <a:r>
              <a:rPr lang="en-US" altLang="zh-CN" sz="2400" b="1">
                <a:solidFill>
                  <a:schemeClr val="bg1"/>
                </a:solidFill>
              </a:rPr>
              <a:t>The treatment of forests in climate negotiations</a:t>
            </a:r>
          </a:p>
        </p:txBody>
      </p:sp>
      <p:sp>
        <p:nvSpPr>
          <p:cNvPr id="4107" name="Rectangle 44"/>
          <p:cNvSpPr>
            <a:spLocks noChangeArrowheads="1"/>
          </p:cNvSpPr>
          <p:nvPr/>
        </p:nvSpPr>
        <p:spPr bwMode="auto">
          <a:xfrm>
            <a:off x="2062163" y="3654425"/>
            <a:ext cx="6696075" cy="457200"/>
          </a:xfrm>
          <a:prstGeom prst="rect">
            <a:avLst/>
          </a:prstGeom>
          <a:noFill/>
          <a:ln w="9525" algn="ctr">
            <a:noFill/>
            <a:miter lim="800000"/>
            <a:headEnd/>
            <a:tailEnd/>
          </a:ln>
        </p:spPr>
        <p:txBody>
          <a:bodyPr>
            <a:spAutoFit/>
          </a:bodyPr>
          <a:lstStyle/>
          <a:p>
            <a:pPr algn="l"/>
            <a:r>
              <a:rPr lang="en-US" altLang="zh-CN" sz="2400" b="1">
                <a:solidFill>
                  <a:schemeClr val="bg1"/>
                </a:solidFill>
              </a:rPr>
              <a:t>Main policy issues surrounding REDD+</a:t>
            </a:r>
          </a:p>
        </p:txBody>
      </p:sp>
      <p:pic>
        <p:nvPicPr>
          <p:cNvPr id="4108" name="Picture 46" descr="REDD%20logo%201"/>
          <p:cNvPicPr>
            <a:picLocks noGrp="1" noChangeAspect="1" noChangeArrowheads="1"/>
          </p:cNvPicPr>
          <p:nvPr>
            <p:ph/>
          </p:nvPr>
        </p:nvPicPr>
        <p:blipFill>
          <a:blip r:embed="rId6"/>
          <a:srcRect/>
          <a:stretch>
            <a:fillRect/>
          </a:stretch>
        </p:blipFill>
        <p:spPr bwMode="auto">
          <a:xfrm>
            <a:off x="2951163" y="6321425"/>
            <a:ext cx="1125537" cy="536575"/>
          </a:xfrm>
          <a:noFill/>
          <a:ln>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31800" y="1089025"/>
            <a:ext cx="8326438" cy="5040313"/>
          </a:xfrm>
          <a:prstGeom prst="rect">
            <a:avLst/>
          </a:prstGeom>
          <a:noFill/>
          <a:ln w="9525" algn="ctr">
            <a:solidFill>
              <a:srgbClr val="C0C0C0"/>
            </a:solidFill>
            <a:miter lim="800000"/>
            <a:headEnd/>
            <a:tailEnd/>
          </a:ln>
        </p:spPr>
        <p:txBody>
          <a:bodyPr wrap="none" anchor="ctr"/>
          <a:lstStyle/>
          <a:p>
            <a:endParaRPr lang="en-US"/>
          </a:p>
        </p:txBody>
      </p:sp>
      <p:sp>
        <p:nvSpPr>
          <p:cNvPr id="22531" name="Rectangle 3"/>
          <p:cNvSpPr>
            <a:spLocks noChangeArrowheads="1"/>
          </p:cNvSpPr>
          <p:nvPr/>
        </p:nvSpPr>
        <p:spPr bwMode="auto">
          <a:xfrm>
            <a:off x="431800" y="233363"/>
            <a:ext cx="8326438" cy="674687"/>
          </a:xfrm>
          <a:prstGeom prst="rect">
            <a:avLst/>
          </a:prstGeom>
          <a:solidFill>
            <a:srgbClr val="006600"/>
          </a:solidFill>
          <a:ln w="9525">
            <a:noFill/>
            <a:miter lim="800000"/>
            <a:headEnd/>
            <a:tailEnd/>
          </a:ln>
        </p:spPr>
        <p:txBody>
          <a:bodyPr wrap="none" anchor="ctr"/>
          <a:lstStyle/>
          <a:p>
            <a:endParaRPr lang="en-US"/>
          </a:p>
        </p:txBody>
      </p:sp>
      <p:sp>
        <p:nvSpPr>
          <p:cNvPr id="22532" name="Rectangle 4"/>
          <p:cNvSpPr>
            <a:spLocks noChangeArrowheads="1"/>
          </p:cNvSpPr>
          <p:nvPr/>
        </p:nvSpPr>
        <p:spPr bwMode="auto">
          <a:xfrm>
            <a:off x="431800" y="233363"/>
            <a:ext cx="1728788" cy="984250"/>
          </a:xfrm>
          <a:prstGeom prst="rect">
            <a:avLst/>
          </a:prstGeom>
          <a:noFill/>
          <a:ln w="9525" algn="ctr">
            <a:noFill/>
            <a:miter lim="800000"/>
            <a:headEnd/>
            <a:tailEnd/>
          </a:ln>
        </p:spPr>
        <p:txBody>
          <a:bodyPr wrap="none">
            <a:spAutoFit/>
          </a:bodyPr>
          <a:lstStyle/>
          <a:p>
            <a:pPr algn="l"/>
            <a:r>
              <a:rPr lang="en-US" altLang="zh-CN" sz="2400" b="1">
                <a:solidFill>
                  <a:schemeClr val="bg1"/>
                </a:solidFill>
              </a:rPr>
              <a:t>Financing </a:t>
            </a:r>
          </a:p>
          <a:p>
            <a:pPr algn="l"/>
            <a:r>
              <a:rPr lang="en-US" altLang="zh-CN" sz="1000">
                <a:solidFill>
                  <a:schemeClr val="bg1"/>
                </a:solidFill>
              </a:rPr>
              <a:t>Source: Little REDD+ Book</a:t>
            </a:r>
          </a:p>
          <a:p>
            <a:pPr algn="l"/>
            <a:endParaRPr lang="en-US" altLang="zh-CN" sz="2400" b="1">
              <a:solidFill>
                <a:schemeClr val="bg1"/>
              </a:solidFill>
            </a:endParaRPr>
          </a:p>
        </p:txBody>
      </p:sp>
      <p:sp>
        <p:nvSpPr>
          <p:cNvPr id="22533" name="Text Box 5"/>
          <p:cNvSpPr txBox="1">
            <a:spLocks noChangeArrowheads="1"/>
          </p:cNvSpPr>
          <p:nvPr/>
        </p:nvSpPr>
        <p:spPr bwMode="auto">
          <a:xfrm>
            <a:off x="2592388" y="1943100"/>
            <a:ext cx="449262" cy="304800"/>
          </a:xfrm>
          <a:prstGeom prst="rect">
            <a:avLst/>
          </a:prstGeom>
          <a:noFill/>
          <a:ln w="9525" algn="ctr">
            <a:noFill/>
            <a:miter lim="800000"/>
            <a:headEnd/>
            <a:tailEnd/>
          </a:ln>
        </p:spPr>
        <p:txBody>
          <a:bodyPr>
            <a:spAutoFit/>
          </a:bodyPr>
          <a:lstStyle/>
          <a:p>
            <a:pPr>
              <a:spcBef>
                <a:spcPct val="50000"/>
              </a:spcBef>
            </a:pPr>
            <a:endParaRPr lang="en-US"/>
          </a:p>
        </p:txBody>
      </p:sp>
      <p:pic>
        <p:nvPicPr>
          <p:cNvPr id="22534" name="Picture 6" descr="REDD%20logo%201"/>
          <p:cNvPicPr>
            <a:picLocks noGrp="1" noChangeAspect="1" noChangeArrowheads="1"/>
          </p:cNvPicPr>
          <p:nvPr>
            <p:ph/>
          </p:nvPr>
        </p:nvPicPr>
        <p:blipFill>
          <a:blip r:embed="rId3"/>
          <a:srcRect/>
          <a:stretch>
            <a:fillRect/>
          </a:stretch>
        </p:blipFill>
        <p:spPr bwMode="auto">
          <a:xfrm>
            <a:off x="2951163" y="6391275"/>
            <a:ext cx="1171575" cy="466725"/>
          </a:xfrm>
          <a:noFill/>
          <a:ln>
            <a:miter lim="800000"/>
            <a:headEnd/>
            <a:tailEnd/>
          </a:ln>
        </p:spPr>
      </p:pic>
      <p:pic>
        <p:nvPicPr>
          <p:cNvPr id="22535" name="Picture 8"/>
          <p:cNvPicPr>
            <a:picLocks noChangeAspect="1" noChangeArrowheads="1"/>
          </p:cNvPicPr>
          <p:nvPr/>
        </p:nvPicPr>
        <p:blipFill>
          <a:blip r:embed="rId4"/>
          <a:srcRect/>
          <a:stretch>
            <a:fillRect/>
          </a:stretch>
        </p:blipFill>
        <p:spPr bwMode="auto">
          <a:xfrm>
            <a:off x="1871663" y="1133475"/>
            <a:ext cx="5626100" cy="49657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132138" y="549275"/>
            <a:ext cx="5626100" cy="1619250"/>
          </a:xfrm>
          <a:prstGeom prst="rect">
            <a:avLst/>
          </a:prstGeom>
          <a:solidFill>
            <a:srgbClr val="006600"/>
          </a:solidFill>
          <a:ln w="9525">
            <a:noFill/>
            <a:miter lim="800000"/>
            <a:headEnd/>
            <a:tailEnd/>
          </a:ln>
        </p:spPr>
        <p:txBody>
          <a:bodyPr wrap="none" anchor="ctr"/>
          <a:lstStyle/>
          <a:p>
            <a:endParaRPr lang="en-US"/>
          </a:p>
        </p:txBody>
      </p:sp>
      <p:sp>
        <p:nvSpPr>
          <p:cNvPr id="23555" name="Rectangle 3"/>
          <p:cNvSpPr>
            <a:spLocks noChangeArrowheads="1"/>
          </p:cNvSpPr>
          <p:nvPr/>
        </p:nvSpPr>
        <p:spPr bwMode="auto">
          <a:xfrm>
            <a:off x="3176588" y="2303463"/>
            <a:ext cx="5581650" cy="3727450"/>
          </a:xfrm>
          <a:prstGeom prst="rect">
            <a:avLst/>
          </a:prstGeom>
          <a:noFill/>
          <a:ln w="9525">
            <a:solidFill>
              <a:srgbClr val="B2B2B2"/>
            </a:solidFill>
            <a:miter lim="800000"/>
            <a:headEnd/>
            <a:tailEnd/>
          </a:ln>
        </p:spPr>
        <p:txBody>
          <a:bodyPr wrap="none" anchor="ctr"/>
          <a:lstStyle/>
          <a:p>
            <a:endParaRPr lang="en-US"/>
          </a:p>
        </p:txBody>
      </p:sp>
      <p:sp>
        <p:nvSpPr>
          <p:cNvPr id="23556" name="Text Box 4"/>
          <p:cNvSpPr txBox="1">
            <a:spLocks noChangeArrowheads="1"/>
          </p:cNvSpPr>
          <p:nvPr/>
        </p:nvSpPr>
        <p:spPr bwMode="auto">
          <a:xfrm>
            <a:off x="3222625" y="2349500"/>
            <a:ext cx="5535613" cy="7294563"/>
          </a:xfrm>
          <a:prstGeom prst="rect">
            <a:avLst/>
          </a:prstGeom>
          <a:noFill/>
          <a:ln w="9525">
            <a:noFill/>
            <a:miter lim="800000"/>
            <a:headEnd/>
            <a:tailEnd/>
          </a:ln>
        </p:spPr>
        <p:txBody>
          <a:bodyPr>
            <a:spAutoFit/>
          </a:bodyPr>
          <a:lstStyle/>
          <a:p>
            <a:pPr marL="342900" indent="-342900" algn="l">
              <a:buFontTx/>
              <a:buChar char="•"/>
            </a:pPr>
            <a:r>
              <a:rPr lang="fr-FR" sz="1800" b="1"/>
              <a:t>Should there be a global goal for reducing emissions from deforestation?</a:t>
            </a:r>
          </a:p>
          <a:p>
            <a:pPr marL="800100" lvl="1" indent="-342900" algn="l">
              <a:buFontTx/>
              <a:buChar char="•"/>
            </a:pPr>
            <a:r>
              <a:rPr lang="fr-FR" sz="1800" b="1"/>
              <a:t>50% reductions by 2020; net zero deforestation by 2030(?)</a:t>
            </a:r>
          </a:p>
          <a:p>
            <a:pPr marL="800100" lvl="1" indent="-342900" algn="l">
              <a:buFontTx/>
              <a:buChar char="•"/>
            </a:pPr>
            <a:endParaRPr lang="fr-FR" sz="1800" b="1"/>
          </a:p>
          <a:p>
            <a:pPr marL="342900" indent="-342900" algn="l">
              <a:buFontTx/>
              <a:buChar char="•"/>
            </a:pPr>
            <a:r>
              <a:rPr lang="fr-FR" sz="1800" b="1"/>
              <a:t>Should it be linked to financial commitments?</a:t>
            </a:r>
          </a:p>
          <a:p>
            <a:pPr marL="800100" lvl="1" indent="-342900" algn="l">
              <a:buFontTx/>
              <a:buChar char="•"/>
            </a:pPr>
            <a:r>
              <a:rPr lang="fr-FR" sz="1800" b="1"/>
              <a:t>How much is needed to meet the goal?</a:t>
            </a:r>
          </a:p>
          <a:p>
            <a:pPr marL="800100" lvl="1" indent="-342900" algn="l">
              <a:buFontTx/>
              <a:buChar char="•"/>
            </a:pPr>
            <a:r>
              <a:rPr lang="fr-FR" sz="1800" b="1"/>
              <a:t>Sources?</a:t>
            </a:r>
          </a:p>
          <a:p>
            <a:pPr marL="342900" indent="-342900" algn="l">
              <a:buFontTx/>
              <a:buChar char="•"/>
            </a:pPr>
            <a:endParaRPr lang="fr-FR" sz="1800" b="1"/>
          </a:p>
          <a:p>
            <a:pPr marL="342900" indent="-342900" algn="l"/>
            <a:endParaRPr lang="fr-FR" sz="1800" b="1"/>
          </a:p>
          <a:p>
            <a:pPr marL="342900" indent="-342900" algn="l">
              <a:buFontTx/>
              <a:buChar char="•"/>
            </a:pPr>
            <a:endParaRPr lang="fr-FR" sz="1800" b="1"/>
          </a:p>
          <a:p>
            <a:pPr marL="342900" indent="-342900" algn="l">
              <a:buFontTx/>
              <a:buChar char="•"/>
            </a:pPr>
            <a:endParaRPr lang="fr-FR" sz="1800" b="1"/>
          </a:p>
          <a:p>
            <a:pPr marL="800100" lvl="1" indent="-342900" algn="l">
              <a:buFontTx/>
              <a:buChar char="•"/>
            </a:pPr>
            <a:endParaRPr lang="fr-FR" sz="1800" b="1"/>
          </a:p>
          <a:p>
            <a:pPr marL="800100" lvl="1" indent="-342900" algn="l"/>
            <a:endParaRPr lang="fr-FR" sz="1800" b="1"/>
          </a:p>
          <a:p>
            <a:pPr marL="800100" lvl="1" indent="-342900" algn="l"/>
            <a:endParaRPr lang="fr-FR" sz="1800" b="1"/>
          </a:p>
          <a:p>
            <a:pPr marL="800100" lvl="1" indent="-342900" algn="l">
              <a:buFontTx/>
              <a:buChar char="•"/>
            </a:pPr>
            <a:endParaRPr lang="fr-FR" sz="1800" b="1"/>
          </a:p>
          <a:p>
            <a:pPr marL="800100" lvl="1" indent="-342900" algn="l">
              <a:buFontTx/>
              <a:buChar char="•"/>
            </a:pPr>
            <a:endParaRPr lang="fr-FR" sz="1800" b="1"/>
          </a:p>
          <a:p>
            <a:pPr marL="342900" indent="-342900" algn="l">
              <a:buFontTx/>
              <a:buChar char="•"/>
            </a:pPr>
            <a:endParaRPr lang="fr-FR" sz="1800" b="1"/>
          </a:p>
          <a:p>
            <a:pPr marL="342900" indent="-342900" algn="l">
              <a:buFontTx/>
              <a:buChar char="•"/>
            </a:pPr>
            <a:endParaRPr lang="fr-FR" sz="1800" b="1"/>
          </a:p>
          <a:p>
            <a:pPr marL="342900" indent="-342900" algn="l">
              <a:buFontTx/>
              <a:buChar char="•"/>
            </a:pPr>
            <a:endParaRPr lang="fr-FR" sz="1800" b="1"/>
          </a:p>
          <a:p>
            <a:pPr marL="800100" lvl="1" indent="-342900" algn="l"/>
            <a:endParaRPr lang="fr-FR" sz="1800"/>
          </a:p>
          <a:p>
            <a:pPr marL="342900" indent="-342900" algn="l"/>
            <a:endParaRPr lang="fr-FR" sz="1800"/>
          </a:p>
          <a:p>
            <a:pPr marL="342900" indent="-342900" algn="l"/>
            <a:endParaRPr lang="fr-FR" sz="1800"/>
          </a:p>
          <a:p>
            <a:pPr marL="342900" indent="-342900" algn="l">
              <a:buFontTx/>
              <a:buChar char="•"/>
            </a:pPr>
            <a:endParaRPr lang="fr-FR" sz="1800"/>
          </a:p>
          <a:p>
            <a:pPr marL="342900" indent="-342900" algn="l">
              <a:buFontTx/>
              <a:buChar char="•"/>
            </a:pPr>
            <a:endParaRPr lang="fr-FR" sz="1800"/>
          </a:p>
          <a:p>
            <a:pPr marL="342900" indent="-342900" algn="l"/>
            <a:endParaRPr lang="en-US" altLang="zh-CN" sz="1800"/>
          </a:p>
        </p:txBody>
      </p:sp>
      <p:pic>
        <p:nvPicPr>
          <p:cNvPr id="23557" name="Picture 5" descr="2423450_01b548a0ff"/>
          <p:cNvPicPr>
            <a:picLocks noChangeAspect="1" noChangeArrowheads="1"/>
          </p:cNvPicPr>
          <p:nvPr/>
        </p:nvPicPr>
        <p:blipFill>
          <a:blip r:embed="rId3"/>
          <a:srcRect/>
          <a:stretch>
            <a:fillRect/>
          </a:stretch>
        </p:blipFill>
        <p:spPr bwMode="auto">
          <a:xfrm>
            <a:off x="431800" y="549275"/>
            <a:ext cx="2609850" cy="5489575"/>
          </a:xfrm>
          <a:prstGeom prst="rect">
            <a:avLst/>
          </a:prstGeom>
          <a:noFill/>
          <a:ln w="9525">
            <a:noFill/>
            <a:miter lim="800000"/>
            <a:headEnd/>
            <a:tailEnd/>
          </a:ln>
        </p:spPr>
      </p:pic>
      <p:sp>
        <p:nvSpPr>
          <p:cNvPr id="23558" name="Rectangle 6"/>
          <p:cNvSpPr>
            <a:spLocks noChangeArrowheads="1"/>
          </p:cNvSpPr>
          <p:nvPr/>
        </p:nvSpPr>
        <p:spPr bwMode="auto">
          <a:xfrm>
            <a:off x="3222625" y="863600"/>
            <a:ext cx="5535613" cy="519113"/>
          </a:xfrm>
          <a:prstGeom prst="rect">
            <a:avLst/>
          </a:prstGeom>
          <a:noFill/>
          <a:ln w="9525" algn="ctr">
            <a:noFill/>
            <a:miter lim="800000"/>
            <a:headEnd/>
            <a:tailEnd/>
          </a:ln>
        </p:spPr>
        <p:txBody>
          <a:bodyPr>
            <a:spAutoFit/>
          </a:bodyPr>
          <a:lstStyle/>
          <a:p>
            <a:pPr algn="l"/>
            <a:r>
              <a:rPr lang="en-US" altLang="zh-CN" sz="2800">
                <a:solidFill>
                  <a:schemeClr val="bg1"/>
                </a:solidFill>
              </a:rPr>
              <a:t>Level of ambition</a:t>
            </a:r>
          </a:p>
        </p:txBody>
      </p:sp>
      <p:pic>
        <p:nvPicPr>
          <p:cNvPr id="23559" name="Picture 7" descr="REDD%20logo%201"/>
          <p:cNvPicPr>
            <a:picLocks noChangeAspect="1" noChangeArrowheads="1"/>
          </p:cNvPicPr>
          <p:nvPr/>
        </p:nvPicPr>
        <p:blipFill>
          <a:blip r:embed="rId4"/>
          <a:srcRect/>
          <a:stretch>
            <a:fillRect/>
          </a:stretch>
        </p:blipFill>
        <p:spPr bwMode="auto">
          <a:xfrm>
            <a:off x="2951163" y="6321425"/>
            <a:ext cx="1125537" cy="53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132138" y="549275"/>
            <a:ext cx="5626100" cy="1619250"/>
          </a:xfrm>
          <a:prstGeom prst="rect">
            <a:avLst/>
          </a:prstGeom>
          <a:solidFill>
            <a:srgbClr val="006600"/>
          </a:solidFill>
          <a:ln w="9525">
            <a:noFill/>
            <a:miter lim="800000"/>
            <a:headEnd/>
            <a:tailEnd/>
          </a:ln>
        </p:spPr>
        <p:txBody>
          <a:bodyPr wrap="none" anchor="ctr"/>
          <a:lstStyle/>
          <a:p>
            <a:endParaRPr lang="en-US"/>
          </a:p>
        </p:txBody>
      </p:sp>
      <p:sp>
        <p:nvSpPr>
          <p:cNvPr id="24579" name="Rectangle 3"/>
          <p:cNvSpPr>
            <a:spLocks noChangeArrowheads="1"/>
          </p:cNvSpPr>
          <p:nvPr/>
        </p:nvSpPr>
        <p:spPr bwMode="auto">
          <a:xfrm>
            <a:off x="3176588" y="2303463"/>
            <a:ext cx="5581650" cy="3727450"/>
          </a:xfrm>
          <a:prstGeom prst="rect">
            <a:avLst/>
          </a:prstGeom>
          <a:noFill/>
          <a:ln w="9525">
            <a:solidFill>
              <a:srgbClr val="B2B2B2"/>
            </a:solidFill>
            <a:miter lim="800000"/>
            <a:headEnd/>
            <a:tailEnd/>
          </a:ln>
        </p:spPr>
        <p:txBody>
          <a:bodyPr wrap="none" anchor="ctr"/>
          <a:lstStyle/>
          <a:p>
            <a:endParaRPr lang="en-US"/>
          </a:p>
        </p:txBody>
      </p:sp>
      <p:sp>
        <p:nvSpPr>
          <p:cNvPr id="24580" name="Text Box 4"/>
          <p:cNvSpPr txBox="1">
            <a:spLocks noChangeArrowheads="1"/>
          </p:cNvSpPr>
          <p:nvPr/>
        </p:nvSpPr>
        <p:spPr bwMode="auto">
          <a:xfrm>
            <a:off x="3222625" y="2349500"/>
            <a:ext cx="5535613" cy="7570788"/>
          </a:xfrm>
          <a:prstGeom prst="rect">
            <a:avLst/>
          </a:prstGeom>
          <a:noFill/>
          <a:ln w="9525">
            <a:noFill/>
            <a:miter lim="800000"/>
            <a:headEnd/>
            <a:tailEnd/>
          </a:ln>
        </p:spPr>
        <p:txBody>
          <a:bodyPr>
            <a:spAutoFit/>
          </a:bodyPr>
          <a:lstStyle/>
          <a:p>
            <a:pPr marL="342900" indent="-342900" algn="l">
              <a:buFontTx/>
              <a:buChar char="•"/>
            </a:pPr>
            <a:r>
              <a:rPr lang="fr-FR" sz="1800" b="1"/>
              <a:t>Is REDD+ a Nationally Appropriate Mitigation Action or a separate framework?</a:t>
            </a:r>
          </a:p>
          <a:p>
            <a:pPr marL="342900" indent="-342900" algn="l">
              <a:buFontTx/>
              <a:buChar char="•"/>
            </a:pPr>
            <a:endParaRPr lang="fr-FR" sz="1800" b="1"/>
          </a:p>
          <a:p>
            <a:pPr marL="342900" indent="-342900" algn="l">
              <a:buFontTx/>
              <a:buChar char="•"/>
            </a:pPr>
            <a:r>
              <a:rPr lang="fr-FR" sz="1800" b="1"/>
              <a:t>Integration may promote efficiency</a:t>
            </a:r>
          </a:p>
          <a:p>
            <a:pPr marL="342900" indent="-342900" algn="l">
              <a:buFontTx/>
              <a:buChar char="•"/>
            </a:pPr>
            <a:endParaRPr lang="fr-FR" sz="1800" b="1"/>
          </a:p>
          <a:p>
            <a:pPr marL="342900" indent="-342900" algn="l">
              <a:buFontTx/>
              <a:buChar char="•"/>
            </a:pPr>
            <a:r>
              <a:rPr lang="fr-FR" sz="1800" b="1"/>
              <a:t>NAMA negotiations far behind </a:t>
            </a:r>
          </a:p>
          <a:p>
            <a:pPr marL="342900" indent="-342900" algn="l">
              <a:buFontTx/>
              <a:buChar char="•"/>
            </a:pPr>
            <a:endParaRPr lang="fr-FR" sz="1800" b="1"/>
          </a:p>
          <a:p>
            <a:pPr marL="342900" indent="-342900" algn="l">
              <a:buFontTx/>
              <a:buChar char="•"/>
            </a:pPr>
            <a:r>
              <a:rPr lang="fr-FR" sz="1800" b="1"/>
              <a:t>NAMAs not well defined</a:t>
            </a:r>
          </a:p>
          <a:p>
            <a:pPr marL="342900" indent="-342900" algn="l">
              <a:buFontTx/>
              <a:buChar char="•"/>
            </a:pPr>
            <a:endParaRPr lang="fr-FR" sz="1800" b="1"/>
          </a:p>
          <a:p>
            <a:pPr marL="342900" indent="-342900" algn="l">
              <a:buFontTx/>
              <a:buChar char="•"/>
            </a:pPr>
            <a:endParaRPr lang="fr-FR" sz="1800" b="1"/>
          </a:p>
          <a:p>
            <a:pPr marL="342900" indent="-342900" algn="l"/>
            <a:endParaRPr lang="fr-FR" sz="1800" b="1"/>
          </a:p>
          <a:p>
            <a:pPr marL="342900" indent="-342900" algn="l">
              <a:buFontTx/>
              <a:buChar char="•"/>
            </a:pPr>
            <a:endParaRPr lang="fr-FR" sz="1800" b="1"/>
          </a:p>
          <a:p>
            <a:pPr marL="342900" indent="-342900" algn="l">
              <a:buFontTx/>
              <a:buChar char="•"/>
            </a:pPr>
            <a:endParaRPr lang="fr-FR" sz="1800" b="1"/>
          </a:p>
          <a:p>
            <a:pPr marL="800100" lvl="1" indent="-342900" algn="l">
              <a:buFontTx/>
              <a:buChar char="•"/>
            </a:pPr>
            <a:endParaRPr lang="fr-FR" sz="1800" b="1"/>
          </a:p>
          <a:p>
            <a:pPr marL="800100" lvl="1" indent="-342900" algn="l"/>
            <a:endParaRPr lang="fr-FR" sz="1800" b="1"/>
          </a:p>
          <a:p>
            <a:pPr marL="800100" lvl="1" indent="-342900" algn="l"/>
            <a:endParaRPr lang="fr-FR" sz="1800" b="1"/>
          </a:p>
          <a:p>
            <a:pPr marL="800100" lvl="1" indent="-342900" algn="l">
              <a:buFontTx/>
              <a:buChar char="•"/>
            </a:pPr>
            <a:endParaRPr lang="fr-FR" sz="1800" b="1"/>
          </a:p>
          <a:p>
            <a:pPr marL="800100" lvl="1" indent="-342900" algn="l">
              <a:buFontTx/>
              <a:buChar char="•"/>
            </a:pPr>
            <a:endParaRPr lang="fr-FR" sz="1800" b="1"/>
          </a:p>
          <a:p>
            <a:pPr marL="342900" indent="-342900" algn="l">
              <a:buFontTx/>
              <a:buChar char="•"/>
            </a:pPr>
            <a:endParaRPr lang="fr-FR" sz="1800" b="1"/>
          </a:p>
          <a:p>
            <a:pPr marL="342900" indent="-342900" algn="l">
              <a:buFontTx/>
              <a:buChar char="•"/>
            </a:pPr>
            <a:endParaRPr lang="fr-FR" sz="1800" b="1"/>
          </a:p>
          <a:p>
            <a:pPr marL="342900" indent="-342900" algn="l">
              <a:buFontTx/>
              <a:buChar char="•"/>
            </a:pPr>
            <a:endParaRPr lang="fr-FR" sz="1800" b="1"/>
          </a:p>
          <a:p>
            <a:pPr marL="800100" lvl="1" indent="-342900" algn="l"/>
            <a:endParaRPr lang="fr-FR" sz="1800"/>
          </a:p>
          <a:p>
            <a:pPr marL="342900" indent="-342900" algn="l"/>
            <a:endParaRPr lang="fr-FR" sz="1800"/>
          </a:p>
          <a:p>
            <a:pPr marL="342900" indent="-342900" algn="l"/>
            <a:endParaRPr lang="fr-FR" sz="1800"/>
          </a:p>
          <a:p>
            <a:pPr marL="342900" indent="-342900" algn="l">
              <a:buFontTx/>
              <a:buChar char="•"/>
            </a:pPr>
            <a:endParaRPr lang="fr-FR" sz="1800"/>
          </a:p>
          <a:p>
            <a:pPr marL="342900" indent="-342900" algn="l">
              <a:buFontTx/>
              <a:buChar char="•"/>
            </a:pPr>
            <a:endParaRPr lang="fr-FR" sz="1800"/>
          </a:p>
          <a:p>
            <a:pPr marL="342900" indent="-342900" algn="l"/>
            <a:endParaRPr lang="en-US" altLang="zh-CN" sz="1800"/>
          </a:p>
        </p:txBody>
      </p:sp>
      <p:pic>
        <p:nvPicPr>
          <p:cNvPr id="24581" name="Picture 5" descr="2423450_01b548a0ff"/>
          <p:cNvPicPr>
            <a:picLocks noChangeAspect="1" noChangeArrowheads="1"/>
          </p:cNvPicPr>
          <p:nvPr/>
        </p:nvPicPr>
        <p:blipFill>
          <a:blip r:embed="rId3"/>
          <a:srcRect/>
          <a:stretch>
            <a:fillRect/>
          </a:stretch>
        </p:blipFill>
        <p:spPr bwMode="auto">
          <a:xfrm>
            <a:off x="431800" y="549275"/>
            <a:ext cx="2609850" cy="5489575"/>
          </a:xfrm>
          <a:prstGeom prst="rect">
            <a:avLst/>
          </a:prstGeom>
          <a:noFill/>
          <a:ln w="9525">
            <a:noFill/>
            <a:miter lim="800000"/>
            <a:headEnd/>
            <a:tailEnd/>
          </a:ln>
        </p:spPr>
      </p:pic>
      <p:sp>
        <p:nvSpPr>
          <p:cNvPr id="24582" name="Rectangle 6"/>
          <p:cNvSpPr>
            <a:spLocks noChangeArrowheads="1"/>
          </p:cNvSpPr>
          <p:nvPr/>
        </p:nvSpPr>
        <p:spPr bwMode="auto">
          <a:xfrm>
            <a:off x="3222625" y="863600"/>
            <a:ext cx="5535613" cy="519113"/>
          </a:xfrm>
          <a:prstGeom prst="rect">
            <a:avLst/>
          </a:prstGeom>
          <a:noFill/>
          <a:ln w="9525" algn="ctr">
            <a:noFill/>
            <a:miter lim="800000"/>
            <a:headEnd/>
            <a:tailEnd/>
          </a:ln>
        </p:spPr>
        <p:txBody>
          <a:bodyPr>
            <a:spAutoFit/>
          </a:bodyPr>
          <a:lstStyle/>
          <a:p>
            <a:pPr algn="l"/>
            <a:r>
              <a:rPr lang="en-US" altLang="zh-CN" sz="2800">
                <a:solidFill>
                  <a:schemeClr val="bg1"/>
                </a:solidFill>
              </a:rPr>
              <a:t>REDD+ = NAMAs</a:t>
            </a:r>
          </a:p>
        </p:txBody>
      </p:sp>
      <p:pic>
        <p:nvPicPr>
          <p:cNvPr id="24583" name="Picture 7" descr="REDD%20logo%201"/>
          <p:cNvPicPr>
            <a:picLocks noChangeAspect="1" noChangeArrowheads="1"/>
          </p:cNvPicPr>
          <p:nvPr/>
        </p:nvPicPr>
        <p:blipFill>
          <a:blip r:embed="rId4"/>
          <a:srcRect/>
          <a:stretch>
            <a:fillRect/>
          </a:stretch>
        </p:blipFill>
        <p:spPr bwMode="auto">
          <a:xfrm>
            <a:off x="2951163" y="6321425"/>
            <a:ext cx="1125537" cy="53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1002895_865c4eace5"/>
          <p:cNvPicPr>
            <a:picLocks noChangeAspect="1" noChangeArrowheads="1"/>
          </p:cNvPicPr>
          <p:nvPr/>
        </p:nvPicPr>
        <p:blipFill>
          <a:blip r:embed="rId3"/>
          <a:srcRect/>
          <a:stretch>
            <a:fillRect/>
          </a:stretch>
        </p:blipFill>
        <p:spPr bwMode="auto">
          <a:xfrm>
            <a:off x="3716338" y="1628775"/>
            <a:ext cx="5041900" cy="3170238"/>
          </a:xfrm>
          <a:prstGeom prst="rect">
            <a:avLst/>
          </a:prstGeom>
          <a:noFill/>
          <a:ln w="9525">
            <a:noFill/>
            <a:miter lim="800000"/>
            <a:headEnd/>
            <a:tailEnd/>
          </a:ln>
        </p:spPr>
      </p:pic>
      <p:sp>
        <p:nvSpPr>
          <p:cNvPr id="5123" name="Rectangle 5"/>
          <p:cNvSpPr>
            <a:spLocks noChangeArrowheads="1"/>
          </p:cNvSpPr>
          <p:nvPr/>
        </p:nvSpPr>
        <p:spPr bwMode="auto">
          <a:xfrm>
            <a:off x="431800" y="1628775"/>
            <a:ext cx="3105150" cy="3170238"/>
          </a:xfrm>
          <a:prstGeom prst="rect">
            <a:avLst/>
          </a:prstGeom>
          <a:solidFill>
            <a:srgbClr val="006600"/>
          </a:solidFill>
          <a:ln w="9525" algn="ctr">
            <a:noFill/>
            <a:miter lim="800000"/>
            <a:headEnd/>
            <a:tailEnd/>
          </a:ln>
        </p:spPr>
        <p:txBody>
          <a:bodyPr wrap="none" anchor="ctr"/>
          <a:lstStyle/>
          <a:p>
            <a:endParaRPr lang="en-US"/>
          </a:p>
        </p:txBody>
      </p:sp>
      <p:sp>
        <p:nvSpPr>
          <p:cNvPr id="5124" name="Rectangle 7"/>
          <p:cNvSpPr>
            <a:spLocks noChangeArrowheads="1"/>
          </p:cNvSpPr>
          <p:nvPr/>
        </p:nvSpPr>
        <p:spPr bwMode="auto">
          <a:xfrm>
            <a:off x="431800" y="3429000"/>
            <a:ext cx="3105150" cy="1187450"/>
          </a:xfrm>
          <a:prstGeom prst="rect">
            <a:avLst/>
          </a:prstGeom>
          <a:noFill/>
          <a:ln w="9525" algn="ctr">
            <a:noFill/>
            <a:miter lim="800000"/>
            <a:headEnd/>
            <a:tailEnd/>
          </a:ln>
        </p:spPr>
        <p:txBody>
          <a:bodyPr>
            <a:spAutoFit/>
          </a:bodyPr>
          <a:lstStyle/>
          <a:p>
            <a:pPr algn="l"/>
            <a:r>
              <a:rPr lang="en-US" altLang="zh-CN" sz="2400" b="1">
                <a:solidFill>
                  <a:schemeClr val="bg1"/>
                </a:solidFill>
              </a:rPr>
              <a:t>International Climate Negotiations</a:t>
            </a:r>
          </a:p>
        </p:txBody>
      </p:sp>
      <p:pic>
        <p:nvPicPr>
          <p:cNvPr id="5125" name="Picture 8" descr="REDD%20logo%201"/>
          <p:cNvPicPr>
            <a:picLocks noChangeAspect="1" noChangeArrowheads="1"/>
          </p:cNvPicPr>
          <p:nvPr/>
        </p:nvPicPr>
        <p:blipFill>
          <a:blip r:embed="rId4"/>
          <a:srcRect/>
          <a:stretch>
            <a:fillRect/>
          </a:stretch>
        </p:blipFill>
        <p:spPr bwMode="auto">
          <a:xfrm>
            <a:off x="2951163" y="6321425"/>
            <a:ext cx="1125537" cy="53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31800" y="1089025"/>
            <a:ext cx="8326438" cy="5040313"/>
          </a:xfrm>
          <a:prstGeom prst="rect">
            <a:avLst/>
          </a:prstGeom>
          <a:noFill/>
          <a:ln w="9525" algn="ctr">
            <a:solidFill>
              <a:srgbClr val="C0C0C0"/>
            </a:solidFill>
            <a:miter lim="800000"/>
            <a:headEnd/>
            <a:tailEnd/>
          </a:ln>
        </p:spPr>
        <p:txBody>
          <a:bodyPr wrap="none" anchor="ctr"/>
          <a:lstStyle/>
          <a:p>
            <a:endParaRPr lang="en-US"/>
          </a:p>
        </p:txBody>
      </p:sp>
      <p:sp>
        <p:nvSpPr>
          <p:cNvPr id="6147" name="Rectangle 3"/>
          <p:cNvSpPr>
            <a:spLocks noChangeArrowheads="1"/>
          </p:cNvSpPr>
          <p:nvPr/>
        </p:nvSpPr>
        <p:spPr bwMode="auto">
          <a:xfrm>
            <a:off x="431800" y="233363"/>
            <a:ext cx="8326438" cy="674687"/>
          </a:xfrm>
          <a:prstGeom prst="rect">
            <a:avLst/>
          </a:prstGeom>
          <a:solidFill>
            <a:srgbClr val="006600"/>
          </a:solidFill>
          <a:ln w="9525">
            <a:noFill/>
            <a:miter lim="800000"/>
            <a:headEnd/>
            <a:tailEnd/>
          </a:ln>
        </p:spPr>
        <p:txBody>
          <a:bodyPr wrap="none" anchor="ctr"/>
          <a:lstStyle/>
          <a:p>
            <a:endParaRPr lang="en-US"/>
          </a:p>
        </p:txBody>
      </p:sp>
      <p:sp>
        <p:nvSpPr>
          <p:cNvPr id="6148" name="Rectangle 4"/>
          <p:cNvSpPr>
            <a:spLocks noChangeArrowheads="1"/>
          </p:cNvSpPr>
          <p:nvPr/>
        </p:nvSpPr>
        <p:spPr bwMode="auto">
          <a:xfrm>
            <a:off x="431800" y="323850"/>
            <a:ext cx="5126038" cy="457200"/>
          </a:xfrm>
          <a:prstGeom prst="rect">
            <a:avLst/>
          </a:prstGeom>
          <a:noFill/>
          <a:ln w="9525" algn="ctr">
            <a:noFill/>
            <a:miter lim="800000"/>
            <a:headEnd/>
            <a:tailEnd/>
          </a:ln>
        </p:spPr>
        <p:txBody>
          <a:bodyPr wrap="none">
            <a:spAutoFit/>
          </a:bodyPr>
          <a:lstStyle/>
          <a:p>
            <a:pPr algn="l"/>
            <a:r>
              <a:rPr lang="en-US" altLang="zh-CN" sz="2400" b="1">
                <a:solidFill>
                  <a:schemeClr val="bg1"/>
                </a:solidFill>
              </a:rPr>
              <a:t>International Climate Negotiations</a:t>
            </a:r>
          </a:p>
        </p:txBody>
      </p:sp>
      <p:pic>
        <p:nvPicPr>
          <p:cNvPr id="6149" name="Picture 6" descr="REDD%20logo%201"/>
          <p:cNvPicPr>
            <a:picLocks noGrp="1" noChangeAspect="1" noChangeArrowheads="1"/>
          </p:cNvPicPr>
          <p:nvPr>
            <p:ph/>
          </p:nvPr>
        </p:nvPicPr>
        <p:blipFill>
          <a:blip r:embed="rId3"/>
          <a:srcRect/>
          <a:stretch>
            <a:fillRect/>
          </a:stretch>
        </p:blipFill>
        <p:spPr bwMode="auto">
          <a:xfrm>
            <a:off x="2951163" y="6361113"/>
            <a:ext cx="1169987" cy="496887"/>
          </a:xfrm>
          <a:noFill/>
          <a:ln>
            <a:miter lim="800000"/>
            <a:headEnd/>
            <a:tailEnd/>
          </a:ln>
        </p:spPr>
      </p:pic>
      <p:sp>
        <p:nvSpPr>
          <p:cNvPr id="6150" name="Line 7"/>
          <p:cNvSpPr>
            <a:spLocks noChangeShapeType="1"/>
          </p:cNvSpPr>
          <p:nvPr/>
        </p:nvSpPr>
        <p:spPr bwMode="auto">
          <a:xfrm>
            <a:off x="476250" y="2708275"/>
            <a:ext cx="8281988" cy="0"/>
          </a:xfrm>
          <a:prstGeom prst="line">
            <a:avLst/>
          </a:prstGeom>
          <a:noFill/>
          <a:ln w="28575">
            <a:solidFill>
              <a:schemeClr val="tx1"/>
            </a:solidFill>
            <a:round/>
            <a:headEnd/>
            <a:tailEnd/>
          </a:ln>
        </p:spPr>
        <p:txBody>
          <a:bodyPr wrap="none" anchor="ctr"/>
          <a:lstStyle/>
          <a:p>
            <a:endParaRPr lang="en-US"/>
          </a:p>
        </p:txBody>
      </p:sp>
      <p:sp>
        <p:nvSpPr>
          <p:cNvPr id="6151" name="Text Box 8"/>
          <p:cNvSpPr txBox="1">
            <a:spLocks noChangeArrowheads="1"/>
          </p:cNvSpPr>
          <p:nvPr/>
        </p:nvSpPr>
        <p:spPr bwMode="auto">
          <a:xfrm>
            <a:off x="385763" y="2798763"/>
            <a:ext cx="900112" cy="366712"/>
          </a:xfrm>
          <a:prstGeom prst="rect">
            <a:avLst/>
          </a:prstGeom>
          <a:noFill/>
          <a:ln w="9525" algn="ctr">
            <a:noFill/>
            <a:miter lim="800000"/>
            <a:headEnd/>
            <a:tailEnd/>
          </a:ln>
        </p:spPr>
        <p:txBody>
          <a:bodyPr>
            <a:spAutoFit/>
          </a:bodyPr>
          <a:lstStyle/>
          <a:p>
            <a:pPr>
              <a:spcBef>
                <a:spcPct val="50000"/>
              </a:spcBef>
            </a:pPr>
            <a:r>
              <a:rPr lang="en-US" sz="1800" b="1"/>
              <a:t>1992</a:t>
            </a:r>
          </a:p>
        </p:txBody>
      </p:sp>
      <p:sp>
        <p:nvSpPr>
          <p:cNvPr id="6152" name="Text Box 9"/>
          <p:cNvSpPr txBox="1">
            <a:spLocks noChangeArrowheads="1"/>
          </p:cNvSpPr>
          <p:nvPr/>
        </p:nvSpPr>
        <p:spPr bwMode="auto">
          <a:xfrm>
            <a:off x="1736725" y="2798763"/>
            <a:ext cx="900113" cy="366712"/>
          </a:xfrm>
          <a:prstGeom prst="rect">
            <a:avLst/>
          </a:prstGeom>
          <a:noFill/>
          <a:ln w="9525" algn="ctr">
            <a:noFill/>
            <a:miter lim="800000"/>
            <a:headEnd/>
            <a:tailEnd/>
          </a:ln>
        </p:spPr>
        <p:txBody>
          <a:bodyPr>
            <a:spAutoFit/>
          </a:bodyPr>
          <a:lstStyle/>
          <a:p>
            <a:pPr>
              <a:spcBef>
                <a:spcPct val="50000"/>
              </a:spcBef>
            </a:pPr>
            <a:r>
              <a:rPr lang="en-US" sz="1800" b="1"/>
              <a:t>1996</a:t>
            </a:r>
          </a:p>
        </p:txBody>
      </p:sp>
      <p:sp>
        <p:nvSpPr>
          <p:cNvPr id="6153" name="Text Box 11"/>
          <p:cNvSpPr txBox="1">
            <a:spLocks noChangeArrowheads="1"/>
          </p:cNvSpPr>
          <p:nvPr/>
        </p:nvSpPr>
        <p:spPr bwMode="auto">
          <a:xfrm>
            <a:off x="3222625" y="2798763"/>
            <a:ext cx="900113" cy="366712"/>
          </a:xfrm>
          <a:prstGeom prst="rect">
            <a:avLst/>
          </a:prstGeom>
          <a:noFill/>
          <a:ln w="9525" algn="ctr">
            <a:noFill/>
            <a:miter lim="800000"/>
            <a:headEnd/>
            <a:tailEnd/>
          </a:ln>
        </p:spPr>
        <p:txBody>
          <a:bodyPr>
            <a:spAutoFit/>
          </a:bodyPr>
          <a:lstStyle/>
          <a:p>
            <a:pPr>
              <a:spcBef>
                <a:spcPct val="50000"/>
              </a:spcBef>
            </a:pPr>
            <a:r>
              <a:rPr lang="en-US" sz="1800" b="1"/>
              <a:t>2000</a:t>
            </a:r>
          </a:p>
        </p:txBody>
      </p:sp>
      <p:sp>
        <p:nvSpPr>
          <p:cNvPr id="6154" name="Text Box 12"/>
          <p:cNvSpPr txBox="1">
            <a:spLocks noChangeArrowheads="1"/>
          </p:cNvSpPr>
          <p:nvPr/>
        </p:nvSpPr>
        <p:spPr bwMode="auto">
          <a:xfrm>
            <a:off x="4662488" y="2798763"/>
            <a:ext cx="900112" cy="366712"/>
          </a:xfrm>
          <a:prstGeom prst="rect">
            <a:avLst/>
          </a:prstGeom>
          <a:noFill/>
          <a:ln w="9525" algn="ctr">
            <a:noFill/>
            <a:miter lim="800000"/>
            <a:headEnd/>
            <a:tailEnd/>
          </a:ln>
        </p:spPr>
        <p:txBody>
          <a:bodyPr>
            <a:spAutoFit/>
          </a:bodyPr>
          <a:lstStyle/>
          <a:p>
            <a:pPr>
              <a:spcBef>
                <a:spcPct val="50000"/>
              </a:spcBef>
            </a:pPr>
            <a:r>
              <a:rPr lang="en-US" sz="1800" b="1"/>
              <a:t>2004</a:t>
            </a:r>
          </a:p>
        </p:txBody>
      </p:sp>
      <p:sp>
        <p:nvSpPr>
          <p:cNvPr id="6155" name="Text Box 13"/>
          <p:cNvSpPr txBox="1">
            <a:spLocks noChangeArrowheads="1"/>
          </p:cNvSpPr>
          <p:nvPr/>
        </p:nvSpPr>
        <p:spPr bwMode="auto">
          <a:xfrm>
            <a:off x="6146800" y="2798763"/>
            <a:ext cx="900113" cy="366712"/>
          </a:xfrm>
          <a:prstGeom prst="rect">
            <a:avLst/>
          </a:prstGeom>
          <a:noFill/>
          <a:ln w="9525" algn="ctr">
            <a:noFill/>
            <a:miter lim="800000"/>
            <a:headEnd/>
            <a:tailEnd/>
          </a:ln>
        </p:spPr>
        <p:txBody>
          <a:bodyPr>
            <a:spAutoFit/>
          </a:bodyPr>
          <a:lstStyle/>
          <a:p>
            <a:pPr>
              <a:spcBef>
                <a:spcPct val="50000"/>
              </a:spcBef>
            </a:pPr>
            <a:r>
              <a:rPr lang="en-US" sz="1800" b="1"/>
              <a:t>2008</a:t>
            </a:r>
          </a:p>
        </p:txBody>
      </p:sp>
      <p:sp>
        <p:nvSpPr>
          <p:cNvPr id="6156" name="Text Box 14"/>
          <p:cNvSpPr txBox="1">
            <a:spLocks noChangeArrowheads="1"/>
          </p:cNvSpPr>
          <p:nvPr/>
        </p:nvSpPr>
        <p:spPr bwMode="auto">
          <a:xfrm>
            <a:off x="7767638" y="2798763"/>
            <a:ext cx="900112" cy="366712"/>
          </a:xfrm>
          <a:prstGeom prst="rect">
            <a:avLst/>
          </a:prstGeom>
          <a:noFill/>
          <a:ln w="9525" algn="ctr">
            <a:noFill/>
            <a:miter lim="800000"/>
            <a:headEnd/>
            <a:tailEnd/>
          </a:ln>
        </p:spPr>
        <p:txBody>
          <a:bodyPr>
            <a:spAutoFit/>
          </a:bodyPr>
          <a:lstStyle/>
          <a:p>
            <a:pPr>
              <a:spcBef>
                <a:spcPct val="50000"/>
              </a:spcBef>
            </a:pPr>
            <a:r>
              <a:rPr lang="en-US" sz="1800" b="1"/>
              <a:t>2012</a:t>
            </a:r>
          </a:p>
        </p:txBody>
      </p:sp>
      <p:sp>
        <p:nvSpPr>
          <p:cNvPr id="6157" name="Text Box 15"/>
          <p:cNvSpPr txBox="1">
            <a:spLocks noChangeArrowheads="1"/>
          </p:cNvSpPr>
          <p:nvPr/>
        </p:nvSpPr>
        <p:spPr bwMode="auto">
          <a:xfrm>
            <a:off x="296863" y="3203575"/>
            <a:ext cx="1079500" cy="701675"/>
          </a:xfrm>
          <a:prstGeom prst="rect">
            <a:avLst/>
          </a:prstGeom>
          <a:noFill/>
          <a:ln w="9525" algn="ctr">
            <a:noFill/>
            <a:miter lim="800000"/>
            <a:headEnd/>
            <a:tailEnd/>
          </a:ln>
        </p:spPr>
        <p:txBody>
          <a:bodyPr>
            <a:spAutoFit/>
          </a:bodyPr>
          <a:lstStyle/>
          <a:p>
            <a:pPr>
              <a:spcBef>
                <a:spcPct val="50000"/>
              </a:spcBef>
            </a:pPr>
            <a:r>
              <a:rPr lang="en-US" sz="2000" b="1"/>
              <a:t>Rio Treaty</a:t>
            </a:r>
          </a:p>
        </p:txBody>
      </p:sp>
      <p:sp>
        <p:nvSpPr>
          <p:cNvPr id="6158" name="Text Box 16"/>
          <p:cNvSpPr txBox="1">
            <a:spLocks noChangeArrowheads="1"/>
          </p:cNvSpPr>
          <p:nvPr/>
        </p:nvSpPr>
        <p:spPr bwMode="auto">
          <a:xfrm>
            <a:off x="701675" y="4014788"/>
            <a:ext cx="1484313" cy="1006475"/>
          </a:xfrm>
          <a:prstGeom prst="rect">
            <a:avLst/>
          </a:prstGeom>
          <a:noFill/>
          <a:ln w="9525" algn="ctr">
            <a:noFill/>
            <a:miter lim="800000"/>
            <a:headEnd/>
            <a:tailEnd/>
          </a:ln>
        </p:spPr>
        <p:txBody>
          <a:bodyPr>
            <a:spAutoFit/>
          </a:bodyPr>
          <a:lstStyle/>
          <a:p>
            <a:pPr>
              <a:spcBef>
                <a:spcPct val="50000"/>
              </a:spcBef>
            </a:pPr>
            <a:r>
              <a:rPr lang="en-US" sz="2000" b="1"/>
              <a:t>UNFCCC enters into force</a:t>
            </a:r>
          </a:p>
        </p:txBody>
      </p:sp>
      <p:sp>
        <p:nvSpPr>
          <p:cNvPr id="6159" name="Line 17"/>
          <p:cNvSpPr>
            <a:spLocks noChangeShapeType="1"/>
          </p:cNvSpPr>
          <p:nvPr/>
        </p:nvSpPr>
        <p:spPr bwMode="auto">
          <a:xfrm flipV="1">
            <a:off x="1466850" y="2708275"/>
            <a:ext cx="0" cy="1169988"/>
          </a:xfrm>
          <a:prstGeom prst="line">
            <a:avLst/>
          </a:prstGeom>
          <a:noFill/>
          <a:ln w="9525">
            <a:solidFill>
              <a:schemeClr val="tx1"/>
            </a:solidFill>
            <a:round/>
            <a:headEnd/>
            <a:tailEnd/>
          </a:ln>
        </p:spPr>
        <p:txBody>
          <a:bodyPr wrap="none" anchor="ctr"/>
          <a:lstStyle/>
          <a:p>
            <a:endParaRPr lang="en-US"/>
          </a:p>
        </p:txBody>
      </p:sp>
      <p:sp>
        <p:nvSpPr>
          <p:cNvPr id="6160" name="Text Box 18"/>
          <p:cNvSpPr txBox="1">
            <a:spLocks noChangeArrowheads="1"/>
          </p:cNvSpPr>
          <p:nvPr/>
        </p:nvSpPr>
        <p:spPr bwMode="auto">
          <a:xfrm>
            <a:off x="1962150" y="1358900"/>
            <a:ext cx="1530350" cy="1006475"/>
          </a:xfrm>
          <a:prstGeom prst="rect">
            <a:avLst/>
          </a:prstGeom>
          <a:noFill/>
          <a:ln w="9525" algn="ctr">
            <a:noFill/>
            <a:miter lim="800000"/>
            <a:headEnd/>
            <a:tailEnd/>
          </a:ln>
        </p:spPr>
        <p:txBody>
          <a:bodyPr>
            <a:spAutoFit/>
          </a:bodyPr>
          <a:lstStyle/>
          <a:p>
            <a:pPr>
              <a:spcBef>
                <a:spcPct val="50000"/>
              </a:spcBef>
            </a:pPr>
            <a:r>
              <a:rPr lang="en-US" sz="2000" b="1"/>
              <a:t>Kyoto Protocol negotiated</a:t>
            </a:r>
          </a:p>
        </p:txBody>
      </p:sp>
      <p:sp>
        <p:nvSpPr>
          <p:cNvPr id="6161" name="Line 20"/>
          <p:cNvSpPr>
            <a:spLocks noChangeShapeType="1"/>
          </p:cNvSpPr>
          <p:nvPr/>
        </p:nvSpPr>
        <p:spPr bwMode="auto">
          <a:xfrm flipV="1">
            <a:off x="2592388" y="2303463"/>
            <a:ext cx="0" cy="361950"/>
          </a:xfrm>
          <a:prstGeom prst="line">
            <a:avLst/>
          </a:prstGeom>
          <a:noFill/>
          <a:ln w="9525">
            <a:solidFill>
              <a:schemeClr val="tx1"/>
            </a:solidFill>
            <a:round/>
            <a:headEnd/>
            <a:tailEnd/>
          </a:ln>
        </p:spPr>
        <p:txBody>
          <a:bodyPr wrap="none" anchor="ctr"/>
          <a:lstStyle/>
          <a:p>
            <a:endParaRPr lang="en-US"/>
          </a:p>
        </p:txBody>
      </p:sp>
      <p:sp>
        <p:nvSpPr>
          <p:cNvPr id="6162" name="Text Box 22"/>
          <p:cNvSpPr txBox="1">
            <a:spLocks noChangeArrowheads="1"/>
          </p:cNvSpPr>
          <p:nvPr/>
        </p:nvSpPr>
        <p:spPr bwMode="auto">
          <a:xfrm>
            <a:off x="3671888" y="3294063"/>
            <a:ext cx="1484312" cy="701675"/>
          </a:xfrm>
          <a:prstGeom prst="rect">
            <a:avLst/>
          </a:prstGeom>
          <a:noFill/>
          <a:ln w="9525" algn="ctr">
            <a:noFill/>
            <a:miter lim="800000"/>
            <a:headEnd/>
            <a:tailEnd/>
          </a:ln>
        </p:spPr>
        <p:txBody>
          <a:bodyPr>
            <a:spAutoFit/>
          </a:bodyPr>
          <a:lstStyle/>
          <a:p>
            <a:pPr>
              <a:spcBef>
                <a:spcPct val="50000"/>
              </a:spcBef>
            </a:pPr>
            <a:r>
              <a:rPr lang="en-US" sz="2000" b="1"/>
              <a:t>Marrakesh Accords</a:t>
            </a:r>
          </a:p>
        </p:txBody>
      </p:sp>
      <p:sp>
        <p:nvSpPr>
          <p:cNvPr id="6163" name="Line 23"/>
          <p:cNvSpPr>
            <a:spLocks noChangeShapeType="1"/>
          </p:cNvSpPr>
          <p:nvPr/>
        </p:nvSpPr>
        <p:spPr bwMode="auto">
          <a:xfrm flipV="1">
            <a:off x="4032250" y="2708275"/>
            <a:ext cx="0" cy="495300"/>
          </a:xfrm>
          <a:prstGeom prst="line">
            <a:avLst/>
          </a:prstGeom>
          <a:noFill/>
          <a:ln w="9525">
            <a:solidFill>
              <a:schemeClr val="tx1"/>
            </a:solidFill>
            <a:round/>
            <a:headEnd/>
            <a:tailEnd/>
          </a:ln>
        </p:spPr>
        <p:txBody>
          <a:bodyPr wrap="none" anchor="ctr"/>
          <a:lstStyle/>
          <a:p>
            <a:endParaRPr lang="en-US"/>
          </a:p>
        </p:txBody>
      </p:sp>
      <p:sp>
        <p:nvSpPr>
          <p:cNvPr id="6164" name="Text Box 24"/>
          <p:cNvSpPr txBox="1">
            <a:spLocks noChangeArrowheads="1"/>
          </p:cNvSpPr>
          <p:nvPr/>
        </p:nvSpPr>
        <p:spPr bwMode="auto">
          <a:xfrm>
            <a:off x="6281738" y="3249613"/>
            <a:ext cx="2159000" cy="701675"/>
          </a:xfrm>
          <a:prstGeom prst="rect">
            <a:avLst/>
          </a:prstGeom>
          <a:noFill/>
          <a:ln w="9525" algn="ctr">
            <a:noFill/>
            <a:miter lim="800000"/>
            <a:headEnd/>
            <a:tailEnd/>
          </a:ln>
        </p:spPr>
        <p:txBody>
          <a:bodyPr>
            <a:spAutoFit/>
          </a:bodyPr>
          <a:lstStyle/>
          <a:p>
            <a:pPr>
              <a:spcBef>
                <a:spcPct val="50000"/>
              </a:spcBef>
            </a:pPr>
            <a:r>
              <a:rPr lang="en-US" sz="2000" b="1"/>
              <a:t>1</a:t>
            </a:r>
            <a:r>
              <a:rPr lang="en-US" sz="2000" b="1" baseline="30000"/>
              <a:t>st</a:t>
            </a:r>
            <a:r>
              <a:rPr lang="en-US" sz="2000" b="1"/>
              <a:t> Commitment Period </a:t>
            </a:r>
          </a:p>
        </p:txBody>
      </p:sp>
      <p:sp>
        <p:nvSpPr>
          <p:cNvPr id="6165" name="Text Box 25"/>
          <p:cNvSpPr txBox="1">
            <a:spLocks noChangeArrowheads="1"/>
          </p:cNvSpPr>
          <p:nvPr/>
        </p:nvSpPr>
        <p:spPr bwMode="auto">
          <a:xfrm>
            <a:off x="5246688" y="1854200"/>
            <a:ext cx="1484312" cy="641350"/>
          </a:xfrm>
          <a:prstGeom prst="rect">
            <a:avLst/>
          </a:prstGeom>
          <a:noFill/>
          <a:ln w="9525" algn="ctr">
            <a:noFill/>
            <a:miter lim="800000"/>
            <a:headEnd/>
            <a:tailEnd/>
          </a:ln>
        </p:spPr>
        <p:txBody>
          <a:bodyPr>
            <a:spAutoFit/>
          </a:bodyPr>
          <a:lstStyle/>
          <a:p>
            <a:pPr>
              <a:spcBef>
                <a:spcPct val="50000"/>
              </a:spcBef>
            </a:pPr>
            <a:r>
              <a:rPr lang="en-US" sz="1800" b="1"/>
              <a:t>COP-13 Bali</a:t>
            </a:r>
          </a:p>
        </p:txBody>
      </p:sp>
      <p:sp>
        <p:nvSpPr>
          <p:cNvPr id="6166" name="Text Box 26"/>
          <p:cNvSpPr txBox="1">
            <a:spLocks noChangeArrowheads="1"/>
          </p:cNvSpPr>
          <p:nvPr/>
        </p:nvSpPr>
        <p:spPr bwMode="auto">
          <a:xfrm>
            <a:off x="6372225" y="1133475"/>
            <a:ext cx="1484313" cy="701675"/>
          </a:xfrm>
          <a:prstGeom prst="rect">
            <a:avLst/>
          </a:prstGeom>
          <a:noFill/>
          <a:ln w="9525" algn="ctr">
            <a:noFill/>
            <a:miter lim="800000"/>
            <a:headEnd/>
            <a:tailEnd/>
          </a:ln>
        </p:spPr>
        <p:txBody>
          <a:bodyPr>
            <a:spAutoFit/>
          </a:bodyPr>
          <a:lstStyle/>
          <a:p>
            <a:pPr>
              <a:spcBef>
                <a:spcPct val="50000"/>
              </a:spcBef>
            </a:pPr>
            <a:r>
              <a:rPr lang="en-US" sz="2000" b="1"/>
              <a:t>COP-14 Poznan</a:t>
            </a:r>
          </a:p>
        </p:txBody>
      </p:sp>
      <p:sp>
        <p:nvSpPr>
          <p:cNvPr id="6167" name="Text Box 27"/>
          <p:cNvSpPr txBox="1">
            <a:spLocks noChangeArrowheads="1"/>
          </p:cNvSpPr>
          <p:nvPr/>
        </p:nvSpPr>
        <p:spPr bwMode="auto">
          <a:xfrm>
            <a:off x="7362825" y="1763713"/>
            <a:ext cx="1781175" cy="701675"/>
          </a:xfrm>
          <a:prstGeom prst="rect">
            <a:avLst/>
          </a:prstGeom>
          <a:noFill/>
          <a:ln w="9525" algn="ctr">
            <a:noFill/>
            <a:miter lim="800000"/>
            <a:headEnd/>
            <a:tailEnd/>
          </a:ln>
        </p:spPr>
        <p:txBody>
          <a:bodyPr>
            <a:spAutoFit/>
          </a:bodyPr>
          <a:lstStyle/>
          <a:p>
            <a:pPr>
              <a:spcBef>
                <a:spcPct val="50000"/>
              </a:spcBef>
            </a:pPr>
            <a:r>
              <a:rPr lang="en-US" sz="2000" b="1"/>
              <a:t>COP-15  Copenhagen</a:t>
            </a:r>
          </a:p>
        </p:txBody>
      </p:sp>
      <p:sp>
        <p:nvSpPr>
          <p:cNvPr id="6168" name="Line 28"/>
          <p:cNvSpPr>
            <a:spLocks noChangeShapeType="1"/>
          </p:cNvSpPr>
          <p:nvPr/>
        </p:nvSpPr>
        <p:spPr bwMode="auto">
          <a:xfrm>
            <a:off x="6192838" y="2438400"/>
            <a:ext cx="0" cy="269875"/>
          </a:xfrm>
          <a:prstGeom prst="line">
            <a:avLst/>
          </a:prstGeom>
          <a:noFill/>
          <a:ln w="9525">
            <a:solidFill>
              <a:schemeClr val="tx1"/>
            </a:solidFill>
            <a:round/>
            <a:headEnd/>
            <a:tailEnd/>
          </a:ln>
        </p:spPr>
        <p:txBody>
          <a:bodyPr wrap="none" anchor="ctr"/>
          <a:lstStyle/>
          <a:p>
            <a:endParaRPr lang="en-US"/>
          </a:p>
        </p:txBody>
      </p:sp>
      <p:sp>
        <p:nvSpPr>
          <p:cNvPr id="6169" name="Line 29"/>
          <p:cNvSpPr>
            <a:spLocks noChangeShapeType="1"/>
          </p:cNvSpPr>
          <p:nvPr/>
        </p:nvSpPr>
        <p:spPr bwMode="auto">
          <a:xfrm>
            <a:off x="6642100" y="1989138"/>
            <a:ext cx="0" cy="720725"/>
          </a:xfrm>
          <a:prstGeom prst="line">
            <a:avLst/>
          </a:prstGeom>
          <a:noFill/>
          <a:ln w="9525">
            <a:solidFill>
              <a:schemeClr val="tx1"/>
            </a:solidFill>
            <a:round/>
            <a:headEnd/>
            <a:tailEnd/>
          </a:ln>
        </p:spPr>
        <p:txBody>
          <a:bodyPr wrap="none" anchor="ctr"/>
          <a:lstStyle/>
          <a:p>
            <a:endParaRPr lang="en-US"/>
          </a:p>
        </p:txBody>
      </p:sp>
      <p:sp>
        <p:nvSpPr>
          <p:cNvPr id="6170" name="Line 30"/>
          <p:cNvSpPr>
            <a:spLocks noChangeShapeType="1"/>
          </p:cNvSpPr>
          <p:nvPr/>
        </p:nvSpPr>
        <p:spPr bwMode="auto">
          <a:xfrm flipH="1">
            <a:off x="7046913" y="2349500"/>
            <a:ext cx="360362" cy="314325"/>
          </a:xfrm>
          <a:prstGeom prst="line">
            <a:avLst/>
          </a:prstGeom>
          <a:noFill/>
          <a:ln w="9525">
            <a:solidFill>
              <a:schemeClr val="tx1"/>
            </a:solidFill>
            <a:round/>
            <a:headEnd/>
            <a:tailEnd/>
          </a:ln>
        </p:spPr>
        <p:txBody>
          <a:bodyPr wrap="none" anchor="ctr"/>
          <a:lstStyle/>
          <a:p>
            <a:endParaRPr lang="en-US"/>
          </a:p>
        </p:txBody>
      </p:sp>
      <p:sp>
        <p:nvSpPr>
          <p:cNvPr id="6171" name="Text Box 31"/>
          <p:cNvSpPr txBox="1">
            <a:spLocks noChangeArrowheads="1"/>
          </p:cNvSpPr>
          <p:nvPr/>
        </p:nvSpPr>
        <p:spPr bwMode="auto">
          <a:xfrm>
            <a:off x="4932363" y="4149725"/>
            <a:ext cx="1530350" cy="1311275"/>
          </a:xfrm>
          <a:prstGeom prst="rect">
            <a:avLst/>
          </a:prstGeom>
          <a:noFill/>
          <a:ln w="9525" algn="ctr">
            <a:noFill/>
            <a:miter lim="800000"/>
            <a:headEnd/>
            <a:tailEnd/>
          </a:ln>
        </p:spPr>
        <p:txBody>
          <a:bodyPr>
            <a:spAutoFit/>
          </a:bodyPr>
          <a:lstStyle/>
          <a:p>
            <a:pPr>
              <a:spcBef>
                <a:spcPct val="50000"/>
              </a:spcBef>
            </a:pPr>
            <a:r>
              <a:rPr lang="en-US" sz="2000" b="1"/>
              <a:t>Kyoto Protocol enters into force</a:t>
            </a:r>
          </a:p>
        </p:txBody>
      </p:sp>
      <p:sp>
        <p:nvSpPr>
          <p:cNvPr id="6172" name="Line 32"/>
          <p:cNvSpPr>
            <a:spLocks noChangeShapeType="1"/>
          </p:cNvSpPr>
          <p:nvPr/>
        </p:nvSpPr>
        <p:spPr bwMode="auto">
          <a:xfrm flipV="1">
            <a:off x="5607050" y="2708275"/>
            <a:ext cx="0" cy="1441450"/>
          </a:xfrm>
          <a:prstGeom prst="line">
            <a:avLst/>
          </a:prstGeom>
          <a:no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132138" y="549275"/>
            <a:ext cx="5626100" cy="1439863"/>
          </a:xfrm>
          <a:prstGeom prst="rect">
            <a:avLst/>
          </a:prstGeom>
          <a:solidFill>
            <a:srgbClr val="006600"/>
          </a:solidFill>
          <a:ln w="9525">
            <a:noFill/>
            <a:miter lim="800000"/>
            <a:headEnd/>
            <a:tailEnd/>
          </a:ln>
        </p:spPr>
        <p:txBody>
          <a:bodyPr wrap="none" anchor="ctr"/>
          <a:lstStyle/>
          <a:p>
            <a:endParaRPr lang="en-US"/>
          </a:p>
        </p:txBody>
      </p:sp>
      <p:sp>
        <p:nvSpPr>
          <p:cNvPr id="7171" name="Rectangle 3"/>
          <p:cNvSpPr>
            <a:spLocks noChangeArrowheads="1"/>
          </p:cNvSpPr>
          <p:nvPr/>
        </p:nvSpPr>
        <p:spPr bwMode="auto">
          <a:xfrm>
            <a:off x="3176588" y="2079625"/>
            <a:ext cx="5581650" cy="3951288"/>
          </a:xfrm>
          <a:prstGeom prst="rect">
            <a:avLst/>
          </a:prstGeom>
          <a:noFill/>
          <a:ln w="9525">
            <a:solidFill>
              <a:srgbClr val="B2B2B2"/>
            </a:solidFill>
            <a:miter lim="800000"/>
            <a:headEnd/>
            <a:tailEnd/>
          </a:ln>
        </p:spPr>
        <p:txBody>
          <a:bodyPr wrap="none" anchor="ctr"/>
          <a:lstStyle/>
          <a:p>
            <a:endParaRPr lang="en-US"/>
          </a:p>
        </p:txBody>
      </p:sp>
      <p:sp>
        <p:nvSpPr>
          <p:cNvPr id="7172" name="Text Box 4"/>
          <p:cNvSpPr txBox="1">
            <a:spLocks noChangeArrowheads="1"/>
          </p:cNvSpPr>
          <p:nvPr/>
        </p:nvSpPr>
        <p:spPr bwMode="auto">
          <a:xfrm>
            <a:off x="3222625" y="2124075"/>
            <a:ext cx="5535613" cy="5310188"/>
          </a:xfrm>
          <a:prstGeom prst="rect">
            <a:avLst/>
          </a:prstGeom>
          <a:noFill/>
          <a:ln w="9525">
            <a:noFill/>
            <a:miter lim="800000"/>
            <a:headEnd/>
            <a:tailEnd/>
          </a:ln>
        </p:spPr>
        <p:txBody>
          <a:bodyPr>
            <a:spAutoFit/>
          </a:bodyPr>
          <a:lstStyle/>
          <a:p>
            <a:pPr marL="342900" indent="-342900" algn="l">
              <a:buFontTx/>
              <a:buChar char="•"/>
            </a:pPr>
            <a:r>
              <a:rPr lang="fr-FR" sz="1800" b="1"/>
              <a:t>COP: Conference of the Parties</a:t>
            </a:r>
          </a:p>
          <a:p>
            <a:pPr marL="342900" indent="-342900" algn="l">
              <a:buFontTx/>
              <a:buChar char="•"/>
            </a:pPr>
            <a:r>
              <a:rPr lang="fr-FR" sz="1800" b="1"/>
              <a:t>MOP: Meeting of the Parties</a:t>
            </a:r>
          </a:p>
          <a:p>
            <a:pPr marL="342900" indent="-342900" algn="l">
              <a:buFontTx/>
              <a:buChar char="•"/>
            </a:pPr>
            <a:endParaRPr lang="fr-FR" sz="1800" b="1"/>
          </a:p>
          <a:p>
            <a:pPr marL="342900" indent="-342900" algn="l">
              <a:buFontTx/>
              <a:buChar char="•"/>
            </a:pPr>
            <a:r>
              <a:rPr lang="fr-FR" sz="1800" b="1"/>
              <a:t>SBSTA: Subsidiary Body on Scientific and Technical Advice</a:t>
            </a:r>
          </a:p>
          <a:p>
            <a:pPr marL="342900" indent="-342900" algn="l">
              <a:buFontTx/>
              <a:buChar char="•"/>
            </a:pPr>
            <a:r>
              <a:rPr lang="fr-FR" sz="1800" b="1"/>
              <a:t>SBI: Subsidiary Body on Implementation</a:t>
            </a:r>
          </a:p>
          <a:p>
            <a:pPr marL="342900" indent="-342900" algn="l">
              <a:buFontTx/>
              <a:buChar char="•"/>
            </a:pPr>
            <a:endParaRPr lang="fr-FR" sz="1800" b="1"/>
          </a:p>
          <a:p>
            <a:pPr marL="342900" indent="-342900" algn="l">
              <a:buFontTx/>
              <a:buChar char="•"/>
            </a:pPr>
            <a:r>
              <a:rPr lang="fr-FR" sz="1800" b="1"/>
              <a:t>AWG-KP: Ad-Hoc Working Group on the Kyoto Protocol</a:t>
            </a:r>
          </a:p>
          <a:p>
            <a:pPr marL="342900" indent="-342900" algn="l">
              <a:buFontTx/>
              <a:buChar char="•"/>
            </a:pPr>
            <a:r>
              <a:rPr lang="fr-FR" sz="1800" b="1"/>
              <a:t>AWG-LCA: Ad-Hoc Working Group on Long-Term Cooperative Action</a:t>
            </a:r>
          </a:p>
          <a:p>
            <a:pPr marL="342900" indent="-342900" algn="l">
              <a:buFontTx/>
              <a:buChar char="•"/>
            </a:pPr>
            <a:endParaRPr lang="fr-FR" sz="1800" b="1"/>
          </a:p>
          <a:p>
            <a:pPr marL="342900" indent="-342900" algn="l">
              <a:buFontTx/>
              <a:buChar char="•"/>
            </a:pPr>
            <a:endParaRPr lang="fr-FR" sz="1800" b="1"/>
          </a:p>
          <a:p>
            <a:pPr marL="800100" lvl="1" indent="-342900" algn="l"/>
            <a:endParaRPr lang="fr-FR" sz="1800"/>
          </a:p>
          <a:p>
            <a:pPr marL="342900" indent="-342900" algn="l"/>
            <a:endParaRPr lang="fr-FR" sz="1800"/>
          </a:p>
          <a:p>
            <a:pPr marL="342900" indent="-342900" algn="l"/>
            <a:endParaRPr lang="fr-FR" sz="1800"/>
          </a:p>
          <a:p>
            <a:pPr marL="342900" indent="-342900" algn="l">
              <a:buFontTx/>
              <a:buChar char="•"/>
            </a:pPr>
            <a:endParaRPr lang="fr-FR" sz="1800"/>
          </a:p>
          <a:p>
            <a:pPr marL="342900" indent="-342900" algn="l">
              <a:buFontTx/>
              <a:buChar char="•"/>
            </a:pPr>
            <a:endParaRPr lang="fr-FR" sz="1800"/>
          </a:p>
          <a:p>
            <a:pPr marL="342900" indent="-342900" algn="l"/>
            <a:endParaRPr lang="en-US" altLang="zh-CN" sz="1800"/>
          </a:p>
        </p:txBody>
      </p:sp>
      <p:pic>
        <p:nvPicPr>
          <p:cNvPr id="7173" name="Picture 5" descr="2423450_01b548a0ff"/>
          <p:cNvPicPr>
            <a:picLocks noChangeAspect="1" noChangeArrowheads="1"/>
          </p:cNvPicPr>
          <p:nvPr/>
        </p:nvPicPr>
        <p:blipFill>
          <a:blip r:embed="rId3"/>
          <a:srcRect/>
          <a:stretch>
            <a:fillRect/>
          </a:stretch>
        </p:blipFill>
        <p:spPr bwMode="auto">
          <a:xfrm>
            <a:off x="431800" y="549275"/>
            <a:ext cx="2609850" cy="5489575"/>
          </a:xfrm>
          <a:prstGeom prst="rect">
            <a:avLst/>
          </a:prstGeom>
          <a:noFill/>
          <a:ln w="9525">
            <a:noFill/>
            <a:miter lim="800000"/>
            <a:headEnd/>
            <a:tailEnd/>
          </a:ln>
        </p:spPr>
      </p:pic>
      <p:sp>
        <p:nvSpPr>
          <p:cNvPr id="7174" name="Rectangle 6"/>
          <p:cNvSpPr>
            <a:spLocks noChangeArrowheads="1"/>
          </p:cNvSpPr>
          <p:nvPr/>
        </p:nvSpPr>
        <p:spPr bwMode="auto">
          <a:xfrm>
            <a:off x="3222625" y="863600"/>
            <a:ext cx="5535613" cy="519113"/>
          </a:xfrm>
          <a:prstGeom prst="rect">
            <a:avLst/>
          </a:prstGeom>
          <a:noFill/>
          <a:ln w="9525" algn="ctr">
            <a:noFill/>
            <a:miter lim="800000"/>
            <a:headEnd/>
            <a:tailEnd/>
          </a:ln>
        </p:spPr>
        <p:txBody>
          <a:bodyPr>
            <a:spAutoFit/>
          </a:bodyPr>
          <a:lstStyle/>
          <a:p>
            <a:pPr algn="l"/>
            <a:r>
              <a:rPr lang="en-US" altLang="zh-CN" sz="2800">
                <a:solidFill>
                  <a:schemeClr val="bg1"/>
                </a:solidFill>
              </a:rPr>
              <a:t>Convention Bodies</a:t>
            </a:r>
          </a:p>
        </p:txBody>
      </p:sp>
      <p:pic>
        <p:nvPicPr>
          <p:cNvPr id="7175" name="Picture 7" descr="REDD%20logo%201"/>
          <p:cNvPicPr>
            <a:picLocks noChangeAspect="1" noChangeArrowheads="1"/>
          </p:cNvPicPr>
          <p:nvPr/>
        </p:nvPicPr>
        <p:blipFill>
          <a:blip r:embed="rId4"/>
          <a:srcRect/>
          <a:stretch>
            <a:fillRect/>
          </a:stretch>
        </p:blipFill>
        <p:spPr bwMode="auto">
          <a:xfrm>
            <a:off x="2951163" y="6321425"/>
            <a:ext cx="1125537" cy="53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Fig14"/>
          <p:cNvPicPr>
            <a:picLocks noChangeAspect="1" noChangeArrowheads="1"/>
          </p:cNvPicPr>
          <p:nvPr/>
        </p:nvPicPr>
        <p:blipFill>
          <a:blip r:embed="rId3"/>
          <a:srcRect/>
          <a:stretch>
            <a:fillRect/>
          </a:stretch>
        </p:blipFill>
        <p:spPr bwMode="auto">
          <a:xfrm>
            <a:off x="385763" y="0"/>
            <a:ext cx="80962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g3"/>
          <p:cNvPicPr>
            <a:picLocks noChangeAspect="1" noChangeArrowheads="1"/>
          </p:cNvPicPr>
          <p:nvPr/>
        </p:nvPicPr>
        <p:blipFill>
          <a:blip r:embed="rId3"/>
          <a:srcRect/>
          <a:stretch>
            <a:fillRect/>
          </a:stretch>
        </p:blipFill>
        <p:spPr bwMode="auto">
          <a:xfrm>
            <a:off x="-381000" y="0"/>
            <a:ext cx="9815513" cy="6858000"/>
          </a:xfrm>
          <a:prstGeom prst="rect">
            <a:avLst/>
          </a:prstGeom>
          <a:noFill/>
          <a:ln w="9525">
            <a:noFill/>
            <a:miter lim="800000"/>
            <a:headEnd/>
            <a:tailEnd/>
          </a:ln>
        </p:spPr>
      </p:pic>
      <p:sp>
        <p:nvSpPr>
          <p:cNvPr id="9219" name="Oval 3"/>
          <p:cNvSpPr>
            <a:spLocks noChangeArrowheads="1"/>
          </p:cNvSpPr>
          <p:nvPr/>
        </p:nvSpPr>
        <p:spPr bwMode="auto">
          <a:xfrm>
            <a:off x="6172200" y="3962400"/>
            <a:ext cx="1371600" cy="914400"/>
          </a:xfrm>
          <a:prstGeom prst="ellipse">
            <a:avLst/>
          </a:prstGeom>
          <a:noFill/>
          <a:ln w="38100">
            <a:solidFill>
              <a:srgbClr val="FF3300"/>
            </a:solidFill>
            <a:round/>
            <a:headEnd/>
            <a:tailEnd/>
          </a:ln>
        </p:spPr>
        <p:txBody>
          <a:bodyPr wrap="none" anchor="ctr"/>
          <a:lstStyle/>
          <a:p>
            <a:endParaRPr lang="en-US"/>
          </a:p>
        </p:txBody>
      </p:sp>
      <p:sp>
        <p:nvSpPr>
          <p:cNvPr id="9220" name="Oval 4"/>
          <p:cNvSpPr>
            <a:spLocks noChangeArrowheads="1"/>
          </p:cNvSpPr>
          <p:nvPr/>
        </p:nvSpPr>
        <p:spPr bwMode="auto">
          <a:xfrm>
            <a:off x="2590800" y="3352800"/>
            <a:ext cx="685800" cy="533400"/>
          </a:xfrm>
          <a:prstGeom prst="ellipse">
            <a:avLst/>
          </a:prstGeom>
          <a:noFill/>
          <a:ln w="38100">
            <a:solidFill>
              <a:srgbClr val="FF3300"/>
            </a:solidFill>
            <a:round/>
            <a:headEnd/>
            <a:tailEnd/>
          </a:ln>
        </p:spPr>
        <p:txBody>
          <a:bodyPr wrap="none" anchor="ctr"/>
          <a:lstStyle/>
          <a:p>
            <a:endParaRPr lang="en-US"/>
          </a:p>
        </p:txBody>
      </p:sp>
      <p:sp>
        <p:nvSpPr>
          <p:cNvPr id="9221" name="Oval 5"/>
          <p:cNvSpPr>
            <a:spLocks noChangeArrowheads="1"/>
          </p:cNvSpPr>
          <p:nvPr/>
        </p:nvSpPr>
        <p:spPr bwMode="auto">
          <a:xfrm>
            <a:off x="8610600" y="4191000"/>
            <a:ext cx="685800" cy="457200"/>
          </a:xfrm>
          <a:prstGeom prst="ellipse">
            <a:avLst/>
          </a:prstGeom>
          <a:noFill/>
          <a:ln w="28575">
            <a:solidFill>
              <a:srgbClr val="FF3300"/>
            </a:solidFill>
            <a:round/>
            <a:headEnd/>
            <a:tailEnd/>
          </a:ln>
        </p:spPr>
        <p:txBody>
          <a:bodyPr wrap="none" anchor="ctr"/>
          <a:lstStyle/>
          <a:p>
            <a:endParaRPr lang="en-US"/>
          </a:p>
        </p:txBody>
      </p:sp>
      <p:sp>
        <p:nvSpPr>
          <p:cNvPr id="9222" name="Line 6"/>
          <p:cNvSpPr>
            <a:spLocks noChangeShapeType="1"/>
          </p:cNvSpPr>
          <p:nvPr/>
        </p:nvSpPr>
        <p:spPr bwMode="auto">
          <a:xfrm>
            <a:off x="3733800" y="2133600"/>
            <a:ext cx="1828800" cy="0"/>
          </a:xfrm>
          <a:prstGeom prst="line">
            <a:avLst/>
          </a:prstGeom>
          <a:noFill/>
          <a:ln w="38100">
            <a:solidFill>
              <a:srgbClr val="FF3300"/>
            </a:solidFill>
            <a:round/>
            <a:headEnd type="triangle" w="med" len="me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1002895_865c4eace5"/>
          <p:cNvPicPr>
            <a:picLocks noChangeAspect="1" noChangeArrowheads="1"/>
          </p:cNvPicPr>
          <p:nvPr/>
        </p:nvPicPr>
        <p:blipFill>
          <a:blip r:embed="rId3"/>
          <a:srcRect/>
          <a:stretch>
            <a:fillRect/>
          </a:stretch>
        </p:blipFill>
        <p:spPr bwMode="auto">
          <a:xfrm>
            <a:off x="3716338" y="1628775"/>
            <a:ext cx="5041900" cy="3170238"/>
          </a:xfrm>
          <a:prstGeom prst="rect">
            <a:avLst/>
          </a:prstGeom>
          <a:noFill/>
          <a:ln w="9525">
            <a:noFill/>
            <a:miter lim="800000"/>
            <a:headEnd/>
            <a:tailEnd/>
          </a:ln>
        </p:spPr>
      </p:pic>
      <p:sp>
        <p:nvSpPr>
          <p:cNvPr id="10243" name="Rectangle 3"/>
          <p:cNvSpPr>
            <a:spLocks noChangeArrowheads="1"/>
          </p:cNvSpPr>
          <p:nvPr/>
        </p:nvSpPr>
        <p:spPr bwMode="auto">
          <a:xfrm>
            <a:off x="431800" y="1628775"/>
            <a:ext cx="3105150" cy="3170238"/>
          </a:xfrm>
          <a:prstGeom prst="rect">
            <a:avLst/>
          </a:prstGeom>
          <a:solidFill>
            <a:srgbClr val="006600"/>
          </a:solidFill>
          <a:ln w="9525" algn="ctr">
            <a:noFill/>
            <a:miter lim="800000"/>
            <a:headEnd/>
            <a:tailEnd/>
          </a:ln>
        </p:spPr>
        <p:txBody>
          <a:bodyPr wrap="none" anchor="ctr"/>
          <a:lstStyle/>
          <a:p>
            <a:endParaRPr lang="en-US"/>
          </a:p>
        </p:txBody>
      </p:sp>
      <p:sp>
        <p:nvSpPr>
          <p:cNvPr id="10244" name="Rectangle 4"/>
          <p:cNvSpPr>
            <a:spLocks noChangeArrowheads="1"/>
          </p:cNvSpPr>
          <p:nvPr/>
        </p:nvSpPr>
        <p:spPr bwMode="auto">
          <a:xfrm>
            <a:off x="431800" y="3249613"/>
            <a:ext cx="3105150" cy="1552575"/>
          </a:xfrm>
          <a:prstGeom prst="rect">
            <a:avLst/>
          </a:prstGeom>
          <a:noFill/>
          <a:ln w="9525" algn="ctr">
            <a:noFill/>
            <a:miter lim="800000"/>
            <a:headEnd/>
            <a:tailEnd/>
          </a:ln>
        </p:spPr>
        <p:txBody>
          <a:bodyPr>
            <a:spAutoFit/>
          </a:bodyPr>
          <a:lstStyle/>
          <a:p>
            <a:pPr algn="l"/>
            <a:r>
              <a:rPr lang="en-US" altLang="zh-CN" sz="2400" b="1">
                <a:solidFill>
                  <a:schemeClr val="bg1"/>
                </a:solidFill>
              </a:rPr>
              <a:t>Forests in International Climate Agreements</a:t>
            </a:r>
          </a:p>
        </p:txBody>
      </p:sp>
      <p:pic>
        <p:nvPicPr>
          <p:cNvPr id="10245" name="Picture 5" descr="REDD%20logo%201"/>
          <p:cNvPicPr>
            <a:picLocks noChangeAspect="1" noChangeArrowheads="1"/>
          </p:cNvPicPr>
          <p:nvPr/>
        </p:nvPicPr>
        <p:blipFill>
          <a:blip r:embed="rId4"/>
          <a:srcRect/>
          <a:stretch>
            <a:fillRect/>
          </a:stretch>
        </p:blipFill>
        <p:spPr bwMode="auto">
          <a:xfrm>
            <a:off x="2951163" y="6321425"/>
            <a:ext cx="1125537" cy="53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132138" y="549275"/>
            <a:ext cx="5626100" cy="1439863"/>
          </a:xfrm>
          <a:prstGeom prst="rect">
            <a:avLst/>
          </a:prstGeom>
          <a:solidFill>
            <a:srgbClr val="006600"/>
          </a:solidFill>
          <a:ln w="9525">
            <a:noFill/>
            <a:miter lim="800000"/>
            <a:headEnd/>
            <a:tailEnd/>
          </a:ln>
        </p:spPr>
        <p:txBody>
          <a:bodyPr wrap="none" anchor="ctr"/>
          <a:lstStyle/>
          <a:p>
            <a:endParaRPr lang="en-US"/>
          </a:p>
        </p:txBody>
      </p:sp>
      <p:sp>
        <p:nvSpPr>
          <p:cNvPr id="11267" name="Rectangle 3"/>
          <p:cNvSpPr>
            <a:spLocks noChangeArrowheads="1"/>
          </p:cNvSpPr>
          <p:nvPr/>
        </p:nvSpPr>
        <p:spPr bwMode="auto">
          <a:xfrm>
            <a:off x="3105150" y="2079625"/>
            <a:ext cx="5653088" cy="3951288"/>
          </a:xfrm>
          <a:prstGeom prst="rect">
            <a:avLst/>
          </a:prstGeom>
          <a:noFill/>
          <a:ln w="9525">
            <a:solidFill>
              <a:srgbClr val="B2B2B2"/>
            </a:solidFill>
            <a:miter lim="800000"/>
            <a:headEnd/>
            <a:tailEnd/>
          </a:ln>
        </p:spPr>
        <p:txBody>
          <a:bodyPr wrap="none" anchor="ctr"/>
          <a:lstStyle/>
          <a:p>
            <a:endParaRPr lang="en-US"/>
          </a:p>
        </p:txBody>
      </p:sp>
      <p:sp>
        <p:nvSpPr>
          <p:cNvPr id="11268" name="Text Box 4"/>
          <p:cNvSpPr txBox="1">
            <a:spLocks noChangeArrowheads="1"/>
          </p:cNvSpPr>
          <p:nvPr/>
        </p:nvSpPr>
        <p:spPr bwMode="auto">
          <a:xfrm>
            <a:off x="3222625" y="2124075"/>
            <a:ext cx="5535613" cy="5632450"/>
          </a:xfrm>
          <a:prstGeom prst="rect">
            <a:avLst/>
          </a:prstGeom>
          <a:noFill/>
          <a:ln w="9525">
            <a:noFill/>
            <a:miter lim="800000"/>
            <a:headEnd/>
            <a:tailEnd/>
          </a:ln>
        </p:spPr>
        <p:txBody>
          <a:bodyPr>
            <a:spAutoFit/>
          </a:bodyPr>
          <a:lstStyle/>
          <a:p>
            <a:pPr marL="342900" indent="-342900" algn="l">
              <a:buFontTx/>
              <a:buChar char="•"/>
            </a:pPr>
            <a:r>
              <a:rPr lang="fr-FR" sz="1800" b="1"/>
              <a:t>The Convention</a:t>
            </a:r>
          </a:p>
          <a:p>
            <a:pPr marL="800100" lvl="1" indent="-342900" algn="l">
              <a:buFontTx/>
              <a:buChar char="•"/>
            </a:pPr>
            <a:r>
              <a:rPr lang="fr-FR" sz="1800" b="1"/>
              <a:t>Parties provide national inventories of anthropogenic emissions by sources and removals by sinks of all GHGs, including those from LULUCF</a:t>
            </a:r>
          </a:p>
          <a:p>
            <a:pPr marL="800100" lvl="1" indent="-342900" algn="l"/>
            <a:endParaRPr lang="fr-FR" sz="1800" b="1"/>
          </a:p>
          <a:p>
            <a:pPr marL="342900" indent="-342900" algn="l">
              <a:buFontTx/>
              <a:buChar char="•"/>
            </a:pPr>
            <a:r>
              <a:rPr lang="fr-FR" sz="1800" b="1"/>
              <a:t>The Kyoto Protocol</a:t>
            </a:r>
          </a:p>
          <a:p>
            <a:pPr marL="800100" lvl="1" indent="-342900" algn="l">
              <a:buFontTx/>
              <a:buChar char="•"/>
            </a:pPr>
            <a:r>
              <a:rPr lang="fr-FR" sz="1800" b="1"/>
              <a:t>In Annex I: LULUCF emissions are under the cap</a:t>
            </a:r>
          </a:p>
          <a:p>
            <a:pPr marL="800100" lvl="1" indent="-342900" algn="l">
              <a:buFontTx/>
              <a:buChar char="•"/>
            </a:pPr>
            <a:r>
              <a:rPr lang="fr-FR" sz="1800" b="1"/>
              <a:t>In Non-Annex I: Only afforestation and reforestation included in the CDM</a:t>
            </a:r>
          </a:p>
          <a:p>
            <a:pPr marL="342900" indent="-342900" algn="l">
              <a:buFontTx/>
              <a:buChar char="•"/>
            </a:pPr>
            <a:endParaRPr lang="fr-FR" sz="1800" b="1"/>
          </a:p>
          <a:p>
            <a:pPr marL="342900" indent="-342900" algn="l">
              <a:buFontTx/>
              <a:buChar char="•"/>
            </a:pPr>
            <a:endParaRPr lang="fr-FR" sz="1800" b="1"/>
          </a:p>
          <a:p>
            <a:pPr marL="342900" indent="-342900" algn="l">
              <a:buFontTx/>
              <a:buChar char="•"/>
            </a:pPr>
            <a:endParaRPr lang="fr-FR" sz="1800" b="1"/>
          </a:p>
          <a:p>
            <a:pPr marL="800100" lvl="1" indent="-342900" algn="l"/>
            <a:endParaRPr lang="fr-FR" sz="1800"/>
          </a:p>
          <a:p>
            <a:pPr marL="342900" indent="-342900" algn="l"/>
            <a:endParaRPr lang="fr-FR" sz="1800"/>
          </a:p>
          <a:p>
            <a:pPr marL="342900" indent="-342900" algn="l"/>
            <a:endParaRPr lang="fr-FR" sz="1800"/>
          </a:p>
          <a:p>
            <a:pPr marL="342900" indent="-342900" algn="l">
              <a:buFontTx/>
              <a:buChar char="•"/>
            </a:pPr>
            <a:endParaRPr lang="fr-FR" sz="1800"/>
          </a:p>
          <a:p>
            <a:pPr marL="342900" indent="-342900" algn="l">
              <a:buFontTx/>
              <a:buChar char="•"/>
            </a:pPr>
            <a:endParaRPr lang="fr-FR" sz="1800"/>
          </a:p>
          <a:p>
            <a:pPr marL="342900" indent="-342900" algn="l"/>
            <a:endParaRPr lang="en-US" altLang="zh-CN" sz="1800"/>
          </a:p>
        </p:txBody>
      </p:sp>
      <p:sp>
        <p:nvSpPr>
          <p:cNvPr id="11269" name="Rectangle 6"/>
          <p:cNvSpPr>
            <a:spLocks noChangeArrowheads="1"/>
          </p:cNvSpPr>
          <p:nvPr/>
        </p:nvSpPr>
        <p:spPr bwMode="auto">
          <a:xfrm>
            <a:off x="3222625" y="863600"/>
            <a:ext cx="5535613" cy="946150"/>
          </a:xfrm>
          <a:prstGeom prst="rect">
            <a:avLst/>
          </a:prstGeom>
          <a:noFill/>
          <a:ln w="9525" algn="ctr">
            <a:noFill/>
            <a:miter lim="800000"/>
            <a:headEnd/>
            <a:tailEnd/>
          </a:ln>
        </p:spPr>
        <p:txBody>
          <a:bodyPr>
            <a:spAutoFit/>
          </a:bodyPr>
          <a:lstStyle/>
          <a:p>
            <a:pPr algn="l"/>
            <a:r>
              <a:rPr lang="en-US" altLang="zh-CN" sz="2800">
                <a:solidFill>
                  <a:schemeClr val="bg1"/>
                </a:solidFill>
              </a:rPr>
              <a:t>Forests and International Climate Agreements</a:t>
            </a:r>
          </a:p>
        </p:txBody>
      </p:sp>
      <p:pic>
        <p:nvPicPr>
          <p:cNvPr id="11270" name="Picture 7" descr="REDD%20logo%201"/>
          <p:cNvPicPr>
            <a:picLocks noChangeAspect="1" noChangeArrowheads="1"/>
          </p:cNvPicPr>
          <p:nvPr/>
        </p:nvPicPr>
        <p:blipFill>
          <a:blip r:embed="rId3"/>
          <a:srcRect/>
          <a:stretch>
            <a:fillRect/>
          </a:stretch>
        </p:blipFill>
        <p:spPr bwMode="auto">
          <a:xfrm>
            <a:off x="2951163" y="6321425"/>
            <a:ext cx="1125537" cy="536575"/>
          </a:xfrm>
          <a:prstGeom prst="rect">
            <a:avLst/>
          </a:prstGeom>
          <a:noFill/>
          <a:ln w="9525">
            <a:noFill/>
            <a:miter lim="800000"/>
            <a:headEnd/>
            <a:tailEnd/>
          </a:ln>
        </p:spPr>
      </p:pic>
      <p:pic>
        <p:nvPicPr>
          <p:cNvPr id="11271" name="Picture 5" descr="2423450_01b548a0ff"/>
          <p:cNvPicPr>
            <a:picLocks noChangeAspect="1" noChangeArrowheads="1"/>
          </p:cNvPicPr>
          <p:nvPr/>
        </p:nvPicPr>
        <p:blipFill>
          <a:blip r:embed="rId4"/>
          <a:srcRect/>
          <a:stretch>
            <a:fillRect/>
          </a:stretch>
        </p:blipFill>
        <p:spPr bwMode="auto">
          <a:xfrm>
            <a:off x="431800" y="549275"/>
            <a:ext cx="2609850" cy="548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ED-Tamplate5">
  <a:themeElements>
    <a:clrScheme name="REED-Tamplate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EED-Tamplate5">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FE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4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solidFill>
          <a:srgbClr val="EFE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4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REED-Tamplate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EED-Tamplate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EED-Tamplate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EED-Tamplate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EED-Tamplate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EED-Tamplate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EED-Tamplate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EED-Tamplate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EED-Tamplate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EED-Tamplate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EED-Tamplate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EED-Tamplate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1028</TotalTime>
  <Words>2208</Words>
  <Application>Microsoft Office PowerPoint</Application>
  <PresentationFormat>On-screen Show (4:3)</PresentationFormat>
  <Paragraphs>349</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宋体</vt:lpstr>
      <vt:lpstr>Arial</vt:lpstr>
      <vt:lpstr>REED-Tamplate5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jzxpc</dc:creator>
  <cp:lastModifiedBy>chem</cp:lastModifiedBy>
  <cp:revision>47</cp:revision>
  <dcterms:created xsi:type="dcterms:W3CDTF">2008-07-31T16:18:49Z</dcterms:created>
  <dcterms:modified xsi:type="dcterms:W3CDTF">2020-05-23T03:43:30Z</dcterms:modified>
</cp:coreProperties>
</file>