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92"/>
  </p:notesMasterIdLst>
  <p:sldIdLst>
    <p:sldId id="34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2" d="100"/>
          <a:sy n="82" d="100"/>
        </p:scale>
        <p:origin x="-40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A34BDC-FFB6-49D0-87C4-52B7C2DEADA0}" type="datetimeFigureOut">
              <a:rPr lang="en-US" smtClean="0"/>
              <a:pPr/>
              <a:t>5/19/2020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8CA195-FA8B-464A-A610-C967969A0A1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p:spPr>
        <p:txBody>
          <a:bodyPr/>
          <a:lstStyle/>
          <a:p>
            <a:pPr eaLnBrk="1" hangingPunct="1">
              <a:spcBef>
                <a:spcPct val="0"/>
              </a:spcBef>
            </a:pPr>
            <a:endParaRPr lang="en-US" smtClean="0"/>
          </a:p>
        </p:txBody>
      </p:sp>
      <p:sp>
        <p:nvSpPr>
          <p:cNvPr id="181252" name="Slide Number Placeholder 3"/>
          <p:cNvSpPr>
            <a:spLocks noGrp="1"/>
          </p:cNvSpPr>
          <p:nvPr>
            <p:ph type="sldNum" sz="quarter" idx="5"/>
          </p:nvPr>
        </p:nvSpPr>
        <p:spPr>
          <a:noFill/>
        </p:spPr>
        <p:txBody>
          <a:bodyPr/>
          <a:lstStyle/>
          <a:p>
            <a:fld id="{1B523060-E1D2-482A-B65A-B9AE5C7A2662}" type="slidenum">
              <a:rPr lang="en-US" smtClean="0"/>
              <a:pPr/>
              <a:t>34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p:spPr>
        <p:txBody>
          <a:bodyPr/>
          <a:lstStyle/>
          <a:p>
            <a:pPr algn="just">
              <a:buFont typeface="Wingdings" pitchFamily="2" charset="2"/>
              <a:buChar char="Ø"/>
            </a:pPr>
            <a:r>
              <a:rPr lang="en-US" b="1" smtClean="0">
                <a:latin typeface="Times New Roman" pitchFamily="18" charset="0"/>
                <a:cs typeface="Times New Roman" pitchFamily="18" charset="0"/>
              </a:rPr>
              <a:t>The lag phase </a:t>
            </a:r>
            <a:r>
              <a:rPr lang="en-US" smtClean="0">
                <a:latin typeface="Times New Roman" pitchFamily="18" charset="0"/>
                <a:cs typeface="Times New Roman" pitchFamily="18" charset="0"/>
              </a:rPr>
              <a:t>is the period of apparent inactivity in which the </a:t>
            </a:r>
            <a:r>
              <a:rPr lang="en-US" smtClean="0">
                <a:solidFill>
                  <a:srgbClr val="FF0000"/>
                </a:solidFill>
                <a:latin typeface="Times New Roman" pitchFamily="18" charset="0"/>
                <a:cs typeface="Times New Roman" pitchFamily="18" charset="0"/>
              </a:rPr>
              <a:t>cells are adapting to a new environment </a:t>
            </a:r>
            <a:r>
              <a:rPr lang="en-US" smtClean="0">
                <a:latin typeface="Times New Roman" pitchFamily="18" charset="0"/>
                <a:cs typeface="Times New Roman" pitchFamily="18" charset="0"/>
              </a:rPr>
              <a:t>and </a:t>
            </a:r>
            <a:r>
              <a:rPr lang="en-US" smtClean="0">
                <a:solidFill>
                  <a:srgbClr val="FF0000"/>
                </a:solidFill>
                <a:latin typeface="Times New Roman" pitchFamily="18" charset="0"/>
                <a:cs typeface="Times New Roman" pitchFamily="18" charset="0"/>
              </a:rPr>
              <a:t>preparing for reproductive growth</a:t>
            </a:r>
            <a:r>
              <a:rPr lang="en-US" smtClean="0">
                <a:latin typeface="Times New Roman" pitchFamily="18" charset="0"/>
                <a:cs typeface="Times New Roman" pitchFamily="18" charset="0"/>
              </a:rPr>
              <a:t>.</a:t>
            </a:r>
          </a:p>
          <a:p>
            <a:pPr algn="just">
              <a:buFont typeface="Wingdings" pitchFamily="2" charset="2"/>
              <a:buChar char="§"/>
            </a:pPr>
            <a:r>
              <a:rPr lang="en-US" b="1" smtClean="0">
                <a:latin typeface="Times New Roman" pitchFamily="18" charset="0"/>
                <a:cs typeface="Times New Roman" pitchFamily="18" charset="0"/>
              </a:rPr>
              <a:t>Exponential phase</a:t>
            </a:r>
            <a:r>
              <a:rPr lang="en-US" smtClean="0">
                <a:latin typeface="Times New Roman" pitchFamily="18" charset="0"/>
                <a:cs typeface="Times New Roman" pitchFamily="18" charset="0"/>
              </a:rPr>
              <a:t>: the number of cells doubled every generation and increases as a function of the exponent (2</a:t>
            </a:r>
            <a:r>
              <a:rPr lang="en-US" baseline="30000" smtClean="0">
                <a:latin typeface="Times New Roman" pitchFamily="18" charset="0"/>
                <a:cs typeface="Times New Roman" pitchFamily="18" charset="0"/>
              </a:rPr>
              <a:t>1</a:t>
            </a:r>
            <a:r>
              <a:rPr lang="en-US" smtClean="0">
                <a:latin typeface="Times New Roman" pitchFamily="18" charset="0"/>
                <a:cs typeface="Times New Roman" pitchFamily="18" charset="0"/>
              </a:rPr>
              <a:t>, 2</a:t>
            </a:r>
            <a:r>
              <a:rPr lang="en-US" baseline="30000" smtClean="0">
                <a:latin typeface="Times New Roman" pitchFamily="18" charset="0"/>
                <a:cs typeface="Times New Roman" pitchFamily="18" charset="0"/>
              </a:rPr>
              <a:t>2</a:t>
            </a:r>
            <a:r>
              <a:rPr lang="en-US" smtClean="0">
                <a:latin typeface="Times New Roman" pitchFamily="18" charset="0"/>
                <a:cs typeface="Times New Roman" pitchFamily="18" charset="0"/>
              </a:rPr>
              <a:t>, 2</a:t>
            </a:r>
            <a:r>
              <a:rPr lang="en-US" baseline="30000" smtClean="0">
                <a:latin typeface="Times New Roman" pitchFamily="18" charset="0"/>
                <a:cs typeface="Times New Roman" pitchFamily="18" charset="0"/>
              </a:rPr>
              <a:t>3</a:t>
            </a:r>
            <a:r>
              <a:rPr lang="en-US" smtClean="0">
                <a:latin typeface="Times New Roman" pitchFamily="18" charset="0"/>
                <a:cs typeface="Times New Roman" pitchFamily="18" charset="0"/>
              </a:rPr>
              <a:t>, 2</a:t>
            </a:r>
            <a:r>
              <a:rPr lang="en-US" baseline="30000" smtClean="0">
                <a:latin typeface="Times New Roman" pitchFamily="18" charset="0"/>
                <a:cs typeface="Times New Roman" pitchFamily="18" charset="0"/>
              </a:rPr>
              <a:t>4</a:t>
            </a:r>
            <a:r>
              <a:rPr lang="en-US" smtClean="0">
                <a:latin typeface="Times New Roman" pitchFamily="18" charset="0"/>
                <a:cs typeface="Times New Roman" pitchFamily="18" charset="0"/>
              </a:rPr>
              <a:t>,…., 2</a:t>
            </a:r>
            <a:r>
              <a:rPr lang="en-US" baseline="30000" smtClean="0">
                <a:latin typeface="Times New Roman" pitchFamily="18" charset="0"/>
                <a:cs typeface="Times New Roman" pitchFamily="18" charset="0"/>
              </a:rPr>
              <a:t>n</a:t>
            </a:r>
            <a:r>
              <a:rPr lang="en-US" smtClean="0">
                <a:latin typeface="Times New Roman" pitchFamily="18" charset="0"/>
                <a:cs typeface="Times New Roman" pitchFamily="18" charset="0"/>
              </a:rPr>
              <a:t>).</a:t>
            </a:r>
          </a:p>
          <a:p>
            <a:pPr algn="just">
              <a:buFont typeface="Wingdings" pitchFamily="2" charset="2"/>
              <a:buChar char="§"/>
            </a:pPr>
            <a:r>
              <a:rPr lang="en-GB" b="1" smtClean="0">
                <a:solidFill>
                  <a:srgbClr val="0070C0"/>
                </a:solidFill>
              </a:rPr>
              <a:t>Number of cells produced &gt; Number of cells dying</a:t>
            </a:r>
            <a:endParaRPr lang="en-US" smtClean="0">
              <a:solidFill>
                <a:srgbClr val="0070C0"/>
              </a:solidFill>
              <a:latin typeface="Times New Roman" pitchFamily="18" charset="0"/>
              <a:cs typeface="Times New Roman" pitchFamily="18" charset="0"/>
            </a:endParaRPr>
          </a:p>
          <a:p>
            <a:pPr algn="just">
              <a:buFont typeface="Wingdings" pitchFamily="2" charset="2"/>
              <a:buChar char="Ø"/>
            </a:pPr>
            <a:r>
              <a:rPr lang="en-US" smtClean="0">
                <a:latin typeface="Times New Roman" pitchFamily="18" charset="0"/>
                <a:cs typeface="Times New Roman" pitchFamily="18" charset="0"/>
              </a:rPr>
              <a:t>Cells enter the </a:t>
            </a:r>
            <a:r>
              <a:rPr lang="en-US" b="1" smtClean="0">
                <a:latin typeface="Times New Roman" pitchFamily="18" charset="0"/>
                <a:cs typeface="Times New Roman" pitchFamily="18" charset="0"/>
              </a:rPr>
              <a:t>stationary phase </a:t>
            </a:r>
            <a:r>
              <a:rPr lang="en-US" smtClean="0">
                <a:latin typeface="Times New Roman" pitchFamily="18" charset="0"/>
                <a:cs typeface="Times New Roman" pitchFamily="18" charset="0"/>
              </a:rPr>
              <a:t>when they have exhausted their supply of energy and nutrients. </a:t>
            </a:r>
          </a:p>
          <a:p>
            <a:pPr algn="just">
              <a:buFont typeface="Wingdings" pitchFamily="2" charset="2"/>
              <a:buChar char="§"/>
            </a:pPr>
            <a:r>
              <a:rPr lang="en-GB" b="1" smtClean="0">
                <a:solidFill>
                  <a:srgbClr val="0070C0"/>
                </a:solidFill>
              </a:rPr>
              <a:t>Number of cells produced = Number of cells dying</a:t>
            </a:r>
            <a:endParaRPr lang="en-US" b="1" smtClean="0">
              <a:solidFill>
                <a:srgbClr val="0070C0"/>
              </a:solidFill>
              <a:latin typeface="Times New Roman" pitchFamily="18" charset="0"/>
              <a:cs typeface="Times New Roman" pitchFamily="18" charset="0"/>
            </a:endParaRPr>
          </a:p>
          <a:p>
            <a:pPr algn="just">
              <a:buFont typeface="Wingdings" pitchFamily="2" charset="2"/>
              <a:buChar char="Ø"/>
            </a:pPr>
            <a:r>
              <a:rPr lang="en-US" b="1" smtClean="0">
                <a:latin typeface="Times New Roman" pitchFamily="18" charset="0"/>
                <a:cs typeface="Times New Roman" pitchFamily="18" charset="0"/>
              </a:rPr>
              <a:t>The death phase </a:t>
            </a:r>
            <a:r>
              <a:rPr lang="en-US" smtClean="0">
                <a:latin typeface="Times New Roman" pitchFamily="18" charset="0"/>
                <a:cs typeface="Times New Roman" pitchFamily="18" charset="0"/>
              </a:rPr>
              <a:t>is the period which the total numbers of viable cells in the population </a:t>
            </a:r>
            <a:r>
              <a:rPr lang="en-US" smtClean="0">
                <a:solidFill>
                  <a:srgbClr val="FF0000"/>
                </a:solidFill>
                <a:latin typeface="Times New Roman" pitchFamily="18" charset="0"/>
                <a:cs typeface="Times New Roman" pitchFamily="18" charset="0"/>
              </a:rPr>
              <a:t>decreases as cells die off at  exponential rate. </a:t>
            </a:r>
          </a:p>
          <a:p>
            <a:pPr algn="just">
              <a:buFont typeface="Wingdings" pitchFamily="2" charset="2"/>
              <a:buChar char="§"/>
            </a:pPr>
            <a:r>
              <a:rPr lang="en-GB" b="1" smtClean="0">
                <a:solidFill>
                  <a:srgbClr val="0070C0"/>
                </a:solidFill>
              </a:rPr>
              <a:t>Number of cells dying &gt; Number of cells produced</a:t>
            </a:r>
            <a:endParaRPr lang="en-US" smtClean="0">
              <a:solidFill>
                <a:srgbClr val="0070C0"/>
              </a:solidFill>
              <a:latin typeface="Times New Roman" pitchFamily="18" charset="0"/>
              <a:cs typeface="Times New Roman" pitchFamily="18" charset="0"/>
            </a:endParaRPr>
          </a:p>
          <a:p>
            <a:pPr>
              <a:buFont typeface="Wingdings" pitchFamily="2" charset="2"/>
              <a:buChar char="Ø"/>
            </a:pPr>
            <a:r>
              <a:rPr lang="en-US" b="1" smtClean="0">
                <a:latin typeface="Times New Roman" pitchFamily="18" charset="0"/>
                <a:cs typeface="Times New Roman" pitchFamily="18" charset="0"/>
              </a:rPr>
              <a:t> The Prolonged Decline Phase:</a:t>
            </a:r>
            <a:r>
              <a:rPr lang="en-US" smtClean="0">
                <a:latin typeface="Times New Roman" pitchFamily="18" charset="0"/>
                <a:cs typeface="Times New Roman" pitchFamily="18" charset="0"/>
              </a:rPr>
              <a:t> is marked by a very gradual decrease in the number of viable cells in the population lasting for months to years.  </a:t>
            </a:r>
            <a:endParaRPr lang="en-GB" smtClean="0">
              <a:latin typeface="Times New Roman" pitchFamily="18" charset="0"/>
              <a:cs typeface="Times New Roman" pitchFamily="18" charset="0"/>
            </a:endParaRPr>
          </a:p>
          <a:p>
            <a:endParaRPr lang="en-GB" smtClean="0"/>
          </a:p>
        </p:txBody>
      </p:sp>
      <p:sp>
        <p:nvSpPr>
          <p:cNvPr id="182276" name="Slide Number Placeholder 3"/>
          <p:cNvSpPr>
            <a:spLocks noGrp="1"/>
          </p:cNvSpPr>
          <p:nvPr>
            <p:ph type="sldNum" sz="quarter" idx="5"/>
          </p:nvPr>
        </p:nvSpPr>
        <p:spPr>
          <a:noFill/>
        </p:spPr>
        <p:txBody>
          <a:bodyPr/>
          <a:lstStyle/>
          <a:p>
            <a:fld id="{8C8F22BB-6324-4648-BF48-B6425B3D4E12}" type="slidenum">
              <a:rPr lang="en-US" smtClean="0"/>
              <a:pPr/>
              <a:t>37</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07C757CD-1532-437E-9DB2-DCE094E28BF3}" type="slidenum">
              <a:rPr lang="en-US" smtClean="0"/>
              <a:pPr/>
              <a:t>40</a:t>
            </a:fld>
            <a:endParaRPr lang="en-US" smtClean="0"/>
          </a:p>
        </p:txBody>
      </p:sp>
      <p:sp>
        <p:nvSpPr>
          <p:cNvPr id="183299" name="Rectangle 2"/>
          <p:cNvSpPr>
            <a:spLocks noGrp="1" noRot="1" noChangeAspect="1" noChangeArrowheads="1" noTextEdit="1"/>
          </p:cNvSpPr>
          <p:nvPr>
            <p:ph type="sldImg"/>
          </p:nvPr>
        </p:nvSpPr>
        <p:spPr>
          <a:xfrm>
            <a:off x="1144588" y="685800"/>
            <a:ext cx="4572000" cy="3429000"/>
          </a:xfrm>
          <a:ln/>
        </p:spPr>
      </p:sp>
      <p:sp>
        <p:nvSpPr>
          <p:cNvPr id="183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76838180-9F77-443E-9E69-6376C26087E1}" type="slidenum">
              <a:rPr lang="en-US" smtClean="0"/>
              <a:pPr/>
              <a:t>41</a:t>
            </a:fld>
            <a:endParaRPr lang="en-US" smtClean="0"/>
          </a:p>
        </p:txBody>
      </p:sp>
      <p:sp>
        <p:nvSpPr>
          <p:cNvPr id="184323" name="Rectangle 2"/>
          <p:cNvSpPr>
            <a:spLocks noGrp="1" noRot="1" noChangeAspect="1" noChangeArrowheads="1" noTextEdit="1"/>
          </p:cNvSpPr>
          <p:nvPr>
            <p:ph type="sldImg"/>
          </p:nvPr>
        </p:nvSpPr>
        <p:spPr>
          <a:xfrm>
            <a:off x="1144588" y="685800"/>
            <a:ext cx="4572000" cy="3429000"/>
          </a:xfrm>
          <a:ln/>
        </p:spPr>
      </p:sp>
      <p:sp>
        <p:nvSpPr>
          <p:cNvPr id="184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A0E7AF1-3DE0-467A-BF85-A6D60E6521B1}" type="datetimeFigureOut">
              <a:rPr lang="en-US" smtClean="0"/>
              <a:pPr/>
              <a:t>5/19/2020</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D3941249-2269-4833-99BF-E103AB788451}"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A0E7AF1-3DE0-467A-BF85-A6D60E6521B1}" type="datetimeFigureOut">
              <a:rPr lang="en-US" smtClean="0"/>
              <a:pPr/>
              <a:t>5/19/2020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3941249-2269-4833-99BF-E103AB78845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A0E7AF1-3DE0-467A-BF85-A6D60E6521B1}" type="datetimeFigureOut">
              <a:rPr lang="en-US" smtClean="0"/>
              <a:pPr/>
              <a:t>5/19/2020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3941249-2269-4833-99BF-E103AB78845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EEF34BA0-D00F-4E47-B29D-00B8AC8FE06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A0E7AF1-3DE0-467A-BF85-A6D60E6521B1}" type="datetimeFigureOut">
              <a:rPr lang="en-US" smtClean="0"/>
              <a:pPr/>
              <a:t>5/19/2020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3941249-2269-4833-99BF-E103AB78845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A0E7AF1-3DE0-467A-BF85-A6D60E6521B1}" type="datetimeFigureOut">
              <a:rPr lang="en-US" smtClean="0"/>
              <a:pPr/>
              <a:t>5/19/2020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3941249-2269-4833-99BF-E103AB788451}"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A0E7AF1-3DE0-467A-BF85-A6D60E6521B1}" type="datetimeFigureOut">
              <a:rPr lang="en-US" smtClean="0"/>
              <a:pPr/>
              <a:t>5/19/2020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3941249-2269-4833-99BF-E103AB78845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A0E7AF1-3DE0-467A-BF85-A6D60E6521B1}" type="datetimeFigureOut">
              <a:rPr lang="en-US" smtClean="0"/>
              <a:pPr/>
              <a:t>5/19/2020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3941249-2269-4833-99BF-E103AB78845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A0E7AF1-3DE0-467A-BF85-A6D60E6521B1}" type="datetimeFigureOut">
              <a:rPr lang="en-US" smtClean="0"/>
              <a:pPr/>
              <a:t>5/19/2020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3941249-2269-4833-99BF-E103AB78845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A0E7AF1-3DE0-467A-BF85-A6D60E6521B1}" type="datetimeFigureOut">
              <a:rPr lang="en-US" smtClean="0"/>
              <a:pPr/>
              <a:t>5/19/2020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3941249-2269-4833-99BF-E103AB788451}"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A0E7AF1-3DE0-467A-BF85-A6D60E6521B1}" type="datetimeFigureOut">
              <a:rPr lang="en-US" smtClean="0"/>
              <a:pPr/>
              <a:t>5/19/2020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3941249-2269-4833-99BF-E103AB78845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A0E7AF1-3DE0-467A-BF85-A6D60E6521B1}" type="datetimeFigureOut">
              <a:rPr lang="en-US" smtClean="0"/>
              <a:pPr/>
              <a:t>5/19/2020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3941249-2269-4833-99BF-E103AB788451}"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A0E7AF1-3DE0-467A-BF85-A6D60E6521B1}" type="datetimeFigureOut">
              <a:rPr lang="en-US" smtClean="0"/>
              <a:pPr/>
              <a:t>5/19/2020</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3941249-2269-4833-99BF-E103AB788451}"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0.gif"/><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7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buNone/>
            </a:pPr>
            <a:r>
              <a:rPr lang="en-US" dirty="0" smtClean="0"/>
              <a:t>Course Name: </a:t>
            </a:r>
            <a:r>
              <a:rPr lang="en-US" dirty="0" smtClean="0"/>
              <a:t>I</a:t>
            </a:r>
            <a:r>
              <a:rPr lang="en-US" dirty="0" smtClean="0"/>
              <a:t>ntegrated pest Management</a:t>
            </a:r>
          </a:p>
          <a:p>
            <a:pPr>
              <a:buNone/>
            </a:pPr>
            <a:r>
              <a:rPr lang="en-US" dirty="0" smtClean="0"/>
              <a:t>                         (</a:t>
            </a:r>
            <a:r>
              <a:rPr lang="en-US" dirty="0" smtClean="0"/>
              <a:t>PLPP5342</a:t>
            </a:r>
            <a:r>
              <a:rPr lang="en-US" dirty="0" smtClean="0"/>
              <a:t>)</a:t>
            </a:r>
          </a:p>
          <a:p>
            <a:pPr algn="ctr">
              <a:buNone/>
            </a:pPr>
            <a:endParaRPr lang="en-GB" dirty="0" smtClean="0">
              <a:solidFill>
                <a:srgbClr val="C00000"/>
              </a:solidFill>
              <a:ea typeface="ＭＳ Ｐゴシック" pitchFamily="34" charset="-128"/>
            </a:endParaRPr>
          </a:p>
          <a:p>
            <a:pPr algn="ctr">
              <a:buNone/>
            </a:pPr>
            <a:r>
              <a:rPr lang="en-GB" dirty="0" err="1" smtClean="0">
                <a:solidFill>
                  <a:srgbClr val="C00000"/>
                </a:solidFill>
                <a:ea typeface="ＭＳ Ｐゴシック" pitchFamily="34" charset="-128"/>
              </a:rPr>
              <a:t>Meseret</a:t>
            </a:r>
            <a:r>
              <a:rPr lang="en-GB" dirty="0" smtClean="0">
                <a:solidFill>
                  <a:srgbClr val="C00000"/>
                </a:solidFill>
                <a:ea typeface="ＭＳ Ｐゴシック" pitchFamily="34" charset="-128"/>
              </a:rPr>
              <a:t> </a:t>
            </a:r>
            <a:r>
              <a:rPr lang="en-GB" dirty="0" err="1" smtClean="0">
                <a:solidFill>
                  <a:srgbClr val="C00000"/>
                </a:solidFill>
                <a:ea typeface="ＭＳ Ｐゴシック" pitchFamily="34" charset="-128"/>
              </a:rPr>
              <a:t>Tadesse</a:t>
            </a:r>
            <a:r>
              <a:rPr lang="en-GB" dirty="0" smtClean="0">
                <a:solidFill>
                  <a:srgbClr val="C00000"/>
                </a:solidFill>
                <a:ea typeface="ＭＳ Ｐゴシック" pitchFamily="34" charset="-128"/>
              </a:rPr>
              <a:t> (MSc,  Ass. </a:t>
            </a:r>
            <a:r>
              <a:rPr lang="en-GB" dirty="0" err="1" smtClean="0">
                <a:solidFill>
                  <a:srgbClr val="C00000"/>
                </a:solidFill>
                <a:ea typeface="ＭＳ Ｐゴシック" pitchFamily="34" charset="-128"/>
              </a:rPr>
              <a:t>prof</a:t>
            </a:r>
            <a:r>
              <a:rPr lang="en-GB" dirty="0" smtClean="0">
                <a:solidFill>
                  <a:srgbClr val="C00000"/>
                </a:solidFill>
                <a:ea typeface="ＭＳ Ｐゴシック" pitchFamily="34" charset="-128"/>
              </a:rPr>
              <a:t>) </a:t>
            </a:r>
          </a:p>
          <a:p>
            <a:pPr algn="ctr">
              <a:buNone/>
            </a:pPr>
            <a:r>
              <a:rPr lang="en-GB" dirty="0" err="1" smtClean="0">
                <a:solidFill>
                  <a:srgbClr val="C00000"/>
                </a:solidFill>
                <a:ea typeface="ＭＳ Ｐゴシック" pitchFamily="34" charset="-128"/>
              </a:rPr>
              <a:t>Debre</a:t>
            </a:r>
            <a:r>
              <a:rPr lang="en-GB" dirty="0" smtClean="0">
                <a:solidFill>
                  <a:srgbClr val="C00000"/>
                </a:solidFill>
                <a:ea typeface="ＭＳ Ｐゴシック" pitchFamily="34" charset="-128"/>
              </a:rPr>
              <a:t> </a:t>
            </a:r>
            <a:r>
              <a:rPr lang="en-GB" dirty="0" err="1" smtClean="0">
                <a:solidFill>
                  <a:srgbClr val="C00000"/>
                </a:solidFill>
                <a:ea typeface="ＭＳ Ｐゴシック" pitchFamily="34" charset="-128"/>
              </a:rPr>
              <a:t>markos</a:t>
            </a:r>
            <a:r>
              <a:rPr lang="en-GB" dirty="0" smtClean="0">
                <a:solidFill>
                  <a:srgbClr val="C00000"/>
                </a:solidFill>
                <a:ea typeface="ＭＳ Ｐゴシック" pitchFamily="34" charset="-128"/>
              </a:rPr>
              <a:t>  University </a:t>
            </a:r>
          </a:p>
          <a:p>
            <a:pPr algn="ctr">
              <a:buNone/>
            </a:pPr>
            <a:r>
              <a:rPr lang="en-GB" dirty="0" smtClean="0">
                <a:solidFill>
                  <a:srgbClr val="C00000"/>
                </a:solidFill>
                <a:ea typeface="ＭＳ Ｐゴシック" pitchFamily="34" charset="-128"/>
              </a:rPr>
              <a:t>Department of Plant Sciences</a:t>
            </a:r>
          </a:p>
          <a:p>
            <a:pPr algn="ctr">
              <a:buNone/>
            </a:pPr>
            <a:r>
              <a:rPr lang="en-GB" sz="2400" dirty="0" smtClean="0">
                <a:solidFill>
                  <a:srgbClr val="C00000"/>
                </a:solidFill>
                <a:ea typeface="ＭＳ Ｐゴシック" pitchFamily="34" charset="-128"/>
              </a:rPr>
              <a:t>                 </a:t>
            </a:r>
            <a:endParaRPr lang="en-GB" dirty="0" smtClean="0">
              <a:ea typeface="ＭＳ Ｐゴシック" pitchFamily="34" charset="-128"/>
            </a:endParaRPr>
          </a:p>
          <a:p>
            <a:pPr algn="r">
              <a:buNone/>
            </a:pPr>
            <a:endParaRPr lang="en-GB" dirty="0" smtClean="0">
              <a:solidFill>
                <a:srgbClr val="C00000"/>
              </a:solidFill>
              <a:ea typeface="ＭＳ Ｐゴシック" pitchFamily="34" charset="-128"/>
            </a:endParaRPr>
          </a:p>
          <a:p>
            <a:pPr algn="r">
              <a:buNone/>
            </a:pPr>
            <a:endParaRPr lang="en-GB" dirty="0" smtClean="0">
              <a:solidFill>
                <a:srgbClr val="C00000"/>
              </a:solidFill>
              <a:ea typeface="ＭＳ Ｐゴシック" pitchFamily="34" charset="-128"/>
            </a:endParaRPr>
          </a:p>
          <a:p>
            <a:pPr algn="r">
              <a:buNone/>
            </a:pPr>
            <a:r>
              <a:rPr lang="en-GB" dirty="0" err="1" smtClean="0">
                <a:solidFill>
                  <a:srgbClr val="C00000"/>
                </a:solidFill>
                <a:ea typeface="ＭＳ Ｐゴシック" pitchFamily="34" charset="-128"/>
              </a:rPr>
              <a:t>Semister</a:t>
            </a:r>
            <a:r>
              <a:rPr lang="en-GB" dirty="0" smtClean="0">
                <a:solidFill>
                  <a:srgbClr val="C00000"/>
                </a:solidFill>
                <a:ea typeface="ＭＳ Ｐゴシック" pitchFamily="34" charset="-128"/>
              </a:rPr>
              <a:t> </a:t>
            </a:r>
            <a:r>
              <a:rPr lang="en-GB" dirty="0" smtClean="0">
                <a:solidFill>
                  <a:srgbClr val="C00000"/>
                </a:solidFill>
                <a:ea typeface="ＭＳ Ｐゴシック" pitchFamily="34" charset="-128"/>
              </a:rPr>
              <a:t>II, 2020</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solidFill>
                  <a:schemeClr val="tx2">
                    <a:satMod val="130000"/>
                  </a:schemeClr>
                </a:solidFill>
              </a:rPr>
              <a:t>A pest must cause injury</a:t>
            </a:r>
            <a:endParaRPr lang="en-GB" dirty="0"/>
          </a:p>
        </p:txBody>
      </p:sp>
      <p:sp>
        <p:nvSpPr>
          <p:cNvPr id="20483" name="Content Placeholder 3"/>
          <p:cNvSpPr>
            <a:spLocks noGrp="1"/>
          </p:cNvSpPr>
          <p:nvPr>
            <p:ph idx="1"/>
          </p:nvPr>
        </p:nvSpPr>
        <p:spPr>
          <a:solidFill>
            <a:schemeClr val="bg1">
              <a:lumMod val="85000"/>
            </a:schemeClr>
          </a:solidFill>
        </p:spPr>
        <p:txBody>
          <a:bodyPr/>
          <a:lstStyle/>
          <a:p>
            <a:pPr>
              <a:buFont typeface="Wingdings 2" pitchFamily="18" charset="2"/>
              <a:buNone/>
              <a:defRPr/>
            </a:pPr>
            <a:r>
              <a:rPr lang="en-US" dirty="0" smtClean="0"/>
              <a:t>In order for an organism to be considered a </a:t>
            </a:r>
            <a:r>
              <a:rPr lang="en-US" dirty="0" smtClean="0">
                <a:solidFill>
                  <a:srgbClr val="C00000"/>
                </a:solidFill>
              </a:rPr>
              <a:t>pest</a:t>
            </a:r>
            <a:r>
              <a:rPr lang="en-US" dirty="0" smtClean="0"/>
              <a:t>, </a:t>
            </a:r>
            <a:r>
              <a:rPr lang="en-US" dirty="0" smtClean="0">
                <a:solidFill>
                  <a:srgbClr val="C00000"/>
                </a:solidFill>
              </a:rPr>
              <a:t>a damaging stage </a:t>
            </a:r>
            <a:r>
              <a:rPr lang="en-US" dirty="0" smtClean="0"/>
              <a:t>of the organism must be present in high numbers.  </a:t>
            </a:r>
            <a:endParaRPr lang="en-US" b="1" dirty="0" smtClean="0"/>
          </a:p>
          <a:p>
            <a:pPr>
              <a:buFont typeface="Wingdings 2" pitchFamily="18" charset="2"/>
              <a:buNone/>
              <a:defRPr/>
            </a:pPr>
            <a:r>
              <a:rPr lang="en-US" b="1" dirty="0" smtClean="0"/>
              <a:t>Pests cause: </a:t>
            </a:r>
            <a:endParaRPr lang="en-GB" dirty="0" smtClean="0"/>
          </a:p>
          <a:p>
            <a:pPr>
              <a:buFont typeface="Wingdings 2" pitchFamily="18" charset="2"/>
              <a:buNone/>
              <a:defRPr/>
            </a:pPr>
            <a:r>
              <a:rPr lang="en-US" dirty="0" err="1" smtClean="0"/>
              <a:t>i</a:t>
            </a:r>
            <a:r>
              <a:rPr lang="en-US" dirty="0" smtClean="0"/>
              <a:t>)    Injury to crop plants, forests and ornamentals </a:t>
            </a:r>
            <a:endParaRPr lang="en-GB" dirty="0" smtClean="0"/>
          </a:p>
          <a:p>
            <a:pPr>
              <a:buFont typeface="Wingdings 2" pitchFamily="18" charset="2"/>
              <a:buNone/>
              <a:defRPr/>
            </a:pPr>
            <a:r>
              <a:rPr lang="en-US" dirty="0" smtClean="0"/>
              <a:t>ii)    Destruction or value depreciation of stored products.</a:t>
            </a:r>
            <a:endParaRPr lang="en-GB" dirty="0" smtClean="0"/>
          </a:p>
          <a:p>
            <a:pPr>
              <a:buFont typeface="Wingdings 2" pitchFamily="18" charset="2"/>
              <a:buNone/>
              <a:defRPr/>
            </a:pPr>
            <a:endParaRPr lang="en-GB" dirty="0" smtClean="0"/>
          </a:p>
        </p:txBody>
      </p:sp>
    </p:spTree>
  </p:cSld>
  <p:clrMapOvr>
    <a:masterClrMapping/>
  </p:clrMapOvr>
  <p:transition>
    <p:cover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fontAlgn="auto" hangingPunct="1">
              <a:spcAft>
                <a:spcPts val="0"/>
              </a:spcAft>
              <a:defRPr/>
            </a:pPr>
            <a:r>
              <a:rPr lang="en-US" sz="4000" dirty="0" smtClean="0">
                <a:solidFill>
                  <a:schemeClr val="tx2">
                    <a:satMod val="130000"/>
                  </a:schemeClr>
                </a:solidFill>
              </a:rPr>
              <a:t>Things required to “make” a pest</a:t>
            </a:r>
          </a:p>
        </p:txBody>
      </p:sp>
      <p:sp>
        <p:nvSpPr>
          <p:cNvPr id="7" name="Content Placeholder 6"/>
          <p:cNvSpPr>
            <a:spLocks noGrp="1"/>
          </p:cNvSpPr>
          <p:nvPr>
            <p:ph idx="1"/>
          </p:nvPr>
        </p:nvSpPr>
        <p:spPr>
          <a:solidFill>
            <a:schemeClr val="bg1">
              <a:lumMod val="85000"/>
            </a:schemeClr>
          </a:solidFill>
        </p:spPr>
        <p:txBody>
          <a:bodyPr/>
          <a:lstStyle/>
          <a:p>
            <a:pPr marL="342900" indent="-342900">
              <a:spcBef>
                <a:spcPct val="50000"/>
              </a:spcBef>
              <a:buFontTx/>
              <a:buAutoNum type="arabicPeriod"/>
              <a:defRPr/>
            </a:pPr>
            <a:r>
              <a:rPr lang="en-US" dirty="0" smtClean="0">
                <a:solidFill>
                  <a:srgbClr val="FF0000"/>
                </a:solidFill>
              </a:rPr>
              <a:t>Pest</a:t>
            </a:r>
            <a:r>
              <a:rPr lang="en-US" dirty="0" smtClean="0"/>
              <a:t> species must be present at the right stage</a:t>
            </a:r>
          </a:p>
          <a:p>
            <a:pPr marL="342900" indent="-342900">
              <a:spcBef>
                <a:spcPct val="50000"/>
              </a:spcBef>
              <a:buFontTx/>
              <a:buAutoNum type="arabicPeriod"/>
              <a:defRPr/>
            </a:pPr>
            <a:r>
              <a:rPr lang="en-US" dirty="0" smtClean="0">
                <a:solidFill>
                  <a:srgbClr val="FF0000"/>
                </a:solidFill>
              </a:rPr>
              <a:t>Environmental</a:t>
            </a:r>
            <a:r>
              <a:rPr lang="en-US" dirty="0" smtClean="0"/>
              <a:t> criteria must be met.</a:t>
            </a:r>
          </a:p>
          <a:p>
            <a:pPr marL="342900" indent="-342900">
              <a:spcBef>
                <a:spcPct val="50000"/>
              </a:spcBef>
              <a:buFontTx/>
              <a:buAutoNum type="arabicPeriod"/>
              <a:defRPr/>
            </a:pPr>
            <a:r>
              <a:rPr lang="en-US" dirty="0" smtClean="0"/>
              <a:t>Crop must be a </a:t>
            </a:r>
            <a:r>
              <a:rPr lang="en-US" dirty="0" smtClean="0">
                <a:solidFill>
                  <a:srgbClr val="FF0000"/>
                </a:solidFill>
              </a:rPr>
              <a:t>susceptible</a:t>
            </a:r>
            <a:r>
              <a:rPr lang="en-US" dirty="0" smtClean="0"/>
              <a:t> variety and growth stage.</a:t>
            </a:r>
          </a:p>
          <a:p>
            <a:pPr>
              <a:defRPr/>
            </a:pPr>
            <a:endParaRPr lang="en-GB" dirty="0"/>
          </a:p>
        </p:txBody>
      </p:sp>
    </p:spTree>
  </p:cSld>
  <p:clrMapOvr>
    <a:masterClrMapping/>
  </p:clrMapOvr>
  <p:transition>
    <p:cover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eaLnBrk="1" fontAlgn="auto" hangingPunct="1">
              <a:lnSpc>
                <a:spcPct val="100000"/>
              </a:lnSpc>
              <a:spcAft>
                <a:spcPts val="0"/>
              </a:spcAft>
              <a:defRPr/>
            </a:pPr>
            <a:r>
              <a:rPr lang="en-US" sz="2400" dirty="0" err="1" smtClean="0">
                <a:solidFill>
                  <a:schemeClr val="tx2">
                    <a:satMod val="130000"/>
                  </a:schemeClr>
                </a:solidFill>
              </a:rPr>
              <a:t>Pathosystem</a:t>
            </a:r>
            <a:r>
              <a:rPr lang="en-US" sz="2400" dirty="0" smtClean="0">
                <a:solidFill>
                  <a:schemeClr val="tx2">
                    <a:satMod val="130000"/>
                  </a:schemeClr>
                </a:solidFill>
              </a:rPr>
              <a:t>  concept</a:t>
            </a:r>
            <a:endParaRPr lang="en-GB" sz="2400" dirty="0">
              <a:solidFill>
                <a:schemeClr val="tx2">
                  <a:satMod val="130000"/>
                </a:schemeClr>
              </a:solidFill>
            </a:endParaRPr>
          </a:p>
        </p:txBody>
      </p:sp>
      <p:sp>
        <p:nvSpPr>
          <p:cNvPr id="22531" name="Text Placeholder 6"/>
          <p:cNvSpPr>
            <a:spLocks noGrp="1"/>
          </p:cNvSpPr>
          <p:nvPr>
            <p:ph type="body" idx="2"/>
          </p:nvPr>
        </p:nvSpPr>
        <p:spPr>
          <a:xfrm>
            <a:off x="582613" y="1406525"/>
            <a:ext cx="3643312" cy="4024313"/>
          </a:xfrm>
        </p:spPr>
        <p:txBody>
          <a:bodyPr/>
          <a:lstStyle/>
          <a:p>
            <a:pPr marL="44450" eaLnBrk="1" hangingPunct="1">
              <a:spcBef>
                <a:spcPct val="0"/>
              </a:spcBef>
              <a:buFont typeface="Wingdings 2" pitchFamily="18" charset="2"/>
              <a:buBlip>
                <a:blip r:embed="rId2"/>
              </a:buBlip>
            </a:pPr>
            <a:r>
              <a:rPr lang="en-US" sz="2800" smtClean="0"/>
              <a:t> Pathogen – host – environment triangle must all be right in order for an </a:t>
            </a:r>
            <a:r>
              <a:rPr lang="en-US" sz="2800" b="1" smtClean="0">
                <a:solidFill>
                  <a:srgbClr val="C00000"/>
                </a:solidFill>
              </a:rPr>
              <a:t>outbreak </a:t>
            </a:r>
            <a:r>
              <a:rPr lang="en-US" sz="2800" smtClean="0"/>
              <a:t>of pests.</a:t>
            </a:r>
          </a:p>
          <a:p>
            <a:pPr marL="44450" eaLnBrk="1" hangingPunct="1">
              <a:spcBef>
                <a:spcPct val="0"/>
              </a:spcBef>
              <a:buFont typeface="Wingdings 2" pitchFamily="18" charset="2"/>
              <a:buBlip>
                <a:blip r:embed="rId3"/>
              </a:buBlip>
            </a:pPr>
            <a:r>
              <a:rPr lang="en-US" sz="2800" smtClean="0"/>
              <a:t> When pest – crop – environment right, leads to “damage”.</a:t>
            </a:r>
          </a:p>
          <a:p>
            <a:pPr marL="44450" eaLnBrk="1" hangingPunct="1">
              <a:spcBef>
                <a:spcPct val="0"/>
              </a:spcBef>
            </a:pPr>
            <a:endParaRPr lang="en-GB" sz="2800" smtClean="0"/>
          </a:p>
        </p:txBody>
      </p:sp>
      <p:pic>
        <p:nvPicPr>
          <p:cNvPr id="22532" name="Content Placeholder 3"/>
          <p:cNvPicPr>
            <a:picLocks noGrp="1"/>
          </p:cNvPicPr>
          <p:nvPr>
            <p:ph sz="half" idx="1"/>
          </p:nvPr>
        </p:nvPicPr>
        <p:blipFill>
          <a:blip r:embed="rId4"/>
          <a:srcRect/>
          <a:stretch>
            <a:fillRect/>
          </a:stretch>
        </p:blipFill>
        <p:spPr>
          <a:xfrm>
            <a:off x="4545013" y="595313"/>
            <a:ext cx="4598987" cy="5181600"/>
          </a:xfrm>
        </p:spPr>
      </p:pic>
    </p:spTree>
  </p:cSld>
  <p:clrMapOvr>
    <a:masterClrMapping/>
  </p:clrMapOvr>
  <p:transition>
    <p:cover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650" y="0"/>
            <a:ext cx="8007350" cy="533400"/>
          </a:xfrm>
        </p:spPr>
        <p:txBody>
          <a:bodyPr>
            <a:normAutofit fontScale="90000"/>
          </a:bodyPr>
          <a:lstStyle/>
          <a:p>
            <a:pPr>
              <a:defRPr/>
            </a:pPr>
            <a:r>
              <a:rPr lang="en-US" b="1" dirty="0" smtClean="0">
                <a:solidFill>
                  <a:schemeClr val="bg1"/>
                </a:solidFill>
              </a:rPr>
              <a:t/>
            </a:r>
            <a:br>
              <a:rPr lang="en-US" b="1" dirty="0" smtClean="0">
                <a:solidFill>
                  <a:schemeClr val="bg1"/>
                </a:solidFill>
              </a:rPr>
            </a:br>
            <a:r>
              <a:rPr lang="en-US" b="1" dirty="0" smtClean="0">
                <a:solidFill>
                  <a:schemeClr val="tx1"/>
                </a:solidFill>
              </a:rPr>
              <a:t>Pest categories </a:t>
            </a: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3" name="Content Placeholder 2"/>
          <p:cNvSpPr>
            <a:spLocks noGrp="1"/>
          </p:cNvSpPr>
          <p:nvPr>
            <p:ph idx="1"/>
          </p:nvPr>
        </p:nvSpPr>
        <p:spPr>
          <a:xfrm>
            <a:off x="1122363" y="533400"/>
            <a:ext cx="8021637" cy="6046788"/>
          </a:xfrm>
          <a:solidFill>
            <a:schemeClr val="bg1">
              <a:lumMod val="85000"/>
            </a:schemeClr>
          </a:solidFill>
        </p:spPr>
        <p:txBody>
          <a:bodyPr>
            <a:normAutofit fontScale="92500"/>
          </a:bodyPr>
          <a:lstStyle/>
          <a:p>
            <a:pPr algn="just">
              <a:defRPr/>
            </a:pPr>
            <a:r>
              <a:rPr lang="en-US" sz="3000" dirty="0" smtClean="0"/>
              <a:t>The damage they cause:</a:t>
            </a:r>
            <a:endParaRPr lang="en-US" sz="3000" dirty="0" smtClean="0">
              <a:solidFill>
                <a:srgbClr val="00B050"/>
              </a:solidFill>
              <a:effectLst>
                <a:outerShdw blurRad="38100" dist="38100" dir="2700000" algn="tl">
                  <a:srgbClr val="000000">
                    <a:alpha val="43137"/>
                  </a:srgbClr>
                </a:outerShdw>
              </a:effectLst>
            </a:endParaRPr>
          </a:p>
          <a:p>
            <a:pPr algn="just">
              <a:buFont typeface="Wingdings 2" pitchFamily="18" charset="2"/>
              <a:buNone/>
              <a:defRPr/>
            </a:pPr>
            <a:r>
              <a:rPr lang="en-US" sz="3000" dirty="0" smtClean="0">
                <a:solidFill>
                  <a:srgbClr val="00B050"/>
                </a:solidFill>
                <a:effectLst>
                  <a:outerShdw blurRad="38100" dist="38100" dir="2700000" algn="tl">
                    <a:srgbClr val="000000">
                      <a:alpha val="43137"/>
                    </a:srgbClr>
                  </a:outerShdw>
                </a:effectLst>
              </a:rPr>
              <a:t>1. Key pest</a:t>
            </a:r>
          </a:p>
          <a:p>
            <a:pPr algn="just">
              <a:buFont typeface="Wingdings" pitchFamily="2" charset="2"/>
              <a:buChar char="Ø"/>
              <a:defRPr/>
            </a:pPr>
            <a:r>
              <a:rPr lang="en-US" sz="3000" dirty="0" smtClean="0"/>
              <a:t> are the most severe and damaging pests. </a:t>
            </a:r>
          </a:p>
          <a:p>
            <a:pPr algn="just">
              <a:buFont typeface="Wingdings" pitchFamily="2" charset="2"/>
              <a:buChar char="Ø"/>
              <a:defRPr/>
            </a:pPr>
            <a:r>
              <a:rPr lang="en-US" sz="3000" dirty="0" smtClean="0"/>
              <a:t>The general equilibrium points (GEP) lies </a:t>
            </a:r>
            <a:r>
              <a:rPr lang="en-US" sz="3000" dirty="0" smtClean="0">
                <a:solidFill>
                  <a:srgbClr val="FF0000"/>
                </a:solidFill>
              </a:rPr>
              <a:t>above damage boundary (DB) and EIL. </a:t>
            </a:r>
            <a:endParaRPr lang="en-US" sz="3000" dirty="0" smtClean="0"/>
          </a:p>
          <a:p>
            <a:pPr algn="just">
              <a:buFont typeface="Wingdings" pitchFamily="2" charset="2"/>
              <a:buChar char="Ø"/>
              <a:defRPr/>
            </a:pPr>
            <a:r>
              <a:rPr lang="en-US" sz="3000" dirty="0" smtClean="0">
                <a:solidFill>
                  <a:srgbClr val="7030A0"/>
                </a:solidFill>
              </a:rPr>
              <a:t>Intervention may bring the population temporarily below the EIL but it rises back rapidly and </a:t>
            </a:r>
            <a:r>
              <a:rPr lang="en-US" sz="3000" dirty="0" smtClean="0">
                <a:solidFill>
                  <a:srgbClr val="C00000"/>
                </a:solidFill>
              </a:rPr>
              <a:t>repeated intervention (sprays) may be required to minimize damage.</a:t>
            </a:r>
          </a:p>
          <a:p>
            <a:pPr algn="just">
              <a:buFont typeface="Wingdings" pitchFamily="2" charset="2"/>
              <a:buChar char="Ø"/>
              <a:defRPr/>
            </a:pPr>
            <a:r>
              <a:rPr lang="en-US" sz="2800" dirty="0" smtClean="0"/>
              <a:t>Perennial threat to crops and are not being satisfactory controlled with the available technology. </a:t>
            </a:r>
          </a:p>
          <a:p>
            <a:pPr algn="just">
              <a:buFont typeface="Wingdings" pitchFamily="2" charset="2"/>
              <a:buChar char="Ø"/>
              <a:defRPr/>
            </a:pPr>
            <a:r>
              <a:rPr lang="en-US" sz="2800" dirty="0" smtClean="0">
                <a:solidFill>
                  <a:srgbClr val="7030A0"/>
                </a:solidFill>
              </a:rPr>
              <a:t>Examples: cotton boll worms, chick pea pod borer, sugarcane borers.</a:t>
            </a:r>
          </a:p>
          <a:p>
            <a:pPr algn="just">
              <a:buFont typeface="Wingdings" pitchFamily="2" charset="2"/>
              <a:buChar char="Ø"/>
              <a:defRPr/>
            </a:pPr>
            <a:endParaRPr lang="en-US" sz="2800" dirty="0" smtClean="0"/>
          </a:p>
          <a:p>
            <a:pPr algn="just">
              <a:defRPr/>
            </a:pPr>
            <a:endParaRPr lang="en-US" sz="3000" dirty="0" smtClean="0">
              <a:solidFill>
                <a:srgbClr val="C00000"/>
              </a:solidFill>
            </a:endParaRPr>
          </a:p>
          <a:p>
            <a:pPr algn="just">
              <a:buFont typeface="Wingdings 2" pitchFamily="18" charset="2"/>
              <a:buNone/>
              <a:defRPr/>
            </a:pPr>
            <a:endParaRPr lang="en-US" dirty="0">
              <a:solidFill>
                <a:srgbClr val="7030A0"/>
              </a:solidFill>
            </a:endParaRPr>
          </a:p>
        </p:txBody>
      </p:sp>
    </p:spTree>
  </p:cSld>
  <p:clrMapOvr>
    <a:masterClrMapping/>
  </p:clrMapOvr>
  <p:transition>
    <p:cover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525" y="0"/>
            <a:ext cx="8118475" cy="685800"/>
          </a:xfrm>
        </p:spPr>
        <p:txBody>
          <a:bodyPr>
            <a:normAutofit fontScale="90000"/>
          </a:bodyPr>
          <a:lstStyle/>
          <a:p>
            <a:pPr>
              <a:defRPr/>
            </a:pPr>
            <a:r>
              <a:rPr lang="en-US" dirty="0" smtClean="0">
                <a:solidFill>
                  <a:schemeClr val="tx1"/>
                </a:solidFill>
              </a:rPr>
              <a:t>Concept of economic injury level</a:t>
            </a:r>
            <a:endParaRPr lang="en-US" dirty="0">
              <a:solidFill>
                <a:schemeClr val="tx1"/>
              </a:solidFill>
            </a:endParaRPr>
          </a:p>
        </p:txBody>
      </p:sp>
      <p:pic>
        <p:nvPicPr>
          <p:cNvPr id="24579" name="Content Placeholder 3"/>
          <p:cNvPicPr>
            <a:picLocks noGrp="1"/>
          </p:cNvPicPr>
          <p:nvPr>
            <p:ph idx="1"/>
          </p:nvPr>
        </p:nvPicPr>
        <p:blipFill>
          <a:blip r:embed="rId2"/>
          <a:srcRect/>
          <a:stretch>
            <a:fillRect/>
          </a:stretch>
        </p:blipFill>
        <p:spPr>
          <a:xfrm>
            <a:off x="1204913" y="685800"/>
            <a:ext cx="7939087" cy="6172200"/>
          </a:xfrm>
          <a:solidFill>
            <a:schemeClr val="bg1">
              <a:lumMod val="85000"/>
            </a:schemeClr>
          </a:solidFill>
        </p:spPr>
      </p:pic>
    </p:spTree>
  </p:cSld>
  <p:clrMapOvr>
    <a:masterClrMapping/>
  </p:clrMapOvr>
  <p:transition>
    <p:cover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813" y="0"/>
            <a:ext cx="8104187" cy="609600"/>
          </a:xfrm>
        </p:spPr>
        <p:txBody>
          <a:bodyPr>
            <a:normAutofit fontScale="90000"/>
          </a:bodyPr>
          <a:lstStyle/>
          <a:p>
            <a:pPr>
              <a:defRPr/>
            </a:pPr>
            <a:r>
              <a:rPr lang="en-US" b="1" dirty="0" smtClean="0">
                <a:solidFill>
                  <a:schemeClr val="bg1"/>
                </a:solidFill>
              </a:rPr>
              <a:t/>
            </a:r>
            <a:br>
              <a:rPr lang="en-US" b="1" dirty="0" smtClean="0">
                <a:solidFill>
                  <a:schemeClr val="bg1"/>
                </a:solidFill>
              </a:rPr>
            </a:br>
            <a:r>
              <a:rPr lang="en-US" b="1" dirty="0" smtClean="0">
                <a:solidFill>
                  <a:schemeClr val="tx1"/>
                </a:solidFill>
              </a:rPr>
              <a:t>2. Major pest</a:t>
            </a: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3" name="Content Placeholder 2"/>
          <p:cNvSpPr>
            <a:spLocks noGrp="1"/>
          </p:cNvSpPr>
          <p:nvPr>
            <p:ph idx="1"/>
          </p:nvPr>
        </p:nvSpPr>
        <p:spPr>
          <a:xfrm>
            <a:off x="1052513" y="609600"/>
            <a:ext cx="8091487" cy="6248400"/>
          </a:xfrm>
          <a:solidFill>
            <a:schemeClr val="bg1">
              <a:lumMod val="85000"/>
            </a:schemeClr>
          </a:solidFill>
        </p:spPr>
        <p:txBody>
          <a:bodyPr>
            <a:normAutofit fontScale="92500" lnSpcReduction="20000"/>
          </a:bodyPr>
          <a:lstStyle/>
          <a:p>
            <a:pPr algn="just">
              <a:lnSpc>
                <a:spcPct val="160000"/>
              </a:lnSpc>
              <a:buFont typeface="Wingdings" pitchFamily="2" charset="2"/>
              <a:buChar char="Ø"/>
              <a:defRPr/>
            </a:pPr>
            <a:r>
              <a:rPr lang="en-US" dirty="0" smtClean="0"/>
              <a:t>Here the </a:t>
            </a:r>
            <a:r>
              <a:rPr lang="en-US" dirty="0" smtClean="0">
                <a:solidFill>
                  <a:srgbClr val="C00000"/>
                </a:solidFill>
              </a:rPr>
              <a:t>general equilibrium points (GEP)  is close to the EIL</a:t>
            </a:r>
            <a:r>
              <a:rPr lang="en-US" dirty="0" smtClean="0"/>
              <a:t>.</a:t>
            </a:r>
          </a:p>
          <a:p>
            <a:pPr algn="just">
              <a:lnSpc>
                <a:spcPct val="160000"/>
              </a:lnSpc>
              <a:defRPr/>
            </a:pPr>
            <a:r>
              <a:rPr lang="en-US" dirty="0" smtClean="0"/>
              <a:t> The population crosses </a:t>
            </a:r>
            <a:r>
              <a:rPr lang="en-US" dirty="0" smtClean="0">
                <a:solidFill>
                  <a:srgbClr val="C00000"/>
                </a:solidFill>
              </a:rPr>
              <a:t>EIL</a:t>
            </a:r>
            <a:r>
              <a:rPr lang="en-US" dirty="0" smtClean="0"/>
              <a:t> frequently and </a:t>
            </a:r>
            <a:r>
              <a:rPr lang="en-US" dirty="0" smtClean="0">
                <a:solidFill>
                  <a:srgbClr val="C00000"/>
                </a:solidFill>
              </a:rPr>
              <a:t>repeated control measures are necessary </a:t>
            </a:r>
            <a:r>
              <a:rPr lang="en-US" dirty="0" smtClean="0"/>
              <a:t>but economic damage is </a:t>
            </a:r>
            <a:r>
              <a:rPr lang="en-US" dirty="0" smtClean="0">
                <a:solidFill>
                  <a:srgbClr val="C00000"/>
                </a:solidFill>
              </a:rPr>
              <a:t>avoided by timely interventions</a:t>
            </a:r>
            <a:r>
              <a:rPr lang="en-US" dirty="0" smtClean="0"/>
              <a:t>.</a:t>
            </a:r>
          </a:p>
          <a:p>
            <a:pPr algn="just">
              <a:lnSpc>
                <a:spcPct val="160000"/>
              </a:lnSpc>
              <a:defRPr/>
            </a:pPr>
            <a:r>
              <a:rPr lang="en-US" dirty="0" smtClean="0"/>
              <a:t> </a:t>
            </a:r>
            <a:r>
              <a:rPr lang="en-US" dirty="0" smtClean="0">
                <a:solidFill>
                  <a:srgbClr val="7030A0"/>
                </a:solidFill>
              </a:rPr>
              <a:t>Examples: </a:t>
            </a:r>
            <a:r>
              <a:rPr lang="en-US" dirty="0" smtClean="0"/>
              <a:t>sucking pests like cotton leaf hopper and white fly, leaf hopper on rice, sugarcane whitefly</a:t>
            </a:r>
          </a:p>
          <a:p>
            <a:pPr>
              <a:defRPr/>
            </a:pPr>
            <a:endParaRPr lang="en-US" dirty="0"/>
          </a:p>
        </p:txBody>
      </p:sp>
    </p:spTree>
  </p:cSld>
  <p:clrMapOvr>
    <a:masterClrMapping/>
  </p:clrMapOvr>
  <p:transition>
    <p:cover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7925" y="0"/>
            <a:ext cx="7966075" cy="533400"/>
          </a:xfrm>
        </p:spPr>
        <p:txBody>
          <a:bodyPr>
            <a:normAutofit fontScale="90000"/>
          </a:bodyPr>
          <a:lstStyle/>
          <a:p>
            <a:pPr>
              <a:defRPr/>
            </a:pPr>
            <a:r>
              <a:rPr lang="en-US" b="1" dirty="0" smtClean="0">
                <a:solidFill>
                  <a:schemeClr val="bg1"/>
                </a:solidFill>
              </a:rPr>
              <a:t/>
            </a:r>
            <a:br>
              <a:rPr lang="en-US" b="1" dirty="0" smtClean="0">
                <a:solidFill>
                  <a:schemeClr val="bg1"/>
                </a:solidFill>
              </a:rPr>
            </a:br>
            <a:r>
              <a:rPr lang="en-US" b="1" dirty="0" smtClean="0">
                <a:solidFill>
                  <a:schemeClr val="tx1"/>
                </a:solidFill>
              </a:rPr>
              <a:t>3. Minor pest</a:t>
            </a: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26627" name="Content Placeholder 2"/>
          <p:cNvSpPr>
            <a:spLocks noGrp="1"/>
          </p:cNvSpPr>
          <p:nvPr>
            <p:ph idx="1"/>
          </p:nvPr>
        </p:nvSpPr>
        <p:spPr>
          <a:xfrm>
            <a:off x="1066800" y="533400"/>
            <a:ext cx="8077200" cy="6324600"/>
          </a:xfrm>
        </p:spPr>
        <p:txBody>
          <a:bodyPr/>
          <a:lstStyle/>
          <a:p>
            <a:pPr algn="just"/>
            <a:r>
              <a:rPr lang="en-US" smtClean="0"/>
              <a:t>The GEP lie </a:t>
            </a:r>
            <a:r>
              <a:rPr lang="en-US" smtClean="0">
                <a:solidFill>
                  <a:srgbClr val="C00000"/>
                </a:solidFill>
              </a:rPr>
              <a:t>below both EIL and damage boundary</a:t>
            </a:r>
            <a:r>
              <a:rPr lang="en-US" smtClean="0"/>
              <a:t>. </a:t>
            </a:r>
          </a:p>
          <a:p>
            <a:pPr algn="just"/>
            <a:r>
              <a:rPr lang="en-US" smtClean="0"/>
              <a:t>Under favorable environmental conditions, </a:t>
            </a:r>
            <a:r>
              <a:rPr lang="en-US" smtClean="0">
                <a:solidFill>
                  <a:srgbClr val="FF0000"/>
                </a:solidFill>
              </a:rPr>
              <a:t>the population may cross EIL and DB </a:t>
            </a:r>
            <a:r>
              <a:rPr lang="en-US" smtClean="0"/>
              <a:t>for usually a short interval. </a:t>
            </a:r>
          </a:p>
          <a:p>
            <a:pPr algn="just"/>
            <a:r>
              <a:rPr lang="en-US" smtClean="0"/>
              <a:t>easily amendable to available control measures </a:t>
            </a:r>
          </a:p>
          <a:p>
            <a:pPr algn="just"/>
            <a:r>
              <a:rPr lang="en-US" smtClean="0"/>
              <a:t>a single application of insecticide is to prevent economic damage.</a:t>
            </a:r>
          </a:p>
          <a:p>
            <a:pPr algn="just"/>
            <a:r>
              <a:rPr lang="en-US" smtClean="0"/>
              <a:t> </a:t>
            </a:r>
            <a:r>
              <a:rPr lang="en-US" smtClean="0">
                <a:solidFill>
                  <a:srgbClr val="7030A0"/>
                </a:solidFill>
              </a:rPr>
              <a:t>Examples: </a:t>
            </a:r>
            <a:r>
              <a:rPr lang="en-US" smtClean="0"/>
              <a:t>cotton strainers, gray weevils, thrips and mites on vegetable crops</a:t>
            </a:r>
          </a:p>
        </p:txBody>
      </p:sp>
    </p:spTree>
  </p:cSld>
  <p:clrMapOvr>
    <a:masterClrMapping/>
  </p:clrMapOvr>
  <p:transition>
    <p:cover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813" y="0"/>
            <a:ext cx="8104187" cy="609600"/>
          </a:xfrm>
        </p:spPr>
        <p:txBody>
          <a:bodyPr>
            <a:normAutofit fontScale="90000"/>
          </a:bodyPr>
          <a:lstStyle/>
          <a:p>
            <a:pPr>
              <a:defRPr/>
            </a:pPr>
            <a:r>
              <a:rPr lang="en-US" b="1" dirty="0" smtClean="0">
                <a:solidFill>
                  <a:schemeClr val="bg1"/>
                </a:solidFill>
              </a:rPr>
              <a:t/>
            </a:r>
            <a:br>
              <a:rPr lang="en-US" b="1" dirty="0" smtClean="0">
                <a:solidFill>
                  <a:schemeClr val="bg1"/>
                </a:solidFill>
              </a:rPr>
            </a:br>
            <a:r>
              <a:rPr lang="en-US" b="1" dirty="0" smtClean="0">
                <a:solidFill>
                  <a:schemeClr val="tx1"/>
                </a:solidFill>
              </a:rPr>
              <a:t>4. Sporadic pest </a:t>
            </a: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3" name="Content Placeholder 2"/>
          <p:cNvSpPr>
            <a:spLocks noGrp="1"/>
          </p:cNvSpPr>
          <p:nvPr>
            <p:ph idx="1"/>
          </p:nvPr>
        </p:nvSpPr>
        <p:spPr>
          <a:xfrm>
            <a:off x="1066800" y="609600"/>
            <a:ext cx="8077200" cy="6248400"/>
          </a:xfrm>
        </p:spPr>
        <p:txBody>
          <a:bodyPr>
            <a:normAutofit fontScale="77500" lnSpcReduction="20000"/>
          </a:bodyPr>
          <a:lstStyle/>
          <a:p>
            <a:pPr algn="just">
              <a:lnSpc>
                <a:spcPct val="160000"/>
              </a:lnSpc>
              <a:buFont typeface="Wingdings" pitchFamily="2" charset="2"/>
              <a:buChar char="Ø"/>
              <a:defRPr/>
            </a:pPr>
            <a:r>
              <a:rPr lang="en-US" sz="3400" dirty="0" smtClean="0"/>
              <a:t>negligible but in </a:t>
            </a:r>
            <a:r>
              <a:rPr lang="en-US" sz="3400" dirty="0" smtClean="0">
                <a:solidFill>
                  <a:srgbClr val="FF0000"/>
                </a:solidFill>
              </a:rPr>
              <a:t>certain years under favorable environmental conditions</a:t>
            </a:r>
            <a:r>
              <a:rPr lang="en-US" sz="3400" dirty="0" smtClean="0"/>
              <a:t>, they appear in a virtually </a:t>
            </a:r>
            <a:r>
              <a:rPr lang="en-US" sz="3400" dirty="0" smtClean="0">
                <a:solidFill>
                  <a:srgbClr val="FF0000"/>
                </a:solidFill>
              </a:rPr>
              <a:t>epidemic form </a:t>
            </a:r>
            <a:r>
              <a:rPr lang="en-US" sz="3400" dirty="0" smtClean="0"/>
              <a:t>crossing many times over DB and EIL.</a:t>
            </a:r>
          </a:p>
          <a:p>
            <a:pPr algn="just">
              <a:lnSpc>
                <a:spcPct val="160000"/>
              </a:lnSpc>
              <a:defRPr/>
            </a:pPr>
            <a:r>
              <a:rPr lang="en-US" sz="3400" dirty="0" smtClean="0"/>
              <a:t> Under such conditions, the pest has to be controlled by undertaking suitable management strategies. </a:t>
            </a:r>
          </a:p>
          <a:p>
            <a:pPr algn="just">
              <a:lnSpc>
                <a:spcPct val="160000"/>
              </a:lnSpc>
              <a:defRPr/>
            </a:pPr>
            <a:r>
              <a:rPr lang="en-US" sz="3400" dirty="0" smtClean="0"/>
              <a:t>highly sensitive to </a:t>
            </a:r>
            <a:r>
              <a:rPr lang="en-US" sz="3400" dirty="0" err="1" smtClean="0"/>
              <a:t>abiotic</a:t>
            </a:r>
            <a:r>
              <a:rPr lang="en-US" sz="3400" dirty="0" smtClean="0"/>
              <a:t> conditions. </a:t>
            </a:r>
          </a:p>
          <a:p>
            <a:pPr algn="just">
              <a:lnSpc>
                <a:spcPct val="160000"/>
              </a:lnSpc>
              <a:defRPr/>
            </a:pPr>
            <a:r>
              <a:rPr lang="en-US" dirty="0" smtClean="0">
                <a:solidFill>
                  <a:srgbClr val="7030A0"/>
                </a:solidFill>
              </a:rPr>
              <a:t>Examples: </a:t>
            </a:r>
            <a:r>
              <a:rPr lang="en-US" sz="3400" dirty="0" smtClean="0"/>
              <a:t>hairy caterpillars, cut worms and grass hoppers</a:t>
            </a:r>
          </a:p>
        </p:txBody>
      </p:sp>
    </p:spTree>
  </p:cSld>
  <p:clrMapOvr>
    <a:masterClrMapping/>
  </p:clrMapOvr>
  <p:transition>
    <p:cover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8077200" cy="685800"/>
          </a:xfrm>
        </p:spPr>
        <p:txBody>
          <a:bodyPr>
            <a:normAutofit fontScale="90000"/>
          </a:bodyPr>
          <a:lstStyle/>
          <a:p>
            <a:pPr>
              <a:defRPr/>
            </a:pPr>
            <a:r>
              <a:rPr lang="en-US" b="1" dirty="0" smtClean="0"/>
              <a:t/>
            </a:r>
            <a:br>
              <a:rPr lang="en-US" b="1" dirty="0" smtClean="0"/>
            </a:br>
            <a:r>
              <a:rPr lang="en-US" b="1" dirty="0" smtClean="0">
                <a:solidFill>
                  <a:schemeClr val="tx1"/>
                </a:solidFill>
              </a:rPr>
              <a:t>5. Potential pest</a:t>
            </a:r>
            <a:r>
              <a:rPr lang="en-US" dirty="0" smtClean="0"/>
              <a:t/>
            </a:r>
            <a:br>
              <a:rPr lang="en-US" dirty="0" smtClean="0"/>
            </a:br>
            <a:endParaRPr lang="en-US" dirty="0"/>
          </a:p>
        </p:txBody>
      </p:sp>
      <p:sp>
        <p:nvSpPr>
          <p:cNvPr id="28675" name="Content Placeholder 2"/>
          <p:cNvSpPr>
            <a:spLocks noGrp="1"/>
          </p:cNvSpPr>
          <p:nvPr>
            <p:ph idx="1"/>
          </p:nvPr>
        </p:nvSpPr>
        <p:spPr>
          <a:xfrm>
            <a:off x="1081088" y="685800"/>
            <a:ext cx="8062912" cy="6172200"/>
          </a:xfrm>
        </p:spPr>
        <p:txBody>
          <a:bodyPr/>
          <a:lstStyle/>
          <a:p>
            <a:pPr algn="just">
              <a:buFont typeface="Wingdings" pitchFamily="2" charset="2"/>
              <a:buChar char="Ø"/>
            </a:pPr>
            <a:r>
              <a:rPr lang="en-US" smtClean="0"/>
              <a:t>presently not causing any economic damage and therefore, as such should not be labeled as pests. </a:t>
            </a:r>
          </a:p>
          <a:p>
            <a:pPr algn="just"/>
            <a:r>
              <a:rPr lang="en-US" smtClean="0"/>
              <a:t>Their GEP lies </a:t>
            </a:r>
            <a:r>
              <a:rPr lang="en-US" smtClean="0">
                <a:solidFill>
                  <a:srgbClr val="C00000"/>
                </a:solidFill>
              </a:rPr>
              <a:t>below the DB and does not cross EIL </a:t>
            </a:r>
            <a:r>
              <a:rPr lang="en-US" smtClean="0"/>
              <a:t>even under favorable conditions.</a:t>
            </a:r>
            <a:endParaRPr lang="en-US" b="1" smtClean="0"/>
          </a:p>
          <a:p>
            <a:pPr algn="just"/>
            <a:r>
              <a:rPr lang="en-US" smtClean="0"/>
              <a:t> However, any change (</a:t>
            </a:r>
            <a:r>
              <a:rPr lang="en-US" smtClean="0">
                <a:solidFill>
                  <a:srgbClr val="C00000"/>
                </a:solidFill>
              </a:rPr>
              <a:t>cropping pattern, cultural practices</a:t>
            </a:r>
            <a:r>
              <a:rPr lang="en-US" smtClean="0"/>
              <a:t>) may push their </a:t>
            </a:r>
            <a:r>
              <a:rPr lang="en-US" smtClean="0">
                <a:solidFill>
                  <a:srgbClr val="C00000"/>
                </a:solidFill>
              </a:rPr>
              <a:t>GEP higher </a:t>
            </a:r>
            <a:r>
              <a:rPr lang="en-US" smtClean="0"/>
              <a:t>and there will be </a:t>
            </a:r>
            <a:r>
              <a:rPr lang="en-US" smtClean="0">
                <a:solidFill>
                  <a:srgbClr val="C00000"/>
                </a:solidFill>
              </a:rPr>
              <a:t>economic damage</a:t>
            </a:r>
            <a:r>
              <a:rPr lang="en-US" smtClean="0"/>
              <a:t> if management options are undertaken in indiscriminate manner. </a:t>
            </a:r>
          </a:p>
          <a:p>
            <a:endParaRPr lang="en-US" smtClean="0"/>
          </a:p>
        </p:txBody>
      </p:sp>
    </p:spTree>
  </p:cSld>
  <p:clrMapOvr>
    <a:masterClrMapping/>
  </p:clrMapOvr>
  <p:transition>
    <p:cover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4294967295"/>
          </p:nvPr>
        </p:nvSpPr>
        <p:spPr>
          <a:xfrm>
            <a:off x="1328738" y="0"/>
            <a:ext cx="7815262" cy="6608763"/>
          </a:xfrm>
          <a:solidFill>
            <a:schemeClr val="bg2">
              <a:lumMod val="50000"/>
            </a:schemeClr>
          </a:solidFill>
        </p:spPr>
        <p:txBody>
          <a:bodyPr/>
          <a:lstStyle/>
          <a:p>
            <a:pPr algn="ctr" eaLnBrk="1" hangingPunct="1">
              <a:buFontTx/>
              <a:buNone/>
              <a:defRPr/>
            </a:pPr>
            <a:endParaRPr lang="en-US" sz="4000" b="1" dirty="0" smtClean="0">
              <a:ea typeface="ＭＳ Ｐゴシック" pitchFamily="34" charset="-128"/>
            </a:endParaRPr>
          </a:p>
          <a:p>
            <a:pPr algn="ctr" eaLnBrk="1" hangingPunct="1">
              <a:buFontTx/>
              <a:buNone/>
              <a:defRPr/>
            </a:pPr>
            <a:r>
              <a:rPr lang="en-US" sz="4000" b="1" dirty="0" smtClean="0">
                <a:ea typeface="ＭＳ Ｐゴシック" pitchFamily="34" charset="-128"/>
              </a:rPr>
              <a:t>Chapter Two</a:t>
            </a:r>
            <a:r>
              <a:rPr lang="en-US" sz="6600" dirty="0" smtClean="0">
                <a:ea typeface="ＭＳ Ｐゴシック" pitchFamily="34" charset="-128"/>
              </a:rPr>
              <a:t/>
            </a:r>
            <a:br>
              <a:rPr lang="en-US" sz="6600" dirty="0" smtClean="0">
                <a:ea typeface="ＭＳ Ｐゴシック" pitchFamily="34" charset="-128"/>
              </a:rPr>
            </a:br>
            <a:endParaRPr lang="en-US" sz="6600" dirty="0" smtClean="0">
              <a:ea typeface="ＭＳ Ｐゴシック" pitchFamily="34" charset="-128"/>
            </a:endParaRPr>
          </a:p>
          <a:p>
            <a:pPr algn="ctr" eaLnBrk="1" hangingPunct="1">
              <a:buFontTx/>
              <a:buNone/>
              <a:defRPr/>
            </a:pPr>
            <a:r>
              <a:rPr lang="en-US" sz="3600" b="1" dirty="0" smtClean="0">
                <a:ea typeface="ＭＳ Ｐゴシック" pitchFamily="34" charset="-128"/>
              </a:rPr>
              <a:t>Economic Importance of Pests</a:t>
            </a:r>
          </a:p>
          <a:p>
            <a:pPr algn="ctr" eaLnBrk="1" hangingPunct="1">
              <a:buFont typeface="Wingdings 2" pitchFamily="18" charset="2"/>
              <a:buNone/>
              <a:defRPr/>
            </a:pPr>
            <a:endParaRPr lang="en-GB" sz="2800" dirty="0" smtClean="0">
              <a:solidFill>
                <a:srgbClr val="C00000"/>
              </a:solidFill>
              <a:ea typeface="ＭＳ Ｐゴシック" pitchFamily="34" charset="-128"/>
            </a:endParaRPr>
          </a:p>
          <a:p>
            <a:pPr algn="ctr" eaLnBrk="1" hangingPunct="1">
              <a:buFont typeface="Wingdings 2" pitchFamily="18" charset="2"/>
              <a:buNone/>
              <a:defRPr/>
            </a:pPr>
            <a:r>
              <a:rPr lang="en-GB" sz="2800" dirty="0" smtClean="0">
                <a:solidFill>
                  <a:srgbClr val="C00000"/>
                </a:solidFill>
                <a:ea typeface="ＭＳ Ｐゴシック" pitchFamily="34" charset="-128"/>
              </a:rPr>
              <a:t>                        </a:t>
            </a:r>
          </a:p>
          <a:p>
            <a:pPr algn="r" eaLnBrk="1" hangingPunct="1">
              <a:buFont typeface="Wingdings 2" pitchFamily="18" charset="2"/>
              <a:buNone/>
              <a:defRPr/>
            </a:pPr>
            <a:r>
              <a:rPr lang="en-GB" sz="2800" dirty="0" smtClean="0">
                <a:solidFill>
                  <a:srgbClr val="C00000"/>
                </a:solidFill>
                <a:ea typeface="ＭＳ Ｐゴシック" pitchFamily="34" charset="-128"/>
              </a:rPr>
              <a:t>                            </a:t>
            </a:r>
          </a:p>
          <a:p>
            <a:pPr algn="ctr" eaLnBrk="1" hangingPunct="1">
              <a:buFontTx/>
              <a:buNone/>
              <a:defRPr/>
            </a:pPr>
            <a:endParaRPr lang="en-GB" sz="2800" b="1" dirty="0" smtClean="0"/>
          </a:p>
        </p:txBody>
      </p:sp>
    </p:spTree>
  </p:cSld>
  <p:clrMapOvr>
    <a:masterClrMapping/>
  </p:clrMapOvr>
  <p:transition>
    <p:cover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4294967295"/>
          </p:nvPr>
        </p:nvSpPr>
        <p:spPr>
          <a:xfrm>
            <a:off x="1412875" y="401638"/>
            <a:ext cx="7731125" cy="5724525"/>
          </a:xfrm>
          <a:solidFill>
            <a:schemeClr val="bg1">
              <a:lumMod val="75000"/>
            </a:schemeClr>
          </a:solidFill>
        </p:spPr>
        <p:txBody>
          <a:bodyPr>
            <a:normAutofit fontScale="92500" lnSpcReduction="10000"/>
          </a:bodyPr>
          <a:lstStyle/>
          <a:p>
            <a:pPr marL="365760" indent="-283464" algn="ctr">
              <a:buNone/>
              <a:defRPr/>
            </a:pPr>
            <a:r>
              <a:rPr lang="en-US" b="1" dirty="0">
                <a:ea typeface="ＭＳ Ｐゴシック" pitchFamily="34" charset="-128"/>
              </a:rPr>
              <a:t>Chapter One</a:t>
            </a:r>
            <a:br>
              <a:rPr lang="en-US" b="1" dirty="0">
                <a:ea typeface="ＭＳ Ｐゴシック" pitchFamily="34" charset="-128"/>
              </a:rPr>
            </a:br>
            <a:r>
              <a:rPr lang="en-US" b="1" dirty="0" smtClean="0"/>
              <a:t>Introduction</a:t>
            </a:r>
            <a:endParaRPr lang="en-US" dirty="0"/>
          </a:p>
          <a:p>
            <a:pPr marL="365760" indent="-283464" eaLnBrk="1" fontAlgn="auto" hangingPunct="1">
              <a:spcAft>
                <a:spcPts val="0"/>
              </a:spcAft>
              <a:buFont typeface="Wingdings 2" pitchFamily="18" charset="2"/>
              <a:buBlip>
                <a:blip r:embed="rId2"/>
              </a:buBlip>
              <a:defRPr/>
            </a:pPr>
            <a:r>
              <a:rPr lang="en-US" dirty="0" smtClean="0"/>
              <a:t>IPM refers to the management of </a:t>
            </a:r>
            <a:r>
              <a:rPr lang="en-US" dirty="0" smtClean="0">
                <a:solidFill>
                  <a:srgbClr val="C00000"/>
                </a:solidFill>
              </a:rPr>
              <a:t>pathogens, weeds, vertebral pests as well as insects</a:t>
            </a:r>
            <a:r>
              <a:rPr lang="en-US" dirty="0" smtClean="0"/>
              <a:t>. </a:t>
            </a:r>
          </a:p>
          <a:p>
            <a:pPr marL="365760" indent="-283464" eaLnBrk="1" fontAlgn="auto" hangingPunct="1">
              <a:spcAft>
                <a:spcPts val="0"/>
              </a:spcAft>
              <a:buFont typeface="Wingdings 2" pitchFamily="18" charset="2"/>
              <a:buBlip>
                <a:blip r:embed="rId2"/>
              </a:buBlip>
              <a:defRPr/>
            </a:pPr>
            <a:r>
              <a:rPr lang="en-US" dirty="0" smtClean="0"/>
              <a:t>Integrated pest management, which combines </a:t>
            </a:r>
          </a:p>
          <a:p>
            <a:pPr marL="365760" indent="-283464" eaLnBrk="1" fontAlgn="auto" hangingPunct="1">
              <a:spcAft>
                <a:spcPts val="0"/>
              </a:spcAft>
              <a:buFont typeface="Wingdings" pitchFamily="2" charset="2"/>
              <a:buChar char="ü"/>
              <a:defRPr/>
            </a:pPr>
            <a:r>
              <a:rPr lang="en-US" dirty="0" smtClean="0"/>
              <a:t>biological control, </a:t>
            </a:r>
          </a:p>
          <a:p>
            <a:pPr marL="365760" indent="-283464" eaLnBrk="1" fontAlgn="auto" hangingPunct="1">
              <a:spcAft>
                <a:spcPts val="0"/>
              </a:spcAft>
              <a:buFont typeface="Wingdings" pitchFamily="2" charset="2"/>
              <a:buChar char="ü"/>
              <a:defRPr/>
            </a:pPr>
            <a:r>
              <a:rPr lang="en-US" dirty="0" smtClean="0"/>
              <a:t>host plant resistance </a:t>
            </a:r>
          </a:p>
          <a:p>
            <a:pPr marL="365760" indent="-283464" eaLnBrk="1" fontAlgn="auto" hangingPunct="1">
              <a:spcAft>
                <a:spcPts val="0"/>
              </a:spcAft>
              <a:buFont typeface="Wingdings" pitchFamily="2" charset="2"/>
              <a:buChar char="ü"/>
              <a:defRPr/>
            </a:pPr>
            <a:r>
              <a:rPr lang="en-US" dirty="0" smtClean="0"/>
              <a:t> appropriate farming practices, </a:t>
            </a:r>
          </a:p>
          <a:p>
            <a:pPr marL="365760" indent="-283464" eaLnBrk="1" fontAlgn="auto" hangingPunct="1">
              <a:spcAft>
                <a:spcPts val="0"/>
              </a:spcAft>
              <a:buFont typeface="Wingdings" pitchFamily="2" charset="2"/>
              <a:buChar char="ü"/>
              <a:defRPr/>
            </a:pPr>
            <a:r>
              <a:rPr lang="en-US" dirty="0" smtClean="0"/>
              <a:t> minimizes the use of pesticides, </a:t>
            </a:r>
          </a:p>
          <a:p>
            <a:pPr marL="365760" indent="-283464" eaLnBrk="1" fontAlgn="auto" hangingPunct="1">
              <a:spcAft>
                <a:spcPts val="0"/>
              </a:spcAft>
              <a:buFont typeface="Wingdings" pitchFamily="2" charset="2"/>
              <a:buChar char="ü"/>
              <a:defRPr/>
            </a:pPr>
            <a:r>
              <a:rPr lang="en-US" dirty="0" smtClean="0"/>
              <a:t>reduces costs</a:t>
            </a:r>
          </a:p>
          <a:p>
            <a:pPr marL="365760" indent="-283464" eaLnBrk="1" fontAlgn="auto" hangingPunct="1">
              <a:spcAft>
                <a:spcPts val="0"/>
              </a:spcAft>
              <a:buFont typeface="Wingdings" pitchFamily="2" charset="2"/>
              <a:buChar char="ü"/>
              <a:defRPr/>
            </a:pPr>
            <a:r>
              <a:rPr lang="en-US" dirty="0" smtClean="0"/>
              <a:t>environmentally friendly </a:t>
            </a:r>
          </a:p>
          <a:p>
            <a:pPr marL="365760" indent="-283464" eaLnBrk="1" fontAlgn="auto" hangingPunct="1">
              <a:spcAft>
                <a:spcPts val="0"/>
              </a:spcAft>
              <a:buFont typeface="Wingdings" pitchFamily="2" charset="2"/>
              <a:buChar char=""/>
              <a:defRPr/>
            </a:pPr>
            <a:r>
              <a:rPr lang="en-US" dirty="0" smtClean="0"/>
              <a:t>contributes to the sustainability of agriculture. </a:t>
            </a:r>
          </a:p>
        </p:txBody>
      </p:sp>
    </p:spTree>
  </p:cSld>
  <p:clrMapOvr>
    <a:masterClrMapping/>
  </p:clrMapOvr>
  <p:transition>
    <p:cover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136650" y="0"/>
            <a:ext cx="7854950" cy="1524000"/>
          </a:xfrm>
        </p:spPr>
        <p:txBody>
          <a:bodyPr/>
          <a:lstStyle/>
          <a:p>
            <a:pPr algn="just" eaLnBrk="1" hangingPunct="1">
              <a:defRPr/>
            </a:pPr>
            <a:r>
              <a:rPr lang="en-US" sz="2800" b="1" dirty="0" smtClean="0">
                <a:solidFill>
                  <a:srgbClr val="C00000"/>
                </a:solidFill>
                <a:cs typeface="Times New Roman" pitchFamily="18" charset="0"/>
              </a:rPr>
              <a:t>Plant </a:t>
            </a:r>
            <a:r>
              <a:rPr lang="en-US" sz="2800" b="1" dirty="0" smtClean="0">
                <a:solidFill>
                  <a:srgbClr val="C00000"/>
                </a:solidFill>
              </a:rPr>
              <a:t>diseases and their effect on crop plants </a:t>
            </a:r>
          </a:p>
        </p:txBody>
      </p:sp>
      <p:sp>
        <p:nvSpPr>
          <p:cNvPr id="3075" name="Rectangle 3"/>
          <p:cNvSpPr>
            <a:spLocks noGrp="1" noChangeArrowheads="1"/>
          </p:cNvSpPr>
          <p:nvPr>
            <p:ph idx="1"/>
          </p:nvPr>
        </p:nvSpPr>
        <p:spPr>
          <a:xfrm>
            <a:off x="1039813" y="1233488"/>
            <a:ext cx="7646987" cy="5197475"/>
          </a:xfrm>
        </p:spPr>
        <p:txBody>
          <a:bodyPr/>
          <a:lstStyle/>
          <a:p>
            <a:pPr algn="just" eaLnBrk="1" hangingPunct="1">
              <a:defRPr/>
            </a:pPr>
            <a:r>
              <a:rPr lang="en-US" sz="2800" b="1" dirty="0" smtClean="0">
                <a:solidFill>
                  <a:srgbClr val="C00000"/>
                </a:solidFill>
                <a:cs typeface="Times New Roman" pitchFamily="18" charset="0"/>
              </a:rPr>
              <a:t>Plant </a:t>
            </a:r>
            <a:r>
              <a:rPr lang="en-US" sz="2800" b="1" dirty="0" smtClean="0">
                <a:solidFill>
                  <a:srgbClr val="C00000"/>
                </a:solidFill>
              </a:rPr>
              <a:t>Disease</a:t>
            </a:r>
            <a:r>
              <a:rPr lang="en-US" sz="2800" b="1" dirty="0" smtClean="0">
                <a:solidFill>
                  <a:srgbClr val="006600"/>
                </a:solidFill>
              </a:rPr>
              <a:t> </a:t>
            </a:r>
          </a:p>
          <a:p>
            <a:pPr algn="just" eaLnBrk="1" hangingPunct="1">
              <a:buFont typeface="Wingdings" pitchFamily="2" charset="2"/>
              <a:buChar char="ü"/>
              <a:defRPr/>
            </a:pPr>
            <a:r>
              <a:rPr lang="en-US" sz="2800" b="1" dirty="0" smtClean="0">
                <a:solidFill>
                  <a:srgbClr val="006600"/>
                </a:solidFill>
              </a:rPr>
              <a:t> disturbance from plant pathogen or environmental factor that interferes with </a:t>
            </a:r>
            <a:r>
              <a:rPr lang="en-US" sz="2800" b="1" dirty="0" smtClean="0">
                <a:solidFill>
                  <a:srgbClr val="FF0000"/>
                </a:solidFill>
              </a:rPr>
              <a:t>plant physiology.</a:t>
            </a:r>
            <a:endParaRPr lang="en-US" sz="2800" b="1" dirty="0" smtClean="0">
              <a:solidFill>
                <a:srgbClr val="00B050"/>
              </a:solidFill>
            </a:endParaRPr>
          </a:p>
          <a:p>
            <a:pPr algn="just" eaLnBrk="1" hangingPunct="1">
              <a:buFont typeface="Wingdings" pitchFamily="2" charset="2"/>
              <a:buChar char="ü"/>
              <a:defRPr/>
            </a:pPr>
            <a:r>
              <a:rPr lang="en-US" sz="2800" dirty="0" smtClean="0">
                <a:effectLst>
                  <a:outerShdw blurRad="50800" dist="38100" algn="tr" rotWithShape="0">
                    <a:prstClr val="black">
                      <a:alpha val="40000"/>
                    </a:prstClr>
                  </a:outerShdw>
                </a:effectLst>
                <a:cs typeface="Times New Roman" pitchFamily="18" charset="0"/>
              </a:rPr>
              <a:t>physiological and/ morphological</a:t>
            </a:r>
            <a:r>
              <a:rPr lang="en-US" sz="2800" dirty="0" smtClean="0">
                <a:cs typeface="Times New Roman" pitchFamily="18" charset="0"/>
              </a:rPr>
              <a:t> </a:t>
            </a:r>
            <a:r>
              <a:rPr lang="en-US" sz="2800" dirty="0" smtClean="0">
                <a:effectLst>
                  <a:outerShdw blurRad="50800" dist="38100" algn="tr" rotWithShape="0">
                    <a:prstClr val="black">
                      <a:alpha val="40000"/>
                    </a:prstClr>
                  </a:outerShdw>
                </a:effectLst>
                <a:cs typeface="Times New Roman" pitchFamily="18" charset="0"/>
              </a:rPr>
              <a:t>deviation </a:t>
            </a:r>
            <a:r>
              <a:rPr lang="en-US" sz="2800" dirty="0" smtClean="0">
                <a:cs typeface="Times New Roman" pitchFamily="18" charset="0"/>
              </a:rPr>
              <a:t>of a </a:t>
            </a:r>
            <a:r>
              <a:rPr lang="en-US" sz="2800" dirty="0" smtClean="0">
                <a:solidFill>
                  <a:srgbClr val="FF0000"/>
                </a:solidFill>
                <a:effectLst>
                  <a:outerShdw blurRad="50800" dist="38100" algn="tr" rotWithShape="0">
                    <a:prstClr val="black">
                      <a:alpha val="40000"/>
                    </a:prstClr>
                  </a:outerShdw>
                </a:effectLst>
                <a:cs typeface="Times New Roman" pitchFamily="18" charset="0"/>
              </a:rPr>
              <a:t>susceptible host </a:t>
            </a:r>
            <a:r>
              <a:rPr lang="en-US" sz="2800" dirty="0" smtClean="0">
                <a:cs typeface="Times New Roman" pitchFamily="18" charset="0"/>
              </a:rPr>
              <a:t>by </a:t>
            </a:r>
            <a:r>
              <a:rPr lang="en-US" sz="2800" dirty="0" smtClean="0">
                <a:solidFill>
                  <a:srgbClr val="FF0000"/>
                </a:solidFill>
                <a:cs typeface="Times New Roman" pitchFamily="18" charset="0"/>
              </a:rPr>
              <a:t>a </a:t>
            </a:r>
            <a:r>
              <a:rPr lang="en-US" sz="2800" dirty="0" smtClean="0">
                <a:solidFill>
                  <a:srgbClr val="FF0000"/>
                </a:solidFill>
                <a:effectLst>
                  <a:outerShdw blurRad="50800" dist="38100" algn="tr" rotWithShape="0">
                    <a:prstClr val="black">
                      <a:alpha val="40000"/>
                    </a:prstClr>
                  </a:outerShdw>
                </a:effectLst>
                <a:cs typeface="Times New Roman" pitchFamily="18" charset="0"/>
              </a:rPr>
              <a:t>pathogen </a:t>
            </a:r>
            <a:r>
              <a:rPr lang="en-US" sz="2800" dirty="0" smtClean="0">
                <a:effectLst>
                  <a:outerShdw blurRad="50800" dist="38100" algn="tr" rotWithShape="0">
                    <a:prstClr val="black">
                      <a:alpha val="40000"/>
                    </a:prstClr>
                  </a:outerShdw>
                </a:effectLst>
                <a:cs typeface="Times New Roman" pitchFamily="18" charset="0"/>
              </a:rPr>
              <a:t>or </a:t>
            </a:r>
            <a:r>
              <a:rPr lang="en-US" sz="2800" dirty="0" err="1" smtClean="0">
                <a:solidFill>
                  <a:srgbClr val="FF0000"/>
                </a:solidFill>
                <a:effectLst>
                  <a:outerShdw blurRad="50800" dist="38100" algn="tr" rotWithShape="0">
                    <a:prstClr val="black">
                      <a:alpha val="40000"/>
                    </a:prstClr>
                  </a:outerShdw>
                </a:effectLst>
                <a:cs typeface="Times New Roman" pitchFamily="18" charset="0"/>
              </a:rPr>
              <a:t>unfavourable</a:t>
            </a:r>
            <a:r>
              <a:rPr lang="en-US" sz="2800" dirty="0" smtClean="0">
                <a:solidFill>
                  <a:srgbClr val="FF0000"/>
                </a:solidFill>
                <a:effectLst>
                  <a:outerShdw blurRad="50800" dist="38100" algn="tr" rotWithShape="0">
                    <a:prstClr val="black">
                      <a:alpha val="40000"/>
                    </a:prstClr>
                  </a:outerShdw>
                </a:effectLst>
                <a:cs typeface="Times New Roman" pitchFamily="18" charset="0"/>
              </a:rPr>
              <a:t> environment</a:t>
            </a:r>
            <a:r>
              <a:rPr lang="en-US" sz="2800" dirty="0" smtClean="0">
                <a:solidFill>
                  <a:srgbClr val="FF0000"/>
                </a:solidFill>
                <a:cs typeface="Times New Roman" pitchFamily="18" charset="0"/>
              </a:rPr>
              <a:t> </a:t>
            </a:r>
            <a:r>
              <a:rPr lang="en-US" sz="2800" dirty="0" smtClean="0">
                <a:cs typeface="Times New Roman" pitchFamily="18" charset="0"/>
              </a:rPr>
              <a:t>manifested by </a:t>
            </a:r>
            <a:r>
              <a:rPr lang="en-US" sz="2800" dirty="0" smtClean="0">
                <a:solidFill>
                  <a:srgbClr val="C00000"/>
                </a:solidFill>
                <a:cs typeface="Times New Roman" pitchFamily="18" charset="0"/>
              </a:rPr>
              <a:t>symptoms.</a:t>
            </a:r>
            <a:endParaRPr lang="en-US" sz="2800" b="1" dirty="0" smtClean="0">
              <a:solidFill>
                <a:srgbClr val="C00000"/>
              </a:solidFill>
            </a:endParaRPr>
          </a:p>
          <a:p>
            <a:pPr>
              <a:buFont typeface="Wingdings" pitchFamily="2" charset="2"/>
              <a:buChar char="§"/>
              <a:defRPr/>
            </a:pPr>
            <a:r>
              <a:rPr lang="en-US" sz="2800" dirty="0" smtClean="0"/>
              <a:t>Causes changes in plant appearance or yield loss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GB"/>
          </a:p>
        </p:txBody>
      </p:sp>
      <p:sp>
        <p:nvSpPr>
          <p:cNvPr id="32771" name="Content Placeholder 2"/>
          <p:cNvSpPr>
            <a:spLocks noGrp="1"/>
          </p:cNvSpPr>
          <p:nvPr>
            <p:ph idx="1"/>
          </p:nvPr>
        </p:nvSpPr>
        <p:spPr/>
        <p:txBody>
          <a:bodyPr/>
          <a:lstStyle/>
          <a:p>
            <a:pPr algn="just">
              <a:buFont typeface="Wingdings" pitchFamily="2" charset="2"/>
              <a:buChar char="§"/>
            </a:pPr>
            <a:r>
              <a:rPr lang="en-US" sz="2800" b="1" smtClean="0">
                <a:solidFill>
                  <a:srgbClr val="00B050"/>
                </a:solidFill>
              </a:rPr>
              <a:t>Symptom: </a:t>
            </a:r>
            <a:r>
              <a:rPr lang="en-US" sz="2800" smtClean="0"/>
              <a:t>the external and internal reactions of a plant as a result of disease.</a:t>
            </a:r>
            <a:endParaRPr lang="en-GB" sz="2800" smtClean="0"/>
          </a:p>
          <a:p>
            <a:pPr algn="just"/>
            <a:r>
              <a:rPr lang="en-US" sz="2800" b="1" smtClean="0">
                <a:solidFill>
                  <a:srgbClr val="00B050"/>
                </a:solidFill>
              </a:rPr>
              <a:t>Sign:</a:t>
            </a:r>
            <a:r>
              <a:rPr lang="en-US" sz="2800" smtClean="0"/>
              <a:t> the pathogen or its parts or products seen on a host plant.</a:t>
            </a:r>
          </a:p>
          <a:p>
            <a:pPr algn="just"/>
            <a:r>
              <a:rPr lang="en-GB" sz="2800" b="1" smtClean="0">
                <a:solidFill>
                  <a:srgbClr val="00B050"/>
                </a:solidFill>
              </a:rPr>
              <a:t>A pathogen </a:t>
            </a:r>
            <a:r>
              <a:rPr lang="en-GB" sz="2800" smtClean="0"/>
              <a:t>is a parasite which derives its </a:t>
            </a:r>
            <a:r>
              <a:rPr lang="en-GB" sz="2800" smtClean="0">
                <a:solidFill>
                  <a:srgbClr val="00B050"/>
                </a:solidFill>
              </a:rPr>
              <a:t>food</a:t>
            </a:r>
            <a:r>
              <a:rPr lang="en-GB" sz="2800" smtClean="0"/>
              <a:t> and or </a:t>
            </a:r>
            <a:r>
              <a:rPr lang="en-GB" sz="2800" smtClean="0">
                <a:solidFill>
                  <a:srgbClr val="00B050"/>
                </a:solidFill>
              </a:rPr>
              <a:t>multiplies</a:t>
            </a:r>
            <a:r>
              <a:rPr lang="en-GB" sz="2800" smtClean="0"/>
              <a:t> on, or in, the host plant. It may be a </a:t>
            </a:r>
            <a:r>
              <a:rPr lang="en-GB" sz="2800" b="1" smtClean="0"/>
              <a:t>fungus, a bacterium, virus, nematode or even a parasitic plant</a:t>
            </a:r>
            <a:r>
              <a:rPr lang="en-GB" sz="2800" smtClean="0"/>
              <a:t>. </a:t>
            </a:r>
          </a:p>
          <a:p>
            <a:pPr algn="just"/>
            <a:r>
              <a:rPr lang="en-GB" sz="2800" smtClean="0"/>
              <a:t>The majority of plant pathogens are </a:t>
            </a:r>
            <a:r>
              <a:rPr lang="en-GB" sz="2800" b="1" smtClean="0"/>
              <a:t>fungi.</a:t>
            </a:r>
          </a:p>
          <a:p>
            <a:endParaRPr lang="en-US" smtClean="0"/>
          </a:p>
          <a:p>
            <a:endParaRPr lang="en-GB"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2213" y="319088"/>
            <a:ext cx="7051675" cy="3538537"/>
          </a:xfrm>
          <a:prstGeom prst="rect">
            <a:avLst/>
          </a:prstGeom>
        </p:spPr>
        <p:txBody>
          <a:bodyPr>
            <a:spAutoFit/>
          </a:bodyPr>
          <a:lstStyle/>
          <a:p>
            <a:pPr algn="just">
              <a:defRPr/>
            </a:pPr>
            <a:r>
              <a:rPr lang="en-US" sz="2800" b="1" dirty="0">
                <a:solidFill>
                  <a:srgbClr val="0070C0"/>
                </a:solidFill>
                <a:latin typeface="+mn-lt"/>
              </a:rPr>
              <a:t>Plant disease results from</a:t>
            </a:r>
            <a:r>
              <a:rPr lang="en-US" sz="2800" dirty="0">
                <a:solidFill>
                  <a:srgbClr val="0070C0"/>
                </a:solidFill>
                <a:latin typeface="+mn-lt"/>
              </a:rPr>
              <a:t>:</a:t>
            </a:r>
          </a:p>
          <a:p>
            <a:pPr algn="just">
              <a:defRPr/>
            </a:pPr>
            <a:endParaRPr lang="en-US" sz="2800" dirty="0">
              <a:solidFill>
                <a:srgbClr val="0070C0"/>
              </a:solidFill>
              <a:latin typeface="+mn-lt"/>
            </a:endParaRPr>
          </a:p>
          <a:p>
            <a:pPr marL="514350" indent="-514350" algn="just">
              <a:buFontTx/>
              <a:buBlip>
                <a:blip r:embed="rId2"/>
              </a:buBlip>
              <a:defRPr/>
            </a:pPr>
            <a:r>
              <a:rPr lang="en-US" sz="2800" dirty="0">
                <a:solidFill>
                  <a:srgbClr val="0070C0"/>
                </a:solidFill>
                <a:latin typeface="+mn-lt"/>
              </a:rPr>
              <a:t>Direct damage to cells</a:t>
            </a:r>
          </a:p>
          <a:p>
            <a:pPr algn="just">
              <a:buFontTx/>
              <a:buBlip>
                <a:blip r:embed="rId2"/>
              </a:buBlip>
              <a:defRPr/>
            </a:pPr>
            <a:r>
              <a:rPr lang="en-US" sz="2800" dirty="0">
                <a:solidFill>
                  <a:srgbClr val="0070C0"/>
                </a:solidFill>
                <a:latin typeface="+mn-lt"/>
              </a:rPr>
              <a:t>   Toxins, growth regulators, that affect metabolism</a:t>
            </a:r>
          </a:p>
          <a:p>
            <a:pPr algn="just">
              <a:buFontTx/>
              <a:buBlip>
                <a:blip r:embed="rId2"/>
              </a:buBlip>
              <a:defRPr/>
            </a:pPr>
            <a:r>
              <a:rPr lang="en-US" sz="2800" dirty="0">
                <a:solidFill>
                  <a:srgbClr val="0070C0"/>
                </a:solidFill>
                <a:latin typeface="+mn-lt"/>
              </a:rPr>
              <a:t>   Use of nutrients and water or interference with their uptake</a:t>
            </a:r>
          </a:p>
          <a:p>
            <a:pPr algn="just">
              <a:buFontTx/>
              <a:buBlip>
                <a:blip r:embed="rId2"/>
              </a:buBlip>
              <a:defRPr/>
            </a:pPr>
            <a:endParaRPr lang="en-US" sz="2800" dirty="0">
              <a:solidFill>
                <a:srgbClr val="0070C0"/>
              </a:solidFill>
              <a:latin typeface="+mn-lt"/>
            </a:endParaRPr>
          </a:p>
        </p:txBody>
      </p:sp>
      <p:pic>
        <p:nvPicPr>
          <p:cNvPr id="33795" name="Picture 1" descr="Description: Lord Sansbury's visit at icipe Mbita"/>
          <p:cNvPicPr>
            <a:picLocks noChangeAspect="1" noChangeArrowheads="1"/>
          </p:cNvPicPr>
          <p:nvPr/>
        </p:nvPicPr>
        <p:blipFill>
          <a:blip r:embed="rId3"/>
          <a:srcRect/>
          <a:stretch>
            <a:fillRect/>
          </a:stretch>
        </p:blipFill>
        <p:spPr bwMode="auto">
          <a:xfrm>
            <a:off x="2933700" y="3616325"/>
            <a:ext cx="5046663" cy="2992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fontAlgn="auto" hangingPunct="1">
              <a:spcAft>
                <a:spcPts val="0"/>
              </a:spcAft>
              <a:defRPr/>
            </a:pPr>
            <a:r>
              <a:rPr lang="en-US" sz="2800" b="1" dirty="0" smtClean="0"/>
              <a:t>Losses Caused by Plant Diseases </a:t>
            </a:r>
            <a:r>
              <a:rPr lang="en-US" sz="3200" dirty="0" smtClean="0"/>
              <a:t/>
            </a:r>
            <a:br>
              <a:rPr lang="en-US" sz="3200" dirty="0" smtClean="0"/>
            </a:br>
            <a:endParaRPr lang="en-US" sz="3200" dirty="0" smtClean="0"/>
          </a:p>
        </p:txBody>
      </p:sp>
      <p:sp>
        <p:nvSpPr>
          <p:cNvPr id="3" name="Content Placeholder 2"/>
          <p:cNvSpPr>
            <a:spLocks noGrp="1"/>
          </p:cNvSpPr>
          <p:nvPr>
            <p:ph idx="1"/>
          </p:nvPr>
        </p:nvSpPr>
        <p:spPr>
          <a:xfrm>
            <a:off x="1081088" y="914400"/>
            <a:ext cx="7605712" cy="5513388"/>
          </a:xfrm>
        </p:spPr>
        <p:txBody>
          <a:bodyPr>
            <a:normAutofit fontScale="92500" lnSpcReduction="10000"/>
          </a:bodyPr>
          <a:lstStyle/>
          <a:p>
            <a:pPr marL="274320" indent="-274320" eaLnBrk="1" fontAlgn="auto" hangingPunct="1">
              <a:spcAft>
                <a:spcPts val="0"/>
              </a:spcAft>
              <a:buFont typeface="Wingdings" pitchFamily="2" charset="2"/>
              <a:buChar char="v"/>
              <a:defRPr/>
            </a:pPr>
            <a:r>
              <a:rPr lang="en-US" b="1" i="1" dirty="0" smtClean="0">
                <a:latin typeface="Times New Roman" pitchFamily="18" charset="0"/>
                <a:cs typeface="Times New Roman" pitchFamily="18" charset="0"/>
              </a:rPr>
              <a:t>The kinds and amounts of losses caused by plant diseases vary with:</a:t>
            </a:r>
          </a:p>
          <a:p>
            <a:pPr marL="795020" lvl="2" indent="-274320" eaLnBrk="1" fontAlgn="auto" hangingPunct="1">
              <a:spcAft>
                <a:spcPts val="0"/>
              </a:spcAft>
              <a:buFont typeface="Wingdings"/>
              <a:buChar char=""/>
              <a:defRPr/>
            </a:pPr>
            <a:r>
              <a:rPr lang="en-US" dirty="0" smtClean="0">
                <a:latin typeface="Times New Roman" pitchFamily="18" charset="0"/>
                <a:cs typeface="Times New Roman" pitchFamily="18" charset="0"/>
              </a:rPr>
              <a:t>plant or plant product</a:t>
            </a:r>
          </a:p>
          <a:p>
            <a:pPr marL="795020" lvl="2" indent="-274320" eaLnBrk="1" fontAlgn="auto" hangingPunct="1">
              <a:spcAft>
                <a:spcPts val="0"/>
              </a:spcAft>
              <a:buFont typeface="Wingdings"/>
              <a:buChar char=""/>
              <a:defRPr/>
            </a:pPr>
            <a:r>
              <a:rPr lang="en-US" dirty="0" smtClean="0">
                <a:latin typeface="Times New Roman" pitchFamily="18" charset="0"/>
                <a:cs typeface="Times New Roman" pitchFamily="18" charset="0"/>
              </a:rPr>
              <a:t>pathogen</a:t>
            </a:r>
          </a:p>
          <a:p>
            <a:pPr marL="795020" lvl="2" indent="-274320" eaLnBrk="1" fontAlgn="auto" hangingPunct="1">
              <a:spcAft>
                <a:spcPts val="0"/>
              </a:spcAft>
              <a:buFont typeface="Wingdings"/>
              <a:buChar char=""/>
              <a:defRPr/>
            </a:pPr>
            <a:r>
              <a:rPr lang="en-US" dirty="0" smtClean="0">
                <a:latin typeface="Times New Roman" pitchFamily="18" charset="0"/>
                <a:cs typeface="Times New Roman" pitchFamily="18" charset="0"/>
              </a:rPr>
              <a:t>environment</a:t>
            </a:r>
          </a:p>
          <a:p>
            <a:pPr marL="795020" lvl="2" indent="-274320" eaLnBrk="1" fontAlgn="auto" hangingPunct="1">
              <a:spcAft>
                <a:spcPts val="0"/>
              </a:spcAft>
              <a:buFont typeface="Wingdings"/>
              <a:buChar char=""/>
              <a:defRPr/>
            </a:pPr>
            <a:r>
              <a:rPr lang="en-US" dirty="0" smtClean="0">
                <a:latin typeface="Times New Roman" pitchFamily="18" charset="0"/>
                <a:cs typeface="Times New Roman" pitchFamily="18" charset="0"/>
              </a:rPr>
              <a:t> control measures practiced, and </a:t>
            </a:r>
          </a:p>
          <a:p>
            <a:pPr marL="795020" lvl="2" indent="-274320" eaLnBrk="1" fontAlgn="auto" hangingPunct="1">
              <a:spcAft>
                <a:spcPts val="0"/>
              </a:spcAft>
              <a:buFont typeface="Wingdings"/>
              <a:buChar char=""/>
              <a:defRPr/>
            </a:pPr>
            <a:r>
              <a:rPr lang="en-US" dirty="0" smtClean="0">
                <a:latin typeface="Times New Roman" pitchFamily="18" charset="0"/>
                <a:cs typeface="Times New Roman" pitchFamily="18" charset="0"/>
              </a:rPr>
              <a:t>the combinations of these factors</a:t>
            </a:r>
          </a:p>
          <a:p>
            <a:pPr marL="274320" indent="-274320" eaLnBrk="1" fontAlgn="auto" hangingPunct="1">
              <a:spcAft>
                <a:spcPts val="0"/>
              </a:spcAft>
              <a:buFont typeface="Wingdings" pitchFamily="2" charset="2"/>
              <a:buChar char="v"/>
              <a:defRPr/>
            </a:pPr>
            <a:r>
              <a:rPr lang="en-US" b="1" i="1" dirty="0" smtClean="0">
                <a:latin typeface="Times New Roman" pitchFamily="18" charset="0"/>
                <a:cs typeface="Times New Roman" pitchFamily="18" charset="0"/>
              </a:rPr>
              <a:t>Plant diseases:</a:t>
            </a:r>
          </a:p>
          <a:p>
            <a:pPr marL="795020" lvl="2" indent="-274320" eaLnBrk="1" fontAlgn="auto" hangingPunct="1">
              <a:spcAft>
                <a:spcPts val="0"/>
              </a:spcAft>
              <a:buFont typeface="Wingdings" pitchFamily="2" charset="2"/>
              <a:buChar char="ü"/>
              <a:defRPr/>
            </a:pPr>
            <a:r>
              <a:rPr lang="en-US" sz="2600" dirty="0" smtClean="0">
                <a:latin typeface="Times New Roman" pitchFamily="18" charset="0"/>
                <a:cs typeface="Times New Roman" pitchFamily="18" charset="0"/>
              </a:rPr>
              <a:t>Damage plants and plant products </a:t>
            </a:r>
          </a:p>
          <a:p>
            <a:pPr marL="795020" lvl="2" indent="-274320" eaLnBrk="1" fontAlgn="auto" hangingPunct="1">
              <a:spcAft>
                <a:spcPts val="0"/>
              </a:spcAft>
              <a:buFont typeface="Wingdings" pitchFamily="2" charset="2"/>
              <a:buChar char="ü"/>
              <a:defRPr/>
            </a:pPr>
            <a:r>
              <a:rPr lang="en-US" sz="2600" dirty="0" smtClean="0">
                <a:effectLst>
                  <a:outerShdw blurRad="50800" dist="38100" algn="tr" rotWithShape="0">
                    <a:prstClr val="black">
                      <a:alpha val="40000"/>
                    </a:prstClr>
                  </a:outerShdw>
                </a:effectLst>
                <a:latin typeface="Times New Roman" pitchFamily="18" charset="0"/>
                <a:cs typeface="Times New Roman" pitchFamily="18" charset="0"/>
              </a:rPr>
              <a:t>Reduce quantity and quality of plant produce</a:t>
            </a:r>
          </a:p>
          <a:p>
            <a:pPr marL="795020" lvl="2" indent="-274320" eaLnBrk="1" fontAlgn="auto" hangingPunct="1">
              <a:spcAft>
                <a:spcPts val="0"/>
              </a:spcAft>
              <a:buFont typeface="Wingdings" pitchFamily="2" charset="2"/>
              <a:buChar char="ü"/>
              <a:defRPr/>
            </a:pPr>
            <a:r>
              <a:rPr lang="en-US" sz="2600" dirty="0" smtClean="0">
                <a:effectLst>
                  <a:outerShdw blurRad="50800" dist="38100" algn="tr" rotWithShape="0">
                    <a:prstClr val="black">
                      <a:alpha val="40000"/>
                    </a:prstClr>
                  </a:outerShdw>
                </a:effectLst>
                <a:latin typeface="Times New Roman" pitchFamily="18" charset="0"/>
                <a:cs typeface="Times New Roman" pitchFamily="18" charset="0"/>
              </a:rPr>
              <a:t>Limit the kinds of plants that can grow</a:t>
            </a:r>
          </a:p>
          <a:p>
            <a:pPr marL="795020" lvl="2" indent="-274320" eaLnBrk="1" fontAlgn="auto" hangingPunct="1">
              <a:spcAft>
                <a:spcPts val="0"/>
              </a:spcAft>
              <a:buFont typeface="Wingdings" pitchFamily="2" charset="2"/>
              <a:buChar char="ü"/>
              <a:defRPr/>
            </a:pPr>
            <a:r>
              <a:rPr lang="en-US" sz="2600" dirty="0" smtClean="0">
                <a:effectLst>
                  <a:outerShdw blurRad="50800" dist="38100" algn="tr" rotWithShape="0">
                    <a:prstClr val="black">
                      <a:alpha val="40000"/>
                    </a:prstClr>
                  </a:outerShdw>
                </a:effectLst>
                <a:latin typeface="Times New Roman" pitchFamily="18" charset="0"/>
                <a:cs typeface="Times New Roman" pitchFamily="18" charset="0"/>
              </a:rPr>
              <a:t>Make plants poisonous to humans and animals</a:t>
            </a:r>
          </a:p>
          <a:p>
            <a:pPr marL="795020" lvl="2" indent="-274320" eaLnBrk="1" fontAlgn="auto" hangingPunct="1">
              <a:spcAft>
                <a:spcPts val="0"/>
              </a:spcAft>
              <a:buFont typeface="Wingdings" pitchFamily="2" charset="2"/>
              <a:buChar char="ü"/>
              <a:defRPr/>
            </a:pPr>
            <a:r>
              <a:rPr lang="en-US" sz="2600" dirty="0" smtClean="0">
                <a:effectLst>
                  <a:outerShdw blurRad="50800" dist="38100" algn="tr" rotWithShape="0">
                    <a:prstClr val="black">
                      <a:alpha val="40000"/>
                    </a:prstClr>
                  </a:outerShdw>
                </a:effectLst>
                <a:latin typeface="Times New Roman" pitchFamily="18" charset="0"/>
                <a:cs typeface="Times New Roman" pitchFamily="18" charset="0"/>
              </a:rPr>
              <a:t>Cause financial losses</a:t>
            </a:r>
            <a:r>
              <a:rPr lang="en-US" sz="2600" dirty="0" smtClean="0">
                <a:latin typeface="Times New Roman" pitchFamily="18" charset="0"/>
                <a:cs typeface="Times New Roman" pitchFamily="18" charset="0"/>
              </a:rPr>
              <a:t> </a:t>
            </a:r>
          </a:p>
          <a:p>
            <a:pPr marL="274320" indent="-274320" eaLnBrk="1" fontAlgn="auto" hangingPunct="1">
              <a:spcAft>
                <a:spcPts val="0"/>
              </a:spcAft>
              <a:buFont typeface="Wingdings" pitchFamily="2" charset="2"/>
              <a:buChar char="ü"/>
              <a:defRPr/>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435100" y="274638"/>
            <a:ext cx="7499350" cy="847725"/>
          </a:xfrm>
        </p:spPr>
        <p:txBody>
          <a:bodyPr>
            <a:normAutofit fontScale="90000"/>
          </a:bodyPr>
          <a:lstStyle/>
          <a:p>
            <a:pPr eaLnBrk="1" fontAlgn="auto" hangingPunct="1">
              <a:spcAft>
                <a:spcPts val="0"/>
              </a:spcAft>
              <a:defRPr/>
            </a:pPr>
            <a:r>
              <a:rPr lang="en-US" sz="3200" b="1" i="1" dirty="0" smtClean="0">
                <a:latin typeface="Times New Roman" pitchFamily="18" charset="0"/>
                <a:cs typeface="Times New Roman" pitchFamily="18" charset="0"/>
              </a:rPr>
              <a:t>Plant Pathology and Its Definitions</a:t>
            </a:r>
            <a:r>
              <a:rPr lang="en-US" sz="3200" b="1" i="1" dirty="0" smtClean="0"/>
              <a:t/>
            </a:r>
            <a:br>
              <a:rPr lang="en-US" sz="3200" b="1" i="1" dirty="0" smtClean="0"/>
            </a:br>
            <a:endParaRPr lang="en-US" sz="3200" b="1" i="1" dirty="0" smtClean="0"/>
          </a:p>
        </p:txBody>
      </p:sp>
      <p:sp>
        <p:nvSpPr>
          <p:cNvPr id="35843" name="Content Placeholder 2"/>
          <p:cNvSpPr>
            <a:spLocks noGrp="1"/>
          </p:cNvSpPr>
          <p:nvPr>
            <p:ph idx="1"/>
          </p:nvPr>
        </p:nvSpPr>
        <p:spPr>
          <a:xfrm>
            <a:off x="1122363" y="893763"/>
            <a:ext cx="6858000" cy="5964237"/>
          </a:xfrm>
        </p:spPr>
        <p:txBody>
          <a:bodyPr/>
          <a:lstStyle/>
          <a:p>
            <a:pPr eaLnBrk="1" hangingPunct="1">
              <a:buFont typeface="Wingdings" pitchFamily="2" charset="2"/>
              <a:buChar char="v"/>
            </a:pPr>
            <a:r>
              <a:rPr lang="en-US" sz="2800" b="1" smtClean="0"/>
              <a:t>Plant pathology /Phyto pathology:</a:t>
            </a:r>
          </a:p>
          <a:p>
            <a:pPr eaLnBrk="1" hangingPunct="1">
              <a:buFont typeface="Wingdings 2" pitchFamily="18" charset="2"/>
              <a:buChar char="E"/>
            </a:pPr>
            <a:r>
              <a:rPr lang="en-US" smtClean="0"/>
              <a:t> </a:t>
            </a:r>
            <a:r>
              <a:rPr lang="en-US" sz="2800" smtClean="0"/>
              <a:t>Scientific study of plant </a:t>
            </a:r>
            <a:r>
              <a:rPr lang="en-US" sz="2800" b="1" smtClean="0">
                <a:solidFill>
                  <a:srgbClr val="00B050"/>
                </a:solidFill>
              </a:rPr>
              <a:t>diseases </a:t>
            </a:r>
            <a:r>
              <a:rPr lang="en-US" sz="2800" smtClean="0"/>
              <a:t>caused by Pathogens and environmental conditions.</a:t>
            </a:r>
          </a:p>
          <a:p>
            <a:pPr eaLnBrk="1" hangingPunct="1">
              <a:buFont typeface="Wingdings" pitchFamily="2" charset="2"/>
              <a:buChar char="ü"/>
            </a:pPr>
            <a:r>
              <a:rPr lang="en-US" sz="2800" smtClean="0"/>
              <a:t>deals with the </a:t>
            </a:r>
            <a:r>
              <a:rPr lang="en-US" sz="2800" b="1" smtClean="0">
                <a:solidFill>
                  <a:srgbClr val="C00000"/>
                </a:solidFill>
              </a:rPr>
              <a:t>cause of plant disease </a:t>
            </a:r>
            <a:r>
              <a:rPr lang="en-US" sz="2800" smtClean="0"/>
              <a:t>(</a:t>
            </a:r>
            <a:r>
              <a:rPr lang="en-US" sz="2800" smtClean="0">
                <a:solidFill>
                  <a:srgbClr val="C00000"/>
                </a:solidFill>
              </a:rPr>
              <a:t>pathogen and environmental condition</a:t>
            </a:r>
            <a:r>
              <a:rPr lang="en-US" sz="2800" smtClean="0"/>
              <a:t>) and </a:t>
            </a:r>
            <a:r>
              <a:rPr lang="en-US" sz="2800" smtClean="0">
                <a:solidFill>
                  <a:srgbClr val="FF0000"/>
                </a:solidFill>
              </a:rPr>
              <a:t>interaction between disease causing agents </a:t>
            </a:r>
            <a:r>
              <a:rPr lang="en-US" sz="2800" smtClean="0"/>
              <a:t>and </a:t>
            </a:r>
            <a:r>
              <a:rPr lang="en-US" sz="2800" smtClean="0">
                <a:solidFill>
                  <a:srgbClr val="00B050"/>
                </a:solidFill>
              </a:rPr>
              <a:t>methods of preventing disease</a:t>
            </a:r>
            <a:r>
              <a:rPr lang="en-US" sz="2800" smtClean="0"/>
              <a:t>. </a:t>
            </a:r>
          </a:p>
          <a:p>
            <a:pPr eaLnBrk="1" hangingPunct="1">
              <a:buFont typeface="Wingdings" pitchFamily="2" charset="2"/>
              <a:buChar char="ü"/>
            </a:pPr>
            <a:r>
              <a:rPr lang="en-US" sz="2800" smtClean="0"/>
              <a:t>deals with Organisms that cause infectious disease include fungi, bacteria, viruses, protozoa, nematodes and parasitic plants.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74638"/>
            <a:ext cx="8229600" cy="411162"/>
          </a:xfrm>
        </p:spPr>
        <p:txBody>
          <a:bodyPr>
            <a:normAutofit fontScale="90000"/>
          </a:bodyPr>
          <a:lstStyle/>
          <a:p>
            <a:pPr eaLnBrk="1" fontAlgn="auto" hangingPunct="1">
              <a:spcAft>
                <a:spcPts val="0"/>
              </a:spcAft>
              <a:defRPr/>
            </a:pPr>
            <a:endParaRPr lang="en-US" dirty="0" smtClean="0"/>
          </a:p>
        </p:txBody>
      </p:sp>
      <p:sp>
        <p:nvSpPr>
          <p:cNvPr id="36867" name="Content Placeholder 2"/>
          <p:cNvSpPr>
            <a:spLocks noGrp="1"/>
          </p:cNvSpPr>
          <p:nvPr>
            <p:ph idx="1"/>
          </p:nvPr>
        </p:nvSpPr>
        <p:spPr>
          <a:xfrm>
            <a:off x="1052513" y="914400"/>
            <a:ext cx="7634287" cy="5211763"/>
          </a:xfrm>
        </p:spPr>
        <p:txBody>
          <a:bodyPr/>
          <a:lstStyle/>
          <a:p>
            <a:pPr eaLnBrk="1" hangingPunct="1">
              <a:buFont typeface="Wingdings" pitchFamily="2" charset="2"/>
              <a:buChar char="v"/>
            </a:pPr>
            <a:r>
              <a:rPr lang="en-US" sz="2800" b="1" smtClean="0"/>
              <a:t>Plant pathology also studies about:</a:t>
            </a:r>
          </a:p>
          <a:p>
            <a:pPr eaLnBrk="1" hangingPunct="1">
              <a:buFont typeface="Wingdings" pitchFamily="2" charset="2"/>
              <a:buChar char="ü"/>
            </a:pPr>
            <a:r>
              <a:rPr lang="en-US" sz="2800" smtClean="0"/>
              <a:t> </a:t>
            </a:r>
            <a:r>
              <a:rPr lang="en-US" sz="2800" b="1" smtClean="0"/>
              <a:t>Pathogen identification</a:t>
            </a:r>
            <a:r>
              <a:rPr lang="en-US" sz="2800" smtClean="0"/>
              <a:t>, </a:t>
            </a:r>
          </a:p>
          <a:p>
            <a:pPr eaLnBrk="1" hangingPunct="1">
              <a:buFont typeface="Wingdings" pitchFamily="2" charset="2"/>
              <a:buChar char="ü"/>
            </a:pPr>
            <a:r>
              <a:rPr lang="en-US" sz="2800" b="1" smtClean="0"/>
              <a:t>disease etiology </a:t>
            </a:r>
            <a:r>
              <a:rPr lang="en-US" sz="2800" smtClean="0"/>
              <a:t>(cause of the disease), </a:t>
            </a:r>
          </a:p>
          <a:p>
            <a:pPr eaLnBrk="1" hangingPunct="1">
              <a:buFont typeface="Wingdings" pitchFamily="2" charset="2"/>
              <a:buChar char="ü"/>
            </a:pPr>
            <a:r>
              <a:rPr lang="en-US" sz="2800" smtClean="0"/>
              <a:t>disease cycles, </a:t>
            </a:r>
          </a:p>
          <a:p>
            <a:pPr eaLnBrk="1" hangingPunct="1">
              <a:buFont typeface="Wingdings" pitchFamily="2" charset="2"/>
              <a:buChar char="ü"/>
            </a:pPr>
            <a:r>
              <a:rPr lang="en-US" sz="2800" b="1" smtClean="0">
                <a:latin typeface="Times New Roman" pitchFamily="18" charset="0"/>
                <a:cs typeface="Times New Roman" pitchFamily="18" charset="0"/>
              </a:rPr>
              <a:t>Plant disease resistance</a:t>
            </a:r>
            <a:r>
              <a:rPr lang="en-US" sz="2800" smtClean="0"/>
              <a:t>, and </a:t>
            </a:r>
          </a:p>
          <a:p>
            <a:pPr eaLnBrk="1" hangingPunct="1">
              <a:buFont typeface="Wingdings" pitchFamily="2" charset="2"/>
              <a:buChar char="ü"/>
            </a:pPr>
            <a:r>
              <a:rPr lang="en-US" sz="2800" b="1" smtClean="0"/>
              <a:t>management of plant diseases</a:t>
            </a:r>
            <a:r>
              <a:rPr lang="en-US" sz="2800" smtClean="0"/>
              <a:t>. </a:t>
            </a:r>
          </a:p>
          <a:p>
            <a:pPr eaLnBrk="1" hangingPunct="1">
              <a:buFont typeface="Wingdings" pitchFamily="2" charset="2"/>
              <a:buNone/>
            </a:pPr>
            <a:endParaRPr lang="en-US" sz="2800" smtClean="0"/>
          </a:p>
          <a:p>
            <a:pPr eaLnBrk="1" hangingPunct="1">
              <a:buFont typeface="Wingdings" pitchFamily="2" charset="2"/>
              <a:buBlip>
                <a:blip r:embed="rId2"/>
              </a:buBlip>
            </a:pPr>
            <a:r>
              <a:rPr lang="en-US" sz="2800" smtClean="0"/>
              <a:t>Plant Pathology as a science posses </a:t>
            </a:r>
            <a:r>
              <a:rPr lang="en-US" sz="2800" b="1" smtClean="0"/>
              <a:t>four</a:t>
            </a:r>
            <a:r>
              <a:rPr lang="en-US" sz="2800" smtClean="0"/>
              <a:t> disciplines namely </a:t>
            </a:r>
            <a:r>
              <a:rPr lang="en-US" sz="2800" b="1" smtClean="0">
                <a:latin typeface="Times New Roman" pitchFamily="18" charset="0"/>
                <a:cs typeface="Times New Roman" pitchFamily="18" charset="0"/>
              </a:rPr>
              <a:t>Bacteriology, Virology, Mycology and Nematology</a:t>
            </a:r>
            <a:r>
              <a:rPr lang="en-US" smtClean="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i="1" dirty="0" smtClean="0">
                <a:solidFill>
                  <a:srgbClr val="00B050"/>
                </a:solidFill>
                <a:latin typeface="Times New Roman" pitchFamily="18" charset="0"/>
                <a:cs typeface="Times New Roman" pitchFamily="18" charset="0"/>
              </a:rPr>
              <a:t>CAUSES OF PLANT DISEASES</a:t>
            </a:r>
            <a:endParaRPr lang="en-GB" sz="3200" dirty="0"/>
          </a:p>
        </p:txBody>
      </p:sp>
      <p:sp>
        <p:nvSpPr>
          <p:cNvPr id="37891" name="Content Placeholder 2"/>
          <p:cNvSpPr>
            <a:spLocks noGrp="1"/>
          </p:cNvSpPr>
          <p:nvPr>
            <p:ph idx="1"/>
          </p:nvPr>
        </p:nvSpPr>
        <p:spPr/>
        <p:txBody>
          <a:bodyPr/>
          <a:lstStyle/>
          <a:p>
            <a:pPr eaLnBrk="1" hangingPunct="1">
              <a:buFont typeface="Wingdings" pitchFamily="2" charset="2"/>
              <a:buChar char="ü"/>
            </a:pPr>
            <a:r>
              <a:rPr lang="en-US" sz="2800" smtClean="0"/>
              <a:t>Infectious diseases are those that result from </a:t>
            </a:r>
            <a:r>
              <a:rPr lang="en-US" sz="2800" smtClean="0">
                <a:solidFill>
                  <a:srgbClr val="FF0000"/>
                </a:solidFill>
              </a:rPr>
              <a:t>infection of a plant by a </a:t>
            </a:r>
            <a:r>
              <a:rPr lang="en-US" sz="2800" b="1" smtClean="0">
                <a:solidFill>
                  <a:srgbClr val="FF0000"/>
                </a:solidFill>
              </a:rPr>
              <a:t>pathogen</a:t>
            </a:r>
            <a:r>
              <a:rPr lang="en-US" sz="2800" smtClean="0">
                <a:solidFill>
                  <a:srgbClr val="FF0000"/>
                </a:solidFill>
              </a:rPr>
              <a:t>.</a:t>
            </a:r>
          </a:p>
          <a:p>
            <a:pPr eaLnBrk="1" hangingPunct="1">
              <a:buFont typeface="Wingdings" pitchFamily="2" charset="2"/>
              <a:buChar char="ü"/>
            </a:pPr>
            <a:r>
              <a:rPr lang="en-US" sz="2800" smtClean="0"/>
              <a:t>Non-infectious diseases (</a:t>
            </a:r>
            <a:r>
              <a:rPr lang="en-US" sz="2800" b="1" smtClean="0"/>
              <a:t>abiotic</a:t>
            </a:r>
            <a:r>
              <a:rPr lang="en-US" sz="2800" smtClean="0"/>
              <a:t> diseases) caused by environmental stress and damage by weather and other environmental factors.</a:t>
            </a:r>
          </a:p>
          <a:p>
            <a:pPr eaLnBrk="1" hangingPunct="1">
              <a:buFont typeface="Wingdings" pitchFamily="2" charset="2"/>
              <a:buChar char="ü"/>
            </a:pPr>
            <a:r>
              <a:rPr lang="en-US" sz="2800" smtClean="0"/>
              <a:t>A plant becomes diseased when it is attacked by a </a:t>
            </a:r>
            <a:r>
              <a:rPr lang="en-US" sz="2800" b="1" i="1" smtClean="0">
                <a:solidFill>
                  <a:srgbClr val="FF0000"/>
                </a:solidFill>
              </a:rPr>
              <a:t>pathogen </a:t>
            </a:r>
            <a:r>
              <a:rPr lang="en-US" sz="2800" b="1" i="1" smtClean="0"/>
              <a:t>or by</a:t>
            </a:r>
            <a:r>
              <a:rPr lang="en-US" sz="2800" b="1" i="1" smtClean="0">
                <a:solidFill>
                  <a:srgbClr val="FF0000"/>
                </a:solidFill>
              </a:rPr>
              <a:t> </a:t>
            </a:r>
            <a:r>
              <a:rPr lang="en-US" sz="2800" b="1" i="1" smtClean="0"/>
              <a:t>an</a:t>
            </a:r>
            <a:r>
              <a:rPr lang="en-US" sz="2800" b="1" i="1" smtClean="0">
                <a:solidFill>
                  <a:srgbClr val="FF0000"/>
                </a:solidFill>
              </a:rPr>
              <a:t> abiotic agent</a:t>
            </a:r>
          </a:p>
          <a:p>
            <a:pPr>
              <a:buFont typeface="Wingdings" pitchFamily="2" charset="2"/>
              <a:buChar char="@"/>
            </a:pPr>
            <a:endParaRPr lang="en-US" sz="2800" smtClean="0"/>
          </a:p>
          <a:p>
            <a:pPr>
              <a:buFont typeface="Wingdings" pitchFamily="2" charset="2"/>
              <a:buChar char="@"/>
            </a:pPr>
            <a:r>
              <a:rPr lang="en-US" sz="2800" b="1" smtClean="0"/>
              <a:t>Pathogens</a:t>
            </a:r>
            <a:r>
              <a:rPr lang="en-US" sz="2800" smtClean="0"/>
              <a:t> are parasitic organisms that cause biotic disease.</a:t>
            </a:r>
            <a:endParaRPr lang="en-GB" sz="28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33400" y="609600"/>
            <a:ext cx="7467600" cy="1143000"/>
          </a:xfrm>
        </p:spPr>
        <p:txBody>
          <a:bodyPr>
            <a:normAutofit fontScale="90000"/>
          </a:bodyPr>
          <a:lstStyle/>
          <a:p>
            <a:pPr eaLnBrk="1" fontAlgn="auto" hangingPunct="1">
              <a:spcAft>
                <a:spcPts val="0"/>
              </a:spcAft>
              <a:defRPr/>
            </a:pP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endParaRPr lang="en-US" sz="3100" dirty="0" smtClean="0">
              <a:latin typeface="Times New Roman" pitchFamily="18" charset="0"/>
              <a:cs typeface="Times New Roman" pitchFamily="18" charset="0"/>
            </a:endParaRPr>
          </a:p>
        </p:txBody>
      </p:sp>
      <p:sp>
        <p:nvSpPr>
          <p:cNvPr id="21507" name="Content Placeholder 2"/>
          <p:cNvSpPr>
            <a:spLocks noGrp="1"/>
          </p:cNvSpPr>
          <p:nvPr>
            <p:ph idx="1"/>
          </p:nvPr>
        </p:nvSpPr>
        <p:spPr>
          <a:xfrm>
            <a:off x="1081088" y="527050"/>
            <a:ext cx="8062912" cy="6330950"/>
          </a:xfrm>
        </p:spPr>
        <p:txBody>
          <a:bodyPr/>
          <a:lstStyle/>
          <a:p>
            <a:pPr algn="ctr" eaLnBrk="1" hangingPunct="1">
              <a:buFont typeface="Wingdings 2" pitchFamily="18" charset="2"/>
              <a:buNone/>
              <a:defRPr/>
            </a:pPr>
            <a:r>
              <a:rPr lang="en-US" sz="2800" b="1" i="1" dirty="0" smtClean="0">
                <a:solidFill>
                  <a:srgbClr val="FF0000"/>
                </a:solidFill>
                <a:latin typeface="Comic Sans MS" pitchFamily="66" charset="0"/>
                <a:cs typeface="Times New Roman" pitchFamily="18" charset="0"/>
              </a:rPr>
              <a:t>Fungi </a:t>
            </a:r>
            <a:endParaRPr lang="en-US" sz="2800" b="1" i="1" dirty="0" smtClean="0">
              <a:solidFill>
                <a:srgbClr val="FF0000"/>
              </a:solidFill>
              <a:latin typeface="Times New Roman" pitchFamily="18" charset="0"/>
              <a:cs typeface="Times New Roman" pitchFamily="18" charset="0"/>
            </a:endParaRPr>
          </a:p>
          <a:p>
            <a:pPr algn="just" eaLnBrk="1" hangingPunct="1">
              <a:buFont typeface="Wingdings" pitchFamily="2" charset="2"/>
              <a:buChar char="ü"/>
              <a:defRPr/>
            </a:pPr>
            <a:r>
              <a:rPr lang="en-US" sz="2800" dirty="0" smtClean="0">
                <a:latin typeface="Comic Sans MS" pitchFamily="66" charset="0"/>
              </a:rPr>
              <a:t>Diverse and widespread</a:t>
            </a:r>
            <a:endParaRPr lang="en-US" sz="2800" dirty="0" smtClean="0">
              <a:latin typeface="Comic Sans MS" pitchFamily="66" charset="0"/>
              <a:cs typeface="Times New Roman" pitchFamily="18" charset="0"/>
            </a:endParaRPr>
          </a:p>
          <a:p>
            <a:pPr algn="just" eaLnBrk="1" hangingPunct="1">
              <a:defRPr/>
            </a:pPr>
            <a:r>
              <a:rPr lang="en-US" sz="2800" dirty="0" smtClean="0">
                <a:latin typeface="Comic Sans MS" pitchFamily="66" charset="0"/>
                <a:cs typeface="Times New Roman" pitchFamily="18" charset="0"/>
              </a:rPr>
              <a:t>generally microscopic, </a:t>
            </a:r>
          </a:p>
          <a:p>
            <a:pPr algn="just" eaLnBrk="1" hangingPunct="1">
              <a:defRPr/>
            </a:pPr>
            <a:r>
              <a:rPr lang="en-US" sz="2800" dirty="0" smtClean="0">
                <a:latin typeface="Comic Sans MS" pitchFamily="66" charset="0"/>
                <a:cs typeface="Times New Roman" pitchFamily="18" charset="0"/>
              </a:rPr>
              <a:t>eukaryotic, </a:t>
            </a:r>
          </a:p>
          <a:p>
            <a:pPr algn="just" eaLnBrk="1" hangingPunct="1">
              <a:defRPr/>
            </a:pPr>
            <a:r>
              <a:rPr lang="en-US" sz="2800" dirty="0" smtClean="0">
                <a:latin typeface="Comic Sans MS" pitchFamily="66" charset="0"/>
                <a:cs typeface="Times New Roman" pitchFamily="18" charset="0"/>
              </a:rPr>
              <a:t>spore-bearing organisms that have cell walls.</a:t>
            </a:r>
          </a:p>
          <a:p>
            <a:pPr algn="ctr" eaLnBrk="1" hangingPunct="1">
              <a:buFont typeface="Wingdings" pitchFamily="2" charset="2"/>
              <a:buChar char="v"/>
              <a:defRPr/>
            </a:pPr>
            <a:r>
              <a:rPr lang="en-US" sz="2800" dirty="0" smtClean="0">
                <a:latin typeface="Comic Sans MS" pitchFamily="66" charset="0"/>
                <a:cs typeface="Times New Roman" pitchFamily="18" charset="0"/>
              </a:rPr>
              <a:t>lack chlorophyll</a:t>
            </a:r>
          </a:p>
          <a:p>
            <a:pPr algn="just" eaLnBrk="1" hangingPunct="1">
              <a:buFont typeface="Wingdings" pitchFamily="2" charset="2"/>
              <a:buChar char="F"/>
              <a:defRPr/>
            </a:pPr>
            <a:r>
              <a:rPr lang="en-US" sz="2800" dirty="0" smtClean="0">
                <a:latin typeface="Comic Sans MS" pitchFamily="66" charset="0"/>
                <a:cs typeface="Times New Roman" pitchFamily="18" charset="0"/>
              </a:rPr>
              <a:t>More than 100,000 are </a:t>
            </a:r>
            <a:r>
              <a:rPr lang="en-US" sz="2800" b="1" i="1" dirty="0" smtClean="0">
                <a:solidFill>
                  <a:srgbClr val="FF0000"/>
                </a:solidFill>
                <a:latin typeface="Comic Sans MS" pitchFamily="66" charset="0"/>
                <a:cs typeface="Times New Roman" pitchFamily="18" charset="0"/>
              </a:rPr>
              <a:t>saprophytic</a:t>
            </a:r>
            <a:r>
              <a:rPr lang="en-US" sz="2800" dirty="0" smtClean="0">
                <a:latin typeface="Comic Sans MS" pitchFamily="66" charset="0"/>
                <a:cs typeface="Times New Roman" pitchFamily="18" charset="0"/>
              </a:rPr>
              <a:t>.</a:t>
            </a:r>
          </a:p>
          <a:p>
            <a:pPr marL="1234122" lvl="5" indent="-282575" algn="just">
              <a:spcBef>
                <a:spcPts val="600"/>
              </a:spcBef>
              <a:buSzPct val="80000"/>
              <a:buFont typeface="Wingdings" pitchFamily="2" charset="2"/>
              <a:buChar char="F"/>
              <a:defRPr/>
            </a:pPr>
            <a:r>
              <a:rPr lang="en-US" sz="2400" dirty="0" smtClean="0"/>
              <a:t>Live on dead organic matter</a:t>
            </a:r>
            <a:endParaRPr lang="en-US" sz="2400" dirty="0" smtClean="0">
              <a:latin typeface="Comic Sans MS" pitchFamily="66" charset="0"/>
              <a:cs typeface="Times New Roman" pitchFamily="18" charset="0"/>
            </a:endParaRPr>
          </a:p>
          <a:p>
            <a:pPr algn="just" eaLnBrk="1" hangingPunct="1">
              <a:buFont typeface="Wingdings" pitchFamily="2" charset="2"/>
              <a:buChar char="F"/>
              <a:defRPr/>
            </a:pPr>
            <a:r>
              <a:rPr lang="en-US" sz="2800" b="1" i="1" dirty="0" smtClean="0">
                <a:solidFill>
                  <a:srgbClr val="00B050"/>
                </a:solidFill>
                <a:latin typeface="Comic Sans MS" pitchFamily="66" charset="0"/>
              </a:rPr>
              <a:t>More than 10,000 species causes disease in plants.</a:t>
            </a:r>
          </a:p>
          <a:p>
            <a:pPr marL="1444434" lvl="6" indent="-282575" algn="just">
              <a:spcBef>
                <a:spcPts val="600"/>
              </a:spcBef>
              <a:buSzPct val="80000"/>
              <a:buFont typeface="Arial" pitchFamily="34" charset="0"/>
              <a:buChar char="•"/>
              <a:defRPr/>
            </a:pPr>
            <a:r>
              <a:rPr lang="en-US" sz="2800" dirty="0" smtClean="0"/>
              <a:t>Plant pathogens</a:t>
            </a:r>
          </a:p>
          <a:p>
            <a:pPr algn="just" eaLnBrk="1" hangingPunct="1">
              <a:buFont typeface="Wingdings" pitchFamily="2" charset="2"/>
              <a:buChar char="F"/>
              <a:defRPr/>
            </a:pPr>
            <a:endParaRPr lang="en-US" sz="2800" b="1" i="1" dirty="0" smtClean="0">
              <a:solidFill>
                <a:srgbClr val="00B050"/>
              </a:solidFill>
              <a:latin typeface="Comic Sans MS" pitchFamily="66" charset="0"/>
            </a:endParaRPr>
          </a:p>
          <a:p>
            <a:pPr algn="just" eaLnBrk="1" hangingPunct="1">
              <a:defRPr/>
            </a:pPr>
            <a:endParaRPr lang="en-US"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229600" cy="639762"/>
          </a:xfrm>
        </p:spPr>
        <p:txBody>
          <a:bodyPr>
            <a:normAutofit fontScale="90000"/>
          </a:bodyPr>
          <a:lstStyle/>
          <a:p>
            <a:pPr eaLnBrk="1" fontAlgn="auto" hangingPunct="1">
              <a:spcAft>
                <a:spcPts val="0"/>
              </a:spcAft>
              <a:defRPr/>
            </a:pPr>
            <a:endParaRPr lang="en-US" smtClean="0"/>
          </a:p>
        </p:txBody>
      </p:sp>
      <p:sp>
        <p:nvSpPr>
          <p:cNvPr id="39939" name="Content Placeholder 2"/>
          <p:cNvSpPr>
            <a:spLocks noGrp="1"/>
          </p:cNvSpPr>
          <p:nvPr>
            <p:ph idx="1"/>
          </p:nvPr>
        </p:nvSpPr>
        <p:spPr>
          <a:xfrm>
            <a:off x="1081088" y="914400"/>
            <a:ext cx="7605712" cy="5791200"/>
          </a:xfrm>
        </p:spPr>
        <p:txBody>
          <a:bodyPr/>
          <a:lstStyle/>
          <a:p>
            <a:pPr eaLnBrk="1" hangingPunct="1">
              <a:buFont typeface="Wingdings" pitchFamily="2" charset="2"/>
              <a:buChar char="q"/>
            </a:pPr>
            <a:endParaRPr lang="en-US" b="1" i="1" smtClean="0"/>
          </a:p>
          <a:p>
            <a:pPr eaLnBrk="1" hangingPunct="1">
              <a:buFont typeface="Wingdings" pitchFamily="2" charset="2"/>
              <a:buChar char="q"/>
            </a:pPr>
            <a:r>
              <a:rPr lang="en-US" sz="2800" b="1" i="1" smtClean="0"/>
              <a:t>Obligate parasites or biotrophs: </a:t>
            </a:r>
          </a:p>
          <a:p>
            <a:pPr algn="ctr" eaLnBrk="1" hangingPunct="1">
              <a:buFont typeface="Wingdings" pitchFamily="2" charset="2"/>
              <a:buChar char="ü"/>
            </a:pPr>
            <a:r>
              <a:rPr lang="en-US" smtClean="0"/>
              <a:t> grow and multiply </a:t>
            </a:r>
            <a:r>
              <a:rPr lang="en-US" i="1" smtClean="0">
                <a:solidFill>
                  <a:srgbClr val="FF0000"/>
                </a:solidFill>
              </a:rPr>
              <a:t>only by remaining</a:t>
            </a:r>
            <a:r>
              <a:rPr lang="en-US" smtClean="0"/>
              <a:t>, with their host . </a:t>
            </a:r>
            <a:endParaRPr lang="en-US" b="1" i="1" smtClean="0"/>
          </a:p>
          <a:p>
            <a:pPr eaLnBrk="1" hangingPunct="1">
              <a:buFont typeface="Wingdings" pitchFamily="2" charset="2"/>
              <a:buChar char="q"/>
            </a:pPr>
            <a:r>
              <a:rPr lang="en-US" sz="2800" b="1" i="1" smtClean="0"/>
              <a:t>Nonbligatory parasites:</a:t>
            </a:r>
          </a:p>
          <a:p>
            <a:pPr eaLnBrk="1" hangingPunct="1">
              <a:buFont typeface="Wingdings" pitchFamily="2" charset="2"/>
              <a:buChar char="ü"/>
            </a:pPr>
            <a:r>
              <a:rPr lang="en-US" b="1" i="1" smtClean="0"/>
              <a:t> </a:t>
            </a:r>
            <a:r>
              <a:rPr lang="en-US" smtClean="0"/>
              <a:t>require a host but can complete their cycles on dead organic matter, or</a:t>
            </a:r>
          </a:p>
          <a:p>
            <a:pPr eaLnBrk="1" hangingPunct="1">
              <a:buFont typeface="Wingdings" pitchFamily="2" charset="2"/>
              <a:buChar char="ü"/>
            </a:pPr>
            <a:r>
              <a:rPr lang="en-US" smtClean="0"/>
              <a:t> they can grow and multiply </a:t>
            </a:r>
            <a:r>
              <a:rPr lang="en-US" i="1" smtClean="0">
                <a:solidFill>
                  <a:srgbClr val="FF0000"/>
                </a:solidFill>
              </a:rPr>
              <a:t>on dead organic matter as well as on living plants. </a:t>
            </a:r>
          </a:p>
          <a:p>
            <a:pPr eaLnBrk="1" hangingPunct="1"/>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204913" y="0"/>
            <a:ext cx="7481887" cy="1093788"/>
          </a:xfrm>
        </p:spPr>
        <p:txBody>
          <a:bodyPr>
            <a:normAutofit fontScale="90000"/>
          </a:bodyPr>
          <a:lstStyle/>
          <a:p>
            <a:pPr algn="ctr" eaLnBrk="1" fontAlgn="auto" hangingPunct="1">
              <a:spcAft>
                <a:spcPts val="0"/>
              </a:spcAft>
              <a:defRPr/>
            </a:pPr>
            <a:r>
              <a:rPr lang="en-US" sz="2800" b="1" i="1" dirty="0" smtClean="0">
                <a:solidFill>
                  <a:srgbClr val="00B050"/>
                </a:solidFill>
              </a:rPr>
              <a:t>Characteristics of Plant Pathogenic Fungi</a:t>
            </a:r>
            <a:br>
              <a:rPr lang="en-US" sz="2800" b="1" i="1" dirty="0" smtClean="0">
                <a:solidFill>
                  <a:srgbClr val="00B050"/>
                </a:solidFill>
              </a:rPr>
            </a:br>
            <a:r>
              <a:rPr lang="en-US" sz="2800" b="1" i="1" dirty="0" smtClean="0">
                <a:solidFill>
                  <a:srgbClr val="FF0000"/>
                </a:solidFill>
              </a:rPr>
              <a:t>1.</a:t>
            </a:r>
            <a:r>
              <a:rPr lang="en-US" sz="2800" b="1" i="1" dirty="0" smtClean="0">
                <a:solidFill>
                  <a:srgbClr val="00B050"/>
                </a:solidFill>
              </a:rPr>
              <a:t> </a:t>
            </a:r>
            <a:r>
              <a:rPr lang="en-US" sz="2800" b="1" i="1" dirty="0" smtClean="0">
                <a:solidFill>
                  <a:srgbClr val="FF0000"/>
                </a:solidFill>
              </a:rPr>
              <a:t>Morphology</a:t>
            </a:r>
            <a:r>
              <a:rPr lang="en-US" sz="2800" b="1" i="1" dirty="0" smtClean="0">
                <a:solidFill>
                  <a:srgbClr val="00B050"/>
                </a:solidFill>
              </a:rPr>
              <a:t/>
            </a:r>
            <a:br>
              <a:rPr lang="en-US" sz="2800" b="1" i="1" dirty="0" smtClean="0">
                <a:solidFill>
                  <a:srgbClr val="00B050"/>
                </a:solidFill>
              </a:rPr>
            </a:br>
            <a:endParaRPr lang="en-US" sz="2800" b="1" i="1" dirty="0" smtClean="0">
              <a:solidFill>
                <a:srgbClr val="00B050"/>
              </a:solidFill>
            </a:endParaRPr>
          </a:p>
        </p:txBody>
      </p:sp>
      <p:sp>
        <p:nvSpPr>
          <p:cNvPr id="40963" name="Content Placeholder 2"/>
          <p:cNvSpPr>
            <a:spLocks noGrp="1"/>
          </p:cNvSpPr>
          <p:nvPr>
            <p:ph idx="1"/>
          </p:nvPr>
        </p:nvSpPr>
        <p:spPr>
          <a:xfrm>
            <a:off x="1052513" y="844550"/>
            <a:ext cx="7634287" cy="5708650"/>
          </a:xfrm>
        </p:spPr>
        <p:txBody>
          <a:bodyPr/>
          <a:lstStyle/>
          <a:p>
            <a:pPr algn="just" eaLnBrk="1" hangingPunct="1">
              <a:buFont typeface="Wingdings" pitchFamily="2" charset="2"/>
              <a:buChar char="ü"/>
            </a:pPr>
            <a:r>
              <a:rPr lang="en-US" sz="2800" smtClean="0">
                <a:latin typeface="Times New Roman" pitchFamily="18" charset="0"/>
                <a:cs typeface="Times New Roman" pitchFamily="18" charset="0"/>
              </a:rPr>
              <a:t>Most fungi have </a:t>
            </a:r>
            <a:r>
              <a:rPr lang="en-US" sz="2800" i="1" smtClean="0">
                <a:solidFill>
                  <a:srgbClr val="FF0000"/>
                </a:solidFill>
                <a:latin typeface="Times New Roman" pitchFamily="18" charset="0"/>
                <a:cs typeface="Times New Roman" pitchFamily="18" charset="0"/>
              </a:rPr>
              <a:t>mycelium.</a:t>
            </a:r>
            <a:r>
              <a:rPr lang="en-US" sz="2800" smtClean="0">
                <a:latin typeface="Times New Roman" pitchFamily="18" charset="0"/>
                <a:cs typeface="Times New Roman" pitchFamily="18" charset="0"/>
              </a:rPr>
              <a:t> </a:t>
            </a:r>
          </a:p>
          <a:p>
            <a:pPr algn="just" eaLnBrk="1" hangingPunct="1">
              <a:buFont typeface="Wingdings" pitchFamily="2" charset="2"/>
              <a:buChar char="ü"/>
            </a:pPr>
            <a:r>
              <a:rPr lang="en-US" sz="2800" smtClean="0">
                <a:latin typeface="Times New Roman" pitchFamily="18" charset="0"/>
                <a:cs typeface="Times New Roman" pitchFamily="18" charset="0"/>
              </a:rPr>
              <a:t>The individual branches of the mycelium are called </a:t>
            </a:r>
            <a:r>
              <a:rPr lang="en-US" sz="2800" b="1" i="1" smtClean="0">
                <a:latin typeface="Times New Roman" pitchFamily="18" charset="0"/>
                <a:cs typeface="Times New Roman" pitchFamily="18" charset="0"/>
              </a:rPr>
              <a:t>hyphae</a:t>
            </a:r>
            <a:r>
              <a:rPr lang="en-US" sz="2800" smtClean="0">
                <a:latin typeface="Times New Roman" pitchFamily="18" charset="0"/>
                <a:cs typeface="Times New Roman" pitchFamily="18" charset="0"/>
              </a:rPr>
              <a:t>. </a:t>
            </a:r>
          </a:p>
          <a:p>
            <a:pPr algn="just" eaLnBrk="1" hangingPunct="1">
              <a:buFont typeface="Wingdings" pitchFamily="2" charset="2"/>
              <a:buChar char="ü"/>
            </a:pPr>
            <a:r>
              <a:rPr lang="en-US" sz="2800" smtClean="0">
                <a:latin typeface="Times New Roman" pitchFamily="18" charset="0"/>
                <a:cs typeface="Times New Roman" pitchFamily="18" charset="0"/>
              </a:rPr>
              <a:t>Growth of the mycelium occurs </a:t>
            </a:r>
            <a:r>
              <a:rPr lang="en-US" sz="2800" b="1" i="1" smtClean="0">
                <a:latin typeface="Times New Roman" pitchFamily="18" charset="0"/>
                <a:cs typeface="Times New Roman" pitchFamily="18" charset="0"/>
              </a:rPr>
              <a:t>at the tips of the hyphae</a:t>
            </a:r>
            <a:r>
              <a:rPr lang="en-US" sz="2800" smtClean="0">
                <a:latin typeface="Times New Roman" pitchFamily="18" charset="0"/>
                <a:cs typeface="Times New Roman" pitchFamily="18" charset="0"/>
              </a:rPr>
              <a:t>. </a:t>
            </a:r>
          </a:p>
          <a:p>
            <a:pPr eaLnBrk="1" hangingPunct="1">
              <a:buFont typeface="Arial" charset="0"/>
              <a:buNone/>
            </a:pPr>
            <a:r>
              <a:rPr lang="en-US" sz="2800" b="1" smtClean="0">
                <a:solidFill>
                  <a:srgbClr val="FF0000"/>
                </a:solidFill>
                <a:latin typeface="Times New Roman" pitchFamily="18" charset="0"/>
                <a:cs typeface="Times New Roman" pitchFamily="18" charset="0"/>
              </a:rPr>
              <a:t>2. Reproduction</a:t>
            </a:r>
            <a:endParaRPr lang="en-US" sz="2800" smtClean="0">
              <a:solidFill>
                <a:srgbClr val="FF0000"/>
              </a:solidFill>
              <a:latin typeface="Times New Roman" pitchFamily="18" charset="0"/>
              <a:cs typeface="Times New Roman" pitchFamily="18" charset="0"/>
            </a:endParaRPr>
          </a:p>
          <a:p>
            <a:pPr algn="just" eaLnBrk="1" hangingPunct="1"/>
            <a:r>
              <a:rPr lang="en-US" sz="2800" smtClean="0">
                <a:latin typeface="Times New Roman" pitchFamily="18" charset="0"/>
                <a:cs typeface="Times New Roman" pitchFamily="18" charset="0"/>
              </a:rPr>
              <a:t>through </a:t>
            </a:r>
            <a:r>
              <a:rPr lang="en-US" sz="2800" b="1" smtClean="0">
                <a:latin typeface="Times New Roman" pitchFamily="18" charset="0"/>
                <a:cs typeface="Times New Roman" pitchFamily="18" charset="0"/>
              </a:rPr>
              <a:t>vegetative</a:t>
            </a:r>
            <a:r>
              <a:rPr lang="en-US" sz="2800" smtClean="0">
                <a:latin typeface="Times New Roman" pitchFamily="18" charset="0"/>
                <a:cs typeface="Times New Roman" pitchFamily="18" charset="0"/>
              </a:rPr>
              <a:t>, </a:t>
            </a:r>
            <a:r>
              <a:rPr lang="en-US" sz="2800" b="1" i="1" smtClean="0">
                <a:latin typeface="Times New Roman" pitchFamily="18" charset="0"/>
                <a:cs typeface="Times New Roman" pitchFamily="18" charset="0"/>
              </a:rPr>
              <a:t>sexual </a:t>
            </a:r>
            <a:r>
              <a:rPr lang="en-US" sz="2800" smtClean="0">
                <a:latin typeface="Times New Roman" pitchFamily="18" charset="0"/>
                <a:cs typeface="Times New Roman" pitchFamily="18" charset="0"/>
              </a:rPr>
              <a:t>and </a:t>
            </a:r>
            <a:r>
              <a:rPr lang="en-US" sz="2800" b="1" i="1" smtClean="0">
                <a:latin typeface="Times New Roman" pitchFamily="18" charset="0"/>
                <a:cs typeface="Times New Roman" pitchFamily="18" charset="0"/>
              </a:rPr>
              <a:t>asexual </a:t>
            </a:r>
            <a:r>
              <a:rPr lang="en-US" sz="2800" b="1" smtClean="0">
                <a:latin typeface="Times New Roman" pitchFamily="18" charset="0"/>
                <a:cs typeface="Times New Roman" pitchFamily="18" charset="0"/>
              </a:rPr>
              <a:t>means</a:t>
            </a:r>
            <a:r>
              <a:rPr lang="en-US" sz="2800" smtClean="0">
                <a:latin typeface="Times New Roman" pitchFamily="18" charset="0"/>
                <a:cs typeface="Times New Roman" pitchFamily="18" charset="0"/>
              </a:rPr>
              <a:t>.</a:t>
            </a:r>
          </a:p>
          <a:p>
            <a:pPr algn="just" eaLnBrk="1" hangingPunct="1">
              <a:buFont typeface="Arial" charset="0"/>
              <a:buNone/>
            </a:pPr>
            <a:r>
              <a:rPr lang="en-US" sz="2800" b="1" smtClean="0">
                <a:latin typeface="Times New Roman" pitchFamily="18" charset="0"/>
                <a:cs typeface="Times New Roman" pitchFamily="18" charset="0"/>
              </a:rPr>
              <a:t>                      A. Vegetative means</a:t>
            </a:r>
            <a:endParaRPr lang="en-US" sz="2800" smtClean="0">
              <a:latin typeface="Times New Roman" pitchFamily="18" charset="0"/>
              <a:cs typeface="Times New Roman" pitchFamily="18" charset="0"/>
            </a:endParaRPr>
          </a:p>
          <a:p>
            <a:pPr algn="just" eaLnBrk="1" hangingPunct="1"/>
            <a:r>
              <a:rPr lang="en-US" sz="2800" smtClean="0">
                <a:latin typeface="Times New Roman" pitchFamily="18" charset="0"/>
                <a:cs typeface="Times New Roman" pitchFamily="18" charset="0"/>
              </a:rPr>
              <a:t>by </a:t>
            </a:r>
            <a:r>
              <a:rPr lang="en-US" sz="2800" b="1" i="1" smtClean="0">
                <a:latin typeface="Times New Roman" pitchFamily="18" charset="0"/>
                <a:cs typeface="Times New Roman" pitchFamily="18" charset="0"/>
              </a:rPr>
              <a:t>mycelial</a:t>
            </a:r>
            <a:r>
              <a:rPr lang="en-US" sz="2800" smtClean="0">
                <a:latin typeface="Times New Roman" pitchFamily="18" charset="0"/>
                <a:cs typeface="Times New Roman" pitchFamily="18" charset="0"/>
              </a:rPr>
              <a:t> and </a:t>
            </a:r>
            <a:r>
              <a:rPr lang="en-US" sz="2800" b="1" i="1" smtClean="0">
                <a:latin typeface="Times New Roman" pitchFamily="18" charset="0"/>
                <a:cs typeface="Times New Roman" pitchFamily="18" charset="0"/>
              </a:rPr>
              <a:t>hyphal </a:t>
            </a:r>
            <a:r>
              <a:rPr lang="en-US" sz="2800" smtClean="0">
                <a:latin typeface="Times New Roman" pitchFamily="18" charset="0"/>
                <a:cs typeface="Times New Roman" pitchFamily="18" charset="0"/>
              </a:rPr>
              <a:t>growth. </a:t>
            </a:r>
          </a:p>
          <a:p>
            <a:pPr algn="just" eaLnBrk="1" hangingPunct="1"/>
            <a:r>
              <a:rPr lang="en-US" sz="2800" smtClean="0">
                <a:latin typeface="Times New Roman" pitchFamily="18" charset="0"/>
                <a:cs typeface="Times New Roman" pitchFamily="18" charset="0"/>
              </a:rPr>
              <a:t>Fungi that lack both </a:t>
            </a:r>
            <a:r>
              <a:rPr lang="en-US" sz="2800" b="1" i="1" smtClean="0">
                <a:latin typeface="Times New Roman" pitchFamily="18" charset="0"/>
                <a:cs typeface="Times New Roman" pitchFamily="18" charset="0"/>
              </a:rPr>
              <a:t>asexual and sexual spores</a:t>
            </a:r>
          </a:p>
          <a:p>
            <a:pPr algn="just" eaLnBrk="1" hangingPunct="1">
              <a:buFont typeface="Wingdings 2" pitchFamily="18" charset="2"/>
              <a:buNone/>
            </a:pPr>
            <a:endParaRPr lang="en-US" sz="2800" smtClean="0">
              <a:latin typeface="Times New Roman" pitchFamily="18" charset="0"/>
              <a:cs typeface="Times New Roman" pitchFamily="18" charset="0"/>
            </a:endParaRPr>
          </a:p>
          <a:p>
            <a:pPr eaLnBrk="1" hangingPunct="1"/>
            <a:endParaRPr lang="en-US" sz="28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0" y="274638"/>
            <a:ext cx="8229600" cy="1143000"/>
          </a:xfrm>
        </p:spPr>
        <p:txBody>
          <a:bodyPr/>
          <a:lstStyle/>
          <a:p>
            <a:pPr eaLnBrk="1" fontAlgn="auto" hangingPunct="1">
              <a:spcAft>
                <a:spcPts val="0"/>
              </a:spcAft>
              <a:defRPr/>
            </a:pPr>
            <a:r>
              <a:rPr lang="en-US" dirty="0" smtClean="0">
                <a:solidFill>
                  <a:schemeClr val="tx2">
                    <a:satMod val="130000"/>
                  </a:schemeClr>
                </a:solidFill>
              </a:rPr>
              <a:t> </a:t>
            </a:r>
            <a:endParaRPr lang="en-US" sz="3200" dirty="0" smtClean="0">
              <a:solidFill>
                <a:schemeClr val="tx2">
                  <a:satMod val="130000"/>
                </a:schemeClr>
              </a:solidFill>
            </a:endParaRPr>
          </a:p>
        </p:txBody>
      </p:sp>
      <p:sp>
        <p:nvSpPr>
          <p:cNvPr id="13315" name="Rectangle 3"/>
          <p:cNvSpPr>
            <a:spLocks noGrp="1" noChangeArrowheads="1"/>
          </p:cNvSpPr>
          <p:nvPr>
            <p:ph type="body" idx="4294967295"/>
          </p:nvPr>
        </p:nvSpPr>
        <p:spPr>
          <a:xfrm>
            <a:off x="2022475" y="249238"/>
            <a:ext cx="7121525" cy="6227762"/>
          </a:xfrm>
          <a:solidFill>
            <a:schemeClr val="bg1">
              <a:lumMod val="75000"/>
            </a:schemeClr>
          </a:solidFill>
        </p:spPr>
        <p:txBody>
          <a:bodyPr/>
          <a:lstStyle/>
          <a:p>
            <a:pPr algn="just" eaLnBrk="1" hangingPunct="1">
              <a:defRPr/>
            </a:pPr>
            <a:r>
              <a:rPr lang="en-US" dirty="0" smtClean="0"/>
              <a:t>IPM – a system that maintains the population of any pest, or pests, </a:t>
            </a:r>
            <a:r>
              <a:rPr lang="en-US" dirty="0" smtClean="0">
                <a:solidFill>
                  <a:srgbClr val="FF0000"/>
                </a:solidFill>
              </a:rPr>
              <a:t>below the level that causes damage</a:t>
            </a:r>
            <a:r>
              <a:rPr lang="en-US" dirty="0" smtClean="0"/>
              <a:t>, and which minimizes adverse impacts on society and environment.</a:t>
            </a:r>
          </a:p>
          <a:p>
            <a:pPr algn="just" eaLnBrk="1" hangingPunct="1">
              <a:defRPr/>
            </a:pPr>
            <a:r>
              <a:rPr lang="en-US" dirty="0" smtClean="0"/>
              <a:t>IPM – a process by which information is collected </a:t>
            </a:r>
            <a:r>
              <a:rPr lang="en-US" dirty="0" smtClean="0">
                <a:solidFill>
                  <a:srgbClr val="C00000"/>
                </a:solidFill>
              </a:rPr>
              <a:t>to reduce pest population impacts in a planned, coordinated way</a:t>
            </a:r>
            <a:r>
              <a:rPr lang="en-US" dirty="0" smtClean="0"/>
              <a:t>. </a:t>
            </a:r>
          </a:p>
          <a:p>
            <a:pPr algn="just" eaLnBrk="1" hangingPunct="1">
              <a:defRPr/>
            </a:pPr>
            <a:r>
              <a:rPr lang="en-US" dirty="0" smtClean="0"/>
              <a:t>Requires: </a:t>
            </a:r>
          </a:p>
          <a:p>
            <a:pPr lvl="1" algn="just" eaLnBrk="1" hangingPunct="1">
              <a:defRPr/>
            </a:pPr>
            <a:r>
              <a:rPr lang="en-US" dirty="0" smtClean="0"/>
              <a:t>Information</a:t>
            </a:r>
          </a:p>
          <a:p>
            <a:pPr lvl="1" algn="just" eaLnBrk="1" hangingPunct="1">
              <a:defRPr/>
            </a:pPr>
            <a:r>
              <a:rPr lang="en-US" dirty="0" smtClean="0"/>
              <a:t>Strategy</a:t>
            </a:r>
          </a:p>
          <a:p>
            <a:pPr lvl="2" eaLnBrk="1" hangingPunct="1">
              <a:defRPr/>
            </a:pPr>
            <a:endParaRPr lang="en-US" dirty="0" smtClean="0"/>
          </a:p>
        </p:txBody>
      </p:sp>
    </p:spTree>
  </p:cSld>
  <p:clrMapOvr>
    <a:masterClrMapping/>
  </p:clrMapOvr>
  <p:transition>
    <p:cover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163638" y="0"/>
            <a:ext cx="7523162" cy="914400"/>
          </a:xfrm>
        </p:spPr>
        <p:txBody>
          <a:bodyPr>
            <a:normAutofit fontScale="90000"/>
          </a:bodyPr>
          <a:lstStyle/>
          <a:p>
            <a:pPr algn="ctr" eaLnBrk="1" fontAlgn="auto" hangingPunct="1">
              <a:spcAft>
                <a:spcPts val="0"/>
              </a:spcAft>
              <a:defRPr/>
            </a:pPr>
            <a:r>
              <a:rPr lang="en-US" sz="2800" b="1" dirty="0" smtClean="0"/>
              <a:t/>
            </a:r>
            <a:br>
              <a:rPr lang="en-US" sz="2800" b="1" dirty="0" smtClean="0"/>
            </a:br>
            <a:r>
              <a:rPr lang="en-US" sz="2800" b="1" dirty="0" smtClean="0"/>
              <a:t>B. Sexual reproduction</a:t>
            </a:r>
            <a:r>
              <a:rPr lang="en-US" sz="2800" dirty="0" smtClean="0"/>
              <a:t/>
            </a:r>
            <a:br>
              <a:rPr lang="en-US" sz="2800" dirty="0" smtClean="0"/>
            </a:br>
            <a:endParaRPr lang="en-US" sz="2800" dirty="0" smtClean="0"/>
          </a:p>
        </p:txBody>
      </p:sp>
      <p:sp>
        <p:nvSpPr>
          <p:cNvPr id="41987" name="Content Placeholder 2"/>
          <p:cNvSpPr>
            <a:spLocks noGrp="1"/>
          </p:cNvSpPr>
          <p:nvPr>
            <p:ph idx="1"/>
          </p:nvPr>
        </p:nvSpPr>
        <p:spPr>
          <a:xfrm>
            <a:off x="1039813" y="838200"/>
            <a:ext cx="7646987" cy="5715000"/>
          </a:xfrm>
        </p:spPr>
        <p:txBody>
          <a:bodyPr/>
          <a:lstStyle/>
          <a:p>
            <a:pPr eaLnBrk="1" hangingPunct="1">
              <a:buFont typeface="Wingdings" pitchFamily="2" charset="2"/>
              <a:buChar char="v"/>
            </a:pPr>
            <a:r>
              <a:rPr lang="en-US" sz="2800" smtClean="0"/>
              <a:t>In fungi Sexual reproduction has </a:t>
            </a:r>
            <a:r>
              <a:rPr lang="en-US" sz="2800" b="1" i="1" smtClean="0"/>
              <a:t>three distinct phases</a:t>
            </a:r>
            <a:r>
              <a:rPr lang="en-US" sz="2800" smtClean="0"/>
              <a:t>:</a:t>
            </a:r>
          </a:p>
          <a:p>
            <a:pPr eaLnBrk="1" hangingPunct="1">
              <a:buFont typeface="Arial" charset="0"/>
              <a:buNone/>
            </a:pPr>
            <a:r>
              <a:rPr lang="en-US" sz="2800" smtClean="0">
                <a:solidFill>
                  <a:srgbClr val="FF0000"/>
                </a:solidFill>
              </a:rPr>
              <a:t> </a:t>
            </a:r>
            <a:r>
              <a:rPr lang="en-US" sz="2800" b="1" i="1" smtClean="0">
                <a:solidFill>
                  <a:srgbClr val="FF0000"/>
                </a:solidFill>
              </a:rPr>
              <a:t>(i) Plasmogamy</a:t>
            </a:r>
            <a:r>
              <a:rPr lang="en-US" sz="2800" smtClean="0"/>
              <a:t>: a union of </a:t>
            </a:r>
            <a:r>
              <a:rPr lang="en-US" sz="2800" b="1" smtClean="0"/>
              <a:t>two protoplasts </a:t>
            </a:r>
            <a:r>
              <a:rPr lang="en-US" sz="2800" smtClean="0"/>
              <a:t>which brings two </a:t>
            </a:r>
            <a:r>
              <a:rPr lang="en-US" sz="2800" b="1" smtClean="0"/>
              <a:t>sexually different nuclei </a:t>
            </a:r>
            <a:r>
              <a:rPr lang="en-US" sz="2800" smtClean="0"/>
              <a:t>within a cell:</a:t>
            </a:r>
          </a:p>
          <a:p>
            <a:pPr eaLnBrk="1" hangingPunct="1">
              <a:buFont typeface="Arial" charset="0"/>
              <a:buNone/>
            </a:pPr>
            <a:r>
              <a:rPr lang="en-US" sz="2800" smtClean="0"/>
              <a:t> </a:t>
            </a:r>
            <a:r>
              <a:rPr lang="en-US" sz="2800" b="1" i="1" smtClean="0">
                <a:solidFill>
                  <a:srgbClr val="FF0000"/>
                </a:solidFill>
              </a:rPr>
              <a:t>(ii) Karyogamy</a:t>
            </a:r>
            <a:r>
              <a:rPr lang="en-US" sz="2800" smtClean="0"/>
              <a:t>: fusion of </a:t>
            </a:r>
            <a:r>
              <a:rPr lang="en-US" sz="2800" b="1" smtClean="0"/>
              <a:t>two compatible nuclei </a:t>
            </a:r>
            <a:r>
              <a:rPr lang="en-US" sz="2800" smtClean="0"/>
              <a:t>to form </a:t>
            </a:r>
            <a:r>
              <a:rPr lang="en-US" sz="2800" b="1" smtClean="0"/>
              <a:t>zygote</a:t>
            </a:r>
            <a:r>
              <a:rPr lang="en-US" sz="2800" smtClean="0"/>
              <a:t>; and</a:t>
            </a:r>
          </a:p>
          <a:p>
            <a:pPr eaLnBrk="1" hangingPunct="1">
              <a:buFont typeface="Arial" charset="0"/>
              <a:buNone/>
            </a:pPr>
            <a:r>
              <a:rPr lang="en-US" sz="2800" smtClean="0">
                <a:solidFill>
                  <a:srgbClr val="FF0000"/>
                </a:solidFill>
              </a:rPr>
              <a:t> </a:t>
            </a:r>
            <a:r>
              <a:rPr lang="en-US" sz="2800" b="1" i="1" smtClean="0">
                <a:solidFill>
                  <a:srgbClr val="FF0000"/>
                </a:solidFill>
              </a:rPr>
              <a:t>(iii) Meiosis</a:t>
            </a:r>
            <a:r>
              <a:rPr lang="en-US" sz="2800" smtClean="0"/>
              <a:t>: division of the </a:t>
            </a:r>
            <a:r>
              <a:rPr lang="en-US" sz="2800" b="1" smtClean="0"/>
              <a:t>diploid nucleus </a:t>
            </a:r>
            <a:r>
              <a:rPr lang="en-US" sz="2800" smtClean="0"/>
              <a:t>to reduce the number of chromosomes to the </a:t>
            </a:r>
            <a:r>
              <a:rPr lang="en-US" sz="2800" b="1" smtClean="0"/>
              <a:t>haploid number</a:t>
            </a:r>
            <a:r>
              <a:rPr lang="en-US" sz="2800" smtClean="0"/>
              <a:t>. </a:t>
            </a:r>
          </a:p>
          <a:p>
            <a:pPr eaLnBrk="1" hangingPunct="1">
              <a:buFont typeface="Wingdings" pitchFamily="2" charset="2"/>
              <a:buChar char="ü"/>
            </a:pPr>
            <a:endParaRPr lang="en-US" sz="2800" smtClean="0"/>
          </a:p>
          <a:p>
            <a:pPr eaLnBrk="1" hangingPunct="1">
              <a:buFont typeface="Arial" charset="0"/>
              <a:buNone/>
            </a:pPr>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289050" y="214313"/>
            <a:ext cx="7854950" cy="796925"/>
          </a:xfrm>
        </p:spPr>
        <p:txBody>
          <a:bodyPr>
            <a:normAutofit fontScale="90000"/>
          </a:bodyPr>
          <a:lstStyle/>
          <a:p>
            <a:pPr algn="ctr" eaLnBrk="1" fontAlgn="auto" hangingPunct="1">
              <a:spcAft>
                <a:spcPts val="0"/>
              </a:spcAft>
              <a:defRPr/>
            </a:pPr>
            <a:r>
              <a:rPr lang="en-US" sz="2800" b="1" i="1" dirty="0" smtClean="0"/>
              <a:t/>
            </a:r>
            <a:br>
              <a:rPr lang="en-US" sz="2800" b="1" i="1" dirty="0" smtClean="0"/>
            </a:br>
            <a:r>
              <a:rPr lang="en-US" sz="2800" b="1" i="1" dirty="0" smtClean="0"/>
              <a:t>C.  Asexual reproduction</a:t>
            </a:r>
            <a:r>
              <a:rPr lang="en-US" sz="2800" i="1" dirty="0" smtClean="0"/>
              <a:t/>
            </a:r>
            <a:br>
              <a:rPr lang="en-US" sz="2800" i="1" dirty="0" smtClean="0"/>
            </a:br>
            <a:endParaRPr lang="en-US" sz="2800" i="1" dirty="0" smtClean="0"/>
          </a:p>
        </p:txBody>
      </p:sp>
      <p:sp>
        <p:nvSpPr>
          <p:cNvPr id="43011" name="Content Placeholder 2"/>
          <p:cNvSpPr>
            <a:spLocks noGrp="1"/>
          </p:cNvSpPr>
          <p:nvPr>
            <p:ph idx="1"/>
          </p:nvPr>
        </p:nvSpPr>
        <p:spPr>
          <a:xfrm>
            <a:off x="1122363" y="1066800"/>
            <a:ext cx="7564437" cy="5791200"/>
          </a:xfrm>
        </p:spPr>
        <p:txBody>
          <a:bodyPr/>
          <a:lstStyle/>
          <a:p>
            <a:pPr eaLnBrk="1" hangingPunct="1">
              <a:buFont typeface="Wingdings" pitchFamily="2" charset="2"/>
              <a:buChar char="Ø"/>
            </a:pPr>
            <a:r>
              <a:rPr lang="en-US" sz="2800" smtClean="0"/>
              <a:t>In </a:t>
            </a:r>
            <a:r>
              <a:rPr lang="en-US" sz="2800" b="1" smtClean="0"/>
              <a:t>asexual reproduction</a:t>
            </a:r>
            <a:r>
              <a:rPr lang="en-US" sz="2800" smtClean="0"/>
              <a:t>, the spores are known as </a:t>
            </a:r>
            <a:r>
              <a:rPr lang="en-US" sz="2800" b="1" i="1" smtClean="0"/>
              <a:t>mitospores</a:t>
            </a:r>
            <a:r>
              <a:rPr lang="en-US" sz="2800" smtClean="0"/>
              <a:t>. </a:t>
            </a:r>
          </a:p>
          <a:p>
            <a:pPr eaLnBrk="1" hangingPunct="1">
              <a:buFont typeface="Wingdings" pitchFamily="2" charset="2"/>
              <a:buChar char="Ø"/>
            </a:pPr>
            <a:r>
              <a:rPr lang="en-US" sz="2800" smtClean="0"/>
              <a:t>Mitospores include zoospores, sporangiospores, aplanospores, conidia</a:t>
            </a:r>
          </a:p>
          <a:p>
            <a:pPr eaLnBrk="1" hangingPunct="1"/>
            <a:r>
              <a:rPr lang="en-US" sz="2800" smtClean="0"/>
              <a:t>Sporangiospores ---are born in sac called </a:t>
            </a:r>
            <a:r>
              <a:rPr lang="en-US" sz="2800" smtClean="0">
                <a:solidFill>
                  <a:srgbClr val="FF0000"/>
                </a:solidFill>
              </a:rPr>
              <a:t>sporangium</a:t>
            </a:r>
            <a:r>
              <a:rPr lang="en-US" sz="2800" smtClean="0"/>
              <a:t>. </a:t>
            </a:r>
          </a:p>
          <a:p>
            <a:pPr eaLnBrk="1" hangingPunct="1"/>
            <a:r>
              <a:rPr lang="en-US" sz="2800" smtClean="0"/>
              <a:t>zoospores -----motile by means of flagella </a:t>
            </a:r>
          </a:p>
          <a:p>
            <a:pPr eaLnBrk="1" hangingPunct="1"/>
            <a:r>
              <a:rPr lang="en-US" sz="2800" smtClean="0"/>
              <a:t>Aplanospore-----non-motile.</a:t>
            </a:r>
          </a:p>
          <a:p>
            <a:pPr eaLnBrk="1" hangingPunct="1">
              <a:buFont typeface="Wingdings" pitchFamily="2" charset="2"/>
              <a:buChar char="q"/>
            </a:pPr>
            <a:r>
              <a:rPr lang="en-US" sz="2800" b="1" smtClean="0"/>
              <a:t>Conidia:</a:t>
            </a:r>
            <a:r>
              <a:rPr lang="en-US" sz="2800" smtClean="0"/>
              <a:t> all asexual spores, except </a:t>
            </a:r>
            <a:r>
              <a:rPr lang="en-US" sz="2800" i="1" smtClean="0">
                <a:solidFill>
                  <a:srgbClr val="FF0000"/>
                </a:solidFill>
              </a:rPr>
              <a:t>sporangiospores.</a:t>
            </a:r>
            <a:endParaRPr lang="en-US" sz="280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093788" y="354013"/>
            <a:ext cx="7848600" cy="1031875"/>
          </a:xfrm>
        </p:spPr>
        <p:txBody>
          <a:bodyPr>
            <a:normAutofit fontScale="90000"/>
          </a:bodyPr>
          <a:lstStyle/>
          <a:p>
            <a:pPr eaLnBrk="1" fontAlgn="auto" hangingPunct="1">
              <a:spcAft>
                <a:spcPts val="0"/>
              </a:spcAft>
              <a:defRPr/>
            </a:pPr>
            <a:r>
              <a:rPr lang="en-US" sz="2400" b="1" dirty="0" smtClean="0"/>
              <a:t/>
            </a:r>
            <a:br>
              <a:rPr lang="en-US" sz="2400" b="1" dirty="0" smtClean="0"/>
            </a:br>
            <a:r>
              <a:rPr lang="en-US" sz="3100" b="1" dirty="0" smtClean="0"/>
              <a:t>Bacteria as Plant Pathogen </a:t>
            </a:r>
            <a:r>
              <a:rPr lang="en-US" sz="2400" dirty="0" smtClean="0"/>
              <a:t/>
            </a:r>
            <a:br>
              <a:rPr lang="en-US" sz="2400" dirty="0" smtClean="0"/>
            </a:br>
            <a:r>
              <a:rPr lang="en-US" sz="2400" b="1" dirty="0" smtClean="0"/>
              <a:t>   </a:t>
            </a:r>
            <a:r>
              <a:rPr lang="en-US" sz="2400" dirty="0" smtClean="0"/>
              <a:t/>
            </a:r>
            <a:br>
              <a:rPr lang="en-US" sz="2400" dirty="0" smtClean="0"/>
            </a:br>
            <a:endParaRPr lang="en-US" sz="2400" dirty="0" smtClean="0"/>
          </a:p>
        </p:txBody>
      </p:sp>
      <p:sp>
        <p:nvSpPr>
          <p:cNvPr id="51203" name="Content Placeholder 2"/>
          <p:cNvSpPr>
            <a:spLocks noGrp="1"/>
          </p:cNvSpPr>
          <p:nvPr>
            <p:ph idx="1"/>
          </p:nvPr>
        </p:nvSpPr>
        <p:spPr>
          <a:xfrm>
            <a:off x="1025525" y="1177925"/>
            <a:ext cx="7661275" cy="5084763"/>
          </a:xfrm>
        </p:spPr>
        <p:txBody>
          <a:bodyPr/>
          <a:lstStyle/>
          <a:p>
            <a:pPr algn="just" eaLnBrk="1" hangingPunct="1">
              <a:buFont typeface="Wingdings" pitchFamily="2" charset="2"/>
              <a:buChar char="q"/>
            </a:pPr>
            <a:r>
              <a:rPr lang="en-US" smtClean="0"/>
              <a:t> </a:t>
            </a:r>
            <a:r>
              <a:rPr lang="en-CA" smtClean="0"/>
              <a:t>Prokaryotic microscopic organisms</a:t>
            </a:r>
            <a:endParaRPr lang="en-US" smtClean="0"/>
          </a:p>
          <a:p>
            <a:pPr algn="just" eaLnBrk="1" hangingPunct="1">
              <a:buFont typeface="Wingdings" pitchFamily="2" charset="2"/>
              <a:buChar char="q"/>
            </a:pPr>
            <a:r>
              <a:rPr lang="en-US" sz="2800" smtClean="0">
                <a:cs typeface="Times New Roman" pitchFamily="18" charset="0"/>
              </a:rPr>
              <a:t>Most plant pathogenic bacteria are: </a:t>
            </a:r>
          </a:p>
          <a:p>
            <a:pPr algn="just" eaLnBrk="1" hangingPunct="1">
              <a:buFont typeface="Wingdings" pitchFamily="2" charset="2"/>
              <a:buChar char="ü"/>
            </a:pPr>
            <a:r>
              <a:rPr lang="en-US" sz="2800" smtClean="0">
                <a:cs typeface="Times New Roman" pitchFamily="18" charset="0"/>
              </a:rPr>
              <a:t>rod- shaped except </a:t>
            </a:r>
            <a:r>
              <a:rPr lang="en-US" sz="2800" b="1" i="1" smtClean="0">
                <a:solidFill>
                  <a:srgbClr val="FF0000"/>
                </a:solidFill>
                <a:cs typeface="Times New Roman" pitchFamily="18" charset="0"/>
              </a:rPr>
              <a:t>Streptomyces (</a:t>
            </a:r>
            <a:r>
              <a:rPr lang="en-US" sz="2800" smtClean="0">
                <a:cs typeface="Times New Roman" pitchFamily="18" charset="0"/>
              </a:rPr>
              <a:t>filamentous).</a:t>
            </a:r>
          </a:p>
          <a:p>
            <a:pPr algn="just" eaLnBrk="1" hangingPunct="1">
              <a:buFont typeface="Wingdings" pitchFamily="2" charset="2"/>
              <a:buChar char="ü"/>
            </a:pPr>
            <a:r>
              <a:rPr lang="en-US" sz="2800" smtClean="0">
                <a:cs typeface="Times New Roman" pitchFamily="18" charset="0"/>
              </a:rPr>
              <a:t> have delicate, threadlike </a:t>
            </a:r>
            <a:r>
              <a:rPr lang="en-US" sz="2800" b="1" smtClean="0">
                <a:solidFill>
                  <a:srgbClr val="00B050"/>
                </a:solidFill>
                <a:cs typeface="Times New Roman" pitchFamily="18" charset="0"/>
              </a:rPr>
              <a:t>flagella</a:t>
            </a:r>
          </a:p>
          <a:p>
            <a:pPr algn="just" eaLnBrk="1" hangingPunct="1">
              <a:buFont typeface="Wingdings" pitchFamily="2" charset="2"/>
              <a:buChar char="Ø"/>
            </a:pPr>
            <a:r>
              <a:rPr lang="en-US" sz="2800" i="1" smtClean="0"/>
              <a:t>When a single bacterium is allowed to grow in a solid medium, its progeny  produces a visible mass called a </a:t>
            </a:r>
            <a:r>
              <a:rPr lang="en-US" sz="2800" b="1" i="1" smtClean="0"/>
              <a:t>colony</a:t>
            </a:r>
            <a:r>
              <a:rPr lang="en-US" sz="2800" smtClean="0"/>
              <a:t>. </a:t>
            </a:r>
          </a:p>
          <a:p>
            <a:pPr algn="just" eaLnBrk="1" hangingPunct="1">
              <a:buFont typeface="Wingdings" pitchFamily="2" charset="2"/>
              <a:buChar char="Ø"/>
            </a:pPr>
            <a:r>
              <a:rPr lang="en-US" sz="2800" smtClean="0">
                <a:latin typeface="Times New Roman" pitchFamily="18" charset="0"/>
                <a:cs typeface="Times New Roman" pitchFamily="18" charset="0"/>
              </a:rPr>
              <a:t>Colonies of most species are </a:t>
            </a:r>
            <a:r>
              <a:rPr lang="en-US" sz="2800" b="1" i="1" smtClean="0">
                <a:latin typeface="Times New Roman" pitchFamily="18" charset="0"/>
                <a:cs typeface="Times New Roman" pitchFamily="18" charset="0"/>
              </a:rPr>
              <a:t>whitish or grayish</a:t>
            </a:r>
            <a:r>
              <a:rPr lang="en-US" sz="2800" smtClean="0">
                <a:latin typeface="Times New Roman" pitchFamily="18" charset="0"/>
                <a:cs typeface="Times New Roman" pitchFamily="18" charset="0"/>
              </a:rPr>
              <a:t>, but some are </a:t>
            </a:r>
            <a:r>
              <a:rPr lang="en-US" sz="2800" b="1" i="1" smtClean="0">
                <a:latin typeface="Times New Roman" pitchFamily="18" charset="0"/>
                <a:cs typeface="Times New Roman" pitchFamily="18" charset="0"/>
              </a:rPr>
              <a:t>yellow</a:t>
            </a:r>
            <a:r>
              <a:rPr lang="en-US" sz="2800" smtClean="0">
                <a:latin typeface="Times New Roman" pitchFamily="18" charset="0"/>
                <a:cs typeface="Times New Roman" pitchFamily="18" charset="0"/>
              </a:rPr>
              <a:t>. </a:t>
            </a:r>
          </a:p>
          <a:p>
            <a:pPr algn="just" eaLnBrk="1" hangingPunct="1">
              <a:buFont typeface="Wingdings" pitchFamily="2" charset="2"/>
              <a:buChar char="q"/>
            </a:pPr>
            <a:r>
              <a:rPr lang="en-CA" sz="2800" smtClean="0"/>
              <a:t>Don’t usually produce resistant resting spores</a:t>
            </a:r>
          </a:p>
          <a:p>
            <a:pPr algn="just" eaLnBrk="1" hangingPunct="1">
              <a:buFont typeface="Wingdings" pitchFamily="2" charset="2"/>
              <a:buChar char="q"/>
            </a:pPr>
            <a:endParaRPr lang="en-US" sz="2800" smtClean="0">
              <a:latin typeface="Times New Roman" pitchFamily="18" charset="0"/>
              <a:cs typeface="Times New Roman" pitchFamily="18" charset="0"/>
            </a:endParaRPr>
          </a:p>
          <a:p>
            <a:pPr algn="just" eaLnBrk="1" hangingPunct="1"/>
            <a:endParaRPr lang="en-US" sz="2800" b="1" smtClean="0">
              <a:cs typeface="Times New Roman" pitchFamily="18" charset="0"/>
            </a:endParaRPr>
          </a:p>
          <a:p>
            <a:pPr algn="just" eaLnBrk="1" hangingPunct="1">
              <a:buFont typeface="Wingdings" pitchFamily="2" charset="2"/>
              <a:buChar char="q"/>
            </a:pPr>
            <a:endParaRPr lang="en-US" smtClean="0">
              <a:latin typeface="Times New Roman" pitchFamily="18" charset="0"/>
              <a:cs typeface="Times New Roman" pitchFamily="18" charset="0"/>
            </a:endParaRPr>
          </a:p>
          <a:p>
            <a:pPr eaLnBrk="1" hangingPunct="1">
              <a:buFont typeface="Wingdings" pitchFamily="2" charset="2"/>
              <a:buChar char="q"/>
            </a:pPr>
            <a:endParaRPr lang="en-US"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srcRect r="1518"/>
          <a:stretch>
            <a:fillRect/>
          </a:stretch>
        </p:blipFill>
        <p:spPr bwMode="auto">
          <a:xfrm>
            <a:off x="152400" y="152400"/>
            <a:ext cx="3810000" cy="3017838"/>
          </a:xfrm>
          <a:prstGeom prst="rect">
            <a:avLst/>
          </a:prstGeom>
          <a:noFill/>
          <a:ln w="9525">
            <a:noFill/>
            <a:miter lim="800000"/>
            <a:headEnd/>
            <a:tailEnd/>
          </a:ln>
        </p:spPr>
      </p:pic>
      <p:pic>
        <p:nvPicPr>
          <p:cNvPr id="52227" name="Picture 3"/>
          <p:cNvPicPr>
            <a:picLocks noChangeAspect="1" noChangeArrowheads="1"/>
          </p:cNvPicPr>
          <p:nvPr/>
        </p:nvPicPr>
        <p:blipFill>
          <a:blip r:embed="rId3"/>
          <a:srcRect/>
          <a:stretch>
            <a:fillRect/>
          </a:stretch>
        </p:blipFill>
        <p:spPr bwMode="auto">
          <a:xfrm>
            <a:off x="4495800" y="381000"/>
            <a:ext cx="4318000" cy="2476500"/>
          </a:xfrm>
          <a:prstGeom prst="rect">
            <a:avLst/>
          </a:prstGeom>
          <a:noFill/>
          <a:ln w="9525">
            <a:noFill/>
            <a:miter lim="800000"/>
            <a:headEnd/>
            <a:tailEnd/>
          </a:ln>
        </p:spPr>
      </p:pic>
      <p:pic>
        <p:nvPicPr>
          <p:cNvPr id="52228" name="Picture 4"/>
          <p:cNvPicPr>
            <a:picLocks noChangeAspect="1" noChangeArrowheads="1"/>
          </p:cNvPicPr>
          <p:nvPr/>
        </p:nvPicPr>
        <p:blipFill>
          <a:blip r:embed="rId4"/>
          <a:srcRect/>
          <a:stretch>
            <a:fillRect/>
          </a:stretch>
        </p:blipFill>
        <p:spPr bwMode="auto">
          <a:xfrm>
            <a:off x="76200" y="3336925"/>
            <a:ext cx="6400800" cy="3444875"/>
          </a:xfrm>
          <a:prstGeom prst="rect">
            <a:avLst/>
          </a:prstGeom>
          <a:noFill/>
          <a:ln w="9525">
            <a:noFill/>
            <a:miter lim="800000"/>
            <a:headEnd/>
            <a:tailEnd/>
          </a:ln>
        </p:spPr>
      </p:pic>
      <p:pic>
        <p:nvPicPr>
          <p:cNvPr id="52229" name="Picture 5"/>
          <p:cNvPicPr>
            <a:picLocks noChangeAspect="1" noChangeArrowheads="1"/>
          </p:cNvPicPr>
          <p:nvPr/>
        </p:nvPicPr>
        <p:blipFill>
          <a:blip r:embed="rId5"/>
          <a:srcRect r="3448"/>
          <a:stretch>
            <a:fillRect/>
          </a:stretch>
        </p:blipFill>
        <p:spPr bwMode="auto">
          <a:xfrm>
            <a:off x="6781800" y="4191000"/>
            <a:ext cx="2133600" cy="19827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74638"/>
            <a:ext cx="8229600" cy="792162"/>
          </a:xfrm>
        </p:spPr>
        <p:txBody>
          <a:bodyPr>
            <a:normAutofit fontScale="90000"/>
          </a:bodyPr>
          <a:lstStyle/>
          <a:p>
            <a:pPr eaLnBrk="1" fontAlgn="auto" hangingPunct="1">
              <a:spcAft>
                <a:spcPts val="0"/>
              </a:spcAft>
              <a:defRPr/>
            </a:pPr>
            <a:r>
              <a:rPr lang="en-US" sz="3100" b="1" dirty="0" smtClean="0"/>
              <a:t>2.2.2. Classification of Bacteria </a:t>
            </a:r>
            <a:r>
              <a:rPr lang="en-US" sz="3200" dirty="0" smtClean="0"/>
              <a:t/>
            </a:r>
            <a:br>
              <a:rPr lang="en-US" sz="3200" dirty="0" smtClean="0"/>
            </a:br>
            <a:endParaRPr lang="en-US" sz="3200" dirty="0" smtClean="0"/>
          </a:p>
        </p:txBody>
      </p:sp>
      <p:sp>
        <p:nvSpPr>
          <p:cNvPr id="53251" name="Content Placeholder 2"/>
          <p:cNvSpPr>
            <a:spLocks noGrp="1"/>
          </p:cNvSpPr>
          <p:nvPr>
            <p:ph idx="1"/>
          </p:nvPr>
        </p:nvSpPr>
        <p:spPr>
          <a:xfrm>
            <a:off x="1052513" y="685800"/>
            <a:ext cx="7634287" cy="6172200"/>
          </a:xfrm>
        </p:spPr>
        <p:txBody>
          <a:bodyPr/>
          <a:lstStyle/>
          <a:p>
            <a:pPr eaLnBrk="1" hangingPunct="1"/>
            <a:r>
              <a:rPr lang="en-US" sz="2800" smtClean="0"/>
              <a:t>Plant pathogenic Bacteria are classified in five genera: </a:t>
            </a:r>
            <a:r>
              <a:rPr lang="en-US" sz="2800" b="1" i="1" smtClean="0">
                <a:solidFill>
                  <a:srgbClr val="00B050"/>
                </a:solidFill>
              </a:rPr>
              <a:t>Corynebacterium,  Agrobacterium(</a:t>
            </a:r>
            <a:r>
              <a:rPr lang="en-US" sz="2800" smtClean="0"/>
              <a:t>crown gall</a:t>
            </a:r>
            <a:r>
              <a:rPr lang="en-US" sz="2800" b="1" i="1" smtClean="0">
                <a:solidFill>
                  <a:srgbClr val="00B050"/>
                </a:solidFill>
              </a:rPr>
              <a:t>), Erwinia (</a:t>
            </a:r>
            <a:r>
              <a:rPr lang="en-US" sz="2800" smtClean="0"/>
              <a:t>blights, wilts and soft rots) </a:t>
            </a:r>
            <a:r>
              <a:rPr lang="en-US" sz="2800" b="1" i="1" smtClean="0">
                <a:solidFill>
                  <a:srgbClr val="00B050"/>
                </a:solidFill>
              </a:rPr>
              <a:t>, Pseudomonas and Xanthomonas (</a:t>
            </a:r>
            <a:r>
              <a:rPr lang="en-US" sz="2800" smtClean="0">
                <a:solidFill>
                  <a:srgbClr val="00B050"/>
                </a:solidFill>
              </a:rPr>
              <a:t>black rot </a:t>
            </a:r>
            <a:r>
              <a:rPr lang="en-US" sz="2800" b="1" i="1" smtClean="0">
                <a:solidFill>
                  <a:srgbClr val="00B050"/>
                </a:solidFill>
              </a:rPr>
              <a:t>).</a:t>
            </a:r>
          </a:p>
          <a:p>
            <a:pPr eaLnBrk="1" hangingPunct="1">
              <a:buFont typeface="Wingdings 2" pitchFamily="18" charset="2"/>
              <a:buNone/>
            </a:pPr>
            <a:endParaRPr lang="en-US" sz="2800" b="1" i="1" smtClean="0">
              <a:solidFill>
                <a:srgbClr val="00B05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0"/>
            <a:ext cx="8229600" cy="1143000"/>
          </a:xfrm>
        </p:spPr>
        <p:txBody>
          <a:bodyPr/>
          <a:lstStyle/>
          <a:p>
            <a:pPr>
              <a:defRPr/>
            </a:pPr>
            <a:r>
              <a:rPr lang="en-US" b="1" smtClean="0">
                <a:solidFill>
                  <a:srgbClr val="006600"/>
                </a:solidFill>
              </a:rPr>
              <a:t>Bacterial infections</a:t>
            </a:r>
          </a:p>
        </p:txBody>
      </p:sp>
      <p:sp>
        <p:nvSpPr>
          <p:cNvPr id="54275" name="Rectangle 3"/>
          <p:cNvSpPr>
            <a:spLocks noGrp="1" noChangeArrowheads="1"/>
          </p:cNvSpPr>
          <p:nvPr>
            <p:ph type="body" sz="half" idx="1"/>
          </p:nvPr>
        </p:nvSpPr>
        <p:spPr>
          <a:xfrm>
            <a:off x="1122363" y="1371600"/>
            <a:ext cx="3373437" cy="5211763"/>
          </a:xfrm>
        </p:spPr>
        <p:txBody>
          <a:bodyPr/>
          <a:lstStyle/>
          <a:p>
            <a:r>
              <a:rPr lang="en-US" sz="2400" smtClean="0"/>
              <a:t>The infected head tissue often takes on a tan color</a:t>
            </a:r>
          </a:p>
          <a:p>
            <a:pPr lvl="1"/>
            <a:r>
              <a:rPr lang="en-US" sz="2000" smtClean="0"/>
              <a:t>Becomes moist and mushy</a:t>
            </a:r>
          </a:p>
          <a:p>
            <a:pPr lvl="1"/>
            <a:r>
              <a:rPr lang="en-US" sz="2000" smtClean="0"/>
              <a:t>Develops a foul odour</a:t>
            </a:r>
          </a:p>
          <a:p>
            <a:r>
              <a:rPr lang="en-US" sz="2400" smtClean="0"/>
              <a:t>The leaf</a:t>
            </a:r>
          </a:p>
          <a:p>
            <a:pPr lvl="1"/>
            <a:r>
              <a:rPr lang="en-US" sz="2000" smtClean="0"/>
              <a:t>Results in classic spotting of leaves.  </a:t>
            </a:r>
          </a:p>
          <a:p>
            <a:pPr lvl="1"/>
            <a:r>
              <a:rPr lang="en-US" sz="2000" smtClean="0"/>
              <a:t>Reduces photosynthesis and cell respiration of plant material </a:t>
            </a:r>
          </a:p>
          <a:p>
            <a:endParaRPr lang="en-US" sz="2400" smtClean="0"/>
          </a:p>
        </p:txBody>
      </p:sp>
      <p:pic>
        <p:nvPicPr>
          <p:cNvPr id="54276" name="Picture 5" descr="bacterial-soft-rot_confused_w_white-rot"/>
          <p:cNvPicPr>
            <a:picLocks noGrp="1" noChangeAspect="1" noChangeArrowheads="1"/>
          </p:cNvPicPr>
          <p:nvPr>
            <p:ph sz="quarter" idx="2"/>
          </p:nvPr>
        </p:nvPicPr>
        <p:blipFill>
          <a:blip r:embed="rId2"/>
          <a:srcRect/>
          <a:stretch>
            <a:fillRect/>
          </a:stretch>
        </p:blipFill>
        <p:spPr>
          <a:xfrm>
            <a:off x="4495800" y="1295400"/>
            <a:ext cx="4648200" cy="2362200"/>
          </a:xfrm>
          <a:solidFill>
            <a:srgbClr val="FF0000"/>
          </a:solidFill>
        </p:spPr>
      </p:pic>
      <p:pic>
        <p:nvPicPr>
          <p:cNvPr id="54277" name="Picture 8" descr="collmer_leaf_speck3"/>
          <p:cNvPicPr>
            <a:picLocks noGrp="1" noChangeAspect="1" noChangeArrowheads="1"/>
          </p:cNvPicPr>
          <p:nvPr>
            <p:ph sz="quarter" idx="3"/>
          </p:nvPr>
        </p:nvPicPr>
        <p:blipFill>
          <a:blip r:embed="rId3" cstate="print"/>
          <a:stretch>
            <a:fillRect/>
          </a:stretch>
        </p:blipFill>
        <p:spPr>
          <a:xfrm>
            <a:off x="5573712" y="3938588"/>
            <a:ext cx="2187575" cy="2187575"/>
          </a:xfr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435100" y="274638"/>
            <a:ext cx="7499350" cy="958850"/>
          </a:xfrm>
        </p:spPr>
        <p:txBody>
          <a:bodyPr/>
          <a:lstStyle/>
          <a:p>
            <a:pPr algn="ctr" eaLnBrk="1" fontAlgn="auto" hangingPunct="1">
              <a:spcAft>
                <a:spcPts val="0"/>
              </a:spcAft>
              <a:defRPr/>
            </a:pPr>
            <a:r>
              <a:rPr lang="en-US" sz="3200" b="1" i="1" dirty="0" smtClean="0">
                <a:latin typeface="Times New Roman" pitchFamily="18" charset="0"/>
                <a:cs typeface="Times New Roman" pitchFamily="18" charset="0"/>
              </a:rPr>
              <a:t>Reproduction</a:t>
            </a:r>
            <a:endParaRPr lang="en-US" sz="3200" i="1" dirty="0" smtClean="0">
              <a:latin typeface="Times New Roman" pitchFamily="18" charset="0"/>
              <a:cs typeface="Times New Roman" pitchFamily="18" charset="0"/>
            </a:endParaRPr>
          </a:p>
        </p:txBody>
      </p:sp>
      <p:sp>
        <p:nvSpPr>
          <p:cNvPr id="55299" name="Content Placeholder 2"/>
          <p:cNvSpPr>
            <a:spLocks noGrp="1"/>
          </p:cNvSpPr>
          <p:nvPr>
            <p:ph idx="1"/>
          </p:nvPr>
        </p:nvSpPr>
        <p:spPr>
          <a:xfrm>
            <a:off x="1039813" y="1192213"/>
            <a:ext cx="6884987" cy="5281612"/>
          </a:xfrm>
        </p:spPr>
        <p:txBody>
          <a:bodyPr/>
          <a:lstStyle/>
          <a:p>
            <a:pPr eaLnBrk="1" hangingPunct="1"/>
            <a:r>
              <a:rPr lang="en-US" smtClean="0">
                <a:latin typeface="Times New Roman" pitchFamily="18" charset="0"/>
                <a:cs typeface="Times New Roman" pitchFamily="18" charset="0"/>
              </a:rPr>
              <a:t>reproduce by the asexual process </a:t>
            </a:r>
            <a:r>
              <a:rPr lang="en-US" b="1" i="1" smtClean="0">
                <a:latin typeface="Times New Roman" pitchFamily="18" charset="0"/>
                <a:cs typeface="Times New Roman" pitchFamily="18" charset="0"/>
              </a:rPr>
              <a:t>binary fission</a:t>
            </a:r>
            <a:r>
              <a:rPr lang="en-US" smtClean="0">
                <a:latin typeface="Times New Roman" pitchFamily="18" charset="0"/>
                <a:cs typeface="Times New Roman" pitchFamily="18" charset="0"/>
              </a:rPr>
              <a:t>.</a:t>
            </a:r>
          </a:p>
          <a:p>
            <a:pPr lvl="1" algn="just" eaLnBrk="1" hangingPunct="1">
              <a:buFont typeface="Wingdings" pitchFamily="2" charset="2"/>
              <a:buChar char="v"/>
            </a:pPr>
            <a:r>
              <a:rPr lang="en-US" sz="2400" smtClean="0"/>
              <a:t>Bacteria reproduce at rapid rate. </a:t>
            </a:r>
          </a:p>
          <a:p>
            <a:pPr lvl="1" algn="just" eaLnBrk="1" hangingPunct="1">
              <a:buFont typeface="Wingdings" pitchFamily="2" charset="2"/>
              <a:buChar char="v"/>
            </a:pPr>
            <a:r>
              <a:rPr lang="en-US" sz="2400" smtClean="0"/>
              <a:t>Under favorable conditions, bacteria may divide </a:t>
            </a:r>
            <a:r>
              <a:rPr lang="en-US" sz="2400" b="1" smtClean="0"/>
              <a:t>every 20 to 50 minutes</a:t>
            </a:r>
            <a:r>
              <a:rPr lang="en-US" sz="2400" smtClean="0"/>
              <a:t>, one bacterium conceivably could produce </a:t>
            </a:r>
            <a:r>
              <a:rPr lang="en-US" sz="2400" b="1" smtClean="0"/>
              <a:t>one million progeny </a:t>
            </a:r>
            <a:r>
              <a:rPr lang="en-US" sz="2400" smtClean="0"/>
              <a:t>bacteria in less than a day. </a:t>
            </a:r>
          </a:p>
          <a:p>
            <a:pPr lvl="1" algn="just" eaLnBrk="1" hangingPunct="1">
              <a:buFont typeface="Wingdings" pitchFamily="2" charset="2"/>
              <a:buChar char="v"/>
            </a:pPr>
            <a:r>
              <a:rPr lang="en-US" sz="3200" b="1" smtClean="0"/>
              <a:t>However, because of </a:t>
            </a:r>
          </a:p>
          <a:p>
            <a:pPr lvl="1" algn="ctr" eaLnBrk="1" hangingPunct="1">
              <a:buFont typeface="Wingdings" pitchFamily="2" charset="2"/>
              <a:buChar char="ü"/>
            </a:pPr>
            <a:r>
              <a:rPr lang="en-US" sz="2400" smtClean="0"/>
              <a:t>the diminution of food and nutrient supply, </a:t>
            </a:r>
          </a:p>
          <a:p>
            <a:pPr lvl="1" algn="ctr" eaLnBrk="1" hangingPunct="1">
              <a:buFont typeface="Wingdings" pitchFamily="2" charset="2"/>
              <a:buChar char="ü"/>
            </a:pPr>
            <a:r>
              <a:rPr lang="en-US" sz="2400" smtClean="0"/>
              <a:t>accumulation of metabolic wastes, and </a:t>
            </a:r>
          </a:p>
          <a:p>
            <a:pPr lvl="1" algn="ctr" eaLnBrk="1" hangingPunct="1">
              <a:buFont typeface="Wingdings" pitchFamily="2" charset="2"/>
              <a:buChar char="ü"/>
            </a:pPr>
            <a:r>
              <a:rPr lang="en-US" sz="2400" smtClean="0"/>
              <a:t>other limiting factors, reproduction slows and may finally come to a stop.</a:t>
            </a:r>
            <a:endParaRPr lang="en-US" sz="24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620000" cy="785813"/>
          </a:xfrm>
        </p:spPr>
        <p:txBody>
          <a:bodyPr/>
          <a:lstStyle/>
          <a:p>
            <a:pPr>
              <a:defRPr/>
            </a:pPr>
            <a:r>
              <a:rPr lang="en-US" sz="2800" b="1" dirty="0" smtClean="0">
                <a:latin typeface="Times New Roman" pitchFamily="18" charset="0"/>
                <a:cs typeface="Times New Roman" pitchFamily="18" charset="0"/>
              </a:rPr>
              <a:t>The Growth Curve</a:t>
            </a:r>
            <a:endParaRPr lang="en-GB" sz="2800" dirty="0">
              <a:latin typeface="Times New Roman" pitchFamily="18" charset="0"/>
              <a:cs typeface="Times New Roman" pitchFamily="18" charset="0"/>
            </a:endParaRPr>
          </a:p>
        </p:txBody>
      </p:sp>
      <p:sp>
        <p:nvSpPr>
          <p:cNvPr id="56323" name="Content Placeholder 2"/>
          <p:cNvSpPr>
            <a:spLocks noGrp="1"/>
          </p:cNvSpPr>
          <p:nvPr>
            <p:ph idx="1"/>
          </p:nvPr>
        </p:nvSpPr>
        <p:spPr>
          <a:xfrm>
            <a:off x="1025525" y="857250"/>
            <a:ext cx="7661275" cy="5268913"/>
          </a:xfrm>
        </p:spPr>
        <p:txBody>
          <a:bodyPr/>
          <a:lstStyle/>
          <a:p>
            <a:pPr algn="just">
              <a:buFont typeface="Wingdings" pitchFamily="2" charset="2"/>
              <a:buChar char="Ø"/>
            </a:pPr>
            <a:r>
              <a:rPr lang="en-US" sz="2800" smtClean="0">
                <a:latin typeface="Times New Roman" pitchFamily="18" charset="0"/>
                <a:cs typeface="Times New Roman" pitchFamily="18" charset="0"/>
              </a:rPr>
              <a:t>characterized by </a:t>
            </a:r>
            <a:r>
              <a:rPr lang="en-US" sz="2800" smtClean="0">
                <a:solidFill>
                  <a:srgbClr val="FF0000"/>
                </a:solidFill>
                <a:latin typeface="Times New Roman" pitchFamily="18" charset="0"/>
                <a:cs typeface="Times New Roman" pitchFamily="18" charset="0"/>
              </a:rPr>
              <a:t>five distinct phases.</a:t>
            </a:r>
          </a:p>
          <a:p>
            <a:pPr algn="just">
              <a:buFont typeface="Wingdings 2" pitchFamily="18" charset="2"/>
              <a:buNone/>
            </a:pPr>
            <a:endParaRPr lang="en-US" sz="2800" smtClean="0">
              <a:latin typeface="Times New Roman" pitchFamily="18" charset="0"/>
              <a:cs typeface="Times New Roman" pitchFamily="18" charset="0"/>
            </a:endParaRPr>
          </a:p>
          <a:p>
            <a:pPr>
              <a:buFont typeface="Wingdings 2" pitchFamily="18" charset="2"/>
              <a:buNone/>
            </a:pPr>
            <a:endParaRPr lang="en-GB" smtClean="0"/>
          </a:p>
        </p:txBody>
      </p:sp>
      <p:pic>
        <p:nvPicPr>
          <p:cNvPr id="56324" name="Content Placeholder 3" descr="04_17"/>
          <p:cNvPicPr>
            <a:picLocks/>
          </p:cNvPicPr>
          <p:nvPr/>
        </p:nvPicPr>
        <p:blipFill>
          <a:blip r:embed="rId3"/>
          <a:srcRect t="16917" b="7631"/>
          <a:stretch>
            <a:fillRect/>
          </a:stretch>
        </p:blipFill>
        <p:spPr bwMode="auto">
          <a:xfrm>
            <a:off x="1371600" y="1785938"/>
            <a:ext cx="6843713" cy="4462462"/>
          </a:xfrm>
          <a:prstGeom prst="rect">
            <a:avLst/>
          </a:prstGeom>
          <a:noFill/>
          <a:ln w="38100">
            <a:noFill/>
            <a:miter lim="800000"/>
            <a:headEnd/>
            <a:tailEnd/>
          </a:ln>
        </p:spPr>
      </p:pic>
      <p:sp>
        <p:nvSpPr>
          <p:cNvPr id="56325" name="Rectangle 4"/>
          <p:cNvSpPr>
            <a:spLocks noChangeArrowheads="1"/>
          </p:cNvSpPr>
          <p:nvPr/>
        </p:nvSpPr>
        <p:spPr bwMode="auto">
          <a:xfrm>
            <a:off x="1071563" y="6334125"/>
            <a:ext cx="3214687" cy="461963"/>
          </a:xfrm>
          <a:prstGeom prst="rect">
            <a:avLst/>
          </a:prstGeom>
          <a:noFill/>
          <a:ln w="9525">
            <a:noFill/>
            <a:miter lim="800000"/>
            <a:headEnd/>
            <a:tailEnd/>
          </a:ln>
        </p:spPr>
        <p:txBody>
          <a:bodyPr>
            <a:spAutoFit/>
          </a:bodyPr>
          <a:lstStyle/>
          <a:p>
            <a:pPr algn="just"/>
            <a:r>
              <a:rPr lang="en-US" sz="2400">
                <a:latin typeface="Times New Roman" pitchFamily="18" charset="0"/>
                <a:cs typeface="Times New Roman" pitchFamily="18" charset="0"/>
              </a:rPr>
              <a:t>Fig. The Growth Curve </a:t>
            </a:r>
            <a:endParaRPr lang="en-US" sz="240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149350" y="0"/>
            <a:ext cx="7537450" cy="838200"/>
          </a:xfrm>
        </p:spPr>
        <p:txBody>
          <a:bodyPr>
            <a:noAutofit/>
          </a:bodyPr>
          <a:lstStyle/>
          <a:p>
            <a:pPr eaLnBrk="1" fontAlgn="auto" hangingPunct="1">
              <a:spcAft>
                <a:spcPts val="0"/>
              </a:spcAft>
              <a:defRPr/>
            </a:pPr>
            <a:r>
              <a:rPr lang="en-US" sz="2800" b="1" dirty="0" smtClean="0"/>
              <a:t/>
            </a:r>
            <a:br>
              <a:rPr lang="en-US" sz="2800" b="1" dirty="0" smtClean="0"/>
            </a:br>
            <a:r>
              <a:rPr lang="en-US" sz="2800" b="1" dirty="0" smtClean="0">
                <a:latin typeface="Comic Sans MS" pitchFamily="66" charset="0"/>
              </a:rPr>
              <a:t> VIRUS AS PLANT PATHOGEN</a:t>
            </a:r>
            <a:r>
              <a:rPr lang="en-US" sz="2800" dirty="0" smtClean="0"/>
              <a:t/>
            </a:r>
            <a:br>
              <a:rPr lang="en-US" sz="2800" dirty="0" smtClean="0"/>
            </a:br>
            <a:endParaRPr lang="en-US" sz="2800" dirty="0" smtClean="0"/>
          </a:p>
        </p:txBody>
      </p:sp>
      <p:sp>
        <p:nvSpPr>
          <p:cNvPr id="57347" name="Content Placeholder 2"/>
          <p:cNvSpPr>
            <a:spLocks noGrp="1"/>
          </p:cNvSpPr>
          <p:nvPr>
            <p:ph idx="1"/>
          </p:nvPr>
        </p:nvSpPr>
        <p:spPr>
          <a:xfrm>
            <a:off x="1039813" y="533400"/>
            <a:ext cx="7875587" cy="6324600"/>
          </a:xfrm>
        </p:spPr>
        <p:txBody>
          <a:bodyPr/>
          <a:lstStyle/>
          <a:p>
            <a:pPr algn="just" eaLnBrk="1" hangingPunct="1">
              <a:buFont typeface="Wingdings" pitchFamily="2" charset="2"/>
              <a:buChar char="v"/>
            </a:pPr>
            <a:endParaRPr lang="en-US" smtClean="0"/>
          </a:p>
          <a:p>
            <a:pPr eaLnBrk="1" hangingPunct="1">
              <a:buFont typeface="Wingdings" pitchFamily="2" charset="2"/>
              <a:buChar char="§"/>
            </a:pPr>
            <a:r>
              <a:rPr lang="en-US" sz="2800" smtClean="0"/>
              <a:t>multiplies only in living cells and has the ability to cause disease.</a:t>
            </a:r>
          </a:p>
          <a:p>
            <a:pPr algn="just" eaLnBrk="1" hangingPunct="1">
              <a:buFont typeface="Wingdings" pitchFamily="2" charset="2"/>
              <a:buChar char="?"/>
            </a:pPr>
            <a:r>
              <a:rPr lang="en-US" sz="2800" smtClean="0"/>
              <a:t>Viruses do not divide and do not produce any kind of reproductive structures such as spores. </a:t>
            </a:r>
          </a:p>
          <a:p>
            <a:pPr algn="just" eaLnBrk="1" hangingPunct="1">
              <a:buFont typeface="Wingdings" pitchFamily="2" charset="2"/>
              <a:buChar char="?"/>
            </a:pPr>
            <a:r>
              <a:rPr lang="en-US" sz="2800" smtClean="0"/>
              <a:t>They multiply by </a:t>
            </a:r>
            <a:r>
              <a:rPr lang="en-US" sz="2800" b="1" smtClean="0"/>
              <a:t>inducing host cells to make more viruses</a:t>
            </a:r>
            <a:r>
              <a:rPr lang="en-US" sz="2800" smtClean="0"/>
              <a:t>.</a:t>
            </a:r>
          </a:p>
          <a:p>
            <a:pPr algn="just" eaLnBrk="1" hangingPunct="1">
              <a:buFont typeface="Wingdings" pitchFamily="2" charset="2"/>
              <a:buChar char="?"/>
            </a:pPr>
            <a:r>
              <a:rPr lang="en-US" sz="2800" b="1" smtClean="0">
                <a:solidFill>
                  <a:srgbClr val="00B0F0"/>
                </a:solidFill>
              </a:rPr>
              <a:t>Viruses cause disease </a:t>
            </a:r>
            <a:r>
              <a:rPr lang="en-US" sz="2800" b="1" smtClean="0">
                <a:solidFill>
                  <a:srgbClr val="00B050"/>
                </a:solidFill>
              </a:rPr>
              <a:t>not by consuming cells or killing them with toxins</a:t>
            </a:r>
            <a:r>
              <a:rPr lang="en-US" sz="2800" smtClean="0"/>
              <a:t>, but by </a:t>
            </a:r>
            <a:r>
              <a:rPr lang="en-US" sz="2800" b="1" smtClean="0">
                <a:solidFill>
                  <a:srgbClr val="FF0000"/>
                </a:solidFill>
              </a:rPr>
              <a:t>utilizing substances during multiplication</a:t>
            </a:r>
            <a:r>
              <a:rPr lang="en-US" sz="2800" smtClean="0">
                <a:solidFill>
                  <a:srgbClr val="FF0000"/>
                </a:solidFill>
              </a:rPr>
              <a:t>, </a:t>
            </a:r>
            <a:r>
              <a:rPr lang="en-US" sz="2800" b="1" smtClean="0">
                <a:solidFill>
                  <a:srgbClr val="FF0000"/>
                </a:solidFill>
              </a:rPr>
              <a:t>taking up space in cells</a:t>
            </a:r>
            <a:r>
              <a:rPr lang="en-US" sz="2800" smtClean="0">
                <a:solidFill>
                  <a:srgbClr val="FF0000"/>
                </a:solidFill>
              </a:rPr>
              <a:t>, and disrupting cellular processes</a:t>
            </a:r>
            <a:r>
              <a:rPr lang="en-US" sz="2800" smtClean="0"/>
              <a:t>.</a:t>
            </a:r>
            <a:endParaRPr lang="en-US" sz="2800" b="1" smtClean="0">
              <a:solidFill>
                <a:srgbClr val="00B0F0"/>
              </a:solidFill>
              <a:cs typeface="Times New Roman" pitchFamily="18" charset="0"/>
            </a:endParaRPr>
          </a:p>
          <a:p>
            <a:pPr eaLnBrk="1" hangingPunct="1">
              <a:buFont typeface="Wingdings" pitchFamily="2" charset="2"/>
              <a:buChar char="§"/>
            </a:pPr>
            <a:endParaRPr lang="en-US" smtClean="0"/>
          </a:p>
          <a:p>
            <a:pPr eaLnBrk="1" hangingPunct="1">
              <a:buFont typeface="Wingdings" pitchFamily="2" charset="2"/>
              <a:buChar char="§"/>
            </a:pPr>
            <a:endParaRPr 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081088" y="274638"/>
            <a:ext cx="7605712" cy="715962"/>
          </a:xfrm>
        </p:spPr>
        <p:txBody>
          <a:bodyPr/>
          <a:lstStyle/>
          <a:p>
            <a:pPr eaLnBrk="1" fontAlgn="auto" hangingPunct="1">
              <a:spcAft>
                <a:spcPts val="0"/>
              </a:spcAft>
              <a:defRPr/>
            </a:pPr>
            <a:r>
              <a:rPr lang="en-US" sz="2800" b="1" i="1" dirty="0" smtClean="0">
                <a:solidFill>
                  <a:srgbClr val="00B050"/>
                </a:solidFill>
                <a:latin typeface="Times New Roman" pitchFamily="18" charset="0"/>
                <a:cs typeface="Times New Roman" pitchFamily="18" charset="0"/>
              </a:rPr>
              <a:t>Characteristics of Plant Viruses</a:t>
            </a:r>
            <a:endParaRPr lang="en-US" sz="2800" i="1" dirty="0" smtClean="0">
              <a:solidFill>
                <a:srgbClr val="00B050"/>
              </a:solidFill>
              <a:latin typeface="Times New Roman" pitchFamily="18" charset="0"/>
              <a:cs typeface="Times New Roman" pitchFamily="18" charset="0"/>
            </a:endParaRPr>
          </a:p>
        </p:txBody>
      </p:sp>
      <p:sp>
        <p:nvSpPr>
          <p:cNvPr id="58371" name="Content Placeholder 2"/>
          <p:cNvSpPr>
            <a:spLocks noGrp="1"/>
          </p:cNvSpPr>
          <p:nvPr>
            <p:ph idx="1"/>
          </p:nvPr>
        </p:nvSpPr>
        <p:spPr>
          <a:xfrm>
            <a:off x="1066800" y="1143000"/>
            <a:ext cx="7620000" cy="4983163"/>
          </a:xfrm>
        </p:spPr>
        <p:txBody>
          <a:bodyPr/>
          <a:lstStyle/>
          <a:p>
            <a:pPr eaLnBrk="1" hangingPunct="1">
              <a:buFont typeface="Wingdings" pitchFamily="2" charset="2"/>
              <a:buChar char="F"/>
            </a:pPr>
            <a:r>
              <a:rPr lang="en-US" smtClean="0"/>
              <a:t>Viruses cannot be viewed and detected by the methods used for other pathogens. </a:t>
            </a:r>
          </a:p>
          <a:p>
            <a:pPr eaLnBrk="1" hangingPunct="1">
              <a:buFont typeface="Wingdings" pitchFamily="2" charset="2"/>
              <a:buChar char="F"/>
            </a:pPr>
            <a:r>
              <a:rPr lang="en-US" smtClean="0"/>
              <a:t>differ greatly from all other plant pathogens </a:t>
            </a:r>
          </a:p>
          <a:p>
            <a:pPr eaLnBrk="1" hangingPunct="1">
              <a:buFont typeface="Arial" charset="0"/>
              <a:buNone/>
            </a:pPr>
            <a:r>
              <a:rPr lang="en-US" b="1" smtClean="0"/>
              <a:t>Transmission of Plant Viruses</a:t>
            </a:r>
            <a:endParaRPr lang="en-US" smtClean="0"/>
          </a:p>
          <a:p>
            <a:pPr eaLnBrk="1" hangingPunct="1"/>
            <a:r>
              <a:rPr lang="en-US" smtClean="0"/>
              <a:t>Modes of transmission include </a:t>
            </a:r>
          </a:p>
          <a:p>
            <a:pPr eaLnBrk="1" hangingPunct="1"/>
            <a:r>
              <a:rPr lang="en-US" b="1" smtClean="0">
                <a:solidFill>
                  <a:srgbClr val="C00000"/>
                </a:solidFill>
              </a:rPr>
              <a:t>vegetative propagation, mechanically through sap, through seed, pollen, dodder, and by specific insects, mites, nematodes, and fungi</a:t>
            </a:r>
            <a:r>
              <a:rPr lang="en-US" smtClean="0"/>
              <a:t>.</a:t>
            </a:r>
          </a:p>
          <a:p>
            <a:pPr eaLnBrk="1" hangingPunct="1"/>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GB"/>
          </a:p>
        </p:txBody>
      </p:sp>
      <p:sp>
        <p:nvSpPr>
          <p:cNvPr id="14339" name="Content Placeholder 2"/>
          <p:cNvSpPr>
            <a:spLocks noGrp="1"/>
          </p:cNvSpPr>
          <p:nvPr>
            <p:ph idx="1"/>
          </p:nvPr>
        </p:nvSpPr>
        <p:spPr>
          <a:solidFill>
            <a:schemeClr val="bg1">
              <a:lumMod val="75000"/>
            </a:schemeClr>
          </a:solidFill>
        </p:spPr>
        <p:txBody>
          <a:bodyPr/>
          <a:lstStyle/>
          <a:p>
            <a:pPr algn="just">
              <a:buFont typeface="Wingdings" pitchFamily="2" charset="2"/>
              <a:buChar char="@"/>
              <a:defRPr/>
            </a:pPr>
            <a:endParaRPr lang="en-US" dirty="0" smtClean="0">
              <a:solidFill>
                <a:srgbClr val="C00000"/>
              </a:solidFill>
            </a:endParaRPr>
          </a:p>
          <a:p>
            <a:pPr algn="just">
              <a:buFont typeface="Wingdings" pitchFamily="2" charset="2"/>
              <a:buChar char="@"/>
              <a:defRPr/>
            </a:pPr>
            <a:r>
              <a:rPr lang="en-US" dirty="0" smtClean="0">
                <a:solidFill>
                  <a:srgbClr val="C00000"/>
                </a:solidFill>
              </a:rPr>
              <a:t>Currently, there are more than 72 definitions for IPM. However, most of definitions put chemical (pesticides) as a last resort. </a:t>
            </a:r>
            <a:endParaRPr lang="en-GB" dirty="0" smtClean="0">
              <a:solidFill>
                <a:srgbClr val="C00000"/>
              </a:solidFill>
            </a:endParaRPr>
          </a:p>
          <a:p>
            <a:pPr>
              <a:buFont typeface="Wingdings 2" pitchFamily="18" charset="2"/>
              <a:buNone/>
              <a:defRPr/>
            </a:pPr>
            <a:endParaRPr lang="en-GB" dirty="0" smtClean="0"/>
          </a:p>
        </p:txBody>
      </p:sp>
    </p:spTree>
  </p:cSld>
  <p:clrMapOvr>
    <a:masterClrMapping/>
  </p:clrMapOvr>
  <p:transition>
    <p:cover dir="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b="1" smtClean="0">
                <a:solidFill>
                  <a:srgbClr val="006600"/>
                </a:solidFill>
              </a:rPr>
              <a:t>Viral Diseases</a:t>
            </a:r>
          </a:p>
        </p:txBody>
      </p:sp>
      <p:sp>
        <p:nvSpPr>
          <p:cNvPr id="59395" name="Rectangle 3"/>
          <p:cNvSpPr>
            <a:spLocks noGrp="1" noChangeArrowheads="1"/>
          </p:cNvSpPr>
          <p:nvPr>
            <p:ph idx="1"/>
          </p:nvPr>
        </p:nvSpPr>
        <p:spPr>
          <a:xfrm>
            <a:off x="1435100" y="1289050"/>
            <a:ext cx="7499350" cy="4959350"/>
          </a:xfrm>
        </p:spPr>
        <p:txBody>
          <a:bodyPr/>
          <a:lstStyle/>
          <a:p>
            <a:pPr eaLnBrk="1" hangingPunct="1">
              <a:lnSpc>
                <a:spcPct val="90000"/>
              </a:lnSpc>
            </a:pPr>
            <a:r>
              <a:rPr lang="en-CA" sz="2800" smtClean="0"/>
              <a:t>400 viruses infect plants</a:t>
            </a:r>
          </a:p>
          <a:p>
            <a:pPr eaLnBrk="1" hangingPunct="1">
              <a:lnSpc>
                <a:spcPct val="90000"/>
              </a:lnSpc>
            </a:pPr>
            <a:r>
              <a:rPr lang="en-US" sz="2800" smtClean="0"/>
              <a:t>Viruses are transmitted from plant to plant by living factors: insects, mites, fungi and nematodes</a:t>
            </a:r>
          </a:p>
          <a:p>
            <a:pPr eaLnBrk="1" hangingPunct="1">
              <a:lnSpc>
                <a:spcPct val="90000"/>
              </a:lnSpc>
            </a:pPr>
            <a:r>
              <a:rPr lang="en-US" sz="2800" smtClean="0"/>
              <a:t>Or non-living factors: rubbing, abrasion or other mechanical means (including grafting or other forms of vegetative propagation) </a:t>
            </a:r>
          </a:p>
          <a:p>
            <a:pPr eaLnBrk="1" hangingPunct="1">
              <a:lnSpc>
                <a:spcPct val="90000"/>
              </a:lnSpc>
            </a:pPr>
            <a:r>
              <a:rPr lang="en-US" sz="2800" smtClean="0"/>
              <a:t>Occasionally transmitted in seed. </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081088" y="76200"/>
            <a:ext cx="7605712" cy="762000"/>
          </a:xfrm>
        </p:spPr>
        <p:txBody>
          <a:bodyPr/>
          <a:lstStyle/>
          <a:p>
            <a:pPr eaLnBrk="1" hangingPunct="1">
              <a:defRPr/>
            </a:pPr>
            <a:r>
              <a:rPr lang="en-US" sz="3200" b="1" dirty="0" smtClean="0">
                <a:solidFill>
                  <a:srgbClr val="006600"/>
                </a:solidFill>
              </a:rPr>
              <a:t>Viral Disease Symptoms</a:t>
            </a:r>
          </a:p>
        </p:txBody>
      </p:sp>
      <p:sp>
        <p:nvSpPr>
          <p:cNvPr id="60419" name="Rectangle 3"/>
          <p:cNvSpPr>
            <a:spLocks noGrp="1" noChangeArrowheads="1"/>
          </p:cNvSpPr>
          <p:nvPr>
            <p:ph idx="1"/>
          </p:nvPr>
        </p:nvSpPr>
        <p:spPr>
          <a:xfrm>
            <a:off x="1122363" y="990600"/>
            <a:ext cx="3906837" cy="5451475"/>
          </a:xfrm>
        </p:spPr>
        <p:txBody>
          <a:bodyPr/>
          <a:lstStyle/>
          <a:p>
            <a:pPr marL="609600" indent="-609600" eaLnBrk="1" hangingPunct="1">
              <a:lnSpc>
                <a:spcPct val="110000"/>
              </a:lnSpc>
              <a:buFontTx/>
              <a:buNone/>
            </a:pPr>
            <a:r>
              <a:rPr lang="en-US" sz="2400" smtClean="0"/>
              <a:t>The symptoms of most virus diseases can be put into </a:t>
            </a:r>
            <a:r>
              <a:rPr lang="en-US" sz="2400" b="1" i="1" smtClean="0">
                <a:solidFill>
                  <a:srgbClr val="FF0000"/>
                </a:solidFill>
              </a:rPr>
              <a:t>four</a:t>
            </a:r>
            <a:r>
              <a:rPr lang="en-US" sz="2400" smtClean="0"/>
              <a:t> categories:</a:t>
            </a:r>
          </a:p>
          <a:p>
            <a:pPr marL="609600" indent="-609600" eaLnBrk="1" hangingPunct="1">
              <a:lnSpc>
                <a:spcPct val="110000"/>
              </a:lnSpc>
              <a:buFontTx/>
              <a:buAutoNum type="arabicPeriod"/>
            </a:pPr>
            <a:r>
              <a:rPr lang="en-US" sz="2400" smtClean="0"/>
              <a:t>Lack of chlorophyll formation in normally green organs</a:t>
            </a:r>
          </a:p>
          <a:p>
            <a:pPr marL="609600" indent="-609600" eaLnBrk="1" hangingPunct="1">
              <a:lnSpc>
                <a:spcPct val="110000"/>
              </a:lnSpc>
              <a:buFontTx/>
              <a:buAutoNum type="arabicPeriod"/>
            </a:pPr>
            <a:r>
              <a:rPr lang="en-US" sz="2400" smtClean="0"/>
              <a:t>Stunting or other growth inhibition </a:t>
            </a:r>
          </a:p>
          <a:p>
            <a:pPr marL="609600" indent="-609600" eaLnBrk="1" hangingPunct="1">
              <a:lnSpc>
                <a:spcPct val="110000"/>
              </a:lnSpc>
              <a:buFontTx/>
              <a:buAutoNum type="arabicPeriod"/>
            </a:pPr>
            <a:r>
              <a:rPr lang="en-US" sz="2400" smtClean="0"/>
              <a:t>Distortions </a:t>
            </a:r>
          </a:p>
          <a:p>
            <a:pPr marL="609600" indent="-609600" eaLnBrk="1" hangingPunct="1">
              <a:lnSpc>
                <a:spcPct val="110000"/>
              </a:lnSpc>
              <a:buFontTx/>
              <a:buAutoNum type="arabicPeriod"/>
            </a:pPr>
            <a:r>
              <a:rPr lang="en-US" sz="2400" smtClean="0"/>
              <a:t>Necrotic areas or lesions </a:t>
            </a:r>
          </a:p>
        </p:txBody>
      </p:sp>
      <p:pic>
        <p:nvPicPr>
          <p:cNvPr id="60420" name="Picture 6" descr="ANd9GcS9c0Pss0uj1__AnvurT-rLBv83wo6Oj6S6TbpRrZFpUphmEbqE"/>
          <p:cNvPicPr>
            <a:picLocks noChangeAspect="1" noChangeArrowheads="1"/>
          </p:cNvPicPr>
          <p:nvPr/>
        </p:nvPicPr>
        <p:blipFill>
          <a:blip r:embed="rId3"/>
          <a:srcRect/>
          <a:stretch>
            <a:fillRect/>
          </a:stretch>
        </p:blipFill>
        <p:spPr bwMode="auto">
          <a:xfrm>
            <a:off x="5334000" y="990600"/>
            <a:ext cx="3810000" cy="1600200"/>
          </a:xfrm>
          <a:prstGeom prst="rect">
            <a:avLst/>
          </a:prstGeom>
          <a:noFill/>
          <a:ln w="9525">
            <a:noFill/>
            <a:miter lim="800000"/>
            <a:headEnd/>
            <a:tailEnd/>
          </a:ln>
        </p:spPr>
      </p:pic>
      <p:pic>
        <p:nvPicPr>
          <p:cNvPr id="60421" name="Picture 8" descr="88-091f3"/>
          <p:cNvPicPr>
            <a:picLocks noChangeAspect="1" noChangeArrowheads="1"/>
          </p:cNvPicPr>
          <p:nvPr/>
        </p:nvPicPr>
        <p:blipFill>
          <a:blip r:embed="rId4"/>
          <a:srcRect/>
          <a:stretch>
            <a:fillRect/>
          </a:stretch>
        </p:blipFill>
        <p:spPr bwMode="auto">
          <a:xfrm>
            <a:off x="5334000" y="2667000"/>
            <a:ext cx="3810000" cy="1752600"/>
          </a:xfrm>
          <a:prstGeom prst="rect">
            <a:avLst/>
          </a:prstGeom>
          <a:noFill/>
          <a:ln w="9525">
            <a:noFill/>
            <a:miter lim="800000"/>
            <a:headEnd/>
            <a:tailEnd/>
          </a:ln>
        </p:spPr>
      </p:pic>
      <p:pic>
        <p:nvPicPr>
          <p:cNvPr id="60422" name="Picture 10" descr="image002"/>
          <p:cNvPicPr>
            <a:picLocks noChangeAspect="1" noChangeArrowheads="1"/>
          </p:cNvPicPr>
          <p:nvPr/>
        </p:nvPicPr>
        <p:blipFill>
          <a:blip r:embed="rId5"/>
          <a:srcRect/>
          <a:stretch>
            <a:fillRect/>
          </a:stretch>
        </p:blipFill>
        <p:spPr bwMode="auto">
          <a:xfrm>
            <a:off x="5334000" y="4572000"/>
            <a:ext cx="3810000" cy="2057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fontAlgn="auto" hangingPunct="1">
              <a:spcAft>
                <a:spcPts val="0"/>
              </a:spcAft>
              <a:defRPr/>
            </a:pPr>
            <a:r>
              <a:rPr lang="en-US" sz="2800" b="1" dirty="0" smtClean="0">
                <a:latin typeface="Times New Roman" pitchFamily="18" charset="0"/>
                <a:cs typeface="Times New Roman" pitchFamily="18" charset="0"/>
              </a:rPr>
              <a:t>NEMATODES AS PLANT PATHOGEN</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endParaRPr lang="en-US" sz="2800" dirty="0" smtClean="0">
              <a:latin typeface="Times New Roman" pitchFamily="18" charset="0"/>
              <a:cs typeface="Times New Roman" pitchFamily="18" charset="0"/>
            </a:endParaRPr>
          </a:p>
        </p:txBody>
      </p:sp>
      <p:sp>
        <p:nvSpPr>
          <p:cNvPr id="40963" name="Content Placeholder 2"/>
          <p:cNvSpPr>
            <a:spLocks noGrp="1"/>
          </p:cNvSpPr>
          <p:nvPr>
            <p:ph idx="1"/>
          </p:nvPr>
        </p:nvSpPr>
        <p:spPr>
          <a:xfrm>
            <a:off x="1066800" y="914400"/>
            <a:ext cx="7620000" cy="5514109"/>
          </a:xfrm>
        </p:spPr>
        <p:txBody>
          <a:bodyPr/>
          <a:lstStyle/>
          <a:p>
            <a:pPr algn="just" eaLnBrk="1" hangingPunct="1">
              <a:buFont typeface="Wingdings" pitchFamily="2" charset="2"/>
              <a:buChar char="§"/>
              <a:defRPr/>
            </a:pPr>
            <a:r>
              <a:rPr lang="en-US" sz="2800" dirty="0" smtClean="0"/>
              <a:t>Nematods are unsegmented roundworms. </a:t>
            </a:r>
          </a:p>
          <a:p>
            <a:pPr algn="just" eaLnBrk="1" hangingPunct="1">
              <a:buFont typeface="Wingdings" pitchFamily="2" charset="2"/>
              <a:buChar char="§"/>
              <a:defRPr/>
            </a:pPr>
            <a:r>
              <a:rPr lang="en-US" sz="2800" dirty="0" smtClean="0"/>
              <a:t>Nematodes cause crop losses </a:t>
            </a:r>
          </a:p>
          <a:p>
            <a:pPr lvl="5" algn="ctr">
              <a:buFont typeface="Wingdings" pitchFamily="2" charset="2"/>
              <a:buChar char="ü"/>
              <a:defRPr/>
            </a:pPr>
            <a:r>
              <a:rPr lang="en-US" sz="2400" b="1" dirty="0" smtClean="0"/>
              <a:t>directly</a:t>
            </a:r>
            <a:r>
              <a:rPr lang="en-US" sz="2400" dirty="0" smtClean="0"/>
              <a:t> by their parasitic activities on the plants they infect and </a:t>
            </a:r>
          </a:p>
          <a:p>
            <a:pPr lvl="5" algn="ctr">
              <a:buFont typeface="Wingdings" pitchFamily="2" charset="2"/>
              <a:buChar char="ü"/>
              <a:defRPr/>
            </a:pPr>
            <a:r>
              <a:rPr lang="en-US" sz="2400" dirty="0" smtClean="0"/>
              <a:t> </a:t>
            </a:r>
            <a:r>
              <a:rPr lang="en-US" sz="2400" b="1" dirty="0" smtClean="0"/>
              <a:t>indirectly</a:t>
            </a:r>
            <a:r>
              <a:rPr lang="en-US" sz="2400" dirty="0" smtClean="0"/>
              <a:t> by acting as vectors for plant viruses. </a:t>
            </a:r>
          </a:p>
          <a:p>
            <a:pPr eaLnBrk="1" hangingPunct="1">
              <a:buFont typeface="Wingdings" pitchFamily="2" charset="2"/>
              <a:buChar char="Ø"/>
              <a:defRPr/>
            </a:pPr>
            <a:r>
              <a:rPr lang="en-US" sz="2800" dirty="0" smtClean="0">
                <a:ea typeface="ＭＳ Ｐゴシック" pitchFamily="34" charset="-128"/>
              </a:rPr>
              <a:t>The rhizosphere is particularly rich habitat for many kinds. </a:t>
            </a:r>
          </a:p>
          <a:p>
            <a:pPr eaLnBrk="1" hangingPunct="1">
              <a:buFont typeface="Wingdings" pitchFamily="2" charset="2"/>
              <a:buChar char="Ø"/>
              <a:defRPr/>
            </a:pPr>
            <a:r>
              <a:rPr lang="en-US" sz="2800" dirty="0" smtClean="0"/>
              <a:t>When soil is heavily infested losses may be total.</a:t>
            </a:r>
          </a:p>
          <a:p>
            <a:pPr eaLnBrk="1" hangingPunct="1">
              <a:buFont typeface="Wingdings" pitchFamily="2" charset="2"/>
              <a:buChar char="Ø"/>
              <a:defRPr/>
            </a:pPr>
            <a:r>
              <a:rPr lang="en-US" sz="2800" dirty="0" smtClean="0"/>
              <a:t>Example: </a:t>
            </a:r>
            <a:r>
              <a:rPr lang="en-US" sz="2800" i="1" dirty="0" smtClean="0"/>
              <a:t>Meloidogyne </a:t>
            </a:r>
            <a:r>
              <a:rPr lang="en-US" sz="2800" i="1" dirty="0" err="1" smtClean="0"/>
              <a:t>spp</a:t>
            </a:r>
            <a:r>
              <a:rPr lang="en-US" sz="2800" dirty="0" smtClean="0"/>
              <a:t>, root-knot nematode of almost all crop plants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b="1" smtClean="0">
                <a:solidFill>
                  <a:srgbClr val="006600"/>
                </a:solidFill>
              </a:rPr>
              <a:t>Nematode Diseases</a:t>
            </a:r>
          </a:p>
        </p:txBody>
      </p:sp>
      <p:sp>
        <p:nvSpPr>
          <p:cNvPr id="62467" name="Rectangle 3"/>
          <p:cNvSpPr>
            <a:spLocks noGrp="1" noChangeArrowheads="1"/>
          </p:cNvSpPr>
          <p:nvPr>
            <p:ph idx="1"/>
          </p:nvPr>
        </p:nvSpPr>
        <p:spPr/>
        <p:txBody>
          <a:bodyPr/>
          <a:lstStyle/>
          <a:p>
            <a:pPr eaLnBrk="1" hangingPunct="1">
              <a:lnSpc>
                <a:spcPct val="120000"/>
              </a:lnSpc>
            </a:pPr>
            <a:r>
              <a:rPr lang="en-US" sz="2400" smtClean="0"/>
              <a:t>Plant pathogenic nematodes = pests</a:t>
            </a:r>
          </a:p>
          <a:p>
            <a:pPr lvl="1" eaLnBrk="1" hangingPunct="1">
              <a:lnSpc>
                <a:spcPct val="120000"/>
              </a:lnSpc>
            </a:pPr>
            <a:r>
              <a:rPr lang="en-US" sz="2000" smtClean="0"/>
              <a:t>Infect roots &amp; bulbs (below-ground)</a:t>
            </a:r>
          </a:p>
          <a:p>
            <a:pPr lvl="1" eaLnBrk="1" hangingPunct="1">
              <a:lnSpc>
                <a:spcPct val="120000"/>
              </a:lnSpc>
            </a:pPr>
            <a:r>
              <a:rPr lang="en-US" sz="2000" smtClean="0"/>
              <a:t>Foliar nematodes (above-ground)</a:t>
            </a:r>
          </a:p>
          <a:p>
            <a:pPr lvl="1" eaLnBrk="1" hangingPunct="1">
              <a:lnSpc>
                <a:spcPct val="120000"/>
              </a:lnSpc>
            </a:pPr>
            <a:r>
              <a:rPr lang="en-US" sz="2000" smtClean="0"/>
              <a:t>Also vectors of plant viruses</a:t>
            </a:r>
          </a:p>
          <a:p>
            <a:pPr eaLnBrk="1" hangingPunct="1">
              <a:lnSpc>
                <a:spcPct val="120000"/>
              </a:lnSpc>
            </a:pPr>
            <a:r>
              <a:rPr lang="en-US" sz="2400" smtClean="0"/>
              <a:t>As they feed, they weaken &amp; stress plants – also predispose to other problems</a:t>
            </a:r>
          </a:p>
          <a:p>
            <a:pPr eaLnBrk="1" hangingPunct="1">
              <a:lnSpc>
                <a:spcPct val="120000"/>
              </a:lnSpc>
            </a:pPr>
            <a:r>
              <a:rPr lang="en-US" sz="2400" smtClean="0"/>
              <a:t>Causes bulb &amp; root decline, and root knots</a:t>
            </a:r>
          </a:p>
          <a:p>
            <a:pPr eaLnBrk="1" hangingPunct="1">
              <a:lnSpc>
                <a:spcPct val="120000"/>
              </a:lnSpc>
            </a:pPr>
            <a:r>
              <a:rPr lang="en-US" sz="2400" smtClean="0"/>
              <a:t>Spread by splashing water, and infested soil &amp; plant parts</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149350" y="166688"/>
            <a:ext cx="7537450" cy="609600"/>
          </a:xfrm>
        </p:spPr>
        <p:txBody>
          <a:bodyPr/>
          <a:lstStyle/>
          <a:p>
            <a:pPr eaLnBrk="1" fontAlgn="auto" hangingPunct="1">
              <a:spcAft>
                <a:spcPts val="0"/>
              </a:spcAft>
              <a:defRPr/>
            </a:pPr>
            <a:r>
              <a:rPr lang="en-US" sz="2800" b="1" i="1" dirty="0" err="1" smtClean="0">
                <a:latin typeface="Times New Roman" pitchFamily="18" charset="0"/>
                <a:cs typeface="Times New Roman" pitchFamily="18" charset="0"/>
              </a:rPr>
              <a:t>Phytoplasmas</a:t>
            </a:r>
            <a:r>
              <a:rPr lang="en-US" sz="2800" b="1" i="1" dirty="0" smtClean="0">
                <a:latin typeface="Times New Roman" pitchFamily="18" charset="0"/>
                <a:cs typeface="Times New Roman" pitchFamily="18" charset="0"/>
              </a:rPr>
              <a:t> as Plant Pathogen</a:t>
            </a:r>
            <a:endParaRPr lang="en-US" sz="2800" i="1" dirty="0" smtClean="0">
              <a:latin typeface="Times New Roman" pitchFamily="18" charset="0"/>
              <a:cs typeface="Times New Roman" pitchFamily="18" charset="0"/>
            </a:endParaRPr>
          </a:p>
        </p:txBody>
      </p:sp>
      <p:sp>
        <p:nvSpPr>
          <p:cNvPr id="64515" name="Content Placeholder 2"/>
          <p:cNvSpPr>
            <a:spLocks noGrp="1"/>
          </p:cNvSpPr>
          <p:nvPr>
            <p:ph idx="1"/>
          </p:nvPr>
        </p:nvSpPr>
        <p:spPr>
          <a:xfrm>
            <a:off x="1081088" y="990600"/>
            <a:ext cx="7605712" cy="5135563"/>
          </a:xfrm>
        </p:spPr>
        <p:txBody>
          <a:bodyPr/>
          <a:lstStyle/>
          <a:p>
            <a:pPr algn="just" eaLnBrk="1" hangingPunct="1">
              <a:buFont typeface="Wingdings" pitchFamily="2" charset="2"/>
              <a:buChar char="q"/>
            </a:pPr>
            <a:r>
              <a:rPr lang="en-US" smtClean="0">
                <a:latin typeface="Times New Roman" pitchFamily="18" charset="0"/>
                <a:cs typeface="Times New Roman" pitchFamily="18" charset="0"/>
              </a:rPr>
              <a:t>Phytoplasma are bacteria like organisms. </a:t>
            </a:r>
          </a:p>
          <a:p>
            <a:pPr algn="just" eaLnBrk="1" hangingPunct="1">
              <a:buFont typeface="Wingdings" pitchFamily="2" charset="2"/>
              <a:buChar char="q"/>
            </a:pPr>
            <a:r>
              <a:rPr lang="en-US" smtClean="0">
                <a:latin typeface="Times New Roman" pitchFamily="18" charset="0"/>
                <a:cs typeface="Times New Roman" pitchFamily="18" charset="0"/>
              </a:rPr>
              <a:t>They differ from true bacteria in that </a:t>
            </a:r>
            <a:r>
              <a:rPr lang="en-US" b="1" smtClean="0">
                <a:solidFill>
                  <a:srgbClr val="FF0000"/>
                </a:solidFill>
                <a:latin typeface="Times New Roman" pitchFamily="18" charset="0"/>
                <a:cs typeface="Times New Roman" pitchFamily="18" charset="0"/>
              </a:rPr>
              <a:t>they are much smaller, and in that they lack, a cell wall</a:t>
            </a:r>
            <a:r>
              <a:rPr lang="en-US" smtClean="0">
                <a:latin typeface="Times New Roman" pitchFamily="18" charset="0"/>
                <a:cs typeface="Times New Roman" pitchFamily="18" charset="0"/>
              </a:rPr>
              <a:t>. </a:t>
            </a:r>
          </a:p>
          <a:p>
            <a:pPr algn="just" eaLnBrk="1" hangingPunct="1">
              <a:buFont typeface="Wingdings" pitchFamily="2" charset="2"/>
              <a:buChar char="q"/>
            </a:pPr>
            <a:r>
              <a:rPr lang="en-US" sz="2800" smtClean="0">
                <a:solidFill>
                  <a:srgbClr val="FF0000"/>
                </a:solidFill>
                <a:latin typeface="Times New Roman" pitchFamily="18" charset="0"/>
                <a:cs typeface="Times New Roman" pitchFamily="18" charset="0"/>
              </a:rPr>
              <a:t>Symptoms of </a:t>
            </a:r>
            <a:r>
              <a:rPr lang="en-US" sz="2800" b="1" i="1" smtClean="0">
                <a:solidFill>
                  <a:srgbClr val="FF0000"/>
                </a:solidFill>
                <a:latin typeface="Times New Roman" pitchFamily="18" charset="0"/>
                <a:cs typeface="Times New Roman" pitchFamily="18" charset="0"/>
              </a:rPr>
              <a:t>Phytoplasma </a:t>
            </a:r>
            <a:r>
              <a:rPr lang="en-US" sz="2800" smtClean="0">
                <a:solidFill>
                  <a:srgbClr val="FF0000"/>
                </a:solidFill>
                <a:latin typeface="Times New Roman" pitchFamily="18" charset="0"/>
                <a:cs typeface="Times New Roman" pitchFamily="18" charset="0"/>
              </a:rPr>
              <a:t>infections</a:t>
            </a:r>
          </a:p>
          <a:p>
            <a:pPr algn="just" eaLnBrk="1" hangingPunct="1">
              <a:buFont typeface="Wingdings" pitchFamily="2" charset="2"/>
              <a:buChar char="ü"/>
            </a:pPr>
            <a:r>
              <a:rPr lang="en-US" smtClean="0">
                <a:latin typeface="Times New Roman" pitchFamily="18" charset="0"/>
                <a:cs typeface="Times New Roman" pitchFamily="18" charset="0"/>
              </a:rPr>
              <a:t>Flowers become </a:t>
            </a:r>
            <a:r>
              <a:rPr lang="en-US" b="1" smtClean="0">
                <a:solidFill>
                  <a:srgbClr val="00B050"/>
                </a:solidFill>
                <a:latin typeface="Times New Roman" pitchFamily="18" charset="0"/>
                <a:cs typeface="Times New Roman" pitchFamily="18" charset="0"/>
              </a:rPr>
              <a:t>green in color (virescence)</a:t>
            </a:r>
          </a:p>
          <a:p>
            <a:pPr algn="just" eaLnBrk="1" hangingPunct="1">
              <a:buFont typeface="Wingdings" pitchFamily="2" charset="2"/>
              <a:buChar char="ü"/>
            </a:pPr>
            <a:r>
              <a:rPr lang="en-US" smtClean="0">
                <a:latin typeface="Times New Roman" pitchFamily="18" charset="0"/>
                <a:cs typeface="Times New Roman" pitchFamily="18" charset="0"/>
              </a:rPr>
              <a:t>plant part become </a:t>
            </a:r>
            <a:r>
              <a:rPr lang="en-US" b="1" smtClean="0">
                <a:solidFill>
                  <a:srgbClr val="FF0000"/>
                </a:solidFill>
                <a:latin typeface="Times New Roman" pitchFamily="18" charset="0"/>
                <a:cs typeface="Times New Roman" pitchFamily="18" charset="0"/>
              </a:rPr>
              <a:t>overly branched</a:t>
            </a:r>
          </a:p>
          <a:p>
            <a:pPr algn="just" eaLnBrk="1" hangingPunct="1">
              <a:buFont typeface="Wingdings" pitchFamily="2" charset="2"/>
              <a:buChar char="ü"/>
            </a:pPr>
            <a:r>
              <a:rPr lang="en-US" smtClean="0">
                <a:latin typeface="Times New Roman" pitchFamily="18" charset="0"/>
                <a:cs typeface="Times New Roman" pitchFamily="18" charset="0"/>
              </a:rPr>
              <a:t>flattening of plant parts (fasciations)</a:t>
            </a:r>
          </a:p>
          <a:p>
            <a:pPr eaLnBrk="1" hangingPunct="1">
              <a:buFont typeface="Wingdings" pitchFamily="2" charset="2"/>
              <a:buChar char="q"/>
            </a:pPr>
            <a:endParaRPr 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093788" y="274638"/>
            <a:ext cx="7593012" cy="639762"/>
          </a:xfrm>
        </p:spPr>
        <p:txBody>
          <a:bodyPr>
            <a:normAutofit fontScale="90000"/>
          </a:bodyPr>
          <a:lstStyle/>
          <a:p>
            <a:pPr eaLnBrk="1" fontAlgn="auto" hangingPunct="1">
              <a:spcAft>
                <a:spcPts val="0"/>
              </a:spcAft>
              <a:defRPr/>
            </a:pPr>
            <a:r>
              <a:rPr lang="en-US" sz="2800" b="1" dirty="0" smtClean="0">
                <a:latin typeface="Times New Roman" pitchFamily="18" charset="0"/>
                <a:cs typeface="Times New Roman" pitchFamily="18" charset="0"/>
              </a:rPr>
              <a:t/>
            </a:r>
            <a:br>
              <a:rPr lang="en-US" sz="2800" b="1"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Non-infectious Plant Disease</a:t>
            </a:r>
            <a:r>
              <a:rPr lang="en-US" dirty="0" smtClean="0"/>
              <a:t/>
            </a:r>
            <a:br>
              <a:rPr lang="en-US" dirty="0" smtClean="0"/>
            </a:br>
            <a:endParaRPr lang="en-US" dirty="0" smtClean="0"/>
          </a:p>
        </p:txBody>
      </p:sp>
      <p:sp>
        <p:nvSpPr>
          <p:cNvPr id="65539" name="Content Placeholder 2"/>
          <p:cNvSpPr>
            <a:spLocks noGrp="1"/>
          </p:cNvSpPr>
          <p:nvPr>
            <p:ph idx="1"/>
          </p:nvPr>
        </p:nvSpPr>
        <p:spPr>
          <a:xfrm>
            <a:off x="1039813" y="914400"/>
            <a:ext cx="7646987" cy="5211763"/>
          </a:xfrm>
        </p:spPr>
        <p:txBody>
          <a:bodyPr/>
          <a:lstStyle/>
          <a:p>
            <a:pPr eaLnBrk="1" hangingPunct="1">
              <a:buFont typeface="Wingdings" pitchFamily="2" charset="2"/>
              <a:buChar char="F"/>
            </a:pPr>
            <a:r>
              <a:rPr lang="en-US" sz="2800" smtClean="0"/>
              <a:t>No primary parasite is involved </a:t>
            </a:r>
          </a:p>
          <a:p>
            <a:pPr eaLnBrk="1" hangingPunct="1">
              <a:buFont typeface="Wingdings" pitchFamily="2" charset="2"/>
              <a:buChar char="F"/>
            </a:pPr>
            <a:r>
              <a:rPr lang="en-US" sz="2800" smtClean="0"/>
              <a:t>brought about by </a:t>
            </a:r>
            <a:r>
              <a:rPr lang="en-US" sz="2800" i="1" smtClean="0">
                <a:solidFill>
                  <a:srgbClr val="FF0000"/>
                </a:solidFill>
              </a:rPr>
              <a:t>abnormal conditions of temperature, light, disturbance of water relationship, nutritional imbalance, the toxic action of fungicides or other applied chemicals, or by Injury.</a:t>
            </a:r>
          </a:p>
          <a:p>
            <a:pPr algn="just" eaLnBrk="1" hangingPunct="1">
              <a:buFont typeface="Wingdings" pitchFamily="2" charset="2"/>
              <a:buChar char="F"/>
            </a:pPr>
            <a:r>
              <a:rPr lang="en-US" sz="2800" smtClean="0"/>
              <a:t>As they are </a:t>
            </a:r>
            <a:r>
              <a:rPr lang="en-US" sz="2800" b="1" smtClean="0"/>
              <a:t>non-infectious</a:t>
            </a:r>
            <a:r>
              <a:rPr lang="en-US" sz="2800" smtClean="0"/>
              <a:t> epidemic development of the condition does not take place. </a:t>
            </a:r>
            <a:r>
              <a:rPr lang="en-US" sz="2800" i="1" smtClean="0">
                <a:solidFill>
                  <a:srgbClr val="FF0000"/>
                </a:solidFill>
              </a:rPr>
              <a:t> </a:t>
            </a:r>
          </a:p>
          <a:p>
            <a:pPr algn="just" eaLnBrk="1" hangingPunct="1">
              <a:buFont typeface="Wingdings" pitchFamily="2" charset="2"/>
              <a:buChar char="F"/>
            </a:pPr>
            <a:r>
              <a:rPr lang="en-US" sz="2800" smtClean="0"/>
              <a:t>non-parasitic disturbances </a:t>
            </a:r>
            <a:r>
              <a:rPr lang="en-US" sz="2800" b="1" smtClean="0">
                <a:solidFill>
                  <a:srgbClr val="FF0000"/>
                </a:solidFill>
              </a:rPr>
              <a:t>predispose plants to infection </a:t>
            </a:r>
            <a:r>
              <a:rPr lang="en-US" sz="2800" smtClean="0"/>
              <a:t>through injury, permitting pathogens to enter and damage the plant.</a:t>
            </a:r>
          </a:p>
          <a:p>
            <a:pPr algn="just" eaLnBrk="1" hangingPunct="1">
              <a:buFont typeface="Wingdings" pitchFamily="2" charset="2"/>
              <a:buChar char="F"/>
            </a:pPr>
            <a:endParaRPr lang="en-US" sz="2800" i="1" smtClean="0">
              <a:solidFill>
                <a:srgbClr val="FF00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marL="342900" indent="-342900" eaLnBrk="1" fontAlgn="auto" hangingPunct="1">
              <a:spcAft>
                <a:spcPts val="0"/>
              </a:spcAft>
              <a:defRPr/>
            </a:pPr>
            <a:r>
              <a:rPr lang="en-US" sz="3200" b="1" dirty="0" smtClean="0"/>
              <a:t>Effect Of Disease On Plant Physiology</a:t>
            </a:r>
            <a:r>
              <a:rPr lang="en-US" sz="3200" dirty="0" smtClean="0"/>
              <a:t/>
            </a:r>
            <a:br>
              <a:rPr lang="en-US" sz="3200" dirty="0" smtClean="0"/>
            </a:br>
            <a:endParaRPr lang="en-US" sz="3200" dirty="0" smtClean="0"/>
          </a:p>
        </p:txBody>
      </p:sp>
      <p:sp>
        <p:nvSpPr>
          <p:cNvPr id="66563" name="Content Placeholder 2"/>
          <p:cNvSpPr>
            <a:spLocks noGrp="1"/>
          </p:cNvSpPr>
          <p:nvPr>
            <p:ph idx="1"/>
          </p:nvPr>
        </p:nvSpPr>
        <p:spPr>
          <a:xfrm>
            <a:off x="1081088" y="1066800"/>
            <a:ext cx="7605712" cy="4983163"/>
          </a:xfrm>
        </p:spPr>
        <p:txBody>
          <a:bodyPr/>
          <a:lstStyle/>
          <a:p>
            <a:pPr marL="971550" lvl="1" indent="-514350" eaLnBrk="1" hangingPunct="1">
              <a:buFont typeface="Calibri" pitchFamily="34" charset="0"/>
              <a:buAutoNum type="arabicPeriod"/>
            </a:pPr>
            <a:r>
              <a:rPr lang="en-US" b="1" smtClean="0"/>
              <a:t>Effect of Pathogens on Photosynthesis</a:t>
            </a:r>
          </a:p>
          <a:p>
            <a:pPr marL="971550" lvl="1" indent="-514350" algn="just" eaLnBrk="1" hangingPunct="1">
              <a:buFont typeface="Wingdings" pitchFamily="2" charset="2"/>
              <a:buChar char="ü"/>
            </a:pPr>
            <a:r>
              <a:rPr lang="en-US" smtClean="0"/>
              <a:t>Photosynthesis is the basic function of green plants</a:t>
            </a:r>
          </a:p>
          <a:p>
            <a:pPr marL="971550" lvl="1" indent="-514350" algn="just" eaLnBrk="1" hangingPunct="1">
              <a:buFont typeface="Wingdings" pitchFamily="2" charset="2"/>
              <a:buChar char="ü"/>
            </a:pPr>
            <a:r>
              <a:rPr lang="en-US" smtClean="0"/>
              <a:t>plant pathogens reduce photosynthesis, by affecting the </a:t>
            </a:r>
            <a:r>
              <a:rPr lang="en-US" b="1" smtClean="0"/>
              <a:t>chloroplasts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fontAlgn="auto" hangingPunct="1">
              <a:spcAft>
                <a:spcPts val="0"/>
              </a:spcAft>
              <a:defRPr/>
            </a:pPr>
            <a:r>
              <a:rPr lang="en-US" sz="2800" b="1" dirty="0" smtClean="0"/>
              <a:t>2. Effect of Pathogens on Translocation of water and nutrients in the Host Plant</a:t>
            </a:r>
            <a:endParaRPr lang="en-US" sz="2800" dirty="0" smtClean="0"/>
          </a:p>
        </p:txBody>
      </p:sp>
      <p:sp>
        <p:nvSpPr>
          <p:cNvPr id="67587" name="Content Placeholder 2"/>
          <p:cNvSpPr>
            <a:spLocks noGrp="1"/>
          </p:cNvSpPr>
          <p:nvPr>
            <p:ph idx="1"/>
          </p:nvPr>
        </p:nvSpPr>
        <p:spPr>
          <a:xfrm>
            <a:off x="1108075" y="1600200"/>
            <a:ext cx="6816725" cy="4873625"/>
          </a:xfrm>
        </p:spPr>
        <p:txBody>
          <a:bodyPr/>
          <a:lstStyle/>
          <a:p>
            <a:pPr eaLnBrk="1" hangingPunct="1"/>
            <a:r>
              <a:rPr lang="en-US" smtClean="0"/>
              <a:t>Example, </a:t>
            </a:r>
          </a:p>
          <a:p>
            <a:pPr eaLnBrk="1" hangingPunct="1">
              <a:buFont typeface="Wingdings" pitchFamily="2" charset="2"/>
              <a:buChar char="ü"/>
            </a:pPr>
            <a:r>
              <a:rPr lang="en-US" smtClean="0"/>
              <a:t>If water movement to the leaves is inhibited, the leaves cannot function properly, photosynthesis is reduced, and few or no nutrients are available to move to the roots, which in turn become diseased.</a:t>
            </a:r>
          </a:p>
          <a:p>
            <a:pPr eaLnBrk="1" hangingPunct="1"/>
            <a:endParaRPr 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435100" y="274638"/>
            <a:ext cx="7499350" cy="736600"/>
          </a:xfrm>
        </p:spPr>
        <p:txBody>
          <a:bodyPr>
            <a:normAutofit fontScale="90000"/>
          </a:bodyPr>
          <a:lstStyle/>
          <a:p>
            <a:pPr marL="342900" indent="-342900" eaLnBrk="1" fontAlgn="auto" hangingPunct="1">
              <a:spcAft>
                <a:spcPts val="0"/>
              </a:spcAft>
              <a:defRPr/>
            </a:pPr>
            <a:r>
              <a:rPr lang="en-US" sz="3200" b="1" dirty="0" smtClean="0"/>
              <a:t>   3. Effect on Transpiration</a:t>
            </a:r>
            <a:r>
              <a:rPr lang="en-US" sz="3200" dirty="0" smtClean="0"/>
              <a:t/>
            </a:r>
            <a:br>
              <a:rPr lang="en-US" sz="3200" dirty="0" smtClean="0"/>
            </a:br>
            <a:endParaRPr lang="en-US" sz="3200" dirty="0" smtClean="0"/>
          </a:p>
        </p:txBody>
      </p:sp>
      <p:sp>
        <p:nvSpPr>
          <p:cNvPr id="68611" name="Content Placeholder 2"/>
          <p:cNvSpPr>
            <a:spLocks noGrp="1"/>
          </p:cNvSpPr>
          <p:nvPr>
            <p:ph idx="1"/>
          </p:nvPr>
        </p:nvSpPr>
        <p:spPr>
          <a:xfrm>
            <a:off x="1081088" y="1600200"/>
            <a:ext cx="6843712" cy="4873625"/>
          </a:xfrm>
        </p:spPr>
        <p:txBody>
          <a:bodyPr/>
          <a:lstStyle/>
          <a:p>
            <a:pPr algn="just" eaLnBrk="1" hangingPunct="1">
              <a:buFont typeface="Wingdings" pitchFamily="2" charset="2"/>
              <a:buChar char="ü"/>
            </a:pPr>
            <a:r>
              <a:rPr lang="en-US" smtClean="0"/>
              <a:t>the destruction of </a:t>
            </a:r>
            <a:r>
              <a:rPr lang="en-US" b="1" smtClean="0"/>
              <a:t>cuticle and epidermis </a:t>
            </a:r>
            <a:r>
              <a:rPr lang="en-US" smtClean="0"/>
              <a:t>results in an uncontrolled loss of water from the affected areas.</a:t>
            </a:r>
          </a:p>
          <a:p>
            <a:pPr algn="just" eaLnBrk="1" hangingPunct="1">
              <a:buFont typeface="Wingdings" pitchFamily="2" charset="2"/>
              <a:buChar char="ü"/>
            </a:pPr>
            <a:r>
              <a:rPr lang="en-US" smtClean="0"/>
              <a:t>If water absorption and translocation cannot keep up, wilting of leaves follow.</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oAutofit/>
          </a:bodyPr>
          <a:lstStyle/>
          <a:p>
            <a:pPr eaLnBrk="1" fontAlgn="auto" hangingPunct="1">
              <a:spcAft>
                <a:spcPts val="0"/>
              </a:spcAft>
              <a:defRPr/>
            </a:pPr>
            <a:r>
              <a:rPr lang="en-US" sz="3200" b="1" dirty="0" smtClean="0"/>
              <a:t>4. Effect of Pathogens on Respiration</a:t>
            </a:r>
            <a:r>
              <a:rPr lang="en-US" sz="3200" dirty="0" smtClean="0"/>
              <a:t/>
            </a:r>
            <a:br>
              <a:rPr lang="en-US" sz="3200" dirty="0" smtClean="0"/>
            </a:br>
            <a:endParaRPr lang="en-US" sz="3200" dirty="0" smtClean="0"/>
          </a:p>
        </p:txBody>
      </p:sp>
      <p:sp>
        <p:nvSpPr>
          <p:cNvPr id="69635" name="Content Placeholder 2"/>
          <p:cNvSpPr>
            <a:spLocks noGrp="1"/>
          </p:cNvSpPr>
          <p:nvPr>
            <p:ph idx="1"/>
          </p:nvPr>
        </p:nvSpPr>
        <p:spPr>
          <a:xfrm>
            <a:off x="1025525" y="1219200"/>
            <a:ext cx="7661275" cy="5410200"/>
          </a:xfrm>
        </p:spPr>
        <p:txBody>
          <a:bodyPr/>
          <a:lstStyle/>
          <a:p>
            <a:pPr eaLnBrk="1" hangingPunct="1"/>
            <a:r>
              <a:rPr lang="en-US" sz="2800" smtClean="0"/>
              <a:t>When plants are infected by pathogens, the rate of respiration generally increases. </a:t>
            </a:r>
          </a:p>
          <a:p>
            <a:pPr eaLnBrk="1" hangingPunct="1"/>
            <a:endParaRPr lang="en-US" sz="2800" smtClean="0"/>
          </a:p>
          <a:p>
            <a:pPr eaLnBrk="1" hangingPunct="1"/>
            <a:r>
              <a:rPr lang="en-US" sz="2800" smtClean="0"/>
              <a:t>This means that affected tissues use up their reserve carbohydrates faster than healthy tissues would.</a:t>
            </a:r>
          </a:p>
          <a:p>
            <a:pPr eaLnBrk="1" hangingPunct="1"/>
            <a:endParaRPr lang="en-US" sz="2800" smtClean="0"/>
          </a:p>
          <a:p>
            <a:pPr eaLnBrk="1" hangingPunct="1"/>
            <a:r>
              <a:rPr lang="en-US" sz="2800" smtClean="0"/>
              <a:t>After that, </a:t>
            </a:r>
            <a:r>
              <a:rPr lang="en-US" sz="2800" b="1" smtClean="0"/>
              <a:t>respiration declines to normal levels or to levels even lower than those of healthy plants. </a:t>
            </a:r>
          </a:p>
          <a:p>
            <a:pPr eaLnBrk="1" hangingPunct="1"/>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b="1" dirty="0" smtClean="0"/>
              <a:t>Characteristic Features of IPM</a:t>
            </a:r>
            <a:r>
              <a:rPr lang="en-GB" dirty="0" smtClean="0"/>
              <a:t/>
            </a:r>
            <a:br>
              <a:rPr lang="en-GB" dirty="0" smtClean="0"/>
            </a:br>
            <a:endParaRPr lang="en-GB" dirty="0"/>
          </a:p>
        </p:txBody>
      </p:sp>
      <p:sp>
        <p:nvSpPr>
          <p:cNvPr id="15363" name="Content Placeholder 2"/>
          <p:cNvSpPr>
            <a:spLocks noGrp="1"/>
          </p:cNvSpPr>
          <p:nvPr>
            <p:ph idx="1"/>
          </p:nvPr>
        </p:nvSpPr>
        <p:spPr>
          <a:solidFill>
            <a:schemeClr val="bg1">
              <a:lumMod val="75000"/>
            </a:schemeClr>
          </a:solidFill>
        </p:spPr>
        <p:txBody>
          <a:bodyPr/>
          <a:lstStyle/>
          <a:p>
            <a:pPr>
              <a:buFont typeface="Wingdings" pitchFamily="2" charset="2"/>
              <a:buChar char="@"/>
              <a:defRPr/>
            </a:pPr>
            <a:r>
              <a:rPr lang="en-US" dirty="0" smtClean="0"/>
              <a:t>In IPM it is not advisable to kill all pests. </a:t>
            </a:r>
          </a:p>
          <a:p>
            <a:pPr>
              <a:buFont typeface="Wingdings" pitchFamily="2" charset="2"/>
              <a:buChar char="@"/>
              <a:defRPr/>
            </a:pPr>
            <a:r>
              <a:rPr lang="en-US" dirty="0" smtClean="0">
                <a:solidFill>
                  <a:srgbClr val="FF0000"/>
                </a:solidFill>
              </a:rPr>
              <a:t>A system of non-chemical pest control methodologies given priority </a:t>
            </a:r>
            <a:r>
              <a:rPr lang="en-US" dirty="0" smtClean="0"/>
              <a:t>before a decision is taken to use pesticides. </a:t>
            </a:r>
          </a:p>
          <a:p>
            <a:pPr>
              <a:buFont typeface="Wingdings" pitchFamily="2" charset="2"/>
              <a:buChar char="@"/>
              <a:defRPr/>
            </a:pPr>
            <a:r>
              <a:rPr lang="en-US" dirty="0" smtClean="0">
                <a:solidFill>
                  <a:srgbClr val="FF0000"/>
                </a:solidFill>
              </a:rPr>
              <a:t>No single technology or pest management tactic</a:t>
            </a:r>
            <a:r>
              <a:rPr lang="en-US" dirty="0" smtClean="0"/>
              <a:t> acting alone will remain durable and effective. </a:t>
            </a:r>
            <a:endParaRPr lang="en-GB" dirty="0" smtClean="0"/>
          </a:p>
        </p:txBody>
      </p:sp>
    </p:spTree>
  </p:cSld>
  <p:clrMapOvr>
    <a:masterClrMapping/>
  </p:clrMapOvr>
  <p:transition>
    <p:cover dir="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204913" y="274638"/>
            <a:ext cx="7481887" cy="944562"/>
          </a:xfrm>
        </p:spPr>
        <p:txBody>
          <a:bodyPr>
            <a:normAutofit fontScale="90000"/>
          </a:bodyPr>
          <a:lstStyle/>
          <a:p>
            <a:pPr eaLnBrk="1" fontAlgn="auto" hangingPunct="1">
              <a:spcAft>
                <a:spcPts val="0"/>
              </a:spcAft>
              <a:defRPr/>
            </a:pPr>
            <a:r>
              <a:rPr lang="en-US" sz="3200" b="1" dirty="0" smtClean="0"/>
              <a:t>Diagnosis of Plant Diseases </a:t>
            </a:r>
            <a:r>
              <a:rPr lang="en-US" sz="3200" dirty="0" smtClean="0"/>
              <a:t/>
            </a:r>
            <a:br>
              <a:rPr lang="en-US" sz="3200" dirty="0" smtClean="0"/>
            </a:br>
            <a:endParaRPr lang="en-US" sz="3200" dirty="0" smtClean="0"/>
          </a:p>
        </p:txBody>
      </p:sp>
      <p:sp>
        <p:nvSpPr>
          <p:cNvPr id="70659" name="Content Placeholder 2"/>
          <p:cNvSpPr>
            <a:spLocks noGrp="1"/>
          </p:cNvSpPr>
          <p:nvPr>
            <p:ph idx="1"/>
          </p:nvPr>
        </p:nvSpPr>
        <p:spPr>
          <a:xfrm>
            <a:off x="1052513" y="1066800"/>
            <a:ext cx="7634287" cy="5059363"/>
          </a:xfrm>
        </p:spPr>
        <p:txBody>
          <a:bodyPr/>
          <a:lstStyle/>
          <a:p>
            <a:pPr algn="just" eaLnBrk="1" hangingPunct="1"/>
            <a:r>
              <a:rPr lang="en-US" smtClean="0"/>
              <a:t>To diagnose a plant disease it is necessary to first determine whether the disease is caused by </a:t>
            </a:r>
            <a:r>
              <a:rPr lang="en-US" b="1" smtClean="0">
                <a:solidFill>
                  <a:srgbClr val="FF0000"/>
                </a:solidFill>
              </a:rPr>
              <a:t>a pathogen or an environmental factor.</a:t>
            </a:r>
          </a:p>
          <a:p>
            <a:pPr algn="just" eaLnBrk="1" hangingPunct="1"/>
            <a:r>
              <a:rPr lang="en-US" smtClean="0"/>
              <a:t>Control measures depend on proper identification of diseases and of the causal agents.</a:t>
            </a:r>
          </a:p>
          <a:p>
            <a:pPr algn="just" eaLnBrk="1" hangingPunct="1"/>
            <a:endParaRPr lang="en-US" smtClean="0"/>
          </a:p>
          <a:p>
            <a:pPr algn="just" eaLnBrk="1" hangingPunct="1"/>
            <a:endParaRPr lang="en-US"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rtlCol="0">
            <a:normAutofit fontScale="90000"/>
          </a:bodyPr>
          <a:lstStyle/>
          <a:p>
            <a:pPr algn="ctr" eaLnBrk="1" fontAlgn="auto" hangingPunct="1">
              <a:spcAft>
                <a:spcPts val="0"/>
              </a:spcAft>
              <a:defRPr/>
            </a:pPr>
            <a:r>
              <a:rPr lang="en-US" b="1" dirty="0" smtClean="0"/>
              <a:t/>
            </a:r>
            <a:br>
              <a:rPr lang="en-US" b="1" dirty="0" smtClean="0"/>
            </a:br>
            <a:r>
              <a:rPr lang="en-US" sz="2700" b="1" dirty="0" smtClean="0">
                <a:latin typeface="Times New Roman" pitchFamily="18" charset="0"/>
                <a:cs typeface="Times New Roman" pitchFamily="18" charset="0"/>
              </a:rPr>
              <a:t>	</a:t>
            </a:r>
            <a:r>
              <a:rPr lang="en-US" sz="2700" dirty="0" smtClean="0">
                <a:latin typeface="Times New Roman" pitchFamily="18" charset="0"/>
                <a:cs typeface="Times New Roman" pitchFamily="18" charset="0"/>
              </a:rPr>
              <a:t/>
            </a:r>
            <a:br>
              <a:rPr lang="en-US" sz="2700"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KOCH’S POSTULATES</a:t>
            </a:r>
            <a:r>
              <a:rPr lang="en-US" sz="2700" dirty="0" smtClean="0">
                <a:latin typeface="Times New Roman" pitchFamily="18" charset="0"/>
                <a:cs typeface="Times New Roman" pitchFamily="18" charset="0"/>
              </a:rPr>
              <a:t/>
            </a:r>
            <a:br>
              <a:rPr lang="en-US" sz="2700" dirty="0" smtClean="0">
                <a:latin typeface="Times New Roman" pitchFamily="18" charset="0"/>
                <a:cs typeface="Times New Roman" pitchFamily="18" charset="0"/>
              </a:rPr>
            </a:br>
            <a:r>
              <a:rPr lang="en-US" sz="2400" b="1" i="1" u="sng" dirty="0" smtClean="0"/>
              <a:t>Steps </a:t>
            </a:r>
            <a:endParaRPr lang="en-US" dirty="0"/>
          </a:p>
        </p:txBody>
      </p:sp>
      <p:sp>
        <p:nvSpPr>
          <p:cNvPr id="3" name="Content Placeholder 2"/>
          <p:cNvSpPr>
            <a:spLocks noGrp="1"/>
          </p:cNvSpPr>
          <p:nvPr>
            <p:ph idx="1"/>
          </p:nvPr>
        </p:nvSpPr>
        <p:spPr>
          <a:xfrm>
            <a:off x="1052513" y="838200"/>
            <a:ext cx="8091487" cy="6019800"/>
          </a:xfrm>
        </p:spPr>
        <p:txBody>
          <a:bodyPr rtlCol="0">
            <a:normAutofit fontScale="92500" lnSpcReduction="20000"/>
          </a:bodyPr>
          <a:lstStyle/>
          <a:p>
            <a:pPr eaLnBrk="1" fontAlgn="auto" hangingPunct="1">
              <a:spcAft>
                <a:spcPts val="0"/>
              </a:spcAft>
              <a:buFont typeface="Arial" pitchFamily="34" charset="0"/>
              <a:buBlip>
                <a:blip r:embed="rId2"/>
              </a:buBlip>
              <a:defRPr/>
            </a:pPr>
            <a:endParaRPr lang="en-US" dirty="0" smtClean="0"/>
          </a:p>
          <a:p>
            <a:pPr eaLnBrk="1" fontAlgn="auto" hangingPunct="1">
              <a:spcAft>
                <a:spcPts val="0"/>
              </a:spcAft>
              <a:buFont typeface="Arial" pitchFamily="34" charset="0"/>
              <a:buNone/>
              <a:defRPr/>
            </a:pPr>
            <a:r>
              <a:rPr lang="en-US" dirty="0" smtClean="0"/>
              <a:t>1. The suspected causal agent must be present in  diseased plant </a:t>
            </a:r>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r>
              <a:rPr lang="en-US" dirty="0" smtClean="0"/>
              <a:t>2. The pathogen must be isolated and grown in pure culture, </a:t>
            </a:r>
          </a:p>
          <a:p>
            <a:pPr eaLnBrk="1" fontAlgn="auto" hangingPunct="1">
              <a:spcAft>
                <a:spcPts val="0"/>
              </a:spcAft>
              <a:buFont typeface="Arial" pitchFamily="34" charset="0"/>
              <a:buBlip>
                <a:blip r:embed="rId2"/>
              </a:buBlip>
              <a:defRPr/>
            </a:pPr>
            <a:endParaRPr lang="en-US" dirty="0" smtClean="0"/>
          </a:p>
          <a:p>
            <a:pPr eaLnBrk="1" fontAlgn="auto" hangingPunct="1">
              <a:spcAft>
                <a:spcPts val="0"/>
              </a:spcAft>
              <a:buFont typeface="Arial" pitchFamily="34" charset="0"/>
              <a:buNone/>
              <a:defRPr/>
            </a:pPr>
            <a:r>
              <a:rPr lang="en-US" dirty="0" smtClean="0"/>
              <a:t>3. The pathogen from pure culture must be </a:t>
            </a:r>
            <a:r>
              <a:rPr lang="en-US" dirty="0" smtClean="0">
                <a:solidFill>
                  <a:srgbClr val="FF0000"/>
                </a:solidFill>
              </a:rPr>
              <a:t>inoculated on healthy plants </a:t>
            </a:r>
            <a:r>
              <a:rPr lang="en-US" dirty="0" smtClean="0"/>
              <a:t>of the same species and it must produce the same disease</a:t>
            </a:r>
          </a:p>
          <a:p>
            <a:pPr eaLnBrk="1" fontAlgn="auto" hangingPunct="1">
              <a:spcAft>
                <a:spcPts val="0"/>
              </a:spcAft>
              <a:buFont typeface="Arial" pitchFamily="34" charset="0"/>
              <a:buBlip>
                <a:blip r:embed="rId2"/>
              </a:buBlip>
              <a:defRPr/>
            </a:pPr>
            <a:endParaRPr lang="en-US" dirty="0" smtClean="0"/>
          </a:p>
          <a:p>
            <a:pPr eaLnBrk="1" fontAlgn="auto" hangingPunct="1">
              <a:spcAft>
                <a:spcPts val="0"/>
              </a:spcAft>
              <a:buFont typeface="Arial" pitchFamily="34" charset="0"/>
              <a:buNone/>
              <a:defRPr/>
            </a:pPr>
            <a:r>
              <a:rPr lang="en-US" dirty="0" smtClean="0"/>
              <a:t>4. The pathogen must be </a:t>
            </a:r>
            <a:r>
              <a:rPr lang="en-US" dirty="0" smtClean="0">
                <a:solidFill>
                  <a:srgbClr val="FF0000"/>
                </a:solidFill>
              </a:rPr>
              <a:t>re-isolated</a:t>
            </a:r>
            <a:r>
              <a:rPr lang="en-US" dirty="0" smtClean="0"/>
              <a:t> in to pure culture and its characteristics must be exactly like those observed in step (2)  </a:t>
            </a:r>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0"/>
            <a:ext cx="8229600" cy="914400"/>
          </a:xfrm>
        </p:spPr>
        <p:txBody>
          <a:bodyPr/>
          <a:lstStyle/>
          <a:p>
            <a:pPr eaLnBrk="1" hangingPunct="1">
              <a:defRPr/>
            </a:pPr>
            <a:r>
              <a:rPr lang="en-US" smtClean="0"/>
              <a:t>Cont…</a:t>
            </a:r>
          </a:p>
        </p:txBody>
      </p:sp>
      <p:pic>
        <p:nvPicPr>
          <p:cNvPr id="72707" name="Content Placeholder 3"/>
          <p:cNvPicPr>
            <a:picLocks noGrp="1"/>
          </p:cNvPicPr>
          <p:nvPr>
            <p:ph idx="1"/>
          </p:nvPr>
        </p:nvPicPr>
        <p:blipFill>
          <a:blip r:embed="rId2"/>
          <a:srcRect/>
          <a:stretch>
            <a:fillRect/>
          </a:stretch>
        </p:blipFill>
        <p:spPr>
          <a:xfrm>
            <a:off x="1066800" y="762000"/>
            <a:ext cx="7162800" cy="5334000"/>
          </a:xfrm>
        </p:spPr>
      </p:pic>
      <p:sp>
        <p:nvSpPr>
          <p:cNvPr id="72708" name="Rectangle 4"/>
          <p:cNvSpPr>
            <a:spLocks noChangeArrowheads="1"/>
          </p:cNvSpPr>
          <p:nvPr/>
        </p:nvSpPr>
        <p:spPr bwMode="auto">
          <a:xfrm>
            <a:off x="762000" y="6211888"/>
            <a:ext cx="7620000" cy="369887"/>
          </a:xfrm>
          <a:prstGeom prst="rect">
            <a:avLst/>
          </a:prstGeom>
          <a:noFill/>
          <a:ln w="9525">
            <a:noFill/>
            <a:miter lim="800000"/>
            <a:headEnd/>
            <a:tailEnd/>
          </a:ln>
        </p:spPr>
        <p:txBody>
          <a:bodyPr>
            <a:spAutoFit/>
          </a:bodyPr>
          <a:lstStyle/>
          <a:p>
            <a:r>
              <a:rPr lang="en-US">
                <a:latin typeface="Calibri" pitchFamily="34" charset="0"/>
              </a:rPr>
              <a:t>Figure 1. The diagrammatic representation of the Koch’s postulate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2"/>
          <p:cNvSpPr>
            <a:spLocks noGrp="1"/>
          </p:cNvSpPr>
          <p:nvPr>
            <p:ph sz="quarter" idx="4294967295"/>
          </p:nvPr>
        </p:nvSpPr>
        <p:spPr>
          <a:xfrm>
            <a:off x="1550988" y="498475"/>
            <a:ext cx="7593012" cy="6054725"/>
          </a:xfrm>
        </p:spPr>
        <p:txBody>
          <a:bodyPr/>
          <a:lstStyle/>
          <a:p>
            <a:pPr eaLnBrk="1" hangingPunct="1">
              <a:buFont typeface="Arial" charset="0"/>
              <a:buNone/>
            </a:pPr>
            <a:r>
              <a:rPr lang="en-US" b="1" smtClean="0"/>
              <a:t>Pathogenesis (Disease development) and Disease Cycle in plants</a:t>
            </a:r>
            <a:endParaRPr lang="en-US" smtClean="0"/>
          </a:p>
          <a:p>
            <a:pPr eaLnBrk="1" hangingPunct="1">
              <a:buFont typeface="Wingdings" pitchFamily="2" charset="2"/>
              <a:buChar char="q"/>
            </a:pPr>
            <a:r>
              <a:rPr lang="en-US" smtClean="0"/>
              <a:t> In order disease to occur </a:t>
            </a:r>
            <a:r>
              <a:rPr lang="en-US" i="1" smtClean="0"/>
              <a:t>three things must interact: </a:t>
            </a:r>
            <a:r>
              <a:rPr lang="en-US" smtClean="0"/>
              <a:t>virulent pathogen, susceptible host and conducive environmental factor. </a:t>
            </a:r>
          </a:p>
          <a:p>
            <a:pPr eaLnBrk="1" hangingPunct="1">
              <a:buFont typeface="Wingdings" pitchFamily="2" charset="2"/>
              <a:buChar char="q"/>
            </a:pPr>
            <a:r>
              <a:rPr lang="en-US" smtClean="0"/>
              <a:t>The interactions of </a:t>
            </a:r>
            <a:r>
              <a:rPr lang="en-US" b="1" smtClean="0"/>
              <a:t>the three </a:t>
            </a:r>
            <a:r>
              <a:rPr lang="en-US" smtClean="0"/>
              <a:t>components of disease are generally referred to as the “</a:t>
            </a:r>
            <a:r>
              <a:rPr lang="en-US" b="1" smtClean="0"/>
              <a:t>disease triangle</a:t>
            </a:r>
            <a:r>
              <a:rPr lang="en-US" smtClean="0"/>
              <a: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endParaRPr lang="en-US" smtClean="0"/>
          </a:p>
        </p:txBody>
      </p:sp>
      <p:sp>
        <p:nvSpPr>
          <p:cNvPr id="74755" name="Rectangle 3"/>
          <p:cNvSpPr>
            <a:spLocks noGrp="1" noChangeArrowheads="1"/>
          </p:cNvSpPr>
          <p:nvPr>
            <p:ph idx="1"/>
          </p:nvPr>
        </p:nvSpPr>
        <p:spPr/>
        <p:txBody>
          <a:bodyPr/>
          <a:lstStyle/>
          <a:p>
            <a:pPr eaLnBrk="1" hangingPunct="1"/>
            <a:endParaRPr lang="en-US" smtClean="0"/>
          </a:p>
        </p:txBody>
      </p:sp>
      <p:pic>
        <p:nvPicPr>
          <p:cNvPr id="74756" name="Picture 5" descr="198f1"/>
          <p:cNvPicPr>
            <a:picLocks noChangeAspect="1" noChangeArrowheads="1"/>
          </p:cNvPicPr>
          <p:nvPr/>
        </p:nvPicPr>
        <p:blipFill>
          <a:blip r:embed="rId2"/>
          <a:srcRect/>
          <a:stretch>
            <a:fillRect/>
          </a:stretch>
        </p:blipFill>
        <p:spPr bwMode="auto">
          <a:xfrm>
            <a:off x="1052513" y="228600"/>
            <a:ext cx="7939087" cy="6467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412875" y="274638"/>
            <a:ext cx="5597525" cy="1143000"/>
          </a:xfrm>
        </p:spPr>
        <p:txBody>
          <a:bodyPr/>
          <a:lstStyle/>
          <a:p>
            <a:pPr eaLnBrk="1" hangingPunct="1">
              <a:defRPr/>
            </a:pPr>
            <a:r>
              <a:rPr lang="en-US" sz="4000" b="1" dirty="0" smtClean="0">
                <a:solidFill>
                  <a:srgbClr val="006600"/>
                </a:solidFill>
              </a:rPr>
              <a:t>Disease Pyramid</a:t>
            </a:r>
          </a:p>
        </p:txBody>
      </p:sp>
      <p:sp>
        <p:nvSpPr>
          <p:cNvPr id="1028" name="Rectangle 3"/>
          <p:cNvSpPr>
            <a:spLocks noGrp="1" noChangeArrowheads="1"/>
          </p:cNvSpPr>
          <p:nvPr>
            <p:ph idx="1"/>
          </p:nvPr>
        </p:nvSpPr>
        <p:spPr>
          <a:xfrm>
            <a:off x="4038600" y="2209800"/>
            <a:ext cx="4114800" cy="4191000"/>
          </a:xfrm>
        </p:spPr>
        <p:txBody>
          <a:bodyPr/>
          <a:lstStyle/>
          <a:p>
            <a:pPr marL="231775" indent="-231775" eaLnBrk="1" hangingPunct="1">
              <a:lnSpc>
                <a:spcPct val="80000"/>
              </a:lnSpc>
            </a:pPr>
            <a:r>
              <a:rPr lang="en-US" sz="2000" smtClean="0"/>
              <a:t>The interaction of components of plant disease can be expanded to include </a:t>
            </a:r>
            <a:r>
              <a:rPr lang="en-US" sz="2000" smtClean="0">
                <a:solidFill>
                  <a:srgbClr val="C00000"/>
                </a:solidFill>
              </a:rPr>
              <a:t>time and humans. </a:t>
            </a:r>
          </a:p>
          <a:p>
            <a:pPr marL="231775" indent="-231775" eaLnBrk="1" hangingPunct="1">
              <a:lnSpc>
                <a:spcPct val="80000"/>
              </a:lnSpc>
            </a:pPr>
            <a:r>
              <a:rPr lang="en-US" sz="2000" b="1" i="1" smtClean="0">
                <a:solidFill>
                  <a:srgbClr val="FF0000"/>
                </a:solidFill>
              </a:rPr>
              <a:t>Time is often considered as the fourth component of plant disease development. </a:t>
            </a:r>
          </a:p>
          <a:p>
            <a:pPr marL="231775" indent="-231775" eaLnBrk="1" hangingPunct="1">
              <a:lnSpc>
                <a:spcPct val="80000"/>
              </a:lnSpc>
            </a:pPr>
            <a:r>
              <a:rPr lang="en-US" sz="2000" smtClean="0"/>
              <a:t>The four components together can quantify the amount of disease. </a:t>
            </a:r>
          </a:p>
          <a:p>
            <a:pPr marL="231775" indent="-231775" eaLnBrk="1" hangingPunct="1">
              <a:lnSpc>
                <a:spcPct val="80000"/>
              </a:lnSpc>
            </a:pPr>
            <a:r>
              <a:rPr lang="en-US" sz="2000" u="sng" smtClean="0"/>
              <a:t>The human equation can affect the three components of the disease triangle and should be considered as a fifth component in disease development.</a:t>
            </a:r>
          </a:p>
        </p:txBody>
      </p:sp>
      <p:pic>
        <p:nvPicPr>
          <p:cNvPr id="1029" name="Picture 4"/>
          <p:cNvPicPr>
            <a:picLocks noChangeAspect="1" noChangeArrowheads="1"/>
          </p:cNvPicPr>
          <p:nvPr/>
        </p:nvPicPr>
        <p:blipFill>
          <a:blip r:embed="rId3"/>
          <a:srcRect/>
          <a:stretch>
            <a:fillRect/>
          </a:stretch>
        </p:blipFill>
        <p:spPr bwMode="auto">
          <a:xfrm>
            <a:off x="6781800" y="0"/>
            <a:ext cx="2362200" cy="2151063"/>
          </a:xfrm>
          <a:prstGeom prst="rect">
            <a:avLst/>
          </a:prstGeom>
          <a:noFill/>
          <a:ln w="9525">
            <a:noFill/>
            <a:miter lim="800000"/>
            <a:headEnd/>
            <a:tailEnd/>
          </a:ln>
        </p:spPr>
      </p:pic>
      <p:graphicFrame>
        <p:nvGraphicFramePr>
          <p:cNvPr id="1026" name="Object 5"/>
          <p:cNvGraphicFramePr>
            <a:graphicFrameLocks noChangeAspect="1"/>
          </p:cNvGraphicFramePr>
          <p:nvPr/>
        </p:nvGraphicFramePr>
        <p:xfrm>
          <a:off x="0" y="1905000"/>
          <a:ext cx="4038600" cy="3886200"/>
        </p:xfrm>
        <a:graphic>
          <a:graphicData uri="http://schemas.openxmlformats.org/presentationml/2006/ole">
            <p:oleObj spid="_x0000_s1026" name="Image" r:id="rId4" imgW="4571429" imgH="4253968" progId="">
              <p:embed/>
            </p:oleObj>
          </a:graphicData>
        </a:graphic>
      </p:graphicFrame>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rtlCol="0">
            <a:normAutofit fontScale="90000"/>
          </a:bodyPr>
          <a:lstStyle/>
          <a:p>
            <a:pPr eaLnBrk="1" fontAlgn="auto" hangingPunct="1">
              <a:spcAft>
                <a:spcPts val="0"/>
              </a:spcAft>
              <a:defRPr/>
            </a:pPr>
            <a:r>
              <a:rPr lang="en-US" sz="3200" b="1" dirty="0" smtClean="0"/>
              <a:t>The Elements of an Epidemic</a:t>
            </a:r>
            <a:r>
              <a:rPr lang="en-US" sz="3200" dirty="0" smtClean="0"/>
              <a:t/>
            </a:r>
            <a:br>
              <a:rPr lang="en-US" sz="3200" dirty="0" smtClean="0"/>
            </a:br>
            <a:endParaRPr lang="en-US" sz="3200" dirty="0"/>
          </a:p>
        </p:txBody>
      </p:sp>
      <p:pic>
        <p:nvPicPr>
          <p:cNvPr id="75779" name="Content Placeholder 3"/>
          <p:cNvPicPr>
            <a:picLocks noGrp="1"/>
          </p:cNvPicPr>
          <p:nvPr>
            <p:ph idx="1"/>
          </p:nvPr>
        </p:nvPicPr>
        <p:blipFill>
          <a:blip r:embed="rId2"/>
          <a:stretch>
            <a:fillRect/>
          </a:stretch>
        </p:blipFill>
        <p:spPr>
          <a:xfrm>
            <a:off x="3700881" y="2567878"/>
            <a:ext cx="2967787" cy="2560443"/>
          </a:xfrm>
        </p:spPr>
      </p:pic>
      <p:sp>
        <p:nvSpPr>
          <p:cNvPr id="75780" name="Rectangle 4"/>
          <p:cNvSpPr>
            <a:spLocks noChangeArrowheads="1"/>
          </p:cNvSpPr>
          <p:nvPr/>
        </p:nvSpPr>
        <p:spPr bwMode="auto">
          <a:xfrm>
            <a:off x="381000" y="6172200"/>
            <a:ext cx="3227388" cy="369888"/>
          </a:xfrm>
          <a:prstGeom prst="rect">
            <a:avLst/>
          </a:prstGeom>
          <a:noFill/>
          <a:ln w="9525">
            <a:noFill/>
            <a:miter lim="800000"/>
            <a:headEnd/>
            <a:tailEnd/>
          </a:ln>
        </p:spPr>
        <p:txBody>
          <a:bodyPr wrap="none">
            <a:spAutoFit/>
          </a:bodyPr>
          <a:lstStyle/>
          <a:p>
            <a:r>
              <a:rPr lang="en-US" b="1">
                <a:latin typeface="Calibri" pitchFamily="34" charset="0"/>
              </a:rPr>
              <a:t>Figure.</a:t>
            </a:r>
            <a:r>
              <a:rPr lang="en-US">
                <a:latin typeface="Calibri" pitchFamily="34" charset="0"/>
              </a:rPr>
              <a:t> The disease tetrahedron.</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normAutofit fontScale="90000"/>
          </a:bodyPr>
          <a:lstStyle/>
          <a:p>
            <a:pPr eaLnBrk="1" fontAlgn="auto" hangingPunct="1">
              <a:spcAft>
                <a:spcPts val="0"/>
              </a:spcAft>
              <a:defRPr/>
            </a:pPr>
            <a:r>
              <a:rPr lang="en-US" b="1" dirty="0" smtClean="0"/>
              <a:t>Disease cycle</a:t>
            </a:r>
            <a:r>
              <a:rPr lang="en-US" dirty="0" smtClean="0"/>
              <a:t/>
            </a:r>
            <a:br>
              <a:rPr lang="en-US" dirty="0" smtClean="0"/>
            </a:br>
            <a:endParaRPr lang="en-US" dirty="0" smtClean="0"/>
          </a:p>
        </p:txBody>
      </p:sp>
      <p:sp>
        <p:nvSpPr>
          <p:cNvPr id="76803" name="Content Placeholder 2"/>
          <p:cNvSpPr>
            <a:spLocks noGrp="1"/>
          </p:cNvSpPr>
          <p:nvPr>
            <p:ph idx="1"/>
          </p:nvPr>
        </p:nvSpPr>
        <p:spPr>
          <a:xfrm>
            <a:off x="1011238" y="838200"/>
            <a:ext cx="7675562" cy="5287963"/>
          </a:xfrm>
        </p:spPr>
        <p:txBody>
          <a:bodyPr/>
          <a:lstStyle/>
          <a:p>
            <a:pPr algn="just" eaLnBrk="1" hangingPunct="1">
              <a:buFont typeface="Wingdings" pitchFamily="2" charset="2"/>
              <a:buChar char="Ø"/>
            </a:pPr>
            <a:r>
              <a:rPr lang="en-US" smtClean="0"/>
              <a:t> </a:t>
            </a:r>
            <a:r>
              <a:rPr lang="en-US" sz="2800" smtClean="0">
                <a:cs typeface="Times New Roman" pitchFamily="18" charset="0"/>
              </a:rPr>
              <a:t>chain of events to the development and perpetuation of the disease and the pathogen.</a:t>
            </a:r>
            <a:endParaRPr lang="en-US" sz="2800" smtClean="0"/>
          </a:p>
          <a:p>
            <a:pPr algn="just" eaLnBrk="1" hangingPunct="1">
              <a:buFont typeface="Wingdings" pitchFamily="2" charset="2"/>
              <a:buChar char="Ø"/>
            </a:pPr>
            <a:r>
              <a:rPr lang="en-US" sz="2800" b="1" smtClean="0"/>
              <a:t>The primary events in a disease cycle are</a:t>
            </a:r>
            <a:r>
              <a:rPr lang="en-US" sz="2800" i="1" smtClean="0"/>
              <a:t>:</a:t>
            </a:r>
            <a:r>
              <a:rPr lang="en-US" sz="2800" b="1" smtClean="0"/>
              <a:t> </a:t>
            </a:r>
          </a:p>
          <a:p>
            <a:pPr algn="just" eaLnBrk="1" hangingPunct="1">
              <a:buFont typeface="Wingdings" pitchFamily="2" charset="2"/>
              <a:buChar char="ü"/>
            </a:pPr>
            <a:r>
              <a:rPr lang="en-US" sz="2800" b="1" i="1" smtClean="0"/>
              <a:t>inoculation </a:t>
            </a:r>
          </a:p>
          <a:p>
            <a:pPr algn="just" eaLnBrk="1" hangingPunct="1">
              <a:buFont typeface="Wingdings" pitchFamily="2" charset="2"/>
              <a:buChar char="ü"/>
            </a:pPr>
            <a:r>
              <a:rPr lang="en-US" sz="2800" b="1" i="1" smtClean="0"/>
              <a:t>penetration </a:t>
            </a:r>
          </a:p>
          <a:p>
            <a:pPr algn="just" eaLnBrk="1" hangingPunct="1">
              <a:buFont typeface="Wingdings" pitchFamily="2" charset="2"/>
              <a:buChar char="ü"/>
            </a:pPr>
            <a:r>
              <a:rPr lang="en-US" sz="2800" b="1" i="1" smtClean="0"/>
              <a:t>infection</a:t>
            </a:r>
          </a:p>
          <a:p>
            <a:pPr algn="just" eaLnBrk="1" hangingPunct="1">
              <a:buFont typeface="Wingdings" pitchFamily="2" charset="2"/>
              <a:buChar char="ü"/>
            </a:pPr>
            <a:r>
              <a:rPr lang="en-US" sz="2800" b="1" i="1" smtClean="0"/>
              <a:t>colonization (invasion)</a:t>
            </a:r>
          </a:p>
          <a:p>
            <a:pPr algn="just" eaLnBrk="1" hangingPunct="1">
              <a:buFont typeface="Wingdings" pitchFamily="2" charset="2"/>
              <a:buChar char="ü"/>
            </a:pPr>
            <a:r>
              <a:rPr lang="en-US" sz="2800" b="1" i="1" smtClean="0"/>
              <a:t>growth and reproduction of the pathogen</a:t>
            </a:r>
          </a:p>
          <a:p>
            <a:pPr algn="just" eaLnBrk="1" hangingPunct="1">
              <a:buFont typeface="Wingdings" pitchFamily="2" charset="2"/>
              <a:buChar char="ü"/>
            </a:pPr>
            <a:r>
              <a:rPr lang="en-US" sz="2800" b="1" i="1" smtClean="0"/>
              <a:t>dissemination of the pathogen, and </a:t>
            </a:r>
          </a:p>
          <a:p>
            <a:pPr algn="just" eaLnBrk="1" hangingPunct="1">
              <a:buFont typeface="Wingdings" pitchFamily="2" charset="2"/>
              <a:buChar char="ü"/>
            </a:pPr>
            <a:r>
              <a:rPr lang="en-US" sz="2800" b="1" i="1" smtClean="0"/>
              <a:t>survival of the pathogen in the absence of the host, i.e., overwintering (oversummering) </a:t>
            </a:r>
            <a:r>
              <a:rPr lang="en-US" sz="2800" smtClean="0"/>
              <a:t>of the pathogen.</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fontAlgn="auto" hangingPunct="1">
              <a:spcAft>
                <a:spcPts val="0"/>
              </a:spcAft>
              <a:defRPr/>
            </a:pPr>
            <a:r>
              <a:rPr lang="en-US" sz="3600" b="1" dirty="0" smtClean="0"/>
              <a:t>Inoculation</a:t>
            </a:r>
            <a:endParaRPr lang="en-US" dirty="0" smtClean="0"/>
          </a:p>
        </p:txBody>
      </p:sp>
      <p:sp>
        <p:nvSpPr>
          <p:cNvPr id="77827" name="Content Placeholder 2"/>
          <p:cNvSpPr>
            <a:spLocks noGrp="1"/>
          </p:cNvSpPr>
          <p:nvPr>
            <p:ph idx="1"/>
          </p:nvPr>
        </p:nvSpPr>
        <p:spPr>
          <a:xfrm>
            <a:off x="1011238" y="990600"/>
            <a:ext cx="7675562" cy="5715000"/>
          </a:xfrm>
        </p:spPr>
        <p:txBody>
          <a:bodyPr/>
          <a:lstStyle/>
          <a:p>
            <a:pPr algn="just" eaLnBrk="1" hangingPunct="1"/>
            <a:r>
              <a:rPr lang="en-US" sz="2800" smtClean="0"/>
              <a:t>is the initial contact of a pathogen with an infection court. </a:t>
            </a:r>
          </a:p>
          <a:p>
            <a:pPr algn="just" eaLnBrk="1" hangingPunct="1"/>
            <a:r>
              <a:rPr lang="en-US" sz="2800" smtClean="0"/>
              <a:t> </a:t>
            </a:r>
            <a:r>
              <a:rPr lang="en-US" sz="2800" b="1" i="1" smtClean="0"/>
              <a:t>inoculum </a:t>
            </a:r>
            <a:r>
              <a:rPr lang="en-US" sz="2800" smtClean="0"/>
              <a:t> is any part of the pathogen that can initiate infection. </a:t>
            </a:r>
          </a:p>
          <a:p>
            <a:pPr algn="just" eaLnBrk="1" hangingPunct="1">
              <a:buFont typeface="Wingdings" pitchFamily="2" charset="2"/>
              <a:buChar char="Ø"/>
            </a:pPr>
            <a:r>
              <a:rPr lang="en-US" sz="2800" smtClean="0"/>
              <a:t>Examples of inoculums:</a:t>
            </a:r>
          </a:p>
          <a:p>
            <a:pPr algn="just" eaLnBrk="1" hangingPunct="1"/>
            <a:r>
              <a:rPr lang="en-US" sz="2800" b="1" i="1" smtClean="0"/>
              <a:t>In fungi</a:t>
            </a:r>
            <a:r>
              <a:rPr lang="en-US" sz="2800" smtClean="0"/>
              <a:t>: - spores</a:t>
            </a:r>
          </a:p>
          <a:p>
            <a:pPr algn="just" eaLnBrk="1" hangingPunct="1"/>
            <a:r>
              <a:rPr lang="en-US" sz="2800" b="1" i="1" smtClean="0"/>
              <a:t>In bacteria, protozoa, viruses, and viroids</a:t>
            </a:r>
            <a:r>
              <a:rPr lang="en-US" sz="2800" smtClean="0"/>
              <a:t>: - individual microbs</a:t>
            </a:r>
          </a:p>
          <a:p>
            <a:pPr algn="just" eaLnBrk="1" hangingPunct="1"/>
            <a:r>
              <a:rPr lang="en-US" sz="2800" b="1" i="1" smtClean="0"/>
              <a:t>In Nematodes</a:t>
            </a:r>
            <a:r>
              <a:rPr lang="en-US" sz="2800" smtClean="0"/>
              <a:t>: - adult nematodes and nematode juveniles.</a:t>
            </a:r>
          </a:p>
          <a:p>
            <a:pPr algn="just" eaLnBrk="1" hangingPunct="1"/>
            <a:r>
              <a:rPr lang="en-US" sz="2800" b="1" i="1" smtClean="0"/>
              <a:t>In parasitic higher plants</a:t>
            </a:r>
            <a:r>
              <a:rPr lang="en-US" sz="2800" smtClean="0"/>
              <a:t>: plant fragments or seeds.</a:t>
            </a:r>
          </a:p>
          <a:p>
            <a:pPr algn="just" eaLnBrk="1" hangingPunct="1">
              <a:buFont typeface="Arial" charset="0"/>
              <a:buNone/>
            </a:pPr>
            <a:r>
              <a:rPr lang="en-US" sz="2800" smtClean="0"/>
              <a:t> </a:t>
            </a:r>
          </a:p>
          <a:p>
            <a:pPr eaLnBrk="1" hangingPunct="1"/>
            <a:endParaRPr lang="en-US" sz="280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435100" y="274638"/>
            <a:ext cx="7499350" cy="625475"/>
          </a:xfrm>
        </p:spPr>
        <p:txBody>
          <a:bodyPr/>
          <a:lstStyle/>
          <a:p>
            <a:pPr algn="ctr" eaLnBrk="1" fontAlgn="auto" hangingPunct="1">
              <a:spcAft>
                <a:spcPts val="0"/>
              </a:spcAft>
              <a:defRPr/>
            </a:pPr>
            <a:r>
              <a:rPr lang="en-US" sz="3200" b="1" dirty="0" smtClean="0">
                <a:latin typeface="Times New Roman" pitchFamily="18" charset="0"/>
                <a:cs typeface="Times New Roman" pitchFamily="18" charset="0"/>
              </a:rPr>
              <a:t>Penetration </a:t>
            </a:r>
            <a:endParaRPr lang="en-US" sz="3200" dirty="0" smtClean="0">
              <a:latin typeface="Times New Roman" pitchFamily="18" charset="0"/>
              <a:cs typeface="Times New Roman" pitchFamily="18" charset="0"/>
            </a:endParaRPr>
          </a:p>
        </p:txBody>
      </p:sp>
      <p:sp>
        <p:nvSpPr>
          <p:cNvPr id="55299" name="Content Placeholder 2"/>
          <p:cNvSpPr>
            <a:spLocks noGrp="1"/>
          </p:cNvSpPr>
          <p:nvPr>
            <p:ph idx="1"/>
          </p:nvPr>
        </p:nvSpPr>
        <p:spPr>
          <a:xfrm>
            <a:off x="1093788" y="900113"/>
            <a:ext cx="7593012" cy="5226050"/>
          </a:xfrm>
        </p:spPr>
        <p:txBody>
          <a:bodyPr>
            <a:normAutofit fontScale="70000" lnSpcReduction="20000"/>
          </a:bodyPr>
          <a:lstStyle/>
          <a:p>
            <a:pPr marL="274320" indent="-274320" algn="just" eaLnBrk="1" fontAlgn="auto" hangingPunct="1">
              <a:spcAft>
                <a:spcPts val="0"/>
              </a:spcAft>
              <a:buFont typeface="Wingdings" pitchFamily="2" charset="2"/>
              <a:buChar char="v"/>
              <a:defRPr/>
            </a:pPr>
            <a:r>
              <a:rPr lang="en-US" sz="4000" dirty="0" smtClean="0">
                <a:cs typeface="Times New Roman" pitchFamily="18" charset="0"/>
              </a:rPr>
              <a:t>Pathogens penetrate plant surfaces by:</a:t>
            </a:r>
          </a:p>
          <a:p>
            <a:pPr marL="274320" indent="-274320" algn="ctr" eaLnBrk="1" fontAlgn="auto" hangingPunct="1">
              <a:spcAft>
                <a:spcPts val="0"/>
              </a:spcAft>
              <a:buFont typeface="Wingdings" pitchFamily="2" charset="2"/>
              <a:buChar char="ü"/>
              <a:defRPr/>
            </a:pPr>
            <a:r>
              <a:rPr lang="en-US" sz="4000" dirty="0" smtClean="0">
                <a:cs typeface="Times New Roman" pitchFamily="18" charset="0"/>
              </a:rPr>
              <a:t> direct penetration – nematodes &amp; some fungi</a:t>
            </a:r>
          </a:p>
          <a:p>
            <a:pPr marL="1463040" lvl="4" indent="-182880" algn="ctr" eaLnBrk="1" fontAlgn="auto" hangingPunct="1">
              <a:spcAft>
                <a:spcPts val="0"/>
              </a:spcAft>
              <a:buClr>
                <a:schemeClr val="accent2">
                  <a:tint val="60000"/>
                </a:schemeClr>
              </a:buClr>
              <a:buFont typeface="Wingdings" pitchFamily="2" charset="2"/>
              <a:buChar char="ü"/>
              <a:defRPr/>
            </a:pPr>
            <a:r>
              <a:rPr lang="en-US" sz="4000" dirty="0" smtClean="0">
                <a:cs typeface="Times New Roman" pitchFamily="18" charset="0"/>
              </a:rPr>
              <a:t>through natural openings- some bacteria &amp; nematodes</a:t>
            </a:r>
          </a:p>
          <a:p>
            <a:pPr marL="274320" indent="-274320" algn="ctr" eaLnBrk="1" fontAlgn="auto" hangingPunct="1">
              <a:spcAft>
                <a:spcPts val="0"/>
              </a:spcAft>
              <a:buFont typeface="Wingdings" pitchFamily="2" charset="2"/>
              <a:buChar char="ü"/>
              <a:defRPr/>
            </a:pPr>
            <a:r>
              <a:rPr lang="en-US" sz="4000" dirty="0" smtClean="0">
                <a:cs typeface="Times New Roman" pitchFamily="18" charset="0"/>
              </a:rPr>
              <a:t> through wounds - bacteria</a:t>
            </a:r>
          </a:p>
          <a:p>
            <a:pPr marL="274320" indent="-274320" algn="just" eaLnBrk="1" fontAlgn="auto" hangingPunct="1">
              <a:spcAft>
                <a:spcPts val="0"/>
              </a:spcAft>
              <a:buFont typeface="Wingdings" pitchFamily="2" charset="2"/>
              <a:buChar char="§"/>
              <a:defRPr/>
            </a:pPr>
            <a:r>
              <a:rPr lang="en-US" sz="4000" dirty="0" smtClean="0">
                <a:cs typeface="Times New Roman" pitchFamily="18" charset="0"/>
              </a:rPr>
              <a:t>Penetration does not always lead to infection.</a:t>
            </a:r>
          </a:p>
          <a:p>
            <a:pPr marL="457200" indent="-457200" algn="ctr" eaLnBrk="1" fontAlgn="auto" hangingPunct="1">
              <a:spcAft>
                <a:spcPts val="0"/>
              </a:spcAft>
              <a:buFont typeface="Arial" charset="0"/>
              <a:buAutoNum type="arabicPeriod"/>
              <a:defRPr/>
            </a:pPr>
            <a:r>
              <a:rPr lang="en-US" sz="4000" b="1" dirty="0" smtClean="0"/>
              <a:t>Direct penetration</a:t>
            </a:r>
          </a:p>
          <a:p>
            <a:pPr marL="457200" indent="-457200" algn="just" eaLnBrk="1" fontAlgn="auto" hangingPunct="1">
              <a:spcAft>
                <a:spcPts val="0"/>
              </a:spcAft>
              <a:buFont typeface="Wingdings" pitchFamily="2" charset="2"/>
              <a:buChar char="ü"/>
              <a:defRPr/>
            </a:pPr>
            <a:r>
              <a:rPr lang="en-US" sz="4000" dirty="0" smtClean="0"/>
              <a:t>the </a:t>
            </a:r>
            <a:r>
              <a:rPr lang="en-US" sz="4000" dirty="0" smtClean="0">
                <a:solidFill>
                  <a:srgbClr val="C00000"/>
                </a:solidFill>
              </a:rPr>
              <a:t>most common type of penetration by fungi and nematodes</a:t>
            </a:r>
          </a:p>
          <a:p>
            <a:pPr marL="457200" indent="-457200" algn="just" eaLnBrk="1" fontAlgn="auto" hangingPunct="1">
              <a:spcAft>
                <a:spcPts val="0"/>
              </a:spcAft>
              <a:buFont typeface="Wingdings" pitchFamily="2" charset="2"/>
              <a:buChar char="ü"/>
              <a:defRPr/>
            </a:pPr>
            <a:r>
              <a:rPr lang="en-US" sz="4000" dirty="0" smtClean="0"/>
              <a:t>the </a:t>
            </a:r>
            <a:r>
              <a:rPr lang="en-US" sz="4000" dirty="0" smtClean="0">
                <a:solidFill>
                  <a:srgbClr val="C00000"/>
                </a:solidFill>
              </a:rPr>
              <a:t>only type of penetration by parasitic higher </a:t>
            </a:r>
            <a:r>
              <a:rPr lang="en-US" sz="4000" dirty="0" smtClean="0"/>
              <a:t>plants. </a:t>
            </a:r>
          </a:p>
          <a:p>
            <a:pPr marL="457200" indent="-457200" algn="just" eaLnBrk="1" fontAlgn="auto" hangingPunct="1">
              <a:spcAft>
                <a:spcPts val="0"/>
              </a:spcAft>
              <a:buFont typeface="Wingdings" pitchFamily="2" charset="2"/>
              <a:buChar char="ü"/>
              <a:defRPr/>
            </a:pPr>
            <a:r>
              <a:rPr lang="en-US" sz="4000" dirty="0" smtClean="0">
                <a:solidFill>
                  <a:srgbClr val="C00000"/>
                </a:solidFill>
              </a:rPr>
              <a:t>None of the other pathogens can enter </a:t>
            </a:r>
            <a:r>
              <a:rPr lang="en-US" sz="4000" dirty="0" smtClean="0"/>
              <a:t>plants by direct penetration.</a:t>
            </a:r>
          </a:p>
          <a:p>
            <a:pPr marL="274320" indent="-274320" algn="just" eaLnBrk="1" fontAlgn="auto" hangingPunct="1">
              <a:spcAft>
                <a:spcPts val="0"/>
              </a:spcAft>
              <a:buFont typeface="Wingdings" pitchFamily="2" charset="2"/>
              <a:buChar char="§"/>
              <a:defRPr/>
            </a:pPr>
            <a:endParaRPr lang="en-US"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3200" b="1" dirty="0" smtClean="0"/>
              <a:t>IPM is based on the following principles:</a:t>
            </a:r>
            <a:r>
              <a:rPr lang="en-GB" sz="3200" dirty="0" smtClean="0"/>
              <a:t/>
            </a:r>
            <a:br>
              <a:rPr lang="en-GB" sz="3200" dirty="0" smtClean="0"/>
            </a:br>
            <a:endParaRPr lang="en-GB" sz="3200" dirty="0"/>
          </a:p>
        </p:txBody>
      </p:sp>
      <p:sp>
        <p:nvSpPr>
          <p:cNvPr id="16387" name="Content Placeholder 2"/>
          <p:cNvSpPr>
            <a:spLocks noGrp="1"/>
          </p:cNvSpPr>
          <p:nvPr>
            <p:ph idx="1"/>
          </p:nvPr>
        </p:nvSpPr>
        <p:spPr>
          <a:solidFill>
            <a:schemeClr val="bg1">
              <a:lumMod val="75000"/>
            </a:schemeClr>
          </a:solidFill>
        </p:spPr>
        <p:txBody>
          <a:bodyPr/>
          <a:lstStyle/>
          <a:p>
            <a:pPr>
              <a:buFont typeface="Wingdings 2" pitchFamily="18" charset="2"/>
              <a:buBlip>
                <a:blip r:embed="rId2"/>
              </a:buBlip>
              <a:defRPr/>
            </a:pPr>
            <a:r>
              <a:rPr lang="en-US" dirty="0" smtClean="0"/>
              <a:t>Rely on non-chemical measures.</a:t>
            </a:r>
          </a:p>
          <a:p>
            <a:pPr>
              <a:buFont typeface="Wingdings 2" pitchFamily="18" charset="2"/>
              <a:buBlip>
                <a:blip r:embed="rId2"/>
              </a:buBlip>
              <a:defRPr/>
            </a:pPr>
            <a:r>
              <a:rPr lang="en-US" dirty="0" smtClean="0"/>
              <a:t>Manage pests, rather than trying to </a:t>
            </a:r>
            <a:r>
              <a:rPr lang="en-US" dirty="0" smtClean="0">
                <a:solidFill>
                  <a:srgbClr val="FF0000"/>
                </a:solidFill>
              </a:rPr>
              <a:t>eradicate</a:t>
            </a:r>
            <a:r>
              <a:rPr lang="en-US" dirty="0" smtClean="0"/>
              <a:t> them.</a:t>
            </a:r>
            <a:endParaRPr lang="en-GB" dirty="0" smtClean="0"/>
          </a:p>
          <a:p>
            <a:pPr>
              <a:defRPr/>
            </a:pPr>
            <a:r>
              <a:rPr lang="en-US" dirty="0" smtClean="0">
                <a:solidFill>
                  <a:srgbClr val="C00000"/>
                </a:solidFill>
              </a:rPr>
              <a:t>Chemical control </a:t>
            </a:r>
            <a:r>
              <a:rPr lang="en-US" dirty="0" smtClean="0"/>
              <a:t>used as last option, </a:t>
            </a:r>
            <a:r>
              <a:rPr lang="en-US" dirty="0" smtClean="0">
                <a:solidFill>
                  <a:srgbClr val="C00000"/>
                </a:solidFill>
              </a:rPr>
              <a:t>when only needed</a:t>
            </a:r>
            <a:r>
              <a:rPr lang="en-US" dirty="0" smtClean="0"/>
              <a:t>. </a:t>
            </a:r>
            <a:endParaRPr lang="en-GB" dirty="0" smtClean="0"/>
          </a:p>
          <a:p>
            <a:pPr>
              <a:defRPr/>
            </a:pPr>
            <a:r>
              <a:rPr lang="en-US" dirty="0" smtClean="0"/>
              <a:t>Minimum </a:t>
            </a:r>
            <a:r>
              <a:rPr lang="en-US" dirty="0" smtClean="0">
                <a:solidFill>
                  <a:srgbClr val="C00000"/>
                </a:solidFill>
              </a:rPr>
              <a:t>two and above compatible management systems </a:t>
            </a:r>
            <a:r>
              <a:rPr lang="en-US" dirty="0" smtClean="0"/>
              <a:t>should be applied. </a:t>
            </a:r>
          </a:p>
          <a:p>
            <a:pPr>
              <a:buFont typeface="Wingdings 2" pitchFamily="18" charset="2"/>
              <a:buBlip>
                <a:blip r:embed="rId2"/>
              </a:buBlip>
              <a:defRPr/>
            </a:pPr>
            <a:r>
              <a:rPr lang="en-US" dirty="0" smtClean="0"/>
              <a:t>All tactics of IPM should be </a:t>
            </a:r>
            <a:r>
              <a:rPr lang="en-US" dirty="0" smtClean="0">
                <a:solidFill>
                  <a:srgbClr val="C00000"/>
                </a:solidFill>
              </a:rPr>
              <a:t>cost effective.</a:t>
            </a:r>
            <a:endParaRPr lang="en-GB" dirty="0" smtClean="0">
              <a:solidFill>
                <a:srgbClr val="C00000"/>
              </a:solidFill>
            </a:endParaRPr>
          </a:p>
        </p:txBody>
      </p:sp>
    </p:spTree>
  </p:cSld>
  <p:clrMapOvr>
    <a:masterClrMapping/>
  </p:clrMapOvr>
  <p:transition>
    <p:cover dir="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normAutofit fontScale="90000"/>
          </a:bodyPr>
          <a:lstStyle/>
          <a:p>
            <a:pPr eaLnBrk="1" fontAlgn="auto" hangingPunct="1">
              <a:spcAft>
                <a:spcPts val="0"/>
              </a:spcAft>
              <a:defRPr/>
            </a:pPr>
            <a:r>
              <a:rPr lang="en-US" dirty="0" smtClean="0"/>
              <a:t/>
            </a:r>
            <a:br>
              <a:rPr lang="en-US" dirty="0" smtClean="0"/>
            </a:br>
            <a:r>
              <a:rPr lang="en-US" sz="3600" b="1" dirty="0" smtClean="0">
                <a:latin typeface="Comic Sans MS" pitchFamily="66" charset="0"/>
              </a:rPr>
              <a:t>2. Penetration through wounds </a:t>
            </a:r>
            <a:r>
              <a:rPr lang="en-US" sz="2400" b="1" dirty="0" smtClean="0"/>
              <a:t/>
            </a:r>
            <a:br>
              <a:rPr lang="en-US" sz="2400" b="1" dirty="0" smtClean="0"/>
            </a:br>
            <a:r>
              <a:rPr lang="en-US" sz="2400" b="1" dirty="0" smtClean="0"/>
              <a:t> </a:t>
            </a:r>
          </a:p>
        </p:txBody>
      </p:sp>
      <p:sp>
        <p:nvSpPr>
          <p:cNvPr id="79875" name="Content Placeholder 2"/>
          <p:cNvSpPr>
            <a:spLocks noGrp="1"/>
          </p:cNvSpPr>
          <p:nvPr>
            <p:ph idx="1"/>
          </p:nvPr>
        </p:nvSpPr>
        <p:spPr>
          <a:xfrm>
            <a:off x="1093788" y="1219200"/>
            <a:ext cx="6831012" cy="5638800"/>
          </a:xfrm>
        </p:spPr>
        <p:txBody>
          <a:bodyPr/>
          <a:lstStyle/>
          <a:p>
            <a:pPr algn="just" eaLnBrk="1" hangingPunct="1">
              <a:buFont typeface="Wingdings" pitchFamily="2" charset="2"/>
              <a:buChar char="ü"/>
            </a:pPr>
            <a:r>
              <a:rPr lang="en-US" sz="2800" smtClean="0">
                <a:cs typeface="Times New Roman" pitchFamily="18" charset="0"/>
              </a:rPr>
              <a:t>All bacteria, most fungi, some viruses, and all viroids can enter  through wounds.</a:t>
            </a:r>
          </a:p>
          <a:p>
            <a:pPr algn="just" eaLnBrk="1" hangingPunct="1">
              <a:buFont typeface="Wingdings" pitchFamily="2" charset="2"/>
              <a:buChar char="ü"/>
            </a:pPr>
            <a:r>
              <a:rPr lang="en-US" sz="2800" smtClean="0">
                <a:cs typeface="Times New Roman" pitchFamily="18" charset="0"/>
              </a:rPr>
              <a:t>viruses and protozoa enter plant through wounds made by their vectors</a:t>
            </a:r>
          </a:p>
          <a:p>
            <a:pPr algn="just" eaLnBrk="1" hangingPunct="1">
              <a:buFont typeface="Arial" charset="0"/>
              <a:buNone/>
            </a:pPr>
            <a:r>
              <a:rPr lang="en-US" sz="2800" b="1" smtClean="0"/>
              <a:t>3. Penetration through natural openings </a:t>
            </a:r>
            <a:endParaRPr lang="en-US" sz="2800" smtClean="0"/>
          </a:p>
          <a:p>
            <a:pPr eaLnBrk="1" hangingPunct="1">
              <a:buFont typeface="Wingdings" pitchFamily="2" charset="2"/>
              <a:buChar char="ü"/>
            </a:pPr>
            <a:r>
              <a:rPr lang="en-US" sz="2800" smtClean="0"/>
              <a:t>Many fungi and bacteria enter plants through stomata. </a:t>
            </a:r>
          </a:p>
          <a:p>
            <a:pPr eaLnBrk="1" hangingPunct="1">
              <a:buFont typeface="Wingdings" pitchFamily="2" charset="2"/>
              <a:buChar char="ü"/>
            </a:pPr>
            <a:r>
              <a:rPr lang="en-US" sz="2800" b="1" smtClean="0"/>
              <a:t>Stomata</a:t>
            </a:r>
            <a:r>
              <a:rPr lang="en-US" sz="2800" smtClean="0"/>
              <a:t> are most numerous on the lower side of leaves and </a:t>
            </a:r>
            <a:r>
              <a:rPr lang="en-US" sz="2800" b="1" smtClean="0"/>
              <a:t>open in the daytime </a:t>
            </a:r>
            <a:r>
              <a:rPr lang="en-US" sz="2800" smtClean="0"/>
              <a:t>but are more or less </a:t>
            </a:r>
            <a:r>
              <a:rPr lang="en-US" sz="2800" b="1" smtClean="0"/>
              <a:t>closed at night</a:t>
            </a:r>
            <a:endParaRPr lang="en-US" sz="2800" b="1" smtClean="0">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3"/>
          </a:xfrm>
        </p:spPr>
        <p:txBody>
          <a:bodyPr rtlCol="0">
            <a:normAutofit fontScale="90000"/>
          </a:bodyPr>
          <a:lstStyle/>
          <a:p>
            <a:pPr eaLnBrk="1" fontAlgn="auto" hangingPunct="1">
              <a:spcAft>
                <a:spcPts val="0"/>
              </a:spcAft>
              <a:defRPr/>
            </a:pPr>
            <a:r>
              <a:rPr lang="en-US" dirty="0" smtClean="0"/>
              <a:t>Cont…</a:t>
            </a:r>
            <a:endParaRPr lang="en-US" dirty="0"/>
          </a:p>
        </p:txBody>
      </p:sp>
      <p:pic>
        <p:nvPicPr>
          <p:cNvPr id="80899" name="Picture 2"/>
          <p:cNvPicPr>
            <a:picLocks noGrp="1" noChangeAspect="1" noChangeArrowheads="1"/>
          </p:cNvPicPr>
          <p:nvPr>
            <p:ph idx="1"/>
          </p:nvPr>
        </p:nvPicPr>
        <p:blipFill>
          <a:blip r:embed="rId2"/>
          <a:srcRect/>
          <a:stretch>
            <a:fillRect/>
          </a:stretch>
        </p:blipFill>
        <p:spPr>
          <a:xfrm>
            <a:off x="1066800" y="533400"/>
            <a:ext cx="7162800" cy="5943600"/>
          </a:xfr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rtlCol="0">
            <a:normAutofit fontScale="90000"/>
          </a:bodyPr>
          <a:lstStyle/>
          <a:p>
            <a:pPr eaLnBrk="1" fontAlgn="auto" hangingPunct="1">
              <a:spcAft>
                <a:spcPts val="0"/>
              </a:spcAft>
              <a:defRPr/>
            </a:pPr>
            <a:r>
              <a:rPr lang="en-US" dirty="0" smtClean="0"/>
              <a:t>Cont…</a:t>
            </a:r>
            <a:endParaRPr lang="en-US" dirty="0"/>
          </a:p>
        </p:txBody>
      </p:sp>
      <p:pic>
        <p:nvPicPr>
          <p:cNvPr id="81923" name="Picture 2"/>
          <p:cNvPicPr>
            <a:picLocks noGrp="1" noChangeAspect="1" noChangeArrowheads="1"/>
          </p:cNvPicPr>
          <p:nvPr>
            <p:ph idx="1"/>
          </p:nvPr>
        </p:nvPicPr>
        <p:blipFill>
          <a:blip r:embed="rId2"/>
          <a:srcRect/>
          <a:stretch>
            <a:fillRect/>
          </a:stretch>
        </p:blipFill>
        <p:spPr>
          <a:xfrm>
            <a:off x="1752600" y="762000"/>
            <a:ext cx="5105400" cy="2933700"/>
          </a:xfrm>
        </p:spPr>
      </p:pic>
      <p:pic>
        <p:nvPicPr>
          <p:cNvPr id="81924" name="Picture 3"/>
          <p:cNvPicPr>
            <a:picLocks noChangeAspect="1" noChangeArrowheads="1"/>
          </p:cNvPicPr>
          <p:nvPr/>
        </p:nvPicPr>
        <p:blipFill>
          <a:blip r:embed="rId3"/>
          <a:srcRect/>
          <a:stretch>
            <a:fillRect/>
          </a:stretch>
        </p:blipFill>
        <p:spPr bwMode="auto">
          <a:xfrm>
            <a:off x="1752600" y="3733800"/>
            <a:ext cx="504825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301750" y="0"/>
            <a:ext cx="7385050" cy="685800"/>
          </a:xfrm>
        </p:spPr>
        <p:txBody>
          <a:bodyPr>
            <a:normAutofit fontScale="90000"/>
          </a:bodyPr>
          <a:lstStyle/>
          <a:p>
            <a:pPr algn="ctr" eaLnBrk="1" fontAlgn="auto" hangingPunct="1">
              <a:spcAft>
                <a:spcPts val="0"/>
              </a:spcAft>
              <a:defRPr/>
            </a:pPr>
            <a:r>
              <a:rPr lang="en-US" b="1" dirty="0" smtClean="0"/>
              <a:t>Infection</a:t>
            </a:r>
            <a:endParaRPr lang="en-US" dirty="0" smtClean="0"/>
          </a:p>
        </p:txBody>
      </p:sp>
      <p:sp>
        <p:nvSpPr>
          <p:cNvPr id="82947" name="Content Placeholder 2"/>
          <p:cNvSpPr>
            <a:spLocks noGrp="1"/>
          </p:cNvSpPr>
          <p:nvPr>
            <p:ph idx="1"/>
          </p:nvPr>
        </p:nvSpPr>
        <p:spPr>
          <a:xfrm>
            <a:off x="1039813" y="609600"/>
            <a:ext cx="7646987" cy="6248400"/>
          </a:xfrm>
        </p:spPr>
        <p:txBody>
          <a:bodyPr/>
          <a:lstStyle/>
          <a:p>
            <a:pPr marL="273050" indent="-273050" algn="just" eaLnBrk="1" hangingPunct="1">
              <a:buFont typeface="Wingdings" pitchFamily="2" charset="2"/>
              <a:buChar char="ü"/>
            </a:pPr>
            <a:r>
              <a:rPr lang="en-US" sz="2400" smtClean="0"/>
              <a:t>Process by which pathogens establish contact with susceptible cells and </a:t>
            </a:r>
            <a:r>
              <a:rPr lang="en-US" sz="2400" smtClean="0">
                <a:solidFill>
                  <a:srgbClr val="FF0000"/>
                </a:solidFill>
              </a:rPr>
              <a:t>procure nutrients</a:t>
            </a:r>
            <a:r>
              <a:rPr lang="en-US" sz="2400" smtClean="0"/>
              <a:t>. </a:t>
            </a:r>
          </a:p>
          <a:p>
            <a:pPr marL="273050" indent="-273050" algn="just" eaLnBrk="1" hangingPunct="1">
              <a:buFont typeface="Wingdings" pitchFamily="2" charset="2"/>
              <a:buChar char="ü"/>
            </a:pPr>
            <a:r>
              <a:rPr lang="en-US" sz="2400" smtClean="0"/>
              <a:t>Successful infections result in the appearance of symptoms.</a:t>
            </a:r>
          </a:p>
          <a:p>
            <a:pPr marL="273050" indent="-273050" eaLnBrk="1" hangingPunct="1">
              <a:buFont typeface="Wingdings" pitchFamily="2" charset="2"/>
              <a:buChar char="v"/>
            </a:pPr>
            <a:endParaRPr lang="en-US" sz="2400" smtClean="0"/>
          </a:p>
          <a:p>
            <a:pPr marL="273050" indent="-273050" algn="just" eaLnBrk="1" hangingPunct="1">
              <a:buFont typeface="Arial" charset="0"/>
              <a:buNone/>
            </a:pPr>
            <a:r>
              <a:rPr lang="en-US" sz="2400" smtClean="0"/>
              <a:t>N.B”: For a successful infection to occur it is not sufficient that a pathogen comes in contact with its host.</a:t>
            </a:r>
          </a:p>
          <a:p>
            <a:pPr marL="273050" indent="-273050" algn="just" eaLnBrk="1" hangingPunct="1">
              <a:buFont typeface="Wingdings 2" pitchFamily="18" charset="2"/>
              <a:buNone/>
            </a:pPr>
            <a:r>
              <a:rPr lang="en-US" sz="2400" smtClean="0">
                <a:solidFill>
                  <a:srgbClr val="FF0000"/>
                </a:solidFill>
              </a:rPr>
              <a:t>The period of time between penetration by a pathogen and the first appearance of symptoms is called</a:t>
            </a:r>
            <a:r>
              <a:rPr lang="en-US" sz="2400" smtClean="0"/>
              <a:t> </a:t>
            </a:r>
            <a:r>
              <a:rPr lang="en-US" sz="2400" b="1" smtClean="0"/>
              <a:t>Incubation period </a:t>
            </a:r>
            <a:r>
              <a:rPr lang="en-US" sz="2400" smtClean="0"/>
              <a:t>.</a:t>
            </a:r>
          </a:p>
          <a:p>
            <a:pPr marL="273050" indent="-273050" algn="just" eaLnBrk="1" hangingPunct="1">
              <a:buFont typeface="Arial" charset="0"/>
              <a:buNone/>
            </a:pPr>
            <a:endParaRPr lang="en-US" sz="240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1204913" y="274638"/>
            <a:ext cx="7481887" cy="563562"/>
          </a:xfrm>
        </p:spPr>
        <p:txBody>
          <a:bodyPr>
            <a:normAutofit fontScale="90000"/>
          </a:bodyPr>
          <a:lstStyle/>
          <a:p>
            <a:pPr algn="ctr" eaLnBrk="1" fontAlgn="auto" hangingPunct="1">
              <a:spcAft>
                <a:spcPts val="0"/>
              </a:spcAft>
              <a:defRPr/>
            </a:pPr>
            <a:r>
              <a:rPr lang="en-US" b="1" dirty="0" smtClean="0"/>
              <a:t/>
            </a:r>
            <a:br>
              <a:rPr lang="en-US" b="1" dirty="0" smtClean="0"/>
            </a:br>
            <a:r>
              <a:rPr lang="en-US" b="1" dirty="0" smtClean="0"/>
              <a:t>Invasion </a:t>
            </a:r>
            <a:r>
              <a:rPr lang="en-US" dirty="0" smtClean="0"/>
              <a:t/>
            </a:r>
            <a:br>
              <a:rPr lang="en-US" dirty="0" smtClean="0"/>
            </a:br>
            <a:endParaRPr lang="en-US" dirty="0" smtClean="0"/>
          </a:p>
        </p:txBody>
      </p:sp>
      <p:sp>
        <p:nvSpPr>
          <p:cNvPr id="83971" name="Content Placeholder 2"/>
          <p:cNvSpPr>
            <a:spLocks noGrp="1"/>
          </p:cNvSpPr>
          <p:nvPr>
            <p:ph idx="1"/>
          </p:nvPr>
        </p:nvSpPr>
        <p:spPr>
          <a:xfrm>
            <a:off x="1052513" y="914400"/>
            <a:ext cx="7634287" cy="5211763"/>
          </a:xfrm>
        </p:spPr>
        <p:txBody>
          <a:bodyPr/>
          <a:lstStyle/>
          <a:p>
            <a:pPr eaLnBrk="1" hangingPunct="1">
              <a:buFont typeface="Wingdings" pitchFamily="2" charset="2"/>
              <a:buChar char="ü"/>
            </a:pPr>
            <a:r>
              <a:rPr lang="en-US" sz="2800" smtClean="0"/>
              <a:t>Fungi that cause vascular wilts invade the xylem vessels of plants. </a:t>
            </a:r>
          </a:p>
          <a:p>
            <a:pPr eaLnBrk="1" hangingPunct="1">
              <a:buFont typeface="Wingdings" pitchFamily="2" charset="2"/>
              <a:buChar char="ü"/>
            </a:pPr>
            <a:r>
              <a:rPr lang="en-US" sz="2800" smtClean="0"/>
              <a:t>Bacteria invade tissues </a:t>
            </a:r>
            <a:r>
              <a:rPr lang="en-US" sz="2800" b="1" smtClean="0"/>
              <a:t>intercellulary</a:t>
            </a:r>
          </a:p>
          <a:p>
            <a:pPr eaLnBrk="1" hangingPunct="1">
              <a:buFont typeface="Wingdings" pitchFamily="2" charset="2"/>
              <a:buChar char="ü"/>
            </a:pPr>
            <a:r>
              <a:rPr lang="en-US" sz="2800" smtClean="0"/>
              <a:t>Most nematodes invade tissues intercellularly, but some can invade intracellularly</a:t>
            </a:r>
          </a:p>
          <a:p>
            <a:pPr eaLnBrk="1" hangingPunct="1">
              <a:buFont typeface="Wingdings" pitchFamily="2" charset="2"/>
              <a:buChar char="ü"/>
            </a:pPr>
            <a:r>
              <a:rPr lang="en-US" sz="2800" smtClean="0"/>
              <a:t>Viruses and protozoa invade tissues intracellularly.</a:t>
            </a:r>
          </a:p>
          <a:p>
            <a:pPr eaLnBrk="1" hangingPunct="1">
              <a:buFont typeface="Wingdings" pitchFamily="2" charset="2"/>
              <a:buChar char="ü"/>
            </a:pPr>
            <a:r>
              <a:rPr lang="en-US" sz="2800" smtClean="0">
                <a:solidFill>
                  <a:srgbClr val="C00000"/>
                </a:solidFill>
              </a:rPr>
              <a:t>protozoa</a:t>
            </a:r>
            <a:r>
              <a:rPr lang="en-US" sz="2800" smtClean="0"/>
              <a:t> invade phloem sieve tubes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defRPr/>
            </a:pPr>
            <a:r>
              <a:rPr lang="en-US" smtClean="0"/>
              <a:t>Invasion</a:t>
            </a:r>
          </a:p>
        </p:txBody>
      </p:sp>
      <p:pic>
        <p:nvPicPr>
          <p:cNvPr id="84995" name="Picture 2"/>
          <p:cNvPicPr>
            <a:picLocks noGrp="1" noChangeAspect="1" noChangeArrowheads="1"/>
          </p:cNvPicPr>
          <p:nvPr>
            <p:ph idx="1"/>
          </p:nvPr>
        </p:nvPicPr>
        <p:blipFill>
          <a:blip r:embed="rId2"/>
          <a:srcRect/>
          <a:stretch>
            <a:fillRect/>
          </a:stretch>
        </p:blipFill>
        <p:spPr>
          <a:xfrm>
            <a:off x="1828800" y="1219200"/>
            <a:ext cx="5562600" cy="5181600"/>
          </a:xfr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defRPr/>
            </a:pPr>
            <a:r>
              <a:rPr lang="en-US" sz="2800" b="1" dirty="0" smtClean="0"/>
              <a:t>Growth and reproduction of the pathogen</a:t>
            </a:r>
            <a:br>
              <a:rPr lang="en-US" sz="2800" b="1" dirty="0" smtClean="0"/>
            </a:br>
            <a:r>
              <a:rPr lang="en-US" sz="2800" b="1" dirty="0" smtClean="0"/>
              <a:t>(Colonization)</a:t>
            </a:r>
            <a:endParaRPr lang="en-US" sz="2800" dirty="0" smtClean="0"/>
          </a:p>
        </p:txBody>
      </p:sp>
      <p:sp>
        <p:nvSpPr>
          <p:cNvPr id="86019" name="Content Placeholder 2"/>
          <p:cNvSpPr>
            <a:spLocks noGrp="1"/>
          </p:cNvSpPr>
          <p:nvPr>
            <p:ph idx="1"/>
          </p:nvPr>
        </p:nvSpPr>
        <p:spPr/>
        <p:txBody>
          <a:bodyPr/>
          <a:lstStyle/>
          <a:p>
            <a:pPr eaLnBrk="1" hangingPunct="1">
              <a:buFont typeface="Wingdings" pitchFamily="2" charset="2"/>
              <a:buChar char="v"/>
            </a:pPr>
            <a:r>
              <a:rPr lang="en-US" smtClean="0"/>
              <a:t>Pathogens continue to </a:t>
            </a:r>
            <a:r>
              <a:rPr lang="en-US" smtClean="0">
                <a:solidFill>
                  <a:srgbClr val="FF0000"/>
                </a:solidFill>
              </a:rPr>
              <a:t>spread until the infection is stopped or the plant is dead</a:t>
            </a:r>
          </a:p>
          <a:p>
            <a:pPr eaLnBrk="1" hangingPunct="1">
              <a:buFont typeface="Wingdings" pitchFamily="2" charset="2"/>
              <a:buChar char="v"/>
            </a:pPr>
            <a:endParaRPr lang="en-US" smtClean="0"/>
          </a:p>
          <a:p>
            <a:pPr lvl="1" eaLnBrk="1" hangingPunct="1">
              <a:buFont typeface="Wingdings" pitchFamily="2" charset="2"/>
              <a:buChar char="ü"/>
            </a:pPr>
            <a:r>
              <a:rPr lang="en-US" smtClean="0"/>
              <a:t> actively move</a:t>
            </a:r>
          </a:p>
          <a:p>
            <a:pPr lvl="1" eaLnBrk="1" hangingPunct="1">
              <a:buFont typeface="Wingdings" pitchFamily="2" charset="2"/>
              <a:buChar char="ü"/>
            </a:pPr>
            <a:endParaRPr lang="en-US" smtClean="0"/>
          </a:p>
          <a:p>
            <a:pPr lvl="1" eaLnBrk="1" hangingPunct="1">
              <a:buFont typeface="Wingdings" pitchFamily="2" charset="2"/>
              <a:buChar char="ü"/>
            </a:pPr>
            <a:r>
              <a:rPr lang="en-US" smtClean="0"/>
              <a:t>rapid reproduction</a:t>
            </a:r>
          </a:p>
          <a:p>
            <a:pPr eaLnBrk="1" hangingPunct="1"/>
            <a:endParaRPr lang="en-US"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defRPr/>
            </a:pPr>
            <a:r>
              <a:rPr lang="en-US" smtClean="0"/>
              <a:t>Reproduction:</a:t>
            </a:r>
          </a:p>
        </p:txBody>
      </p:sp>
      <p:sp>
        <p:nvSpPr>
          <p:cNvPr id="3" name="Content Placeholder 2"/>
          <p:cNvSpPr>
            <a:spLocks noGrp="1"/>
          </p:cNvSpPr>
          <p:nvPr>
            <p:ph idx="1"/>
          </p:nvPr>
        </p:nvSpPr>
        <p:spPr/>
        <p:txBody>
          <a:bodyPr rtlCol="0">
            <a:normAutofit fontScale="92500" lnSpcReduction="10000"/>
          </a:bodyPr>
          <a:lstStyle/>
          <a:p>
            <a:pPr marL="514350" indent="-514350" eaLnBrk="1" fontAlgn="auto" hangingPunct="1">
              <a:spcAft>
                <a:spcPts val="0"/>
              </a:spcAft>
              <a:buFont typeface="Arial" pitchFamily="34" charset="0"/>
              <a:buNone/>
              <a:defRPr/>
            </a:pPr>
            <a:r>
              <a:rPr lang="en-US" dirty="0" smtClean="0"/>
              <a:t> </a:t>
            </a:r>
          </a:p>
          <a:p>
            <a:pPr lvl="1" eaLnBrk="1" fontAlgn="auto" hangingPunct="1">
              <a:spcAft>
                <a:spcPts val="0"/>
              </a:spcAft>
              <a:buFont typeface="Wingdings" pitchFamily="2" charset="2"/>
              <a:buChar char="Ø"/>
              <a:defRPr/>
            </a:pPr>
            <a:r>
              <a:rPr lang="en-US" dirty="0" smtClean="0"/>
              <a:t>Fungi – spores, inter‐ and intra‐, surface and interior</a:t>
            </a:r>
          </a:p>
          <a:p>
            <a:pPr lvl="1" eaLnBrk="1" fontAlgn="auto" hangingPunct="1">
              <a:spcAft>
                <a:spcPts val="0"/>
              </a:spcAft>
              <a:buFont typeface="Wingdings" pitchFamily="2" charset="2"/>
              <a:buChar char="Ø"/>
              <a:defRPr/>
            </a:pPr>
            <a:r>
              <a:rPr lang="en-US" dirty="0" smtClean="0"/>
              <a:t>Bacteria – cell division, inter and intra‐, surface and interior</a:t>
            </a:r>
          </a:p>
          <a:p>
            <a:pPr lvl="1" eaLnBrk="1" fontAlgn="auto" hangingPunct="1">
              <a:spcAft>
                <a:spcPts val="0"/>
              </a:spcAft>
              <a:buFont typeface="Wingdings" pitchFamily="2" charset="2"/>
              <a:buChar char="Ø"/>
              <a:defRPr/>
            </a:pPr>
            <a:r>
              <a:rPr lang="en-US" dirty="0" smtClean="0"/>
              <a:t>Viruses – intra‐, inside cells only</a:t>
            </a:r>
          </a:p>
          <a:p>
            <a:pPr lvl="1" eaLnBrk="1" fontAlgn="auto" hangingPunct="1">
              <a:spcAft>
                <a:spcPts val="0"/>
              </a:spcAft>
              <a:buFont typeface="Wingdings" pitchFamily="2" charset="2"/>
              <a:buChar char="Ø"/>
              <a:defRPr/>
            </a:pPr>
            <a:r>
              <a:rPr lang="en-US" dirty="0" smtClean="0"/>
              <a:t>Nematodes – inter‐ and intra‐, surface and interior</a:t>
            </a:r>
          </a:p>
          <a:p>
            <a:pPr lvl="1" eaLnBrk="1" fontAlgn="auto" hangingPunct="1">
              <a:spcAft>
                <a:spcPts val="0"/>
              </a:spcAft>
              <a:buFont typeface="Wingdings" pitchFamily="2" charset="2"/>
              <a:buChar char="Ø"/>
              <a:defRPr/>
            </a:pPr>
            <a:endParaRPr lang="en-US" dirty="0" smtClean="0"/>
          </a:p>
          <a:p>
            <a:pPr eaLnBrk="1" fontAlgn="auto" hangingPunct="1">
              <a:spcAft>
                <a:spcPts val="0"/>
              </a:spcAft>
              <a:buFont typeface="Wingdings" pitchFamily="2" charset="2"/>
              <a:buChar char="v"/>
              <a:defRPr/>
            </a:pPr>
            <a:r>
              <a:rPr lang="en-US" dirty="0" smtClean="0"/>
              <a:t>NB. Rate varies on pathogen present, environment, and host</a:t>
            </a:r>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fontAlgn="auto" hangingPunct="1">
              <a:spcAft>
                <a:spcPts val="0"/>
              </a:spcAft>
              <a:defRPr/>
            </a:pPr>
            <a:r>
              <a:rPr lang="en-US" sz="3200" b="1" smtClean="0"/>
              <a:t>Dissemination of the Pathogen</a:t>
            </a:r>
            <a:r>
              <a:rPr lang="en-US" sz="3200" smtClean="0"/>
              <a:t/>
            </a:r>
            <a:br>
              <a:rPr lang="en-US" sz="3200" smtClean="0"/>
            </a:br>
            <a:endParaRPr lang="en-US" sz="3200" smtClean="0"/>
          </a:p>
        </p:txBody>
      </p:sp>
      <p:sp>
        <p:nvSpPr>
          <p:cNvPr id="60419" name="Content Placeholder 2"/>
          <p:cNvSpPr>
            <a:spLocks noGrp="1"/>
          </p:cNvSpPr>
          <p:nvPr>
            <p:ph idx="1"/>
          </p:nvPr>
        </p:nvSpPr>
        <p:spPr>
          <a:xfrm>
            <a:off x="1066800" y="969963"/>
            <a:ext cx="6858000" cy="5503862"/>
          </a:xfrm>
        </p:spPr>
        <p:txBody>
          <a:bodyPr>
            <a:normAutofit fontScale="92500" lnSpcReduction="20000"/>
          </a:bodyPr>
          <a:lstStyle/>
          <a:p>
            <a:pPr marL="274320" indent="-274320" eaLnBrk="1" fontAlgn="auto" hangingPunct="1">
              <a:spcAft>
                <a:spcPts val="0"/>
              </a:spcAft>
              <a:buFont typeface="Wingdings"/>
              <a:buChar char=""/>
              <a:defRPr/>
            </a:pPr>
            <a:r>
              <a:rPr lang="en-US" sz="3000" dirty="0" smtClean="0">
                <a:cs typeface="Times New Roman" pitchFamily="18" charset="0"/>
              </a:rPr>
              <a:t>Two types pathogen dissemination exist: </a:t>
            </a:r>
          </a:p>
          <a:p>
            <a:pPr marL="457200" indent="-457200" eaLnBrk="1" fontAlgn="auto" hangingPunct="1">
              <a:spcAft>
                <a:spcPts val="0"/>
              </a:spcAft>
              <a:buFont typeface="+mj-lt"/>
              <a:buAutoNum type="arabicParenR"/>
              <a:defRPr/>
            </a:pPr>
            <a:r>
              <a:rPr lang="en-US" sz="3000" dirty="0" smtClean="0">
                <a:cs typeface="Times New Roman" pitchFamily="18" charset="0"/>
              </a:rPr>
              <a:t>active dissemination and </a:t>
            </a:r>
          </a:p>
          <a:p>
            <a:pPr marL="457200" indent="-457200" eaLnBrk="1" fontAlgn="auto" hangingPunct="1">
              <a:spcAft>
                <a:spcPts val="0"/>
              </a:spcAft>
              <a:buFont typeface="+mj-lt"/>
              <a:buAutoNum type="arabicParenR"/>
              <a:defRPr/>
            </a:pPr>
            <a:r>
              <a:rPr lang="en-US" sz="3000" dirty="0" smtClean="0">
                <a:cs typeface="Times New Roman" pitchFamily="18" charset="0"/>
              </a:rPr>
              <a:t>passive dissemination.</a:t>
            </a:r>
          </a:p>
          <a:p>
            <a:pPr marL="274320" indent="-274320" eaLnBrk="1" fontAlgn="auto" hangingPunct="1">
              <a:spcAft>
                <a:spcPts val="0"/>
              </a:spcAft>
              <a:buFont typeface="Wingdings" pitchFamily="2" charset="2"/>
              <a:buChar char="ü"/>
              <a:defRPr/>
            </a:pPr>
            <a:endParaRPr lang="en-US" sz="3000" dirty="0" smtClean="0">
              <a:cs typeface="Times New Roman" pitchFamily="18" charset="0"/>
            </a:endParaRPr>
          </a:p>
          <a:p>
            <a:pPr marL="274320" indent="-274320" eaLnBrk="1" fontAlgn="auto" hangingPunct="1">
              <a:spcAft>
                <a:spcPts val="0"/>
              </a:spcAft>
              <a:buFont typeface="Wingdings 2" pitchFamily="18" charset="2"/>
              <a:buChar char="E"/>
              <a:defRPr/>
            </a:pPr>
            <a:r>
              <a:rPr lang="en-US" sz="3000" dirty="0" smtClean="0">
                <a:cs typeface="Times New Roman" pitchFamily="18" charset="0"/>
              </a:rPr>
              <a:t>The </a:t>
            </a:r>
            <a:r>
              <a:rPr lang="en-US" sz="3000" dirty="0" err="1" smtClean="0">
                <a:cs typeface="Times New Roman" pitchFamily="18" charset="0"/>
              </a:rPr>
              <a:t>inoculum</a:t>
            </a:r>
            <a:r>
              <a:rPr lang="en-US" sz="3000" dirty="0" smtClean="0">
                <a:cs typeface="Times New Roman" pitchFamily="18" charset="0"/>
              </a:rPr>
              <a:t> of most pathogens is carried to host plants </a:t>
            </a:r>
            <a:r>
              <a:rPr lang="en-US" sz="3000" b="1" i="1" dirty="0" smtClean="0">
                <a:solidFill>
                  <a:srgbClr val="FF0000"/>
                </a:solidFill>
                <a:cs typeface="Times New Roman" pitchFamily="18" charset="0"/>
              </a:rPr>
              <a:t>passively by wind, water insects</a:t>
            </a:r>
            <a:r>
              <a:rPr lang="en-US" sz="3000" dirty="0" smtClean="0">
                <a:cs typeface="Times New Roman" pitchFamily="18" charset="0"/>
              </a:rPr>
              <a:t>.</a:t>
            </a:r>
          </a:p>
          <a:p>
            <a:pPr marL="274320" indent="-274320" eaLnBrk="1" fontAlgn="auto" hangingPunct="1">
              <a:spcAft>
                <a:spcPts val="0"/>
              </a:spcAft>
              <a:buFont typeface="Wingdings" pitchFamily="2" charset="2"/>
              <a:buChar char="ü"/>
              <a:defRPr/>
            </a:pPr>
            <a:endParaRPr lang="en-US" sz="3000" dirty="0" smtClean="0">
              <a:cs typeface="Times New Roman" pitchFamily="18" charset="0"/>
            </a:endParaRPr>
          </a:p>
          <a:p>
            <a:pPr marL="274320" indent="-274320" eaLnBrk="1" fontAlgn="auto" hangingPunct="1">
              <a:spcAft>
                <a:spcPts val="0"/>
              </a:spcAft>
              <a:buFont typeface="Wingdings 2" pitchFamily="18" charset="2"/>
              <a:buChar char="E"/>
              <a:defRPr/>
            </a:pPr>
            <a:r>
              <a:rPr lang="en-US" sz="3000" dirty="0" smtClean="0">
                <a:cs typeface="Times New Roman" pitchFamily="18" charset="0"/>
              </a:rPr>
              <a:t>A few pathogens, such as nematodes, </a:t>
            </a:r>
            <a:r>
              <a:rPr lang="en-US" sz="3000" dirty="0" err="1" smtClean="0">
                <a:cs typeface="Times New Roman" pitchFamily="18" charset="0"/>
              </a:rPr>
              <a:t>oomycetes</a:t>
            </a:r>
            <a:r>
              <a:rPr lang="en-US" sz="3000" dirty="0" smtClean="0">
                <a:cs typeface="Times New Roman" pitchFamily="18" charset="0"/>
              </a:rPr>
              <a:t>, </a:t>
            </a:r>
            <a:r>
              <a:rPr lang="en-US" sz="3000" dirty="0" err="1" smtClean="0">
                <a:cs typeface="Times New Roman" pitchFamily="18" charset="0"/>
              </a:rPr>
              <a:t>zoosporic</a:t>
            </a:r>
            <a:r>
              <a:rPr lang="en-US" sz="3000" dirty="0" smtClean="0">
                <a:cs typeface="Times New Roman" pitchFamily="18" charset="0"/>
              </a:rPr>
              <a:t> fungi, and bacteria, can move </a:t>
            </a:r>
            <a:r>
              <a:rPr lang="en-US" sz="3000" dirty="0" smtClean="0">
                <a:solidFill>
                  <a:srgbClr val="C00000"/>
                </a:solidFill>
                <a:cs typeface="Times New Roman" pitchFamily="18" charset="0"/>
              </a:rPr>
              <a:t>short distances on their own power. </a:t>
            </a:r>
            <a:r>
              <a:rPr lang="en-US" sz="3000" dirty="0" smtClean="0">
                <a:cs typeface="Times New Roman" pitchFamily="18" charset="0"/>
              </a:rPr>
              <a:t>Such type of dissemination is known as </a:t>
            </a:r>
            <a:r>
              <a:rPr lang="en-US" sz="3000" b="1" dirty="0" smtClean="0">
                <a:solidFill>
                  <a:srgbClr val="FF0000"/>
                </a:solidFill>
                <a:cs typeface="Times New Roman" pitchFamily="18" charset="0"/>
              </a:rPr>
              <a:t>active dissemination.</a:t>
            </a:r>
          </a:p>
          <a:p>
            <a:pPr marL="274320" indent="-274320" eaLnBrk="1" fontAlgn="auto" hangingPunct="1">
              <a:spcAft>
                <a:spcPts val="0"/>
              </a:spcAft>
              <a:buFont typeface="Wingdings" pitchFamily="2" charset="2"/>
              <a:buChar char="ü"/>
              <a:defRPr/>
            </a:pPr>
            <a:endParaRPr lang="en-US" dirty="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defRPr/>
            </a:pPr>
            <a:r>
              <a:rPr lang="en-US" dirty="0" smtClean="0"/>
              <a:t>Dissemination of pathogen</a:t>
            </a:r>
          </a:p>
        </p:txBody>
      </p:sp>
      <p:pic>
        <p:nvPicPr>
          <p:cNvPr id="89091" name="Picture 2"/>
          <p:cNvPicPr>
            <a:picLocks noGrp="1" noChangeAspect="1" noChangeArrowheads="1"/>
          </p:cNvPicPr>
          <p:nvPr>
            <p:ph idx="1"/>
          </p:nvPr>
        </p:nvPicPr>
        <p:blipFill>
          <a:blip r:embed="rId2"/>
          <a:srcRect/>
          <a:stretch>
            <a:fillRect/>
          </a:stretch>
        </p:blipFill>
        <p:spPr>
          <a:xfrm>
            <a:off x="1177925" y="1192213"/>
            <a:ext cx="7466013" cy="5249862"/>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1330325" y="2438400"/>
            <a:ext cx="7356475" cy="1143000"/>
          </a:xfrm>
          <a:solidFill>
            <a:schemeClr val="bg1">
              <a:lumMod val="75000"/>
            </a:schemeClr>
          </a:solidFill>
        </p:spPr>
        <p:txBody>
          <a:bodyPr/>
          <a:lstStyle/>
          <a:p>
            <a:pPr eaLnBrk="1" fontAlgn="auto" hangingPunct="1">
              <a:spcAft>
                <a:spcPts val="0"/>
              </a:spcAft>
              <a:defRPr/>
            </a:pPr>
            <a:r>
              <a:rPr lang="en-US" sz="6600" b="1" dirty="0" smtClean="0">
                <a:solidFill>
                  <a:schemeClr val="tx2">
                    <a:satMod val="130000"/>
                  </a:schemeClr>
                </a:solidFill>
              </a:rPr>
              <a:t>Define “Pest”</a:t>
            </a:r>
          </a:p>
        </p:txBody>
      </p:sp>
    </p:spTree>
  </p:cSld>
  <p:clrMapOvr>
    <a:masterClrMapping/>
  </p:clrMapOvr>
  <p:transition>
    <p:cover dir="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defRPr/>
            </a:pPr>
            <a:r>
              <a:rPr lang="en-US" sz="2800" b="1" smtClean="0">
                <a:latin typeface="Times New Roman" pitchFamily="18" charset="0"/>
                <a:cs typeface="Times New Roman" pitchFamily="18" charset="0"/>
              </a:rPr>
              <a:t>Survival of the pathogen without a host</a:t>
            </a:r>
            <a:endParaRPr lang="en-US" sz="2800" smtClean="0">
              <a:latin typeface="Times New Roman" pitchFamily="18" charset="0"/>
              <a:cs typeface="Times New Roman" pitchFamily="18" charset="0"/>
            </a:endParaRPr>
          </a:p>
        </p:txBody>
      </p:sp>
      <p:sp>
        <p:nvSpPr>
          <p:cNvPr id="3" name="Content Placeholder 2"/>
          <p:cNvSpPr>
            <a:spLocks noGrp="1"/>
          </p:cNvSpPr>
          <p:nvPr>
            <p:ph idx="1"/>
          </p:nvPr>
        </p:nvSpPr>
        <p:spPr>
          <a:xfrm>
            <a:off x="1052513" y="1219200"/>
            <a:ext cx="8091487" cy="5638800"/>
          </a:xfrm>
        </p:spPr>
        <p:txBody>
          <a:bodyPr rtlCol="0">
            <a:normAutofit fontScale="92500" lnSpcReduction="20000"/>
          </a:bodyPr>
          <a:lstStyle/>
          <a:p>
            <a:pPr eaLnBrk="1" fontAlgn="auto" hangingPunct="1">
              <a:spcAft>
                <a:spcPts val="0"/>
              </a:spcAft>
              <a:buFont typeface="Wingdings" pitchFamily="2" charset="2"/>
              <a:buChar char="v"/>
              <a:defRPr/>
            </a:pPr>
            <a:r>
              <a:rPr lang="en-US" dirty="0" smtClean="0"/>
              <a:t>(over wintering stage)</a:t>
            </a:r>
            <a:endParaRPr lang="en-US" b="1" dirty="0" smtClean="0"/>
          </a:p>
          <a:p>
            <a:pPr lvl="1" eaLnBrk="1" fontAlgn="auto" hangingPunct="1">
              <a:spcAft>
                <a:spcPts val="0"/>
              </a:spcAft>
              <a:buFont typeface="Wingdings" pitchFamily="2" charset="2"/>
              <a:buChar char="Ø"/>
              <a:defRPr/>
            </a:pPr>
            <a:r>
              <a:rPr lang="en-US" b="1" dirty="0" smtClean="0"/>
              <a:t>Fungi- </a:t>
            </a:r>
            <a:r>
              <a:rPr lang="en-US" dirty="0" smtClean="0"/>
              <a:t>mycelium in cankers, bud scales, seeds, tubers, and plant debris; spores; and </a:t>
            </a:r>
            <a:r>
              <a:rPr lang="en-US" dirty="0" err="1" smtClean="0"/>
              <a:t>sclerotia</a:t>
            </a:r>
            <a:endParaRPr lang="en-US" dirty="0" smtClean="0"/>
          </a:p>
          <a:p>
            <a:pPr lvl="1" eaLnBrk="1" fontAlgn="auto" hangingPunct="1">
              <a:spcAft>
                <a:spcPts val="0"/>
              </a:spcAft>
              <a:buFont typeface="Wingdings" pitchFamily="2" charset="2"/>
              <a:buChar char="Ø"/>
              <a:defRPr/>
            </a:pPr>
            <a:endParaRPr lang="en-US" dirty="0" smtClean="0"/>
          </a:p>
          <a:p>
            <a:pPr lvl="1" eaLnBrk="1" fontAlgn="auto" hangingPunct="1">
              <a:spcAft>
                <a:spcPts val="0"/>
              </a:spcAft>
              <a:buFont typeface="Wingdings" pitchFamily="2" charset="2"/>
              <a:buChar char="Ø"/>
              <a:defRPr/>
            </a:pPr>
            <a:r>
              <a:rPr lang="en-US" b="1" dirty="0" smtClean="0"/>
              <a:t>Bacteria</a:t>
            </a:r>
            <a:r>
              <a:rPr lang="en-US" dirty="0" smtClean="0"/>
              <a:t>: same way as fungi infected plants, seeds, tubers and plant debris; in the bodies of insect vectors.</a:t>
            </a:r>
          </a:p>
          <a:p>
            <a:pPr lvl="1" eaLnBrk="1" fontAlgn="auto" hangingPunct="1">
              <a:spcAft>
                <a:spcPts val="0"/>
              </a:spcAft>
              <a:buFont typeface="Wingdings" pitchFamily="2" charset="2"/>
              <a:buChar char="Ø"/>
              <a:defRPr/>
            </a:pPr>
            <a:endParaRPr lang="en-US" dirty="0" smtClean="0"/>
          </a:p>
          <a:p>
            <a:pPr lvl="1" eaLnBrk="1" fontAlgn="auto" hangingPunct="1">
              <a:spcAft>
                <a:spcPts val="0"/>
              </a:spcAft>
              <a:buFont typeface="Wingdings" pitchFamily="2" charset="2"/>
              <a:buChar char="Ø"/>
              <a:defRPr/>
            </a:pPr>
            <a:r>
              <a:rPr lang="en-US" b="1" dirty="0" smtClean="0"/>
              <a:t>Viruses</a:t>
            </a:r>
            <a:r>
              <a:rPr lang="en-US" dirty="0" smtClean="0"/>
              <a:t>: survive only in living plant tissues; roots of perennial plants, seeds of some hosts, and insect vectors.</a:t>
            </a:r>
          </a:p>
          <a:p>
            <a:pPr lvl="1" eaLnBrk="1" fontAlgn="auto" hangingPunct="1">
              <a:spcAft>
                <a:spcPts val="0"/>
              </a:spcAft>
              <a:buFont typeface="Wingdings" pitchFamily="2" charset="2"/>
              <a:buChar char="Ø"/>
              <a:defRPr/>
            </a:pPr>
            <a:endParaRPr lang="en-US" dirty="0" smtClean="0"/>
          </a:p>
          <a:p>
            <a:pPr lvl="1" eaLnBrk="1" fontAlgn="auto" hangingPunct="1">
              <a:spcAft>
                <a:spcPts val="0"/>
              </a:spcAft>
              <a:buFont typeface="Wingdings" pitchFamily="2" charset="2"/>
              <a:buChar char="Ø"/>
              <a:defRPr/>
            </a:pPr>
            <a:r>
              <a:rPr lang="en-US" b="1" dirty="0" smtClean="0"/>
              <a:t>Nematodes</a:t>
            </a:r>
            <a:r>
              <a:rPr lang="en-US" dirty="0" smtClean="0"/>
              <a:t>: Survive as eggs in the soil; or life stages that are dormant in seeds and bulbs</a:t>
            </a:r>
          </a:p>
          <a:p>
            <a:pPr lvl="1" eaLnBrk="1" fontAlgn="auto" hangingPunct="1">
              <a:spcAft>
                <a:spcPts val="0"/>
              </a:spcAft>
              <a:buFont typeface="Wingdings" pitchFamily="2" charset="2"/>
              <a:buChar char="Ø"/>
              <a:defRPr/>
            </a:pPr>
            <a:endParaRPr lang="en-US" dirty="0" smtClean="0"/>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71625"/>
          </a:xfrm>
          <a:solidFill>
            <a:schemeClr val="bg2">
              <a:lumMod val="75000"/>
            </a:schemeClr>
          </a:solidFill>
        </p:spPr>
        <p:txBody>
          <a:bodyPr rtlCol="0"/>
          <a:lstStyle/>
          <a:p>
            <a:pPr algn="ctr" eaLnBrk="1" fontAlgn="auto" hangingPunct="1">
              <a:spcAft>
                <a:spcPts val="0"/>
              </a:spcAft>
              <a:defRPr/>
            </a:pPr>
            <a:r>
              <a:rPr lang="en-US" sz="3200" b="1" dirty="0" smtClean="0">
                <a:latin typeface="Comic Sans MS" pitchFamily="66" charset="0"/>
              </a:rPr>
              <a:t>Decision rules of pest management </a:t>
            </a:r>
            <a:r>
              <a:rPr lang="en-GB" sz="3200" dirty="0" smtClean="0"/>
              <a:t/>
            </a:r>
            <a:br>
              <a:rPr lang="en-GB" sz="3200" dirty="0" smtClean="0"/>
            </a:br>
            <a:endParaRPr lang="en-GB" sz="3200" dirty="0" smtClean="0"/>
          </a:p>
        </p:txBody>
      </p:sp>
      <p:sp>
        <p:nvSpPr>
          <p:cNvPr id="3" name="Content Placeholder 2"/>
          <p:cNvSpPr>
            <a:spLocks noGrp="1"/>
          </p:cNvSpPr>
          <p:nvPr>
            <p:ph idx="1"/>
          </p:nvPr>
        </p:nvSpPr>
        <p:spPr>
          <a:xfrm>
            <a:off x="0" y="1081088"/>
            <a:ext cx="9144000" cy="5776912"/>
          </a:xfrm>
          <a:solidFill>
            <a:schemeClr val="bg2">
              <a:lumMod val="75000"/>
            </a:schemeClr>
          </a:solidFill>
        </p:spPr>
        <p:txBody>
          <a:bodyPr rtlCol="0">
            <a:normAutofit/>
          </a:bodyPr>
          <a:lstStyle/>
          <a:p>
            <a:pPr>
              <a:buFont typeface="Arial" charset="0"/>
              <a:buBlip>
                <a:blip r:embed="rId2"/>
              </a:buBlip>
              <a:defRPr/>
            </a:pPr>
            <a:r>
              <a:rPr lang="en-GB" sz="2800" dirty="0" smtClean="0">
                <a:latin typeface="Comic Sans MS" pitchFamily="66" charset="0"/>
              </a:rPr>
              <a:t>In order to arrive at a definite and practicable concept, different categories of pest are designated in terms of general equilibrium position (</a:t>
            </a:r>
            <a:r>
              <a:rPr lang="en-GB" sz="2800" b="1" dirty="0" smtClean="0">
                <a:latin typeface="Comic Sans MS" pitchFamily="66" charset="0"/>
              </a:rPr>
              <a:t>GEP</a:t>
            </a:r>
            <a:r>
              <a:rPr lang="en-GB" sz="2800" dirty="0" smtClean="0">
                <a:latin typeface="Comic Sans MS" pitchFamily="66" charset="0"/>
              </a:rPr>
              <a:t>), the economic injury level (</a:t>
            </a:r>
            <a:r>
              <a:rPr lang="en-GB" sz="2800" b="1" dirty="0" smtClean="0">
                <a:latin typeface="Comic Sans MS" pitchFamily="66" charset="0"/>
              </a:rPr>
              <a:t>EIL</a:t>
            </a:r>
            <a:r>
              <a:rPr lang="en-GB" sz="2800" dirty="0" smtClean="0">
                <a:latin typeface="Comic Sans MS" pitchFamily="66" charset="0"/>
              </a:rPr>
              <a:t>) and damage boundary (</a:t>
            </a:r>
            <a:r>
              <a:rPr lang="en-GB" sz="2800" b="1" dirty="0" smtClean="0">
                <a:latin typeface="Comic Sans MS" pitchFamily="66" charset="0"/>
              </a:rPr>
              <a:t>DB</a:t>
            </a:r>
            <a:r>
              <a:rPr lang="en-GB" sz="2800" dirty="0" smtClean="0">
                <a:latin typeface="Comic Sans MS" pitchFamily="66" charset="0"/>
              </a:rPr>
              <a:t> or </a:t>
            </a:r>
            <a:r>
              <a:rPr lang="en-GB" sz="2800" b="1" dirty="0" smtClean="0">
                <a:latin typeface="Comic Sans MS" pitchFamily="66" charset="0"/>
              </a:rPr>
              <a:t>ETL</a:t>
            </a:r>
            <a:r>
              <a:rPr lang="en-GB" sz="2800" dirty="0" smtClean="0">
                <a:latin typeface="Comic Sans MS" pitchFamily="66" charset="0"/>
              </a:rPr>
              <a:t>).</a:t>
            </a:r>
          </a:p>
          <a:p>
            <a:pPr>
              <a:buFont typeface="Arial" charset="0"/>
              <a:buBlip>
                <a:blip r:embed="rId3"/>
              </a:buBlip>
              <a:defRPr/>
            </a:pPr>
            <a:r>
              <a:rPr lang="en-GB" sz="2800" b="1" dirty="0" smtClean="0">
                <a:solidFill>
                  <a:srgbClr val="C00000"/>
                </a:solidFill>
                <a:latin typeface="Comic Sans MS" pitchFamily="66" charset="0"/>
              </a:rPr>
              <a:t>ETL or </a:t>
            </a:r>
            <a:r>
              <a:rPr lang="en-GB" sz="2800" b="1" dirty="0" err="1" smtClean="0">
                <a:solidFill>
                  <a:srgbClr val="C00000"/>
                </a:solidFill>
                <a:latin typeface="Comic Sans MS" pitchFamily="66" charset="0"/>
              </a:rPr>
              <a:t>DB:</a:t>
            </a:r>
            <a:r>
              <a:rPr lang="en-GB" sz="2800" dirty="0" err="1" smtClean="0">
                <a:latin typeface="Comic Sans MS" pitchFamily="66" charset="0"/>
              </a:rPr>
              <a:t>The</a:t>
            </a:r>
            <a:r>
              <a:rPr lang="en-GB" sz="2800" dirty="0" smtClean="0">
                <a:latin typeface="Comic Sans MS" pitchFamily="66" charset="0"/>
              </a:rPr>
              <a:t> lowest levels of injury where the damage can be measured and tolerated.</a:t>
            </a:r>
          </a:p>
          <a:p>
            <a:pPr>
              <a:buFont typeface="Arial" charset="0"/>
              <a:buBlip>
                <a:blip r:embed="rId4"/>
              </a:buBlip>
              <a:defRPr/>
            </a:pPr>
            <a:r>
              <a:rPr lang="en-GB" sz="2800" u="sng" dirty="0" smtClean="0">
                <a:latin typeface="Comic Sans MS" pitchFamily="66" charset="0"/>
              </a:rPr>
              <a:t>Control measures are taken at this stage </a:t>
            </a:r>
            <a:r>
              <a:rPr lang="en-GB" sz="2800" dirty="0" smtClean="0">
                <a:latin typeface="Comic Sans MS" pitchFamily="66" charset="0"/>
              </a:rPr>
              <a:t>so that the pest does not exceed EIL</a:t>
            </a:r>
            <a:r>
              <a:rPr lang="en-GB" sz="2800" b="1" dirty="0" smtClean="0">
                <a:latin typeface="Comic Sans MS" pitchFamily="66" charset="0"/>
              </a:rPr>
              <a:t>.</a:t>
            </a:r>
            <a:endParaRPr lang="en-GB" sz="2800" dirty="0" smtClean="0">
              <a:latin typeface="Comic Sans MS" pitchFamily="66" charset="0"/>
            </a:endParaRPr>
          </a:p>
          <a:p>
            <a:pPr eaLnBrk="1" fontAlgn="auto" hangingPunct="1">
              <a:spcAft>
                <a:spcPts val="0"/>
              </a:spcAft>
              <a:buFont typeface="Arial" charset="0"/>
              <a:buNone/>
              <a:defRPr/>
            </a:pPr>
            <a:endParaRPr lang="en-GB"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71625"/>
          </a:xfrm>
          <a:solidFill>
            <a:schemeClr val="bg2">
              <a:lumMod val="75000"/>
            </a:schemeClr>
          </a:solidFill>
        </p:spPr>
        <p:txBody>
          <a:bodyPr rtlCol="0"/>
          <a:lstStyle/>
          <a:p>
            <a:pPr eaLnBrk="1" fontAlgn="auto" hangingPunct="1">
              <a:spcAft>
                <a:spcPts val="0"/>
              </a:spcAft>
              <a:defRPr/>
            </a:pPr>
            <a:endParaRPr lang="en-GB" dirty="0" smtClean="0"/>
          </a:p>
        </p:txBody>
      </p:sp>
      <p:pic>
        <p:nvPicPr>
          <p:cNvPr id="114691" name="Content Placeholder 4"/>
          <p:cNvPicPr>
            <a:picLocks noGrp="1"/>
          </p:cNvPicPr>
          <p:nvPr>
            <p:ph idx="1"/>
          </p:nvPr>
        </p:nvPicPr>
        <p:blipFill>
          <a:blip r:embed="rId2"/>
          <a:stretch>
            <a:fillRect/>
          </a:stretch>
        </p:blipFill>
        <p:spPr>
          <a:xfrm>
            <a:off x="3455987" y="2814637"/>
            <a:ext cx="3457575" cy="2066925"/>
          </a:xfr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71625"/>
          </a:xfrm>
          <a:solidFill>
            <a:schemeClr val="bg2">
              <a:lumMod val="75000"/>
            </a:schemeClr>
          </a:solidFill>
        </p:spPr>
        <p:txBody>
          <a:bodyPr rtlCol="0"/>
          <a:lstStyle/>
          <a:p>
            <a:pPr eaLnBrk="1" fontAlgn="auto" hangingPunct="1">
              <a:spcAft>
                <a:spcPts val="0"/>
              </a:spcAft>
              <a:defRPr/>
            </a:pPr>
            <a:endParaRPr lang="en-GB" dirty="0" smtClean="0"/>
          </a:p>
        </p:txBody>
      </p:sp>
      <p:sp>
        <p:nvSpPr>
          <p:cNvPr id="3" name="Content Placeholder 2"/>
          <p:cNvSpPr>
            <a:spLocks noGrp="1"/>
          </p:cNvSpPr>
          <p:nvPr>
            <p:ph idx="1"/>
          </p:nvPr>
        </p:nvSpPr>
        <p:spPr>
          <a:xfrm>
            <a:off x="0" y="428625"/>
            <a:ext cx="9144000" cy="6429375"/>
          </a:xfrm>
          <a:solidFill>
            <a:schemeClr val="bg2">
              <a:lumMod val="75000"/>
            </a:schemeClr>
          </a:solidFill>
        </p:spPr>
        <p:txBody>
          <a:bodyPr rtlCol="0">
            <a:normAutofit/>
          </a:bodyPr>
          <a:lstStyle/>
          <a:p>
            <a:pPr eaLnBrk="1" fontAlgn="auto" hangingPunct="1">
              <a:spcAft>
                <a:spcPts val="0"/>
              </a:spcAft>
              <a:buFont typeface="Arial" charset="0"/>
              <a:buBlip>
                <a:blip r:embed="rId2"/>
              </a:buBlip>
              <a:defRPr/>
            </a:pPr>
            <a:r>
              <a:rPr lang="en-US" sz="2800" b="1" dirty="0" smtClean="0">
                <a:solidFill>
                  <a:srgbClr val="C00000"/>
                </a:solidFill>
                <a:latin typeface="Comic Sans MS" pitchFamily="66" charset="0"/>
              </a:rPr>
              <a:t>General equilibrium position (GEP):- </a:t>
            </a:r>
            <a:r>
              <a:rPr lang="en-US" sz="2800" dirty="0" smtClean="0">
                <a:latin typeface="Comic Sans MS" pitchFamily="66" charset="0"/>
              </a:rPr>
              <a:t>The  average  density  of a population  over  a  long period  of  time. </a:t>
            </a:r>
          </a:p>
          <a:p>
            <a:pPr eaLnBrk="1" fontAlgn="auto" hangingPunct="1">
              <a:spcAft>
                <a:spcPts val="0"/>
              </a:spcAft>
              <a:buFont typeface="Arial" charset="0"/>
              <a:buBlip>
                <a:blip r:embed="rId2"/>
              </a:buBlip>
              <a:defRPr/>
            </a:pPr>
            <a:r>
              <a:rPr lang="en-US" sz="2800" b="1" dirty="0" smtClean="0">
                <a:latin typeface="Comic Sans MS" pitchFamily="66" charset="0"/>
              </a:rPr>
              <a:t>Economic threshold level (ETL)</a:t>
            </a:r>
            <a:r>
              <a:rPr lang="en-US" sz="2800" dirty="0" smtClean="0">
                <a:latin typeface="Comic Sans MS" pitchFamily="66" charset="0"/>
              </a:rPr>
              <a:t>:- Population density at which control measure should be   implemented to prevent an increasing pest population from reaching the EIL. ETL is always less than EIL. It provides sufficient time for control measures.</a:t>
            </a:r>
          </a:p>
          <a:p>
            <a:pPr eaLnBrk="1" fontAlgn="auto" hangingPunct="1">
              <a:spcAft>
                <a:spcPts val="0"/>
              </a:spcAft>
              <a:buFont typeface="Arial" charset="0"/>
              <a:buBlip>
                <a:blip r:embed="rId2"/>
              </a:buBlip>
              <a:defRPr/>
            </a:pPr>
            <a:r>
              <a:rPr lang="en-US" sz="2800" b="1" dirty="0" smtClean="0">
                <a:latin typeface="Comic Sans MS" pitchFamily="66" charset="0"/>
              </a:rPr>
              <a:t>Economic injury level (EIL):-</a:t>
            </a:r>
            <a:r>
              <a:rPr lang="en-US" sz="2800" dirty="0" smtClean="0">
                <a:latin typeface="Comic Sans MS" pitchFamily="66" charset="0"/>
              </a:rPr>
              <a:t>The lowest population density that will cause economic damage.</a:t>
            </a:r>
            <a:endParaRPr lang="en-GB" sz="2800" dirty="0" smtClean="0">
              <a:latin typeface="Comic Sans MS" pitchFamily="66" charset="0"/>
            </a:endParaRPr>
          </a:p>
          <a:p>
            <a:pPr eaLnBrk="1" fontAlgn="auto" hangingPunct="1">
              <a:spcAft>
                <a:spcPts val="0"/>
              </a:spcAft>
              <a:buFont typeface="Arial" charset="0"/>
              <a:buNone/>
              <a:defRPr/>
            </a:pPr>
            <a:endParaRPr lang="en-GB" dirty="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a:solidFill>
            <a:srgbClr val="7030A0"/>
          </a:solidFill>
        </p:spPr>
        <p:txBody>
          <a:bodyPr>
            <a:normAutofit fontScale="90000"/>
          </a:bodyPr>
          <a:lstStyle/>
          <a:p>
            <a:pPr>
              <a:defRPr/>
            </a:pPr>
            <a:r>
              <a:rPr lang="en-US" b="1" dirty="0" smtClean="0">
                <a:solidFill>
                  <a:schemeClr val="bg1"/>
                </a:solidFill>
              </a:rPr>
              <a:t/>
            </a:r>
            <a:br>
              <a:rPr lang="en-US" b="1" dirty="0" smtClean="0">
                <a:solidFill>
                  <a:schemeClr val="bg1"/>
                </a:solidFill>
              </a:rPr>
            </a:br>
            <a:r>
              <a:rPr lang="en-US" b="1" dirty="0" smtClean="0">
                <a:solidFill>
                  <a:schemeClr val="bg1"/>
                </a:solidFill>
              </a:rPr>
              <a:t>Changing status of pests</a:t>
            </a: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3" name="Content Placeholder 2"/>
          <p:cNvSpPr>
            <a:spLocks noGrp="1"/>
          </p:cNvSpPr>
          <p:nvPr>
            <p:ph idx="1"/>
          </p:nvPr>
        </p:nvSpPr>
        <p:spPr>
          <a:xfrm>
            <a:off x="0" y="685800"/>
            <a:ext cx="9144000" cy="6172200"/>
          </a:xfrm>
          <a:solidFill>
            <a:schemeClr val="bg2">
              <a:lumMod val="75000"/>
            </a:schemeClr>
          </a:solidFill>
        </p:spPr>
        <p:txBody>
          <a:bodyPr>
            <a:normAutofit fontScale="92500" lnSpcReduction="10000"/>
          </a:bodyPr>
          <a:lstStyle/>
          <a:p>
            <a:pPr algn="just">
              <a:lnSpc>
                <a:spcPct val="150000"/>
              </a:lnSpc>
              <a:buFont typeface="Wingdings 2" pitchFamily="18" charset="2"/>
              <a:buNone/>
              <a:defRPr/>
            </a:pPr>
            <a:r>
              <a:rPr lang="en-US" b="1" dirty="0" smtClean="0">
                <a:solidFill>
                  <a:srgbClr val="7030A0"/>
                </a:solidFill>
              </a:rPr>
              <a:t>Why the status of pest changed through time?</a:t>
            </a:r>
            <a:endParaRPr lang="en-US" dirty="0" smtClean="0">
              <a:solidFill>
                <a:srgbClr val="7030A0"/>
              </a:solidFill>
            </a:endParaRPr>
          </a:p>
          <a:p>
            <a:pPr algn="just">
              <a:lnSpc>
                <a:spcPct val="150000"/>
              </a:lnSpc>
              <a:buFont typeface="Wingdings 2" pitchFamily="18" charset="2"/>
              <a:buNone/>
              <a:defRPr/>
            </a:pPr>
            <a:r>
              <a:rPr lang="en-US" b="1" dirty="0" smtClean="0">
                <a:solidFill>
                  <a:srgbClr val="00B050"/>
                </a:solidFill>
                <a:effectLst>
                  <a:outerShdw blurRad="38100" dist="38100" dir="2700000" algn="tl">
                    <a:srgbClr val="000000">
                      <a:alpha val="43137"/>
                    </a:srgbClr>
                  </a:outerShdw>
                </a:effectLst>
              </a:rPr>
              <a:t>1. High yielding varieties</a:t>
            </a:r>
            <a:endParaRPr lang="en-US" dirty="0" smtClean="0">
              <a:solidFill>
                <a:srgbClr val="00B050"/>
              </a:solidFill>
              <a:effectLst>
                <a:outerShdw blurRad="38100" dist="38100" dir="2700000" algn="tl">
                  <a:srgbClr val="000000">
                    <a:alpha val="43137"/>
                  </a:srgbClr>
                </a:outerShdw>
              </a:effectLst>
            </a:endParaRPr>
          </a:p>
          <a:p>
            <a:pPr algn="just">
              <a:lnSpc>
                <a:spcPct val="150000"/>
              </a:lnSpc>
              <a:defRPr/>
            </a:pPr>
            <a:r>
              <a:rPr lang="en-US" dirty="0" smtClean="0"/>
              <a:t>When altering the genetic makeup of the crop plants to increase yield with </a:t>
            </a:r>
            <a:r>
              <a:rPr lang="en-US" b="1" dirty="0" smtClean="0">
                <a:solidFill>
                  <a:srgbClr val="FF0000"/>
                </a:solidFill>
              </a:rPr>
              <a:t>little or no attention to pest attack</a:t>
            </a:r>
            <a:r>
              <a:rPr lang="en-US" dirty="0" smtClean="0"/>
              <a:t>, </a:t>
            </a:r>
            <a:r>
              <a:rPr lang="en-US" b="1" dirty="0" smtClean="0">
                <a:solidFill>
                  <a:srgbClr val="FF0000"/>
                </a:solidFill>
              </a:rPr>
              <a:t>natural resistance may be lost or greatly reduced</a:t>
            </a:r>
            <a:r>
              <a:rPr lang="en-US" dirty="0" smtClean="0"/>
              <a:t>.</a:t>
            </a:r>
          </a:p>
          <a:p>
            <a:pPr algn="just">
              <a:lnSpc>
                <a:spcPct val="150000"/>
              </a:lnSpc>
              <a:defRPr/>
            </a:pPr>
            <a:r>
              <a:rPr lang="en-US" dirty="0" smtClean="0"/>
              <a:t> Efforts to breed plants more palatable to human taste by elimination of such factors as </a:t>
            </a:r>
            <a:r>
              <a:rPr lang="en-US" dirty="0" smtClean="0">
                <a:solidFill>
                  <a:srgbClr val="FF0000"/>
                </a:solidFill>
              </a:rPr>
              <a:t>bitterness </a:t>
            </a:r>
            <a:r>
              <a:rPr lang="en-US" dirty="0" smtClean="0"/>
              <a:t>may also results in development of </a:t>
            </a:r>
            <a:r>
              <a:rPr lang="en-US" dirty="0" smtClean="0">
                <a:solidFill>
                  <a:srgbClr val="FF0000"/>
                </a:solidFill>
              </a:rPr>
              <a:t>more susceptible varieties.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a:solidFill>
            <a:srgbClr val="7030A0"/>
          </a:solidFill>
        </p:spPr>
        <p:txBody>
          <a:bodyPr>
            <a:normAutofit fontScale="90000"/>
          </a:bodyPr>
          <a:lstStyle/>
          <a:p>
            <a:pPr>
              <a:defRPr/>
            </a:pPr>
            <a:r>
              <a:rPr lang="en-US" b="1" dirty="0" smtClean="0">
                <a:solidFill>
                  <a:schemeClr val="bg1"/>
                </a:solidFill>
              </a:rPr>
              <a:t>2. Monoculture</a:t>
            </a:r>
            <a:endParaRPr lang="en-US" dirty="0">
              <a:solidFill>
                <a:schemeClr val="bg1"/>
              </a:solidFill>
            </a:endParaRPr>
          </a:p>
        </p:txBody>
      </p:sp>
      <p:sp>
        <p:nvSpPr>
          <p:cNvPr id="3" name="Content Placeholder 2"/>
          <p:cNvSpPr>
            <a:spLocks noGrp="1"/>
          </p:cNvSpPr>
          <p:nvPr>
            <p:ph idx="1"/>
          </p:nvPr>
        </p:nvSpPr>
        <p:spPr>
          <a:xfrm>
            <a:off x="0" y="457200"/>
            <a:ext cx="9144000" cy="6400800"/>
          </a:xfrm>
          <a:solidFill>
            <a:schemeClr val="bg2">
              <a:lumMod val="75000"/>
            </a:schemeClr>
          </a:solidFill>
        </p:spPr>
        <p:txBody>
          <a:bodyPr>
            <a:normAutofit/>
          </a:bodyPr>
          <a:lstStyle/>
          <a:p>
            <a:pPr algn="just">
              <a:lnSpc>
                <a:spcPct val="150000"/>
              </a:lnSpc>
              <a:defRPr/>
            </a:pPr>
            <a:r>
              <a:rPr lang="en-US" dirty="0" smtClean="0"/>
              <a:t>Larger the area that is planted to a single crop, the greater the potential for pest problems. </a:t>
            </a:r>
          </a:p>
          <a:p>
            <a:pPr algn="just">
              <a:lnSpc>
                <a:spcPct val="150000"/>
              </a:lnSpc>
              <a:defRPr/>
            </a:pPr>
            <a:r>
              <a:rPr lang="en-US" dirty="0" smtClean="0"/>
              <a:t>Generally, same crops are maintained in a given area year after year </a:t>
            </a:r>
            <a:r>
              <a:rPr lang="en-US" b="1" dirty="0" smtClean="0">
                <a:solidFill>
                  <a:srgbClr val="FF0000"/>
                </a:solidFill>
              </a:rPr>
              <a:t>helps in survival and multiplication of the pest </a:t>
            </a:r>
            <a:r>
              <a:rPr lang="en-US" dirty="0" smtClean="0"/>
              <a:t>throughout the year.</a:t>
            </a:r>
          </a:p>
          <a:p>
            <a:pPr algn="just">
              <a:lnSpc>
                <a:spcPct val="150000"/>
              </a:lnSpc>
              <a:defRPr/>
            </a:pPr>
            <a:r>
              <a:rPr lang="en-US" dirty="0" smtClean="0"/>
              <a:t>Large scale monocultring of cotton, paddy sugarcane and vegetable crops has resulted in rapid increase in number and intensity of pest attacks.</a:t>
            </a:r>
          </a:p>
          <a:p>
            <a:pPr algn="just">
              <a:defRPr/>
            </a:pPr>
            <a:endParaRPr lang="en-US" dirty="0" smtClean="0"/>
          </a:p>
          <a:p>
            <a:pPr algn="just">
              <a:defRPr/>
            </a:pP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a:solidFill>
            <a:srgbClr val="7030A0"/>
          </a:solidFill>
        </p:spPr>
        <p:txBody>
          <a:bodyPr>
            <a:normAutofit fontScale="90000"/>
          </a:bodyPr>
          <a:lstStyle/>
          <a:p>
            <a:pPr>
              <a:defRPr/>
            </a:pPr>
            <a:r>
              <a:rPr lang="en-US" b="1" dirty="0" smtClean="0">
                <a:solidFill>
                  <a:schemeClr val="bg1"/>
                </a:solidFill>
              </a:rPr>
              <a:t/>
            </a:r>
            <a:br>
              <a:rPr lang="en-US" b="1" dirty="0" smtClean="0">
                <a:solidFill>
                  <a:schemeClr val="bg1"/>
                </a:solidFill>
              </a:rPr>
            </a:br>
            <a:r>
              <a:rPr lang="en-US" b="1" dirty="0" smtClean="0">
                <a:solidFill>
                  <a:schemeClr val="bg1"/>
                </a:solidFill>
              </a:rPr>
              <a:t>3. Nutrients of the soil </a:t>
            </a: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3" name="Content Placeholder 2"/>
          <p:cNvSpPr>
            <a:spLocks noGrp="1"/>
          </p:cNvSpPr>
          <p:nvPr>
            <p:ph idx="1"/>
          </p:nvPr>
        </p:nvSpPr>
        <p:spPr>
          <a:xfrm>
            <a:off x="0" y="533400"/>
            <a:ext cx="8991600" cy="6324600"/>
          </a:xfrm>
          <a:solidFill>
            <a:schemeClr val="bg2">
              <a:lumMod val="75000"/>
            </a:schemeClr>
          </a:solidFill>
        </p:spPr>
        <p:txBody>
          <a:bodyPr>
            <a:normAutofit/>
          </a:bodyPr>
          <a:lstStyle/>
          <a:p>
            <a:pPr algn="just">
              <a:lnSpc>
                <a:spcPct val="150000"/>
              </a:lnSpc>
              <a:defRPr/>
            </a:pPr>
            <a:r>
              <a:rPr lang="en-US" dirty="0" smtClean="0">
                <a:latin typeface="Comic Sans MS" pitchFamily="66" charset="0"/>
              </a:rPr>
              <a:t>Altering the nutrients level in the soil affects the concentration of nutrients in the host plants, which, in return, influence the pests that are feeding on the plant. </a:t>
            </a:r>
          </a:p>
          <a:p>
            <a:pPr algn="just">
              <a:lnSpc>
                <a:spcPct val="150000"/>
              </a:lnSpc>
              <a:defRPr/>
            </a:pPr>
            <a:r>
              <a:rPr lang="en-US" b="1" dirty="0" smtClean="0">
                <a:solidFill>
                  <a:srgbClr val="C00000"/>
                </a:solidFill>
                <a:latin typeface="Comic Sans MS" pitchFamily="66" charset="0"/>
              </a:rPr>
              <a:t>High levels of nitrogenous fertilizers significantly increase the incidence of most pests.</a:t>
            </a:r>
          </a:p>
          <a:p>
            <a:pPr algn="just">
              <a:lnSpc>
                <a:spcPct val="150000"/>
              </a:lnSpc>
              <a:buFont typeface="Wingdings 2" pitchFamily="18" charset="2"/>
              <a:buNone/>
              <a:defRPr/>
            </a:pP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a:solidFill>
            <a:srgbClr val="7030A0"/>
          </a:solidFill>
        </p:spPr>
        <p:txBody>
          <a:bodyPr>
            <a:normAutofit fontScale="90000"/>
          </a:bodyPr>
          <a:lstStyle/>
          <a:p>
            <a:pPr>
              <a:defRPr/>
            </a:pPr>
            <a:r>
              <a:rPr lang="en-US" b="1" dirty="0" smtClean="0"/>
              <a:t/>
            </a:r>
            <a:br>
              <a:rPr lang="en-US" b="1" dirty="0" smtClean="0"/>
            </a:br>
            <a:r>
              <a:rPr lang="en-US" b="1" dirty="0" smtClean="0">
                <a:solidFill>
                  <a:schemeClr val="bg1"/>
                </a:solidFill>
              </a:rPr>
              <a:t>4. Pesticides </a:t>
            </a:r>
            <a:r>
              <a:rPr lang="en-US" dirty="0" smtClean="0"/>
              <a:t/>
            </a:r>
            <a:br>
              <a:rPr lang="en-US" dirty="0" smtClean="0"/>
            </a:br>
            <a:endParaRPr lang="en-US" dirty="0"/>
          </a:p>
        </p:txBody>
      </p:sp>
      <p:sp>
        <p:nvSpPr>
          <p:cNvPr id="3" name="Content Placeholder 2"/>
          <p:cNvSpPr>
            <a:spLocks noGrp="1"/>
          </p:cNvSpPr>
          <p:nvPr>
            <p:ph idx="1"/>
          </p:nvPr>
        </p:nvSpPr>
        <p:spPr>
          <a:xfrm>
            <a:off x="0" y="457200"/>
            <a:ext cx="9144000" cy="6400800"/>
          </a:xfrm>
          <a:solidFill>
            <a:schemeClr val="bg2">
              <a:lumMod val="75000"/>
            </a:schemeClr>
          </a:solidFill>
        </p:spPr>
        <p:txBody>
          <a:bodyPr>
            <a:normAutofit/>
          </a:bodyPr>
          <a:lstStyle/>
          <a:p>
            <a:pPr algn="just">
              <a:defRPr/>
            </a:pPr>
            <a:r>
              <a:rPr lang="en-US" dirty="0" smtClean="0"/>
              <a:t>The large scale indiscriminate use and abuse of pesticides has resulted in increased attacks of pests on many crops. </a:t>
            </a:r>
          </a:p>
          <a:p>
            <a:pPr algn="just">
              <a:defRPr/>
            </a:pPr>
            <a:r>
              <a:rPr lang="en-US" dirty="0" smtClean="0"/>
              <a:t>This may be due to </a:t>
            </a:r>
            <a:r>
              <a:rPr lang="en-US" dirty="0" smtClean="0">
                <a:solidFill>
                  <a:srgbClr val="C00000"/>
                </a:solidFill>
              </a:rPr>
              <a:t>development of pesticide resistance, resurgence of pests or out breaks of secondary pests</a:t>
            </a:r>
            <a:r>
              <a:rPr lang="en-US" dirty="0" smtClean="0"/>
              <a:t>. </a:t>
            </a:r>
          </a:p>
          <a:p>
            <a:pPr algn="just">
              <a:defRPr/>
            </a:pPr>
            <a:r>
              <a:rPr lang="en-US" dirty="0" smtClean="0"/>
              <a:t>The pesticides may kill natural enemies of target pests or potential pest. </a:t>
            </a:r>
          </a:p>
          <a:p>
            <a:pPr algn="just">
              <a:defRPr/>
            </a:pPr>
            <a:r>
              <a:rPr lang="en-US" dirty="0" smtClean="0"/>
              <a:t>They may also </a:t>
            </a:r>
            <a:r>
              <a:rPr lang="en-US" dirty="0" smtClean="0">
                <a:solidFill>
                  <a:srgbClr val="C00000"/>
                </a:solidFill>
              </a:rPr>
              <a:t>alter crop physiology to make the plant more susceptible to attack by pests</a:t>
            </a:r>
            <a:r>
              <a:rPr lang="en-US" dirty="0" smtClean="0"/>
              <a:t>.</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a:solidFill>
            <a:srgbClr val="7030A0"/>
          </a:solidFill>
        </p:spPr>
        <p:txBody>
          <a:bodyPr>
            <a:normAutofit fontScale="90000"/>
          </a:bodyPr>
          <a:lstStyle/>
          <a:p>
            <a:pPr>
              <a:defRPr/>
            </a:pPr>
            <a:r>
              <a:rPr lang="en-US" b="1" dirty="0" smtClean="0">
                <a:solidFill>
                  <a:schemeClr val="bg1"/>
                </a:solidFill>
              </a:rPr>
              <a:t/>
            </a:r>
            <a:br>
              <a:rPr lang="en-US" b="1" dirty="0" smtClean="0">
                <a:solidFill>
                  <a:schemeClr val="bg1"/>
                </a:solidFill>
              </a:rPr>
            </a:br>
            <a:r>
              <a:rPr lang="en-US" b="1" dirty="0" smtClean="0">
                <a:solidFill>
                  <a:schemeClr val="bg1"/>
                </a:solidFill>
              </a:rPr>
              <a:t>5. Cultural practices</a:t>
            </a: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3" name="Content Placeholder 2"/>
          <p:cNvSpPr>
            <a:spLocks noGrp="1"/>
          </p:cNvSpPr>
          <p:nvPr>
            <p:ph idx="1"/>
          </p:nvPr>
        </p:nvSpPr>
        <p:spPr>
          <a:xfrm>
            <a:off x="0" y="533400"/>
            <a:ext cx="9144000" cy="6324600"/>
          </a:xfrm>
          <a:solidFill>
            <a:schemeClr val="bg2">
              <a:lumMod val="75000"/>
            </a:schemeClr>
          </a:solidFill>
        </p:spPr>
        <p:txBody>
          <a:bodyPr>
            <a:normAutofit/>
          </a:bodyPr>
          <a:lstStyle/>
          <a:p>
            <a:pPr algn="just">
              <a:lnSpc>
                <a:spcPct val="150000"/>
              </a:lnSpc>
              <a:defRPr/>
            </a:pPr>
            <a:r>
              <a:rPr lang="en-US" dirty="0" smtClean="0"/>
              <a:t>New agronomic recommendation like </a:t>
            </a:r>
          </a:p>
          <a:p>
            <a:pPr algn="just">
              <a:lnSpc>
                <a:spcPct val="150000"/>
              </a:lnSpc>
              <a:defRPr/>
            </a:pPr>
            <a:r>
              <a:rPr lang="en-US" dirty="0" smtClean="0"/>
              <a:t>closer spacing,</a:t>
            </a:r>
          </a:p>
          <a:p>
            <a:pPr algn="just">
              <a:lnSpc>
                <a:spcPct val="150000"/>
              </a:lnSpc>
              <a:defRPr/>
            </a:pPr>
            <a:r>
              <a:rPr lang="en-US" dirty="0" smtClean="0"/>
              <a:t> sowing dates, </a:t>
            </a:r>
          </a:p>
          <a:p>
            <a:pPr algn="just">
              <a:lnSpc>
                <a:spcPct val="150000"/>
              </a:lnSpc>
              <a:defRPr/>
            </a:pPr>
            <a:r>
              <a:rPr lang="en-US" dirty="0" smtClean="0"/>
              <a:t>harvesting procedures, etc, are essentially meant for exploiting t</a:t>
            </a:r>
            <a:r>
              <a:rPr lang="en-US" dirty="0" smtClean="0">
                <a:solidFill>
                  <a:srgbClr val="C00000"/>
                </a:solidFill>
              </a:rPr>
              <a:t>he full genetic potential of high yielder varieties </a:t>
            </a:r>
            <a:r>
              <a:rPr lang="en-US" dirty="0" smtClean="0"/>
              <a:t>(HYVs), but, </a:t>
            </a:r>
          </a:p>
          <a:p>
            <a:pPr algn="just">
              <a:lnSpc>
                <a:spcPct val="150000"/>
              </a:lnSpc>
              <a:defRPr/>
            </a:pPr>
            <a:r>
              <a:rPr lang="en-US" dirty="0" smtClean="0"/>
              <a:t>They are simultaneously </a:t>
            </a:r>
            <a:r>
              <a:rPr lang="en-US" dirty="0" smtClean="0">
                <a:solidFill>
                  <a:srgbClr val="C00000"/>
                </a:solidFill>
              </a:rPr>
              <a:t>favorable to most pests</a:t>
            </a:r>
            <a:r>
              <a:rPr lang="en-US" dirty="0" smtClean="0"/>
              <a:t>. </a:t>
            </a:r>
          </a:p>
          <a:p>
            <a:pPr algn="just">
              <a:lnSpc>
                <a:spcPct val="150000"/>
              </a:lnSpc>
              <a:buFont typeface="Wingdings 2" pitchFamily="18" charset="2"/>
              <a:buNone/>
              <a:defRPr/>
            </a:pPr>
            <a:endParaRPr lang="en-US" dirty="0" smtClean="0"/>
          </a:p>
          <a:p>
            <a:pPr>
              <a:lnSpc>
                <a:spcPct val="150000"/>
              </a:lnSpc>
              <a:defRPr/>
            </a:pP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71625"/>
          </a:xfrm>
          <a:solidFill>
            <a:schemeClr val="bg2">
              <a:lumMod val="75000"/>
            </a:schemeClr>
          </a:solidFill>
        </p:spPr>
        <p:txBody>
          <a:bodyPr rtlCol="0">
            <a:normAutofit fontScale="90000"/>
          </a:bodyPr>
          <a:lstStyle/>
          <a:p>
            <a:pPr algn="ctr" eaLnBrk="1" fontAlgn="auto" hangingPunct="1">
              <a:spcAft>
                <a:spcPts val="0"/>
              </a:spcAft>
              <a:defRPr/>
            </a:pPr>
            <a:r>
              <a:rPr lang="en-US" sz="3600" b="1" dirty="0" smtClean="0">
                <a:latin typeface="Comic Sans MS" pitchFamily="66" charset="0"/>
              </a:rPr>
              <a:t>Chapter 3</a:t>
            </a:r>
            <a:br>
              <a:rPr lang="en-US" sz="3600" b="1" dirty="0" smtClean="0">
                <a:latin typeface="Comic Sans MS" pitchFamily="66" charset="0"/>
              </a:rPr>
            </a:br>
            <a:r>
              <a:rPr lang="en-US" sz="3600" b="1" dirty="0" smtClean="0">
                <a:latin typeface="Comic Sans MS" pitchFamily="66" charset="0"/>
              </a:rPr>
              <a:t>Effects of pests on crop plants</a:t>
            </a:r>
            <a:r>
              <a:rPr lang="en-GB" dirty="0" smtClean="0"/>
              <a:t/>
            </a:r>
            <a:br>
              <a:rPr lang="en-GB" dirty="0" smtClean="0"/>
            </a:br>
            <a:endParaRPr lang="en-GB" dirty="0" smtClean="0"/>
          </a:p>
        </p:txBody>
      </p:sp>
      <p:sp>
        <p:nvSpPr>
          <p:cNvPr id="3" name="Content Placeholder 2"/>
          <p:cNvSpPr>
            <a:spLocks noGrp="1"/>
          </p:cNvSpPr>
          <p:nvPr>
            <p:ph idx="1"/>
          </p:nvPr>
        </p:nvSpPr>
        <p:spPr>
          <a:xfrm>
            <a:off x="374650" y="1039813"/>
            <a:ext cx="8769350" cy="5818187"/>
          </a:xfrm>
          <a:solidFill>
            <a:schemeClr val="bg2">
              <a:lumMod val="75000"/>
            </a:schemeClr>
          </a:solidFill>
        </p:spPr>
        <p:txBody>
          <a:bodyPr rtlCol="0">
            <a:normAutofit lnSpcReduction="10000"/>
          </a:bodyPr>
          <a:lstStyle/>
          <a:p>
            <a:pPr>
              <a:buFont typeface="Wingdings 2" pitchFamily="18" charset="2"/>
              <a:buNone/>
              <a:defRPr/>
            </a:pPr>
            <a:r>
              <a:rPr lang="en-US" b="1" dirty="0" smtClean="0"/>
              <a:t>1. Consumption of Plant Parts</a:t>
            </a:r>
            <a:endParaRPr lang="en-GB" dirty="0" smtClean="0"/>
          </a:p>
          <a:p>
            <a:pPr>
              <a:buFont typeface="Wingdings 2" pitchFamily="18" charset="2"/>
              <a:buBlip>
                <a:blip r:embed="rId2"/>
              </a:buBlip>
              <a:defRPr/>
            </a:pPr>
            <a:r>
              <a:rPr lang="en-US" sz="3000" dirty="0" smtClean="0"/>
              <a:t>The ingestion of plant leaf represents </a:t>
            </a:r>
            <a:r>
              <a:rPr lang="en-US" sz="3000" b="1" dirty="0" smtClean="0">
                <a:solidFill>
                  <a:srgbClr val="7030A0"/>
                </a:solidFill>
              </a:rPr>
              <a:t>an energy gain by the pest </a:t>
            </a:r>
            <a:r>
              <a:rPr lang="en-US" sz="3000" dirty="0" smtClean="0"/>
              <a:t>and </a:t>
            </a:r>
            <a:r>
              <a:rPr lang="en-US" sz="3000" b="1" dirty="0" smtClean="0"/>
              <a:t>an energy loss by the plant. </a:t>
            </a:r>
          </a:p>
          <a:p>
            <a:pPr>
              <a:buFont typeface="Wingdings 2" pitchFamily="18" charset="2"/>
              <a:buNone/>
              <a:defRPr/>
            </a:pPr>
            <a:r>
              <a:rPr lang="en-US" sz="3000" u="sng" dirty="0" smtClean="0"/>
              <a:t>Example: </a:t>
            </a:r>
            <a:r>
              <a:rPr lang="en-US" sz="3000" dirty="0" smtClean="0"/>
              <a:t>consumption of leaves results in reduced photosynthetic area, which then results in yield loss. </a:t>
            </a:r>
          </a:p>
          <a:p>
            <a:pPr>
              <a:buFont typeface="Wingdings 2" pitchFamily="18" charset="2"/>
              <a:buNone/>
              <a:defRPr/>
            </a:pPr>
            <a:endParaRPr lang="en-US" sz="3000" dirty="0" smtClean="0"/>
          </a:p>
          <a:p>
            <a:pPr>
              <a:buFont typeface="Wingdings 2" pitchFamily="18" charset="2"/>
              <a:buBlip>
                <a:blip r:embed="rId3"/>
              </a:buBlip>
              <a:defRPr/>
            </a:pPr>
            <a:r>
              <a:rPr lang="en-US" sz="3000" dirty="0" smtClean="0"/>
              <a:t>Pests may directly consume </a:t>
            </a:r>
            <a:r>
              <a:rPr lang="en-US" sz="3000" dirty="0" smtClean="0">
                <a:solidFill>
                  <a:srgbClr val="7030A0"/>
                </a:solidFill>
              </a:rPr>
              <a:t>fruits</a:t>
            </a:r>
            <a:r>
              <a:rPr lang="en-US" sz="3000" dirty="0" smtClean="0"/>
              <a:t> and </a:t>
            </a:r>
            <a:r>
              <a:rPr lang="en-US" sz="3000" dirty="0" smtClean="0">
                <a:solidFill>
                  <a:srgbClr val="7030A0"/>
                </a:solidFill>
              </a:rPr>
              <a:t>seeds</a:t>
            </a:r>
            <a:r>
              <a:rPr lang="en-US" sz="3000" dirty="0" smtClean="0"/>
              <a:t>, or damage the </a:t>
            </a:r>
            <a:r>
              <a:rPr lang="en-US" sz="3000" dirty="0" smtClean="0">
                <a:solidFill>
                  <a:srgbClr val="7030A0"/>
                </a:solidFill>
              </a:rPr>
              <a:t>roots</a:t>
            </a:r>
            <a:r>
              <a:rPr lang="en-US" sz="3000" dirty="0" smtClean="0"/>
              <a:t>, which </a:t>
            </a:r>
            <a:r>
              <a:rPr lang="en-US" sz="3000" b="1" dirty="0" smtClean="0">
                <a:solidFill>
                  <a:schemeClr val="tx1">
                    <a:lumMod val="75000"/>
                    <a:lumOff val="25000"/>
                  </a:schemeClr>
                </a:solidFill>
              </a:rPr>
              <a:t>reduce top growth</a:t>
            </a:r>
            <a:r>
              <a:rPr lang="en-US" sz="3000" dirty="0" smtClean="0"/>
              <a:t>.</a:t>
            </a:r>
          </a:p>
          <a:p>
            <a:pPr>
              <a:buFont typeface="Wingdings 2" pitchFamily="18" charset="2"/>
              <a:buBlip>
                <a:blip r:embed="rId3"/>
              </a:buBlip>
              <a:defRPr/>
            </a:pPr>
            <a:endParaRPr lang="en-US" sz="3000" dirty="0" smtClean="0"/>
          </a:p>
          <a:p>
            <a:pPr>
              <a:buFont typeface="Wingdings 2" pitchFamily="18" charset="2"/>
              <a:buBlip>
                <a:blip r:embed="rId3"/>
              </a:buBlip>
              <a:defRPr/>
            </a:pPr>
            <a:r>
              <a:rPr lang="en-US" sz="3000" dirty="0" smtClean="0"/>
              <a:t>Insects feed and consume plant tissues or plant sap by </a:t>
            </a:r>
            <a:r>
              <a:rPr lang="en-US" sz="3000" dirty="0" smtClean="0">
                <a:solidFill>
                  <a:srgbClr val="7030A0"/>
                </a:solidFill>
              </a:rPr>
              <a:t>chewing, sucking or boring</a:t>
            </a:r>
            <a:r>
              <a:rPr lang="en-US" sz="3000" dirty="0" smtClean="0"/>
              <a:t>.</a:t>
            </a:r>
            <a:endParaRPr lang="en-GB" sz="30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2160588" y="274638"/>
            <a:ext cx="6983412" cy="1143000"/>
          </a:xfrm>
        </p:spPr>
        <p:txBody>
          <a:bodyPr/>
          <a:lstStyle/>
          <a:p>
            <a:pPr eaLnBrk="1" fontAlgn="auto" hangingPunct="1">
              <a:spcAft>
                <a:spcPts val="0"/>
              </a:spcAft>
              <a:defRPr/>
            </a:pPr>
            <a:r>
              <a:rPr lang="en-US" dirty="0" smtClean="0">
                <a:solidFill>
                  <a:schemeClr val="tx2">
                    <a:satMod val="130000"/>
                  </a:schemeClr>
                </a:solidFill>
              </a:rPr>
              <a:t>Definition of “Pest”</a:t>
            </a:r>
          </a:p>
        </p:txBody>
      </p:sp>
      <p:sp>
        <p:nvSpPr>
          <p:cNvPr id="18435" name="Text Box 4"/>
          <p:cNvSpPr txBox="1">
            <a:spLocks noChangeArrowheads="1"/>
          </p:cNvSpPr>
          <p:nvPr/>
        </p:nvSpPr>
        <p:spPr bwMode="auto">
          <a:xfrm>
            <a:off x="1163638" y="1316038"/>
            <a:ext cx="7980362" cy="5262562"/>
          </a:xfrm>
          <a:prstGeom prst="rect">
            <a:avLst/>
          </a:prstGeom>
          <a:solidFill>
            <a:schemeClr val="bg1">
              <a:lumMod val="75000"/>
            </a:schemeClr>
          </a:solidFill>
          <a:ln w="9525">
            <a:noFill/>
            <a:miter lim="800000"/>
            <a:headEnd/>
            <a:tailEnd/>
          </a:ln>
        </p:spPr>
        <p:txBody>
          <a:bodyPr>
            <a:spAutoFit/>
          </a:bodyPr>
          <a:lstStyle/>
          <a:p>
            <a:pPr>
              <a:spcBef>
                <a:spcPct val="50000"/>
              </a:spcBef>
              <a:buFont typeface="Wingdings" pitchFamily="2" charset="2"/>
              <a:buChar char="@"/>
              <a:defRPr/>
            </a:pPr>
            <a:r>
              <a:rPr lang="en-US" sz="3200" dirty="0">
                <a:latin typeface="Gill Sans MT" pitchFamily="34" charset="0"/>
              </a:rPr>
              <a:t>From an agricultural point of view, an animal or plant out of context is regarded as a pest. </a:t>
            </a:r>
          </a:p>
          <a:p>
            <a:pPr>
              <a:spcBef>
                <a:spcPct val="50000"/>
              </a:spcBef>
              <a:buFont typeface="Wingdings" pitchFamily="2" charset="2"/>
              <a:buChar char="@"/>
              <a:defRPr/>
            </a:pPr>
            <a:r>
              <a:rPr lang="en-US" sz="3200" dirty="0">
                <a:latin typeface="Gill Sans MT" pitchFamily="34" charset="0"/>
              </a:rPr>
              <a:t>An </a:t>
            </a:r>
            <a:r>
              <a:rPr lang="en-US" sz="3200" u="sng" dirty="0">
                <a:latin typeface="Gill Sans MT" pitchFamily="34" charset="0"/>
              </a:rPr>
              <a:t>injurious</a:t>
            </a:r>
            <a:r>
              <a:rPr lang="en-US" sz="3200" dirty="0">
                <a:latin typeface="Gill Sans MT" pitchFamily="34" charset="0"/>
              </a:rPr>
              <a:t> and </a:t>
            </a:r>
            <a:r>
              <a:rPr lang="en-US" sz="3200" u="sng" dirty="0">
                <a:latin typeface="Gill Sans MT" pitchFamily="34" charset="0"/>
              </a:rPr>
              <a:t>noxious </a:t>
            </a:r>
            <a:r>
              <a:rPr lang="en-US" sz="3200" dirty="0">
                <a:latin typeface="Gill Sans MT" pitchFamily="34" charset="0"/>
              </a:rPr>
              <a:t>living organism which pose problems (British Columbia Pesticide Control Act,1997).</a:t>
            </a:r>
          </a:p>
          <a:p>
            <a:pPr>
              <a:spcBef>
                <a:spcPct val="50000"/>
              </a:spcBef>
              <a:buFont typeface="Wingdings" pitchFamily="2" charset="2"/>
              <a:buChar char="@"/>
              <a:defRPr/>
            </a:pPr>
            <a:r>
              <a:rPr lang="en-US" sz="3200" b="1" dirty="0">
                <a:solidFill>
                  <a:srgbClr val="FF0000"/>
                </a:solidFill>
                <a:latin typeface="Gill Sans MT" pitchFamily="34" charset="0"/>
              </a:rPr>
              <a:t>Any organism that interferes with the activities of </a:t>
            </a:r>
            <a:r>
              <a:rPr lang="en-US" sz="3200" dirty="0">
                <a:latin typeface="Gill Sans MT" pitchFamily="34" charset="0"/>
              </a:rPr>
              <a:t>Plants.</a:t>
            </a:r>
          </a:p>
          <a:p>
            <a:pPr>
              <a:spcBef>
                <a:spcPct val="50000"/>
              </a:spcBef>
              <a:buFont typeface="Wingdings" pitchFamily="2" charset="2"/>
              <a:buChar char="@"/>
              <a:defRPr/>
            </a:pPr>
            <a:r>
              <a:rPr lang="en-US" sz="3200" dirty="0"/>
              <a:t>Organisms that cause economic damage.</a:t>
            </a:r>
            <a:endParaRPr lang="en-US" sz="3200" dirty="0">
              <a:latin typeface="Gill Sans MT" pitchFamily="34" charset="0"/>
            </a:endParaRPr>
          </a:p>
        </p:txBody>
      </p:sp>
    </p:spTree>
  </p:cSld>
  <p:clrMapOvr>
    <a:masterClrMapping/>
  </p:clrMapOvr>
  <p:transition>
    <p:cover dir="rd"/>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71625"/>
          </a:xfrm>
          <a:solidFill>
            <a:schemeClr val="bg2">
              <a:lumMod val="75000"/>
            </a:schemeClr>
          </a:solidFill>
        </p:spPr>
        <p:txBody>
          <a:bodyPr rtlCol="0"/>
          <a:lstStyle/>
          <a:p>
            <a:pPr eaLnBrk="1" fontAlgn="auto" hangingPunct="1">
              <a:spcAft>
                <a:spcPts val="0"/>
              </a:spcAft>
              <a:defRPr/>
            </a:pPr>
            <a:endParaRPr lang="en-GB" dirty="0" smtClean="0"/>
          </a:p>
        </p:txBody>
      </p:sp>
      <p:sp>
        <p:nvSpPr>
          <p:cNvPr id="3" name="Content Placeholder 2"/>
          <p:cNvSpPr>
            <a:spLocks noGrp="1"/>
          </p:cNvSpPr>
          <p:nvPr>
            <p:ph idx="1"/>
          </p:nvPr>
        </p:nvSpPr>
        <p:spPr>
          <a:xfrm>
            <a:off x="0" y="428625"/>
            <a:ext cx="9144000" cy="6429375"/>
          </a:xfrm>
          <a:solidFill>
            <a:schemeClr val="bg2">
              <a:lumMod val="75000"/>
            </a:schemeClr>
          </a:solidFill>
        </p:spPr>
        <p:txBody>
          <a:bodyPr rtlCol="0">
            <a:normAutofit/>
          </a:bodyPr>
          <a:lstStyle/>
          <a:p>
            <a:pPr eaLnBrk="1" fontAlgn="auto" hangingPunct="1">
              <a:spcAft>
                <a:spcPts val="0"/>
              </a:spcAft>
              <a:buFont typeface="Wingdings 2" pitchFamily="18" charset="2"/>
              <a:buBlip>
                <a:blip r:embed="rId2"/>
              </a:buBlip>
              <a:defRPr/>
            </a:pPr>
            <a:endParaRPr lang="en-US" sz="2800" dirty="0" smtClean="0"/>
          </a:p>
          <a:p>
            <a:pPr eaLnBrk="1" fontAlgn="auto" hangingPunct="1">
              <a:spcAft>
                <a:spcPts val="0"/>
              </a:spcAft>
              <a:buFont typeface="Wingdings 2" pitchFamily="18" charset="2"/>
              <a:buBlip>
                <a:blip r:embed="rId2"/>
              </a:buBlip>
              <a:defRPr/>
            </a:pPr>
            <a:r>
              <a:rPr lang="en-US" sz="2800" dirty="0" smtClean="0"/>
              <a:t>When chewing insects feed directly on </a:t>
            </a:r>
            <a:r>
              <a:rPr lang="en-US" sz="2800" dirty="0" smtClean="0">
                <a:solidFill>
                  <a:srgbClr val="7030A0"/>
                </a:solidFill>
              </a:rPr>
              <a:t>flowering</a:t>
            </a:r>
            <a:r>
              <a:rPr lang="en-US" sz="2800" dirty="0" smtClean="0"/>
              <a:t> or </a:t>
            </a:r>
            <a:r>
              <a:rPr lang="en-US" sz="2800" dirty="0" smtClean="0">
                <a:solidFill>
                  <a:srgbClr val="7030A0"/>
                </a:solidFill>
              </a:rPr>
              <a:t>fruiting structures</a:t>
            </a:r>
            <a:r>
              <a:rPr lang="en-US" sz="2800" dirty="0" smtClean="0"/>
              <a:t>, substantial </a:t>
            </a:r>
            <a:r>
              <a:rPr lang="en-US" sz="2800" b="1" dirty="0" smtClean="0"/>
              <a:t>yield loss can occur</a:t>
            </a:r>
            <a:r>
              <a:rPr lang="en-US" sz="2800" dirty="0" smtClean="0"/>
              <a:t>. </a:t>
            </a:r>
          </a:p>
          <a:p>
            <a:pPr eaLnBrk="1" fontAlgn="auto" hangingPunct="1">
              <a:spcAft>
                <a:spcPts val="0"/>
              </a:spcAft>
              <a:buFont typeface="Wingdings 2" pitchFamily="18" charset="2"/>
              <a:buBlip>
                <a:blip r:embed="rId2"/>
              </a:buBlip>
              <a:defRPr/>
            </a:pPr>
            <a:endParaRPr lang="en-US" sz="2800" dirty="0" smtClean="0"/>
          </a:p>
          <a:p>
            <a:pPr eaLnBrk="1" fontAlgn="auto" hangingPunct="1">
              <a:spcAft>
                <a:spcPts val="0"/>
              </a:spcAft>
              <a:buFont typeface="Wingdings 2" pitchFamily="18" charset="2"/>
              <a:buBlip>
                <a:blip r:embed="rId2"/>
              </a:buBlip>
              <a:defRPr/>
            </a:pPr>
            <a:r>
              <a:rPr lang="en-US" sz="2800" dirty="0" smtClean="0"/>
              <a:t>The most serious type of damage is </a:t>
            </a:r>
            <a:r>
              <a:rPr lang="en-US" sz="2800" dirty="0" smtClean="0">
                <a:solidFill>
                  <a:srgbClr val="C00000"/>
                </a:solidFill>
              </a:rPr>
              <a:t>when the part to be harvested is damaged by the pest</a:t>
            </a:r>
            <a:r>
              <a:rPr lang="en-US" sz="2800" dirty="0" smtClean="0"/>
              <a:t>. </a:t>
            </a:r>
          </a:p>
          <a:p>
            <a:pPr eaLnBrk="1" fontAlgn="auto" hangingPunct="1">
              <a:spcAft>
                <a:spcPts val="0"/>
              </a:spcAft>
              <a:buFont typeface="Courier New" pitchFamily="49" charset="0"/>
              <a:buChar char="o"/>
              <a:defRPr/>
            </a:pPr>
            <a:r>
              <a:rPr lang="en-US" sz="2800" dirty="0" smtClean="0"/>
              <a:t>For example, most root crops (potato, sugar beet, etc) </a:t>
            </a:r>
            <a:r>
              <a:rPr lang="en-US" sz="2800" dirty="0" smtClean="0">
                <a:solidFill>
                  <a:srgbClr val="C00000"/>
                </a:solidFill>
              </a:rPr>
              <a:t>can tolerate partial defoliation of leafs without noticeable loss </a:t>
            </a:r>
            <a:r>
              <a:rPr lang="en-US" sz="2800" dirty="0" smtClean="0"/>
              <a:t>of yield because the part to harvested is the tuber (root). </a:t>
            </a:r>
          </a:p>
          <a:p>
            <a:pPr eaLnBrk="1" fontAlgn="auto" hangingPunct="1">
              <a:spcAft>
                <a:spcPts val="0"/>
              </a:spcAft>
              <a:buFont typeface="Courier New" pitchFamily="49" charset="0"/>
              <a:buChar char="o"/>
              <a:defRPr/>
            </a:pPr>
            <a:endParaRPr lang="en-US" sz="2800" dirty="0" smtClean="0">
              <a:solidFill>
                <a:srgbClr val="C00000"/>
              </a:solidFill>
            </a:endParaRPr>
          </a:p>
          <a:p>
            <a:pPr eaLnBrk="1" fontAlgn="auto" hangingPunct="1">
              <a:spcAft>
                <a:spcPts val="0"/>
              </a:spcAft>
              <a:buFont typeface="Courier New" pitchFamily="49" charset="0"/>
              <a:buChar char="o"/>
              <a:defRPr/>
            </a:pPr>
            <a:r>
              <a:rPr lang="en-US" sz="2800" dirty="0" smtClean="0">
                <a:solidFill>
                  <a:srgbClr val="C00000"/>
                </a:solidFill>
              </a:rPr>
              <a:t>But, partial defoliation of leaves of cabbage is not tolerable. </a:t>
            </a:r>
          </a:p>
          <a:p>
            <a:pPr eaLnBrk="1" fontAlgn="auto" hangingPunct="1">
              <a:spcAft>
                <a:spcPts val="0"/>
              </a:spcAft>
              <a:buFont typeface="Wingdings 2" pitchFamily="18" charset="2"/>
              <a:buBlip>
                <a:blip r:embed="rId3"/>
              </a:buBlip>
              <a:defRPr/>
            </a:pPr>
            <a:endParaRPr lang="en-US" sz="2800" dirty="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71625"/>
          </a:xfrm>
          <a:solidFill>
            <a:schemeClr val="bg2">
              <a:lumMod val="75000"/>
            </a:schemeClr>
          </a:solidFill>
        </p:spPr>
        <p:txBody>
          <a:bodyPr rtlCol="0"/>
          <a:lstStyle/>
          <a:p>
            <a:pPr eaLnBrk="1" fontAlgn="auto" hangingPunct="1">
              <a:spcAft>
                <a:spcPts val="0"/>
              </a:spcAft>
              <a:defRPr/>
            </a:pPr>
            <a:endParaRPr lang="en-GB" dirty="0" smtClean="0"/>
          </a:p>
        </p:txBody>
      </p:sp>
      <p:sp>
        <p:nvSpPr>
          <p:cNvPr id="3" name="Content Placeholder 2"/>
          <p:cNvSpPr>
            <a:spLocks noGrp="1"/>
          </p:cNvSpPr>
          <p:nvPr>
            <p:ph idx="1"/>
          </p:nvPr>
        </p:nvSpPr>
        <p:spPr>
          <a:xfrm>
            <a:off x="0" y="428625"/>
            <a:ext cx="9144000" cy="6429375"/>
          </a:xfrm>
          <a:solidFill>
            <a:schemeClr val="bg2">
              <a:lumMod val="75000"/>
            </a:schemeClr>
          </a:solidFill>
        </p:spPr>
        <p:txBody>
          <a:bodyPr rtlCol="0">
            <a:normAutofit/>
          </a:bodyPr>
          <a:lstStyle/>
          <a:p>
            <a:pPr eaLnBrk="1" fontAlgn="auto" hangingPunct="1">
              <a:spcAft>
                <a:spcPts val="0"/>
              </a:spcAft>
              <a:buFont typeface="Wingdings 2" pitchFamily="18" charset="2"/>
              <a:buBlip>
                <a:blip r:embed="rId2"/>
              </a:buBlip>
              <a:defRPr/>
            </a:pPr>
            <a:r>
              <a:rPr lang="en-US" dirty="0" smtClean="0"/>
              <a:t>Many crops can tolerate up to 30 percent defoliation without apparent yield loss. </a:t>
            </a:r>
          </a:p>
          <a:p>
            <a:pPr eaLnBrk="1" fontAlgn="auto" hangingPunct="1">
              <a:spcAft>
                <a:spcPts val="0"/>
              </a:spcAft>
              <a:buFont typeface="Wingdings 2" pitchFamily="18" charset="2"/>
              <a:buBlip>
                <a:blip r:embed="rId2"/>
              </a:buBlip>
              <a:defRPr/>
            </a:pPr>
            <a:endParaRPr lang="en-US" dirty="0" smtClean="0"/>
          </a:p>
          <a:p>
            <a:pPr eaLnBrk="1" fontAlgn="auto" hangingPunct="1">
              <a:spcAft>
                <a:spcPts val="0"/>
              </a:spcAft>
              <a:buFont typeface="Wingdings 2" pitchFamily="18" charset="2"/>
              <a:buBlip>
                <a:blip r:embed="rId2"/>
              </a:buBlip>
              <a:defRPr/>
            </a:pPr>
            <a:r>
              <a:rPr lang="en-US" dirty="0" smtClean="0"/>
              <a:t>So often damage to the other parts of the plant body is </a:t>
            </a:r>
            <a:r>
              <a:rPr lang="en-US" dirty="0" smtClean="0">
                <a:solidFill>
                  <a:srgbClr val="C00000"/>
                </a:solidFill>
              </a:rPr>
              <a:t>not nearly as important as that to the part to be harvested</a:t>
            </a:r>
            <a:r>
              <a:rPr lang="en-US" dirty="0" smtClean="0"/>
              <a:t>. </a:t>
            </a:r>
            <a:endParaRPr lang="en-US" dirty="0" smtClean="0">
              <a:solidFill>
                <a:srgbClr val="C00000"/>
              </a:solidFill>
            </a:endParaRPr>
          </a:p>
          <a:p>
            <a:pPr eaLnBrk="1" fontAlgn="auto" hangingPunct="1">
              <a:spcAft>
                <a:spcPts val="0"/>
              </a:spcAft>
              <a:buFont typeface="Wingdings 2" pitchFamily="18" charset="2"/>
              <a:buBlip>
                <a:blip r:embed="rId2"/>
              </a:buBlip>
              <a:defRPr/>
            </a:pPr>
            <a:endParaRPr lang="en-GB" dirty="0" smtClean="0"/>
          </a:p>
          <a:p>
            <a:pPr>
              <a:buFont typeface="Wingdings" pitchFamily="2" charset="2"/>
              <a:buChar char="è"/>
              <a:defRPr/>
            </a:pPr>
            <a:r>
              <a:rPr lang="en-US" dirty="0" smtClean="0"/>
              <a:t>Nematodes, insects, and vertebrates may consume plant sap, plant parts, or entire plants, which can result in plant death. </a:t>
            </a:r>
            <a:endParaRPr lang="en-GB" dirty="0" smtClean="0"/>
          </a:p>
          <a:p>
            <a:pPr eaLnBrk="1" fontAlgn="auto" hangingPunct="1">
              <a:spcAft>
                <a:spcPts val="0"/>
              </a:spcAft>
              <a:buFont typeface="Arial" charset="0"/>
              <a:buNone/>
              <a:defRPr/>
            </a:pPr>
            <a:endParaRPr lang="en-GB" dirty="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71625"/>
          </a:xfrm>
          <a:solidFill>
            <a:schemeClr val="bg2">
              <a:lumMod val="75000"/>
            </a:schemeClr>
          </a:solidFill>
        </p:spPr>
        <p:txBody>
          <a:bodyPr rtlCol="0"/>
          <a:lstStyle/>
          <a:p>
            <a:pPr eaLnBrk="1" fontAlgn="auto" hangingPunct="1">
              <a:spcAft>
                <a:spcPts val="0"/>
              </a:spcAft>
              <a:defRPr/>
            </a:pPr>
            <a:endParaRPr lang="en-GB" dirty="0" smtClean="0"/>
          </a:p>
        </p:txBody>
      </p:sp>
      <p:sp>
        <p:nvSpPr>
          <p:cNvPr id="3" name="Content Placeholder 2"/>
          <p:cNvSpPr>
            <a:spLocks noGrp="1"/>
          </p:cNvSpPr>
          <p:nvPr>
            <p:ph idx="1"/>
          </p:nvPr>
        </p:nvSpPr>
        <p:spPr>
          <a:xfrm>
            <a:off x="0" y="428625"/>
            <a:ext cx="9144000" cy="6429375"/>
          </a:xfrm>
          <a:solidFill>
            <a:schemeClr val="bg2">
              <a:lumMod val="75000"/>
            </a:schemeClr>
          </a:solidFill>
        </p:spPr>
        <p:txBody>
          <a:bodyPr rtlCol="0">
            <a:normAutofit/>
          </a:bodyPr>
          <a:lstStyle/>
          <a:p>
            <a:pPr algn="ctr">
              <a:buFont typeface="Wingdings 2" pitchFamily="18" charset="2"/>
              <a:buNone/>
              <a:defRPr/>
            </a:pPr>
            <a:r>
              <a:rPr lang="en-US" b="1" dirty="0" smtClean="0">
                <a:latin typeface="Comic Sans MS" pitchFamily="66" charset="0"/>
              </a:rPr>
              <a:t>2. Physical Damage</a:t>
            </a:r>
            <a:endParaRPr lang="en-GB" dirty="0" smtClean="0">
              <a:latin typeface="Comic Sans MS" pitchFamily="66" charset="0"/>
            </a:endParaRPr>
          </a:p>
          <a:p>
            <a:pPr>
              <a:buFont typeface="Wingdings 2" pitchFamily="18" charset="2"/>
              <a:buBlip>
                <a:blip r:embed="rId2"/>
              </a:buBlip>
              <a:defRPr/>
            </a:pPr>
            <a:r>
              <a:rPr lang="en-US" dirty="0" smtClean="0"/>
              <a:t>The feeding of arthropods and nematodes makes wounds or holes that </a:t>
            </a:r>
            <a:r>
              <a:rPr lang="en-US" dirty="0" smtClean="0">
                <a:solidFill>
                  <a:srgbClr val="C00000"/>
                </a:solidFill>
              </a:rPr>
              <a:t>serve as entry points for pathogens. </a:t>
            </a:r>
            <a:r>
              <a:rPr lang="en-US" dirty="0" smtClean="0"/>
              <a:t>The resulting pathogen then damages the produce or even kills the plant. </a:t>
            </a:r>
          </a:p>
          <a:p>
            <a:pPr>
              <a:buFont typeface="Wingdings 2" pitchFamily="18" charset="2"/>
              <a:buBlip>
                <a:blip r:embed="rId2"/>
              </a:buBlip>
              <a:defRPr/>
            </a:pPr>
            <a:endParaRPr lang="en-US" dirty="0" smtClean="0"/>
          </a:p>
          <a:p>
            <a:pPr>
              <a:buFont typeface="Wingdings 2" pitchFamily="18" charset="2"/>
              <a:buBlip>
                <a:blip r:embed="rId2"/>
              </a:buBlip>
              <a:defRPr/>
            </a:pPr>
            <a:r>
              <a:rPr lang="en-US" dirty="0" smtClean="0"/>
              <a:t>Physical damage can also cause </a:t>
            </a:r>
            <a:r>
              <a:rPr lang="en-US" dirty="0" smtClean="0">
                <a:solidFill>
                  <a:srgbClr val="C00000"/>
                </a:solidFill>
              </a:rPr>
              <a:t>loss of plant structural strength</a:t>
            </a:r>
            <a:r>
              <a:rPr lang="en-US" dirty="0" smtClean="0"/>
              <a:t>; </a:t>
            </a:r>
          </a:p>
          <a:p>
            <a:pPr>
              <a:buFont typeface="Wingdings" pitchFamily="2" charset="2"/>
              <a:buChar char="ü"/>
              <a:defRPr/>
            </a:pPr>
            <a:r>
              <a:rPr lang="en-US" dirty="0" smtClean="0"/>
              <a:t>for example, maize, can collapse in response to maize stalk borer damage; the stalk borer insect bores through the maize stalk.</a:t>
            </a:r>
            <a:endParaRPr lang="en-GB" dirty="0" smtClean="0"/>
          </a:p>
          <a:p>
            <a:pPr eaLnBrk="1" fontAlgn="auto" hangingPunct="1">
              <a:spcAft>
                <a:spcPts val="0"/>
              </a:spcAft>
              <a:buFont typeface="Arial" charset="0"/>
              <a:buNone/>
              <a:defRPr/>
            </a:pPr>
            <a:endParaRPr lang="en-GB" dirty="0"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71625"/>
          </a:xfrm>
          <a:solidFill>
            <a:schemeClr val="bg2">
              <a:lumMod val="75000"/>
            </a:schemeClr>
          </a:solidFill>
        </p:spPr>
        <p:txBody>
          <a:bodyPr rtlCol="0"/>
          <a:lstStyle/>
          <a:p>
            <a:pPr eaLnBrk="1" fontAlgn="auto" hangingPunct="1">
              <a:spcAft>
                <a:spcPts val="0"/>
              </a:spcAft>
              <a:defRPr/>
            </a:pPr>
            <a:endParaRPr lang="en-GB" dirty="0" smtClean="0"/>
          </a:p>
        </p:txBody>
      </p:sp>
      <p:sp>
        <p:nvSpPr>
          <p:cNvPr id="3" name="Content Placeholder 2"/>
          <p:cNvSpPr>
            <a:spLocks noGrp="1"/>
          </p:cNvSpPr>
          <p:nvPr>
            <p:ph idx="1"/>
          </p:nvPr>
        </p:nvSpPr>
        <p:spPr>
          <a:xfrm>
            <a:off x="0" y="428625"/>
            <a:ext cx="9144000" cy="6429375"/>
          </a:xfrm>
          <a:solidFill>
            <a:schemeClr val="bg2">
              <a:lumMod val="75000"/>
            </a:schemeClr>
          </a:solidFill>
        </p:spPr>
        <p:txBody>
          <a:bodyPr rtlCol="0">
            <a:normAutofit/>
          </a:bodyPr>
          <a:lstStyle/>
          <a:p>
            <a:pPr>
              <a:buFont typeface="Wingdings 2" pitchFamily="18" charset="2"/>
              <a:buNone/>
              <a:defRPr/>
            </a:pPr>
            <a:r>
              <a:rPr lang="en-US" b="1" dirty="0" smtClean="0">
                <a:latin typeface="Comic Sans MS" pitchFamily="66" charset="0"/>
              </a:rPr>
              <a:t>3. Loss in Quality</a:t>
            </a:r>
            <a:endParaRPr lang="en-GB" dirty="0" smtClean="0">
              <a:latin typeface="Comic Sans MS" pitchFamily="66" charset="0"/>
            </a:endParaRPr>
          </a:p>
          <a:p>
            <a:pPr>
              <a:buFont typeface="Wingdings" pitchFamily="2" charset="2"/>
              <a:buChar char="ü"/>
              <a:defRPr/>
            </a:pPr>
            <a:r>
              <a:rPr lang="en-US" sz="2800" dirty="0" smtClean="0">
                <a:latin typeface="Comic Sans MS" pitchFamily="66" charset="0"/>
              </a:rPr>
              <a:t>The seed will be infested and contaminated with pests.</a:t>
            </a:r>
          </a:p>
          <a:p>
            <a:pPr>
              <a:buFont typeface="Wingdings" pitchFamily="2" charset="2"/>
              <a:buChar char="ü"/>
              <a:defRPr/>
            </a:pPr>
            <a:r>
              <a:rPr lang="en-US" sz="2800" dirty="0" smtClean="0">
                <a:latin typeface="Comic Sans MS" pitchFamily="66" charset="0"/>
              </a:rPr>
              <a:t>Grains are holed and often </a:t>
            </a:r>
            <a:r>
              <a:rPr lang="en-US" sz="2800" dirty="0" err="1" smtClean="0">
                <a:latin typeface="Comic Sans MS" pitchFamily="66" charset="0"/>
              </a:rPr>
              <a:t>discoloured</a:t>
            </a:r>
            <a:r>
              <a:rPr lang="en-US" sz="2800" dirty="0" smtClean="0">
                <a:latin typeface="Comic Sans MS" pitchFamily="66" charset="0"/>
              </a:rPr>
              <a:t>. </a:t>
            </a:r>
          </a:p>
          <a:p>
            <a:pPr>
              <a:buFont typeface="Wingdings" pitchFamily="2" charset="2"/>
              <a:buChar char="ü"/>
              <a:defRPr/>
            </a:pPr>
            <a:r>
              <a:rPr lang="en-US" sz="2800" dirty="0" smtClean="0">
                <a:latin typeface="Comic Sans MS" pitchFamily="66" charset="0"/>
              </a:rPr>
              <a:t>Food prepared from infested produce may have an unpleasant odor or taste. </a:t>
            </a:r>
          </a:p>
          <a:p>
            <a:pPr>
              <a:buFont typeface="Wingdings" pitchFamily="2" charset="2"/>
              <a:buChar char="ü"/>
              <a:defRPr/>
            </a:pPr>
            <a:r>
              <a:rPr lang="en-US" sz="2800" dirty="0" smtClean="0">
                <a:latin typeface="Comic Sans MS" pitchFamily="66" charset="0"/>
              </a:rPr>
              <a:t>Weed seeds can be present in harvested products, such as cereal grains. </a:t>
            </a:r>
            <a:endParaRPr lang="en-GB" sz="2800" dirty="0" smtClean="0">
              <a:latin typeface="Comic Sans MS" pitchFamily="66" charset="0"/>
            </a:endParaRPr>
          </a:p>
          <a:p>
            <a:pPr eaLnBrk="1" fontAlgn="auto" hangingPunct="1">
              <a:spcAft>
                <a:spcPts val="0"/>
              </a:spcAft>
              <a:buFont typeface="Arial" charset="0"/>
              <a:buNone/>
              <a:defRPr/>
            </a:pPr>
            <a:endParaRPr lang="en-GB" dirty="0"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71625"/>
          </a:xfrm>
          <a:solidFill>
            <a:schemeClr val="bg2">
              <a:lumMod val="75000"/>
            </a:schemeClr>
          </a:solidFill>
        </p:spPr>
        <p:txBody>
          <a:bodyPr rtlCol="0"/>
          <a:lstStyle/>
          <a:p>
            <a:pPr eaLnBrk="1" fontAlgn="auto" hangingPunct="1">
              <a:spcAft>
                <a:spcPts val="0"/>
              </a:spcAft>
              <a:defRPr/>
            </a:pPr>
            <a:endParaRPr lang="en-GB" dirty="0" smtClean="0"/>
          </a:p>
        </p:txBody>
      </p:sp>
      <p:sp>
        <p:nvSpPr>
          <p:cNvPr id="3" name="Content Placeholder 2"/>
          <p:cNvSpPr>
            <a:spLocks noGrp="1"/>
          </p:cNvSpPr>
          <p:nvPr>
            <p:ph idx="1"/>
          </p:nvPr>
        </p:nvSpPr>
        <p:spPr>
          <a:xfrm>
            <a:off x="0" y="428625"/>
            <a:ext cx="9144000" cy="6429375"/>
          </a:xfrm>
          <a:solidFill>
            <a:schemeClr val="bg2">
              <a:lumMod val="75000"/>
            </a:schemeClr>
          </a:solidFill>
        </p:spPr>
        <p:txBody>
          <a:bodyPr rtlCol="0">
            <a:normAutofit/>
          </a:bodyPr>
          <a:lstStyle/>
          <a:p>
            <a:pPr algn="ctr">
              <a:buFont typeface="Wingdings 2" pitchFamily="18" charset="2"/>
              <a:buNone/>
              <a:defRPr/>
            </a:pPr>
            <a:r>
              <a:rPr lang="en-US" sz="2800" b="1" dirty="0" smtClean="0">
                <a:latin typeface="Comic Sans MS" pitchFamily="66" charset="0"/>
              </a:rPr>
              <a:t>4. Vectoring of Pathogens </a:t>
            </a:r>
            <a:endParaRPr lang="en-GB" sz="2800" b="1" dirty="0" smtClean="0">
              <a:latin typeface="Comic Sans MS" pitchFamily="66" charset="0"/>
            </a:endParaRPr>
          </a:p>
          <a:p>
            <a:pPr>
              <a:buFont typeface="Wingdings" pitchFamily="2" charset="2"/>
              <a:buChar char="@"/>
              <a:defRPr/>
            </a:pPr>
            <a:r>
              <a:rPr lang="en-US" sz="2800" dirty="0" smtClean="0">
                <a:latin typeface="Comic Sans MS" pitchFamily="66" charset="0"/>
              </a:rPr>
              <a:t>The most important form of damage is when the insect acts as a vector for a parasite or pathogen.</a:t>
            </a:r>
          </a:p>
          <a:p>
            <a:pPr>
              <a:buFont typeface="Wingdings" pitchFamily="2" charset="2"/>
              <a:buChar char="@"/>
              <a:defRPr/>
            </a:pPr>
            <a:endParaRPr lang="en-US" sz="2800" dirty="0" smtClean="0">
              <a:latin typeface="Comic Sans MS" pitchFamily="66" charset="0"/>
            </a:endParaRPr>
          </a:p>
          <a:p>
            <a:pPr>
              <a:buFont typeface="Wingdings" pitchFamily="2" charset="2"/>
              <a:buChar char="@"/>
              <a:defRPr/>
            </a:pPr>
            <a:r>
              <a:rPr lang="en-US" sz="2800" dirty="0" smtClean="0">
                <a:latin typeface="Comic Sans MS" pitchFamily="66" charset="0"/>
              </a:rPr>
              <a:t>The simplest form of dispersal is known as </a:t>
            </a:r>
            <a:r>
              <a:rPr lang="en-US" sz="2800" dirty="0" smtClean="0">
                <a:solidFill>
                  <a:srgbClr val="C00000"/>
                </a:solidFill>
                <a:latin typeface="Comic Sans MS" pitchFamily="66" charset="0"/>
              </a:rPr>
              <a:t>mechanical transmission</a:t>
            </a:r>
            <a:r>
              <a:rPr lang="en-US" sz="2800" dirty="0" smtClean="0">
                <a:latin typeface="Comic Sans MS" pitchFamily="66" charset="0"/>
              </a:rPr>
              <a:t>; typically the insect picks up the parasite on its body surface while feeding on the plant, and it may either deposit the parasite on to another plant.</a:t>
            </a:r>
          </a:p>
          <a:p>
            <a:pPr>
              <a:buFont typeface="Wingdings" pitchFamily="2" charset="2"/>
              <a:buChar char="@"/>
              <a:defRPr/>
            </a:pPr>
            <a:endParaRPr lang="en-US" sz="2800" dirty="0" smtClean="0">
              <a:latin typeface="Comic Sans MS" pitchFamily="66" charset="0"/>
            </a:endParaRPr>
          </a:p>
          <a:p>
            <a:pPr>
              <a:buFont typeface="Wingdings 2" pitchFamily="18" charset="2"/>
              <a:buChar char="E"/>
              <a:defRPr/>
            </a:pPr>
            <a:r>
              <a:rPr lang="en-US" sz="2800" dirty="0" smtClean="0">
                <a:latin typeface="Comic Sans MS" pitchFamily="66" charset="0"/>
              </a:rPr>
              <a:t> But many insect pests are </a:t>
            </a:r>
            <a:r>
              <a:rPr lang="en-US" sz="2800" dirty="0" smtClean="0">
                <a:solidFill>
                  <a:srgbClr val="C00000"/>
                </a:solidFill>
                <a:latin typeface="Comic Sans MS" pitchFamily="66" charset="0"/>
              </a:rPr>
              <a:t>fluid feeders </a:t>
            </a:r>
            <a:r>
              <a:rPr lang="en-US" sz="2800" dirty="0" smtClean="0">
                <a:latin typeface="Comic Sans MS" pitchFamily="66" charset="0"/>
              </a:rPr>
              <a:t>(</a:t>
            </a:r>
            <a:r>
              <a:rPr lang="en-US" sz="2800" dirty="0" smtClean="0">
                <a:solidFill>
                  <a:srgbClr val="C00000"/>
                </a:solidFill>
                <a:latin typeface="Comic Sans MS" pitchFamily="66" charset="0"/>
              </a:rPr>
              <a:t>sap-suckers on plants</a:t>
            </a:r>
            <a:r>
              <a:rPr lang="en-US" sz="2800" dirty="0" smtClean="0">
                <a:latin typeface="Comic Sans MS" pitchFamily="66" charset="0"/>
              </a:rPr>
              <a:t>), and these can mechanically transmit pathogens and parasites by contamination.</a:t>
            </a:r>
            <a:endParaRPr lang="en-GB" sz="2800" dirty="0" smtClean="0">
              <a:latin typeface="Comic Sans MS" pitchFamily="66" charset="0"/>
            </a:endParaRPr>
          </a:p>
          <a:p>
            <a:pPr eaLnBrk="1" fontAlgn="auto" hangingPunct="1">
              <a:spcAft>
                <a:spcPts val="0"/>
              </a:spcAft>
              <a:buFont typeface="Arial" charset="0"/>
              <a:buNone/>
              <a:defRPr/>
            </a:pPr>
            <a:endParaRPr lang="en-GB" dirty="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71625"/>
          </a:xfrm>
          <a:solidFill>
            <a:schemeClr val="bg2">
              <a:lumMod val="75000"/>
            </a:schemeClr>
          </a:solidFill>
        </p:spPr>
        <p:txBody>
          <a:bodyPr rtlCol="0"/>
          <a:lstStyle/>
          <a:p>
            <a:pPr eaLnBrk="1" fontAlgn="auto" hangingPunct="1">
              <a:spcAft>
                <a:spcPts val="0"/>
              </a:spcAft>
              <a:defRPr/>
            </a:pPr>
            <a:endParaRPr lang="en-GB" dirty="0" smtClean="0"/>
          </a:p>
        </p:txBody>
      </p:sp>
      <p:sp>
        <p:nvSpPr>
          <p:cNvPr id="3" name="Content Placeholder 2"/>
          <p:cNvSpPr>
            <a:spLocks noGrp="1"/>
          </p:cNvSpPr>
          <p:nvPr>
            <p:ph idx="1"/>
          </p:nvPr>
        </p:nvSpPr>
        <p:spPr>
          <a:xfrm>
            <a:off x="0" y="428625"/>
            <a:ext cx="9144000" cy="6429375"/>
          </a:xfrm>
          <a:solidFill>
            <a:schemeClr val="bg2">
              <a:lumMod val="75000"/>
            </a:schemeClr>
          </a:solidFill>
        </p:spPr>
        <p:txBody>
          <a:bodyPr rtlCol="0">
            <a:normAutofit/>
          </a:bodyPr>
          <a:lstStyle/>
          <a:p>
            <a:pPr eaLnBrk="1" fontAlgn="auto" hangingPunct="1">
              <a:spcAft>
                <a:spcPts val="0"/>
              </a:spcAft>
              <a:buFont typeface="Wingdings 2" pitchFamily="18" charset="2"/>
              <a:buChar char="E"/>
              <a:defRPr/>
            </a:pPr>
            <a:r>
              <a:rPr lang="en-US" sz="2800" dirty="0" smtClean="0">
                <a:latin typeface="Comic Sans MS" pitchFamily="66" charset="0"/>
              </a:rPr>
              <a:t>In agriculture, almost all virus diseases are spread by feeding insects- aphids (</a:t>
            </a:r>
            <a:r>
              <a:rPr lang="en-US" sz="2800" dirty="0" err="1" smtClean="0">
                <a:latin typeface="Comic Sans MS" pitchFamily="66" charset="0"/>
              </a:rPr>
              <a:t>Aphididae</a:t>
            </a:r>
            <a:r>
              <a:rPr lang="en-US" sz="2800" dirty="0" smtClean="0">
                <a:latin typeface="Comic Sans MS" pitchFamily="66" charset="0"/>
              </a:rPr>
              <a:t>), leafhoppers (</a:t>
            </a:r>
            <a:r>
              <a:rPr lang="en-US" sz="2800" dirty="0" err="1" smtClean="0">
                <a:latin typeface="Comic Sans MS" pitchFamily="66" charset="0"/>
              </a:rPr>
              <a:t>Cicadellidae</a:t>
            </a:r>
            <a:r>
              <a:rPr lang="en-US" sz="2800" dirty="0" smtClean="0">
                <a:latin typeface="Comic Sans MS" pitchFamily="66" charset="0"/>
              </a:rPr>
              <a:t>), plant hoppers (</a:t>
            </a:r>
            <a:r>
              <a:rPr lang="en-US" sz="2800" dirty="0" err="1" smtClean="0">
                <a:latin typeface="Comic Sans MS" pitchFamily="66" charset="0"/>
              </a:rPr>
              <a:t>Delphacidae</a:t>
            </a:r>
            <a:r>
              <a:rPr lang="en-US" sz="2800" dirty="0" smtClean="0">
                <a:latin typeface="Comic Sans MS" pitchFamily="66" charset="0"/>
              </a:rPr>
              <a:t>) and some other bugs are the main groups of vectors.</a:t>
            </a:r>
          </a:p>
          <a:p>
            <a:pPr eaLnBrk="1" fontAlgn="auto" hangingPunct="1">
              <a:spcAft>
                <a:spcPts val="0"/>
              </a:spcAft>
              <a:buFont typeface="Wingdings 2" pitchFamily="18" charset="2"/>
              <a:buChar char="E"/>
              <a:defRPr/>
            </a:pPr>
            <a:endParaRPr lang="en-US" sz="2800" dirty="0" smtClean="0">
              <a:latin typeface="Comic Sans MS" pitchFamily="66" charset="0"/>
            </a:endParaRPr>
          </a:p>
          <a:p>
            <a:pPr eaLnBrk="1" fontAlgn="auto" hangingPunct="1">
              <a:spcAft>
                <a:spcPts val="0"/>
              </a:spcAft>
              <a:buFont typeface="Wingdings 2" pitchFamily="18" charset="2"/>
              <a:buBlip>
                <a:blip r:embed="rId2"/>
              </a:buBlip>
              <a:defRPr/>
            </a:pPr>
            <a:r>
              <a:rPr lang="en-US" sz="2800" dirty="0" smtClean="0">
                <a:latin typeface="Comic Sans MS" pitchFamily="66" charset="0"/>
              </a:rPr>
              <a:t>Pathogens vectored by insects are an extremely important problem, and are often the most serious impediment to increase crop yields in developing countries. </a:t>
            </a:r>
            <a:endParaRPr lang="en-GB" sz="2800" dirty="0" smtClean="0">
              <a:latin typeface="Comic Sans MS" pitchFamily="66" charset="0"/>
            </a:endParaRPr>
          </a:p>
          <a:p>
            <a:pPr eaLnBrk="1" fontAlgn="auto" hangingPunct="1">
              <a:spcAft>
                <a:spcPts val="0"/>
              </a:spcAft>
              <a:buFont typeface="Arial" charset="0"/>
              <a:buNone/>
              <a:defRPr/>
            </a:pPr>
            <a:endParaRPr lang="en-GB" dirty="0"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71625"/>
          </a:xfrm>
          <a:solidFill>
            <a:schemeClr val="bg2">
              <a:lumMod val="75000"/>
            </a:schemeClr>
          </a:solidFill>
        </p:spPr>
        <p:txBody>
          <a:bodyPr rtlCol="0"/>
          <a:lstStyle/>
          <a:p>
            <a:pPr eaLnBrk="1" fontAlgn="auto" hangingPunct="1">
              <a:spcAft>
                <a:spcPts val="0"/>
              </a:spcAft>
              <a:defRPr/>
            </a:pPr>
            <a:endParaRPr lang="en-GB" dirty="0" smtClean="0"/>
          </a:p>
        </p:txBody>
      </p:sp>
      <p:sp>
        <p:nvSpPr>
          <p:cNvPr id="3" name="Content Placeholder 2"/>
          <p:cNvSpPr>
            <a:spLocks noGrp="1"/>
          </p:cNvSpPr>
          <p:nvPr>
            <p:ph idx="1"/>
          </p:nvPr>
        </p:nvSpPr>
        <p:spPr>
          <a:xfrm>
            <a:off x="0" y="428625"/>
            <a:ext cx="9144000" cy="6429375"/>
          </a:xfrm>
          <a:solidFill>
            <a:schemeClr val="bg2">
              <a:lumMod val="75000"/>
            </a:schemeClr>
          </a:solidFill>
        </p:spPr>
        <p:txBody>
          <a:bodyPr rtlCol="0">
            <a:normAutofit/>
          </a:bodyPr>
          <a:lstStyle/>
          <a:p>
            <a:pPr algn="ctr">
              <a:buFont typeface="Wingdings 2" pitchFamily="18" charset="2"/>
              <a:buNone/>
              <a:defRPr/>
            </a:pPr>
            <a:r>
              <a:rPr lang="en-US" b="1" dirty="0" smtClean="0">
                <a:latin typeface="Comic Sans MS" pitchFamily="66" charset="0"/>
              </a:rPr>
              <a:t>5. Weight Loss</a:t>
            </a:r>
            <a:endParaRPr lang="en-GB" dirty="0" smtClean="0">
              <a:latin typeface="Comic Sans MS" pitchFamily="66" charset="0"/>
            </a:endParaRPr>
          </a:p>
          <a:p>
            <a:pPr>
              <a:buFont typeface="Wingdings 2" pitchFamily="18" charset="2"/>
              <a:buChar char="E"/>
              <a:defRPr/>
            </a:pPr>
            <a:r>
              <a:rPr lang="en-US" sz="2800" b="1" dirty="0" smtClean="0">
                <a:latin typeface="Comic Sans MS" pitchFamily="66" charset="0"/>
              </a:rPr>
              <a:t>Estimates of weight loss vary widely with: </a:t>
            </a:r>
          </a:p>
          <a:p>
            <a:pPr>
              <a:buFont typeface="Wingdings" pitchFamily="2" charset="2"/>
              <a:buChar char="ü"/>
              <a:defRPr/>
            </a:pPr>
            <a:r>
              <a:rPr lang="en-US" sz="2800" b="1" dirty="0" smtClean="0">
                <a:latin typeface="Comic Sans MS" pitchFamily="66" charset="0"/>
              </a:rPr>
              <a:t>the commodity </a:t>
            </a:r>
            <a:r>
              <a:rPr lang="en-US" sz="2800" dirty="0" smtClean="0">
                <a:latin typeface="Comic Sans MS" pitchFamily="66" charset="0"/>
              </a:rPr>
              <a:t>(type of crop stored-maize, wheat or </a:t>
            </a:r>
            <a:r>
              <a:rPr lang="en-US" sz="2800" dirty="0" err="1" smtClean="0">
                <a:latin typeface="Comic Sans MS" pitchFamily="66" charset="0"/>
              </a:rPr>
              <a:t>teff</a:t>
            </a:r>
            <a:r>
              <a:rPr lang="en-US" sz="2800" dirty="0" smtClean="0">
                <a:latin typeface="Comic Sans MS" pitchFamily="66" charset="0"/>
              </a:rPr>
              <a:t>, etc), </a:t>
            </a:r>
          </a:p>
          <a:p>
            <a:pPr>
              <a:buFont typeface="Wingdings" pitchFamily="2" charset="2"/>
              <a:buChar char="ü"/>
              <a:defRPr/>
            </a:pPr>
            <a:r>
              <a:rPr lang="en-US" sz="2800" b="1" dirty="0" smtClean="0">
                <a:latin typeface="Comic Sans MS" pitchFamily="66" charset="0"/>
              </a:rPr>
              <a:t>the locality </a:t>
            </a:r>
            <a:r>
              <a:rPr lang="en-US" sz="2800" dirty="0" smtClean="0">
                <a:latin typeface="Comic Sans MS" pitchFamily="66" charset="0"/>
              </a:rPr>
              <a:t>(environmental condition of the storage area) and;</a:t>
            </a:r>
          </a:p>
          <a:p>
            <a:pPr>
              <a:buFont typeface="Wingdings" pitchFamily="2" charset="2"/>
              <a:buChar char="ü"/>
              <a:defRPr/>
            </a:pPr>
            <a:r>
              <a:rPr lang="en-US" sz="2800" b="1" dirty="0" smtClean="0">
                <a:latin typeface="Comic Sans MS" pitchFamily="66" charset="0"/>
              </a:rPr>
              <a:t>the storage practices </a:t>
            </a:r>
            <a:r>
              <a:rPr lang="en-US" sz="2800" dirty="0" smtClean="0">
                <a:latin typeface="Comic Sans MS" pitchFamily="66" charset="0"/>
              </a:rPr>
              <a:t>(whether the crop is stored in sack, ‘</a:t>
            </a:r>
            <a:r>
              <a:rPr lang="en-US" sz="2800" dirty="0" err="1" smtClean="0">
                <a:latin typeface="Comic Sans MS" pitchFamily="66" charset="0"/>
              </a:rPr>
              <a:t>gotera</a:t>
            </a:r>
            <a:r>
              <a:rPr lang="en-US" sz="2800" dirty="0" smtClean="0">
                <a:latin typeface="Comic Sans MS" pitchFamily="66" charset="0"/>
              </a:rPr>
              <a:t>’ or silos, etc.) involved. </a:t>
            </a:r>
          </a:p>
          <a:p>
            <a:pPr>
              <a:buFont typeface="Wingdings 2" pitchFamily="18" charset="2"/>
              <a:buChar char="E"/>
              <a:defRPr/>
            </a:pPr>
            <a:endParaRPr lang="en-US" sz="2800" dirty="0" smtClean="0">
              <a:latin typeface="Comic Sans MS" pitchFamily="66" charset="0"/>
            </a:endParaRPr>
          </a:p>
          <a:p>
            <a:pPr>
              <a:buFont typeface="Wingdings 2" pitchFamily="18" charset="2"/>
              <a:buChar char="E"/>
              <a:defRPr/>
            </a:pPr>
            <a:r>
              <a:rPr lang="en-US" sz="2800" dirty="0" smtClean="0">
                <a:latin typeface="Comic Sans MS" pitchFamily="66" charset="0"/>
              </a:rPr>
              <a:t>For grains or grain legumes in the tropics, stored under traditional conditions, a loss in the range of 20-30 percent might be expected over a full storage season.</a:t>
            </a:r>
            <a:endParaRPr lang="en-GB" sz="2800" dirty="0" smtClean="0">
              <a:latin typeface="Comic Sans MS" pitchFamily="66" charset="0"/>
            </a:endParaRPr>
          </a:p>
          <a:p>
            <a:pPr eaLnBrk="1" fontAlgn="auto" hangingPunct="1">
              <a:spcAft>
                <a:spcPts val="0"/>
              </a:spcAft>
              <a:buFont typeface="Arial" charset="0"/>
              <a:buNone/>
              <a:defRPr/>
            </a:pPr>
            <a:endParaRPr lang="en-GB" dirty="0"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71625"/>
          </a:xfrm>
          <a:solidFill>
            <a:schemeClr val="bg2">
              <a:lumMod val="75000"/>
            </a:schemeClr>
          </a:solidFill>
        </p:spPr>
        <p:txBody>
          <a:bodyPr rtlCol="0"/>
          <a:lstStyle/>
          <a:p>
            <a:pPr eaLnBrk="1" fontAlgn="auto" hangingPunct="1">
              <a:spcAft>
                <a:spcPts val="0"/>
              </a:spcAft>
              <a:defRPr/>
            </a:pPr>
            <a:endParaRPr lang="en-GB" dirty="0" smtClean="0"/>
          </a:p>
        </p:txBody>
      </p:sp>
      <p:sp>
        <p:nvSpPr>
          <p:cNvPr id="3" name="Content Placeholder 2"/>
          <p:cNvSpPr>
            <a:spLocks noGrp="1"/>
          </p:cNvSpPr>
          <p:nvPr>
            <p:ph idx="1"/>
          </p:nvPr>
        </p:nvSpPr>
        <p:spPr>
          <a:xfrm>
            <a:off x="0" y="428625"/>
            <a:ext cx="9144000" cy="6429375"/>
          </a:xfrm>
          <a:solidFill>
            <a:schemeClr val="bg2">
              <a:lumMod val="75000"/>
            </a:schemeClr>
          </a:solidFill>
        </p:spPr>
        <p:txBody>
          <a:bodyPr rtlCol="0">
            <a:normAutofit/>
          </a:bodyPr>
          <a:lstStyle/>
          <a:p>
            <a:pPr algn="ctr">
              <a:buFont typeface="Wingdings 2" pitchFamily="18" charset="2"/>
              <a:buNone/>
              <a:defRPr/>
            </a:pPr>
            <a:r>
              <a:rPr lang="en-US" sz="2800" b="1" dirty="0" smtClean="0">
                <a:latin typeface="Comic Sans MS" pitchFamily="66" charset="0"/>
              </a:rPr>
              <a:t>6. Promotion of Mould Development </a:t>
            </a:r>
            <a:endParaRPr lang="en-GB" sz="2800" dirty="0" smtClean="0">
              <a:latin typeface="Comic Sans MS" pitchFamily="66" charset="0"/>
            </a:endParaRPr>
          </a:p>
          <a:p>
            <a:pPr>
              <a:defRPr/>
            </a:pPr>
            <a:r>
              <a:rPr lang="en-US" sz="2800" dirty="0" smtClean="0">
                <a:latin typeface="Comic Sans MS" pitchFamily="66" charset="0"/>
              </a:rPr>
              <a:t>Insect moulds, and the grains themselves produce water during respiration:</a:t>
            </a:r>
            <a:endParaRPr lang="en-GB" sz="2800" dirty="0" smtClean="0">
              <a:latin typeface="Comic Sans MS" pitchFamily="66" charset="0"/>
            </a:endParaRPr>
          </a:p>
          <a:p>
            <a:pPr>
              <a:defRPr/>
            </a:pPr>
            <a:r>
              <a:rPr lang="en-US" sz="2800" dirty="0" smtClean="0">
                <a:latin typeface="Comic Sans MS" pitchFamily="66" charset="0"/>
              </a:rPr>
              <a:t>C</a:t>
            </a:r>
            <a:r>
              <a:rPr lang="en-US" sz="2800" baseline="-25000" dirty="0" smtClean="0">
                <a:latin typeface="Comic Sans MS" pitchFamily="66" charset="0"/>
              </a:rPr>
              <a:t>6</a:t>
            </a:r>
            <a:r>
              <a:rPr lang="en-US" sz="2800" dirty="0" smtClean="0">
                <a:latin typeface="Comic Sans MS" pitchFamily="66" charset="0"/>
              </a:rPr>
              <a:t>H</a:t>
            </a:r>
            <a:r>
              <a:rPr lang="en-US" sz="2800" baseline="-25000" dirty="0" smtClean="0">
                <a:latin typeface="Comic Sans MS" pitchFamily="66" charset="0"/>
              </a:rPr>
              <a:t>12</a:t>
            </a:r>
            <a:r>
              <a:rPr lang="en-US" sz="2800" dirty="0" smtClean="0">
                <a:latin typeface="Comic Sans MS" pitchFamily="66" charset="0"/>
              </a:rPr>
              <a:t>O</a:t>
            </a:r>
            <a:r>
              <a:rPr lang="en-US" sz="2800" baseline="-25000" dirty="0" smtClean="0">
                <a:latin typeface="Comic Sans MS" pitchFamily="66" charset="0"/>
              </a:rPr>
              <a:t>6</a:t>
            </a:r>
            <a:r>
              <a:rPr lang="en-US" sz="2800" dirty="0" smtClean="0">
                <a:latin typeface="Comic Sans MS" pitchFamily="66" charset="0"/>
              </a:rPr>
              <a:t> + 6O</a:t>
            </a:r>
            <a:r>
              <a:rPr lang="en-US" sz="2800" baseline="-25000" dirty="0" smtClean="0">
                <a:latin typeface="Comic Sans MS" pitchFamily="66" charset="0"/>
              </a:rPr>
              <a:t>2</a:t>
            </a:r>
            <a:r>
              <a:rPr lang="en-US" sz="2800" dirty="0" smtClean="0">
                <a:latin typeface="Comic Sans MS" pitchFamily="66" charset="0"/>
              </a:rPr>
              <a:t> → 6H</a:t>
            </a:r>
            <a:r>
              <a:rPr lang="en-US" sz="2800" baseline="-25000" dirty="0" smtClean="0">
                <a:latin typeface="Comic Sans MS" pitchFamily="66" charset="0"/>
              </a:rPr>
              <a:t>2</a:t>
            </a:r>
            <a:r>
              <a:rPr lang="en-US" sz="2800" dirty="0" smtClean="0">
                <a:latin typeface="Comic Sans MS" pitchFamily="66" charset="0"/>
              </a:rPr>
              <a:t>O + CO</a:t>
            </a:r>
            <a:r>
              <a:rPr lang="en-US" sz="2800" baseline="-25000" dirty="0" smtClean="0">
                <a:latin typeface="Comic Sans MS" pitchFamily="66" charset="0"/>
              </a:rPr>
              <a:t>2</a:t>
            </a:r>
            <a:endParaRPr lang="en-GB" sz="2800" dirty="0" smtClean="0">
              <a:latin typeface="Comic Sans MS" pitchFamily="66" charset="0"/>
            </a:endParaRPr>
          </a:p>
          <a:p>
            <a:pPr>
              <a:defRPr/>
            </a:pPr>
            <a:r>
              <a:rPr lang="en-US" sz="2800" dirty="0" smtClean="0">
                <a:latin typeface="Comic Sans MS" pitchFamily="66" charset="0"/>
              </a:rPr>
              <a:t>This carbon dioxide increases the heat content of the storage environment. </a:t>
            </a:r>
          </a:p>
          <a:p>
            <a:pPr>
              <a:buFont typeface="Wingdings 2" pitchFamily="18" charset="2"/>
              <a:buBlip>
                <a:blip r:embed="rId2"/>
              </a:buBlip>
              <a:defRPr/>
            </a:pPr>
            <a:endParaRPr lang="en-US" sz="2800" dirty="0" smtClean="0">
              <a:latin typeface="Comic Sans MS" pitchFamily="66" charset="0"/>
            </a:endParaRPr>
          </a:p>
          <a:p>
            <a:pPr>
              <a:buFont typeface="Wingdings 2" pitchFamily="18" charset="2"/>
              <a:buBlip>
                <a:blip r:embed="rId2"/>
              </a:buBlip>
              <a:defRPr/>
            </a:pPr>
            <a:r>
              <a:rPr lang="en-US" sz="2800" dirty="0" smtClean="0">
                <a:latin typeface="Comic Sans MS" pitchFamily="66" charset="0"/>
              </a:rPr>
              <a:t>In humid conditions, without adequate ventilation, the CO</a:t>
            </a:r>
            <a:r>
              <a:rPr lang="en-US" sz="2800" baseline="-25000" dirty="0" smtClean="0">
                <a:latin typeface="Comic Sans MS" pitchFamily="66" charset="0"/>
              </a:rPr>
              <a:t>2 </a:t>
            </a:r>
            <a:r>
              <a:rPr lang="en-US" sz="2800" dirty="0" smtClean="0">
                <a:latin typeface="Comic Sans MS" pitchFamily="66" charset="0"/>
              </a:rPr>
              <a:t>and H</a:t>
            </a:r>
            <a:r>
              <a:rPr lang="en-US" sz="2800" baseline="-25000" dirty="0" smtClean="0">
                <a:latin typeface="Comic Sans MS" pitchFamily="66" charset="0"/>
              </a:rPr>
              <a:t>2</a:t>
            </a:r>
            <a:r>
              <a:rPr lang="en-US" sz="2800" dirty="0" smtClean="0">
                <a:latin typeface="Comic Sans MS" pitchFamily="66" charset="0"/>
              </a:rPr>
              <a:t>O together will result in mould development and causes severe losses.</a:t>
            </a:r>
            <a:endParaRPr lang="en-GB" sz="2800" dirty="0" smtClean="0">
              <a:latin typeface="Comic Sans MS" pitchFamily="66" charset="0"/>
            </a:endParaRPr>
          </a:p>
          <a:p>
            <a:pPr eaLnBrk="1" fontAlgn="auto" hangingPunct="1">
              <a:spcAft>
                <a:spcPts val="0"/>
              </a:spcAft>
              <a:buFont typeface="Arial" charset="0"/>
              <a:buNone/>
              <a:defRPr/>
            </a:pPr>
            <a:endParaRPr lang="en-GB" dirty="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71625"/>
          </a:xfrm>
          <a:solidFill>
            <a:schemeClr val="bg2">
              <a:lumMod val="75000"/>
            </a:schemeClr>
          </a:solidFill>
        </p:spPr>
        <p:txBody>
          <a:bodyPr rtlCol="0"/>
          <a:lstStyle/>
          <a:p>
            <a:pPr eaLnBrk="1" fontAlgn="auto" hangingPunct="1">
              <a:spcAft>
                <a:spcPts val="0"/>
              </a:spcAft>
              <a:defRPr/>
            </a:pPr>
            <a:endParaRPr lang="en-GB" dirty="0" smtClean="0"/>
          </a:p>
        </p:txBody>
      </p:sp>
      <p:sp>
        <p:nvSpPr>
          <p:cNvPr id="3" name="Content Placeholder 2"/>
          <p:cNvSpPr>
            <a:spLocks noGrp="1"/>
          </p:cNvSpPr>
          <p:nvPr>
            <p:ph idx="1"/>
          </p:nvPr>
        </p:nvSpPr>
        <p:spPr>
          <a:xfrm>
            <a:off x="0" y="428625"/>
            <a:ext cx="9144000" cy="6429375"/>
          </a:xfrm>
          <a:solidFill>
            <a:schemeClr val="bg2">
              <a:lumMod val="75000"/>
            </a:schemeClr>
          </a:solidFill>
        </p:spPr>
        <p:txBody>
          <a:bodyPr rtlCol="0">
            <a:normAutofit/>
          </a:bodyPr>
          <a:lstStyle/>
          <a:p>
            <a:pPr algn="ctr">
              <a:buFont typeface="Wingdings 2" pitchFamily="18" charset="2"/>
              <a:buNone/>
              <a:defRPr/>
            </a:pPr>
            <a:r>
              <a:rPr lang="en-US" sz="2800" b="1" dirty="0" smtClean="0">
                <a:latin typeface="Comic Sans MS" pitchFamily="66" charset="0"/>
              </a:rPr>
              <a:t>7. Reduced Germination and Nutritional Value in Seed Material</a:t>
            </a:r>
            <a:endParaRPr lang="en-GB" sz="2800" dirty="0" smtClean="0">
              <a:latin typeface="Comic Sans MS" pitchFamily="66" charset="0"/>
            </a:endParaRPr>
          </a:p>
          <a:p>
            <a:pPr>
              <a:buFont typeface="Wingdings 2" pitchFamily="18" charset="2"/>
              <a:buBlip>
                <a:blip r:embed="rId2"/>
              </a:buBlip>
              <a:defRPr/>
            </a:pPr>
            <a:r>
              <a:rPr lang="en-US" sz="2800" dirty="0" smtClean="0">
                <a:latin typeface="Comic Sans MS" pitchFamily="66" charset="0"/>
              </a:rPr>
              <a:t>Damage to the embryo of the seed will usually prevent germination (the seed will unable to germinate after sowing); </a:t>
            </a:r>
          </a:p>
          <a:p>
            <a:pPr>
              <a:buFont typeface="Wingdings 2" pitchFamily="18" charset="2"/>
              <a:buBlip>
                <a:blip r:embed="rId2"/>
              </a:buBlip>
              <a:defRPr/>
            </a:pPr>
            <a:endParaRPr lang="en-US" sz="2800" dirty="0" smtClean="0">
              <a:latin typeface="Comic Sans MS" pitchFamily="66" charset="0"/>
            </a:endParaRPr>
          </a:p>
          <a:p>
            <a:pPr>
              <a:buFont typeface="Wingdings 2" pitchFamily="18" charset="2"/>
              <a:buBlip>
                <a:blip r:embed="rId2"/>
              </a:buBlip>
              <a:defRPr/>
            </a:pPr>
            <a:r>
              <a:rPr lang="en-US" sz="2800" dirty="0" smtClean="0">
                <a:latin typeface="Comic Sans MS" pitchFamily="66" charset="0"/>
              </a:rPr>
              <a:t>Removal of the embryo by storage pests will also reduce the protein content of the grain.</a:t>
            </a:r>
            <a:endParaRPr lang="en-GB" sz="2800" dirty="0" smtClean="0">
              <a:latin typeface="Comic Sans MS" pitchFamily="66" charset="0"/>
            </a:endParaRPr>
          </a:p>
          <a:p>
            <a:pPr eaLnBrk="1" fontAlgn="auto" hangingPunct="1">
              <a:spcAft>
                <a:spcPts val="0"/>
              </a:spcAft>
              <a:buFont typeface="Arial" charset="0"/>
              <a:buNone/>
              <a:defRPr/>
            </a:pPr>
            <a:endParaRPr lang="en-GB" dirty="0"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71625"/>
          </a:xfrm>
          <a:solidFill>
            <a:schemeClr val="bg2">
              <a:lumMod val="75000"/>
            </a:schemeClr>
          </a:solidFill>
        </p:spPr>
        <p:txBody>
          <a:bodyPr rtlCol="0"/>
          <a:lstStyle/>
          <a:p>
            <a:pPr eaLnBrk="1" fontAlgn="auto" hangingPunct="1">
              <a:spcAft>
                <a:spcPts val="0"/>
              </a:spcAft>
              <a:defRPr/>
            </a:pPr>
            <a:endParaRPr lang="en-GB" dirty="0" smtClean="0"/>
          </a:p>
        </p:txBody>
      </p:sp>
      <p:sp>
        <p:nvSpPr>
          <p:cNvPr id="3" name="Content Placeholder 2"/>
          <p:cNvSpPr>
            <a:spLocks noGrp="1"/>
          </p:cNvSpPr>
          <p:nvPr>
            <p:ph idx="1"/>
          </p:nvPr>
        </p:nvSpPr>
        <p:spPr>
          <a:xfrm>
            <a:off x="0" y="428625"/>
            <a:ext cx="9144000" cy="6429375"/>
          </a:xfrm>
          <a:solidFill>
            <a:schemeClr val="bg2">
              <a:lumMod val="75000"/>
            </a:schemeClr>
          </a:solidFill>
        </p:spPr>
        <p:txBody>
          <a:bodyPr rtlCol="0">
            <a:normAutofit/>
          </a:bodyPr>
          <a:lstStyle/>
          <a:p>
            <a:pPr algn="ctr">
              <a:buFont typeface="Wingdings 2" pitchFamily="18" charset="2"/>
              <a:buNone/>
              <a:defRPr/>
            </a:pPr>
            <a:r>
              <a:rPr lang="en-US" b="1" dirty="0" smtClean="0"/>
              <a:t>8. Chemical Toxins, Elicitors, and Signals</a:t>
            </a:r>
            <a:endParaRPr lang="en-GB" dirty="0" smtClean="0"/>
          </a:p>
          <a:p>
            <a:pPr>
              <a:buFont typeface="Wingdings 2" pitchFamily="18" charset="2"/>
              <a:buBlip>
                <a:blip r:embed="rId2"/>
              </a:buBlip>
              <a:defRPr/>
            </a:pPr>
            <a:r>
              <a:rPr lang="en-US" sz="3000" dirty="0" smtClean="0">
                <a:latin typeface="Comic Sans MS" pitchFamily="66" charset="0"/>
              </a:rPr>
              <a:t>pests produce chemical compounds which can damage host plants or induce host physiological responses such as defensive reactions. </a:t>
            </a:r>
          </a:p>
          <a:p>
            <a:pPr>
              <a:buFont typeface="Wingdings 2" pitchFamily="18" charset="2"/>
              <a:buBlip>
                <a:blip r:embed="rId2"/>
              </a:buBlip>
              <a:defRPr/>
            </a:pPr>
            <a:endParaRPr lang="en-US" sz="3000" dirty="0" smtClean="0">
              <a:latin typeface="Comic Sans MS" pitchFamily="66" charset="0"/>
            </a:endParaRPr>
          </a:p>
          <a:p>
            <a:pPr>
              <a:buFont typeface="Wingdings 2" pitchFamily="18" charset="2"/>
              <a:buBlip>
                <a:blip r:embed="rId2"/>
              </a:buBlip>
              <a:defRPr/>
            </a:pPr>
            <a:r>
              <a:rPr lang="en-US" sz="3000" dirty="0" smtClean="0">
                <a:latin typeface="Comic Sans MS" pitchFamily="66" charset="0"/>
              </a:rPr>
              <a:t>Some of these compounds are toxic to host tissues and produce direct, local host responses such as stress or necrosis at the site where the pest attacks the plant. </a:t>
            </a:r>
          </a:p>
          <a:p>
            <a:pPr>
              <a:buFont typeface="Wingdings 2" pitchFamily="18" charset="2"/>
              <a:buBlip>
                <a:blip r:embed="rId2"/>
              </a:buBlip>
              <a:defRPr/>
            </a:pPr>
            <a:endParaRPr lang="en-US" sz="3000" dirty="0" smtClean="0">
              <a:latin typeface="Comic Sans MS"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1316038" y="401638"/>
            <a:ext cx="7550150" cy="6616700"/>
          </a:xfrm>
          <a:prstGeom prst="rect">
            <a:avLst/>
          </a:prstGeom>
          <a:solidFill>
            <a:schemeClr val="bg1">
              <a:lumMod val="85000"/>
            </a:schemeClr>
          </a:solidFill>
          <a:ln w="9525">
            <a:noFill/>
            <a:miter lim="800000"/>
            <a:headEnd/>
            <a:tailEnd/>
          </a:ln>
        </p:spPr>
        <p:txBody>
          <a:bodyPr>
            <a:spAutoFit/>
          </a:bodyPr>
          <a:lstStyle/>
          <a:p>
            <a:pPr>
              <a:buFont typeface="Wingdings" pitchFamily="2" charset="2"/>
              <a:buChar char="v"/>
              <a:defRPr/>
            </a:pPr>
            <a:r>
              <a:rPr lang="en-US" sz="4000" b="1" dirty="0">
                <a:solidFill>
                  <a:srgbClr val="C00000"/>
                </a:solidFill>
                <a:latin typeface="Gill Sans MT" pitchFamily="34" charset="0"/>
              </a:rPr>
              <a:t>Pests:</a:t>
            </a:r>
          </a:p>
          <a:p>
            <a:pPr>
              <a:buFont typeface="Wingdings" pitchFamily="2" charset="2"/>
              <a:buChar char="@"/>
              <a:defRPr/>
            </a:pPr>
            <a:r>
              <a:rPr lang="en-US" sz="3200" dirty="0">
                <a:latin typeface="Gill Sans MT" pitchFamily="34" charset="0"/>
              </a:rPr>
              <a:t>Pathogens (including fungi, bacteria, and viruses</a:t>
            </a:r>
            <a:endParaRPr lang="en-GB" sz="3200" dirty="0">
              <a:latin typeface="Gill Sans MT" pitchFamily="34" charset="0"/>
            </a:endParaRPr>
          </a:p>
          <a:p>
            <a:pPr>
              <a:buFont typeface="Wingdings" pitchFamily="2" charset="2"/>
              <a:buChar char="@"/>
              <a:defRPr/>
            </a:pPr>
            <a:r>
              <a:rPr lang="en-US" sz="3200" dirty="0">
                <a:latin typeface="Gill Sans MT" pitchFamily="34" charset="0"/>
              </a:rPr>
              <a:t>Weeds (parasitic and non parasitic)</a:t>
            </a:r>
            <a:endParaRPr lang="en-GB" sz="3200" dirty="0">
              <a:latin typeface="Gill Sans MT" pitchFamily="34" charset="0"/>
            </a:endParaRPr>
          </a:p>
          <a:p>
            <a:pPr>
              <a:buFont typeface="Wingdings" pitchFamily="2" charset="2"/>
              <a:buChar char="@"/>
              <a:defRPr/>
            </a:pPr>
            <a:r>
              <a:rPr lang="en-US" sz="3200" dirty="0">
                <a:latin typeface="Gill Sans MT" pitchFamily="34" charset="0"/>
              </a:rPr>
              <a:t>Nematodes (roundworms)</a:t>
            </a:r>
            <a:endParaRPr lang="en-GB" sz="3200" dirty="0">
              <a:latin typeface="Gill Sans MT" pitchFamily="34" charset="0"/>
            </a:endParaRPr>
          </a:p>
          <a:p>
            <a:pPr>
              <a:buFont typeface="Wingdings" pitchFamily="2" charset="2"/>
              <a:buChar char="@"/>
              <a:defRPr/>
            </a:pPr>
            <a:r>
              <a:rPr lang="en-US" sz="3200" dirty="0">
                <a:latin typeface="Gill Sans MT" pitchFamily="34" charset="0"/>
              </a:rPr>
              <a:t>Arthropods (including insects, mites, and other jointed-legged invertebrates)</a:t>
            </a:r>
            <a:endParaRPr lang="en-GB" sz="3200" dirty="0">
              <a:latin typeface="Gill Sans MT" pitchFamily="34" charset="0"/>
            </a:endParaRPr>
          </a:p>
          <a:p>
            <a:pPr>
              <a:buFont typeface="Wingdings" pitchFamily="2" charset="2"/>
              <a:buChar char="@"/>
              <a:defRPr/>
            </a:pPr>
            <a:r>
              <a:rPr lang="en-US" sz="3200" dirty="0">
                <a:latin typeface="Gill Sans MT" pitchFamily="34" charset="0"/>
              </a:rPr>
              <a:t>Vertebrates (including, birds rodents and other mammals)</a:t>
            </a:r>
          </a:p>
          <a:p>
            <a:pPr>
              <a:buFontTx/>
              <a:buBlip>
                <a:blip r:embed="rId2"/>
              </a:buBlip>
              <a:defRPr/>
            </a:pPr>
            <a:r>
              <a:rPr lang="en-US" sz="3200" b="1" dirty="0"/>
              <a:t>Generally, Pests</a:t>
            </a:r>
            <a:r>
              <a:rPr lang="en-US" sz="3200" dirty="0"/>
              <a:t> are all biotic agents that adversely affect crop production.</a:t>
            </a:r>
          </a:p>
          <a:p>
            <a:pPr>
              <a:buFontTx/>
              <a:buBlip>
                <a:blip r:embed="rId2"/>
              </a:buBlip>
              <a:defRPr/>
            </a:pPr>
            <a:endParaRPr lang="en-GB" sz="3200" dirty="0">
              <a:latin typeface="Gill Sans MT" pitchFamily="34" charset="0"/>
            </a:endParaRPr>
          </a:p>
          <a:p>
            <a:pPr>
              <a:defRPr/>
            </a:pPr>
            <a:endParaRPr lang="en-GB" sz="3200" dirty="0">
              <a:latin typeface="Gill Sans MT" pitchFamily="34" charset="0"/>
            </a:endParaRPr>
          </a:p>
        </p:txBody>
      </p:sp>
    </p:spTree>
  </p:cSld>
  <p:clrMapOvr>
    <a:masterClrMapping/>
  </p:clrMapOvr>
  <p:transition>
    <p:cover dir="rd"/>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71625"/>
          </a:xfrm>
          <a:solidFill>
            <a:schemeClr val="bg2">
              <a:lumMod val="75000"/>
            </a:schemeClr>
          </a:solidFill>
        </p:spPr>
        <p:txBody>
          <a:bodyPr rtlCol="0"/>
          <a:lstStyle/>
          <a:p>
            <a:pPr eaLnBrk="1" fontAlgn="auto" hangingPunct="1">
              <a:spcAft>
                <a:spcPts val="0"/>
              </a:spcAft>
              <a:defRPr/>
            </a:pPr>
            <a:endParaRPr lang="en-GB" dirty="0" smtClean="0"/>
          </a:p>
        </p:txBody>
      </p:sp>
      <p:sp>
        <p:nvSpPr>
          <p:cNvPr id="3" name="Content Placeholder 2"/>
          <p:cNvSpPr>
            <a:spLocks noGrp="1"/>
          </p:cNvSpPr>
          <p:nvPr>
            <p:ph idx="1"/>
          </p:nvPr>
        </p:nvSpPr>
        <p:spPr>
          <a:xfrm>
            <a:off x="0" y="428625"/>
            <a:ext cx="9144000" cy="6429375"/>
          </a:xfrm>
          <a:solidFill>
            <a:schemeClr val="bg2">
              <a:lumMod val="75000"/>
            </a:schemeClr>
          </a:solidFill>
        </p:spPr>
        <p:txBody>
          <a:bodyPr rtlCol="0">
            <a:normAutofit/>
          </a:bodyPr>
          <a:lstStyle/>
          <a:p>
            <a:pPr>
              <a:buFont typeface="Wingdings 2" pitchFamily="18" charset="2"/>
              <a:buBlip>
                <a:blip r:embed="rId2"/>
              </a:buBlip>
              <a:defRPr/>
            </a:pPr>
            <a:r>
              <a:rPr lang="en-US" sz="2800" dirty="0" smtClean="0">
                <a:latin typeface="Comic Sans MS" pitchFamily="66" charset="0"/>
              </a:rPr>
              <a:t>As a general rule, when pests produce and release chemicals, plant physiology, plant growth, and yield will be  reduced.</a:t>
            </a:r>
          </a:p>
          <a:p>
            <a:pPr>
              <a:buFont typeface="Wingdings 2" pitchFamily="18" charset="2"/>
              <a:buBlip>
                <a:blip r:embed="rId2"/>
              </a:buBlip>
              <a:defRPr/>
            </a:pPr>
            <a:endParaRPr lang="en-GB" sz="2800" dirty="0" smtClean="0">
              <a:latin typeface="Comic Sans MS" pitchFamily="66" charset="0"/>
            </a:endParaRPr>
          </a:p>
          <a:p>
            <a:pPr>
              <a:buFont typeface="Wingdings" pitchFamily="2" charset="2"/>
              <a:buChar char="@"/>
              <a:defRPr/>
            </a:pPr>
            <a:r>
              <a:rPr lang="en-US" sz="2800" dirty="0" smtClean="0">
                <a:latin typeface="Comic Sans MS" pitchFamily="66" charset="0"/>
              </a:rPr>
              <a:t> Pathogens release </a:t>
            </a:r>
            <a:r>
              <a:rPr lang="en-US" sz="2800" b="1" dirty="0" smtClean="0">
                <a:solidFill>
                  <a:srgbClr val="C00000"/>
                </a:solidFill>
                <a:latin typeface="Comic Sans MS" pitchFamily="66" charset="0"/>
              </a:rPr>
              <a:t>enzyme and toxins</a:t>
            </a:r>
            <a:r>
              <a:rPr lang="en-US" sz="2800" dirty="0" smtClean="0">
                <a:latin typeface="Comic Sans MS" pitchFamily="66" charset="0"/>
              </a:rPr>
              <a:t>.</a:t>
            </a:r>
            <a:endParaRPr lang="en-GB" sz="2800" dirty="0" smtClean="0">
              <a:latin typeface="Comic Sans MS" pitchFamily="66" charset="0"/>
            </a:endParaRPr>
          </a:p>
          <a:p>
            <a:pPr>
              <a:buFont typeface="Wingdings" pitchFamily="2" charset="2"/>
              <a:buChar char="@"/>
              <a:defRPr/>
            </a:pPr>
            <a:r>
              <a:rPr lang="en-US" sz="2800" dirty="0" smtClean="0">
                <a:latin typeface="Comic Sans MS" pitchFamily="66" charset="0"/>
              </a:rPr>
              <a:t>Weeds may release </a:t>
            </a:r>
            <a:r>
              <a:rPr lang="en-US" sz="2800" dirty="0" err="1" smtClean="0">
                <a:latin typeface="Comic Sans MS" pitchFamily="66" charset="0"/>
              </a:rPr>
              <a:t>allelochemicals</a:t>
            </a:r>
            <a:r>
              <a:rPr lang="en-US" sz="2800" dirty="0" smtClean="0">
                <a:latin typeface="Comic Sans MS" pitchFamily="66" charset="0"/>
              </a:rPr>
              <a:t> which inhibit the growth of competing plants. </a:t>
            </a:r>
          </a:p>
          <a:p>
            <a:pPr>
              <a:buFont typeface="Wingdings" pitchFamily="2" charset="2"/>
              <a:buChar char="@"/>
              <a:defRPr/>
            </a:pPr>
            <a:r>
              <a:rPr lang="en-US" sz="2800" dirty="0" smtClean="0">
                <a:latin typeface="Comic Sans MS" pitchFamily="66" charset="0"/>
              </a:rPr>
              <a:t>Nematode species </a:t>
            </a:r>
            <a:r>
              <a:rPr lang="en-US" sz="2800" dirty="0" smtClean="0">
                <a:solidFill>
                  <a:srgbClr val="C00000"/>
                </a:solidFill>
                <a:latin typeface="Comic Sans MS" pitchFamily="66" charset="0"/>
              </a:rPr>
              <a:t>inject chemical signals </a:t>
            </a:r>
            <a:r>
              <a:rPr lang="en-US" sz="2800" dirty="0" smtClean="0">
                <a:latin typeface="Comic Sans MS" pitchFamily="66" charset="0"/>
              </a:rPr>
              <a:t>into host plants and cause physiological responses in the host, including the </a:t>
            </a:r>
            <a:r>
              <a:rPr lang="en-US" sz="2800" dirty="0" smtClean="0">
                <a:solidFill>
                  <a:srgbClr val="C00000"/>
                </a:solidFill>
                <a:latin typeface="Comic Sans MS" pitchFamily="66" charset="0"/>
              </a:rPr>
              <a:t>abnormal growth seen as galls produced on roots </a:t>
            </a:r>
            <a:r>
              <a:rPr lang="en-US" sz="2800" dirty="0" smtClean="0">
                <a:latin typeface="Comic Sans MS" pitchFamily="66" charset="0"/>
              </a:rPr>
              <a:t>following infection by the rot-knot nematode.</a:t>
            </a:r>
            <a:endParaRPr lang="en-GB" sz="2800" dirty="0" smtClean="0">
              <a:latin typeface="Comic Sans MS" pitchFamily="66" charset="0"/>
            </a:endParaRPr>
          </a:p>
          <a:p>
            <a:pPr eaLnBrk="1" fontAlgn="auto" hangingPunct="1">
              <a:spcAft>
                <a:spcPts val="0"/>
              </a:spcAft>
              <a:buFont typeface="Arial" charset="0"/>
              <a:buNone/>
              <a:defRPr/>
            </a:pPr>
            <a:endParaRPr lang="en-GB"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14</TotalTime>
  <Words>4611</Words>
  <Application>Microsoft Office PowerPoint</Application>
  <PresentationFormat>On-screen Show (4:3)</PresentationFormat>
  <Paragraphs>492</Paragraphs>
  <Slides>90</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90</vt:i4>
      </vt:variant>
    </vt:vector>
  </HeadingPairs>
  <TitlesOfParts>
    <vt:vector size="92" baseType="lpstr">
      <vt:lpstr>Solstice</vt:lpstr>
      <vt:lpstr>Image</vt:lpstr>
      <vt:lpstr>Slide 1</vt:lpstr>
      <vt:lpstr>Slide 2</vt:lpstr>
      <vt:lpstr> </vt:lpstr>
      <vt:lpstr>Slide 4</vt:lpstr>
      <vt:lpstr>Characteristic Features of IPM </vt:lpstr>
      <vt:lpstr>IPM is based on the following principles: </vt:lpstr>
      <vt:lpstr>Define “Pest”</vt:lpstr>
      <vt:lpstr>Definition of “Pest”</vt:lpstr>
      <vt:lpstr>Slide 9</vt:lpstr>
      <vt:lpstr>A pest must cause injury</vt:lpstr>
      <vt:lpstr>Things required to “make” a pest</vt:lpstr>
      <vt:lpstr>Pathosystem  concept</vt:lpstr>
      <vt:lpstr> Pest categories  </vt:lpstr>
      <vt:lpstr>Concept of economic injury level</vt:lpstr>
      <vt:lpstr> 2. Major pest </vt:lpstr>
      <vt:lpstr> 3. Minor pest </vt:lpstr>
      <vt:lpstr> 4. Sporadic pest  </vt:lpstr>
      <vt:lpstr> 5. Potential pest </vt:lpstr>
      <vt:lpstr>Slide 19</vt:lpstr>
      <vt:lpstr>Plant diseases and their effect on crop plants </vt:lpstr>
      <vt:lpstr>Slide 21</vt:lpstr>
      <vt:lpstr>Slide 22</vt:lpstr>
      <vt:lpstr>Losses Caused by Plant Diseases  </vt:lpstr>
      <vt:lpstr>Plant Pathology and Its Definitions </vt:lpstr>
      <vt:lpstr>Slide 25</vt:lpstr>
      <vt:lpstr>CAUSES OF PLANT DISEASES</vt:lpstr>
      <vt:lpstr>          </vt:lpstr>
      <vt:lpstr>Slide 28</vt:lpstr>
      <vt:lpstr>Characteristics of Plant Pathogenic Fungi 1. Morphology </vt:lpstr>
      <vt:lpstr> B. Sexual reproduction </vt:lpstr>
      <vt:lpstr> C.  Asexual reproduction </vt:lpstr>
      <vt:lpstr> Bacteria as Plant Pathogen      </vt:lpstr>
      <vt:lpstr>Slide 33</vt:lpstr>
      <vt:lpstr>2.2.2. Classification of Bacteria  </vt:lpstr>
      <vt:lpstr>Bacterial infections</vt:lpstr>
      <vt:lpstr>Reproduction</vt:lpstr>
      <vt:lpstr>The Growth Curve</vt:lpstr>
      <vt:lpstr>  VIRUS AS PLANT PATHOGEN </vt:lpstr>
      <vt:lpstr>Characteristics of Plant Viruses</vt:lpstr>
      <vt:lpstr>Viral Diseases</vt:lpstr>
      <vt:lpstr>Viral Disease Symptoms</vt:lpstr>
      <vt:lpstr>NEMATODES AS PLANT PATHOGEN </vt:lpstr>
      <vt:lpstr>Nematode Diseases</vt:lpstr>
      <vt:lpstr>Phytoplasmas as Plant Pathogen</vt:lpstr>
      <vt:lpstr> Non-infectious Plant Disease </vt:lpstr>
      <vt:lpstr>Effect Of Disease On Plant Physiology </vt:lpstr>
      <vt:lpstr>2. Effect of Pathogens on Translocation of water and nutrients in the Host Plant</vt:lpstr>
      <vt:lpstr>   3. Effect on Transpiration </vt:lpstr>
      <vt:lpstr>4. Effect of Pathogens on Respiration </vt:lpstr>
      <vt:lpstr>Diagnosis of Plant Diseases  </vt:lpstr>
      <vt:lpstr>   KOCH’S POSTULATES Steps </vt:lpstr>
      <vt:lpstr>Cont…</vt:lpstr>
      <vt:lpstr>Slide 53</vt:lpstr>
      <vt:lpstr>Slide 54</vt:lpstr>
      <vt:lpstr>Disease Pyramid</vt:lpstr>
      <vt:lpstr>The Elements of an Epidemic </vt:lpstr>
      <vt:lpstr>Disease cycle </vt:lpstr>
      <vt:lpstr>Inoculation</vt:lpstr>
      <vt:lpstr>Penetration </vt:lpstr>
      <vt:lpstr> 2. Penetration through wounds   </vt:lpstr>
      <vt:lpstr>Cont…</vt:lpstr>
      <vt:lpstr>Cont…</vt:lpstr>
      <vt:lpstr>Infection</vt:lpstr>
      <vt:lpstr> Invasion  </vt:lpstr>
      <vt:lpstr>Invasion</vt:lpstr>
      <vt:lpstr>Growth and reproduction of the pathogen (Colonization)</vt:lpstr>
      <vt:lpstr>Reproduction:</vt:lpstr>
      <vt:lpstr>Dissemination of the Pathogen </vt:lpstr>
      <vt:lpstr>Dissemination of pathogen</vt:lpstr>
      <vt:lpstr>Survival of the pathogen without a host</vt:lpstr>
      <vt:lpstr>Decision rules of pest management  </vt:lpstr>
      <vt:lpstr>Slide 72</vt:lpstr>
      <vt:lpstr>Slide 73</vt:lpstr>
      <vt:lpstr> Changing status of pests </vt:lpstr>
      <vt:lpstr>2. Monoculture</vt:lpstr>
      <vt:lpstr> 3. Nutrients of the soil  </vt:lpstr>
      <vt:lpstr> 4. Pesticides  </vt:lpstr>
      <vt:lpstr> 5. Cultural practices </vt:lpstr>
      <vt:lpstr>Chapter 3 Effects of pests on crop plants </vt:lpstr>
      <vt:lpstr>Slide 80</vt:lpstr>
      <vt:lpstr>Slide 81</vt:lpstr>
      <vt:lpstr>Slide 82</vt:lpstr>
      <vt:lpstr>Slide 83</vt:lpstr>
      <vt:lpstr>Slide 84</vt:lpstr>
      <vt:lpstr>Slide 85</vt:lpstr>
      <vt:lpstr>Slide 86</vt:lpstr>
      <vt:lpstr>Slide 87</vt:lpstr>
      <vt:lpstr>Slide 88</vt:lpstr>
      <vt:lpstr>Slide 89</vt:lpstr>
      <vt:lpstr>Slide 90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Course Name: Integrated Pest Management     IPM </dc:title>
  <dc:creator>user-pc</dc:creator>
  <cp:lastModifiedBy>user-pc</cp:lastModifiedBy>
  <cp:revision>4</cp:revision>
  <dcterms:created xsi:type="dcterms:W3CDTF">2020-05-19T08:29:30Z</dcterms:created>
  <dcterms:modified xsi:type="dcterms:W3CDTF">2020-05-19T08:44:29Z</dcterms:modified>
</cp:coreProperties>
</file>