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9" r:id="rId4"/>
    <p:sldId id="260" r:id="rId5"/>
    <p:sldId id="261" r:id="rId6"/>
    <p:sldId id="258" r:id="rId7"/>
    <p:sldId id="264" r:id="rId8"/>
    <p:sldId id="265" r:id="rId9"/>
    <p:sldId id="269" r:id="rId10"/>
    <p:sldId id="271" r:id="rId11"/>
    <p:sldId id="272" r:id="rId12"/>
    <p:sldId id="273" r:id="rId13"/>
    <p:sldId id="274" r:id="rId14"/>
    <p:sldId id="275" r:id="rId15"/>
    <p:sldId id="276" r:id="rId16"/>
    <p:sldId id="277" r:id="rId17"/>
    <p:sldId id="278" r:id="rId18"/>
    <p:sldId id="279" r:id="rId19"/>
    <p:sldId id="281" r:id="rId20"/>
    <p:sldId id="282" r:id="rId21"/>
    <p:sldId id="283" r:id="rId22"/>
    <p:sldId id="284" r:id="rId23"/>
    <p:sldId id="286" r:id="rId24"/>
    <p:sldId id="28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FF9CF7-72D6-44D9-85BE-1C204B8AD24F}" type="datetimeFigureOut">
              <a:rPr lang="en-US" smtClean="0"/>
              <a:pPr/>
              <a:t>5/7/2020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22ADFE-C298-4059-BF2B-A2B802DCEA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22ADFE-C298-4059-BF2B-A2B802DCEAC1}"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22ADFE-C298-4059-BF2B-A2B802DCEAC1}"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320CEA-B0B7-4C7E-92B1-CBAF791F3EE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320CEA-B0B7-4C7E-92B1-CBAF791F3EE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320CEA-B0B7-4C7E-92B1-CBAF791F3EE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320CEA-B0B7-4C7E-92B1-CBAF791F3EE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320CEA-B0B7-4C7E-92B1-CBAF791F3EE9}"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320CEA-B0B7-4C7E-92B1-CBAF791F3EE9}"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320CEA-B0B7-4C7E-92B1-CBAF791F3EE9}" type="datetimeFigureOut">
              <a:rPr lang="en-US" smtClean="0"/>
              <a:pPr/>
              <a:t>5/7/2020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320CEA-B0B7-4C7E-92B1-CBAF791F3EE9}" type="datetimeFigureOut">
              <a:rPr lang="en-US" smtClean="0"/>
              <a:pPr/>
              <a:t>5/7/2020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320CEA-B0B7-4C7E-92B1-CBAF791F3EE9}" type="datetimeFigureOut">
              <a:rPr lang="en-US" smtClean="0"/>
              <a:pPr/>
              <a:t>5/7/2020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320CEA-B0B7-4C7E-92B1-CBAF791F3EE9}"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320CEA-B0B7-4C7E-92B1-CBAF791F3EE9}"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A338B7-439D-490D-BF3F-0F7588FA5A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20CEA-B0B7-4C7E-92B1-CBAF791F3EE9}" type="datetimeFigureOut">
              <a:rPr lang="en-US" smtClean="0"/>
              <a:pPr/>
              <a:t>5/7/2020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338B7-439D-490D-BF3F-0F7588FA5A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dictionary.sensagent.com/Peri-urban/en-en/" TargetMode="External"/><Relationship Id="rId3" Type="http://schemas.openxmlformats.org/officeDocument/2006/relationships/hyperlink" Target="http://dictionary.sensagent.com/Food/en-en/" TargetMode="External"/><Relationship Id="rId7" Type="http://schemas.openxmlformats.org/officeDocument/2006/relationships/hyperlink" Target="http://dictionary.sensagent.com/Horticulture/en-e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dictionary.sensagent.com/Agroforestry/en-en/" TargetMode="External"/><Relationship Id="rId5" Type="http://schemas.openxmlformats.org/officeDocument/2006/relationships/hyperlink" Target="http://dictionary.sensagent.com/Aquaculture/en-en/" TargetMode="External"/><Relationship Id="rId10" Type="http://schemas.openxmlformats.org/officeDocument/2006/relationships/hyperlink" Target="https://en.wikipedia.org/wiki/Landscape" TargetMode="External"/><Relationship Id="rId4" Type="http://schemas.openxmlformats.org/officeDocument/2006/relationships/hyperlink" Target="http://dictionary.sensagent.com/Animal%20husbandry/en-en/" TargetMode="External"/><Relationship Id="rId9" Type="http://schemas.openxmlformats.org/officeDocument/2006/relationships/hyperlink" Target="https://en.wikipedia.org/wiki/Urban_spraw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905000"/>
            <a:ext cx="8458200" cy="2590800"/>
          </a:xfrm>
        </p:spPr>
        <p:txBody>
          <a:bodyPr/>
          <a:lstStyle/>
          <a:p>
            <a:r>
              <a:rPr lang="en-US" b="1" dirty="0" smtClean="0">
                <a:solidFill>
                  <a:srgbClr val="002060"/>
                </a:solidFill>
              </a:rPr>
              <a:t>Urban and </a:t>
            </a:r>
            <a:r>
              <a:rPr lang="en-US" b="1" dirty="0" err="1" smtClean="0">
                <a:solidFill>
                  <a:srgbClr val="002060"/>
                </a:solidFill>
              </a:rPr>
              <a:t>Peri</a:t>
            </a:r>
            <a:r>
              <a:rPr lang="en-US" b="1" dirty="0" smtClean="0">
                <a:solidFill>
                  <a:srgbClr val="002060"/>
                </a:solidFill>
              </a:rPr>
              <a:t>-Urban Agriculture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6432530"/>
          </a:xfrm>
          <a:prstGeom prst="rect">
            <a:avLst/>
          </a:prstGeom>
        </p:spPr>
        <p:txBody>
          <a:bodyPr wrap="square">
            <a:spAutoFit/>
          </a:bodyPr>
          <a:lstStyle/>
          <a:p>
            <a:r>
              <a:rPr lang="en-US" sz="2800" b="1" dirty="0" smtClean="0">
                <a:solidFill>
                  <a:srgbClr val="7030A0"/>
                </a:solidFill>
                <a:latin typeface="Times New Roman" pitchFamily="18" charset="0"/>
                <a:cs typeface="Times New Roman" pitchFamily="18" charset="0"/>
              </a:rPr>
              <a:t>1.3 Benefits of urban and </a:t>
            </a:r>
            <a:r>
              <a:rPr lang="en-US" sz="2800" b="1" dirty="0" err="1" smtClean="0">
                <a:solidFill>
                  <a:srgbClr val="7030A0"/>
                </a:solidFill>
                <a:latin typeface="Times New Roman" pitchFamily="18" charset="0"/>
                <a:cs typeface="Times New Roman" pitchFamily="18" charset="0"/>
              </a:rPr>
              <a:t>peri</a:t>
            </a:r>
            <a:r>
              <a:rPr lang="en-US" sz="2800" b="1" dirty="0" smtClean="0">
                <a:solidFill>
                  <a:srgbClr val="7030A0"/>
                </a:solidFill>
                <a:latin typeface="Times New Roman" pitchFamily="18" charset="0"/>
                <a:cs typeface="Times New Roman" pitchFamily="18" charset="0"/>
              </a:rPr>
              <a:t>-urban agriculture</a:t>
            </a:r>
          </a:p>
          <a:p>
            <a:pPr algn="just"/>
            <a:r>
              <a:rPr lang="en-US" sz="2400" dirty="0" smtClean="0">
                <a:latin typeface="Times New Roman" pitchFamily="18" charset="0"/>
                <a:cs typeface="Times New Roman" pitchFamily="18" charset="0"/>
              </a:rPr>
              <a:t>• Non-market access to fresh, nutritious food for poor consumers, and income generation (especially for women);</a:t>
            </a:r>
          </a:p>
          <a:p>
            <a:pPr algn="just"/>
            <a:r>
              <a:rPr lang="en-US" sz="2400" dirty="0" smtClean="0">
                <a:latin typeface="Times New Roman" pitchFamily="18" charset="0"/>
                <a:cs typeface="Times New Roman" pitchFamily="18" charset="0"/>
              </a:rPr>
              <a:t>• Supply of food to urban markets, street food and food processing, providing additional employment and income;</a:t>
            </a:r>
          </a:p>
          <a:p>
            <a:pPr algn="just"/>
            <a:r>
              <a:rPr lang="en-US" sz="2400" dirty="0" smtClean="0">
                <a:latin typeface="Times New Roman" pitchFamily="18" charset="0"/>
                <a:cs typeface="Times New Roman" pitchFamily="18" charset="0"/>
              </a:rPr>
              <a:t>• Productive reuse of water and urban waste to provide water, animal fees and fertilizers for the demands of urban agriculture;</a:t>
            </a:r>
          </a:p>
          <a:p>
            <a:pPr algn="just"/>
            <a:r>
              <a:rPr lang="en-US" sz="2400" dirty="0" smtClean="0">
                <a:latin typeface="Times New Roman" pitchFamily="18" charset="0"/>
                <a:cs typeface="Times New Roman" pitchFamily="18" charset="0"/>
              </a:rPr>
              <a:t>• Integrating urban agriculture with urban greening programs, which can provide fuel wood for urban residents, reduce urban pollution and temperatures, and offer recreation opportunities to improve quality</a:t>
            </a:r>
          </a:p>
          <a:p>
            <a:pPr algn="just"/>
            <a:r>
              <a:rPr lang="en-US" sz="2400" dirty="0" smtClean="0">
                <a:latin typeface="Times New Roman" pitchFamily="18" charset="0"/>
                <a:cs typeface="Times New Roman" pitchFamily="18" charset="0"/>
              </a:rPr>
              <a:t>of life for all urban residents, and in particular for youth and elderly people;</a:t>
            </a:r>
          </a:p>
          <a:p>
            <a:pPr algn="just"/>
            <a:r>
              <a:rPr lang="en-US" sz="2400" dirty="0" smtClean="0">
                <a:latin typeface="Times New Roman" pitchFamily="18" charset="0"/>
                <a:cs typeface="Times New Roman" pitchFamily="18" charset="0"/>
              </a:rPr>
              <a:t>• Providing an opportunity for participation of urban residents to benefit from the implementation of urban agriculture within the broader context of urban greening programs, specifically stimulating the involvement of women as complementary activity;</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991600" cy="3785652"/>
          </a:xfrm>
          <a:prstGeom prst="rect">
            <a:avLst/>
          </a:prstGeom>
        </p:spPr>
        <p:txBody>
          <a:bodyPr wrap="square">
            <a:spAutoFit/>
          </a:bodyPr>
          <a:lstStyle/>
          <a:p>
            <a:pPr algn="just">
              <a:buFont typeface="Arial" pitchFamily="34" charset="0"/>
              <a:buChar char="•"/>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If practiced sustainably, urban agriculture clearly aligns itself with the key goals of inclusive green growth, which are clean, resilient, efficient, and inclusive, as defined by the World Bank (2012). </a:t>
            </a:r>
          </a:p>
          <a:p>
            <a:pPr algn="just">
              <a:buFont typeface="Arial" pitchFamily="34" charset="0"/>
              <a:buChar char="•"/>
            </a:pPr>
            <a:r>
              <a:rPr lang="en-US" sz="2400" dirty="0" smtClean="0">
                <a:latin typeface="Times New Roman" pitchFamily="18" charset="0"/>
                <a:cs typeface="Times New Roman" pitchFamily="18" charset="0"/>
              </a:rPr>
              <a:t>In this way, urban agriculture can advance the objectives of inclusive green growth and vice-versa; and</a:t>
            </a:r>
          </a:p>
          <a:p>
            <a:pPr algn="just"/>
            <a:r>
              <a:rPr lang="en-US" sz="2400" dirty="0" smtClean="0">
                <a:latin typeface="Times New Roman" pitchFamily="18" charset="0"/>
                <a:cs typeface="Times New Roman" pitchFamily="18" charset="0"/>
              </a:rPr>
              <a:t>• Helping cities become more resilient to climate change by reducing vulnerability of urban residents, particularly the poor, diversifying urban food sources and income opportunities, maintaining green open spaces and enhancing vegetative cover, which has important adaptation (and some mitigation) benefits.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763000" cy="6247864"/>
          </a:xfrm>
          <a:prstGeom prst="rect">
            <a:avLst/>
          </a:prstGeom>
        </p:spPr>
        <p:txBody>
          <a:bodyPr wrap="square">
            <a:spAutoFit/>
          </a:bodyPr>
          <a:lstStyle/>
          <a:p>
            <a:pPr algn="ctr"/>
            <a:r>
              <a:rPr lang="en-US" sz="2400" b="1" dirty="0" smtClean="0">
                <a:solidFill>
                  <a:srgbClr val="7030A0"/>
                </a:solidFill>
                <a:latin typeface="Times New Roman" pitchFamily="18" charset="0"/>
                <a:cs typeface="Times New Roman" pitchFamily="18" charset="0"/>
              </a:rPr>
              <a:t>1.4  Role of urban and </a:t>
            </a:r>
            <a:r>
              <a:rPr lang="en-US" sz="2400" b="1" dirty="0" err="1" smtClean="0">
                <a:solidFill>
                  <a:srgbClr val="7030A0"/>
                </a:solidFill>
                <a:latin typeface="Times New Roman" pitchFamily="18" charset="0"/>
                <a:cs typeface="Times New Roman" pitchFamily="18" charset="0"/>
              </a:rPr>
              <a:t>peri</a:t>
            </a:r>
            <a:r>
              <a:rPr lang="en-US" sz="2400" b="1" dirty="0" smtClean="0">
                <a:solidFill>
                  <a:srgbClr val="7030A0"/>
                </a:solidFill>
                <a:latin typeface="Times New Roman" pitchFamily="18" charset="0"/>
                <a:cs typeface="Times New Roman" pitchFamily="18" charset="0"/>
              </a:rPr>
              <a:t>-urban agriculture</a:t>
            </a:r>
          </a:p>
          <a:p>
            <a:r>
              <a:rPr lang="en-US" sz="2400" b="1" dirty="0"/>
              <a:t>1.4.1 Livelihoods and Employment for the Urban </a:t>
            </a:r>
            <a:r>
              <a:rPr lang="en-US" sz="2400" b="1" dirty="0" smtClean="0"/>
              <a:t>Poor</a:t>
            </a:r>
            <a:r>
              <a:rPr lang="en-US" sz="2400" dirty="0"/>
              <a:t> </a:t>
            </a:r>
            <a:endParaRPr lang="en-US" sz="2400" dirty="0" smtClean="0"/>
          </a:p>
          <a:p>
            <a:r>
              <a:rPr lang="en-US" sz="2200" dirty="0" err="1" smtClean="0">
                <a:latin typeface="Times New Roman" pitchFamily="18" charset="0"/>
                <a:cs typeface="Times New Roman" pitchFamily="18" charset="0"/>
              </a:rPr>
              <a:t>Smit</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and others (UNDP 1996) estimate that 800 </a:t>
            </a:r>
            <a:r>
              <a:rPr lang="en-US" sz="2200" dirty="0" smtClean="0">
                <a:latin typeface="Times New Roman" pitchFamily="18" charset="0"/>
                <a:cs typeface="Times New Roman" pitchFamily="18" charset="0"/>
              </a:rPr>
              <a:t>million people worldwide </a:t>
            </a:r>
            <a:r>
              <a:rPr lang="en-US" sz="2200" dirty="0">
                <a:latin typeface="Times New Roman" pitchFamily="18" charset="0"/>
                <a:cs typeface="Times New Roman" pitchFamily="18" charset="0"/>
              </a:rPr>
              <a:t>are involved in urban agriculture, </a:t>
            </a:r>
            <a:r>
              <a:rPr lang="en-US" sz="2200" dirty="0" smtClean="0">
                <a:latin typeface="Times New Roman" pitchFamily="18" charset="0"/>
                <a:cs typeface="Times New Roman" pitchFamily="18" charset="0"/>
              </a:rPr>
              <a:t>of which </a:t>
            </a:r>
            <a:r>
              <a:rPr lang="en-US" sz="2200" dirty="0">
                <a:latin typeface="Times New Roman" pitchFamily="18" charset="0"/>
                <a:cs typeface="Times New Roman" pitchFamily="18" charset="0"/>
              </a:rPr>
              <a:t>200 million are full-time</a:t>
            </a:r>
            <a:r>
              <a:rPr lang="en-US" sz="2200" dirty="0" smtClean="0">
                <a:latin typeface="Times New Roman" pitchFamily="18" charset="0"/>
                <a:cs typeface="Times New Roman" pitchFamily="18" charset="0"/>
              </a:rPr>
              <a:t>.</a:t>
            </a:r>
          </a:p>
          <a:p>
            <a:r>
              <a:rPr lang="en-US" sz="2200" dirty="0">
                <a:latin typeface="Times New Roman" pitchFamily="18" charset="0"/>
                <a:cs typeface="Times New Roman" pitchFamily="18" charset="0"/>
              </a:rPr>
              <a:t>Although production levels and turnover of </a:t>
            </a:r>
            <a:r>
              <a:rPr lang="en-US" sz="2200" dirty="0" smtClean="0">
                <a:latin typeface="Times New Roman" pitchFamily="18" charset="0"/>
                <a:cs typeface="Times New Roman" pitchFamily="18" charset="0"/>
              </a:rPr>
              <a:t>individual urban </a:t>
            </a:r>
            <a:r>
              <a:rPr lang="en-US" sz="2200" dirty="0">
                <a:latin typeface="Times New Roman" pitchFamily="18" charset="0"/>
                <a:cs typeface="Times New Roman" pitchFamily="18" charset="0"/>
              </a:rPr>
              <a:t>producers may be small in many cases, a high number </a:t>
            </a:r>
            <a:r>
              <a:rPr lang="en-US" sz="2200" dirty="0" smtClean="0">
                <a:latin typeface="Times New Roman" pitchFamily="18" charset="0"/>
                <a:cs typeface="Times New Roman" pitchFamily="18" charset="0"/>
              </a:rPr>
              <a:t>of urban </a:t>
            </a:r>
            <a:r>
              <a:rPr lang="en-US" sz="2200" dirty="0">
                <a:latin typeface="Times New Roman" pitchFamily="18" charset="0"/>
                <a:cs typeface="Times New Roman" pitchFamily="18" charset="0"/>
              </a:rPr>
              <a:t>producers in a city can make their overall </a:t>
            </a:r>
            <a:r>
              <a:rPr lang="en-US" sz="2200" dirty="0" smtClean="0">
                <a:latin typeface="Times New Roman" pitchFamily="18" charset="0"/>
                <a:cs typeface="Times New Roman" pitchFamily="18" charset="0"/>
              </a:rPr>
              <a:t>contribution to </a:t>
            </a:r>
            <a:r>
              <a:rPr lang="en-US" sz="2200" dirty="0">
                <a:latin typeface="Times New Roman" pitchFamily="18" charset="0"/>
                <a:cs typeface="Times New Roman" pitchFamily="18" charset="0"/>
              </a:rPr>
              <a:t>the urban economy relevant by generating </a:t>
            </a:r>
            <a:r>
              <a:rPr lang="en-US" sz="2200" dirty="0" smtClean="0">
                <a:latin typeface="Times New Roman" pitchFamily="18" charset="0"/>
                <a:cs typeface="Times New Roman" pitchFamily="18" charset="0"/>
              </a:rPr>
              <a:t>employment for </a:t>
            </a:r>
            <a:r>
              <a:rPr lang="en-US" sz="2200" dirty="0">
                <a:latin typeface="Times New Roman" pitchFamily="18" charset="0"/>
                <a:cs typeface="Times New Roman" pitchFamily="18" charset="0"/>
              </a:rPr>
              <a:t>many poor urban households and generating </a:t>
            </a:r>
            <a:r>
              <a:rPr lang="en-US" sz="2200" dirty="0" smtClean="0">
                <a:latin typeface="Times New Roman" pitchFamily="18" charset="0"/>
                <a:cs typeface="Times New Roman" pitchFamily="18" charset="0"/>
              </a:rPr>
              <a:t>incomes equivalent </a:t>
            </a:r>
            <a:r>
              <a:rPr lang="en-US" sz="2200" dirty="0">
                <a:latin typeface="Times New Roman" pitchFamily="18" charset="0"/>
                <a:cs typeface="Times New Roman" pitchFamily="18" charset="0"/>
              </a:rPr>
              <a:t>or higher than the official minimum wage </a:t>
            </a:r>
            <a:r>
              <a:rPr lang="en-US" sz="2200" dirty="0" smtClean="0">
                <a:latin typeface="Times New Roman" pitchFamily="18" charset="0"/>
                <a:cs typeface="Times New Roman" pitchFamily="18" charset="0"/>
              </a:rPr>
              <a:t>rate (</a:t>
            </a:r>
            <a:r>
              <a:rPr lang="en-US" sz="2200" dirty="0" err="1" smtClean="0">
                <a:latin typeface="Times New Roman" pitchFamily="18" charset="0"/>
                <a:cs typeface="Times New Roman" pitchFamily="18" charset="0"/>
              </a:rPr>
              <a:t>Moustier</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and </a:t>
            </a:r>
            <a:r>
              <a:rPr lang="en-US" sz="2200" dirty="0" err="1">
                <a:latin typeface="Times New Roman" pitchFamily="18" charset="0"/>
                <a:cs typeface="Times New Roman" pitchFamily="18" charset="0"/>
              </a:rPr>
              <a:t>Danso</a:t>
            </a:r>
            <a:r>
              <a:rPr lang="en-US" sz="2200" dirty="0">
                <a:latin typeface="Times New Roman" pitchFamily="18" charset="0"/>
                <a:cs typeface="Times New Roman" pitchFamily="18" charset="0"/>
              </a:rPr>
              <a:t> 2006</a:t>
            </a:r>
            <a:r>
              <a:rPr lang="en-US" sz="2200" dirty="0" smtClean="0">
                <a:latin typeface="Times New Roman" pitchFamily="18" charset="0"/>
                <a:cs typeface="Times New Roman" pitchFamily="18" charset="0"/>
              </a:rPr>
              <a:t>).</a:t>
            </a:r>
          </a:p>
          <a:p>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In addition to either </a:t>
            </a:r>
            <a:r>
              <a:rPr lang="en-US" sz="2200" dirty="0" smtClean="0">
                <a:latin typeface="Times New Roman" pitchFamily="18" charset="0"/>
                <a:cs typeface="Times New Roman" pitchFamily="18" charset="0"/>
              </a:rPr>
              <a:t>growing crops </a:t>
            </a:r>
            <a:r>
              <a:rPr lang="en-US" sz="2200" dirty="0">
                <a:latin typeface="Times New Roman" pitchFamily="18" charset="0"/>
                <a:cs typeface="Times New Roman" pitchFamily="18" charset="0"/>
              </a:rPr>
              <a:t>or rearing animals, urban agriculture provides </a:t>
            </a:r>
            <a:r>
              <a:rPr lang="en-US" sz="2200" dirty="0" smtClean="0">
                <a:latin typeface="Times New Roman" pitchFamily="18" charset="0"/>
                <a:cs typeface="Times New Roman" pitchFamily="18" charset="0"/>
              </a:rPr>
              <a:t>other employment </a:t>
            </a:r>
            <a:r>
              <a:rPr lang="en-US" sz="2200" dirty="0">
                <a:latin typeface="Times New Roman" pitchFamily="18" charset="0"/>
                <a:cs typeface="Times New Roman" pitchFamily="18" charset="0"/>
              </a:rPr>
              <a:t>opportunities, such as:</a:t>
            </a:r>
          </a:p>
          <a:p>
            <a:r>
              <a:rPr lang="en-US" sz="2200" dirty="0">
                <a:latin typeface="Times New Roman" pitchFamily="18" charset="0"/>
                <a:cs typeface="Times New Roman" pitchFamily="18" charset="0"/>
              </a:rPr>
              <a:t>• Production and sale of processed products such </a:t>
            </a:r>
            <a:r>
              <a:rPr lang="en-US" sz="2200" dirty="0" smtClean="0">
                <a:latin typeface="Times New Roman" pitchFamily="18" charset="0"/>
                <a:cs typeface="Times New Roman" pitchFamily="18" charset="0"/>
              </a:rPr>
              <a:t>as meals</a:t>
            </a:r>
            <a:r>
              <a:rPr lang="en-US" sz="2200" dirty="0">
                <a:latin typeface="Times New Roman" pitchFamily="18" charset="0"/>
                <a:cs typeface="Times New Roman" pitchFamily="18" charset="0"/>
              </a:rPr>
              <a:t>, jams, street food, and other products; and</a:t>
            </a:r>
          </a:p>
          <a:p>
            <a:r>
              <a:rPr lang="en-US" sz="2200" dirty="0">
                <a:latin typeface="Times New Roman" pitchFamily="18" charset="0"/>
                <a:cs typeface="Times New Roman" pitchFamily="18" charset="0"/>
              </a:rPr>
              <a:t>• Production and sale of agricultural inputs, such as </a:t>
            </a:r>
            <a:r>
              <a:rPr lang="en-US" sz="2200" dirty="0" smtClean="0">
                <a:latin typeface="Times New Roman" pitchFamily="18" charset="0"/>
                <a:cs typeface="Times New Roman" pitchFamily="18" charset="0"/>
              </a:rPr>
              <a:t>the production </a:t>
            </a:r>
            <a:r>
              <a:rPr lang="en-US" sz="2200" dirty="0">
                <a:latin typeface="Times New Roman" pitchFamily="18" charset="0"/>
                <a:cs typeface="Times New Roman" pitchFamily="18" charset="0"/>
              </a:rPr>
              <a:t>of compost or animal feed from </a:t>
            </a:r>
            <a:r>
              <a:rPr lang="en-US" sz="2200" dirty="0" smtClean="0">
                <a:latin typeface="Times New Roman" pitchFamily="18" charset="0"/>
                <a:cs typeface="Times New Roman" pitchFamily="18" charset="0"/>
              </a:rPr>
              <a:t>collected organic </a:t>
            </a:r>
            <a:r>
              <a:rPr lang="en-US" sz="2200" dirty="0">
                <a:latin typeface="Times New Roman" pitchFamily="18" charset="0"/>
                <a:cs typeface="Times New Roman" pitchFamily="18" charset="0"/>
              </a:rPr>
              <a:t>wastes, irrigation equipment from </a:t>
            </a:r>
            <a:r>
              <a:rPr lang="en-US" sz="2200" dirty="0" smtClean="0">
                <a:latin typeface="Times New Roman" pitchFamily="18" charset="0"/>
                <a:cs typeface="Times New Roman" pitchFamily="18" charset="0"/>
              </a:rPr>
              <a:t>recycled materials</a:t>
            </a:r>
            <a:r>
              <a:rPr lang="en-US" sz="2200" dirty="0">
                <a:latin typeface="Times New Roman" pitchFamily="18" charset="0"/>
                <a:cs typeface="Times New Roman" pitchFamily="18" charset="0"/>
              </a:rPr>
              <a:t>, and provision of services such as transport</a:t>
            </a:r>
          </a:p>
          <a:p>
            <a:r>
              <a:rPr lang="en-US" sz="2200" dirty="0">
                <a:latin typeface="Times New Roman" pitchFamily="18" charset="0"/>
                <a:cs typeface="Times New Roman" pitchFamily="18" charset="0"/>
              </a:rPr>
              <a:t>and animal healthcare</a:t>
            </a:r>
            <a:r>
              <a:rPr lang="en-US" sz="2200" dirty="0" smtClean="0">
                <a:latin typeface="Times New Roman" pitchFamily="18" charset="0"/>
                <a:cs typeface="Times New Roman" pitchFamily="18" charset="0"/>
              </a:rPr>
              <a:t>.</a:t>
            </a:r>
            <a:endParaRPr lang="en-US" sz="2200" b="1" dirty="0" smtClean="0">
              <a:solidFill>
                <a:srgbClr val="7030A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763000" cy="6370975"/>
          </a:xfrm>
          <a:prstGeom prst="rect">
            <a:avLst/>
          </a:prstGeom>
        </p:spPr>
        <p:txBody>
          <a:bodyPr wrap="square">
            <a:spAutoFit/>
          </a:bodyPr>
          <a:lstStyle/>
          <a:p>
            <a:r>
              <a:rPr lang="en-US" sz="2400" b="1" dirty="0"/>
              <a:t>1.4.2 Food Security</a:t>
            </a:r>
          </a:p>
          <a:p>
            <a:pPr>
              <a:buFont typeface="Wingdings" pitchFamily="2" charset="2"/>
              <a:buChar char="ü"/>
            </a:pPr>
            <a:r>
              <a:rPr lang="en-US" sz="2400" dirty="0"/>
              <a:t>Food security, broadly defined, includes food </a:t>
            </a:r>
            <a:r>
              <a:rPr lang="en-US" sz="2400" dirty="0" smtClean="0"/>
              <a:t>availability, as </a:t>
            </a:r>
            <a:r>
              <a:rPr lang="en-US" sz="2400" dirty="0"/>
              <a:t>well as access to food, and the ability to use and </a:t>
            </a:r>
            <a:r>
              <a:rPr lang="en-US" sz="2400" dirty="0" smtClean="0"/>
              <a:t>consume food </a:t>
            </a:r>
            <a:r>
              <a:rPr lang="en-US" sz="2400" dirty="0"/>
              <a:t>safely. </a:t>
            </a:r>
            <a:endParaRPr lang="en-US" sz="2400" dirty="0" smtClean="0"/>
          </a:p>
          <a:p>
            <a:pPr>
              <a:buFont typeface="Wingdings" pitchFamily="2" charset="2"/>
              <a:buChar char="ü"/>
            </a:pPr>
            <a:r>
              <a:rPr lang="en-US" sz="2400" dirty="0" smtClean="0"/>
              <a:t>In </a:t>
            </a:r>
            <a:r>
              <a:rPr lang="en-US" sz="2400" dirty="0"/>
              <a:t>the context of this report, this term is </a:t>
            </a:r>
            <a:r>
              <a:rPr lang="en-US" sz="2400" dirty="0" smtClean="0"/>
              <a:t>used </a:t>
            </a:r>
            <a:r>
              <a:rPr lang="en-US" sz="2400" dirty="0"/>
              <a:t>primarily to refer to availability and </a:t>
            </a:r>
            <a:r>
              <a:rPr lang="en-US" sz="2400" dirty="0" smtClean="0"/>
              <a:t>access.</a:t>
            </a:r>
          </a:p>
          <a:p>
            <a:pPr>
              <a:buFont typeface="Wingdings" pitchFamily="2" charset="2"/>
              <a:buChar char="ü"/>
            </a:pPr>
            <a:r>
              <a:rPr lang="en-US" sz="2400" dirty="0" smtClean="0"/>
              <a:t>The contribution of </a:t>
            </a:r>
            <a:r>
              <a:rPr lang="en-US" sz="2400" dirty="0"/>
              <a:t>urban agriculture to food security and nutrition in </a:t>
            </a:r>
            <a:r>
              <a:rPr lang="en-US" sz="2400" dirty="0" smtClean="0"/>
              <a:t>cities and/or </a:t>
            </a:r>
            <a:r>
              <a:rPr lang="en-US" sz="2400" dirty="0"/>
              <a:t>of urban farming households has been the </a:t>
            </a:r>
            <a:r>
              <a:rPr lang="en-US" sz="2400" dirty="0" smtClean="0"/>
              <a:t>subject of </a:t>
            </a:r>
            <a:r>
              <a:rPr lang="en-US" sz="2400" dirty="0"/>
              <a:t>many articles and research papers</a:t>
            </a:r>
            <a:r>
              <a:rPr lang="en-US" sz="2400" dirty="0" smtClean="0"/>
              <a:t>.</a:t>
            </a:r>
            <a:r>
              <a:rPr lang="en-US" sz="2400" dirty="0"/>
              <a:t> </a:t>
            </a:r>
            <a:endParaRPr lang="en-US" sz="2400" dirty="0" smtClean="0"/>
          </a:p>
          <a:p>
            <a:pPr>
              <a:buFont typeface="Wingdings" pitchFamily="2" charset="2"/>
              <a:buChar char="ü"/>
            </a:pPr>
            <a:r>
              <a:rPr lang="en-US" sz="2400" dirty="0" smtClean="0"/>
              <a:t>Self-production </a:t>
            </a:r>
            <a:r>
              <a:rPr lang="en-US" sz="2400" dirty="0"/>
              <a:t>of food by poor urban households </a:t>
            </a:r>
            <a:r>
              <a:rPr lang="en-US" sz="2400" dirty="0" smtClean="0"/>
              <a:t>can represent </a:t>
            </a:r>
            <a:r>
              <a:rPr lang="en-US" sz="2400" dirty="0"/>
              <a:t>20 to 60 percent of their total food </a:t>
            </a:r>
            <a:r>
              <a:rPr lang="en-US" sz="2400" dirty="0" smtClean="0"/>
              <a:t>consumption, and </a:t>
            </a:r>
            <a:r>
              <a:rPr lang="en-US" sz="2400" dirty="0"/>
              <a:t>is generally fresher, more nutritious, and diverse </a:t>
            </a:r>
            <a:r>
              <a:rPr lang="en-US" sz="2400" dirty="0" smtClean="0"/>
              <a:t>than food </a:t>
            </a:r>
            <a:r>
              <a:rPr lang="en-US" sz="2400" dirty="0"/>
              <a:t>bought in shops, markets or street restaurants. </a:t>
            </a:r>
            <a:endParaRPr lang="en-US" sz="2400" dirty="0" smtClean="0"/>
          </a:p>
          <a:p>
            <a:pPr>
              <a:buFont typeface="Wingdings" pitchFamily="2" charset="2"/>
              <a:buChar char="ü"/>
            </a:pPr>
            <a:r>
              <a:rPr lang="en-US" sz="2400" dirty="0" smtClean="0"/>
              <a:t>This is </a:t>
            </a:r>
            <a:r>
              <a:rPr lang="en-US" sz="2400" dirty="0"/>
              <a:t>particularly important for young children, elderly, or sick</a:t>
            </a:r>
          </a:p>
          <a:p>
            <a:r>
              <a:rPr lang="en-US" sz="2400" dirty="0"/>
              <a:t>household members, particularly in poor households. </a:t>
            </a:r>
            <a:endParaRPr lang="en-US" sz="2400" dirty="0" smtClean="0"/>
          </a:p>
          <a:p>
            <a:pPr>
              <a:buFont typeface="Wingdings" pitchFamily="2" charset="2"/>
              <a:buChar char="ü"/>
            </a:pPr>
            <a:r>
              <a:rPr lang="en-US" sz="2400" dirty="0" smtClean="0"/>
              <a:t>Urban households </a:t>
            </a:r>
            <a:r>
              <a:rPr lang="en-US" sz="2400" dirty="0"/>
              <a:t>that are involved in some sort of farming or</a:t>
            </a:r>
          </a:p>
          <a:p>
            <a:r>
              <a:rPr lang="en-US" sz="2400" dirty="0"/>
              <a:t>gardening generally have a better and more diverse diet </a:t>
            </a:r>
            <a:r>
              <a:rPr lang="en-US" sz="2400" dirty="0" smtClean="0"/>
              <a:t>and eat </a:t>
            </a:r>
            <a:r>
              <a:rPr lang="en-US" sz="2400" dirty="0"/>
              <a:t>more vegetables than non-farming households of </a:t>
            </a:r>
            <a:r>
              <a:rPr lang="en-US" sz="2400" dirty="0" smtClean="0"/>
              <a:t>the same wealth.</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763000" cy="5909310"/>
          </a:xfrm>
          <a:prstGeom prst="rect">
            <a:avLst/>
          </a:prstGeom>
        </p:spPr>
        <p:txBody>
          <a:bodyPr wrap="square">
            <a:spAutoFit/>
          </a:bodyPr>
          <a:lstStyle/>
          <a:p>
            <a:r>
              <a:rPr lang="en-US" sz="2300" b="1" dirty="0">
                <a:latin typeface="Times New Roman" pitchFamily="18" charset="0"/>
                <a:cs typeface="Times New Roman" pitchFamily="18" charset="0"/>
              </a:rPr>
              <a:t>1.4.3 Environmental Co-benefits and Responding to </a:t>
            </a:r>
            <a:r>
              <a:rPr lang="en-US" sz="2300" b="1" dirty="0" smtClean="0">
                <a:latin typeface="Times New Roman" pitchFamily="18" charset="0"/>
                <a:cs typeface="Times New Roman" pitchFamily="18" charset="0"/>
              </a:rPr>
              <a:t>the Challenges </a:t>
            </a:r>
            <a:r>
              <a:rPr lang="en-US" sz="2300" b="1" dirty="0">
                <a:latin typeface="Times New Roman" pitchFamily="18" charset="0"/>
                <a:cs typeface="Times New Roman" pitchFamily="18" charset="0"/>
              </a:rPr>
              <a:t>of Climate </a:t>
            </a:r>
            <a:r>
              <a:rPr lang="en-US" sz="2300" b="1" dirty="0" smtClean="0">
                <a:latin typeface="Times New Roman" pitchFamily="18" charset="0"/>
                <a:cs typeface="Times New Roman" pitchFamily="18" charset="0"/>
              </a:rPr>
              <a:t>Change</a:t>
            </a:r>
          </a:p>
          <a:p>
            <a:pPr algn="just"/>
            <a:r>
              <a:rPr lang="en-US" sz="2400" dirty="0">
                <a:latin typeface="Times New Roman" pitchFamily="18" charset="0"/>
                <a:cs typeface="Times New Roman" pitchFamily="18" charset="0"/>
              </a:rPr>
              <a:t>a. </a:t>
            </a:r>
            <a:r>
              <a:rPr lang="en-US" sz="2200" dirty="0">
                <a:latin typeface="Times New Roman" pitchFamily="18" charset="0"/>
                <a:cs typeface="Times New Roman" pitchFamily="18" charset="0"/>
              </a:rPr>
              <a:t>Reducing the vulnerability of urban residents </a:t>
            </a:r>
            <a:r>
              <a:rPr lang="en-US" sz="2200" dirty="0" smtClean="0">
                <a:latin typeface="Times New Roman" pitchFamily="18" charset="0"/>
                <a:cs typeface="Times New Roman" pitchFamily="18" charset="0"/>
              </a:rPr>
              <a:t>and strengthening </a:t>
            </a:r>
            <a:r>
              <a:rPr lang="en-US" sz="2200" dirty="0">
                <a:latin typeface="Times New Roman" pitchFamily="18" charset="0"/>
                <a:cs typeface="Times New Roman" pitchFamily="18" charset="0"/>
              </a:rPr>
              <a:t>community-based </a:t>
            </a:r>
            <a:r>
              <a:rPr lang="en-US" sz="2200" dirty="0" smtClean="0">
                <a:latin typeface="Times New Roman" pitchFamily="18" charset="0"/>
                <a:cs typeface="Times New Roman" pitchFamily="18" charset="0"/>
              </a:rPr>
              <a:t>adaptation management</a:t>
            </a:r>
            <a:r>
              <a:rPr lang="en-US" sz="2200" dirty="0">
                <a:latin typeface="Times New Roman" pitchFamily="18" charset="0"/>
                <a:cs typeface="Times New Roman" pitchFamily="18" charset="0"/>
              </a:rPr>
              <a:t>:</a:t>
            </a:r>
          </a:p>
          <a:p>
            <a:pPr lvl="1" algn="just"/>
            <a:r>
              <a:rPr lang="en-US" sz="2200" dirty="0">
                <a:latin typeface="Times New Roman" pitchFamily="18" charset="0"/>
                <a:cs typeface="Times New Roman" pitchFamily="18" charset="0"/>
              </a:rPr>
              <a:t>• Diversifying urban food sources, enhancing </a:t>
            </a:r>
            <a:r>
              <a:rPr lang="en-US" sz="2200" dirty="0" smtClean="0">
                <a:latin typeface="Times New Roman" pitchFamily="18" charset="0"/>
                <a:cs typeface="Times New Roman" pitchFamily="18" charset="0"/>
              </a:rPr>
              <a:t>access of </a:t>
            </a:r>
            <a:r>
              <a:rPr lang="en-US" sz="2200" dirty="0">
                <a:latin typeface="Times New Roman" pitchFamily="18" charset="0"/>
                <a:cs typeface="Times New Roman" pitchFamily="18" charset="0"/>
              </a:rPr>
              <a:t>the urban poor to nutritious food, reducing </a:t>
            </a:r>
            <a:r>
              <a:rPr lang="en-US" sz="2200" dirty="0" smtClean="0">
                <a:latin typeface="Times New Roman" pitchFamily="18" charset="0"/>
                <a:cs typeface="Times New Roman" pitchFamily="18" charset="0"/>
              </a:rPr>
              <a:t>the dependency on </a:t>
            </a:r>
            <a:r>
              <a:rPr lang="en-US" sz="2200" dirty="0">
                <a:latin typeface="Times New Roman" pitchFamily="18" charset="0"/>
                <a:cs typeface="Times New Roman" pitchFamily="18" charset="0"/>
              </a:rPr>
              <a:t>imported foods and making the </a:t>
            </a:r>
            <a:r>
              <a:rPr lang="en-US" sz="2200" dirty="0" smtClean="0">
                <a:latin typeface="Times New Roman" pitchFamily="18" charset="0"/>
                <a:cs typeface="Times New Roman" pitchFamily="18" charset="0"/>
              </a:rPr>
              <a:t>city less </a:t>
            </a:r>
            <a:r>
              <a:rPr lang="en-US" sz="2200" dirty="0">
                <a:latin typeface="Times New Roman" pitchFamily="18" charset="0"/>
                <a:cs typeface="Times New Roman" pitchFamily="18" charset="0"/>
              </a:rPr>
              <a:t>vulnerable for periods of low food supply </a:t>
            </a:r>
            <a:r>
              <a:rPr lang="en-US" sz="2200" dirty="0" smtClean="0">
                <a:latin typeface="Times New Roman" pitchFamily="18" charset="0"/>
                <a:cs typeface="Times New Roman" pitchFamily="18" charset="0"/>
              </a:rPr>
              <a:t>from rural </a:t>
            </a:r>
            <a:r>
              <a:rPr lang="en-US" sz="2200" dirty="0">
                <a:latin typeface="Times New Roman" pitchFamily="18" charset="0"/>
                <a:cs typeface="Times New Roman" pitchFamily="18" charset="0"/>
              </a:rPr>
              <a:t>areas due to floods, droughts or other </a:t>
            </a:r>
            <a:r>
              <a:rPr lang="en-US" sz="2200" dirty="0" err="1" smtClean="0">
                <a:latin typeface="Times New Roman" pitchFamily="18" charset="0"/>
                <a:cs typeface="Times New Roman" pitchFamily="18" charset="0"/>
              </a:rPr>
              <a:t>naturalor</a:t>
            </a:r>
            <a:r>
              <a:rPr lang="en-US" sz="2200" dirty="0" smtClean="0">
                <a:latin typeface="Times New Roman" pitchFamily="18" charset="0"/>
                <a:cs typeface="Times New Roman" pitchFamily="18" charset="0"/>
              </a:rPr>
              <a:t> human </a:t>
            </a:r>
            <a:r>
              <a:rPr lang="en-US" sz="2200" dirty="0">
                <a:latin typeface="Times New Roman" pitchFamily="18" charset="0"/>
                <a:cs typeface="Times New Roman" pitchFamily="18" charset="0"/>
              </a:rPr>
              <a:t>made disasters; and</a:t>
            </a:r>
          </a:p>
          <a:p>
            <a:pPr lvl="1" algn="just"/>
            <a:r>
              <a:rPr lang="en-US" sz="2200" dirty="0">
                <a:latin typeface="Times New Roman" pitchFamily="18" charset="0"/>
                <a:cs typeface="Times New Roman" pitchFamily="18" charset="0"/>
              </a:rPr>
              <a:t>• Diversifying income opportunities of the </a:t>
            </a:r>
            <a:r>
              <a:rPr lang="en-US" sz="2200" dirty="0" smtClean="0">
                <a:latin typeface="Times New Roman" pitchFamily="18" charset="0"/>
                <a:cs typeface="Times New Roman" pitchFamily="18" charset="0"/>
              </a:rPr>
              <a:t>urban poor </a:t>
            </a:r>
            <a:r>
              <a:rPr lang="en-US" sz="2200" dirty="0">
                <a:latin typeface="Times New Roman" pitchFamily="18" charset="0"/>
                <a:cs typeface="Times New Roman" pitchFamily="18" charset="0"/>
              </a:rPr>
              <a:t>and functioning as a safety net in times </a:t>
            </a:r>
            <a:r>
              <a:rPr lang="en-US" sz="2200" dirty="0" smtClean="0">
                <a:latin typeface="Times New Roman" pitchFamily="18" charset="0"/>
                <a:cs typeface="Times New Roman" pitchFamily="18" charset="0"/>
              </a:rPr>
              <a:t>of economic </a:t>
            </a:r>
            <a:r>
              <a:rPr lang="en-US" sz="2200" dirty="0">
                <a:latin typeface="Times New Roman" pitchFamily="18" charset="0"/>
                <a:cs typeface="Times New Roman" pitchFamily="18" charset="0"/>
              </a:rPr>
              <a:t>crisis.</a:t>
            </a:r>
          </a:p>
          <a:p>
            <a:pPr algn="just"/>
            <a:r>
              <a:rPr lang="en-US" sz="2200" dirty="0">
                <a:latin typeface="Times New Roman" pitchFamily="18" charset="0"/>
                <a:cs typeface="Times New Roman" pitchFamily="18" charset="0"/>
              </a:rPr>
              <a:t>b. Maintaining green open spaces and </a:t>
            </a:r>
            <a:r>
              <a:rPr lang="en-US" sz="2200" dirty="0" smtClean="0">
                <a:latin typeface="Times New Roman" pitchFamily="18" charset="0"/>
                <a:cs typeface="Times New Roman" pitchFamily="18" charset="0"/>
              </a:rPr>
              <a:t>enhancing vegetation </a:t>
            </a:r>
            <a:r>
              <a:rPr lang="en-US" sz="2200" dirty="0">
                <a:latin typeface="Times New Roman" pitchFamily="18" charset="0"/>
                <a:cs typeface="Times New Roman" pitchFamily="18" charset="0"/>
              </a:rPr>
              <a:t>cover in the city with important </a:t>
            </a:r>
            <a:r>
              <a:rPr lang="en-US" sz="2200" dirty="0" smtClean="0">
                <a:latin typeface="Times New Roman" pitchFamily="18" charset="0"/>
                <a:cs typeface="Times New Roman" pitchFamily="18" charset="0"/>
              </a:rPr>
              <a:t>adaptation (and </a:t>
            </a:r>
            <a:r>
              <a:rPr lang="en-US" sz="2200" dirty="0">
                <a:latin typeface="Times New Roman" pitchFamily="18" charset="0"/>
                <a:cs typeface="Times New Roman" pitchFamily="18" charset="0"/>
              </a:rPr>
              <a:t>some mitigation) benefits, such as:</a:t>
            </a:r>
          </a:p>
          <a:p>
            <a:pPr lvl="1" algn="just"/>
            <a:r>
              <a:rPr lang="en-US" sz="2200" dirty="0">
                <a:latin typeface="Times New Roman" pitchFamily="18" charset="0"/>
                <a:cs typeface="Times New Roman" pitchFamily="18" charset="0"/>
              </a:rPr>
              <a:t>• Reduction in the urban heat island effect </a:t>
            </a:r>
            <a:r>
              <a:rPr lang="en-US" sz="2200" dirty="0" smtClean="0">
                <a:latin typeface="Times New Roman" pitchFamily="18" charset="0"/>
                <a:cs typeface="Times New Roman" pitchFamily="18" charset="0"/>
              </a:rPr>
              <a:t>by providing </a:t>
            </a:r>
            <a:r>
              <a:rPr lang="en-US" sz="2200" dirty="0">
                <a:latin typeface="Times New Roman" pitchFamily="18" charset="0"/>
                <a:cs typeface="Times New Roman" pitchFamily="18" charset="0"/>
              </a:rPr>
              <a:t>shade and enhanced </a:t>
            </a:r>
            <a:r>
              <a:rPr lang="en-US" sz="2200" dirty="0" err="1" smtClean="0">
                <a:latin typeface="Times New Roman" pitchFamily="18" charset="0"/>
                <a:cs typeface="Times New Roman" pitchFamily="18" charset="0"/>
              </a:rPr>
              <a:t>evapo</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transpiration, and </a:t>
            </a:r>
            <a:r>
              <a:rPr lang="en-US" sz="2200" dirty="0">
                <a:latin typeface="Times New Roman" pitchFamily="18" charset="0"/>
                <a:cs typeface="Times New Roman" pitchFamily="18" charset="0"/>
              </a:rPr>
              <a:t>thus more cooling and less smog;</a:t>
            </a:r>
          </a:p>
          <a:p>
            <a:pPr lvl="1" algn="just"/>
            <a:r>
              <a:rPr lang="en-US" sz="2200" dirty="0">
                <a:latin typeface="Times New Roman" pitchFamily="18" charset="0"/>
                <a:cs typeface="Times New Roman" pitchFamily="18" charset="0"/>
              </a:rPr>
              <a:t>• Less flooding and reduced impacts of high </a:t>
            </a:r>
            <a:r>
              <a:rPr lang="en-US" sz="2200" dirty="0" smtClean="0">
                <a:latin typeface="Times New Roman" pitchFamily="18" charset="0"/>
                <a:cs typeface="Times New Roman" pitchFamily="18" charset="0"/>
              </a:rPr>
              <a:t>rainfall by </a:t>
            </a:r>
            <a:r>
              <a:rPr lang="en-US" sz="2200" dirty="0">
                <a:latin typeface="Times New Roman" pitchFamily="18" charset="0"/>
                <a:cs typeface="Times New Roman" pitchFamily="18" charset="0"/>
              </a:rPr>
              <a:t>increasing water storage, interception </a:t>
            </a:r>
            <a:r>
              <a:rPr lang="en-US" sz="2200" dirty="0" smtClean="0">
                <a:latin typeface="Times New Roman" pitchFamily="18" charset="0"/>
                <a:cs typeface="Times New Roman" pitchFamily="18" charset="0"/>
              </a:rPr>
              <a:t>and infiltration </a:t>
            </a:r>
            <a:r>
              <a:rPr lang="en-US" sz="2200" dirty="0">
                <a:latin typeface="Times New Roman" pitchFamily="18" charset="0"/>
                <a:cs typeface="Times New Roman" pitchFamily="18" charset="0"/>
              </a:rPr>
              <a:t>in green open spaces; </a:t>
            </a:r>
            <a:endParaRPr lang="en-US"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5632311"/>
          </a:xfrm>
          <a:prstGeom prst="rect">
            <a:avLst/>
          </a:prstGeom>
        </p:spPr>
        <p:txBody>
          <a:bodyPr wrap="square">
            <a:spAutoFit/>
          </a:bodyPr>
          <a:lstStyle/>
          <a:p>
            <a:r>
              <a:rPr lang="en-US" dirty="0"/>
              <a:t>• </a:t>
            </a:r>
            <a:r>
              <a:rPr lang="en-US" sz="2400" dirty="0" smtClean="0">
                <a:latin typeface="Times New Roman" pitchFamily="18" charset="0"/>
                <a:cs typeface="Times New Roman" pitchFamily="18" charset="0"/>
              </a:rPr>
              <a:t>urban agriculture keeps flood-prone zones free from construction; reduces rapid </a:t>
            </a:r>
            <a:r>
              <a:rPr lang="en-US" sz="2400" dirty="0" err="1" smtClean="0">
                <a:latin typeface="Times New Roman" pitchFamily="18" charset="0"/>
                <a:cs typeface="Times New Roman" pitchFamily="18" charset="0"/>
              </a:rPr>
              <a:t>stormwater</a:t>
            </a:r>
            <a:r>
              <a:rPr lang="en-US" sz="2400" dirty="0" smtClean="0">
                <a:latin typeface="Times New Roman" pitchFamily="18" charset="0"/>
                <a:cs typeface="Times New Roman" pitchFamily="18" charset="0"/>
              </a:rPr>
              <a:t> runoff; and replenishes ground water; </a:t>
            </a:r>
          </a:p>
          <a:p>
            <a:pPr lvl="1">
              <a:buFont typeface="Arial" pitchFamily="34" charset="0"/>
              <a:buChar char="•"/>
            </a:pPr>
            <a:r>
              <a:rPr lang="en-US" sz="2400" dirty="0" smtClean="0">
                <a:latin typeface="Times New Roman" pitchFamily="18" charset="0"/>
                <a:cs typeface="Times New Roman" pitchFamily="18" charset="0"/>
              </a:rPr>
              <a:t>Improvement </a:t>
            </a:r>
            <a:r>
              <a:rPr lang="en-US" sz="2400" dirty="0">
                <a:latin typeface="Times New Roman" pitchFamily="18" charset="0"/>
                <a:cs typeface="Times New Roman" pitchFamily="18" charset="0"/>
              </a:rPr>
              <a:t>of water quality in </a:t>
            </a:r>
            <a:r>
              <a:rPr lang="en-US" sz="2400" dirty="0" smtClean="0">
                <a:latin typeface="Times New Roman" pitchFamily="18" charset="0"/>
                <a:cs typeface="Times New Roman" pitchFamily="18" charset="0"/>
              </a:rPr>
              <a:t>low-lying agricultural </a:t>
            </a:r>
            <a:r>
              <a:rPr lang="en-US" sz="2400" dirty="0">
                <a:latin typeface="Times New Roman" pitchFamily="18" charset="0"/>
                <a:cs typeface="Times New Roman" pitchFamily="18" charset="0"/>
              </a:rPr>
              <a:t>areas through natural or constructed</a:t>
            </a:r>
          </a:p>
          <a:p>
            <a:pPr lvl="1"/>
            <a:r>
              <a:rPr lang="en-US" sz="2400" dirty="0">
                <a:latin typeface="Times New Roman" pitchFamily="18" charset="0"/>
                <a:cs typeface="Times New Roman" pitchFamily="18" charset="0"/>
              </a:rPr>
              <a:t>wetlands, and aquaculture in maturation ponds;</a:t>
            </a:r>
          </a:p>
          <a:p>
            <a:pPr lvl="1"/>
            <a:r>
              <a:rPr lang="en-US" sz="2400" dirty="0">
                <a:latin typeface="Times New Roman" pitchFamily="18" charset="0"/>
                <a:cs typeface="Times New Roman" pitchFamily="18" charset="0"/>
              </a:rPr>
              <a:t>• Reducing fertilizer use and energy consumption </a:t>
            </a:r>
            <a:r>
              <a:rPr lang="en-US" sz="2400" dirty="0" smtClean="0">
                <a:latin typeface="Times New Roman" pitchFamily="18" charset="0"/>
                <a:cs typeface="Times New Roman" pitchFamily="18" charset="0"/>
              </a:rPr>
              <a:t>by productive </a:t>
            </a:r>
            <a:r>
              <a:rPr lang="en-US" sz="2400" dirty="0">
                <a:latin typeface="Times New Roman" pitchFamily="18" charset="0"/>
                <a:cs typeface="Times New Roman" pitchFamily="18" charset="0"/>
              </a:rPr>
              <a:t>reuse of urban organic wastes, as </a:t>
            </a:r>
            <a:r>
              <a:rPr lang="en-US" sz="2400" dirty="0" smtClean="0">
                <a:latin typeface="Times New Roman" pitchFamily="18" charset="0"/>
                <a:cs typeface="Times New Roman" pitchFamily="18" charset="0"/>
              </a:rPr>
              <a:t>well as </a:t>
            </a:r>
            <a:r>
              <a:rPr lang="en-US" sz="2400" dirty="0">
                <a:latin typeface="Times New Roman" pitchFamily="18" charset="0"/>
                <a:cs typeface="Times New Roman" pitchFamily="18" charset="0"/>
              </a:rPr>
              <a:t>reducing the amount of organic waste sent </a:t>
            </a:r>
            <a:r>
              <a:rPr lang="en-US" sz="2400" dirty="0" smtClean="0">
                <a:latin typeface="Times New Roman" pitchFamily="18" charset="0"/>
                <a:cs typeface="Times New Roman" pitchFamily="18" charset="0"/>
              </a:rPr>
              <a:t>to landfills</a:t>
            </a:r>
            <a:r>
              <a:rPr lang="en-US" sz="2400" dirty="0">
                <a:latin typeface="Times New Roman" pitchFamily="18" charset="0"/>
                <a:cs typeface="Times New Roman" pitchFamily="18" charset="0"/>
              </a:rPr>
              <a:t>, thus reducing methane emissions;</a:t>
            </a:r>
          </a:p>
          <a:p>
            <a:pPr lvl="1"/>
            <a:r>
              <a:rPr lang="en-US" sz="2400" dirty="0">
                <a:latin typeface="Times New Roman" pitchFamily="18" charset="0"/>
                <a:cs typeface="Times New Roman" pitchFamily="18" charset="0"/>
              </a:rPr>
              <a:t>• Capturing carbon dioxide and dust, </a:t>
            </a:r>
            <a:r>
              <a:rPr lang="en-US" sz="2400" dirty="0" smtClean="0">
                <a:latin typeface="Times New Roman" pitchFamily="18" charset="0"/>
                <a:cs typeface="Times New Roman" pitchFamily="18" charset="0"/>
              </a:rPr>
              <a:t>thus contributing </a:t>
            </a:r>
            <a:r>
              <a:rPr lang="en-US" sz="2400" dirty="0">
                <a:latin typeface="Times New Roman" pitchFamily="18" charset="0"/>
                <a:cs typeface="Times New Roman" pitchFamily="18" charset="0"/>
              </a:rPr>
              <a:t>to mitigating the impact of cities on</a:t>
            </a:r>
          </a:p>
          <a:p>
            <a:pPr lvl="1"/>
            <a:r>
              <a:rPr lang="en-US" sz="2400" dirty="0">
                <a:latin typeface="Times New Roman" pitchFamily="18" charset="0"/>
                <a:cs typeface="Times New Roman" pitchFamily="18" charset="0"/>
              </a:rPr>
              <a:t>climate change emissions through urban (agro-</a:t>
            </a:r>
            <a:r>
              <a:rPr lang="en-US" sz="2400" dirty="0" smtClean="0">
                <a:latin typeface="Times New Roman" pitchFamily="18" charset="0"/>
                <a:cs typeface="Times New Roman" pitchFamily="18" charset="0"/>
              </a:rPr>
              <a:t>) forestry </a:t>
            </a:r>
            <a:r>
              <a:rPr lang="en-US" sz="2400" dirty="0">
                <a:latin typeface="Times New Roman" pitchFamily="18" charset="0"/>
                <a:cs typeface="Times New Roman" pitchFamily="18" charset="0"/>
              </a:rPr>
              <a:t>(see Box 1.2); and</a:t>
            </a:r>
          </a:p>
          <a:p>
            <a:pPr lvl="1"/>
            <a:r>
              <a:rPr lang="en-US" sz="2400" dirty="0">
                <a:latin typeface="Times New Roman" pitchFamily="18" charset="0"/>
                <a:cs typeface="Times New Roman" pitchFamily="18" charset="0"/>
              </a:rPr>
              <a:t>• Reducing the “food miles” of energy </a:t>
            </a:r>
            <a:r>
              <a:rPr lang="en-US" sz="2400" dirty="0" smtClean="0">
                <a:latin typeface="Times New Roman" pitchFamily="18" charset="0"/>
                <a:cs typeface="Times New Roman" pitchFamily="18" charset="0"/>
              </a:rPr>
              <a:t>consumption and </a:t>
            </a:r>
            <a:r>
              <a:rPr lang="en-US" sz="2400" dirty="0">
                <a:latin typeface="Times New Roman" pitchFamily="18" charset="0"/>
                <a:cs typeface="Times New Roman" pitchFamily="18" charset="0"/>
              </a:rPr>
              <a:t>associated greenhouse gas emissions </a:t>
            </a:r>
            <a:r>
              <a:rPr lang="en-US" sz="2400" dirty="0" smtClean="0">
                <a:latin typeface="Times New Roman" pitchFamily="18" charset="0"/>
                <a:cs typeface="Times New Roman" pitchFamily="18" charset="0"/>
              </a:rPr>
              <a:t>to transport </a:t>
            </a:r>
            <a:r>
              <a:rPr lang="en-US" sz="2400" dirty="0">
                <a:latin typeface="Times New Roman" pitchFamily="18" charset="0"/>
                <a:cs typeface="Times New Roman" pitchFamily="18" charset="0"/>
              </a:rPr>
              <a:t>food from distant locations, by </a:t>
            </a:r>
            <a:r>
              <a:rPr lang="en-US" sz="2400" dirty="0" smtClean="0">
                <a:latin typeface="Times New Roman" pitchFamily="18" charset="0"/>
                <a:cs typeface="Times New Roman" pitchFamily="18" charset="0"/>
              </a:rPr>
              <a:t>producing fresh </a:t>
            </a:r>
            <a:r>
              <a:rPr lang="en-US" sz="2400" dirty="0">
                <a:latin typeface="Times New Roman" pitchFamily="18" charset="0"/>
                <a:cs typeface="Times New Roman" pitchFamily="18" charset="0"/>
              </a:rPr>
              <a:t>food close to urban markets.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6740307"/>
          </a:xfrm>
          <a:prstGeom prst="rect">
            <a:avLst/>
          </a:prstGeom>
        </p:spPr>
        <p:txBody>
          <a:bodyPr wrap="square">
            <a:spAutoFit/>
          </a:bodyPr>
          <a:lstStyle/>
          <a:p>
            <a:r>
              <a:rPr lang="en-US" sz="2400" b="1" dirty="0"/>
              <a:t>1.4.4 Environmental Co-benefits</a:t>
            </a:r>
          </a:p>
          <a:p>
            <a:pPr>
              <a:buFont typeface="Wingdings" pitchFamily="2" charset="2"/>
              <a:buChar char="ü"/>
            </a:pPr>
            <a:r>
              <a:rPr lang="en-US" sz="2400" dirty="0"/>
              <a:t>Decentralized reuse of grey wastewater and </a:t>
            </a:r>
            <a:r>
              <a:rPr lang="en-US" sz="2400" dirty="0" smtClean="0"/>
              <a:t>composted organic </a:t>
            </a:r>
            <a:r>
              <a:rPr lang="en-US" sz="2400" dirty="0"/>
              <a:t>wastes in urban agriculture can help to reduce </a:t>
            </a:r>
            <a:r>
              <a:rPr lang="en-US" sz="2400" dirty="0" smtClean="0"/>
              <a:t>the competition </a:t>
            </a:r>
            <a:r>
              <a:rPr lang="en-US" sz="2400" dirty="0"/>
              <a:t>for freshwater between agriculture and </a:t>
            </a:r>
            <a:r>
              <a:rPr lang="en-US" sz="2400" dirty="0" smtClean="0"/>
              <a:t>domestic and </a:t>
            </a:r>
            <a:r>
              <a:rPr lang="en-US" sz="2400" dirty="0"/>
              <a:t>industrial uses</a:t>
            </a:r>
            <a:r>
              <a:rPr lang="en-US" sz="2400" dirty="0" smtClean="0"/>
              <a:t>.</a:t>
            </a:r>
          </a:p>
          <a:p>
            <a:pPr>
              <a:buFont typeface="Wingdings" pitchFamily="2" charset="2"/>
              <a:buChar char="ü"/>
            </a:pPr>
            <a:r>
              <a:rPr lang="en-US" sz="2400" dirty="0" smtClean="0"/>
              <a:t> The local reuse of wastewater reduces its discharge into rivers, canals, and other surface water, and decreases pollution. Urban </a:t>
            </a:r>
            <a:r>
              <a:rPr lang="en-US" sz="2400" dirty="0"/>
              <a:t>food production </a:t>
            </a:r>
            <a:r>
              <a:rPr lang="en-US" sz="2400" dirty="0" smtClean="0"/>
              <a:t>also contributes </a:t>
            </a:r>
            <a:r>
              <a:rPr lang="en-US" sz="2400" dirty="0"/>
              <a:t>to reduction of the ecological footprint of the </a:t>
            </a:r>
            <a:r>
              <a:rPr lang="en-US" sz="2400" dirty="0" smtClean="0"/>
              <a:t>city in </a:t>
            </a:r>
            <a:r>
              <a:rPr lang="en-US" sz="2400" dirty="0"/>
              <a:t>terms of the energy and water needed to transport </a:t>
            </a:r>
            <a:r>
              <a:rPr lang="en-US" sz="2400" dirty="0" smtClean="0"/>
              <a:t>the food </a:t>
            </a:r>
            <a:r>
              <a:rPr lang="en-US" sz="2400" dirty="0"/>
              <a:t>consumed by a city. </a:t>
            </a:r>
            <a:r>
              <a:rPr lang="en-US" sz="2400" dirty="0" smtClean="0"/>
              <a:t>By </a:t>
            </a:r>
            <a:r>
              <a:rPr lang="en-US" sz="2400" dirty="0"/>
              <a:t>producing fresh food close </a:t>
            </a:r>
            <a:r>
              <a:rPr lang="en-US" sz="2400" dirty="0" smtClean="0"/>
              <a:t>to the </a:t>
            </a:r>
            <a:r>
              <a:rPr lang="en-US" sz="2400" dirty="0"/>
              <a:t>city, less energy use is used in transport, cooling, </a:t>
            </a:r>
            <a:r>
              <a:rPr lang="en-US" sz="2400" dirty="0" smtClean="0"/>
              <a:t>storage, processing </a:t>
            </a:r>
            <a:r>
              <a:rPr lang="en-US" sz="2400" dirty="0"/>
              <a:t>and packaging.</a:t>
            </a:r>
          </a:p>
          <a:p>
            <a:pPr>
              <a:buFont typeface="Wingdings" pitchFamily="2" charset="2"/>
              <a:buChar char="ü"/>
            </a:pPr>
            <a:r>
              <a:rPr lang="en-US" sz="2400" dirty="0"/>
              <a:t>Urban agriculture can also help maintain biodiversity in </a:t>
            </a:r>
            <a:r>
              <a:rPr lang="en-US" sz="2400" dirty="0" smtClean="0"/>
              <a:t>the city </a:t>
            </a:r>
            <a:r>
              <a:rPr lang="en-US" sz="2400" dirty="0"/>
              <a:t>and thus protect a wider base of plant and animal </a:t>
            </a:r>
            <a:r>
              <a:rPr lang="en-US" sz="2400" dirty="0" smtClean="0"/>
              <a:t>genetic diversity </a:t>
            </a:r>
            <a:r>
              <a:rPr lang="en-US" sz="2400" dirty="0"/>
              <a:t>(</a:t>
            </a:r>
            <a:r>
              <a:rPr lang="en-US" sz="2400" dirty="0" err="1"/>
              <a:t>Santandreu</a:t>
            </a:r>
            <a:r>
              <a:rPr lang="en-US" sz="2400" dirty="0"/>
              <a:t> and others 2002). In larger cities, </a:t>
            </a:r>
            <a:r>
              <a:rPr lang="en-US" sz="2400" dirty="0" smtClean="0"/>
              <a:t>one sometimes </a:t>
            </a:r>
            <a:r>
              <a:rPr lang="en-US" sz="2400" dirty="0"/>
              <a:t>finds many more species of indigenous </a:t>
            </a:r>
            <a:r>
              <a:rPr lang="en-US" sz="2400" dirty="0" smtClean="0"/>
              <a:t>vegetables than </a:t>
            </a:r>
            <a:r>
              <a:rPr lang="en-US" sz="2400" dirty="0"/>
              <a:t>in rural areas or smaller towns due to the diverse tastes </a:t>
            </a:r>
            <a:r>
              <a:rPr lang="en-US" sz="2400" dirty="0" smtClean="0"/>
              <a:t>of its </a:t>
            </a:r>
            <a:r>
              <a:rPr lang="en-US" sz="2400" dirty="0"/>
              <a:t>residents. </a:t>
            </a:r>
            <a:endParaRPr lang="en-US" sz="2400" dirty="0" smtClean="0"/>
          </a:p>
          <a:p>
            <a:pPr>
              <a:buFont typeface="Wingdings" pitchFamily="2" charset="2"/>
              <a:buChar char="ü"/>
            </a:pPr>
            <a:r>
              <a:rPr lang="en-US" sz="2400" dirty="0" smtClean="0"/>
              <a:t>In </a:t>
            </a:r>
            <a:r>
              <a:rPr lang="en-US" sz="2400" dirty="0"/>
              <a:t>addition, urban agriculture can provide </a:t>
            </a:r>
            <a:r>
              <a:rPr lang="en-US" sz="2400" dirty="0" smtClean="0"/>
              <a:t>habitat and </a:t>
            </a:r>
            <a:r>
              <a:rPr lang="en-US" sz="2400" dirty="0"/>
              <a:t>refuge for many invertebrates and bird species.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6916"/>
            <a:ext cx="8763000" cy="6694140"/>
          </a:xfrm>
          <a:prstGeom prst="rect">
            <a:avLst/>
          </a:prstGeom>
        </p:spPr>
        <p:txBody>
          <a:bodyPr wrap="square">
            <a:spAutoFit/>
          </a:bodyPr>
          <a:lstStyle/>
          <a:p>
            <a:r>
              <a:rPr lang="en-US" sz="2400" b="1" u="sng" dirty="0" smtClean="0">
                <a:latin typeface="Times New Roman" pitchFamily="18" charset="0"/>
                <a:cs typeface="Times New Roman" pitchFamily="18" charset="0"/>
              </a:rPr>
              <a:t>1.5 Constraints </a:t>
            </a:r>
            <a:r>
              <a:rPr lang="en-US" sz="2400" b="1" u="sng" dirty="0">
                <a:latin typeface="Times New Roman" pitchFamily="18" charset="0"/>
                <a:cs typeface="Times New Roman" pitchFamily="18" charset="0"/>
              </a:rPr>
              <a:t>on </a:t>
            </a:r>
            <a:r>
              <a:rPr lang="en-US" sz="2400" b="1" u="sng" dirty="0" smtClean="0">
                <a:latin typeface="Times New Roman" pitchFamily="18" charset="0"/>
                <a:cs typeface="Times New Roman" pitchFamily="18" charset="0"/>
              </a:rPr>
              <a:t>Urban &amp; </a:t>
            </a:r>
            <a:r>
              <a:rPr lang="en-US" sz="2400" b="1" u="sng" dirty="0" err="1">
                <a:latin typeface="Times New Roman" pitchFamily="18" charset="0"/>
                <a:cs typeface="Times New Roman" pitchFamily="18" charset="0"/>
              </a:rPr>
              <a:t>P</a:t>
            </a:r>
            <a:r>
              <a:rPr lang="en-US" sz="2400" b="1" u="sng" dirty="0" err="1" smtClean="0">
                <a:latin typeface="Times New Roman" pitchFamily="18" charset="0"/>
                <a:cs typeface="Times New Roman" pitchFamily="18" charset="0"/>
              </a:rPr>
              <a:t>eri</a:t>
            </a:r>
            <a:r>
              <a:rPr lang="en-US" sz="2400" b="1" u="sng" dirty="0" smtClean="0">
                <a:latin typeface="Times New Roman" pitchFamily="18" charset="0"/>
                <a:cs typeface="Times New Roman" pitchFamily="18" charset="0"/>
              </a:rPr>
              <a:t>-urban Agriculture Development</a:t>
            </a:r>
            <a:endParaRPr lang="en-US" sz="2400" b="1" u="sng"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1.5.1</a:t>
            </a:r>
            <a:r>
              <a:rPr lang="en-US" sz="2400"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Constraints of UPA</a:t>
            </a:r>
          </a:p>
          <a:p>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number of key constraining factors for sustainable </a:t>
            </a:r>
            <a:r>
              <a:rPr lang="en-US" sz="2400" dirty="0" smtClean="0">
                <a:latin typeface="Times New Roman" pitchFamily="18" charset="0"/>
                <a:cs typeface="Times New Roman" pitchFamily="18" charset="0"/>
              </a:rPr>
              <a:t>urban and </a:t>
            </a:r>
            <a:r>
              <a:rPr lang="en-US" sz="2400" dirty="0" err="1" smtClean="0">
                <a:latin typeface="Times New Roman" pitchFamily="18" charset="0"/>
                <a:cs typeface="Times New Roman" pitchFamily="18" charset="0"/>
              </a:rPr>
              <a:t>peri</a:t>
            </a:r>
            <a:r>
              <a:rPr lang="en-US" sz="2400" dirty="0" smtClean="0">
                <a:latin typeface="Times New Roman" pitchFamily="18" charset="0"/>
                <a:cs typeface="Times New Roman" pitchFamily="18" charset="0"/>
              </a:rPr>
              <a:t>-urban agriculture </a:t>
            </a:r>
            <a:r>
              <a:rPr lang="en-US" sz="2400" dirty="0">
                <a:latin typeface="Times New Roman" pitchFamily="18" charset="0"/>
                <a:cs typeface="Times New Roman" pitchFamily="18" charset="0"/>
              </a:rPr>
              <a:t>development </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1.5.1.1 </a:t>
            </a:r>
            <a:r>
              <a:rPr lang="en-US" sz="2400" b="1" dirty="0">
                <a:latin typeface="Times New Roman" pitchFamily="18" charset="0"/>
                <a:cs typeface="Times New Roman" pitchFamily="18" charset="0"/>
              </a:rPr>
              <a:t>Lack of Access to Land</a:t>
            </a:r>
          </a:p>
          <a:p>
            <a:pPr lvl="1">
              <a:buFont typeface="Arial" pitchFamily="34" charset="0"/>
              <a:buChar char="•"/>
            </a:pPr>
            <a:r>
              <a:rPr lang="en-US" sz="2200" dirty="0">
                <a:latin typeface="Times New Roman" pitchFamily="18" charset="0"/>
                <a:cs typeface="Times New Roman" pitchFamily="18" charset="0"/>
              </a:rPr>
              <a:t>A major challenge to the </a:t>
            </a:r>
            <a:r>
              <a:rPr lang="en-US" sz="2200" dirty="0" smtClean="0">
                <a:latin typeface="Times New Roman" pitchFamily="18" charset="0"/>
                <a:cs typeface="Times New Roman" pitchFamily="18" charset="0"/>
              </a:rPr>
              <a:t>viability of UPA agriculture is land availability and </a:t>
            </a:r>
            <a:r>
              <a:rPr lang="en-US" sz="2200" dirty="0">
                <a:latin typeface="Times New Roman" pitchFamily="18" charset="0"/>
                <a:cs typeface="Times New Roman" pitchFamily="18" charset="0"/>
              </a:rPr>
              <a:t>access. </a:t>
            </a:r>
            <a:endParaRPr lang="en-US" sz="2200" dirty="0" smtClean="0">
              <a:latin typeface="Times New Roman" pitchFamily="18" charset="0"/>
              <a:cs typeface="Times New Roman" pitchFamily="18" charset="0"/>
            </a:endParaRPr>
          </a:p>
          <a:p>
            <a:pPr lvl="1">
              <a:buFont typeface="Arial" pitchFamily="34" charset="0"/>
              <a:buChar char="•"/>
            </a:pPr>
            <a:r>
              <a:rPr lang="en-US" sz="2200" dirty="0" smtClean="0">
                <a:latin typeface="Times New Roman" pitchFamily="18" charset="0"/>
                <a:cs typeface="Times New Roman" pitchFamily="18" charset="0"/>
              </a:rPr>
              <a:t>Urban </a:t>
            </a:r>
            <a:r>
              <a:rPr lang="en-US" sz="2200" dirty="0">
                <a:latin typeface="Times New Roman" pitchFamily="18" charset="0"/>
                <a:cs typeface="Times New Roman" pitchFamily="18" charset="0"/>
              </a:rPr>
              <a:t>growth intensifies competition for </a:t>
            </a:r>
            <a:r>
              <a:rPr lang="en-US" sz="2200" dirty="0" smtClean="0">
                <a:latin typeface="Times New Roman" pitchFamily="18" charset="0"/>
                <a:cs typeface="Times New Roman" pitchFamily="18" charset="0"/>
              </a:rPr>
              <a:t>land among </a:t>
            </a:r>
            <a:r>
              <a:rPr lang="en-US" sz="2200" dirty="0">
                <a:latin typeface="Times New Roman" pitchFamily="18" charset="0"/>
                <a:cs typeface="Times New Roman" pitchFamily="18" charset="0"/>
              </a:rPr>
              <a:t>industrial, commercial, residential and </a:t>
            </a:r>
            <a:r>
              <a:rPr lang="en-US" sz="2200" dirty="0" smtClean="0">
                <a:latin typeface="Times New Roman" pitchFamily="18" charset="0"/>
                <a:cs typeface="Times New Roman" pitchFamily="18" charset="0"/>
              </a:rPr>
              <a:t>agricultural uses</a:t>
            </a:r>
            <a:r>
              <a:rPr lang="en-US" sz="2200" dirty="0">
                <a:latin typeface="Times New Roman" pitchFamily="18" charset="0"/>
                <a:cs typeface="Times New Roman" pitchFamily="18" charset="0"/>
              </a:rPr>
              <a:t>, especially in the </a:t>
            </a:r>
            <a:r>
              <a:rPr lang="en-US" sz="2200" dirty="0" err="1">
                <a:latin typeface="Times New Roman" pitchFamily="18" charset="0"/>
                <a:cs typeface="Times New Roman" pitchFamily="18" charset="0"/>
              </a:rPr>
              <a:t>peri</a:t>
            </a:r>
            <a:r>
              <a:rPr lang="en-US" sz="2200" dirty="0">
                <a:latin typeface="Times New Roman" pitchFamily="18" charset="0"/>
                <a:cs typeface="Times New Roman" pitchFamily="18" charset="0"/>
              </a:rPr>
              <a:t>-urban transition and </a:t>
            </a:r>
            <a:r>
              <a:rPr lang="en-US" sz="2200" dirty="0" err="1" smtClean="0">
                <a:latin typeface="Times New Roman" pitchFamily="18" charset="0"/>
                <a:cs typeface="Times New Roman" pitchFamily="18" charset="0"/>
              </a:rPr>
              <a:t>peri</a:t>
            </a:r>
            <a:r>
              <a:rPr lang="en-US" sz="2200" dirty="0" smtClean="0">
                <a:latin typeface="Times New Roman" pitchFamily="18" charset="0"/>
                <a:cs typeface="Times New Roman" pitchFamily="18" charset="0"/>
              </a:rPr>
              <a:t>-urban areas</a:t>
            </a:r>
            <a:r>
              <a:rPr lang="en-US" sz="2400" dirty="0" smtClean="0">
                <a:latin typeface="Times New Roman" pitchFamily="18" charset="0"/>
                <a:cs typeface="Times New Roman" pitchFamily="18" charset="0"/>
              </a:rPr>
              <a:t>.</a:t>
            </a:r>
          </a:p>
          <a:p>
            <a:r>
              <a:rPr lang="en-US" sz="2400" b="1" dirty="0" smtClean="0"/>
              <a:t>1.5.1.2 Lack </a:t>
            </a:r>
            <a:r>
              <a:rPr lang="en-US" sz="2400" b="1" dirty="0"/>
              <a:t>of Access to </a:t>
            </a:r>
            <a:r>
              <a:rPr lang="en-US" sz="2400" b="1" dirty="0" smtClean="0"/>
              <a:t>Safe Water </a:t>
            </a:r>
            <a:r>
              <a:rPr lang="en-US" sz="2400" b="1" dirty="0"/>
              <a:t>for </a:t>
            </a:r>
            <a:r>
              <a:rPr lang="en-US" sz="2400" b="1" dirty="0" smtClean="0"/>
              <a:t>Irrigation</a:t>
            </a:r>
          </a:p>
          <a:p>
            <a:pPr lvl="1">
              <a:buFont typeface="Arial" pitchFamily="34" charset="0"/>
              <a:buChar char="•"/>
            </a:pPr>
            <a:r>
              <a:rPr lang="en-US" sz="2200" dirty="0" smtClean="0"/>
              <a:t>Supplementary water from other sources such as the municipal water system, or from boreholes and rivers, is needed.</a:t>
            </a:r>
          </a:p>
          <a:p>
            <a:r>
              <a:rPr lang="en-US" sz="2400" b="1" dirty="0" smtClean="0"/>
              <a:t>1.5.1.3 Lack of Access to Capital and Credit</a:t>
            </a:r>
          </a:p>
          <a:p>
            <a:pPr lvl="1">
              <a:buFont typeface="Arial" pitchFamily="34" charset="0"/>
              <a:buChar char="•"/>
            </a:pPr>
            <a:r>
              <a:rPr lang="en-US" sz="2100" dirty="0" smtClean="0"/>
              <a:t>In </a:t>
            </a:r>
            <a:r>
              <a:rPr lang="en-US" sz="2100" dirty="0"/>
              <a:t>all cities, farmers complain about a lack of access </a:t>
            </a:r>
            <a:r>
              <a:rPr lang="en-US" sz="2100" dirty="0" smtClean="0"/>
              <a:t>to affordable </a:t>
            </a:r>
            <a:r>
              <a:rPr lang="en-US" sz="2100" dirty="0"/>
              <a:t>micro-credit and financing that would </a:t>
            </a:r>
            <a:r>
              <a:rPr lang="en-US" sz="2100" dirty="0" smtClean="0"/>
              <a:t>support more </a:t>
            </a:r>
            <a:r>
              <a:rPr lang="en-US" sz="2100" dirty="0"/>
              <a:t>capital investment to improve their production systems.</a:t>
            </a:r>
          </a:p>
          <a:p>
            <a:pPr lvl="1">
              <a:buFont typeface="Arial" pitchFamily="34" charset="0"/>
              <a:buChar char="•"/>
            </a:pPr>
            <a:r>
              <a:rPr lang="en-US" sz="2100" dirty="0"/>
              <a:t>Overall, only 25 percent of producers access some form </a:t>
            </a:r>
            <a:r>
              <a:rPr lang="en-US" sz="2100" dirty="0" smtClean="0"/>
              <a:t>of banking </a:t>
            </a:r>
            <a:r>
              <a:rPr lang="en-US" sz="2100" dirty="0"/>
              <a:t>or money-lending service, according to the surveys.</a:t>
            </a:r>
            <a:endParaRPr lang="en-US" sz="21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1815882"/>
          </a:xfrm>
          <a:prstGeom prst="rect">
            <a:avLst/>
          </a:prstGeom>
        </p:spPr>
        <p:txBody>
          <a:bodyPr wrap="square">
            <a:spAutoFit/>
          </a:bodyPr>
          <a:lstStyle/>
          <a:p>
            <a:r>
              <a:rPr lang="en-US" sz="2400" b="1" dirty="0" smtClean="0"/>
              <a:t>1.5.1.4 Lack </a:t>
            </a:r>
            <a:r>
              <a:rPr lang="en-US" sz="2400" b="1" dirty="0"/>
              <a:t>of Access to Appropriate Training &amp;</a:t>
            </a:r>
            <a:r>
              <a:rPr lang="en-US" sz="2400" b="1" dirty="0" smtClean="0"/>
              <a:t> Extension Services</a:t>
            </a:r>
          </a:p>
          <a:p>
            <a:pPr lvl="1">
              <a:buFont typeface="Wingdings" pitchFamily="2" charset="2"/>
              <a:buChar char="ü"/>
            </a:pPr>
            <a:r>
              <a:rPr lang="en-US" sz="2200" dirty="0"/>
              <a:t>Urban agriculture is performed under specific </a:t>
            </a:r>
            <a:r>
              <a:rPr lang="en-US" sz="2200" dirty="0" smtClean="0"/>
              <a:t>conditions that </a:t>
            </a:r>
            <a:r>
              <a:rPr lang="en-US" sz="2200" dirty="0"/>
              <a:t>require technologies and organizational and </a:t>
            </a:r>
            <a:r>
              <a:rPr lang="en-US" sz="2200" dirty="0" smtClean="0"/>
              <a:t>marketing models </a:t>
            </a:r>
            <a:r>
              <a:rPr lang="en-US" sz="2200" dirty="0"/>
              <a:t>different from those used in the rural </a:t>
            </a:r>
            <a:r>
              <a:rPr lang="en-US" sz="2200" dirty="0" smtClean="0"/>
              <a:t>agricultural context.</a:t>
            </a:r>
          </a:p>
          <a:p>
            <a:pPr lvl="1">
              <a:buFont typeface="Wingdings" pitchFamily="2" charset="2"/>
              <a:buChar char="ü"/>
            </a:pPr>
            <a:endParaRPr lang="en-US"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763000" cy="6109365"/>
          </a:xfrm>
          <a:prstGeom prst="rect">
            <a:avLst/>
          </a:prstGeom>
        </p:spPr>
        <p:txBody>
          <a:bodyPr wrap="square">
            <a:spAutoFit/>
          </a:bodyPr>
          <a:lstStyle/>
          <a:p>
            <a:pPr algn="ctr"/>
            <a:r>
              <a:rPr lang="en-US" sz="2300" b="1" dirty="0" smtClean="0">
                <a:solidFill>
                  <a:srgbClr val="7030A0"/>
                </a:solidFill>
                <a:latin typeface="Times New Roman" pitchFamily="18" charset="0"/>
                <a:cs typeface="Times New Roman" pitchFamily="18" charset="0"/>
              </a:rPr>
              <a:t>1.5 .2 The Challenges of Sustainable Cities</a:t>
            </a:r>
          </a:p>
          <a:p>
            <a:r>
              <a:rPr lang="en-US" sz="2300" b="1" dirty="0" smtClean="0">
                <a:solidFill>
                  <a:srgbClr val="FF0000"/>
                </a:solidFill>
                <a:latin typeface="Times New Roman" pitchFamily="18" charset="0"/>
                <a:cs typeface="Times New Roman" pitchFamily="18" charset="0"/>
              </a:rPr>
              <a:t>1.5.2.1 Urban Poverty</a:t>
            </a:r>
          </a:p>
          <a:p>
            <a:pPr>
              <a:buFont typeface="Arial" pitchFamily="34" charset="0"/>
              <a:buChar char="•"/>
            </a:pPr>
            <a:r>
              <a:rPr lang="en-US" sz="2300" dirty="0" smtClean="0">
                <a:latin typeface="Times New Roman" pitchFamily="18" charset="0"/>
                <a:cs typeface="Times New Roman" pitchFamily="18" charset="0"/>
              </a:rPr>
              <a:t>The high rate of urbanization in many developing countries, particularly in low-income ones, is taking place at a time when the availability of non-farm jobs is limited. </a:t>
            </a:r>
          </a:p>
          <a:p>
            <a:pPr>
              <a:buFont typeface="Arial" pitchFamily="34" charset="0"/>
              <a:buChar char="•"/>
            </a:pPr>
            <a:r>
              <a:rPr lang="en-US" sz="2300" dirty="0" smtClean="0">
                <a:latin typeface="Times New Roman" pitchFamily="18" charset="0"/>
                <a:cs typeface="Times New Roman" pitchFamily="18" charset="0"/>
              </a:rPr>
              <a:t>In fact, non-farm productivity in the least developed countries declined 9 percent from 1980-83 to 2000-03 (UNCTAD 2006).</a:t>
            </a:r>
          </a:p>
          <a:p>
            <a:pPr>
              <a:buFont typeface="Arial" pitchFamily="34" charset="0"/>
              <a:buChar char="•"/>
            </a:pPr>
            <a:r>
              <a:rPr lang="en-US" sz="2300" dirty="0" smtClean="0">
                <a:latin typeface="Times New Roman" pitchFamily="18" charset="0"/>
                <a:cs typeface="Times New Roman" pitchFamily="18" charset="0"/>
              </a:rPr>
              <a:t>As a result, the urbanization process is accompanied by a phenomenon referred to as the “urbanization of poverty”: rural-to-urban migration combined with limited employment opportunities in cities, which leads to a shift in the locus of poverty from rural to urban areas.</a:t>
            </a:r>
          </a:p>
          <a:p>
            <a:pPr>
              <a:buFont typeface="Arial" pitchFamily="34" charset="0"/>
              <a:buChar char="•"/>
            </a:pPr>
            <a:r>
              <a:rPr lang="en-US" sz="2300" dirty="0" smtClean="0">
                <a:latin typeface="Times New Roman" pitchFamily="18" charset="0"/>
                <a:cs typeface="Times New Roman" pitchFamily="18" charset="0"/>
              </a:rPr>
              <a:t> In addition, the recent global financial crisis and rising food, fuel, and energy prices have affected developing countries, with a disproportionately large effect on the urban poor.</a:t>
            </a:r>
          </a:p>
          <a:p>
            <a:pPr>
              <a:buFont typeface="Arial" pitchFamily="34" charset="0"/>
              <a:buChar char="•"/>
            </a:pPr>
            <a:r>
              <a:rPr lang="en-US" sz="2300" dirty="0" smtClean="0">
                <a:latin typeface="Times New Roman" pitchFamily="18" charset="0"/>
                <a:cs typeface="Times New Roman" pitchFamily="18" charset="0"/>
              </a:rPr>
              <a:t> FAO data indicate that the number of people with chronic food insecurity has risen to over 100 million people in two years from 2007 to 2009, the majority of whom are urban poor (FAO 2009b).</a:t>
            </a:r>
            <a:endParaRPr lang="en-US" sz="2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762000"/>
          </a:xfrm>
        </p:spPr>
        <p:txBody>
          <a:bodyPr>
            <a:normAutofit/>
          </a:bodyPr>
          <a:lstStyle/>
          <a:p>
            <a:r>
              <a:rPr lang="en-US" sz="3200" b="1" dirty="0" smtClean="0">
                <a:solidFill>
                  <a:srgbClr val="7030A0"/>
                </a:solidFill>
              </a:rPr>
              <a:t>1.1.Definition of Urban and </a:t>
            </a:r>
            <a:r>
              <a:rPr lang="en-US" sz="3200" b="1" dirty="0" err="1" smtClean="0">
                <a:solidFill>
                  <a:srgbClr val="7030A0"/>
                </a:solidFill>
              </a:rPr>
              <a:t>Peri</a:t>
            </a:r>
            <a:r>
              <a:rPr lang="en-US" sz="3200" b="1" dirty="0" smtClean="0">
                <a:solidFill>
                  <a:srgbClr val="7030A0"/>
                </a:solidFill>
              </a:rPr>
              <a:t>-urban Agriculture</a:t>
            </a:r>
            <a:endParaRPr lang="en-US" sz="3200" b="1" dirty="0">
              <a:solidFill>
                <a:srgbClr val="7030A0"/>
              </a:solidFill>
            </a:endParaRPr>
          </a:p>
        </p:txBody>
      </p:sp>
      <p:sp>
        <p:nvSpPr>
          <p:cNvPr id="3" name="Content Placeholder 2"/>
          <p:cNvSpPr>
            <a:spLocks noGrp="1"/>
          </p:cNvSpPr>
          <p:nvPr>
            <p:ph idx="1"/>
          </p:nvPr>
        </p:nvSpPr>
        <p:spPr>
          <a:xfrm>
            <a:off x="228600" y="1066800"/>
            <a:ext cx="8686800" cy="5486400"/>
          </a:xfrm>
        </p:spPr>
        <p:txBody>
          <a:bodyPr>
            <a:normAutofit fontScale="92500" lnSpcReduction="10000"/>
          </a:bodyPr>
          <a:lstStyle/>
          <a:p>
            <a:pPr algn="just"/>
            <a:r>
              <a:rPr lang="en-US" sz="2800" b="1" dirty="0"/>
              <a:t>Urban agriculture</a:t>
            </a:r>
            <a:r>
              <a:rPr lang="en-US" sz="2800" dirty="0"/>
              <a:t> is the practice of cultivating, processing and distributing </a:t>
            </a:r>
            <a:r>
              <a:rPr lang="en-US" sz="2800" dirty="0">
                <a:hlinkClick r:id="rId3" tooltip="Food"/>
              </a:rPr>
              <a:t>food</a:t>
            </a:r>
            <a:r>
              <a:rPr lang="en-US" sz="2800" dirty="0"/>
              <a:t> in, or around, a village, town or </a:t>
            </a:r>
            <a:r>
              <a:rPr lang="en-US" sz="2800" dirty="0" smtClean="0"/>
              <a:t>city.</a:t>
            </a:r>
          </a:p>
          <a:p>
            <a:pPr algn="just"/>
            <a:r>
              <a:rPr lang="en-US" sz="2800" dirty="0"/>
              <a:t>Urban agriculture in addition can also involve </a:t>
            </a:r>
            <a:r>
              <a:rPr lang="en-US" sz="2800" dirty="0">
                <a:hlinkClick r:id="rId4" tooltip="Animal husbandry"/>
              </a:rPr>
              <a:t>animal husbandry</a:t>
            </a:r>
            <a:r>
              <a:rPr lang="en-US" sz="2800" dirty="0"/>
              <a:t>, </a:t>
            </a:r>
            <a:r>
              <a:rPr lang="en-US" sz="2800" dirty="0">
                <a:hlinkClick r:id="rId5" tooltip="Aquaculture"/>
              </a:rPr>
              <a:t>aquaculture</a:t>
            </a:r>
            <a:r>
              <a:rPr lang="en-US" sz="2800" dirty="0"/>
              <a:t>, </a:t>
            </a:r>
            <a:r>
              <a:rPr lang="en-US" sz="2800" dirty="0" err="1">
                <a:hlinkClick r:id="rId6" tooltip="Agroforestry"/>
              </a:rPr>
              <a:t>agroforestry</a:t>
            </a:r>
            <a:r>
              <a:rPr lang="en-US" sz="2800" dirty="0"/>
              <a:t> and </a:t>
            </a:r>
            <a:r>
              <a:rPr lang="en-US" sz="2800" dirty="0" smtClean="0">
                <a:hlinkClick r:id="rId7" tooltip="Horticulture"/>
              </a:rPr>
              <a:t>horticulture</a:t>
            </a:r>
            <a:r>
              <a:rPr lang="en-US" sz="2800" dirty="0" smtClean="0"/>
              <a:t>.</a:t>
            </a:r>
          </a:p>
          <a:p>
            <a:pPr algn="just"/>
            <a:r>
              <a:rPr lang="en-US" sz="2800" dirty="0" smtClean="0"/>
              <a:t>It is </a:t>
            </a:r>
            <a:r>
              <a:rPr lang="en-US" sz="2800" dirty="0"/>
              <a:t>the practice of integrating organic, </a:t>
            </a:r>
            <a:r>
              <a:rPr lang="en-US" sz="2800" dirty="0" smtClean="0"/>
              <a:t>hydroponic, </a:t>
            </a:r>
            <a:r>
              <a:rPr lang="en-US" sz="2800" dirty="0" err="1" smtClean="0"/>
              <a:t>aeroponic</a:t>
            </a:r>
            <a:r>
              <a:rPr lang="en-US" sz="2800" dirty="0" smtClean="0"/>
              <a:t> </a:t>
            </a:r>
            <a:r>
              <a:rPr lang="en-US" sz="2800" dirty="0"/>
              <a:t>or </a:t>
            </a:r>
            <a:r>
              <a:rPr lang="en-US" sz="2800" dirty="0" err="1"/>
              <a:t>aquaponic</a:t>
            </a:r>
            <a:r>
              <a:rPr lang="en-US" sz="2800" dirty="0"/>
              <a:t> </a:t>
            </a:r>
            <a:r>
              <a:rPr lang="en-US" sz="2800" b="1" dirty="0"/>
              <a:t>farming</a:t>
            </a:r>
            <a:r>
              <a:rPr lang="en-US" sz="2800" dirty="0"/>
              <a:t> technologies into buildings of all types. </a:t>
            </a:r>
            <a:endParaRPr lang="en-US" sz="2800" dirty="0" smtClean="0"/>
          </a:p>
          <a:p>
            <a:pPr algn="just"/>
            <a:r>
              <a:rPr lang="en-US" sz="2800" dirty="0" smtClean="0"/>
              <a:t>Existing </a:t>
            </a:r>
            <a:r>
              <a:rPr lang="en-US" sz="2800" b="1" dirty="0"/>
              <a:t>urban</a:t>
            </a:r>
            <a:r>
              <a:rPr lang="en-US" sz="2800" dirty="0"/>
              <a:t> buildings and structures can also be adaptively reused incorporating </a:t>
            </a:r>
            <a:r>
              <a:rPr lang="en-US" sz="2800" b="1" dirty="0"/>
              <a:t>agricultural</a:t>
            </a:r>
            <a:r>
              <a:rPr lang="en-US" sz="2800" dirty="0"/>
              <a:t> technologies to produce food for </a:t>
            </a:r>
            <a:r>
              <a:rPr lang="en-US" sz="2800" b="1" dirty="0"/>
              <a:t>urban</a:t>
            </a:r>
            <a:r>
              <a:rPr lang="en-US" sz="2800" dirty="0"/>
              <a:t> populations</a:t>
            </a:r>
            <a:r>
              <a:rPr lang="en-US" sz="2800" dirty="0" smtClean="0"/>
              <a:t>.</a:t>
            </a:r>
          </a:p>
          <a:p>
            <a:pPr algn="just"/>
            <a:r>
              <a:rPr lang="en-US" sz="2800" dirty="0" smtClean="0"/>
              <a:t>These activities also occur in </a:t>
            </a:r>
            <a:r>
              <a:rPr lang="en-US" sz="2800" dirty="0" err="1" smtClean="0">
                <a:hlinkClick r:id="rId8" tooltip="Peri-urban"/>
              </a:rPr>
              <a:t>peri</a:t>
            </a:r>
            <a:r>
              <a:rPr lang="en-US" sz="2800" dirty="0" smtClean="0">
                <a:hlinkClick r:id="rId8" tooltip="Peri-urban"/>
              </a:rPr>
              <a:t>-urban</a:t>
            </a:r>
            <a:r>
              <a:rPr lang="en-US" sz="2800" dirty="0" smtClean="0"/>
              <a:t> areas as well.</a:t>
            </a:r>
          </a:p>
          <a:p>
            <a:pPr algn="just"/>
            <a:r>
              <a:rPr lang="en-US" sz="2800" b="1" dirty="0" err="1" smtClean="0"/>
              <a:t>Peri-urbanisation</a:t>
            </a:r>
            <a:r>
              <a:rPr lang="en-US" sz="2800" dirty="0" smtClean="0"/>
              <a:t> relates to those processes of </a:t>
            </a:r>
            <a:r>
              <a:rPr lang="en-US" sz="2800" dirty="0" smtClean="0">
                <a:hlinkClick r:id="rId9" tooltip="Urban sprawl"/>
              </a:rPr>
              <a:t>dispersive urban growth</a:t>
            </a:r>
            <a:r>
              <a:rPr lang="en-US" sz="2800" dirty="0" smtClean="0"/>
              <a:t> that create hybrid </a:t>
            </a:r>
            <a:r>
              <a:rPr lang="en-US" sz="2800" dirty="0" smtClean="0">
                <a:hlinkClick r:id="rId10" tooltip="Landscape"/>
              </a:rPr>
              <a:t>landscapes</a:t>
            </a:r>
            <a:r>
              <a:rPr lang="en-US" sz="2800" dirty="0" smtClean="0"/>
              <a:t> of fragmented urban and rural characteristics. </a:t>
            </a:r>
          </a:p>
          <a:p>
            <a:pPr algn="just"/>
            <a:endParaRPr lang="en-US" sz="2800"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915400" cy="4524315"/>
          </a:xfrm>
          <a:prstGeom prst="rect">
            <a:avLst/>
          </a:prstGeom>
        </p:spPr>
        <p:txBody>
          <a:bodyPr wrap="square">
            <a:spAutoFit/>
          </a:bodyPr>
          <a:lstStyle/>
          <a:p>
            <a:pPr>
              <a:buFont typeface="Arial" pitchFamily="34" charset="0"/>
              <a:buChar char="•"/>
            </a:pPr>
            <a:r>
              <a:rPr lang="en-US" sz="2400" dirty="0" smtClean="0">
                <a:latin typeface="Times New Roman" pitchFamily="18" charset="0"/>
                <a:cs typeface="Times New Roman" pitchFamily="18" charset="0"/>
              </a:rPr>
              <a:t>The urban poor are particularly vulnerable to changes in food prices and variation in income since food makes up a large proportion of their household expenses (often over 60 percent) and urban consumers are almost exclusively dependent on food purchases. </a:t>
            </a:r>
          </a:p>
          <a:p>
            <a:pPr>
              <a:buFont typeface="Arial" pitchFamily="34" charset="0"/>
              <a:buChar char="•"/>
            </a:pPr>
            <a:r>
              <a:rPr lang="en-US" sz="2400" dirty="0" smtClean="0">
                <a:latin typeface="Times New Roman" pitchFamily="18" charset="0"/>
                <a:cs typeface="Times New Roman" pitchFamily="18" charset="0"/>
              </a:rPr>
              <a:t>Variations in income or food prices have a significant and direct impact on their diets (lower food intake, turning to cheaper / less nutritious food) and may also lead to reduced expenditures in healthcare and schooling or sale of productive assets (FAO 2008a). </a:t>
            </a:r>
          </a:p>
          <a:p>
            <a:pPr>
              <a:buFont typeface="Arial" pitchFamily="34" charset="0"/>
              <a:buChar char="•"/>
            </a:pPr>
            <a:r>
              <a:rPr lang="en-US" sz="2400" dirty="0" smtClean="0">
                <a:latin typeface="Times New Roman" pitchFamily="18" charset="0"/>
                <a:cs typeface="Times New Roman" pitchFamily="18" charset="0"/>
              </a:rPr>
              <a:t>It is estimated that the rise in food prices between early 2007 and 2008 increased the number of people living in extreme poverty in urban areas in East Asia, South Asia, the Middle East and Sub-Saharan Africa by at least 1.5 percent (Baker 2008).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4893647"/>
          </a:xfrm>
          <a:prstGeom prst="rect">
            <a:avLst/>
          </a:prstGeom>
        </p:spPr>
        <p:txBody>
          <a:bodyPr wrap="square">
            <a:spAutoFit/>
          </a:bodyPr>
          <a:lstStyle/>
          <a:p>
            <a:r>
              <a:rPr lang="en-US" sz="2400" b="1" dirty="0" smtClean="0">
                <a:solidFill>
                  <a:srgbClr val="FF0000"/>
                </a:solidFill>
                <a:latin typeface="Times New Roman" pitchFamily="18" charset="0"/>
                <a:cs typeface="Times New Roman" pitchFamily="18" charset="0"/>
              </a:rPr>
              <a:t>1.5.2.2 Food Insecurity and Malnutrition</a:t>
            </a:r>
          </a:p>
          <a:p>
            <a:pPr>
              <a:buFont typeface="Arial" pitchFamily="34" charset="0"/>
              <a:buChar char="•"/>
            </a:pPr>
            <a:r>
              <a:rPr lang="en-US" sz="2400" dirty="0" smtClean="0">
                <a:latin typeface="Times New Roman" pitchFamily="18" charset="0"/>
                <a:cs typeface="Times New Roman" pitchFamily="18" charset="0"/>
              </a:rPr>
              <a:t>Increasing urban poverty goes hand-in-hand with growing food insecurity and malnutrition in cities. </a:t>
            </a:r>
          </a:p>
          <a:p>
            <a:pPr>
              <a:buFont typeface="Arial" pitchFamily="34" charset="0"/>
              <a:buChar char="•"/>
            </a:pPr>
            <a:r>
              <a:rPr lang="en-US" sz="2400" dirty="0" smtClean="0">
                <a:latin typeface="Times New Roman" pitchFamily="18" charset="0"/>
                <a:cs typeface="Times New Roman" pitchFamily="18" charset="0"/>
              </a:rPr>
              <a:t>Urban food insecurity often is overlooked since at the aggregate level, economic and social conditions in urban areas are much better than those in rural areas. (Satterthwaite and others 2010)</a:t>
            </a:r>
          </a:p>
          <a:p>
            <a:pPr>
              <a:buFont typeface="Arial" pitchFamily="34" charset="0"/>
              <a:buChar char="•"/>
            </a:pPr>
            <a:r>
              <a:rPr lang="en-US" sz="2400" dirty="0" smtClean="0">
                <a:latin typeface="Times New Roman" pitchFamily="18" charset="0"/>
                <a:cs typeface="Times New Roman" pitchFamily="18" charset="0"/>
              </a:rPr>
              <a:t> But aggregate figures do not account for inequality within the urban population that is generally much greater than within the rural areas (World Bank 2000).</a:t>
            </a:r>
          </a:p>
          <a:p>
            <a:pPr>
              <a:buFont typeface="Arial" pitchFamily="34" charset="0"/>
              <a:buChar char="•"/>
            </a:pPr>
            <a:r>
              <a:rPr lang="en-US" sz="2400" dirty="0" smtClean="0">
                <a:latin typeface="Times New Roman" pitchFamily="18" charset="0"/>
                <a:cs typeface="Times New Roman" pitchFamily="18" charset="0"/>
              </a:rPr>
              <a:t>Unlike in rural areas, food insecurity problems in urban areas are strongly related to inadequate purchasing power of the urban poor, which limits their access to food of adequate quantity and nutritious quality.</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17693"/>
            <a:ext cx="8763000" cy="6740307"/>
          </a:xfrm>
          <a:prstGeom prst="rect">
            <a:avLst/>
          </a:prstGeom>
        </p:spPr>
        <p:txBody>
          <a:bodyPr wrap="square">
            <a:spAutoFit/>
          </a:bodyPr>
          <a:lstStyle/>
          <a:p>
            <a:r>
              <a:rPr lang="en-US" sz="2400" b="1" dirty="0" smtClean="0">
                <a:solidFill>
                  <a:srgbClr val="FF0000"/>
                </a:solidFill>
                <a:latin typeface="Times New Roman" pitchFamily="18" charset="0"/>
                <a:cs typeface="Times New Roman" pitchFamily="18" charset="0"/>
              </a:rPr>
              <a:t>1.5.2.3 Climate Change Impacts</a:t>
            </a:r>
          </a:p>
          <a:p>
            <a:pPr>
              <a:buFont typeface="Arial" pitchFamily="34" charset="0"/>
              <a:buChar char="•"/>
            </a:pPr>
            <a:r>
              <a:rPr lang="en-US" sz="2400" dirty="0" smtClean="0">
                <a:latin typeface="Times New Roman" pitchFamily="18" charset="0"/>
                <a:cs typeface="Times New Roman" pitchFamily="18" charset="0"/>
              </a:rPr>
              <a:t>The challenge posed by climate change and its interaction with urban poverty and food security is globally recognized.</a:t>
            </a:r>
          </a:p>
          <a:p>
            <a:pPr>
              <a:buFont typeface="Arial" pitchFamily="34" charset="0"/>
              <a:buChar char="•"/>
            </a:pPr>
            <a:r>
              <a:rPr lang="en-US" sz="2400" dirty="0" smtClean="0">
                <a:latin typeface="Times New Roman" pitchFamily="18" charset="0"/>
                <a:cs typeface="Times New Roman" pitchFamily="18" charset="0"/>
              </a:rPr>
              <a:t>UN-HABITAT (2009) states that </a:t>
            </a:r>
            <a:r>
              <a:rPr lang="en-US" sz="2400" i="1" dirty="0" smtClean="0">
                <a:latin typeface="Times New Roman" pitchFamily="18" charset="0"/>
                <a:cs typeface="Times New Roman" pitchFamily="18" charset="0"/>
              </a:rPr>
              <a:t>“Cities are a major part of the cause, suffering the most impacts and therefore play a primary</a:t>
            </a:r>
          </a:p>
          <a:p>
            <a:r>
              <a:rPr lang="en-US" sz="2400" b="1" dirty="0" smtClean="0">
                <a:solidFill>
                  <a:srgbClr val="FF0000"/>
                </a:solidFill>
                <a:latin typeface="Times New Roman" pitchFamily="18" charset="0"/>
                <a:cs typeface="Times New Roman" pitchFamily="18" charset="0"/>
              </a:rPr>
              <a:t>1.5.2.4 Natural Resource Scarcity and Waste Disposal</a:t>
            </a:r>
          </a:p>
          <a:p>
            <a:r>
              <a:rPr lang="en-US" sz="2400" dirty="0" smtClean="0">
                <a:latin typeface="Times New Roman" pitchFamily="18" charset="0"/>
                <a:cs typeface="Times New Roman" pitchFamily="18" charset="0"/>
              </a:rPr>
              <a:t>In most cities, land is a scarce and thus valuable resource. Cities concentrate people, assets and economic activity; it is this density that contributes to the vibrancy of cities, offering opportunities for greater efficiency and for responding to challenges such as climate change (</a:t>
            </a:r>
            <a:r>
              <a:rPr lang="en-US" sz="2400" dirty="0" err="1" smtClean="0">
                <a:latin typeface="Times New Roman" pitchFamily="18" charset="0"/>
                <a:cs typeface="Times New Roman" pitchFamily="18" charset="0"/>
              </a:rPr>
              <a:t>Glaeser</a:t>
            </a:r>
            <a:r>
              <a:rPr lang="en-US" sz="2400" dirty="0" smtClean="0">
                <a:latin typeface="Times New Roman" pitchFamily="18" charset="0"/>
                <a:cs typeface="Times New Roman" pitchFamily="18" charset="0"/>
              </a:rPr>
              <a:t> 2011, </a:t>
            </a:r>
            <a:r>
              <a:rPr lang="en-US" sz="2400" dirty="0" err="1" smtClean="0">
                <a:latin typeface="Times New Roman" pitchFamily="18" charset="0"/>
                <a:cs typeface="Times New Roman" pitchFamily="18" charset="0"/>
              </a:rPr>
              <a:t>Hoornweg</a:t>
            </a:r>
            <a:r>
              <a:rPr lang="en-US" sz="2400" dirty="0" smtClean="0">
                <a:latin typeface="Times New Roman" pitchFamily="18" charset="0"/>
                <a:cs typeface="Times New Roman" pitchFamily="18" charset="0"/>
              </a:rPr>
              <a:t> and others 2011). </a:t>
            </a:r>
          </a:p>
          <a:p>
            <a:r>
              <a:rPr lang="en-US" sz="2400" dirty="0" smtClean="0">
                <a:latin typeface="Times New Roman" pitchFamily="18" charset="0"/>
                <a:cs typeface="Times New Roman" pitchFamily="18" charset="0"/>
              </a:rPr>
              <a:t>Urban planning thus has a fundamental role to play in fostering sustainable and livable cities, including through making choices on the optimal use of land within a city. </a:t>
            </a:r>
          </a:p>
          <a:p>
            <a:r>
              <a:rPr lang="en-US" sz="2400" dirty="0" smtClean="0">
                <a:latin typeface="Times New Roman" pitchFamily="18" charset="0"/>
                <a:cs typeface="Times New Roman" pitchFamily="18" charset="0"/>
              </a:rPr>
              <a:t>However in many cities, particularly in developing countries, urban planning and related policies are weakly designed, or else poorly implemented exacerbating the challenges of rapid population and economic growth in cities.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763000" cy="5755422"/>
          </a:xfrm>
          <a:prstGeom prst="rect">
            <a:avLst/>
          </a:prstGeom>
        </p:spPr>
        <p:txBody>
          <a:bodyPr wrap="square">
            <a:spAutoFit/>
          </a:bodyPr>
          <a:lstStyle/>
          <a:p>
            <a:r>
              <a:rPr lang="en-US" sz="2800" b="1" dirty="0" smtClean="0">
                <a:solidFill>
                  <a:srgbClr val="7030A0"/>
                </a:solidFill>
                <a:latin typeface="Times New Roman" pitchFamily="18" charset="0"/>
                <a:cs typeface="Times New Roman" pitchFamily="18" charset="0"/>
              </a:rPr>
              <a:t>1.6 Determinants </a:t>
            </a:r>
            <a:r>
              <a:rPr lang="en-US" sz="2800" b="1" dirty="0" smtClean="0">
                <a:solidFill>
                  <a:srgbClr val="7030A0"/>
                </a:solidFill>
                <a:latin typeface="Times New Roman" pitchFamily="18" charset="0"/>
                <a:cs typeface="Times New Roman" pitchFamily="18" charset="0"/>
              </a:rPr>
              <a:t>of urban and </a:t>
            </a:r>
            <a:r>
              <a:rPr lang="en-US" sz="2800" b="1" dirty="0" err="1" smtClean="0">
                <a:solidFill>
                  <a:srgbClr val="7030A0"/>
                </a:solidFill>
                <a:latin typeface="Times New Roman" pitchFamily="18" charset="0"/>
                <a:cs typeface="Times New Roman" pitchFamily="18" charset="0"/>
              </a:rPr>
              <a:t>peri</a:t>
            </a:r>
            <a:r>
              <a:rPr lang="en-US" sz="2800" b="1" dirty="0" smtClean="0">
                <a:solidFill>
                  <a:srgbClr val="7030A0"/>
                </a:solidFill>
                <a:latin typeface="Times New Roman" pitchFamily="18" charset="0"/>
                <a:cs typeface="Times New Roman" pitchFamily="18" charset="0"/>
              </a:rPr>
              <a:t>-urban agriculture </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Driving Forces (Positive forces for change)         Hindering Forces (Obstacles to change)</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Poverty reduction and food security initiative  Growth in industry and service sector</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Farmers motivation                                        Lack of land and temporary availability</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Labor availability                                               Lack of improved farm equipment Input access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Employment needs                                        Public health issues Farmers’ skill and knowledge</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Market availability                                            Market shade access</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86800" cy="6370975"/>
          </a:xfrm>
          <a:prstGeom prst="rect">
            <a:avLst/>
          </a:prstGeom>
        </p:spPr>
        <p:txBody>
          <a:bodyPr wrap="square">
            <a:spAutoFit/>
          </a:bodyPr>
          <a:lstStyle/>
          <a:p>
            <a:r>
              <a:rPr lang="en-US" sz="2000" b="1" smtClean="0">
                <a:solidFill>
                  <a:srgbClr val="FF66FF"/>
                </a:solidFill>
                <a:latin typeface="Times New Roman" pitchFamily="18" charset="0"/>
                <a:cs typeface="Times New Roman" pitchFamily="18" charset="0"/>
              </a:rPr>
              <a:t>URBAN </a:t>
            </a:r>
            <a:r>
              <a:rPr lang="en-US" sz="2000" b="1" dirty="0" smtClean="0">
                <a:solidFill>
                  <a:srgbClr val="FF66FF"/>
                </a:solidFill>
                <a:latin typeface="Times New Roman" pitchFamily="18" charset="0"/>
                <a:cs typeface="Times New Roman" pitchFamily="18" charset="0"/>
              </a:rPr>
              <a:t>AGRICULTURE PRODUCTION SITES</a:t>
            </a:r>
          </a:p>
          <a:p>
            <a:r>
              <a:rPr lang="en-US" sz="2000" dirty="0" smtClean="0">
                <a:latin typeface="Times New Roman" pitchFamily="18" charset="0"/>
                <a:cs typeface="Times New Roman" pitchFamily="18" charset="0"/>
              </a:rPr>
              <a:t>Urban agriculture is practiced on small to medium size areas within the city for</a:t>
            </a:r>
          </a:p>
          <a:p>
            <a:r>
              <a:rPr lang="en-US" sz="2000" dirty="0" smtClean="0">
                <a:latin typeface="Times New Roman" pitchFamily="18" charset="0"/>
                <a:cs typeface="Times New Roman" pitchFamily="18" charset="0"/>
              </a:rPr>
              <a:t>growing annual and tree crops, raising small livestock and fish for home consumption or sale.</a:t>
            </a:r>
          </a:p>
          <a:p>
            <a:pPr algn="ctr"/>
            <a:r>
              <a:rPr lang="en-US" sz="2800" b="1" dirty="0" smtClean="0">
                <a:solidFill>
                  <a:srgbClr val="7030A0"/>
                </a:solidFill>
                <a:latin typeface="Times New Roman" pitchFamily="18" charset="0"/>
                <a:cs typeface="Times New Roman" pitchFamily="18" charset="0"/>
              </a:rPr>
              <a:t>Urban agriculture can be found:</a:t>
            </a:r>
          </a:p>
          <a:p>
            <a:r>
              <a:rPr lang="en-US" sz="2000" b="1" dirty="0" smtClean="0">
                <a:latin typeface="Times New Roman" pitchFamily="18" charset="0"/>
                <a:cs typeface="Times New Roman" pitchFamily="18" charset="0"/>
              </a:rPr>
              <a:t>                                       On vacant plots</a:t>
            </a:r>
          </a:p>
          <a:p>
            <a:r>
              <a:rPr lang="en-US" sz="2000" b="1" dirty="0" smtClean="0">
                <a:latin typeface="Times New Roman" pitchFamily="18" charset="0"/>
                <a:cs typeface="Times New Roman" pitchFamily="18" charset="0"/>
              </a:rPr>
              <a:t>                                       In home gardens</a:t>
            </a:r>
          </a:p>
          <a:p>
            <a:r>
              <a:rPr lang="en-US" sz="2000" b="1" dirty="0" smtClean="0">
                <a:latin typeface="Times New Roman" pitchFamily="18" charset="0"/>
                <a:cs typeface="Times New Roman" pitchFamily="18" charset="0"/>
              </a:rPr>
              <a:t>                                       On verges</a:t>
            </a:r>
          </a:p>
          <a:p>
            <a:r>
              <a:rPr lang="en-US" sz="2000" b="1" dirty="0" smtClean="0">
                <a:latin typeface="Times New Roman" pitchFamily="18" charset="0"/>
                <a:cs typeface="Times New Roman" pitchFamily="18" charset="0"/>
              </a:rPr>
              <a:t>                                       in containers</a:t>
            </a:r>
          </a:p>
          <a:p>
            <a:r>
              <a:rPr lang="en-US" sz="2000" b="1" dirty="0" smtClean="0">
                <a:latin typeface="Times New Roman" pitchFamily="18" charset="0"/>
                <a:cs typeface="Times New Roman" pitchFamily="18" charset="0"/>
              </a:rPr>
              <a:t>                                       on balconies</a:t>
            </a:r>
          </a:p>
          <a:p>
            <a:r>
              <a:rPr lang="en-US" sz="2000" b="1" dirty="0" smtClean="0">
                <a:latin typeface="Times New Roman" pitchFamily="18" charset="0"/>
                <a:cs typeface="Times New Roman" pitchFamily="18" charset="0"/>
              </a:rPr>
              <a:t>                                       on roof tops</a:t>
            </a:r>
          </a:p>
          <a:p>
            <a:r>
              <a:rPr lang="en-US" sz="2000" b="1" dirty="0" smtClean="0">
                <a:latin typeface="Times New Roman" pitchFamily="18" charset="0"/>
                <a:cs typeface="Times New Roman" pitchFamily="18" charset="0"/>
              </a:rPr>
              <a:t>                                       in fishponds</a:t>
            </a:r>
          </a:p>
          <a:p>
            <a:r>
              <a:rPr lang="en-US" sz="2000" b="1" dirty="0" smtClean="0">
                <a:latin typeface="Times New Roman" pitchFamily="18" charset="0"/>
                <a:cs typeface="Times New Roman" pitchFamily="18" charset="0"/>
              </a:rPr>
              <a:t>                                       in school gardens</a:t>
            </a:r>
          </a:p>
          <a:p>
            <a:r>
              <a:rPr lang="en-US" sz="2000" b="1" dirty="0" smtClean="0">
                <a:latin typeface="Times New Roman" pitchFamily="18" charset="0"/>
                <a:cs typeface="Times New Roman" pitchFamily="18" charset="0"/>
              </a:rPr>
              <a:t>                                      on open spaces</a:t>
            </a:r>
          </a:p>
          <a:p>
            <a:r>
              <a:rPr lang="en-US" sz="2000" b="1" dirty="0" smtClean="0">
                <a:latin typeface="Times New Roman" pitchFamily="18" charset="0"/>
                <a:cs typeface="Times New Roman" pitchFamily="18" charset="0"/>
              </a:rPr>
              <a:t>                                      on road strips</a:t>
            </a:r>
          </a:p>
          <a:p>
            <a:r>
              <a:rPr lang="en-US" sz="2000" b="1" dirty="0" smtClean="0">
                <a:latin typeface="Times New Roman" pitchFamily="18" charset="0"/>
                <a:cs typeface="Times New Roman" pitchFamily="18" charset="0"/>
              </a:rPr>
              <a:t>                                      along Railways</a:t>
            </a:r>
          </a:p>
          <a:p>
            <a:r>
              <a:rPr lang="en-US" sz="2000" b="1" dirty="0" smtClean="0">
                <a:latin typeface="Times New Roman" pitchFamily="18" charset="0"/>
                <a:cs typeface="Times New Roman" pitchFamily="18" charset="0"/>
              </a:rPr>
              <a:t>                                      below power lines</a:t>
            </a:r>
          </a:p>
          <a:p>
            <a:r>
              <a:rPr lang="en-US" sz="2000" b="1" dirty="0" smtClean="0">
                <a:latin typeface="Times New Roman" pitchFamily="18" charset="0"/>
                <a:cs typeface="Times New Roman" pitchFamily="18" charset="0"/>
              </a:rPr>
              <a:t>                                      on river banks</a:t>
            </a:r>
          </a:p>
          <a:p>
            <a:r>
              <a:rPr lang="en-US" sz="2000" b="1" dirty="0" smtClean="0">
                <a:latin typeface="Times New Roman" pitchFamily="18" charset="0"/>
                <a:cs typeface="Times New Roman" pitchFamily="18" charset="0"/>
              </a:rPr>
              <a:t>                                      in rivers</a:t>
            </a:r>
          </a:p>
          <a:p>
            <a:r>
              <a:rPr lang="en-US" sz="2000" b="1" dirty="0" smtClean="0">
                <a:latin typeface="Times New Roman" pitchFamily="18" charset="0"/>
                <a:cs typeface="Times New Roman" pitchFamily="18" charset="0"/>
              </a:rPr>
              <a:t>                                     on communal lands- for Community based gardening</a:t>
            </a:r>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228600"/>
            <a:ext cx="8610600" cy="6934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Urban" agriculture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as used here, refers to small areas (e.g. vacant plots, gardens, verges, balconies, containers) within the city for growing crops and raising small livestock or milk cows for own-consumption or sale in neighborhood markets.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a:t>
            </a:r>
            <a:r>
              <a:rPr kumimoji="0" lang="en-US" sz="2400" b="1" i="0" u="none" strike="noStrike" cap="none" normalizeH="0" baseline="0" dirty="0" err="1" smtClean="0">
                <a:ln>
                  <a:noFill/>
                </a:ln>
                <a:solidFill>
                  <a:srgbClr val="00B0F0"/>
                </a:solidFill>
                <a:effectLst/>
                <a:latin typeface="Times New Roman" pitchFamily="18" charset="0"/>
                <a:ea typeface="Times New Roman" pitchFamily="18" charset="0"/>
                <a:cs typeface="Times New Roman" pitchFamily="18" charset="0"/>
              </a:rPr>
              <a:t>Peri</a:t>
            </a:r>
            <a:r>
              <a:rPr kumimoji="0" lang="en-US" sz="2400" b="1"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-urban" agriculture</a:t>
            </a:r>
            <a:r>
              <a:rPr kumimoji="0" lang="en-US" sz="2400" b="0" i="0" u="none" strike="noStrike" cap="none" normalizeH="0" baseline="0" dirty="0" smtClean="0">
                <a:ln>
                  <a:noFill/>
                </a:ln>
                <a:solidFill>
                  <a:srgbClr val="00B0F0"/>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 used here, refers to farm units close to town which operate intensive semi- or fully commercial farms to grow vegetables and other horticulture, raise chickens and other livestock, and produce milk and eggs.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lang="en-US" sz="2400" dirty="0" smtClean="0">
                <a:latin typeface="Times New Roman" pitchFamily="18" charset="0"/>
                <a:cs typeface="Times New Roman" pitchFamily="18" charset="0"/>
              </a:rPr>
              <a:t>Urban </a:t>
            </a:r>
            <a:r>
              <a:rPr lang="en-US" sz="2400" dirty="0">
                <a:latin typeface="Times New Roman" pitchFamily="18" charset="0"/>
                <a:cs typeface="Times New Roman" pitchFamily="18" charset="0"/>
              </a:rPr>
              <a:t>and </a:t>
            </a:r>
            <a:r>
              <a:rPr lang="en-US" sz="2400" dirty="0" err="1">
                <a:latin typeface="Times New Roman" pitchFamily="18" charset="0"/>
                <a:cs typeface="Times New Roman" pitchFamily="18" charset="0"/>
              </a:rPr>
              <a:t>peri</a:t>
            </a:r>
            <a:r>
              <a:rPr lang="en-US" sz="2400" dirty="0">
                <a:latin typeface="Times New Roman" pitchFamily="18" charset="0"/>
                <a:cs typeface="Times New Roman" pitchFamily="18" charset="0"/>
              </a:rPr>
              <a:t>-urban agriculture occurs within and surrounding the boundaries of cities throughout the world and includes products from crop and livestock agriculture, fisheries and forestry in the urban and </a:t>
            </a:r>
            <a:r>
              <a:rPr lang="en-US" sz="2400" dirty="0" err="1">
                <a:latin typeface="Times New Roman" pitchFamily="18" charset="0"/>
                <a:cs typeface="Times New Roman" pitchFamily="18" charset="0"/>
              </a:rPr>
              <a:t>peri</a:t>
            </a:r>
            <a:r>
              <a:rPr lang="en-US" sz="2400" dirty="0">
                <a:latin typeface="Times New Roman" pitchFamily="18" charset="0"/>
                <a:cs typeface="Times New Roman" pitchFamily="18" charset="0"/>
              </a:rPr>
              <a:t>-urban area. </a:t>
            </a:r>
            <a:endParaRPr lang="en-US" sz="2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also includes non-wood forest products, as well as ecological services provided by agriculture, fisheries and forestry. </a:t>
            </a:r>
            <a:r>
              <a:rPr lang="en-US" sz="2400" dirty="0" smtClean="0">
                <a:latin typeface="Times New Roman" pitchFamily="18" charset="0"/>
                <a:cs typeface="Times New Roman" pitchFamily="18" charset="0"/>
              </a:rPr>
              <a:t>of food, including vegetables and animal products within the city (urban) or at the fringe (</a:t>
            </a:r>
            <a:r>
              <a:rPr lang="en-US" sz="2400" dirty="0" err="1" smtClean="0">
                <a:latin typeface="Times New Roman" pitchFamily="18" charset="0"/>
                <a:cs typeface="Times New Roman" pitchFamily="18" charset="0"/>
              </a:rPr>
              <a:t>peri</a:t>
            </a:r>
            <a:r>
              <a:rPr lang="en-US" sz="2400" dirty="0" smtClean="0">
                <a:latin typeface="Times New Roman" pitchFamily="18" charset="0"/>
                <a:cs typeface="Times New Roman" pitchFamily="18" charset="0"/>
              </a:rPr>
              <a:t>-urban) of a city.</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763000" cy="4154984"/>
          </a:xfrm>
          <a:prstGeom prst="rect">
            <a:avLst/>
          </a:prstGeom>
        </p:spPr>
        <p:txBody>
          <a:bodyPr wrap="square">
            <a:spAutoFit/>
          </a:bodyPr>
          <a:lstStyle/>
          <a:p>
            <a:pPr algn="just">
              <a:buFont typeface="Wingdings" pitchFamily="2" charset="2"/>
              <a:buChar char="ü"/>
            </a:pPr>
            <a:r>
              <a:rPr lang="en-US" sz="2400" dirty="0" smtClean="0">
                <a:latin typeface="Times New Roman" pitchFamily="18" charset="0"/>
                <a:cs typeface="Times New Roman" pitchFamily="18" charset="0"/>
              </a:rPr>
              <a:t>Often multiple farming and gardening systems exist in and near a single city.</a:t>
            </a:r>
          </a:p>
          <a:p>
            <a:pPr algn="just">
              <a:buFont typeface="Wingdings" pitchFamily="2" charset="2"/>
              <a:buChar char="ü"/>
            </a:pPr>
            <a:r>
              <a:rPr lang="en-US" sz="2400" dirty="0" smtClean="0">
                <a:latin typeface="Times New Roman" pitchFamily="18" charset="0"/>
                <a:cs typeface="Times New Roman" pitchFamily="18" charset="0"/>
              </a:rPr>
              <a:t> The territory included within official city boundaries varies enormously across countries and can be more or less built-up; likewise the "</a:t>
            </a:r>
            <a:r>
              <a:rPr lang="en-US" sz="2400" dirty="0" err="1" smtClean="0">
                <a:latin typeface="Times New Roman" pitchFamily="18" charset="0"/>
                <a:cs typeface="Times New Roman" pitchFamily="18" charset="0"/>
              </a:rPr>
              <a:t>peri</a:t>
            </a:r>
            <a:r>
              <a:rPr lang="en-US" sz="2400" dirty="0" smtClean="0">
                <a:latin typeface="Times New Roman" pitchFamily="18" charset="0"/>
                <a:cs typeface="Times New Roman" pitchFamily="18" charset="0"/>
              </a:rPr>
              <a:t>-urban" area around cities ranges from densely to sparsely populated. </a:t>
            </a:r>
          </a:p>
          <a:p>
            <a:pPr algn="just">
              <a:buFont typeface="Wingdings" pitchFamily="2" charset="2"/>
              <a:buChar char="ü"/>
            </a:pPr>
            <a:r>
              <a:rPr lang="en-US" sz="2400" dirty="0" smtClean="0">
                <a:latin typeface="Times New Roman" pitchFamily="18" charset="0"/>
                <a:cs typeface="Times New Roman" pitchFamily="18" charset="0"/>
              </a:rPr>
              <a:t>The distinction between "urban" and "</a:t>
            </a:r>
            <a:r>
              <a:rPr lang="en-US" sz="2400" dirty="0" err="1" smtClean="0">
                <a:latin typeface="Times New Roman" pitchFamily="18" charset="0"/>
                <a:cs typeface="Times New Roman" pitchFamily="18" charset="0"/>
              </a:rPr>
              <a:t>peri</a:t>
            </a:r>
            <a:r>
              <a:rPr lang="en-US" sz="2400" dirty="0" smtClean="0">
                <a:latin typeface="Times New Roman" pitchFamily="18" charset="0"/>
                <a:cs typeface="Times New Roman" pitchFamily="18" charset="0"/>
              </a:rPr>
              <a:t>-urban" depends on the density, types, and patterns of land uses, which determine the constraints and opportunities for agriculture. </a:t>
            </a:r>
          </a:p>
          <a:p>
            <a:pPr algn="just" fontAlgn="base">
              <a:spcBef>
                <a:spcPct val="0"/>
              </a:spcBef>
              <a:spcAft>
                <a:spcPct val="0"/>
              </a:spcAft>
              <a:buFont typeface="Wingdings" pitchFamily="2" charset="2"/>
              <a:buChar char="ü"/>
            </a:pPr>
            <a:r>
              <a:rPr lang="en-US" sz="2400" b="1" dirty="0" smtClean="0">
                <a:solidFill>
                  <a:srgbClr val="0070C0"/>
                </a:solidFill>
                <a:latin typeface="Times New Roman" pitchFamily="18" charset="0"/>
                <a:cs typeface="Times New Roman" pitchFamily="18" charset="0"/>
              </a:rPr>
              <a:t>Urban and </a:t>
            </a:r>
            <a:r>
              <a:rPr lang="en-US" sz="2400" b="1" dirty="0" err="1" smtClean="0">
                <a:solidFill>
                  <a:srgbClr val="0070C0"/>
                </a:solidFill>
                <a:latin typeface="Times New Roman" pitchFamily="18" charset="0"/>
                <a:cs typeface="Times New Roman" pitchFamily="18" charset="0"/>
              </a:rPr>
              <a:t>Peri</a:t>
            </a:r>
            <a:r>
              <a:rPr lang="en-US" sz="2400" b="1" dirty="0" smtClean="0">
                <a:solidFill>
                  <a:srgbClr val="0070C0"/>
                </a:solidFill>
                <a:latin typeface="Times New Roman" pitchFamily="18" charset="0"/>
                <a:cs typeface="Times New Roman" pitchFamily="18" charset="0"/>
              </a:rPr>
              <a:t>-urban Agriculture </a:t>
            </a:r>
            <a:r>
              <a:rPr lang="en-US" sz="2400" dirty="0" smtClean="0">
                <a:latin typeface="Times New Roman" pitchFamily="18" charset="0"/>
                <a:cs typeface="Times New Roman" pitchFamily="18" charset="0"/>
              </a:rPr>
              <a:t>comprise the production, processing and distribution of diversity </a:t>
            </a:r>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686800" cy="4154984"/>
          </a:xfrm>
          <a:prstGeom prst="rect">
            <a:avLst/>
          </a:prstGeom>
        </p:spPr>
        <p:txBody>
          <a:bodyPr wrap="square">
            <a:spAutoFit/>
          </a:bodyPr>
          <a:lstStyle/>
          <a:p>
            <a:pPr>
              <a:buFont typeface="Wingdings" pitchFamily="2" charset="2"/>
              <a:buChar char="Ø"/>
            </a:pPr>
            <a:r>
              <a:rPr lang="en-US" sz="2400" b="1" u="sng" dirty="0" smtClean="0">
                <a:solidFill>
                  <a:srgbClr val="7030A0"/>
                </a:solidFill>
                <a:latin typeface="Times New Roman" pitchFamily="18" charset="0"/>
                <a:cs typeface="Times New Roman" pitchFamily="18" charset="0"/>
              </a:rPr>
              <a:t>Diverse </a:t>
            </a:r>
            <a:r>
              <a:rPr lang="en-US" sz="2400" b="1" u="sng" dirty="0">
                <a:solidFill>
                  <a:srgbClr val="7030A0"/>
                </a:solidFill>
                <a:latin typeface="Times New Roman" pitchFamily="18" charset="0"/>
                <a:cs typeface="Times New Roman" pitchFamily="18" charset="0"/>
              </a:rPr>
              <a:t>activities </a:t>
            </a:r>
            <a:r>
              <a:rPr lang="en-US" sz="2400" b="1" u="sng" dirty="0" smtClean="0">
                <a:solidFill>
                  <a:srgbClr val="7030A0"/>
                </a:solidFill>
                <a:latin typeface="Times New Roman" pitchFamily="18" charset="0"/>
                <a:cs typeface="Times New Roman" pitchFamily="18" charset="0"/>
              </a:rPr>
              <a:t>of urban and </a:t>
            </a:r>
            <a:r>
              <a:rPr lang="en-US" sz="2400" b="1" u="sng" dirty="0" err="1" smtClean="0">
                <a:solidFill>
                  <a:srgbClr val="7030A0"/>
                </a:solidFill>
                <a:latin typeface="Times New Roman" pitchFamily="18" charset="0"/>
                <a:cs typeface="Times New Roman" pitchFamily="18" charset="0"/>
              </a:rPr>
              <a:t>peri</a:t>
            </a:r>
            <a:r>
              <a:rPr lang="en-US" sz="2400" b="1" u="sng" dirty="0" smtClean="0">
                <a:solidFill>
                  <a:srgbClr val="7030A0"/>
                </a:solidFill>
                <a:latin typeface="Times New Roman" pitchFamily="18" charset="0"/>
                <a:cs typeface="Times New Roman" pitchFamily="18" charset="0"/>
              </a:rPr>
              <a:t>-urban agriculture</a:t>
            </a:r>
          </a:p>
          <a:p>
            <a:pPr>
              <a:buFont typeface="Wingdings" pitchFamily="2" charset="2"/>
              <a:buChar char="Ø"/>
            </a:pPr>
            <a:endParaRPr lang="en-US" sz="2400" b="1" u="sng" dirty="0">
              <a:solidFill>
                <a:srgbClr val="7030A0"/>
              </a:solidFill>
              <a:latin typeface="Times New Roman" pitchFamily="18" charset="0"/>
              <a:cs typeface="Times New Roman" pitchFamily="18" charset="0"/>
            </a:endParaRPr>
          </a:p>
          <a:p>
            <a:pPr>
              <a:lnSpc>
                <a:spcPct val="150000"/>
              </a:lnSpc>
              <a:buFont typeface="Wingdings" pitchFamily="2" charset="2"/>
              <a:buChar char="Ø"/>
            </a:pPr>
            <a:r>
              <a:rPr lang="en-US" sz="2400" b="1" dirty="0" smtClean="0">
                <a:latin typeface="Times New Roman" pitchFamily="18" charset="0"/>
                <a:cs typeface="Times New Roman" pitchFamily="18" charset="0"/>
              </a:rPr>
              <a:t>less </a:t>
            </a:r>
            <a:r>
              <a:rPr lang="en-US" sz="2400" b="1" dirty="0">
                <a:latin typeface="Times New Roman" pitchFamily="18" charset="0"/>
                <a:cs typeface="Times New Roman" pitchFamily="18" charset="0"/>
              </a:rPr>
              <a:t>need for packaging, storage and transportation of </a:t>
            </a:r>
            <a:r>
              <a:rPr lang="en-US" sz="2400" b="1" dirty="0" smtClean="0">
                <a:latin typeface="Times New Roman" pitchFamily="18" charset="0"/>
                <a:cs typeface="Times New Roman" pitchFamily="18" charset="0"/>
              </a:rPr>
              <a:t>food</a:t>
            </a:r>
          </a:p>
          <a:p>
            <a:pPr>
              <a:lnSpc>
                <a:spcPct val="150000"/>
              </a:lnSpc>
              <a:buFont typeface="Wingdings" pitchFamily="2" charset="2"/>
              <a:buChar char="Ø"/>
            </a:pPr>
            <a:r>
              <a:rPr lang="en-US" sz="2400" b="1" dirty="0" smtClean="0">
                <a:latin typeface="Times New Roman" pitchFamily="18" charset="0"/>
                <a:cs typeface="Times New Roman" pitchFamily="18" charset="0"/>
              </a:rPr>
              <a:t>potential </a:t>
            </a:r>
            <a:r>
              <a:rPr lang="en-US" sz="2400" b="1" dirty="0">
                <a:latin typeface="Times New Roman" pitchFamily="18" charset="0"/>
                <a:cs typeface="Times New Roman" pitchFamily="18" charset="0"/>
              </a:rPr>
              <a:t>agricultural jobs and incomes; </a:t>
            </a:r>
            <a:endParaRPr lang="en-US" sz="2400" b="1" dirty="0" smtClean="0">
              <a:latin typeface="Times New Roman" pitchFamily="18" charset="0"/>
              <a:cs typeface="Times New Roman" pitchFamily="18" charset="0"/>
            </a:endParaRPr>
          </a:p>
          <a:p>
            <a:pPr>
              <a:lnSpc>
                <a:spcPct val="150000"/>
              </a:lnSpc>
              <a:buFont typeface="Wingdings" pitchFamily="2" charset="2"/>
              <a:buChar char="Ø"/>
            </a:pPr>
            <a:r>
              <a:rPr lang="en-US" sz="2400" b="1" dirty="0" smtClean="0">
                <a:latin typeface="Times New Roman" pitchFamily="18" charset="0"/>
                <a:cs typeface="Times New Roman" pitchFamily="18" charset="0"/>
              </a:rPr>
              <a:t>non-market </a:t>
            </a:r>
            <a:r>
              <a:rPr lang="en-US" sz="2400" b="1" dirty="0">
                <a:latin typeface="Times New Roman" pitchFamily="18" charset="0"/>
                <a:cs typeface="Times New Roman" pitchFamily="18" charset="0"/>
              </a:rPr>
              <a:t>access to food for poor consumers; </a:t>
            </a:r>
            <a:endParaRPr lang="en-US" sz="2400" b="1" dirty="0" smtClean="0">
              <a:latin typeface="Times New Roman" pitchFamily="18" charset="0"/>
              <a:cs typeface="Times New Roman" pitchFamily="18" charset="0"/>
            </a:endParaRPr>
          </a:p>
          <a:p>
            <a:pPr>
              <a:lnSpc>
                <a:spcPct val="150000"/>
              </a:lnSpc>
              <a:buFont typeface="Wingdings" pitchFamily="2" charset="2"/>
              <a:buChar char="Ø"/>
            </a:pPr>
            <a:r>
              <a:rPr lang="en-US" sz="2400" b="1" dirty="0" smtClean="0">
                <a:latin typeface="Times New Roman" pitchFamily="18" charset="0"/>
                <a:cs typeface="Times New Roman" pitchFamily="18" charset="0"/>
              </a:rPr>
              <a:t>availability </a:t>
            </a:r>
            <a:r>
              <a:rPr lang="en-US" sz="2400" b="1" dirty="0">
                <a:latin typeface="Times New Roman" pitchFamily="18" charset="0"/>
                <a:cs typeface="Times New Roman" pitchFamily="18" charset="0"/>
              </a:rPr>
              <a:t>of fresh, perishable food; </a:t>
            </a:r>
            <a:endParaRPr lang="en-US" sz="2400" b="1" dirty="0" smtClean="0">
              <a:latin typeface="Times New Roman" pitchFamily="18" charset="0"/>
              <a:cs typeface="Times New Roman" pitchFamily="18" charset="0"/>
            </a:endParaRPr>
          </a:p>
          <a:p>
            <a:pPr>
              <a:lnSpc>
                <a:spcPct val="150000"/>
              </a:lnSpc>
              <a:buFont typeface="Wingdings" pitchFamily="2" charset="2"/>
              <a:buChar char="Ø"/>
            </a:pPr>
            <a:r>
              <a:rPr lang="en-US" sz="2400" b="1" dirty="0" smtClean="0">
                <a:latin typeface="Times New Roman" pitchFamily="18" charset="0"/>
                <a:cs typeface="Times New Roman" pitchFamily="18" charset="0"/>
              </a:rPr>
              <a:t>proximity </a:t>
            </a:r>
            <a:r>
              <a:rPr lang="en-US" sz="2400" b="1" dirty="0">
                <a:latin typeface="Times New Roman" pitchFamily="18" charset="0"/>
                <a:cs typeface="Times New Roman" pitchFamily="18" charset="0"/>
              </a:rPr>
              <a:t>to services, including waste treatment facilities; </a:t>
            </a:r>
            <a:endParaRPr lang="en-US" sz="2400" b="1" dirty="0" smtClean="0">
              <a:latin typeface="Times New Roman" pitchFamily="18" charset="0"/>
              <a:cs typeface="Times New Roman" pitchFamily="18" charset="0"/>
            </a:endParaRPr>
          </a:p>
          <a:p>
            <a:pPr>
              <a:lnSpc>
                <a:spcPct val="150000"/>
              </a:lnSpc>
              <a:buFont typeface="Wingdings" pitchFamily="2" charset="2"/>
              <a:buChar char="Ø"/>
            </a:pPr>
            <a:r>
              <a:rPr lang="en-US" sz="2400" b="1" dirty="0" smtClean="0">
                <a:latin typeface="Times New Roman" pitchFamily="18" charset="0"/>
                <a:cs typeface="Times New Roman" pitchFamily="18" charset="0"/>
              </a:rPr>
              <a:t>waste </a:t>
            </a:r>
            <a:r>
              <a:rPr lang="en-US" sz="2400" b="1" dirty="0">
                <a:latin typeface="Times New Roman" pitchFamily="18" charset="0"/>
                <a:cs typeface="Times New Roman" pitchFamily="18" charset="0"/>
              </a:rPr>
              <a:t>recycling and re-use possibilities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17693"/>
            <a:ext cx="8763000" cy="5262979"/>
          </a:xfrm>
          <a:prstGeom prst="rect">
            <a:avLst/>
          </a:prstGeom>
        </p:spPr>
        <p:txBody>
          <a:bodyPr wrap="square">
            <a:spAutoFit/>
          </a:bodyPr>
          <a:lstStyle/>
          <a:p>
            <a:pPr algn="just">
              <a:buFont typeface="Wingdings" pitchFamily="2" charset="2"/>
              <a:buChar char="Ø"/>
            </a:pPr>
            <a:r>
              <a:rPr lang="en-US" sz="2400" dirty="0" smtClean="0">
                <a:latin typeface="Times New Roman" pitchFamily="18" charset="0"/>
                <a:cs typeface="Times New Roman" pitchFamily="18" charset="0"/>
              </a:rPr>
              <a:t>Urban and </a:t>
            </a:r>
            <a:r>
              <a:rPr lang="en-US" sz="2400" dirty="0" err="1" smtClean="0">
                <a:latin typeface="Times New Roman" pitchFamily="18" charset="0"/>
                <a:cs typeface="Times New Roman" pitchFamily="18" charset="0"/>
              </a:rPr>
              <a:t>peri</a:t>
            </a:r>
            <a:r>
              <a:rPr lang="en-US" sz="2400" dirty="0" smtClean="0">
                <a:latin typeface="Times New Roman" pitchFamily="18" charset="0"/>
                <a:cs typeface="Times New Roman" pitchFamily="18" charset="0"/>
              </a:rPr>
              <a:t>-urban agriculture is an industry located within (‘intra-urban’) or on the fringe (‘</a:t>
            </a:r>
            <a:r>
              <a:rPr lang="en-US" sz="2400" dirty="0" err="1" smtClean="0">
                <a:latin typeface="Times New Roman" pitchFamily="18" charset="0"/>
                <a:cs typeface="Times New Roman" pitchFamily="18" charset="0"/>
              </a:rPr>
              <a:t>peri</a:t>
            </a:r>
            <a:r>
              <a:rPr lang="en-US" sz="2400" dirty="0" smtClean="0">
                <a:latin typeface="Times New Roman" pitchFamily="18" charset="0"/>
                <a:cs typeface="Times New Roman" pitchFamily="18" charset="0"/>
              </a:rPr>
              <a:t>-urban’) of a town, a city, or a metropolis, that grows and raises, processes and distributes a diversity of agricultural products from both plants and animals, using human, land and water resources, products, and services found in and around that urban area.</a:t>
            </a:r>
          </a:p>
          <a:p>
            <a:pPr algn="just">
              <a:buFont typeface="Wingdings" pitchFamily="2" charset="2"/>
              <a:buChar char="Ø"/>
            </a:pPr>
            <a:r>
              <a:rPr lang="en-US" sz="2400" dirty="0" smtClean="0">
                <a:latin typeface="Times New Roman" pitchFamily="18" charset="0"/>
                <a:cs typeface="Times New Roman" pitchFamily="18" charset="0"/>
              </a:rPr>
              <a:t>Thus the main </a:t>
            </a:r>
            <a:r>
              <a:rPr lang="en-US" sz="2400" dirty="0" smtClean="0">
                <a:solidFill>
                  <a:srgbClr val="0070C0"/>
                </a:solidFill>
                <a:latin typeface="Times New Roman" pitchFamily="18" charset="0"/>
                <a:cs typeface="Times New Roman" pitchFamily="18" charset="0"/>
              </a:rPr>
              <a:t>motivation</a:t>
            </a:r>
            <a:r>
              <a:rPr lang="en-US" sz="2400" dirty="0" smtClean="0">
                <a:latin typeface="Times New Roman" pitchFamily="18" charset="0"/>
                <a:cs typeface="Times New Roman" pitchFamily="18" charset="0"/>
              </a:rPr>
              <a:t> is food production for consumption or sale and /or income generation.</a:t>
            </a:r>
          </a:p>
          <a:p>
            <a:pPr algn="just">
              <a:buFont typeface="Wingdings" pitchFamily="2" charset="2"/>
              <a:buChar char="Ø"/>
            </a:pPr>
            <a:r>
              <a:rPr lang="en-US" sz="2400" dirty="0" smtClean="0">
                <a:latin typeface="Times New Roman" pitchFamily="18" charset="0"/>
                <a:cs typeface="Times New Roman" pitchFamily="18" charset="0"/>
              </a:rPr>
              <a:t>Urban Agriculture favors production activities that require a minimum of land and a maximum of the most readily available resources, labor. </a:t>
            </a:r>
          </a:p>
          <a:p>
            <a:pPr algn="just">
              <a:buFont typeface="Wingdings" pitchFamily="2" charset="2"/>
              <a:buChar char="Ø"/>
            </a:pPr>
            <a:r>
              <a:rPr lang="en-US" sz="2400" dirty="0" smtClean="0">
                <a:latin typeface="Times New Roman" pitchFamily="18" charset="0"/>
                <a:cs typeface="Times New Roman" pitchFamily="18" charset="0"/>
              </a:rPr>
              <a:t>Globally, about 800 million people are engaged in urban and </a:t>
            </a:r>
            <a:r>
              <a:rPr lang="en-US" sz="2400" dirty="0" err="1" smtClean="0">
                <a:latin typeface="Times New Roman" pitchFamily="18" charset="0"/>
                <a:cs typeface="Times New Roman" pitchFamily="18" charset="0"/>
              </a:rPr>
              <a:t>peri</a:t>
            </a:r>
            <a:r>
              <a:rPr lang="en-US" sz="2400" dirty="0" smtClean="0">
                <a:latin typeface="Times New Roman" pitchFamily="18" charset="0"/>
                <a:cs typeface="Times New Roman" pitchFamily="18" charset="0"/>
              </a:rPr>
              <a:t>-urban agriculture; of these, 200 million are market producers, employing 150 million people full time (</a:t>
            </a:r>
            <a:r>
              <a:rPr lang="en-US" sz="2400" dirty="0" err="1" smtClean="0">
                <a:latin typeface="Times New Roman" pitchFamily="18" charset="0"/>
                <a:cs typeface="Times New Roman" pitchFamily="18" charset="0"/>
              </a:rPr>
              <a:t>Smit</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et al., 1996).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763000" cy="6370975"/>
          </a:xfrm>
          <a:prstGeom prst="rect">
            <a:avLst/>
          </a:prstGeom>
        </p:spPr>
        <p:txBody>
          <a:bodyPr wrap="square">
            <a:spAutoFit/>
          </a:bodyPr>
          <a:lstStyle/>
          <a:p>
            <a:pPr algn="just">
              <a:buFont typeface="Wingdings" pitchFamily="2" charset="2"/>
              <a:buChar char="ü"/>
            </a:pPr>
            <a:r>
              <a:rPr lang="en-US" sz="2400" b="1" i="1" dirty="0" smtClean="0">
                <a:latin typeface="Times New Roman" pitchFamily="18" charset="0"/>
                <a:cs typeface="Times New Roman" pitchFamily="18" charset="0"/>
              </a:rPr>
              <a:t>Peri-urban and urban agriculture </a:t>
            </a:r>
            <a:r>
              <a:rPr lang="en-US" sz="2400" dirty="0" smtClean="0">
                <a:latin typeface="Times New Roman" pitchFamily="18" charset="0"/>
                <a:cs typeface="Times New Roman" pitchFamily="18" charset="0"/>
              </a:rPr>
              <a:t>is becoming an important means of response to food insecurity, and is playing significant role in achieving adequate nutrition and livelihood for the poor communities.</a:t>
            </a:r>
          </a:p>
          <a:p>
            <a:pPr algn="just">
              <a:buFont typeface="Wingdings" pitchFamily="2" charset="2"/>
              <a:buChar char="ü"/>
            </a:pPr>
            <a:r>
              <a:rPr lang="en-US" sz="2400" dirty="0" smtClean="0">
                <a:latin typeface="Times New Roman" pitchFamily="18" charset="0"/>
                <a:cs typeface="Times New Roman" pitchFamily="18" charset="0"/>
              </a:rPr>
              <a:t>Urban Agriculture tends to be synonymous with opportunistic planting of trees or annuals, plants that use little or no land such as vines and hanging cucurbits grown from roof gardens or hanging pots, various branches of high valued horticulture, including vegetables, flowers, herbs, and potted shrubs, economically useful tree varieties that provide fruit, nuts,  flowers, borders and shade, and small scale livestock production built on exploitation of ‘free’ organic waste and/or forage gathered using cut and carry methods common amongst the landless in rural village situations. </a:t>
            </a:r>
          </a:p>
          <a:p>
            <a:pPr algn="just">
              <a:buFont typeface="Wingdings" pitchFamily="2" charset="2"/>
              <a:buChar char="ü"/>
            </a:pPr>
            <a:r>
              <a:rPr lang="en-US" sz="2400" dirty="0" smtClean="0">
                <a:latin typeface="Times New Roman" pitchFamily="18" charset="0"/>
                <a:cs typeface="Times New Roman" pitchFamily="18" charset="0"/>
              </a:rPr>
              <a:t>Urban agriculture encompasses a wide variety of production systems in both urban as well as </a:t>
            </a:r>
            <a:r>
              <a:rPr lang="en-US" sz="2400" dirty="0" err="1" smtClean="0">
                <a:latin typeface="Times New Roman" pitchFamily="18" charset="0"/>
                <a:cs typeface="Times New Roman" pitchFamily="18" charset="0"/>
              </a:rPr>
              <a:t>peri</a:t>
            </a:r>
            <a:r>
              <a:rPr lang="en-US" sz="2400" dirty="0" smtClean="0">
                <a:latin typeface="Times New Roman" pitchFamily="18" charset="0"/>
                <a:cs typeface="Times New Roman" pitchFamily="18" charset="0"/>
              </a:rPr>
              <a:t>-urban areas. </a:t>
            </a:r>
          </a:p>
          <a:p>
            <a:pPr algn="just">
              <a:buFont typeface="Wingdings" pitchFamily="2" charset="2"/>
              <a:buChar char="ü"/>
            </a:pPr>
            <a:r>
              <a:rPr lang="en-US" sz="2400" b="1" i="1" dirty="0" smtClean="0">
                <a:solidFill>
                  <a:srgbClr val="0070C0"/>
                </a:solidFill>
                <a:latin typeface="Times New Roman" pitchFamily="18" charset="0"/>
                <a:cs typeface="Times New Roman" pitchFamily="18" charset="0"/>
              </a:rPr>
              <a:t>These systems </a:t>
            </a:r>
            <a:r>
              <a:rPr lang="en-US" sz="2400" dirty="0" smtClean="0">
                <a:solidFill>
                  <a:srgbClr val="0070C0"/>
                </a:solidFill>
                <a:latin typeface="Times New Roman" pitchFamily="18" charset="0"/>
                <a:cs typeface="Times New Roman" pitchFamily="18" charset="0"/>
              </a:rPr>
              <a:t>include crops, fish, and livestock production, as well as herbs, medicinal </a:t>
            </a:r>
            <a:r>
              <a:rPr lang="en-US" sz="2400" dirty="0" smtClean="0">
                <a:latin typeface="Times New Roman" pitchFamily="18" charset="0"/>
                <a:cs typeface="Times New Roman" pitchFamily="18" charset="0"/>
              </a:rPr>
              <a:t>and ornamental plants for both home consumption and for the market.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6370975"/>
          </a:xfrm>
          <a:prstGeom prst="rect">
            <a:avLst/>
          </a:prstGeom>
        </p:spPr>
        <p:txBody>
          <a:bodyPr wrap="square">
            <a:spAutoFit/>
          </a:bodyPr>
          <a:lstStyle/>
          <a:p>
            <a:pPr algn="just">
              <a:buFont typeface="Wingdings" pitchFamily="2" charset="2"/>
              <a:buChar char="ü"/>
            </a:pPr>
            <a:r>
              <a:rPr lang="en-US" sz="2400" dirty="0" smtClean="0">
                <a:latin typeface="Times New Roman" pitchFamily="18" charset="0"/>
                <a:cs typeface="Times New Roman" pitchFamily="18" charset="0"/>
              </a:rPr>
              <a:t>Urban agriculture contributes to a substantial portion of food consumed in cities in many countries around the world.</a:t>
            </a:r>
          </a:p>
          <a:p>
            <a:pPr algn="just">
              <a:buFont typeface="Wingdings" pitchFamily="2" charset="2"/>
              <a:buChar char="ü"/>
            </a:pP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solidFill>
                  <a:srgbClr val="FF0000"/>
                </a:solidFill>
                <a:latin typeface="Times New Roman" pitchFamily="18" charset="0"/>
                <a:cs typeface="Times New Roman" pitchFamily="18" charset="0"/>
              </a:rPr>
              <a:t>Urban agriculture can be practiced in gardens, rooftops, empty public land, cellars or field plots by urban residents from various backgrounds. </a:t>
            </a:r>
          </a:p>
          <a:p>
            <a:pPr algn="just">
              <a:buFont typeface="Wingdings" pitchFamily="2" charset="2"/>
              <a:buChar char="ü"/>
            </a:pPr>
            <a:endParaRPr lang="en-US" sz="2400" dirty="0" smtClean="0">
              <a:solidFill>
                <a:srgbClr val="FF0000"/>
              </a:solidFill>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orientation and scale of such activities may vary from subsistence-oriented cultivation, to more recreational types of agriculture at the micro scale, through small-scale semi-commercial gardeners and livestock keepers, to medium and large-scale commercial enterprises.</a:t>
            </a:r>
          </a:p>
          <a:p>
            <a:pPr algn="just">
              <a:buFont typeface="Wingdings" pitchFamily="2" charset="2"/>
              <a:buChar char="ü"/>
            </a:pP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Urban agriculture contributes to </a:t>
            </a:r>
            <a:r>
              <a:rPr lang="en-US" sz="2400" b="1" dirty="0" smtClean="0">
                <a:solidFill>
                  <a:srgbClr val="0070C0"/>
                </a:solidFill>
                <a:latin typeface="Times New Roman" pitchFamily="18" charset="0"/>
                <a:cs typeface="Times New Roman" pitchFamily="18" charset="0"/>
              </a:rPr>
              <a:t>local economic development</a:t>
            </a:r>
            <a:r>
              <a:rPr lang="en-US" sz="2400" b="1" dirty="0" smtClean="0">
                <a:latin typeface="Times New Roman" pitchFamily="18" charset="0"/>
                <a:cs typeface="Times New Roman" pitchFamily="18" charset="0"/>
              </a:rPr>
              <a:t>, </a:t>
            </a:r>
            <a:r>
              <a:rPr lang="en-US" sz="2400" b="1" dirty="0" smtClean="0">
                <a:solidFill>
                  <a:srgbClr val="0070C0"/>
                </a:solidFill>
                <a:latin typeface="Times New Roman" pitchFamily="18" charset="0"/>
                <a:cs typeface="Times New Roman" pitchFamily="18" charset="0"/>
              </a:rPr>
              <a:t>poverty alleviation, the social inclusion of the urban poor and women, as well as to the greening of the city and the productive reuse of urban wastes.</a:t>
            </a:r>
            <a:endParaRPr lang="en-US" sz="24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5693866"/>
          </a:xfrm>
          <a:prstGeom prst="rect">
            <a:avLst/>
          </a:prstGeom>
        </p:spPr>
        <p:txBody>
          <a:bodyPr wrap="square">
            <a:spAutoFit/>
          </a:bodyPr>
          <a:lstStyle/>
          <a:p>
            <a:r>
              <a:rPr lang="en-US" sz="2800" b="1" dirty="0" smtClean="0">
                <a:solidFill>
                  <a:srgbClr val="7030A0"/>
                </a:solidFill>
                <a:latin typeface="Times New Roman" pitchFamily="18" charset="0"/>
                <a:cs typeface="Times New Roman" pitchFamily="18" charset="0"/>
              </a:rPr>
              <a:t>1.2  Importance of urban and per-urban agriculture</a:t>
            </a:r>
            <a:endParaRPr lang="en-US" sz="2400" b="1" dirty="0" smtClean="0">
              <a:solidFill>
                <a:srgbClr val="7030A0"/>
              </a:solidFill>
              <a:latin typeface="Times New Roman" pitchFamily="18" charset="0"/>
              <a:cs typeface="Times New Roman" pitchFamily="18" charset="0"/>
            </a:endParaRPr>
          </a:p>
          <a:p>
            <a:pPr>
              <a:buFont typeface="Wingdings" pitchFamily="2" charset="2"/>
              <a:buChar char="ü"/>
            </a:pPr>
            <a:endParaRPr lang="en-US" sz="2400" dirty="0" smtClean="0">
              <a:latin typeface="Times New Roman" pitchFamily="18" charset="0"/>
              <a:cs typeface="Times New Roman" pitchFamily="18" charset="0"/>
            </a:endParaRPr>
          </a:p>
          <a:p>
            <a:pPr>
              <a:buFont typeface="Wingdings" pitchFamily="2" charset="2"/>
              <a:buChar char="ü"/>
            </a:pPr>
            <a:r>
              <a:rPr lang="en-US" sz="2400" dirty="0" smtClean="0">
                <a:latin typeface="Times New Roman" pitchFamily="18" charset="0"/>
                <a:cs typeface="Times New Roman" pitchFamily="18" charset="0"/>
              </a:rPr>
              <a:t>For food production, income generation and recreational opportunities;</a:t>
            </a:r>
          </a:p>
          <a:p>
            <a:pPr>
              <a:buFont typeface="Wingdings" pitchFamily="2" charset="2"/>
              <a:buChar char="ü"/>
            </a:pPr>
            <a:r>
              <a:rPr lang="en-US" sz="2400" dirty="0" smtClean="0">
                <a:latin typeface="Times New Roman" pitchFamily="18" charset="0"/>
                <a:cs typeface="Times New Roman" pitchFamily="18" charset="0"/>
              </a:rPr>
              <a:t> contribute to the prevention of micronutrient deficiencies</a:t>
            </a:r>
          </a:p>
          <a:p>
            <a:pPr>
              <a:buFont typeface="Wingdings" pitchFamily="2" charset="2"/>
              <a:buChar char="ü"/>
            </a:pPr>
            <a:r>
              <a:rPr lang="en-US" sz="2400" dirty="0" smtClean="0">
                <a:latin typeface="Times New Roman" pitchFamily="18" charset="0"/>
                <a:cs typeface="Times New Roman" pitchFamily="18" charset="0"/>
              </a:rPr>
              <a:t>can enrich the urban environment;</a:t>
            </a:r>
          </a:p>
          <a:p>
            <a:pPr>
              <a:buFont typeface="Wingdings" pitchFamily="2" charset="2"/>
              <a:buChar char="ü"/>
            </a:pPr>
            <a:r>
              <a:rPr lang="en-US" sz="2400" dirty="0" smtClean="0">
                <a:latin typeface="Times New Roman" pitchFamily="18" charset="0"/>
                <a:cs typeface="Times New Roman" pitchFamily="18" charset="0"/>
              </a:rPr>
              <a:t>improve access to consumer markets;</a:t>
            </a:r>
          </a:p>
          <a:p>
            <a:pPr>
              <a:buFont typeface="Wingdings" pitchFamily="2" charset="2"/>
              <a:buChar char="ü"/>
            </a:pPr>
            <a:r>
              <a:rPr lang="en-US" sz="2400" dirty="0" smtClean="0">
                <a:latin typeface="Times New Roman" pitchFamily="18" charset="0"/>
                <a:cs typeface="Times New Roman" pitchFamily="18" charset="0"/>
              </a:rPr>
              <a:t> imply less need for packaging, storage and transportation of food;</a:t>
            </a:r>
          </a:p>
          <a:p>
            <a:pPr>
              <a:buFont typeface="Wingdings" pitchFamily="2" charset="2"/>
              <a:buChar char="ü"/>
            </a:pPr>
            <a:r>
              <a:rPr lang="en-US" sz="2400" dirty="0" smtClean="0">
                <a:latin typeface="Times New Roman" pitchFamily="18" charset="0"/>
                <a:cs typeface="Times New Roman" pitchFamily="18" charset="0"/>
              </a:rPr>
              <a:t>create potential agricultural jobs and incomes;</a:t>
            </a:r>
          </a:p>
          <a:p>
            <a:pPr>
              <a:buFont typeface="Wingdings" pitchFamily="2" charset="2"/>
              <a:buChar char="ü"/>
            </a:pPr>
            <a:r>
              <a:rPr lang="en-US" sz="2400" dirty="0" smtClean="0">
                <a:latin typeface="Times New Roman" pitchFamily="18" charset="0"/>
                <a:cs typeface="Times New Roman" pitchFamily="18" charset="0"/>
              </a:rPr>
              <a:t> provide non-market access to food for poor consumers;</a:t>
            </a:r>
          </a:p>
          <a:p>
            <a:pPr>
              <a:buFont typeface="Wingdings" pitchFamily="2" charset="2"/>
              <a:buChar char="ü"/>
            </a:pPr>
            <a:r>
              <a:rPr lang="en-US" sz="2400" dirty="0" smtClean="0">
                <a:latin typeface="Times New Roman" pitchFamily="18" charset="0"/>
                <a:cs typeface="Times New Roman" pitchFamily="18" charset="0"/>
              </a:rPr>
              <a:t> increase availability of fresh, perishable food;</a:t>
            </a:r>
          </a:p>
          <a:p>
            <a:pPr>
              <a:buFont typeface="Wingdings" pitchFamily="2" charset="2"/>
              <a:buChar char="ü"/>
            </a:pPr>
            <a:r>
              <a:rPr lang="en-US" sz="2400" dirty="0" smtClean="0">
                <a:latin typeface="Times New Roman" pitchFamily="18" charset="0"/>
                <a:cs typeface="Times New Roman" pitchFamily="18" charset="0"/>
              </a:rPr>
              <a:t>improve proximity to services, including waste treatment facilities;</a:t>
            </a:r>
          </a:p>
          <a:p>
            <a:pPr>
              <a:buFont typeface="Wingdings" pitchFamily="2" charset="2"/>
              <a:buChar char="ü"/>
            </a:pPr>
            <a:r>
              <a:rPr lang="en-US" sz="2400" dirty="0" smtClean="0">
                <a:latin typeface="Times New Roman" pitchFamily="18" charset="0"/>
                <a:cs typeface="Times New Roman" pitchFamily="18" charset="0"/>
              </a:rPr>
              <a:t>create opportunities for waste recycling and re-use possibilities.</a:t>
            </a:r>
          </a:p>
          <a:p>
            <a:pPr>
              <a:buFont typeface="Wingdings" pitchFamily="2" charset="2"/>
              <a:buChar char="ü"/>
            </a:pPr>
            <a:r>
              <a:rPr lang="en-US" sz="2400" dirty="0" smtClean="0">
                <a:latin typeface="Times New Roman" pitchFamily="18" charset="0"/>
                <a:cs typeface="Times New Roman" pitchFamily="18" charset="0"/>
              </a:rPr>
              <a:t>contribute to preserve and improve biological diversity by integrating it in the ecosystem</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3062</Words>
  <Application>Microsoft Office PowerPoint</Application>
  <PresentationFormat>On-screen Show (4:3)</PresentationFormat>
  <Paragraphs>169</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Urban and Peri-Urban Agriculture</vt:lpstr>
      <vt:lpstr>1.1.Definition of Urban and Peri-urban Agriculture</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Urban and Peri-Urban Agriculture</dc:title>
  <dc:creator>DMU</dc:creator>
  <cp:lastModifiedBy>DMU</cp:lastModifiedBy>
  <cp:revision>57</cp:revision>
  <dcterms:created xsi:type="dcterms:W3CDTF">2020-05-07T06:05:05Z</dcterms:created>
  <dcterms:modified xsi:type="dcterms:W3CDTF">2020-05-07T08:13:59Z</dcterms:modified>
</cp:coreProperties>
</file>