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2DBBB6-CF84-4C30-8759-332F119B350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DBBB6-CF84-4C30-8759-332F119B350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DBBB6-CF84-4C30-8759-332F119B350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2DBBB6-CF84-4C30-8759-332F119B350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DBBB6-CF84-4C30-8759-332F119B350E}" type="datetimeFigureOut">
              <a:rPr lang="en-US" smtClean="0"/>
              <a:pPr/>
              <a:t>5/14/2020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2DBBB6-CF84-4C30-8759-332F119B350E}"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2DBBB6-CF84-4C30-8759-332F119B350E}" type="datetimeFigureOut">
              <a:rPr lang="en-US" smtClean="0"/>
              <a:pPr/>
              <a:t>5/14/2020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2DBBB6-CF84-4C30-8759-332F119B350E}" type="datetimeFigureOut">
              <a:rPr lang="en-US" smtClean="0"/>
              <a:pPr/>
              <a:t>5/14/2020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DBBB6-CF84-4C30-8759-332F119B350E}" type="datetimeFigureOut">
              <a:rPr lang="en-US" smtClean="0"/>
              <a:pPr/>
              <a:t>5/14/2020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DBBB6-CF84-4C30-8759-332F119B350E}"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DBBB6-CF84-4C30-8759-332F119B350E}" type="datetimeFigureOut">
              <a:rPr lang="en-US" smtClean="0"/>
              <a:pPr/>
              <a:t>5/14/2020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2647C9-DE5E-443F-A8BC-6D745AF1A2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BBB6-CF84-4C30-8759-332F119B350E}" type="datetimeFigureOut">
              <a:rPr lang="en-US" smtClean="0"/>
              <a:pPr/>
              <a:t>5/14/2020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2647C9-DE5E-443F-A8BC-6D745AF1A2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GB" b="1" u="sng" dirty="0"/>
              <a:t>Advanced Forest </a:t>
            </a:r>
            <a:r>
              <a:rPr lang="en-GB" b="1" u="sng" dirty="0" smtClean="0"/>
              <a:t>Management</a:t>
            </a:r>
            <a:endParaRPr lang="en-US" dirty="0"/>
          </a:p>
        </p:txBody>
      </p:sp>
      <p:sp>
        <p:nvSpPr>
          <p:cNvPr id="3" name="Content Placeholder 2"/>
          <p:cNvSpPr>
            <a:spLocks noGrp="1"/>
          </p:cNvSpPr>
          <p:nvPr>
            <p:ph idx="1"/>
          </p:nvPr>
        </p:nvSpPr>
        <p:spPr>
          <a:xfrm>
            <a:off x="457200" y="990600"/>
            <a:ext cx="8229600" cy="5135563"/>
          </a:xfrm>
        </p:spPr>
        <p:txBody>
          <a:bodyPr>
            <a:normAutofit lnSpcReduction="10000"/>
          </a:bodyPr>
          <a:lstStyle/>
          <a:p>
            <a:r>
              <a:rPr lang="en-GB" dirty="0" smtClean="0"/>
              <a:t>Principles </a:t>
            </a:r>
            <a:r>
              <a:rPr lang="en-GB" dirty="0"/>
              <a:t>and elements of forest management : Sustainable forest management theories, methods of forest inventory for forest management planning, </a:t>
            </a:r>
            <a:r>
              <a:rPr lang="en-GB" dirty="0">
                <a:solidFill>
                  <a:srgbClr val="C00000"/>
                </a:solidFill>
              </a:rPr>
              <a:t>Approaches  of forest yield regulation and prediction (Height growth, biomass, volume, age and diameter distribution) </a:t>
            </a:r>
            <a:r>
              <a:rPr lang="en-GB" dirty="0"/>
              <a:t>Forest project planning and evaluation for making decision in final forest harvesting and tree replanting: Studying various case studies discuss on current topics in forest resource management. </a:t>
            </a:r>
            <a:endParaRPr lang="en-US" dirty="0"/>
          </a:p>
        </p:txBody>
      </p:sp>
    </p:spTree>
    <p:extLst>
      <p:ext uri="{BB962C8B-B14F-4D97-AF65-F5344CB8AC3E}">
        <p14:creationId xmlns="" xmlns:p14="http://schemas.microsoft.com/office/powerpoint/2010/main" val="23550657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smtClean="0"/>
              <a:t>Contd.</a:t>
            </a:r>
            <a:endParaRPr lang="en-US" dirty="0"/>
          </a:p>
        </p:txBody>
      </p:sp>
      <p:sp>
        <p:nvSpPr>
          <p:cNvPr id="3" name="Content Placeholder 2"/>
          <p:cNvSpPr>
            <a:spLocks noGrp="1"/>
          </p:cNvSpPr>
          <p:nvPr>
            <p:ph idx="1"/>
          </p:nvPr>
        </p:nvSpPr>
        <p:spPr>
          <a:xfrm>
            <a:off x="457200" y="762000"/>
            <a:ext cx="8229600" cy="5364163"/>
          </a:xfrm>
        </p:spPr>
        <p:txBody>
          <a:bodyPr>
            <a:normAutofit fontScale="77500" lnSpcReduction="20000"/>
          </a:bodyPr>
          <a:lstStyle/>
          <a:p>
            <a:r>
              <a:rPr lang="en-US" dirty="0" smtClean="0"/>
              <a:t>Achieving SFM requires</a:t>
            </a:r>
          </a:p>
          <a:p>
            <a:pPr lvl="1"/>
            <a:r>
              <a:rPr lang="en-US" dirty="0"/>
              <a:t>Understanding the factors/driving forces of unsustainable forest management, forest decline, or deforestation</a:t>
            </a:r>
          </a:p>
          <a:p>
            <a:pPr lvl="2"/>
            <a:r>
              <a:rPr lang="en-US" dirty="0"/>
              <a:t>Immediate (direct) causes</a:t>
            </a:r>
          </a:p>
          <a:p>
            <a:pPr lvl="2"/>
            <a:r>
              <a:rPr lang="en-US" dirty="0"/>
              <a:t>Underlying causes</a:t>
            </a:r>
          </a:p>
          <a:p>
            <a:pPr lvl="1"/>
            <a:r>
              <a:rPr lang="en-US" dirty="0" smtClean="0"/>
              <a:t>Understanding the principles that guide SFM</a:t>
            </a:r>
          </a:p>
          <a:p>
            <a:pPr lvl="1"/>
            <a:r>
              <a:rPr lang="en-US" dirty="0" smtClean="0"/>
              <a:t>Understanding the conditions that ensure SFM</a:t>
            </a:r>
          </a:p>
          <a:p>
            <a:r>
              <a:rPr lang="en-US" dirty="0" smtClean="0"/>
              <a:t>Immediate causes – factors that directly result in deforestation</a:t>
            </a:r>
          </a:p>
          <a:p>
            <a:pPr lvl="1"/>
            <a:r>
              <a:rPr lang="en-US" dirty="0" smtClean="0"/>
              <a:t>Clearing for agricultural expansion, forest fires, logging</a:t>
            </a:r>
          </a:p>
          <a:p>
            <a:r>
              <a:rPr lang="en-US" dirty="0" smtClean="0"/>
              <a:t>Underlying causes - </a:t>
            </a:r>
            <a:r>
              <a:rPr lang="en-US" dirty="0"/>
              <a:t>fundamental </a:t>
            </a:r>
            <a:r>
              <a:rPr lang="en-US" dirty="0" smtClean="0"/>
              <a:t>forces that  originate from factors distant from agents of deforestation but influence their action</a:t>
            </a:r>
          </a:p>
          <a:p>
            <a:pPr lvl="1"/>
            <a:r>
              <a:rPr lang="en-US" dirty="0" smtClean="0"/>
              <a:t>Market failure</a:t>
            </a:r>
          </a:p>
          <a:p>
            <a:pPr lvl="1"/>
            <a:r>
              <a:rPr lang="en-US" dirty="0" smtClean="0"/>
              <a:t>Misguided policy interventions</a:t>
            </a:r>
          </a:p>
          <a:p>
            <a:pPr lvl="1"/>
            <a:r>
              <a:rPr lang="en-US" dirty="0" smtClean="0"/>
              <a:t>Population increase</a:t>
            </a:r>
          </a:p>
          <a:p>
            <a:pPr lvl="1"/>
            <a:endParaRPr lang="en-US" dirty="0" smtClean="0"/>
          </a:p>
        </p:txBody>
      </p:sp>
    </p:spTree>
    <p:extLst>
      <p:ext uri="{BB962C8B-B14F-4D97-AF65-F5344CB8AC3E}">
        <p14:creationId xmlns="" xmlns:p14="http://schemas.microsoft.com/office/powerpoint/2010/main" val="594801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4294967295"/>
          </p:nvPr>
        </p:nvPicPr>
        <p:blipFill>
          <a:blip r:embed="rId2"/>
          <a:stretch>
            <a:fillRect/>
          </a:stretch>
        </p:blipFill>
        <p:spPr>
          <a:xfrm>
            <a:off x="0" y="304800"/>
            <a:ext cx="9067800" cy="5395913"/>
          </a:xfrm>
          <a:prstGeom prst="rect">
            <a:avLst/>
          </a:prstGeom>
        </p:spPr>
      </p:pic>
    </p:spTree>
    <p:extLst>
      <p:ext uri="{BB962C8B-B14F-4D97-AF65-F5344CB8AC3E}">
        <p14:creationId xmlns="" xmlns:p14="http://schemas.microsoft.com/office/powerpoint/2010/main" val="1939154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fontScale="85000" lnSpcReduction="20000"/>
          </a:bodyPr>
          <a:lstStyle/>
          <a:p>
            <a:r>
              <a:rPr lang="en-US" dirty="0" smtClean="0"/>
              <a:t>Planning for sustainable forest management requires answering:</a:t>
            </a:r>
          </a:p>
          <a:p>
            <a:pPr lvl="1"/>
            <a:r>
              <a:rPr lang="en-US" dirty="0" smtClean="0"/>
              <a:t>Why and how SFM? ---- Principles of SFM</a:t>
            </a:r>
          </a:p>
          <a:p>
            <a:pPr lvl="2"/>
            <a:r>
              <a:rPr lang="en-US" dirty="0" smtClean="0"/>
              <a:t>Maximizing the welfare of today’s and future society by maintaining the economic, environmental/ecological, social functions of forests</a:t>
            </a:r>
          </a:p>
          <a:p>
            <a:pPr lvl="1"/>
            <a:r>
              <a:rPr lang="en-US" dirty="0" smtClean="0"/>
              <a:t>How do we plan, implement, and monitor SFM? – developing criteria and indicators related to the above functions of forests</a:t>
            </a:r>
          </a:p>
          <a:p>
            <a:r>
              <a:rPr lang="en-US" dirty="0" smtClean="0"/>
              <a:t>Principles of SFM –</a:t>
            </a:r>
          </a:p>
          <a:p>
            <a:pPr lvl="1"/>
            <a:r>
              <a:rPr lang="en-US" dirty="0" smtClean="0"/>
              <a:t>top-level </a:t>
            </a:r>
            <a:r>
              <a:rPr lang="en-US" dirty="0"/>
              <a:t>statements - fundamental truths or laws - which embody human wisdom about </a:t>
            </a:r>
            <a:r>
              <a:rPr lang="en-US" dirty="0" smtClean="0"/>
              <a:t>SFM. </a:t>
            </a:r>
          </a:p>
          <a:p>
            <a:pPr lvl="1"/>
            <a:r>
              <a:rPr lang="en-US" dirty="0" smtClean="0"/>
              <a:t>refer </a:t>
            </a:r>
            <a:r>
              <a:rPr lang="en-US" dirty="0"/>
              <a:t>to a function of the forest or to a relevant aspect of the social system that interacts with </a:t>
            </a:r>
            <a:r>
              <a:rPr lang="en-US" dirty="0" smtClean="0"/>
              <a:t>it</a:t>
            </a:r>
          </a:p>
          <a:p>
            <a:pPr lvl="2"/>
            <a:r>
              <a:rPr lang="en-US" dirty="0" smtClean="0"/>
              <a:t>SFM should assure people’s well-being</a:t>
            </a:r>
          </a:p>
          <a:p>
            <a:pPr lvl="2"/>
            <a:r>
              <a:rPr lang="en-US" dirty="0" smtClean="0"/>
              <a:t>SFM should assure healthy forest ecosystem</a:t>
            </a:r>
          </a:p>
          <a:p>
            <a:pPr lvl="2"/>
            <a:r>
              <a:rPr lang="en-US" dirty="0" smtClean="0"/>
              <a:t>There should be conducive environment for SFM (policy, law, regulations, institutions, </a:t>
            </a:r>
            <a:r>
              <a:rPr lang="en-US" dirty="0" err="1" smtClean="0"/>
              <a:t>etc</a:t>
            </a:r>
            <a:r>
              <a:rPr lang="en-US" dirty="0" smtClean="0"/>
              <a:t>)</a:t>
            </a:r>
            <a:endParaRPr lang="en-US" dirty="0"/>
          </a:p>
        </p:txBody>
      </p:sp>
    </p:spTree>
    <p:extLst>
      <p:ext uri="{BB962C8B-B14F-4D97-AF65-F5344CB8AC3E}">
        <p14:creationId xmlns="" xmlns:p14="http://schemas.microsoft.com/office/powerpoint/2010/main" val="315424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dirty="0" smtClean="0"/>
              <a:t>Criteria and Indicators (C&amp;I) of SFM</a:t>
            </a:r>
            <a:endParaRPr lang="en-US" dirty="0"/>
          </a:p>
        </p:txBody>
      </p:sp>
      <p:sp>
        <p:nvSpPr>
          <p:cNvPr id="3" name="Content Placeholder 2"/>
          <p:cNvSpPr>
            <a:spLocks noGrp="1"/>
          </p:cNvSpPr>
          <p:nvPr>
            <p:ph idx="1"/>
          </p:nvPr>
        </p:nvSpPr>
        <p:spPr>
          <a:xfrm>
            <a:off x="457200" y="838200"/>
            <a:ext cx="8229600" cy="5486400"/>
          </a:xfrm>
        </p:spPr>
        <p:txBody>
          <a:bodyPr>
            <a:normAutofit fontScale="92500" lnSpcReduction="20000"/>
          </a:bodyPr>
          <a:lstStyle/>
          <a:p>
            <a:r>
              <a:rPr lang="en-US" dirty="0" smtClean="0"/>
              <a:t>Criteria - standards </a:t>
            </a:r>
            <a:r>
              <a:rPr lang="en-US" dirty="0"/>
              <a:t>by </a:t>
            </a:r>
            <a:r>
              <a:rPr lang="en-US" dirty="0" smtClean="0"/>
              <a:t>which progress </a:t>
            </a:r>
            <a:r>
              <a:rPr lang="en-US" dirty="0"/>
              <a:t>towards meeting </a:t>
            </a:r>
            <a:r>
              <a:rPr lang="en-US" dirty="0" smtClean="0"/>
              <a:t>the Principles </a:t>
            </a:r>
            <a:r>
              <a:rPr lang="en-US" dirty="0"/>
              <a:t>can be </a:t>
            </a:r>
            <a:r>
              <a:rPr lang="en-US" dirty="0" smtClean="0"/>
              <a:t>judged </a:t>
            </a:r>
          </a:p>
          <a:p>
            <a:pPr lvl="1"/>
            <a:r>
              <a:rPr lang="en-US" dirty="0" smtClean="0"/>
              <a:t>define </a:t>
            </a:r>
            <a:r>
              <a:rPr lang="en-US" dirty="0"/>
              <a:t>the particular state </a:t>
            </a:r>
            <a:r>
              <a:rPr lang="en-US" dirty="0" smtClean="0"/>
              <a:t>or conditions </a:t>
            </a:r>
            <a:r>
              <a:rPr lang="en-US" dirty="0"/>
              <a:t>of the forest </a:t>
            </a:r>
            <a:r>
              <a:rPr lang="en-US" dirty="0" smtClean="0"/>
              <a:t>that we </a:t>
            </a:r>
            <a:r>
              <a:rPr lang="en-US" dirty="0"/>
              <a:t>would expect to see if the Principle it supports </a:t>
            </a:r>
            <a:r>
              <a:rPr lang="en-US" dirty="0" smtClean="0"/>
              <a:t>is adhered to</a:t>
            </a:r>
          </a:p>
          <a:p>
            <a:pPr lvl="1"/>
            <a:r>
              <a:rPr lang="en-GB" dirty="0"/>
              <a:t>relates to a key </a:t>
            </a:r>
            <a:r>
              <a:rPr lang="en-GB" b="1" dirty="0"/>
              <a:t>management factor </a:t>
            </a:r>
            <a:r>
              <a:rPr lang="en-GB" dirty="0"/>
              <a:t>which may be described by one or more </a:t>
            </a:r>
            <a:r>
              <a:rPr lang="en-GB" b="1" dirty="0"/>
              <a:t>qualitative</a:t>
            </a:r>
            <a:r>
              <a:rPr lang="en-GB" dirty="0"/>
              <a:t>, </a:t>
            </a:r>
            <a:r>
              <a:rPr lang="en-GB" b="1" dirty="0"/>
              <a:t>quantitative</a:t>
            </a:r>
            <a:r>
              <a:rPr lang="en-GB" dirty="0"/>
              <a:t> or </a:t>
            </a:r>
            <a:r>
              <a:rPr lang="en-GB" b="1" dirty="0"/>
              <a:t>descriptive</a:t>
            </a:r>
            <a:r>
              <a:rPr lang="en-GB" dirty="0"/>
              <a:t> indicators</a:t>
            </a:r>
            <a:r>
              <a:rPr lang="en-GB" dirty="0" smtClean="0"/>
              <a:t>.</a:t>
            </a:r>
          </a:p>
          <a:p>
            <a:r>
              <a:rPr lang="en-GB" dirty="0" smtClean="0"/>
              <a:t>Indicators - </a:t>
            </a:r>
            <a:r>
              <a:rPr lang="en-US" dirty="0"/>
              <a:t>Indicators are the components or </a:t>
            </a:r>
            <a:r>
              <a:rPr lang="en-US" dirty="0" smtClean="0"/>
              <a:t>variables of </a:t>
            </a:r>
            <a:r>
              <a:rPr lang="en-US" dirty="0"/>
              <a:t>the forest or </a:t>
            </a:r>
            <a:r>
              <a:rPr lang="en-US" dirty="0" smtClean="0"/>
              <a:t>management system </a:t>
            </a:r>
            <a:r>
              <a:rPr lang="en-US" dirty="0"/>
              <a:t>that imply or </a:t>
            </a:r>
            <a:r>
              <a:rPr lang="en-US" dirty="0" smtClean="0"/>
              <a:t>‘indicate’ the state </a:t>
            </a:r>
            <a:r>
              <a:rPr lang="en-US" dirty="0"/>
              <a:t>or conditions required by </a:t>
            </a:r>
            <a:r>
              <a:rPr lang="en-US" dirty="0" smtClean="0"/>
              <a:t>a Criterion</a:t>
            </a:r>
          </a:p>
          <a:p>
            <a:pPr lvl="1"/>
            <a:r>
              <a:rPr lang="en-GB" dirty="0" smtClean="0"/>
              <a:t>Are measurements to assess and evaluate the </a:t>
            </a:r>
            <a:r>
              <a:rPr lang="en-GB" dirty="0"/>
              <a:t>effects of forest management action, or </a:t>
            </a:r>
            <a:r>
              <a:rPr lang="en-GB" dirty="0" smtClean="0"/>
              <a:t>inaction </a:t>
            </a:r>
            <a:endParaRPr lang="en-US" dirty="0"/>
          </a:p>
        </p:txBody>
      </p:sp>
    </p:spTree>
    <p:extLst>
      <p:ext uri="{BB962C8B-B14F-4D97-AF65-F5344CB8AC3E}">
        <p14:creationId xmlns="" xmlns:p14="http://schemas.microsoft.com/office/powerpoint/2010/main" val="7061966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3009" y="720786"/>
            <a:ext cx="8930991" cy="40575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958339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5668963"/>
          </a:xfrm>
        </p:spPr>
        <p:txBody>
          <a:bodyPr>
            <a:normAutofit fontScale="55000" lnSpcReduction="20000"/>
          </a:bodyPr>
          <a:lstStyle/>
          <a:p>
            <a:r>
              <a:rPr lang="en-US" dirty="0"/>
              <a:t>C 2.1 The processes that maintain biodiversity in managed forests are conserved</a:t>
            </a:r>
          </a:p>
          <a:p>
            <a:pPr lvl="1"/>
            <a:r>
              <a:rPr lang="en-US" i="1" dirty="0"/>
              <a:t>I 2.1.1 </a:t>
            </a:r>
            <a:r>
              <a:rPr lang="en-US" dirty="0"/>
              <a:t>Landscape pattern is maintained</a:t>
            </a:r>
          </a:p>
          <a:p>
            <a:pPr lvl="1"/>
            <a:r>
              <a:rPr lang="en-US" i="1" dirty="0"/>
              <a:t>I 2.1.2 </a:t>
            </a:r>
            <a:r>
              <a:rPr lang="en-US" dirty="0"/>
              <a:t>Change in diversity of habitat as a result of human interventions should be maintained within critical limits</a:t>
            </a:r>
          </a:p>
          <a:p>
            <a:pPr lvl="1"/>
            <a:r>
              <a:rPr lang="en-US" i="1" dirty="0"/>
              <a:t>I 2.1.3 </a:t>
            </a:r>
            <a:r>
              <a:rPr lang="en-US" dirty="0"/>
              <a:t>Community guild structures do not show significant changes in the representation of especially sensitive guilds, pollinator </a:t>
            </a:r>
            <a:r>
              <a:rPr lang="en-US" dirty="0" smtClean="0"/>
              <a:t>and  disperser </a:t>
            </a:r>
            <a:r>
              <a:rPr lang="en-US" dirty="0"/>
              <a:t>guilds</a:t>
            </a:r>
          </a:p>
          <a:p>
            <a:pPr lvl="1"/>
            <a:r>
              <a:rPr lang="en-US" i="1" dirty="0"/>
              <a:t>I 2.1.4 </a:t>
            </a:r>
            <a:r>
              <a:rPr lang="en-US" dirty="0"/>
              <a:t>The richness/diversity of selected groups show no significant change</a:t>
            </a:r>
          </a:p>
          <a:p>
            <a:pPr lvl="1"/>
            <a:r>
              <a:rPr lang="en-US" i="1" dirty="0"/>
              <a:t>I 2.1.5 </a:t>
            </a:r>
            <a:r>
              <a:rPr lang="en-US" dirty="0"/>
              <a:t>Population sizes and demographic structures of selected species do not show significant change, and demographically </a:t>
            </a:r>
            <a:r>
              <a:rPr lang="en-US" dirty="0" smtClean="0"/>
              <a:t>and  ecologically </a:t>
            </a:r>
            <a:r>
              <a:rPr lang="en-US" dirty="0"/>
              <a:t>critical life-cycle stages continue to be presented</a:t>
            </a:r>
          </a:p>
          <a:p>
            <a:pPr lvl="1"/>
            <a:r>
              <a:rPr lang="en-US" i="1" dirty="0"/>
              <a:t>I 2.1.6 </a:t>
            </a:r>
            <a:r>
              <a:rPr lang="en-US" dirty="0"/>
              <a:t>The status of decomposition and nutrient cycling shows no significant change</a:t>
            </a:r>
          </a:p>
          <a:p>
            <a:pPr lvl="1"/>
            <a:r>
              <a:rPr lang="en-US" i="1" dirty="0"/>
              <a:t>I 2.1.7 </a:t>
            </a:r>
            <a:r>
              <a:rPr lang="en-US" dirty="0"/>
              <a:t>There is no significant change in the quality and quantity of water from the catchment</a:t>
            </a:r>
          </a:p>
          <a:p>
            <a:pPr lvl="1"/>
            <a:r>
              <a:rPr lang="en-US" i="1" dirty="0"/>
              <a:t>I 2.1.8 </a:t>
            </a:r>
            <a:r>
              <a:rPr lang="en-US" dirty="0"/>
              <a:t>Enrichment planting, if carried out, should be based on indigenous locally adapted species</a:t>
            </a:r>
          </a:p>
          <a:p>
            <a:r>
              <a:rPr lang="en-US" dirty="0"/>
              <a:t>C 2.2 Ecosystem function is maintained</a:t>
            </a:r>
          </a:p>
          <a:p>
            <a:pPr lvl="1"/>
            <a:r>
              <a:rPr lang="en-US" i="1" dirty="0"/>
              <a:t>I 2.2.1 </a:t>
            </a:r>
            <a:r>
              <a:rPr lang="en-US" dirty="0"/>
              <a:t>No chemical contamination to food chains and ecosystem</a:t>
            </a:r>
          </a:p>
          <a:p>
            <a:pPr lvl="1"/>
            <a:r>
              <a:rPr lang="en-US" i="1" dirty="0"/>
              <a:t>I.2.2.2 </a:t>
            </a:r>
            <a:r>
              <a:rPr lang="en-US" dirty="0"/>
              <a:t>Ecologically sensitive areas, especially buffer zones along watercourses, are protected</a:t>
            </a:r>
          </a:p>
          <a:p>
            <a:pPr lvl="1"/>
            <a:r>
              <a:rPr lang="en-US" dirty="0"/>
              <a:t>I.2.2.3 Representative areas, especially sites of ecological importance, are protected and appropriately managed</a:t>
            </a:r>
          </a:p>
          <a:p>
            <a:pPr lvl="1"/>
            <a:r>
              <a:rPr lang="en-US" i="1" dirty="0"/>
              <a:t>I.2.2.4 </a:t>
            </a:r>
            <a:r>
              <a:rPr lang="en-US" dirty="0"/>
              <a:t>Rare or endangered species are protected</a:t>
            </a:r>
          </a:p>
          <a:p>
            <a:pPr lvl="1"/>
            <a:r>
              <a:rPr lang="en-US" i="1" dirty="0"/>
              <a:t>I.2.2.5 </a:t>
            </a:r>
            <a:r>
              <a:rPr lang="en-US" dirty="0"/>
              <a:t>Erosion and other forms of soil degradation are minimized</a:t>
            </a:r>
          </a:p>
          <a:p>
            <a:r>
              <a:rPr lang="en-US" dirty="0"/>
              <a:t>C 2.3 Conservation of the processes that maintain genetic variation</a:t>
            </a:r>
          </a:p>
          <a:p>
            <a:pPr lvl="1"/>
            <a:r>
              <a:rPr lang="en-US" i="1" dirty="0"/>
              <a:t>I.2.3.1 </a:t>
            </a:r>
            <a:r>
              <a:rPr lang="en-US" dirty="0"/>
              <a:t>Levels of genetic diversity are maintained within critical limits</a:t>
            </a:r>
          </a:p>
          <a:p>
            <a:pPr lvl="1"/>
            <a:r>
              <a:rPr lang="en-US" i="1" dirty="0"/>
              <a:t>I.2.3.2 </a:t>
            </a:r>
            <a:r>
              <a:rPr lang="en-US" dirty="0"/>
              <a:t>There is no directional change in genotypic frequencies</a:t>
            </a:r>
          </a:p>
          <a:p>
            <a:pPr lvl="1"/>
            <a:r>
              <a:rPr lang="en-US" i="1" dirty="0"/>
              <a:t>I.2.3.3 </a:t>
            </a:r>
            <a:r>
              <a:rPr lang="en-US" dirty="0"/>
              <a:t>There are no significant changes in gene </a:t>
            </a:r>
            <a:r>
              <a:rPr lang="en-US" dirty="0" smtClean="0"/>
              <a:t>flow/migration</a:t>
            </a:r>
            <a:endParaRPr lang="en-US" dirty="0"/>
          </a:p>
        </p:txBody>
      </p:sp>
    </p:spTree>
    <p:extLst>
      <p:ext uri="{BB962C8B-B14F-4D97-AF65-F5344CB8AC3E}">
        <p14:creationId xmlns="" xmlns:p14="http://schemas.microsoft.com/office/powerpoint/2010/main" val="103305373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57200"/>
            <a:ext cx="8229600" cy="6019800"/>
          </a:xfrm>
        </p:spPr>
        <p:txBody>
          <a:bodyPr>
            <a:normAutofit fontScale="85000" lnSpcReduction="20000"/>
          </a:bodyPr>
          <a:lstStyle/>
          <a:p>
            <a:r>
              <a:rPr lang="en-US" i="1" dirty="0"/>
              <a:t>The basic principle of tropical forest management comprise the following elements:</a:t>
            </a:r>
            <a:r>
              <a:rPr lang="en-US" dirty="0"/>
              <a:t> </a:t>
            </a:r>
          </a:p>
          <a:p>
            <a:pPr lvl="1"/>
            <a:r>
              <a:rPr lang="en-US" b="1" i="1" dirty="0" smtClean="0"/>
              <a:t>National </a:t>
            </a:r>
            <a:r>
              <a:rPr lang="en-US" b="1" i="1" dirty="0"/>
              <a:t>Policy and Legal </a:t>
            </a:r>
            <a:r>
              <a:rPr lang="en-US" b="1" i="1" dirty="0" smtClean="0"/>
              <a:t>framework </a:t>
            </a:r>
          </a:p>
          <a:p>
            <a:pPr lvl="1"/>
            <a:r>
              <a:rPr lang="en-US" b="1" i="1" dirty="0" smtClean="0"/>
              <a:t>Security </a:t>
            </a:r>
            <a:r>
              <a:rPr lang="en-US" b="1" i="1" dirty="0"/>
              <a:t>of Tenure of Forest Resources and </a:t>
            </a:r>
            <a:r>
              <a:rPr lang="en-US" b="1" i="1" dirty="0" smtClean="0"/>
              <a:t>Land</a:t>
            </a:r>
          </a:p>
          <a:p>
            <a:pPr lvl="1"/>
            <a:r>
              <a:rPr lang="en-US" b="1" i="1" dirty="0" smtClean="0"/>
              <a:t>Effective </a:t>
            </a:r>
            <a:r>
              <a:rPr lang="en-US" b="1" i="1" dirty="0"/>
              <a:t>Forest </a:t>
            </a:r>
            <a:r>
              <a:rPr lang="en-US" b="1" i="1" dirty="0" smtClean="0"/>
              <a:t>Protection</a:t>
            </a:r>
          </a:p>
          <a:p>
            <a:pPr lvl="1"/>
            <a:r>
              <a:rPr lang="en-US" b="1" i="1" dirty="0" smtClean="0"/>
              <a:t>Knowledge </a:t>
            </a:r>
            <a:r>
              <a:rPr lang="en-US" b="1" i="1" dirty="0"/>
              <a:t>on Sustainability of Tropical Forest </a:t>
            </a:r>
            <a:r>
              <a:rPr lang="en-US" b="1" i="1" dirty="0" smtClean="0"/>
              <a:t>Ecosystems</a:t>
            </a:r>
          </a:p>
          <a:p>
            <a:pPr lvl="1"/>
            <a:r>
              <a:rPr lang="en-US" b="1" i="1" dirty="0" smtClean="0"/>
              <a:t> </a:t>
            </a:r>
            <a:r>
              <a:rPr lang="en-US" b="1" i="1" dirty="0"/>
              <a:t>Maintenance of Site </a:t>
            </a:r>
            <a:r>
              <a:rPr lang="en-US" b="1" i="1" dirty="0" smtClean="0"/>
              <a:t>Productivity</a:t>
            </a:r>
          </a:p>
          <a:p>
            <a:pPr lvl="1"/>
            <a:r>
              <a:rPr lang="en-US" b="1" i="1" dirty="0" smtClean="0"/>
              <a:t>Forest </a:t>
            </a:r>
            <a:r>
              <a:rPr lang="en-US" b="1" i="1" dirty="0"/>
              <a:t>Management </a:t>
            </a:r>
            <a:r>
              <a:rPr lang="en-US" b="1" i="1" dirty="0" smtClean="0"/>
              <a:t>Planning</a:t>
            </a:r>
          </a:p>
          <a:p>
            <a:pPr lvl="1"/>
            <a:r>
              <a:rPr lang="en-US" b="1" i="1" dirty="0" smtClean="0"/>
              <a:t>Goals </a:t>
            </a:r>
            <a:r>
              <a:rPr lang="en-US" b="1" i="1" dirty="0"/>
              <a:t>and Objectives for Forest </a:t>
            </a:r>
            <a:r>
              <a:rPr lang="en-US" b="1" i="1" dirty="0" smtClean="0"/>
              <a:t>Management</a:t>
            </a:r>
          </a:p>
          <a:p>
            <a:pPr lvl="1"/>
            <a:r>
              <a:rPr lang="en-US" b="1" i="1" dirty="0" smtClean="0"/>
              <a:t>Definition </a:t>
            </a:r>
            <a:r>
              <a:rPr lang="en-US" b="1" i="1" dirty="0"/>
              <a:t>of Forest </a:t>
            </a:r>
            <a:r>
              <a:rPr lang="en-US" b="1" i="1" dirty="0" smtClean="0"/>
              <a:t>Resources</a:t>
            </a:r>
          </a:p>
          <a:p>
            <a:pPr lvl="1"/>
            <a:r>
              <a:rPr lang="en-US" b="1" i="1" dirty="0" smtClean="0"/>
              <a:t>Application </a:t>
            </a:r>
            <a:r>
              <a:rPr lang="en-US" b="1" i="1" dirty="0"/>
              <a:t>of Appropriate Silvicultural </a:t>
            </a:r>
            <a:r>
              <a:rPr lang="en-US" b="1" i="1" dirty="0" smtClean="0"/>
              <a:t>Systems</a:t>
            </a:r>
          </a:p>
          <a:p>
            <a:pPr lvl="1"/>
            <a:r>
              <a:rPr lang="en-US" b="1" i="1" dirty="0" err="1" smtClean="0"/>
              <a:t>Minimisation</a:t>
            </a:r>
            <a:r>
              <a:rPr lang="en-US" b="1" i="1" dirty="0" smtClean="0"/>
              <a:t> </a:t>
            </a:r>
            <a:r>
              <a:rPr lang="en-US" b="1" i="1" dirty="0"/>
              <a:t>of Adverse Environmental </a:t>
            </a:r>
            <a:r>
              <a:rPr lang="en-US" b="1" i="1" dirty="0" smtClean="0"/>
              <a:t>Impacts</a:t>
            </a:r>
          </a:p>
          <a:p>
            <a:pPr lvl="1"/>
            <a:r>
              <a:rPr lang="en-US" b="1" i="1" dirty="0" smtClean="0"/>
              <a:t>A </a:t>
            </a:r>
            <a:r>
              <a:rPr lang="en-US" b="1" i="1" dirty="0"/>
              <a:t>Regard for the Interests of Forest-Dependent </a:t>
            </a:r>
            <a:r>
              <a:rPr lang="en-US" b="1" i="1" dirty="0" smtClean="0"/>
              <a:t>Communities</a:t>
            </a:r>
          </a:p>
          <a:p>
            <a:pPr lvl="1"/>
            <a:r>
              <a:rPr lang="en-US" b="1" i="1" dirty="0" smtClean="0"/>
              <a:t>Commercial </a:t>
            </a:r>
            <a:r>
              <a:rPr lang="en-US" b="1" i="1" dirty="0"/>
              <a:t>Sustainability and Business </a:t>
            </a:r>
            <a:r>
              <a:rPr lang="en-US" b="1" i="1" dirty="0" smtClean="0"/>
              <a:t>Management</a:t>
            </a:r>
          </a:p>
          <a:p>
            <a:pPr lvl="1"/>
            <a:r>
              <a:rPr lang="en-US" b="1" i="1" dirty="0" smtClean="0"/>
              <a:t>Monitoring </a:t>
            </a:r>
            <a:r>
              <a:rPr lang="en-US" b="1" i="1" dirty="0"/>
              <a:t>of Managerial Performance</a:t>
            </a:r>
            <a:endParaRPr lang="en-US" dirty="0"/>
          </a:p>
          <a:p>
            <a:endParaRPr lang="en-US" dirty="0"/>
          </a:p>
        </p:txBody>
      </p:sp>
    </p:spTree>
    <p:extLst>
      <p:ext uri="{BB962C8B-B14F-4D97-AF65-F5344CB8AC3E}">
        <p14:creationId xmlns="" xmlns:p14="http://schemas.microsoft.com/office/powerpoint/2010/main" val="15586001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a:t>The Principle of Sustainable </a:t>
            </a:r>
            <a:r>
              <a:rPr lang="en-US" dirty="0" smtClean="0"/>
              <a:t>Yield</a:t>
            </a:r>
            <a:endParaRPr lang="en-US" dirty="0"/>
          </a:p>
        </p:txBody>
      </p:sp>
      <p:sp>
        <p:nvSpPr>
          <p:cNvPr id="3" name="Content Placeholder 2"/>
          <p:cNvSpPr>
            <a:spLocks noGrp="1"/>
          </p:cNvSpPr>
          <p:nvPr>
            <p:ph idx="1"/>
          </p:nvPr>
        </p:nvSpPr>
        <p:spPr>
          <a:xfrm>
            <a:off x="457200" y="838200"/>
            <a:ext cx="8229600" cy="5486400"/>
          </a:xfrm>
        </p:spPr>
        <p:txBody>
          <a:bodyPr>
            <a:normAutofit fontScale="70000" lnSpcReduction="20000"/>
          </a:bodyPr>
          <a:lstStyle/>
          <a:p>
            <a:r>
              <a:rPr lang="en-US" dirty="0"/>
              <a:t>The sustained yield of a forest is the total amount of material it can yield annually or periodically in perpetuity (for all time), without reducing the value of the </a:t>
            </a:r>
            <a:r>
              <a:rPr lang="en-US" dirty="0" smtClean="0"/>
              <a:t>forest.</a:t>
            </a:r>
          </a:p>
          <a:p>
            <a:pPr lvl="1"/>
            <a:r>
              <a:rPr lang="en-US" dirty="0" smtClean="0"/>
              <a:t>It </a:t>
            </a:r>
            <a:r>
              <a:rPr lang="en-US" dirty="0"/>
              <a:t>is the yield a forest can produce continuously at a given intensity of management.</a:t>
            </a:r>
          </a:p>
          <a:p>
            <a:pPr lvl="1"/>
            <a:r>
              <a:rPr lang="en-US" dirty="0" smtClean="0"/>
              <a:t>implies </a:t>
            </a:r>
            <a:r>
              <a:rPr lang="en-US" dirty="0"/>
              <a:t>continuous production so planned as to achieve </a:t>
            </a:r>
            <a:r>
              <a:rPr lang="en-US" dirty="0" smtClean="0"/>
              <a:t>a </a:t>
            </a:r>
            <a:r>
              <a:rPr lang="en-US" dirty="0"/>
              <a:t>balance between increment (growth) and cutting (harvest). </a:t>
            </a:r>
            <a:endParaRPr lang="en-US" dirty="0" smtClean="0"/>
          </a:p>
          <a:p>
            <a:r>
              <a:rPr lang="en-US" dirty="0" smtClean="0"/>
              <a:t>Sustained yield important </a:t>
            </a:r>
            <a:r>
              <a:rPr lang="en-US" dirty="0"/>
              <a:t>for the following reasons</a:t>
            </a:r>
          </a:p>
          <a:p>
            <a:pPr lvl="1"/>
            <a:r>
              <a:rPr lang="en-US" dirty="0" smtClean="0"/>
              <a:t>keeps </a:t>
            </a:r>
            <a:r>
              <a:rPr lang="en-US" dirty="0"/>
              <a:t>industries or markets constantly supplied and avoids periods of shortage or surplus</a:t>
            </a:r>
          </a:p>
          <a:p>
            <a:pPr lvl="1"/>
            <a:r>
              <a:rPr lang="en-US" dirty="0" smtClean="0"/>
              <a:t>promotes </a:t>
            </a:r>
            <a:r>
              <a:rPr lang="en-US" dirty="0"/>
              <a:t>the establishment of stable prices which benefits both buyers and sellers</a:t>
            </a:r>
          </a:p>
          <a:p>
            <a:pPr lvl="1"/>
            <a:r>
              <a:rPr lang="en-US" dirty="0" smtClean="0"/>
              <a:t>make </a:t>
            </a:r>
            <a:r>
              <a:rPr lang="en-US" dirty="0"/>
              <a:t>the best use of equipment and personnel allocated to the operations </a:t>
            </a:r>
            <a:endParaRPr lang="en-US" dirty="0" smtClean="0"/>
          </a:p>
          <a:p>
            <a:pPr lvl="1"/>
            <a:r>
              <a:rPr lang="en-US" dirty="0" smtClean="0"/>
              <a:t>helps </a:t>
            </a:r>
            <a:r>
              <a:rPr lang="en-US" dirty="0"/>
              <a:t>to provide steady employment for workers</a:t>
            </a:r>
          </a:p>
          <a:p>
            <a:pPr lvl="1"/>
            <a:r>
              <a:rPr lang="en-US" dirty="0" smtClean="0"/>
              <a:t>leads </a:t>
            </a:r>
            <a:r>
              <a:rPr lang="en-US" dirty="0"/>
              <a:t>to a steady flow of regeneration and tending operations in the forest</a:t>
            </a:r>
          </a:p>
          <a:p>
            <a:pPr lvl="1"/>
            <a:r>
              <a:rPr lang="en-US" dirty="0" smtClean="0"/>
              <a:t>produces </a:t>
            </a:r>
            <a:r>
              <a:rPr lang="en-US" dirty="0"/>
              <a:t>a regular flow of income for the owner of the forest</a:t>
            </a:r>
          </a:p>
          <a:p>
            <a:endParaRPr lang="en-US" dirty="0"/>
          </a:p>
        </p:txBody>
      </p:sp>
    </p:spTree>
    <p:extLst>
      <p:ext uri="{BB962C8B-B14F-4D97-AF65-F5344CB8AC3E}">
        <p14:creationId xmlns="" xmlns:p14="http://schemas.microsoft.com/office/powerpoint/2010/main" val="15596615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b="1" dirty="0"/>
              <a:t>Elements of Forest Management </a:t>
            </a:r>
            <a:endParaRPr lang="en-US" dirty="0"/>
          </a:p>
        </p:txBody>
      </p:sp>
      <p:sp>
        <p:nvSpPr>
          <p:cNvPr id="3" name="Content Placeholder 2"/>
          <p:cNvSpPr>
            <a:spLocks noGrp="1"/>
          </p:cNvSpPr>
          <p:nvPr>
            <p:ph idx="1"/>
          </p:nvPr>
        </p:nvSpPr>
        <p:spPr>
          <a:xfrm>
            <a:off x="457200" y="762000"/>
            <a:ext cx="8229600" cy="5791200"/>
          </a:xfrm>
        </p:spPr>
        <p:txBody>
          <a:bodyPr>
            <a:normAutofit fontScale="70000" lnSpcReduction="20000"/>
          </a:bodyPr>
          <a:lstStyle/>
          <a:p>
            <a:r>
              <a:rPr lang="en-US" dirty="0" smtClean="0"/>
              <a:t>Includes land classification, growth and yield predictions, prescriptions development </a:t>
            </a:r>
            <a:endParaRPr lang="en-US" dirty="0"/>
          </a:p>
          <a:p>
            <a:r>
              <a:rPr lang="en-US" dirty="0"/>
              <a:t>Land classification </a:t>
            </a:r>
            <a:endParaRPr lang="en-US" dirty="0" smtClean="0"/>
          </a:p>
          <a:p>
            <a:pPr lvl="1"/>
            <a:r>
              <a:rPr lang="en-US" dirty="0" smtClean="0"/>
              <a:t>is </a:t>
            </a:r>
            <a:r>
              <a:rPr lang="en-US" dirty="0"/>
              <a:t>the first </a:t>
            </a:r>
            <a:r>
              <a:rPr lang="en-US" dirty="0" smtClean="0"/>
              <a:t>element </a:t>
            </a:r>
            <a:r>
              <a:rPr lang="en-US" dirty="0"/>
              <a:t>since it </a:t>
            </a:r>
            <a:r>
              <a:rPr lang="en-US" b="1" dirty="0"/>
              <a:t>sets the stage and context</a:t>
            </a:r>
            <a:r>
              <a:rPr lang="en-US" dirty="0"/>
              <a:t> of the activities and yield prediction</a:t>
            </a:r>
            <a:r>
              <a:rPr lang="en-US" dirty="0" smtClean="0"/>
              <a:t>.</a:t>
            </a:r>
            <a:r>
              <a:rPr lang="en-US" dirty="0"/>
              <a:t> </a:t>
            </a:r>
            <a:endParaRPr lang="en-US" dirty="0" smtClean="0"/>
          </a:p>
          <a:p>
            <a:pPr lvl="1"/>
            <a:r>
              <a:rPr lang="en-US" dirty="0" smtClean="0"/>
              <a:t>classifying </a:t>
            </a:r>
            <a:r>
              <a:rPr lang="en-US" dirty="0"/>
              <a:t>the forest management unit into homogeneous units with regard to </a:t>
            </a:r>
            <a:r>
              <a:rPr lang="en-US" dirty="0" smtClean="0"/>
              <a:t>relevant characteristics is is important</a:t>
            </a:r>
          </a:p>
          <a:p>
            <a:pPr lvl="1"/>
            <a:r>
              <a:rPr lang="en-US" dirty="0" smtClean="0"/>
              <a:t>done </a:t>
            </a:r>
            <a:r>
              <a:rPr lang="en-US" dirty="0"/>
              <a:t>by considering some relevant features of the forest area </a:t>
            </a:r>
            <a:r>
              <a:rPr lang="en-US" dirty="0" smtClean="0"/>
              <a:t> are related to physical </a:t>
            </a:r>
            <a:r>
              <a:rPr lang="en-US" dirty="0"/>
              <a:t>characteristics, vegetation characteristics, and development </a:t>
            </a:r>
            <a:r>
              <a:rPr lang="en-US" dirty="0" smtClean="0"/>
              <a:t>characteristics</a:t>
            </a:r>
          </a:p>
          <a:p>
            <a:pPr lvl="1"/>
            <a:r>
              <a:rPr lang="en-US" b="1" dirty="0" smtClean="0"/>
              <a:t>Physical </a:t>
            </a:r>
            <a:r>
              <a:rPr lang="en-US" b="1" dirty="0"/>
              <a:t>characteristics</a:t>
            </a:r>
            <a:r>
              <a:rPr lang="en-US" dirty="0"/>
              <a:t> </a:t>
            </a:r>
            <a:endParaRPr lang="en-US" dirty="0" smtClean="0"/>
          </a:p>
          <a:p>
            <a:pPr lvl="2"/>
            <a:r>
              <a:rPr lang="en-US" dirty="0" smtClean="0"/>
              <a:t>includes </a:t>
            </a:r>
            <a:r>
              <a:rPr lang="en-US" dirty="0"/>
              <a:t>the set of attributes used to </a:t>
            </a:r>
            <a:r>
              <a:rPr lang="en-US" b="1" dirty="0"/>
              <a:t>characterize the permanent, physical nature of forest land</a:t>
            </a:r>
            <a:r>
              <a:rPr lang="en-US" dirty="0"/>
              <a:t>, including topography, soils, bedrock, climate, </a:t>
            </a:r>
            <a:r>
              <a:rPr lang="en-US" dirty="0" smtClean="0"/>
              <a:t>hydrology</a:t>
            </a:r>
          </a:p>
          <a:p>
            <a:pPr lvl="1"/>
            <a:r>
              <a:rPr lang="en-US" b="1" dirty="0"/>
              <a:t>Vegetation </a:t>
            </a:r>
            <a:r>
              <a:rPr lang="en-US" b="1" dirty="0" smtClean="0"/>
              <a:t>characteristics</a:t>
            </a:r>
          </a:p>
          <a:p>
            <a:pPr lvl="2"/>
            <a:r>
              <a:rPr lang="en-US" dirty="0" smtClean="0"/>
              <a:t>are </a:t>
            </a:r>
            <a:r>
              <a:rPr lang="en-US" dirty="0"/>
              <a:t>the set of attributes used to characterize tree and other vegetation currently growing on forestland, including height, age, basal area, volume, diameter, etc</a:t>
            </a:r>
            <a:r>
              <a:rPr lang="en-US" dirty="0" smtClean="0"/>
              <a:t>.</a:t>
            </a:r>
            <a:r>
              <a:rPr lang="en-US" b="1" dirty="0"/>
              <a:t> </a:t>
            </a:r>
            <a:endParaRPr lang="en-US" b="1" dirty="0" smtClean="0"/>
          </a:p>
          <a:p>
            <a:pPr lvl="1"/>
            <a:r>
              <a:rPr lang="en-US" b="1" dirty="0" smtClean="0"/>
              <a:t>Development </a:t>
            </a:r>
            <a:r>
              <a:rPr lang="en-US" b="1" dirty="0"/>
              <a:t>characteristics</a:t>
            </a:r>
            <a:r>
              <a:rPr lang="en-US" dirty="0"/>
              <a:t> </a:t>
            </a:r>
            <a:endParaRPr lang="en-US" dirty="0" smtClean="0"/>
          </a:p>
          <a:p>
            <a:pPr lvl="2"/>
            <a:r>
              <a:rPr lang="en-US" dirty="0" smtClean="0"/>
              <a:t>include </a:t>
            </a:r>
            <a:r>
              <a:rPr lang="en-US" dirty="0"/>
              <a:t>the set of attributes used to characterize the </a:t>
            </a:r>
            <a:r>
              <a:rPr lang="en-US" b="1" dirty="0"/>
              <a:t>organization, development and accessibility</a:t>
            </a:r>
            <a:r>
              <a:rPr lang="en-US" dirty="0"/>
              <a:t> of forest land for human use, including ownership, roads, building </a:t>
            </a:r>
            <a:r>
              <a:rPr lang="en-US" dirty="0" err="1"/>
              <a:t>etc</a:t>
            </a:r>
            <a:endParaRPr lang="en-US" dirty="0"/>
          </a:p>
        </p:txBody>
      </p:sp>
    </p:spTree>
    <p:extLst>
      <p:ext uri="{BB962C8B-B14F-4D97-AF65-F5344CB8AC3E}">
        <p14:creationId xmlns="" xmlns:p14="http://schemas.microsoft.com/office/powerpoint/2010/main" val="35474749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715000"/>
          </a:xfrm>
        </p:spPr>
        <p:txBody>
          <a:bodyPr>
            <a:normAutofit fontScale="92500" lnSpcReduction="10000"/>
          </a:bodyPr>
          <a:lstStyle/>
          <a:p>
            <a:r>
              <a:rPr lang="en-US" b="1" u="sng" dirty="0"/>
              <a:t>Example:</a:t>
            </a:r>
            <a:endParaRPr lang="en-US" dirty="0"/>
          </a:p>
          <a:p>
            <a:r>
              <a:rPr lang="en-US" b="1" dirty="0"/>
              <a:t>Physical characteristics: </a:t>
            </a:r>
            <a:endParaRPr lang="en-US" dirty="0"/>
          </a:p>
          <a:p>
            <a:pPr lvl="1"/>
            <a:r>
              <a:rPr lang="en-US" i="1" dirty="0"/>
              <a:t>Slope</a:t>
            </a:r>
            <a:r>
              <a:rPr lang="en-US" dirty="0"/>
              <a:t>: Gentle (G), moderate (M), steep (S)</a:t>
            </a:r>
          </a:p>
          <a:p>
            <a:r>
              <a:rPr lang="en-US" b="1" dirty="0"/>
              <a:t>Vegetation characteristics</a:t>
            </a:r>
            <a:endParaRPr lang="en-US" dirty="0"/>
          </a:p>
          <a:p>
            <a:pPr lvl="1"/>
            <a:r>
              <a:rPr lang="en-US" i="1" dirty="0"/>
              <a:t>Forest type</a:t>
            </a:r>
            <a:r>
              <a:rPr lang="en-US" dirty="0"/>
              <a:t>: Natural (N) </a:t>
            </a:r>
            <a:r>
              <a:rPr lang="en-US" dirty="0" err="1"/>
              <a:t>vs</a:t>
            </a:r>
            <a:r>
              <a:rPr lang="en-US" dirty="0"/>
              <a:t> Plantation (P)</a:t>
            </a:r>
          </a:p>
          <a:p>
            <a:pPr lvl="1"/>
            <a:r>
              <a:rPr lang="en-US" i="1" dirty="0"/>
              <a:t>Natural Forest vegetation</a:t>
            </a:r>
            <a:r>
              <a:rPr lang="en-US" dirty="0"/>
              <a:t>: closed (NC), disturbed (ND), open (NO)</a:t>
            </a:r>
          </a:p>
          <a:p>
            <a:pPr lvl="1"/>
            <a:r>
              <a:rPr lang="fr-FR" i="1" dirty="0"/>
              <a:t>Plantation </a:t>
            </a:r>
            <a:r>
              <a:rPr lang="fr-FR" i="1" dirty="0" err="1"/>
              <a:t>forest</a:t>
            </a:r>
            <a:r>
              <a:rPr lang="fr-FR" i="1" dirty="0"/>
              <a:t> </a:t>
            </a:r>
            <a:r>
              <a:rPr lang="fr-FR" i="1" dirty="0" err="1"/>
              <a:t>Vegetation</a:t>
            </a:r>
            <a:r>
              <a:rPr lang="fr-FR" dirty="0"/>
              <a:t>: Cupressus (PC), Eucalyptus (PE), mixed (PM)</a:t>
            </a:r>
            <a:endParaRPr lang="en-US" dirty="0"/>
          </a:p>
          <a:p>
            <a:r>
              <a:rPr lang="en-US" b="1" dirty="0"/>
              <a:t>Development Characteristics</a:t>
            </a:r>
            <a:endParaRPr lang="en-US" dirty="0"/>
          </a:p>
          <a:p>
            <a:pPr lvl="1"/>
            <a:r>
              <a:rPr lang="en-US" dirty="0"/>
              <a:t>Accessibility to roads: close (&lt;1km) (RC), far (&gt; 1km) (RF)</a:t>
            </a:r>
          </a:p>
          <a:p>
            <a:pPr lvl="1"/>
            <a:r>
              <a:rPr lang="en-US" dirty="0"/>
              <a:t>Settlements: close (&lt;5km) (SC), far (&gt;5km) (SF)</a:t>
            </a:r>
          </a:p>
          <a:p>
            <a:endParaRPr lang="en-US" dirty="0"/>
          </a:p>
        </p:txBody>
      </p:sp>
    </p:spTree>
    <p:extLst>
      <p:ext uri="{BB962C8B-B14F-4D97-AF65-F5344CB8AC3E}">
        <p14:creationId xmlns="" xmlns:p14="http://schemas.microsoft.com/office/powerpoint/2010/main" val="2899441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sz="3600" dirty="0" smtClean="0"/>
              <a:t>Course outline</a:t>
            </a:r>
            <a:endParaRPr lang="en-US" sz="3600" dirty="0"/>
          </a:p>
        </p:txBody>
      </p:sp>
      <p:sp>
        <p:nvSpPr>
          <p:cNvPr id="3" name="Content Placeholder 2"/>
          <p:cNvSpPr>
            <a:spLocks noGrp="1"/>
          </p:cNvSpPr>
          <p:nvPr>
            <p:ph idx="1"/>
          </p:nvPr>
        </p:nvSpPr>
        <p:spPr>
          <a:xfrm>
            <a:off x="457200" y="762000"/>
            <a:ext cx="8229600" cy="5791200"/>
          </a:xfrm>
        </p:spPr>
        <p:txBody>
          <a:bodyPr>
            <a:normAutofit fontScale="70000" lnSpcReduction="20000"/>
          </a:bodyPr>
          <a:lstStyle/>
          <a:p>
            <a:pPr lvl="0"/>
            <a:r>
              <a:rPr lang="en-GB" dirty="0" smtClean="0"/>
              <a:t>Introduction</a:t>
            </a:r>
            <a:endParaRPr lang="en-US" sz="3600" dirty="0"/>
          </a:p>
          <a:p>
            <a:pPr lvl="1"/>
            <a:r>
              <a:rPr lang="en-GB" dirty="0"/>
              <a:t>Defining forest </a:t>
            </a:r>
            <a:r>
              <a:rPr lang="en-GB" dirty="0" smtClean="0"/>
              <a:t>management</a:t>
            </a:r>
          </a:p>
          <a:p>
            <a:pPr lvl="1"/>
            <a:r>
              <a:rPr lang="en-GB" sz="2900" dirty="0" smtClean="0"/>
              <a:t>Objectives in forest management</a:t>
            </a:r>
            <a:endParaRPr lang="en-US" sz="2900" dirty="0"/>
          </a:p>
          <a:p>
            <a:pPr lvl="1"/>
            <a:r>
              <a:rPr lang="en-GB" dirty="0"/>
              <a:t>The scope of forest management</a:t>
            </a:r>
            <a:endParaRPr lang="en-US" sz="3200" dirty="0"/>
          </a:p>
          <a:p>
            <a:pPr lvl="0"/>
            <a:r>
              <a:rPr lang="en-GB" dirty="0"/>
              <a:t>Principles and elements of forest management: </a:t>
            </a:r>
            <a:endParaRPr lang="en-US" sz="3600" dirty="0"/>
          </a:p>
          <a:p>
            <a:pPr lvl="1"/>
            <a:r>
              <a:rPr lang="en-US" dirty="0"/>
              <a:t>Land classification</a:t>
            </a:r>
            <a:endParaRPr lang="en-US" sz="3200" dirty="0"/>
          </a:p>
          <a:p>
            <a:pPr lvl="1"/>
            <a:r>
              <a:rPr lang="en-US" dirty="0"/>
              <a:t>Growth projection and Yield prediction</a:t>
            </a:r>
            <a:endParaRPr lang="en-US" sz="3200" dirty="0"/>
          </a:p>
          <a:p>
            <a:pPr lvl="1"/>
            <a:r>
              <a:rPr lang="en-US" dirty="0" smtClean="0"/>
              <a:t>Prescriptions </a:t>
            </a:r>
            <a:endParaRPr lang="en-US" sz="3600" dirty="0"/>
          </a:p>
          <a:p>
            <a:pPr lvl="0"/>
            <a:r>
              <a:rPr lang="en-GB" dirty="0"/>
              <a:t>Sustainable forest management</a:t>
            </a:r>
            <a:endParaRPr lang="en-US" sz="3600" dirty="0"/>
          </a:p>
          <a:p>
            <a:pPr lvl="1"/>
            <a:r>
              <a:rPr lang="en-GB" dirty="0"/>
              <a:t>The concept of sustainability</a:t>
            </a:r>
            <a:endParaRPr lang="en-US" dirty="0"/>
          </a:p>
          <a:p>
            <a:pPr lvl="1"/>
            <a:r>
              <a:rPr lang="en-GB" dirty="0"/>
              <a:t>Principles of sustainable forest management</a:t>
            </a:r>
            <a:endParaRPr lang="en-US" dirty="0"/>
          </a:p>
          <a:p>
            <a:pPr lvl="0"/>
            <a:r>
              <a:rPr lang="en-GB" dirty="0"/>
              <a:t>Approaches of forest yield regulation</a:t>
            </a:r>
            <a:endParaRPr lang="en-US" sz="3600" dirty="0"/>
          </a:p>
          <a:p>
            <a:pPr lvl="1"/>
            <a:r>
              <a:rPr lang="en-GB" dirty="0"/>
              <a:t>The concept of normal forest</a:t>
            </a:r>
            <a:endParaRPr lang="en-US" dirty="0"/>
          </a:p>
          <a:p>
            <a:pPr lvl="1"/>
            <a:r>
              <a:rPr lang="en-GB" dirty="0"/>
              <a:t>Yield regulation for even-aged forest stands</a:t>
            </a:r>
            <a:endParaRPr lang="en-US" dirty="0"/>
          </a:p>
          <a:p>
            <a:pPr lvl="1"/>
            <a:r>
              <a:rPr lang="en-GB" dirty="0"/>
              <a:t>Yield regulation for uneven-aged forest stands </a:t>
            </a:r>
            <a:endParaRPr lang="en-US" dirty="0"/>
          </a:p>
          <a:p>
            <a:pPr lvl="0"/>
            <a:r>
              <a:rPr lang="en-GB" dirty="0"/>
              <a:t>Decision making in forest management and project planning </a:t>
            </a:r>
            <a:endParaRPr lang="en-US" dirty="0"/>
          </a:p>
          <a:p>
            <a:endParaRPr lang="en-US" dirty="0"/>
          </a:p>
        </p:txBody>
      </p:sp>
    </p:spTree>
    <p:extLst>
      <p:ext uri="{BB962C8B-B14F-4D97-AF65-F5344CB8AC3E}">
        <p14:creationId xmlns="" xmlns:p14="http://schemas.microsoft.com/office/powerpoint/2010/main" val="237219023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Physical characteristics</a:t>
            </a:r>
          </a:p>
          <a:p>
            <a:endParaRPr lang="en-US" dirty="0" smtClean="0"/>
          </a:p>
          <a:p>
            <a:endParaRPr lang="en-US" dirty="0"/>
          </a:p>
          <a:p>
            <a:endParaRPr lang="en-US" dirty="0" smtClean="0"/>
          </a:p>
          <a:p>
            <a:r>
              <a:rPr lang="en-US" dirty="0" smtClean="0"/>
              <a:t>Vegetation characteristics</a:t>
            </a:r>
          </a:p>
          <a:p>
            <a:endParaRPr lang="en-US" dirty="0"/>
          </a:p>
        </p:txBody>
      </p:sp>
      <p:pic>
        <p:nvPicPr>
          <p:cNvPr id="6" name="Picture 5"/>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59872" y="1524000"/>
            <a:ext cx="2590800" cy="1828800"/>
          </a:xfrm>
          <a:prstGeom prst="rect">
            <a:avLst/>
          </a:prstGeom>
          <a:noFill/>
          <a:ln>
            <a:noFill/>
          </a:ln>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62049" y="3962400"/>
            <a:ext cx="2878123"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31150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lstStyle/>
          <a:p>
            <a:r>
              <a:rPr lang="en-US" dirty="0" smtClean="0"/>
              <a:t>Accessibility</a:t>
            </a:r>
          </a:p>
          <a:p>
            <a:endParaRPr lang="en-US" dirty="0"/>
          </a:p>
          <a:p>
            <a:endParaRPr lang="en-US" dirty="0" smtClean="0"/>
          </a:p>
          <a:p>
            <a:endParaRPr lang="en-US" dirty="0"/>
          </a:p>
          <a:p>
            <a:r>
              <a:rPr lang="en-US" dirty="0" smtClean="0"/>
              <a:t>Settlement</a:t>
            </a: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pic>
        <p:nvPicPr>
          <p:cNvPr id="4" name="Picture 3"/>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40228" y="1447800"/>
            <a:ext cx="2002971" cy="1545227"/>
          </a:xfrm>
          <a:prstGeom prst="rect">
            <a:avLst/>
          </a:prstGeom>
          <a:noFill/>
          <a:ln>
            <a:noFill/>
          </a:ln>
        </p:spPr>
      </p:pic>
      <p:sp>
        <p:nvSpPr>
          <p:cNvPr id="5" name="Rectangle 4"/>
          <p:cNvSpPr/>
          <p:nvPr/>
        </p:nvSpPr>
        <p:spPr>
          <a:xfrm>
            <a:off x="740228" y="1447800"/>
            <a:ext cx="2307771" cy="17525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14399" y="3997257"/>
            <a:ext cx="2776905" cy="19463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299116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 calcmode="lin" valueType="num">
                                      <p:cBhvr additive="base">
                                        <p:cTn id="31" dur="500" fill="hold"/>
                                        <p:tgtEl>
                                          <p:spTgt spid="2050"/>
                                        </p:tgtEl>
                                        <p:attrNameLst>
                                          <p:attrName>ppt_x</p:attrName>
                                        </p:attrNameLst>
                                      </p:cBhvr>
                                      <p:tavLst>
                                        <p:tav tm="0">
                                          <p:val>
                                            <p:strVal val="#ppt_x"/>
                                          </p:val>
                                        </p:tav>
                                        <p:tav tm="100000">
                                          <p:val>
                                            <p:strVal val="#ppt_x"/>
                                          </p:val>
                                        </p:tav>
                                      </p:tavLst>
                                    </p:anim>
                                    <p:anim calcmode="lin" valueType="num">
                                      <p:cBhvr additive="base">
                                        <p:cTn id="3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685800"/>
          </a:xfrm>
        </p:spPr>
        <p:txBody>
          <a:bodyPr>
            <a:normAutofit fontScale="90000"/>
          </a:bodyPr>
          <a:lstStyle/>
          <a:p>
            <a:r>
              <a:rPr lang="en-US" dirty="0" smtClean="0"/>
              <a:t>Forest map</a:t>
            </a:r>
            <a:endParaRPr lang="en-US" dirty="0"/>
          </a:p>
        </p:txBody>
      </p:sp>
      <p:pic>
        <p:nvPicPr>
          <p:cNvPr id="4" name="Content Placeholder 3"/>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7800" y="1143000"/>
            <a:ext cx="6477000" cy="4876800"/>
          </a:xfrm>
          <a:prstGeom prst="rect">
            <a:avLst/>
          </a:prstGeom>
          <a:noFill/>
          <a:ln>
            <a:noFill/>
          </a:ln>
        </p:spPr>
      </p:pic>
    </p:spTree>
    <p:extLst>
      <p:ext uri="{BB962C8B-B14F-4D97-AF65-F5344CB8AC3E}">
        <p14:creationId xmlns="" xmlns:p14="http://schemas.microsoft.com/office/powerpoint/2010/main" val="20100199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fontScale="62500" lnSpcReduction="20000"/>
          </a:bodyPr>
          <a:lstStyle/>
          <a:p>
            <a:r>
              <a:rPr lang="en-US" b="1" dirty="0"/>
              <a:t>Stands type</a:t>
            </a:r>
            <a:r>
              <a:rPr lang="en-US" dirty="0"/>
              <a:t>: All forestland that has the </a:t>
            </a:r>
            <a:r>
              <a:rPr lang="en-US" b="1" dirty="0"/>
              <a:t>same defined combination and attribute range of the physical, vegetation, and development</a:t>
            </a:r>
            <a:r>
              <a:rPr lang="en-US" dirty="0"/>
              <a:t> characteristics chosen to  classify the forest into homogeneous types with regard to some basic land characteristics in order to predict timber yield and other responses of the land to treatments with </a:t>
            </a:r>
            <a:r>
              <a:rPr lang="en-US" dirty="0" smtClean="0"/>
              <a:t>confidence</a:t>
            </a:r>
          </a:p>
          <a:p>
            <a:pPr lvl="1"/>
            <a:r>
              <a:rPr lang="en-US" dirty="0" smtClean="0"/>
              <a:t>E.g</a:t>
            </a:r>
            <a:r>
              <a:rPr lang="en-US" dirty="0"/>
              <a:t>. All open natural forests situated on gentle slope area (at the foot of the mountain) that are close to the roads and surrounded by settlements</a:t>
            </a:r>
          </a:p>
          <a:p>
            <a:pPr lvl="1"/>
            <a:r>
              <a:rPr lang="en-US" dirty="0"/>
              <a:t>All closed natural forests located on the mountains sides situated in the remotest parts of the forest and away from the surrounding communities</a:t>
            </a:r>
          </a:p>
          <a:p>
            <a:r>
              <a:rPr lang="en-US" b="1" dirty="0"/>
              <a:t>Stand</a:t>
            </a:r>
            <a:r>
              <a:rPr lang="en-US" dirty="0"/>
              <a:t>:  A </a:t>
            </a:r>
            <a:r>
              <a:rPr lang="en-US" b="1" dirty="0"/>
              <a:t>homogeneous</a:t>
            </a:r>
            <a:r>
              <a:rPr lang="en-US" dirty="0"/>
              <a:t>, geographically </a:t>
            </a:r>
            <a:r>
              <a:rPr lang="en-US" b="1" dirty="0"/>
              <a:t>contiguous</a:t>
            </a:r>
            <a:r>
              <a:rPr lang="en-US" dirty="0"/>
              <a:t> parcel of land, all of the same stand type and larger than some defined minimum </a:t>
            </a:r>
            <a:r>
              <a:rPr lang="en-US" dirty="0" smtClean="0"/>
              <a:t>size</a:t>
            </a:r>
          </a:p>
          <a:p>
            <a:r>
              <a:rPr lang="en-US" b="1" dirty="0" smtClean="0"/>
              <a:t>Management </a:t>
            </a:r>
            <a:r>
              <a:rPr lang="en-US" b="1" dirty="0"/>
              <a:t>unit/Block</a:t>
            </a:r>
            <a:r>
              <a:rPr lang="en-US" dirty="0"/>
              <a:t>: An area of forest for which an approved Forest Management Plan is in operation. </a:t>
            </a:r>
            <a:endParaRPr lang="en-US" dirty="0" smtClean="0"/>
          </a:p>
          <a:p>
            <a:r>
              <a:rPr lang="en-US" dirty="0" smtClean="0"/>
              <a:t>usually </a:t>
            </a:r>
            <a:r>
              <a:rPr lang="en-US" dirty="0"/>
              <a:t>defined by watershed, ownership, or administrative boundaries for purposes of locating and implementing prescriptions</a:t>
            </a:r>
            <a:r>
              <a:rPr lang="en-US" dirty="0" smtClean="0"/>
              <a:t>.</a:t>
            </a:r>
            <a:r>
              <a:rPr lang="en-US" b="1" dirty="0"/>
              <a:t> </a:t>
            </a:r>
            <a:endParaRPr lang="en-US" b="1" dirty="0" smtClean="0"/>
          </a:p>
          <a:p>
            <a:r>
              <a:rPr lang="en-US" b="1" dirty="0" smtClean="0"/>
              <a:t>Compartment</a:t>
            </a:r>
            <a:r>
              <a:rPr lang="en-US" dirty="0"/>
              <a:t>: is usually the smallest permanent subdivision (management units) of a forest. </a:t>
            </a:r>
            <a:endParaRPr lang="en-US" dirty="0" smtClean="0"/>
          </a:p>
          <a:p>
            <a:pPr lvl="1"/>
            <a:r>
              <a:rPr lang="en-US" dirty="0" smtClean="0"/>
              <a:t>are </a:t>
            </a:r>
            <a:r>
              <a:rPr lang="en-US" dirty="0"/>
              <a:t>permanently defined for the purpose of locating, describing, and record keeping and as a basis for the planning and management of all forest </a:t>
            </a:r>
            <a:r>
              <a:rPr lang="en-US" dirty="0" smtClean="0"/>
              <a:t>activities</a:t>
            </a:r>
          </a:p>
          <a:p>
            <a:pPr lvl="1"/>
            <a:r>
              <a:rPr lang="en-US" dirty="0"/>
              <a:t>should be clearly demarcated on the ground and its boundaries should, as much as possible, follow natural features such as roads, rides, main ditches, banks or other surveyed lines. </a:t>
            </a:r>
            <a:endParaRPr lang="en-US" dirty="0" smtClean="0"/>
          </a:p>
          <a:p>
            <a:endParaRPr lang="en-US" dirty="0"/>
          </a:p>
        </p:txBody>
      </p:sp>
    </p:spTree>
    <p:extLst>
      <p:ext uri="{BB962C8B-B14F-4D97-AF65-F5344CB8AC3E}">
        <p14:creationId xmlns="" xmlns:p14="http://schemas.microsoft.com/office/powerpoint/2010/main" val="924019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467600" cy="845713"/>
          </a:xfrm>
        </p:spPr>
        <p:txBody>
          <a:bodyPr>
            <a:noAutofit/>
          </a:bodyPr>
          <a:lstStyle/>
          <a:p>
            <a:r>
              <a:rPr lang="en-US" sz="2400" b="1" dirty="0">
                <a:solidFill>
                  <a:schemeClr val="accent2">
                    <a:lumMod val="50000"/>
                  </a:schemeClr>
                </a:solidFill>
              </a:rPr>
              <a:t>Land cover classification of </a:t>
            </a:r>
            <a:r>
              <a:rPr lang="en-US" sz="2400" b="1" dirty="0" err="1">
                <a:solidFill>
                  <a:schemeClr val="accent2">
                    <a:lumMod val="50000"/>
                  </a:schemeClr>
                </a:solidFill>
              </a:rPr>
              <a:t>JamaUrji</a:t>
            </a:r>
            <a:r>
              <a:rPr lang="en-US" sz="2400" b="1" dirty="0">
                <a:solidFill>
                  <a:schemeClr val="accent2">
                    <a:lumMod val="50000"/>
                  </a:schemeClr>
                </a:solidFill>
              </a:rPr>
              <a:t> farmers managed forest area</a:t>
            </a:r>
            <a:endParaRPr lang="en-US" sz="2400" dirty="0">
              <a:solidFill>
                <a:schemeClr val="accent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598868" y="1143000"/>
            <a:ext cx="7935532" cy="5410199"/>
          </a:xfrm>
          <a:prstGeom prst="rect">
            <a:avLst/>
          </a:prstGeom>
        </p:spPr>
      </p:pic>
    </p:spTree>
    <p:extLst>
      <p:ext uri="{BB962C8B-B14F-4D97-AF65-F5344CB8AC3E}">
        <p14:creationId xmlns="" xmlns:p14="http://schemas.microsoft.com/office/powerpoint/2010/main" val="59184408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1"/>
            <a:ext cx="8153400" cy="457200"/>
          </a:xfrm>
        </p:spPr>
        <p:txBody>
          <a:bodyPr>
            <a:normAutofit/>
          </a:bodyPr>
          <a:lstStyle/>
          <a:p>
            <a:r>
              <a:rPr lang="en-US" sz="2400" b="1" dirty="0">
                <a:solidFill>
                  <a:schemeClr val="accent2">
                    <a:lumMod val="50000"/>
                  </a:schemeClr>
                </a:solidFill>
              </a:rPr>
              <a:t>Slope class of </a:t>
            </a:r>
            <a:r>
              <a:rPr lang="en-US" sz="2400" b="1" dirty="0" err="1">
                <a:solidFill>
                  <a:schemeClr val="accent2">
                    <a:lumMod val="50000"/>
                  </a:schemeClr>
                </a:solidFill>
              </a:rPr>
              <a:t>JamaUrji</a:t>
            </a:r>
            <a:r>
              <a:rPr lang="en-US" sz="2400" b="1" dirty="0">
                <a:solidFill>
                  <a:schemeClr val="accent2">
                    <a:lumMod val="50000"/>
                  </a:schemeClr>
                </a:solidFill>
              </a:rPr>
              <a:t> Farmers managed natural forest area</a:t>
            </a:r>
            <a:endParaRPr lang="en-US" sz="2400" dirty="0">
              <a:solidFill>
                <a:schemeClr val="accent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508001" y="838200"/>
            <a:ext cx="7950199" cy="5629267"/>
          </a:xfrm>
          <a:prstGeom prst="rect">
            <a:avLst/>
          </a:prstGeom>
        </p:spPr>
      </p:pic>
    </p:spTree>
    <p:extLst>
      <p:ext uri="{BB962C8B-B14F-4D97-AF65-F5344CB8AC3E}">
        <p14:creationId xmlns="" xmlns:p14="http://schemas.microsoft.com/office/powerpoint/2010/main" val="172370263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077200" cy="948744"/>
          </a:xfrm>
        </p:spPr>
        <p:txBody>
          <a:bodyPr>
            <a:normAutofit/>
          </a:bodyPr>
          <a:lstStyle/>
          <a:p>
            <a:r>
              <a:rPr lang="en-US" sz="2800" b="1" dirty="0" err="1">
                <a:solidFill>
                  <a:schemeClr val="accent2">
                    <a:lumMod val="50000"/>
                  </a:schemeClr>
                </a:solidFill>
              </a:rPr>
              <a:t>JamaUrji</a:t>
            </a:r>
            <a:r>
              <a:rPr lang="en-US" sz="2800" b="1" dirty="0">
                <a:solidFill>
                  <a:schemeClr val="accent2">
                    <a:lumMod val="50000"/>
                  </a:schemeClr>
                </a:solidFill>
              </a:rPr>
              <a:t> farmers managed natural forest; Forest management prescription </a:t>
            </a:r>
            <a:r>
              <a:rPr lang="en-US" sz="2800" b="1" dirty="0" smtClean="0">
                <a:solidFill>
                  <a:schemeClr val="accent2">
                    <a:lumMod val="50000"/>
                  </a:schemeClr>
                </a:solidFill>
              </a:rPr>
              <a:t>activities</a:t>
            </a:r>
            <a:endParaRPr lang="en-US" sz="2800" dirty="0">
              <a:solidFill>
                <a:schemeClr val="accent2">
                  <a:lumMod val="50000"/>
                </a:schemeClr>
              </a:solidFill>
            </a:endParaRPr>
          </a:p>
        </p:txBody>
      </p:sp>
      <p:pic>
        <p:nvPicPr>
          <p:cNvPr id="4" name="Content Placeholder 3"/>
          <p:cNvPicPr>
            <a:picLocks noGrp="1" noChangeAspect="1"/>
          </p:cNvPicPr>
          <p:nvPr>
            <p:ph idx="1"/>
          </p:nvPr>
        </p:nvPicPr>
        <p:blipFill>
          <a:blip r:embed="rId2"/>
          <a:stretch>
            <a:fillRect/>
          </a:stretch>
        </p:blipFill>
        <p:spPr>
          <a:xfrm>
            <a:off x="685800" y="1219200"/>
            <a:ext cx="7848600" cy="5240049"/>
          </a:xfrm>
          <a:prstGeom prst="rect">
            <a:avLst/>
          </a:prstGeom>
        </p:spPr>
      </p:pic>
    </p:spTree>
    <p:extLst>
      <p:ext uri="{BB962C8B-B14F-4D97-AF65-F5344CB8AC3E}">
        <p14:creationId xmlns="" xmlns:p14="http://schemas.microsoft.com/office/powerpoint/2010/main" val="9832970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39762"/>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Clutter</a:t>
            </a:r>
            <a:r>
              <a:rPr lang="en-US" dirty="0"/>
              <a:t>, J. L and et al. 1983. Timber management: a quantitative approach.</a:t>
            </a:r>
          </a:p>
          <a:p>
            <a:r>
              <a:rPr lang="en-US" dirty="0"/>
              <a:t>FAO. </a:t>
            </a:r>
            <a:r>
              <a:rPr lang="en-US" b="1" dirty="0"/>
              <a:t>Guidelines for the management of tropical forests</a:t>
            </a:r>
            <a:r>
              <a:rPr lang="en-US" dirty="0"/>
              <a:t>. FAO. Rome.</a:t>
            </a:r>
          </a:p>
          <a:p>
            <a:r>
              <a:rPr lang="en-US" dirty="0"/>
              <a:t>Lawrence S. Davis &amp; K. Norman Johnson. </a:t>
            </a:r>
            <a:r>
              <a:rPr lang="en-US" b="1" dirty="0"/>
              <a:t>Forest Management</a:t>
            </a:r>
            <a:r>
              <a:rPr lang="en-US" dirty="0"/>
              <a:t>. McGraw-Hill Book Company</a:t>
            </a:r>
          </a:p>
          <a:p>
            <a:r>
              <a:rPr lang="en-US" dirty="0"/>
              <a:t>William A. </a:t>
            </a:r>
            <a:r>
              <a:rPr lang="en-US" dirty="0" err="1"/>
              <a:t>Leuschner</a:t>
            </a:r>
            <a:r>
              <a:rPr lang="en-US" dirty="0"/>
              <a:t>. </a:t>
            </a:r>
            <a:r>
              <a:rPr lang="en-US" b="1" dirty="0"/>
              <a:t>Introduction to Forest Resource Management</a:t>
            </a:r>
            <a:r>
              <a:rPr lang="en-US" dirty="0"/>
              <a:t>. John Wiley &amp; Sons.</a:t>
            </a:r>
          </a:p>
          <a:p>
            <a:r>
              <a:rPr lang="en-US" dirty="0"/>
              <a:t>Philip, M. 1983. Measuring trees and forests.</a:t>
            </a:r>
          </a:p>
          <a:p>
            <a:r>
              <a:rPr lang="en-US" dirty="0"/>
              <a:t>T.E. Avery and H.E. </a:t>
            </a:r>
            <a:r>
              <a:rPr lang="en-US" dirty="0" err="1"/>
              <a:t>Burkart</a:t>
            </a:r>
            <a:r>
              <a:rPr lang="en-US" dirty="0"/>
              <a:t>. </a:t>
            </a:r>
            <a:r>
              <a:rPr lang="en-US" b="1" dirty="0"/>
              <a:t>Forest Measurements</a:t>
            </a:r>
            <a:r>
              <a:rPr lang="en-US" dirty="0"/>
              <a:t>. McGraw-Hill International Editions.</a:t>
            </a:r>
          </a:p>
          <a:p>
            <a:endParaRPr lang="en-US" dirty="0"/>
          </a:p>
        </p:txBody>
      </p:sp>
    </p:spTree>
    <p:extLst>
      <p:ext uri="{BB962C8B-B14F-4D97-AF65-F5344CB8AC3E}">
        <p14:creationId xmlns="" xmlns:p14="http://schemas.microsoft.com/office/powerpoint/2010/main" val="21763183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Forest management </a:t>
            </a:r>
            <a:endParaRPr lang="en-US" dirty="0"/>
          </a:p>
        </p:txBody>
      </p:sp>
      <p:sp>
        <p:nvSpPr>
          <p:cNvPr id="5" name="Content Placeholder 4"/>
          <p:cNvSpPr>
            <a:spLocks noGrp="1"/>
          </p:cNvSpPr>
          <p:nvPr>
            <p:ph idx="1"/>
          </p:nvPr>
        </p:nvSpPr>
        <p:spPr>
          <a:xfrm>
            <a:off x="457200" y="1066800"/>
            <a:ext cx="8229600" cy="5059363"/>
          </a:xfrm>
        </p:spPr>
        <p:txBody>
          <a:bodyPr>
            <a:normAutofit fontScale="92500"/>
          </a:bodyPr>
          <a:lstStyle/>
          <a:p>
            <a:pPr lvl="0"/>
            <a:r>
              <a:rPr lang="en-US" dirty="0" smtClean="0"/>
              <a:t>Encompasses all the process and practices undertaken in a forest area in order to lead and coordinate activities in forestry towards achieving some defined goals or objectives.</a:t>
            </a:r>
          </a:p>
          <a:p>
            <a:pPr lvl="0"/>
            <a:r>
              <a:rPr lang="en-US" dirty="0" smtClean="0"/>
              <a:t>Attempts to effectively integrate the biological, social and economic factors, which influence the decisions made towards the implementation of one or more specified objectives.</a:t>
            </a:r>
          </a:p>
          <a:p>
            <a:r>
              <a:rPr lang="en-US" dirty="0" smtClean="0"/>
              <a:t>Is the practical application of scientific, technical, and economic principles in forestry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287963"/>
          </a:xfrm>
        </p:spPr>
        <p:txBody>
          <a:bodyPr>
            <a:normAutofit fontScale="70000" lnSpcReduction="20000"/>
          </a:bodyPr>
          <a:lstStyle/>
          <a:p>
            <a:r>
              <a:rPr lang="en-US" dirty="0"/>
              <a:t>Forest management is the process of applying the </a:t>
            </a:r>
            <a:r>
              <a:rPr lang="en-US" b="1" dirty="0"/>
              <a:t>scientific</a:t>
            </a:r>
            <a:r>
              <a:rPr lang="en-US" dirty="0"/>
              <a:t>, </a:t>
            </a:r>
            <a:r>
              <a:rPr lang="en-US" b="1" dirty="0"/>
              <a:t>technical</a:t>
            </a:r>
            <a:r>
              <a:rPr lang="en-US" dirty="0"/>
              <a:t> and </a:t>
            </a:r>
            <a:r>
              <a:rPr lang="en-US" b="1" dirty="0"/>
              <a:t>economic</a:t>
            </a:r>
            <a:r>
              <a:rPr lang="en-US" dirty="0"/>
              <a:t> principles of forestry in the </a:t>
            </a:r>
            <a:r>
              <a:rPr lang="en-US" b="1" dirty="0"/>
              <a:t>planning</a:t>
            </a:r>
            <a:r>
              <a:rPr lang="en-US" dirty="0"/>
              <a:t>, </a:t>
            </a:r>
            <a:r>
              <a:rPr lang="en-US" b="1" dirty="0"/>
              <a:t>organization</a:t>
            </a:r>
            <a:r>
              <a:rPr lang="en-US" dirty="0"/>
              <a:t> and </a:t>
            </a:r>
            <a:r>
              <a:rPr lang="en-US" b="1" dirty="0"/>
              <a:t>implementation</a:t>
            </a:r>
            <a:r>
              <a:rPr lang="en-US" dirty="0"/>
              <a:t> of forestry activities in order to achieve the </a:t>
            </a:r>
            <a:r>
              <a:rPr lang="en-US" b="1" dirty="0"/>
              <a:t>objectives</a:t>
            </a:r>
            <a:r>
              <a:rPr lang="en-US" dirty="0"/>
              <a:t> of forest owners (society</a:t>
            </a:r>
            <a:r>
              <a:rPr lang="en-US" dirty="0" smtClean="0"/>
              <a:t>).</a:t>
            </a:r>
          </a:p>
          <a:p>
            <a:pPr lvl="1"/>
            <a:r>
              <a:rPr lang="en-US" dirty="0" smtClean="0"/>
              <a:t>requires </a:t>
            </a:r>
            <a:r>
              <a:rPr lang="en-US" dirty="0"/>
              <a:t>a </a:t>
            </a:r>
            <a:r>
              <a:rPr lang="en-US" dirty="0" smtClean="0"/>
              <a:t>plan </a:t>
            </a:r>
          </a:p>
          <a:p>
            <a:pPr lvl="1"/>
            <a:r>
              <a:rPr lang="en-US" dirty="0" smtClean="0"/>
              <a:t>assessment of the activities necessary to meet the objectives. </a:t>
            </a:r>
            <a:endParaRPr lang="en-US" dirty="0"/>
          </a:p>
          <a:p>
            <a:pPr lvl="1"/>
            <a:r>
              <a:rPr lang="en-US" dirty="0" smtClean="0"/>
              <a:t>recognition </a:t>
            </a:r>
            <a:r>
              <a:rPr lang="en-US" dirty="0"/>
              <a:t>of the important ecological and social concerns associated with a </a:t>
            </a:r>
            <a:r>
              <a:rPr lang="en-US" dirty="0" smtClean="0"/>
              <a:t>forest</a:t>
            </a:r>
          </a:p>
          <a:p>
            <a:pPr lvl="1"/>
            <a:r>
              <a:rPr lang="en-US" dirty="0" smtClean="0"/>
              <a:t>the </a:t>
            </a:r>
            <a:r>
              <a:rPr lang="en-US" dirty="0"/>
              <a:t>application of silvicultural practices so that a forest remains healthy and </a:t>
            </a:r>
            <a:r>
              <a:rPr lang="en-US" dirty="0" smtClean="0"/>
              <a:t>vigorous</a:t>
            </a:r>
          </a:p>
          <a:p>
            <a:r>
              <a:rPr lang="en-US" dirty="0"/>
              <a:t>The range of forest management activities can </a:t>
            </a:r>
            <a:r>
              <a:rPr lang="en-US" dirty="0" smtClean="0"/>
              <a:t>include</a:t>
            </a:r>
          </a:p>
          <a:p>
            <a:pPr lvl="1"/>
            <a:r>
              <a:rPr lang="en-US" dirty="0" smtClean="0"/>
              <a:t> </a:t>
            </a:r>
            <a:r>
              <a:rPr lang="en-US" dirty="0"/>
              <a:t>tree planting, </a:t>
            </a:r>
            <a:r>
              <a:rPr lang="en-US" dirty="0" smtClean="0"/>
              <a:t> </a:t>
            </a:r>
            <a:r>
              <a:rPr lang="en-US" dirty="0"/>
              <a:t>weed control, fertilization, </a:t>
            </a:r>
            <a:r>
              <a:rPr lang="en-US" dirty="0" err="1"/>
              <a:t>precommercial</a:t>
            </a:r>
            <a:r>
              <a:rPr lang="en-US" dirty="0"/>
              <a:t> thinning, commercial thinning, final harvests</a:t>
            </a:r>
            <a:r>
              <a:rPr lang="en-US" dirty="0" smtClean="0"/>
              <a:t>, </a:t>
            </a:r>
            <a:r>
              <a:rPr lang="en-US" dirty="0"/>
              <a:t>road construction, </a:t>
            </a:r>
            <a:r>
              <a:rPr lang="en-US" dirty="0" smtClean="0"/>
              <a:t>fire control, etc</a:t>
            </a:r>
          </a:p>
          <a:p>
            <a:r>
              <a:rPr lang="en-US" dirty="0" smtClean="0"/>
              <a:t>Each activities involves a cost and a benefit</a:t>
            </a:r>
          </a:p>
          <a:p>
            <a:r>
              <a:rPr lang="en-US" dirty="0" smtClean="0"/>
              <a:t>Choosing the type of activities, their timing, and placement is therefore important</a:t>
            </a: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Objectives of forest </a:t>
            </a:r>
            <a:r>
              <a:rPr lang="en-US" b="1" dirty="0" smtClean="0"/>
              <a:t>management</a:t>
            </a:r>
            <a:endParaRPr lang="en-US"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r>
              <a:rPr lang="en-US" dirty="0"/>
              <a:t>Objectives are desired points the forest organization wishes to reach or the purpose that an organization strives to </a:t>
            </a:r>
            <a:r>
              <a:rPr lang="en-US" dirty="0" smtClean="0"/>
              <a:t>achieve</a:t>
            </a:r>
            <a:endParaRPr lang="en-US" dirty="0"/>
          </a:p>
          <a:p>
            <a:r>
              <a:rPr lang="en-US" dirty="0"/>
              <a:t>Organization often have more than one </a:t>
            </a:r>
            <a:r>
              <a:rPr lang="en-US" dirty="0" smtClean="0"/>
              <a:t>objective</a:t>
            </a:r>
          </a:p>
          <a:p>
            <a:r>
              <a:rPr lang="en-US" dirty="0" smtClean="0"/>
              <a:t>Objectives can be classified as:</a:t>
            </a:r>
          </a:p>
          <a:p>
            <a:pPr lvl="1"/>
            <a:r>
              <a:rPr lang="en-US" dirty="0" smtClean="0"/>
              <a:t>Major(primary) and minor (secondary) objectives</a:t>
            </a:r>
          </a:p>
          <a:p>
            <a:pPr lvl="1"/>
            <a:r>
              <a:rPr lang="en-US" dirty="0" smtClean="0"/>
              <a:t>Direct and indirect objectives</a:t>
            </a:r>
          </a:p>
          <a:p>
            <a:r>
              <a:rPr lang="en-US" dirty="0" smtClean="0"/>
              <a:t>Objectives are defined at different levels</a:t>
            </a:r>
          </a:p>
          <a:p>
            <a:pPr lvl="1"/>
            <a:r>
              <a:rPr lang="en-US" dirty="0" smtClean="0"/>
              <a:t>National/regional wide objectives</a:t>
            </a:r>
          </a:p>
          <a:p>
            <a:pPr lvl="1"/>
            <a:r>
              <a:rPr lang="en-US" dirty="0" smtClean="0"/>
              <a:t>Project/local/forest based objectives</a:t>
            </a:r>
          </a:p>
          <a:p>
            <a:pPr lvl="1"/>
            <a:r>
              <a:rPr lang="en-US" dirty="0" smtClean="0"/>
              <a:t>Compartment level objectives</a:t>
            </a:r>
          </a:p>
          <a:p>
            <a:endParaRPr lang="en-US" dirty="0" smtClean="0"/>
          </a:p>
          <a:p>
            <a:endParaRPr lang="en-US" dirty="0"/>
          </a:p>
        </p:txBody>
      </p:sp>
    </p:spTree>
    <p:extLst>
      <p:ext uri="{BB962C8B-B14F-4D97-AF65-F5344CB8AC3E}">
        <p14:creationId xmlns="" xmlns:p14="http://schemas.microsoft.com/office/powerpoint/2010/main" val="27707469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5135563"/>
          </a:xfrm>
        </p:spPr>
        <p:txBody>
          <a:bodyPr>
            <a:normAutofit fontScale="70000" lnSpcReduction="20000"/>
          </a:bodyPr>
          <a:lstStyle/>
          <a:p>
            <a:r>
              <a:rPr lang="en-US" dirty="0"/>
              <a:t>Nation </a:t>
            </a:r>
            <a:r>
              <a:rPr lang="en-US" dirty="0" smtClean="0"/>
              <a:t>Wide objectives – often defined at </a:t>
            </a:r>
            <a:r>
              <a:rPr lang="en-US" dirty="0" err="1" smtClean="0"/>
              <a:t>sectoral</a:t>
            </a:r>
            <a:r>
              <a:rPr lang="en-US" dirty="0" smtClean="0"/>
              <a:t> policy levels</a:t>
            </a:r>
            <a:endParaRPr lang="en-US" dirty="0"/>
          </a:p>
          <a:p>
            <a:pPr lvl="1" fontAlgn="base" hangingPunct="0"/>
            <a:r>
              <a:rPr lang="en-US" dirty="0"/>
              <a:t>Produce enough forestry products for the need of the people on a long term base</a:t>
            </a:r>
          </a:p>
          <a:p>
            <a:pPr lvl="1" fontAlgn="base" hangingPunct="0"/>
            <a:r>
              <a:rPr lang="en-US" dirty="0"/>
              <a:t> Increase the forest cover and prevent desertification</a:t>
            </a:r>
          </a:p>
          <a:p>
            <a:pPr lvl="1" fontAlgn="base" hangingPunct="0"/>
            <a:r>
              <a:rPr lang="en-US" dirty="0"/>
              <a:t>Maintain or enhance the biodiversity resources</a:t>
            </a:r>
          </a:p>
          <a:p>
            <a:r>
              <a:rPr lang="en-US" dirty="0"/>
              <a:t>Project level:</a:t>
            </a:r>
          </a:p>
          <a:p>
            <a:pPr lvl="1" fontAlgn="base" hangingPunct="0"/>
            <a:r>
              <a:rPr lang="en-US" dirty="0"/>
              <a:t>Production of lumber, construction poles and fuel wood for the local market</a:t>
            </a:r>
          </a:p>
          <a:p>
            <a:pPr lvl="1" fontAlgn="base" hangingPunct="0"/>
            <a:r>
              <a:rPr lang="en-US" dirty="0"/>
              <a:t>Generate enough revenue to cover the cost of the project and allow additional investment</a:t>
            </a:r>
          </a:p>
          <a:p>
            <a:pPr lvl="1" fontAlgn="base" hangingPunct="0"/>
            <a:r>
              <a:rPr lang="en-US" dirty="0"/>
              <a:t>Generate maximum revenue in the long term.</a:t>
            </a:r>
          </a:p>
          <a:p>
            <a:r>
              <a:rPr lang="en-US" dirty="0" smtClean="0"/>
              <a:t>Compartment/stand </a:t>
            </a:r>
            <a:r>
              <a:rPr lang="en-US" dirty="0"/>
              <a:t>level:</a:t>
            </a:r>
          </a:p>
          <a:p>
            <a:pPr lvl="1" fontAlgn="base" hangingPunct="0"/>
            <a:r>
              <a:rPr lang="en-US" dirty="0" smtClean="0"/>
              <a:t>Maximum </a:t>
            </a:r>
            <a:r>
              <a:rPr lang="en-US" dirty="0"/>
              <a:t>volume production of saw timbers.</a:t>
            </a:r>
          </a:p>
          <a:p>
            <a:pPr lvl="1" fontAlgn="base" hangingPunct="0"/>
            <a:r>
              <a:rPr lang="en-US" dirty="0"/>
              <a:t>Production of good quality saw timber.</a:t>
            </a:r>
          </a:p>
          <a:p>
            <a:pPr lvl="1" fontAlgn="base" hangingPunct="0"/>
            <a:r>
              <a:rPr lang="en-US" dirty="0"/>
              <a:t>Production of electric power transmission poles.</a:t>
            </a:r>
          </a:p>
          <a:p>
            <a:pPr lvl="1"/>
            <a:r>
              <a:rPr lang="en-US" dirty="0"/>
              <a:t>Production of round wood up to maximum diameter.</a:t>
            </a:r>
          </a:p>
        </p:txBody>
      </p:sp>
    </p:spTree>
    <p:extLst>
      <p:ext uri="{BB962C8B-B14F-4D97-AF65-F5344CB8AC3E}">
        <p14:creationId xmlns="" xmlns:p14="http://schemas.microsoft.com/office/powerpoint/2010/main" val="3144797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487362"/>
          </a:xfrm>
        </p:spPr>
        <p:txBody>
          <a:bodyPr>
            <a:noAutofit/>
          </a:bodyPr>
          <a:lstStyle/>
          <a:p>
            <a:r>
              <a:rPr lang="en-US" sz="3600" dirty="0" smtClean="0"/>
              <a:t>Scope of forest management</a:t>
            </a:r>
            <a:endParaRPr lang="en-US" sz="3600" dirty="0"/>
          </a:p>
        </p:txBody>
      </p:sp>
      <p:sp>
        <p:nvSpPr>
          <p:cNvPr id="3" name="Content Placeholder 2"/>
          <p:cNvSpPr>
            <a:spLocks noGrp="1"/>
          </p:cNvSpPr>
          <p:nvPr>
            <p:ph idx="1"/>
          </p:nvPr>
        </p:nvSpPr>
        <p:spPr>
          <a:xfrm>
            <a:off x="457200" y="685800"/>
            <a:ext cx="8229600" cy="5943600"/>
          </a:xfrm>
        </p:spPr>
        <p:txBody>
          <a:bodyPr/>
          <a:lstStyle/>
          <a:p>
            <a:r>
              <a:rPr lang="en-US" sz="2600" dirty="0" smtClean="0"/>
              <a:t>Forest management Is </a:t>
            </a:r>
            <a:r>
              <a:rPr lang="en-US" sz="2600" dirty="0"/>
              <a:t>the practical application of scientific, technical, and economic principles in forestry</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600201"/>
            <a:ext cx="6705600" cy="5080687"/>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5353206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Sustainable Forest Management</a:t>
            </a:r>
            <a:endParaRPr lang="en-US" dirty="0"/>
          </a:p>
        </p:txBody>
      </p:sp>
      <p:sp>
        <p:nvSpPr>
          <p:cNvPr id="3" name="Content Placeholder 2"/>
          <p:cNvSpPr>
            <a:spLocks noGrp="1"/>
          </p:cNvSpPr>
          <p:nvPr>
            <p:ph idx="1"/>
          </p:nvPr>
        </p:nvSpPr>
        <p:spPr>
          <a:xfrm>
            <a:off x="457200" y="838200"/>
            <a:ext cx="8229600" cy="5638800"/>
          </a:xfrm>
        </p:spPr>
        <p:txBody>
          <a:bodyPr>
            <a:normAutofit fontScale="70000" lnSpcReduction="20000"/>
          </a:bodyPr>
          <a:lstStyle/>
          <a:p>
            <a:r>
              <a:rPr lang="en-US" dirty="0" smtClean="0"/>
              <a:t>Related to the concept of sustainable development </a:t>
            </a:r>
          </a:p>
          <a:p>
            <a:pPr lvl="1"/>
            <a:r>
              <a:rPr lang="en-US" i="1" dirty="0"/>
              <a:t>Sustainable development is development which meets the needs of the present without compromising the ability of future generations to meet their own </a:t>
            </a:r>
            <a:r>
              <a:rPr lang="en-US" i="1" dirty="0" smtClean="0"/>
              <a:t>needs</a:t>
            </a:r>
          </a:p>
          <a:p>
            <a:r>
              <a:rPr lang="en-US" dirty="0" smtClean="0"/>
              <a:t>Rationales for SD</a:t>
            </a:r>
          </a:p>
          <a:p>
            <a:pPr lvl="1"/>
            <a:r>
              <a:rPr lang="en-US" dirty="0" smtClean="0"/>
              <a:t>Unequal distribution of benefits of development</a:t>
            </a:r>
          </a:p>
          <a:p>
            <a:pPr lvl="1"/>
            <a:r>
              <a:rPr lang="en-US" dirty="0" smtClean="0"/>
              <a:t>negative impacts of development on the environment</a:t>
            </a:r>
          </a:p>
          <a:p>
            <a:r>
              <a:rPr lang="en-US" dirty="0" smtClean="0"/>
              <a:t>Three aspects of SD</a:t>
            </a:r>
          </a:p>
          <a:p>
            <a:pPr lvl="1"/>
            <a:r>
              <a:rPr lang="en-US" dirty="0" smtClean="0"/>
              <a:t>Economic - able to produce goods and services on a continuing basis</a:t>
            </a:r>
          </a:p>
          <a:p>
            <a:pPr lvl="1"/>
            <a:r>
              <a:rPr lang="en-US" dirty="0" smtClean="0"/>
              <a:t>Environmental - avoiding over-exploitation of renewable resource systems or and depleting non-renewable resources</a:t>
            </a:r>
          </a:p>
          <a:p>
            <a:pPr lvl="1"/>
            <a:r>
              <a:rPr lang="en-US" dirty="0" smtClean="0"/>
              <a:t>Social - distributional equity, adequate provision of social services</a:t>
            </a:r>
          </a:p>
          <a:p>
            <a:r>
              <a:rPr lang="en-GB" dirty="0" smtClean="0"/>
              <a:t>Therefore, sustainable </a:t>
            </a:r>
            <a:r>
              <a:rPr lang="en-GB" dirty="0"/>
              <a:t>forest management will ensure that the values derived from the forest meet present-day needs while at the same time ensuring their continued availability and contribution to long-term development </a:t>
            </a:r>
            <a:r>
              <a:rPr lang="en-GB" dirty="0" smtClean="0"/>
              <a:t>needs</a:t>
            </a:r>
          </a:p>
          <a:p>
            <a:pPr lvl="1"/>
            <a:r>
              <a:rPr lang="en-US" i="1" dirty="0"/>
              <a:t>wood and -wood products, water, food, fodder, medicine, fuel, shelter, employment, recreation, habitats for wildlife, </a:t>
            </a:r>
            <a:r>
              <a:rPr lang="en-US" i="1" dirty="0" smtClean="0"/>
              <a:t>biodiversity, </a:t>
            </a:r>
            <a:r>
              <a:rPr lang="en-US" i="1" dirty="0"/>
              <a:t>carbon sinks and reservoirs, and for other forest products</a:t>
            </a:r>
            <a:endParaRPr lang="en-US" dirty="0"/>
          </a:p>
        </p:txBody>
      </p:sp>
    </p:spTree>
    <p:extLst>
      <p:ext uri="{BB962C8B-B14F-4D97-AF65-F5344CB8AC3E}">
        <p14:creationId xmlns="" xmlns:p14="http://schemas.microsoft.com/office/powerpoint/2010/main" val="2468916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2124</Words>
  <Application>Microsoft Office PowerPoint</Application>
  <PresentationFormat>On-screen Show (4:3)</PresentationFormat>
  <Paragraphs>199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Advanced Forest Management</vt:lpstr>
      <vt:lpstr>Course outline</vt:lpstr>
      <vt:lpstr>References</vt:lpstr>
      <vt:lpstr>Forest management </vt:lpstr>
      <vt:lpstr>Slide 5</vt:lpstr>
      <vt:lpstr>Objectives of forest management</vt:lpstr>
      <vt:lpstr>Slide 7</vt:lpstr>
      <vt:lpstr>Scope of forest management</vt:lpstr>
      <vt:lpstr>Sustainable Forest Management</vt:lpstr>
      <vt:lpstr>Contd.</vt:lpstr>
      <vt:lpstr>Slide 11</vt:lpstr>
      <vt:lpstr>Slide 12</vt:lpstr>
      <vt:lpstr>Criteria and Indicators (C&amp;I) of SFM</vt:lpstr>
      <vt:lpstr>Slide 14</vt:lpstr>
      <vt:lpstr>Slide 15</vt:lpstr>
      <vt:lpstr>Slide 16</vt:lpstr>
      <vt:lpstr>The Principle of Sustainable Yield</vt:lpstr>
      <vt:lpstr>Elements of Forest Management </vt:lpstr>
      <vt:lpstr>Slide 19</vt:lpstr>
      <vt:lpstr>Slide 20</vt:lpstr>
      <vt:lpstr>Slide 21</vt:lpstr>
      <vt:lpstr>Forest map</vt:lpstr>
      <vt:lpstr>Slide 23</vt:lpstr>
      <vt:lpstr>Land cover classification of JamaUrji farmers managed forest area</vt:lpstr>
      <vt:lpstr>Slope class of JamaUrji Farmers managed natural forest area</vt:lpstr>
      <vt:lpstr>JamaUrji farmers managed natural forest; Forest management prescription activities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Forest Management</dc:title>
  <dc:creator>user</dc:creator>
  <cp:lastModifiedBy>DMU</cp:lastModifiedBy>
  <cp:revision>1</cp:revision>
  <dcterms:created xsi:type="dcterms:W3CDTF">2019-04-19T12:09:36Z</dcterms:created>
  <dcterms:modified xsi:type="dcterms:W3CDTF">2020-05-14T18:38:05Z</dcterms:modified>
</cp:coreProperties>
</file>