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2"/>
  </p:notesMasterIdLst>
  <p:sldIdLst>
    <p:sldId id="304" r:id="rId3"/>
    <p:sldId id="257" r:id="rId4"/>
    <p:sldId id="258"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260" r:id="rId20"/>
    <p:sldId id="261" r:id="rId21"/>
    <p:sldId id="262" r:id="rId22"/>
    <p:sldId id="263" r:id="rId23"/>
    <p:sldId id="264" r:id="rId24"/>
    <p:sldId id="319" r:id="rId25"/>
    <p:sldId id="320" r:id="rId26"/>
    <p:sldId id="321" r:id="rId27"/>
    <p:sldId id="322" r:id="rId28"/>
    <p:sldId id="266" r:id="rId29"/>
    <p:sldId id="267" r:id="rId30"/>
    <p:sldId id="268" r:id="rId31"/>
    <p:sldId id="269" r:id="rId32"/>
    <p:sldId id="270" r:id="rId33"/>
    <p:sldId id="271" r:id="rId34"/>
    <p:sldId id="272" r:id="rId35"/>
    <p:sldId id="273" r:id="rId36"/>
    <p:sldId id="274" r:id="rId37"/>
    <p:sldId id="276" r:id="rId38"/>
    <p:sldId id="277" r:id="rId39"/>
    <p:sldId id="278" r:id="rId40"/>
    <p:sldId id="279" r:id="rId41"/>
    <p:sldId id="280" r:id="rId42"/>
    <p:sldId id="281" r:id="rId43"/>
    <p:sldId id="282" r:id="rId44"/>
    <p:sldId id="283" r:id="rId45"/>
    <p:sldId id="284" r:id="rId46"/>
    <p:sldId id="285" r:id="rId47"/>
    <p:sldId id="286" r:id="rId48"/>
    <p:sldId id="287" r:id="rId49"/>
    <p:sldId id="288" r:id="rId50"/>
    <p:sldId id="289" r:id="rId51"/>
    <p:sldId id="290" r:id="rId52"/>
    <p:sldId id="291" r:id="rId53"/>
    <p:sldId id="292" r:id="rId54"/>
    <p:sldId id="293" r:id="rId55"/>
    <p:sldId id="294" r:id="rId56"/>
    <p:sldId id="295" r:id="rId57"/>
    <p:sldId id="296" r:id="rId58"/>
    <p:sldId id="297" r:id="rId59"/>
    <p:sldId id="298" r:id="rId60"/>
    <p:sldId id="299" r:id="rId61"/>
    <p:sldId id="300" r:id="rId62"/>
    <p:sldId id="301" r:id="rId63"/>
    <p:sldId id="302" r:id="rId64"/>
    <p:sldId id="303"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9" r:id="rId81"/>
    <p:sldId id="340" r:id="rId82"/>
    <p:sldId id="341" r:id="rId83"/>
    <p:sldId id="342" r:id="rId84"/>
    <p:sldId id="345" r:id="rId85"/>
    <p:sldId id="344" r:id="rId86"/>
    <p:sldId id="346" r:id="rId87"/>
    <p:sldId id="347" r:id="rId88"/>
    <p:sldId id="348" r:id="rId89"/>
    <p:sldId id="349" r:id="rId90"/>
    <p:sldId id="350" r:id="rId91"/>
    <p:sldId id="351" r:id="rId92"/>
    <p:sldId id="352" r:id="rId93"/>
    <p:sldId id="353" r:id="rId94"/>
    <p:sldId id="354" r:id="rId95"/>
    <p:sldId id="355" r:id="rId96"/>
    <p:sldId id="356" r:id="rId97"/>
    <p:sldId id="357" r:id="rId98"/>
    <p:sldId id="358" r:id="rId99"/>
    <p:sldId id="359" r:id="rId100"/>
    <p:sldId id="360" r:id="rId101"/>
    <p:sldId id="361" r:id="rId102"/>
    <p:sldId id="362" r:id="rId103"/>
    <p:sldId id="363" r:id="rId104"/>
    <p:sldId id="364" r:id="rId105"/>
    <p:sldId id="365" r:id="rId106"/>
    <p:sldId id="366" r:id="rId107"/>
    <p:sldId id="367" r:id="rId108"/>
    <p:sldId id="368" r:id="rId109"/>
    <p:sldId id="369" r:id="rId110"/>
    <p:sldId id="370" r:id="rId111"/>
    <p:sldId id="371" r:id="rId112"/>
    <p:sldId id="372" r:id="rId113"/>
    <p:sldId id="373" r:id="rId114"/>
    <p:sldId id="374" r:id="rId115"/>
    <p:sldId id="375" r:id="rId116"/>
    <p:sldId id="376" r:id="rId117"/>
    <p:sldId id="377" r:id="rId118"/>
    <p:sldId id="378" r:id="rId119"/>
    <p:sldId id="379" r:id="rId120"/>
    <p:sldId id="380" r:id="rId121"/>
    <p:sldId id="381" r:id="rId122"/>
    <p:sldId id="382" r:id="rId123"/>
    <p:sldId id="383" r:id="rId124"/>
    <p:sldId id="384" r:id="rId125"/>
    <p:sldId id="385" r:id="rId126"/>
    <p:sldId id="386" r:id="rId127"/>
    <p:sldId id="387" r:id="rId128"/>
    <p:sldId id="388" r:id="rId129"/>
    <p:sldId id="389" r:id="rId130"/>
    <p:sldId id="390" r:id="rId131"/>
    <p:sldId id="391" r:id="rId132"/>
    <p:sldId id="392" r:id="rId133"/>
    <p:sldId id="393" r:id="rId134"/>
    <p:sldId id="394" r:id="rId135"/>
    <p:sldId id="395" r:id="rId136"/>
    <p:sldId id="396" r:id="rId137"/>
    <p:sldId id="397" r:id="rId138"/>
    <p:sldId id="398" r:id="rId139"/>
    <p:sldId id="399" r:id="rId140"/>
    <p:sldId id="400" r:id="rId141"/>
    <p:sldId id="401" r:id="rId142"/>
    <p:sldId id="402" r:id="rId143"/>
    <p:sldId id="403" r:id="rId144"/>
    <p:sldId id="404" r:id="rId145"/>
    <p:sldId id="405" r:id="rId146"/>
    <p:sldId id="406" r:id="rId147"/>
    <p:sldId id="407" r:id="rId148"/>
    <p:sldId id="408" r:id="rId149"/>
    <p:sldId id="409" r:id="rId150"/>
    <p:sldId id="410" r:id="rId1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37" autoAdjust="0"/>
  </p:normalViewPr>
  <p:slideViewPr>
    <p:cSldViewPr>
      <p:cViewPr varScale="1">
        <p:scale>
          <a:sx n="70" d="100"/>
          <a:sy n="70" d="100"/>
        </p:scale>
        <p:origin x="1386" y="54"/>
      </p:cViewPr>
      <p:guideLst>
        <p:guide orient="horz" pos="2160"/>
        <p:guide pos="2880"/>
      </p:guideLst>
    </p:cSldViewPr>
  </p:slideViewPr>
  <p:outlineViewPr>
    <p:cViewPr>
      <p:scale>
        <a:sx n="33" d="100"/>
        <a:sy n="33" d="100"/>
      </p:scale>
      <p:origin x="0" y="1125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slide" Target="slides/slide136.xml"/><Relationship Id="rId154" Type="http://schemas.openxmlformats.org/officeDocument/2006/relationships/viewProps" Target="viewProp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theme" Target="theme/them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slide" Target="slides/slide122.xml"/><Relationship Id="rId129" Type="http://schemas.openxmlformats.org/officeDocument/2006/relationships/slide" Target="slides/slide127.xml"/><Relationship Id="rId137" Type="http://schemas.openxmlformats.org/officeDocument/2006/relationships/slide" Target="slides/slide13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32" Type="http://schemas.openxmlformats.org/officeDocument/2006/relationships/slide" Target="slides/slide130.xml"/><Relationship Id="rId140" Type="http://schemas.openxmlformats.org/officeDocument/2006/relationships/slide" Target="slides/slide138.xml"/><Relationship Id="rId145" Type="http://schemas.openxmlformats.org/officeDocument/2006/relationships/slide" Target="slides/slide143.xml"/><Relationship Id="rId15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30" Type="http://schemas.openxmlformats.org/officeDocument/2006/relationships/slide" Target="slides/slide128.xml"/><Relationship Id="rId135" Type="http://schemas.openxmlformats.org/officeDocument/2006/relationships/slide" Target="slides/slide133.xml"/><Relationship Id="rId143" Type="http://schemas.openxmlformats.org/officeDocument/2006/relationships/slide" Target="slides/slide141.xml"/><Relationship Id="rId148" Type="http://schemas.openxmlformats.org/officeDocument/2006/relationships/slide" Target="slides/slide146.xml"/><Relationship Id="rId151" Type="http://schemas.openxmlformats.org/officeDocument/2006/relationships/slide" Target="slides/slide149.xml"/><Relationship Id="rId156"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notesMaster" Target="notesMasters/notesMaster1.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191246-458D-4F1C-A150-59CFE906EAD4}" type="datetimeFigureOut">
              <a:rPr lang="en-US" smtClean="0"/>
              <a:pPr/>
              <a:t>5/18/2020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29E1A3-6621-47C6-BC6E-61F21FFECF55}" type="slidenum">
              <a:rPr lang="en-US" smtClean="0"/>
              <a:pPr/>
              <a:t>‹#›</a:t>
            </a:fld>
            <a:endParaRPr lang="en-US"/>
          </a:p>
        </p:txBody>
      </p:sp>
    </p:spTree>
    <p:extLst>
      <p:ext uri="{BB962C8B-B14F-4D97-AF65-F5344CB8AC3E}">
        <p14:creationId xmlns:p14="http://schemas.microsoft.com/office/powerpoint/2010/main" val="60610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A80C58-349A-4850-A47D-9518C10418C6}" type="slidenum">
              <a:rPr lang="en-US">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408730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41</a:t>
            </a:fld>
            <a:endParaRPr lang="en-US"/>
          </a:p>
        </p:txBody>
      </p:sp>
    </p:spTree>
    <p:extLst>
      <p:ext uri="{BB962C8B-B14F-4D97-AF65-F5344CB8AC3E}">
        <p14:creationId xmlns:p14="http://schemas.microsoft.com/office/powerpoint/2010/main" val="1616759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52</a:t>
            </a:fld>
            <a:endParaRPr lang="en-US"/>
          </a:p>
        </p:txBody>
      </p:sp>
    </p:spTree>
    <p:extLst>
      <p:ext uri="{BB962C8B-B14F-4D97-AF65-F5344CB8AC3E}">
        <p14:creationId xmlns:p14="http://schemas.microsoft.com/office/powerpoint/2010/main" val="32164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53</a:t>
            </a:fld>
            <a:endParaRPr lang="en-US"/>
          </a:p>
        </p:txBody>
      </p:sp>
    </p:spTree>
    <p:extLst>
      <p:ext uri="{BB962C8B-B14F-4D97-AF65-F5344CB8AC3E}">
        <p14:creationId xmlns:p14="http://schemas.microsoft.com/office/powerpoint/2010/main" val="442886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58</a:t>
            </a:fld>
            <a:endParaRPr lang="en-US"/>
          </a:p>
        </p:txBody>
      </p:sp>
    </p:spTree>
    <p:extLst>
      <p:ext uri="{BB962C8B-B14F-4D97-AF65-F5344CB8AC3E}">
        <p14:creationId xmlns:p14="http://schemas.microsoft.com/office/powerpoint/2010/main" val="3963665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61</a:t>
            </a:fld>
            <a:endParaRPr lang="en-US"/>
          </a:p>
        </p:txBody>
      </p:sp>
    </p:spTree>
    <p:extLst>
      <p:ext uri="{BB962C8B-B14F-4D97-AF65-F5344CB8AC3E}">
        <p14:creationId xmlns:p14="http://schemas.microsoft.com/office/powerpoint/2010/main" val="2388287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63</a:t>
            </a:fld>
            <a:endParaRPr lang="en-US"/>
          </a:p>
        </p:txBody>
      </p:sp>
    </p:spTree>
    <p:extLst>
      <p:ext uri="{BB962C8B-B14F-4D97-AF65-F5344CB8AC3E}">
        <p14:creationId xmlns:p14="http://schemas.microsoft.com/office/powerpoint/2010/main" val="2130670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29E1A3-6621-47C6-BC6E-61F21FFECF55}" type="slidenum">
              <a:rPr lang="en-US" smtClean="0"/>
              <a:pPr/>
              <a:t>111</a:t>
            </a:fld>
            <a:endParaRPr lang="en-US"/>
          </a:p>
        </p:txBody>
      </p:sp>
    </p:spTree>
    <p:extLst>
      <p:ext uri="{BB962C8B-B14F-4D97-AF65-F5344CB8AC3E}">
        <p14:creationId xmlns:p14="http://schemas.microsoft.com/office/powerpoint/2010/main" val="579530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2</a:t>
            </a:fld>
            <a:endParaRPr lang="en-US"/>
          </a:p>
        </p:txBody>
      </p:sp>
    </p:spTree>
    <p:extLst>
      <p:ext uri="{BB962C8B-B14F-4D97-AF65-F5344CB8AC3E}">
        <p14:creationId xmlns:p14="http://schemas.microsoft.com/office/powerpoint/2010/main" val="3291799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19</a:t>
            </a:fld>
            <a:endParaRPr lang="en-US"/>
          </a:p>
        </p:txBody>
      </p:sp>
    </p:spTree>
    <p:extLst>
      <p:ext uri="{BB962C8B-B14F-4D97-AF65-F5344CB8AC3E}">
        <p14:creationId xmlns:p14="http://schemas.microsoft.com/office/powerpoint/2010/main" val="3864780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27</a:t>
            </a:fld>
            <a:endParaRPr lang="en-US"/>
          </a:p>
        </p:txBody>
      </p:sp>
    </p:spTree>
    <p:extLst>
      <p:ext uri="{BB962C8B-B14F-4D97-AF65-F5344CB8AC3E}">
        <p14:creationId xmlns:p14="http://schemas.microsoft.com/office/powerpoint/2010/main" val="1015476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28</a:t>
            </a:fld>
            <a:endParaRPr lang="en-US"/>
          </a:p>
        </p:txBody>
      </p:sp>
    </p:spTree>
    <p:extLst>
      <p:ext uri="{BB962C8B-B14F-4D97-AF65-F5344CB8AC3E}">
        <p14:creationId xmlns:p14="http://schemas.microsoft.com/office/powerpoint/2010/main" val="4250105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29</a:t>
            </a:fld>
            <a:endParaRPr lang="en-US"/>
          </a:p>
        </p:txBody>
      </p:sp>
    </p:spTree>
    <p:extLst>
      <p:ext uri="{BB962C8B-B14F-4D97-AF65-F5344CB8AC3E}">
        <p14:creationId xmlns:p14="http://schemas.microsoft.com/office/powerpoint/2010/main" val="2335706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31</a:t>
            </a:fld>
            <a:endParaRPr lang="en-US"/>
          </a:p>
        </p:txBody>
      </p:sp>
    </p:spTree>
    <p:extLst>
      <p:ext uri="{BB962C8B-B14F-4D97-AF65-F5344CB8AC3E}">
        <p14:creationId xmlns:p14="http://schemas.microsoft.com/office/powerpoint/2010/main" val="3478395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32</a:t>
            </a:fld>
            <a:endParaRPr lang="en-US"/>
          </a:p>
        </p:txBody>
      </p:sp>
    </p:spTree>
    <p:extLst>
      <p:ext uri="{BB962C8B-B14F-4D97-AF65-F5344CB8AC3E}">
        <p14:creationId xmlns:p14="http://schemas.microsoft.com/office/powerpoint/2010/main" val="1776210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29E1A3-6621-47C6-BC6E-61F21FFECF55}" type="slidenum">
              <a:rPr lang="en-US" smtClean="0"/>
              <a:pPr/>
              <a:t>33</a:t>
            </a:fld>
            <a:endParaRPr lang="en-US"/>
          </a:p>
        </p:txBody>
      </p:sp>
    </p:spTree>
    <p:extLst>
      <p:ext uri="{BB962C8B-B14F-4D97-AF65-F5344CB8AC3E}">
        <p14:creationId xmlns:p14="http://schemas.microsoft.com/office/powerpoint/2010/main" val="61401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281EA2-7104-48A8-AB37-579060E8C64D}"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1091992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281EA2-7104-48A8-AB37-579060E8C64D}"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238284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281EA2-7104-48A8-AB37-579060E8C64D}"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852453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026" name="Picture 2" descr="C:\Users\Shai Schwartz\Work\VisualBee\Public\Nina\Designs Sketches\Shai\monoDark-02c.pn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
        <p:nvSpPr>
          <p:cNvPr id="2" name="Title 1"/>
          <p:cNvSpPr>
            <a:spLocks noGrp="1"/>
          </p:cNvSpPr>
          <p:nvPr>
            <p:ph type="ctrTitle"/>
          </p:nvPr>
        </p:nvSpPr>
        <p:spPr>
          <a:xfrm>
            <a:off x="533400" y="1524000"/>
            <a:ext cx="7783016" cy="1470025"/>
          </a:xfrm>
        </p:spPr>
        <p:txBody>
          <a:bodyPr anchor="b"/>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124200"/>
            <a:ext cx="6342856" cy="1219200"/>
          </a:xfrm>
        </p:spPr>
        <p:txBody>
          <a:bodyPr>
            <a:normAutofit/>
          </a:bodyPr>
          <a:lstStyle>
            <a:lvl1pPr marL="0" indent="0" algn="l">
              <a:buNone/>
              <a:defRPr sz="24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Tree>
    <p:extLst>
      <p:ext uri="{BB962C8B-B14F-4D97-AF65-F5344CB8AC3E}">
        <p14:creationId xmlns:p14="http://schemas.microsoft.com/office/powerpoint/2010/main" val="3267249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Image sqr">
    <p:spTree>
      <p:nvGrpSpPr>
        <p:cNvPr id="1" name=""/>
        <p:cNvGrpSpPr/>
        <p:nvPr/>
      </p:nvGrpSpPr>
      <p:grpSpPr>
        <a:xfrm>
          <a:off x="0" y="0"/>
          <a:ext cx="0" cy="0"/>
          <a:chOff x="0" y="0"/>
          <a:chExt cx="0" cy="0"/>
        </a:xfrm>
      </p:grpSpPr>
      <p:pic>
        <p:nvPicPr>
          <p:cNvPr id="9" name="Picture 2" descr="C:\Users\Shai Schwartz\Work\VisualBee\Public\Nina\Designs Sketches\Shai\monoDark-02c.pn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
        <p:nvSpPr>
          <p:cNvPr id="2" name="Title 1"/>
          <p:cNvSpPr>
            <a:spLocks noGrp="1"/>
          </p:cNvSpPr>
          <p:nvPr>
            <p:ph type="ctrTitle"/>
          </p:nvPr>
        </p:nvSpPr>
        <p:spPr>
          <a:xfrm>
            <a:off x="533400" y="1524000"/>
            <a:ext cx="7772400" cy="1470025"/>
          </a:xfrm>
        </p:spPr>
        <p:txBody>
          <a:bodyPr/>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124200"/>
            <a:ext cx="7772400" cy="1219200"/>
          </a:xfrm>
        </p:spPr>
        <p:txBody>
          <a:bodyPr>
            <a:normAutofit/>
          </a:bodyPr>
          <a:lstStyle>
            <a:lvl1pPr marL="0" indent="0" algn="l">
              <a:buNone/>
              <a:defRPr sz="2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10" name="Picture Placeholder 19"/>
          <p:cNvSpPr>
            <a:spLocks noGrp="1"/>
          </p:cNvSpPr>
          <p:nvPr>
            <p:ph type="pic" sz="quarter" idx="13" hasCustomPrompt="1"/>
          </p:nvPr>
        </p:nvSpPr>
        <p:spPr>
          <a:xfrm rot="21358221">
            <a:off x="-224609" y="4758594"/>
            <a:ext cx="3226141" cy="2395789"/>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1890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[Title Picture]</a:t>
            </a:r>
            <a:endParaRPr lang="en-US" dirty="0"/>
          </a:p>
        </p:txBody>
      </p:sp>
    </p:spTree>
    <p:extLst>
      <p:ext uri="{BB962C8B-B14F-4D97-AF65-F5344CB8AC3E}">
        <p14:creationId xmlns:p14="http://schemas.microsoft.com/office/powerpoint/2010/main" val="248456587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itle Slide Image full">
    <p:spTree>
      <p:nvGrpSpPr>
        <p:cNvPr id="1" name=""/>
        <p:cNvGrpSpPr/>
        <p:nvPr/>
      </p:nvGrpSpPr>
      <p:grpSpPr>
        <a:xfrm>
          <a:off x="0" y="0"/>
          <a:ext cx="0" cy="0"/>
          <a:chOff x="0" y="0"/>
          <a:chExt cx="0" cy="0"/>
        </a:xfrm>
      </p:grpSpPr>
      <p:pic>
        <p:nvPicPr>
          <p:cNvPr id="10" name="Picture 2" descr="C:\Users\Shai Schwartz\Work\VisualBee\Public\Nina\Designs Sketches\Shai\monoDark-02c.pn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
        <p:nvSpPr>
          <p:cNvPr id="9" name="Picture Placeholder 19"/>
          <p:cNvSpPr>
            <a:spLocks noGrp="1"/>
          </p:cNvSpPr>
          <p:nvPr>
            <p:ph type="pic" sz="quarter" idx="13" hasCustomPrompt="1"/>
          </p:nvPr>
        </p:nvSpPr>
        <p:spPr>
          <a:xfrm rot="21358221">
            <a:off x="42727" y="-473632"/>
            <a:ext cx="8412879" cy="5849404"/>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702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[Title Picture]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2" name="Title 1"/>
          <p:cNvSpPr>
            <a:spLocks noGrp="1"/>
          </p:cNvSpPr>
          <p:nvPr>
            <p:ph type="ctrTitle"/>
          </p:nvPr>
        </p:nvSpPr>
        <p:spPr>
          <a:xfrm>
            <a:off x="2895600" y="1524000"/>
            <a:ext cx="6248400" cy="1470025"/>
          </a:xfrm>
          <a:solidFill>
            <a:schemeClr val="bg1"/>
          </a:solidFill>
          <a:ln>
            <a:solidFill>
              <a:schemeClr val="tx1"/>
            </a:solidFill>
          </a:ln>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2895600" y="3124200"/>
            <a:ext cx="6248400" cy="1219200"/>
          </a:xfrm>
          <a:solidFill>
            <a:schemeClr val="bg1"/>
          </a:solidFill>
          <a:ln>
            <a:solidFill>
              <a:schemeClr val="tx1"/>
            </a:solidFill>
          </a:ln>
        </p:spPr>
        <p:txBody>
          <a:bodyPr>
            <a:normAutofit/>
          </a:bodyPr>
          <a:lstStyle>
            <a:lvl1pPr marL="0" indent="0" algn="l">
              <a:buNone/>
              <a:defRPr sz="2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88862136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itle Slide Image rec">
    <p:spTree>
      <p:nvGrpSpPr>
        <p:cNvPr id="1" name=""/>
        <p:cNvGrpSpPr/>
        <p:nvPr/>
      </p:nvGrpSpPr>
      <p:grpSpPr>
        <a:xfrm>
          <a:off x="0" y="0"/>
          <a:ext cx="0" cy="0"/>
          <a:chOff x="0" y="0"/>
          <a:chExt cx="0" cy="0"/>
        </a:xfrm>
      </p:grpSpPr>
      <p:pic>
        <p:nvPicPr>
          <p:cNvPr id="8" name="Picture 2" descr="C:\Users\Shai Schwartz\Work\VisualBee\Public\Nina\Designs Sketches\Shai\monoDark-02c.pn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
        <p:nvSpPr>
          <p:cNvPr id="2" name="Title 1"/>
          <p:cNvSpPr>
            <a:spLocks noGrp="1"/>
          </p:cNvSpPr>
          <p:nvPr>
            <p:ph type="ctrTitle"/>
          </p:nvPr>
        </p:nvSpPr>
        <p:spPr>
          <a:xfrm>
            <a:off x="533400" y="990600"/>
            <a:ext cx="7772400" cy="1470025"/>
          </a:xfrm>
        </p:spPr>
        <p:txBody>
          <a:bodyPr/>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2590800"/>
            <a:ext cx="7772400" cy="1219200"/>
          </a:xfrm>
        </p:spPr>
        <p:txBody>
          <a:bodyPr>
            <a:normAutofit/>
          </a:bodyPr>
          <a:lstStyle>
            <a:lvl1pPr marL="0" indent="0" algn="l">
              <a:buNone/>
              <a:defRPr sz="2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10" name="Picture Placeholder 19"/>
          <p:cNvSpPr>
            <a:spLocks noGrp="1"/>
          </p:cNvSpPr>
          <p:nvPr>
            <p:ph type="pic" sz="quarter" idx="13" hasCustomPrompt="1"/>
          </p:nvPr>
        </p:nvSpPr>
        <p:spPr>
          <a:xfrm rot="21358221">
            <a:off x="-199291" y="3991709"/>
            <a:ext cx="3112327" cy="3112327"/>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1890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[Title Picture]</a:t>
            </a:r>
            <a:endParaRPr lang="en-US" dirty="0"/>
          </a:p>
        </p:txBody>
      </p:sp>
    </p:spTree>
    <p:extLst>
      <p:ext uri="{BB962C8B-B14F-4D97-AF65-F5344CB8AC3E}">
        <p14:creationId xmlns:p14="http://schemas.microsoft.com/office/powerpoint/2010/main" val="65874573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Image ver">
    <p:spTree>
      <p:nvGrpSpPr>
        <p:cNvPr id="1" name=""/>
        <p:cNvGrpSpPr/>
        <p:nvPr/>
      </p:nvGrpSpPr>
      <p:grpSpPr>
        <a:xfrm>
          <a:off x="0" y="0"/>
          <a:ext cx="0" cy="0"/>
          <a:chOff x="0" y="0"/>
          <a:chExt cx="0" cy="0"/>
        </a:xfrm>
      </p:grpSpPr>
      <p:pic>
        <p:nvPicPr>
          <p:cNvPr id="8" name="Picture 2" descr="C:\Users\Shai Schwartz\Work\VisualBee\Public\Nina\Designs Sketches\Shai\monoDark-02c.pn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
        <p:nvSpPr>
          <p:cNvPr id="2" name="Title 1"/>
          <p:cNvSpPr>
            <a:spLocks noGrp="1"/>
          </p:cNvSpPr>
          <p:nvPr>
            <p:ph type="ctrTitle"/>
          </p:nvPr>
        </p:nvSpPr>
        <p:spPr>
          <a:xfrm>
            <a:off x="533400" y="914400"/>
            <a:ext cx="5867400" cy="1470025"/>
          </a:xfrm>
        </p:spPr>
        <p:txBody>
          <a:bodyPr/>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2514600"/>
            <a:ext cx="5867400" cy="1752600"/>
          </a:xfrm>
        </p:spPr>
        <p:txBody>
          <a:bodyPr>
            <a:normAutofit/>
          </a:bodyPr>
          <a:lstStyle>
            <a:lvl1pPr marL="0" indent="0" algn="l">
              <a:buNone/>
              <a:defRPr sz="2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10" name="Picture Placeholder 19"/>
          <p:cNvSpPr>
            <a:spLocks noGrp="1"/>
          </p:cNvSpPr>
          <p:nvPr>
            <p:ph type="pic" sz="quarter" idx="13" hasCustomPrompt="1"/>
          </p:nvPr>
        </p:nvSpPr>
        <p:spPr>
          <a:xfrm rot="21358221">
            <a:off x="6625627" y="1157935"/>
            <a:ext cx="2730292" cy="3881743"/>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702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[Title Picture]</a:t>
            </a:r>
            <a:endParaRPr lang="en-US" dirty="0"/>
          </a:p>
        </p:txBody>
      </p:sp>
    </p:spTree>
    <p:extLst>
      <p:ext uri="{BB962C8B-B14F-4D97-AF65-F5344CB8AC3E}">
        <p14:creationId xmlns:p14="http://schemas.microsoft.com/office/powerpoint/2010/main" val="8655289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10" name="Picture 9" descr="block_L_L.GIF"/>
          <p:cNvPicPr>
            <a:picLocks noChangeAspect="1"/>
          </p:cNvPicPr>
          <p:nvPr/>
        </p:nvPicPr>
        <p:blipFill>
          <a:blip r:embed="rId2" cstate="print"/>
          <a:stretch>
            <a:fillRect/>
          </a:stretch>
        </p:blipFill>
        <p:spPr>
          <a:xfrm>
            <a:off x="1331640" y="4413086"/>
            <a:ext cx="6448425" cy="1695450"/>
          </a:xfrm>
          <a:prstGeom prst="rect">
            <a:avLst/>
          </a:prstGeom>
          <a:ln>
            <a:noFill/>
          </a:ln>
          <a:effectLst>
            <a:outerShdw blurRad="190500" algn="tl" rotWithShape="0">
              <a:srgbClr val="000000">
                <a:alpha val="70000"/>
              </a:srgbClr>
            </a:outerShdw>
          </a:effectLst>
        </p:spPr>
      </p:pic>
      <p:sp>
        <p:nvSpPr>
          <p:cNvPr id="2" name="Title 1"/>
          <p:cNvSpPr>
            <a:spLocks noGrp="1"/>
          </p:cNvSpPr>
          <p:nvPr>
            <p:ph type="ctrTitle"/>
          </p:nvPr>
        </p:nvSpPr>
        <p:spPr>
          <a:xfrm>
            <a:off x="1295400" y="1577975"/>
            <a:ext cx="6477000" cy="1470025"/>
          </a:xfrm>
        </p:spPr>
        <p:txBody>
          <a:bodyPr/>
          <a:lstStyle>
            <a:lvl1pPr algn="ctr">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9" name="Text Placeholder 8"/>
          <p:cNvSpPr>
            <a:spLocks noGrp="1"/>
          </p:cNvSpPr>
          <p:nvPr>
            <p:ph type="body" sz="quarter" idx="13" hasCustomPrompt="1"/>
          </p:nvPr>
        </p:nvSpPr>
        <p:spPr>
          <a:xfrm>
            <a:off x="1295400" y="3124200"/>
            <a:ext cx="6477000" cy="1219200"/>
          </a:xfrm>
        </p:spPr>
        <p:txBody>
          <a:bodyPr>
            <a:normAutofit/>
          </a:bodyPr>
          <a:lstStyle>
            <a:lvl1pPr marL="342900" marR="0" indent="-457200" algn="ctr" defTabSz="914400" rtl="0" eaLnBrk="1" fontAlgn="auto" latinLnBrk="0" hangingPunct="1">
              <a:lnSpc>
                <a:spcPct val="100000"/>
              </a:lnSpc>
              <a:spcBef>
                <a:spcPct val="20000"/>
              </a:spcBef>
              <a:spcAft>
                <a:spcPts val="0"/>
              </a:spcAft>
              <a:buClrTx/>
              <a:buSzPct val="150000"/>
              <a:buFontTx/>
              <a:buNone/>
              <a:tabLst/>
              <a:defRPr sz="2800"/>
            </a:lvl1pPr>
          </a:lstStyle>
          <a:p>
            <a:pPr marL="342900" marR="0" lvl="0" indent="-457200" algn="ctr" defTabSz="914400" rtl="0" eaLnBrk="1" fontAlgn="auto" latinLnBrk="0" hangingPunct="1">
              <a:lnSpc>
                <a:spcPct val="100000"/>
              </a:lnSpc>
              <a:spcBef>
                <a:spcPct val="20000"/>
              </a:spcBef>
              <a:spcAft>
                <a:spcPts val="0"/>
              </a:spcAft>
              <a:buClrTx/>
              <a:buSzPct val="150000"/>
              <a:buFontTx/>
              <a:buNone/>
              <a:tabLst/>
              <a:defRPr/>
            </a:pPr>
            <a:r>
              <a:rPr lang="en-US" dirty="0" smtClean="0"/>
              <a:t>Click to edit Master subtitle style</a:t>
            </a:r>
          </a:p>
        </p:txBody>
      </p:sp>
    </p:spTree>
    <p:extLst>
      <p:ext uri="{BB962C8B-B14F-4D97-AF65-F5344CB8AC3E}">
        <p14:creationId xmlns:p14="http://schemas.microsoft.com/office/powerpoint/2010/main" val="312483340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Section Header Image sqr">
    <p:spTree>
      <p:nvGrpSpPr>
        <p:cNvPr id="1" name=""/>
        <p:cNvGrpSpPr/>
        <p:nvPr/>
      </p:nvGrpSpPr>
      <p:grpSpPr>
        <a:xfrm>
          <a:off x="0" y="0"/>
          <a:ext cx="0" cy="0"/>
          <a:chOff x="0" y="0"/>
          <a:chExt cx="0" cy="0"/>
        </a:xfrm>
      </p:grpSpPr>
      <p:pic>
        <p:nvPicPr>
          <p:cNvPr id="7" name="Picture 6" descr="block_L_L.GIF"/>
          <p:cNvPicPr>
            <a:picLocks noChangeAspect="1"/>
          </p:cNvPicPr>
          <p:nvPr/>
        </p:nvPicPr>
        <p:blipFill>
          <a:blip r:embed="rId2" cstate="print"/>
          <a:stretch>
            <a:fillRect/>
          </a:stretch>
        </p:blipFill>
        <p:spPr>
          <a:xfrm>
            <a:off x="1331640" y="4421872"/>
            <a:ext cx="6448425" cy="1695450"/>
          </a:xfrm>
          <a:prstGeom prst="rect">
            <a:avLst/>
          </a:prstGeom>
          <a:ln>
            <a:noFill/>
          </a:ln>
          <a:effectLst>
            <a:outerShdw blurRad="190500" algn="tl" rotWithShape="0">
              <a:srgbClr val="000000">
                <a:alpha val="70000"/>
              </a:srgbClr>
            </a:outerShdw>
          </a:effectLst>
        </p:spPr>
      </p:pic>
      <p:sp>
        <p:nvSpPr>
          <p:cNvPr id="2" name="Title 1"/>
          <p:cNvSpPr>
            <a:spLocks noGrp="1"/>
          </p:cNvSpPr>
          <p:nvPr>
            <p:ph type="ctrTitle"/>
          </p:nvPr>
        </p:nvSpPr>
        <p:spPr>
          <a:xfrm>
            <a:off x="1295400" y="1577975"/>
            <a:ext cx="6477000" cy="1470025"/>
          </a:xfrm>
        </p:spPr>
        <p:txBody>
          <a:bodyPr/>
          <a:lstStyle>
            <a:lvl1pPr algn="ctr">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10" name="Picture Placeholder 19"/>
          <p:cNvSpPr>
            <a:spLocks noGrp="1"/>
          </p:cNvSpPr>
          <p:nvPr>
            <p:ph type="pic" sz="quarter" idx="13" hasCustomPrompt="1"/>
          </p:nvPr>
        </p:nvSpPr>
        <p:spPr>
          <a:xfrm rot="21358221">
            <a:off x="-220323" y="4597821"/>
            <a:ext cx="2991839" cy="2509488"/>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1890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[Divider Picture]</a:t>
            </a:r>
            <a:endParaRPr lang="en-US" dirty="0"/>
          </a:p>
        </p:txBody>
      </p:sp>
      <p:sp>
        <p:nvSpPr>
          <p:cNvPr id="9" name="Text Placeholder 8"/>
          <p:cNvSpPr>
            <a:spLocks noGrp="1"/>
          </p:cNvSpPr>
          <p:nvPr>
            <p:ph type="body" sz="quarter" idx="14" hasCustomPrompt="1"/>
          </p:nvPr>
        </p:nvSpPr>
        <p:spPr>
          <a:xfrm>
            <a:off x="1295400" y="3124200"/>
            <a:ext cx="6477000" cy="1219200"/>
          </a:xfrm>
        </p:spPr>
        <p:txBody>
          <a:bodyPr>
            <a:normAutofit/>
          </a:bodyPr>
          <a:lstStyle>
            <a:lvl1pPr marL="342900" marR="0" indent="-457200" algn="ctr" defTabSz="914400" rtl="0" eaLnBrk="1" fontAlgn="auto" latinLnBrk="0" hangingPunct="1">
              <a:lnSpc>
                <a:spcPct val="100000"/>
              </a:lnSpc>
              <a:spcBef>
                <a:spcPct val="20000"/>
              </a:spcBef>
              <a:spcAft>
                <a:spcPts val="0"/>
              </a:spcAft>
              <a:buClrTx/>
              <a:buSzPct val="150000"/>
              <a:buFontTx/>
              <a:buNone/>
              <a:tabLst/>
              <a:defRPr sz="2800"/>
            </a:lvl1pPr>
          </a:lstStyle>
          <a:p>
            <a:pPr marL="342900" marR="0" lvl="0" indent="-457200" algn="ctr" defTabSz="914400" rtl="0" eaLnBrk="1" fontAlgn="auto" latinLnBrk="0" hangingPunct="1">
              <a:lnSpc>
                <a:spcPct val="100000"/>
              </a:lnSpc>
              <a:spcBef>
                <a:spcPct val="20000"/>
              </a:spcBef>
              <a:spcAft>
                <a:spcPts val="0"/>
              </a:spcAft>
              <a:buClrTx/>
              <a:buSzPct val="150000"/>
              <a:buFontTx/>
              <a:buNone/>
              <a:tabLst/>
              <a:defRPr/>
            </a:pPr>
            <a:r>
              <a:rPr lang="en-US" dirty="0" smtClean="0"/>
              <a:t>Click to edit Master subtitle style</a:t>
            </a:r>
          </a:p>
        </p:txBody>
      </p:sp>
    </p:spTree>
    <p:extLst>
      <p:ext uri="{BB962C8B-B14F-4D97-AF65-F5344CB8AC3E}">
        <p14:creationId xmlns:p14="http://schemas.microsoft.com/office/powerpoint/2010/main" val="427276486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Section Header Image ver">
    <p:spTree>
      <p:nvGrpSpPr>
        <p:cNvPr id="1" name=""/>
        <p:cNvGrpSpPr/>
        <p:nvPr/>
      </p:nvGrpSpPr>
      <p:grpSpPr>
        <a:xfrm>
          <a:off x="0" y="0"/>
          <a:ext cx="0" cy="0"/>
          <a:chOff x="0" y="0"/>
          <a:chExt cx="0" cy="0"/>
        </a:xfrm>
      </p:grpSpPr>
      <p:pic>
        <p:nvPicPr>
          <p:cNvPr id="7" name="Picture 6" descr="block_L_L.GIF"/>
          <p:cNvPicPr>
            <a:picLocks noChangeAspect="1"/>
          </p:cNvPicPr>
          <p:nvPr/>
        </p:nvPicPr>
        <p:blipFill>
          <a:blip r:embed="rId2" cstate="print"/>
          <a:stretch>
            <a:fillRect/>
          </a:stretch>
        </p:blipFill>
        <p:spPr>
          <a:xfrm>
            <a:off x="1331640" y="4421872"/>
            <a:ext cx="6448425" cy="1695450"/>
          </a:xfrm>
          <a:prstGeom prst="rect">
            <a:avLst/>
          </a:prstGeom>
          <a:ln>
            <a:noFill/>
          </a:ln>
          <a:effectLst>
            <a:outerShdw blurRad="190500" algn="tl" rotWithShape="0">
              <a:srgbClr val="000000">
                <a:alpha val="70000"/>
              </a:srgbClr>
            </a:outerShdw>
          </a:effectLst>
        </p:spPr>
      </p:pic>
      <p:sp>
        <p:nvSpPr>
          <p:cNvPr id="2" name="Title 1"/>
          <p:cNvSpPr>
            <a:spLocks noGrp="1"/>
          </p:cNvSpPr>
          <p:nvPr>
            <p:ph type="ctrTitle"/>
          </p:nvPr>
        </p:nvSpPr>
        <p:spPr>
          <a:xfrm>
            <a:off x="1295400" y="990601"/>
            <a:ext cx="5105400" cy="1600199"/>
          </a:xfrm>
        </p:spPr>
        <p:txBody>
          <a:bodyPr/>
          <a:lstStyle>
            <a:lvl1pPr algn="ctr">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8" name="Picture Placeholder 19"/>
          <p:cNvSpPr>
            <a:spLocks noGrp="1"/>
          </p:cNvSpPr>
          <p:nvPr>
            <p:ph type="pic" sz="quarter" idx="14" hasCustomPrompt="1"/>
          </p:nvPr>
        </p:nvSpPr>
        <p:spPr>
          <a:xfrm rot="21358221">
            <a:off x="6625627" y="1157935"/>
            <a:ext cx="2730292" cy="3881743"/>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702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[Title Picture]</a:t>
            </a:r>
            <a:endParaRPr lang="en-US" dirty="0"/>
          </a:p>
        </p:txBody>
      </p:sp>
      <p:sp>
        <p:nvSpPr>
          <p:cNvPr id="9" name="Text Placeholder 8"/>
          <p:cNvSpPr>
            <a:spLocks noGrp="1"/>
          </p:cNvSpPr>
          <p:nvPr>
            <p:ph type="body" sz="quarter" idx="13" hasCustomPrompt="1"/>
          </p:nvPr>
        </p:nvSpPr>
        <p:spPr>
          <a:xfrm>
            <a:off x="1295400" y="2667000"/>
            <a:ext cx="5105400" cy="1676400"/>
          </a:xfrm>
        </p:spPr>
        <p:txBody>
          <a:bodyPr>
            <a:normAutofit/>
          </a:bodyPr>
          <a:lstStyle>
            <a:lvl1pPr marL="342900" marR="0" indent="-457200" algn="ctr" defTabSz="914400" rtl="0" eaLnBrk="1" fontAlgn="auto" latinLnBrk="0" hangingPunct="1">
              <a:lnSpc>
                <a:spcPct val="100000"/>
              </a:lnSpc>
              <a:spcBef>
                <a:spcPct val="20000"/>
              </a:spcBef>
              <a:spcAft>
                <a:spcPts val="0"/>
              </a:spcAft>
              <a:buClrTx/>
              <a:buSzPct val="150000"/>
              <a:buFontTx/>
              <a:buNone/>
              <a:tabLst/>
              <a:defRPr sz="2800"/>
            </a:lvl1pPr>
          </a:lstStyle>
          <a:p>
            <a:pPr marL="342900" marR="0" lvl="0" indent="-457200" algn="ctr" defTabSz="914400" rtl="0" eaLnBrk="1" fontAlgn="auto" latinLnBrk="0" hangingPunct="1">
              <a:lnSpc>
                <a:spcPct val="100000"/>
              </a:lnSpc>
              <a:spcBef>
                <a:spcPct val="20000"/>
              </a:spcBef>
              <a:spcAft>
                <a:spcPts val="0"/>
              </a:spcAft>
              <a:buClrTx/>
              <a:buSzPct val="150000"/>
              <a:buFontTx/>
              <a:buNone/>
              <a:tabLst/>
              <a:defRPr/>
            </a:pPr>
            <a:r>
              <a:rPr lang="en-US" dirty="0" smtClean="0"/>
              <a:t>Click to edit Master subtitle style</a:t>
            </a:r>
          </a:p>
        </p:txBody>
      </p:sp>
    </p:spTree>
    <p:extLst>
      <p:ext uri="{BB962C8B-B14F-4D97-AF65-F5344CB8AC3E}">
        <p14:creationId xmlns:p14="http://schemas.microsoft.com/office/powerpoint/2010/main" val="39754254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281EA2-7104-48A8-AB37-579060E8C64D}"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1945257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Section Header Image hor">
    <p:spTree>
      <p:nvGrpSpPr>
        <p:cNvPr id="1" name=""/>
        <p:cNvGrpSpPr/>
        <p:nvPr/>
      </p:nvGrpSpPr>
      <p:grpSpPr>
        <a:xfrm>
          <a:off x="0" y="0"/>
          <a:ext cx="0" cy="0"/>
          <a:chOff x="0" y="0"/>
          <a:chExt cx="0" cy="0"/>
        </a:xfrm>
      </p:grpSpPr>
      <p:pic>
        <p:nvPicPr>
          <p:cNvPr id="7" name="Picture 6" descr="block_L_L.GIF"/>
          <p:cNvPicPr>
            <a:picLocks noChangeAspect="1"/>
          </p:cNvPicPr>
          <p:nvPr/>
        </p:nvPicPr>
        <p:blipFill>
          <a:blip r:embed="rId2" cstate="print"/>
          <a:stretch>
            <a:fillRect/>
          </a:stretch>
        </p:blipFill>
        <p:spPr>
          <a:xfrm>
            <a:off x="1331640" y="3717032"/>
            <a:ext cx="6448425" cy="1695450"/>
          </a:xfrm>
          <a:prstGeom prst="rect">
            <a:avLst/>
          </a:prstGeom>
          <a:ln>
            <a:noFill/>
          </a:ln>
          <a:effectLst>
            <a:outerShdw blurRad="190500" algn="tl" rotWithShape="0">
              <a:srgbClr val="000000">
                <a:alpha val="70000"/>
              </a:srgbClr>
            </a:outerShdw>
          </a:effectLst>
        </p:spPr>
      </p:pic>
      <p:sp>
        <p:nvSpPr>
          <p:cNvPr id="2" name="Title 1"/>
          <p:cNvSpPr>
            <a:spLocks noGrp="1"/>
          </p:cNvSpPr>
          <p:nvPr>
            <p:ph type="ctrTitle"/>
          </p:nvPr>
        </p:nvSpPr>
        <p:spPr>
          <a:xfrm>
            <a:off x="1295400" y="838200"/>
            <a:ext cx="6477000" cy="1470025"/>
          </a:xfrm>
        </p:spPr>
        <p:txBody>
          <a:bodyPr/>
          <a:lstStyle>
            <a:lvl1pPr algn="ctr">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10" name="Picture Placeholder 19"/>
          <p:cNvSpPr>
            <a:spLocks noGrp="1"/>
          </p:cNvSpPr>
          <p:nvPr>
            <p:ph type="pic" sz="quarter" idx="13" hasCustomPrompt="1"/>
          </p:nvPr>
        </p:nvSpPr>
        <p:spPr>
          <a:xfrm rot="21358221">
            <a:off x="546894" y="4472661"/>
            <a:ext cx="5944725" cy="2761925"/>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1890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[Divider Picture]</a:t>
            </a:r>
            <a:endParaRPr lang="en-US" dirty="0"/>
          </a:p>
        </p:txBody>
      </p:sp>
      <p:sp>
        <p:nvSpPr>
          <p:cNvPr id="8" name="Text Placeholder 8"/>
          <p:cNvSpPr>
            <a:spLocks noGrp="1"/>
          </p:cNvSpPr>
          <p:nvPr>
            <p:ph type="body" sz="quarter" idx="14" hasCustomPrompt="1"/>
          </p:nvPr>
        </p:nvSpPr>
        <p:spPr>
          <a:xfrm>
            <a:off x="1295400" y="2378242"/>
            <a:ext cx="6477000" cy="1219200"/>
          </a:xfrm>
        </p:spPr>
        <p:txBody>
          <a:bodyPr>
            <a:normAutofit/>
          </a:bodyPr>
          <a:lstStyle>
            <a:lvl1pPr marL="342900" marR="0" indent="-457200" algn="ctr" defTabSz="914400" rtl="0" eaLnBrk="1" fontAlgn="auto" latinLnBrk="0" hangingPunct="1">
              <a:lnSpc>
                <a:spcPct val="100000"/>
              </a:lnSpc>
              <a:spcBef>
                <a:spcPct val="20000"/>
              </a:spcBef>
              <a:spcAft>
                <a:spcPts val="0"/>
              </a:spcAft>
              <a:buClrTx/>
              <a:buSzPct val="150000"/>
              <a:buFontTx/>
              <a:buNone/>
              <a:tabLst/>
              <a:defRPr sz="2800"/>
            </a:lvl1pPr>
          </a:lstStyle>
          <a:p>
            <a:pPr marL="342900" marR="0" lvl="0" indent="-457200" algn="ctr" defTabSz="914400" rtl="0" eaLnBrk="1" fontAlgn="auto" latinLnBrk="0" hangingPunct="1">
              <a:lnSpc>
                <a:spcPct val="100000"/>
              </a:lnSpc>
              <a:spcBef>
                <a:spcPct val="20000"/>
              </a:spcBef>
              <a:spcAft>
                <a:spcPts val="0"/>
              </a:spcAft>
              <a:buClrTx/>
              <a:buSzPct val="150000"/>
              <a:buFontTx/>
              <a:buNone/>
              <a:tabLst/>
              <a:defRPr/>
            </a:pPr>
            <a:r>
              <a:rPr lang="en-US" dirty="0" smtClean="0"/>
              <a:t>Click to edit Master subtitle style</a:t>
            </a:r>
          </a:p>
        </p:txBody>
      </p:sp>
    </p:spTree>
    <p:extLst>
      <p:ext uri="{BB962C8B-B14F-4D97-AF65-F5344CB8AC3E}">
        <p14:creationId xmlns:p14="http://schemas.microsoft.com/office/powerpoint/2010/main" val="301778964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Section Header Image small">
    <p:spTree>
      <p:nvGrpSpPr>
        <p:cNvPr id="1" name=""/>
        <p:cNvGrpSpPr/>
        <p:nvPr/>
      </p:nvGrpSpPr>
      <p:grpSpPr>
        <a:xfrm>
          <a:off x="0" y="0"/>
          <a:ext cx="0" cy="0"/>
          <a:chOff x="0" y="0"/>
          <a:chExt cx="0" cy="0"/>
        </a:xfrm>
      </p:grpSpPr>
      <p:pic>
        <p:nvPicPr>
          <p:cNvPr id="7" name="Picture 6" descr="block_L_L.GIF"/>
          <p:cNvPicPr>
            <a:picLocks noChangeAspect="1"/>
          </p:cNvPicPr>
          <p:nvPr/>
        </p:nvPicPr>
        <p:blipFill>
          <a:blip r:embed="rId2" cstate="print"/>
          <a:stretch>
            <a:fillRect/>
          </a:stretch>
        </p:blipFill>
        <p:spPr>
          <a:xfrm>
            <a:off x="1331640" y="4421872"/>
            <a:ext cx="6448425" cy="1695450"/>
          </a:xfrm>
          <a:prstGeom prst="rect">
            <a:avLst/>
          </a:prstGeom>
          <a:ln>
            <a:noFill/>
          </a:ln>
          <a:effectLst>
            <a:outerShdw blurRad="190500" algn="tl" rotWithShape="0">
              <a:srgbClr val="000000">
                <a:alpha val="70000"/>
              </a:srgbClr>
            </a:outerShdw>
          </a:effectLst>
        </p:spPr>
      </p:pic>
      <p:sp>
        <p:nvSpPr>
          <p:cNvPr id="2" name="Title 1"/>
          <p:cNvSpPr>
            <a:spLocks noGrp="1"/>
          </p:cNvSpPr>
          <p:nvPr>
            <p:ph type="ctrTitle"/>
          </p:nvPr>
        </p:nvSpPr>
        <p:spPr>
          <a:xfrm>
            <a:off x="1295400" y="1577975"/>
            <a:ext cx="6477000" cy="1470025"/>
          </a:xfrm>
        </p:spPr>
        <p:txBody>
          <a:bodyPr/>
          <a:lstStyle>
            <a:lvl1pPr algn="ctr">
              <a:defRPr/>
            </a:lvl1pPr>
          </a:lstStyle>
          <a:p>
            <a:r>
              <a:rPr lang="en-US" smtClean="0"/>
              <a:t>Click to edit Master 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930D0E83-D86F-4041-A410-1CE7C851C0EB}" type="slidenum">
              <a:rPr lang="en-US" smtClean="0"/>
              <a:pPr/>
              <a:t>‹#›</a:t>
            </a:fld>
            <a:endParaRPr lang="en-US"/>
          </a:p>
        </p:txBody>
      </p:sp>
      <p:sp>
        <p:nvSpPr>
          <p:cNvPr id="10" name="Picture Placeholder 19"/>
          <p:cNvSpPr>
            <a:spLocks noGrp="1"/>
          </p:cNvSpPr>
          <p:nvPr>
            <p:ph type="pic" sz="quarter" idx="13" hasCustomPrompt="1"/>
          </p:nvPr>
        </p:nvSpPr>
        <p:spPr>
          <a:xfrm rot="21358221">
            <a:off x="823501" y="4926526"/>
            <a:ext cx="1846391" cy="1419252"/>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1890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[Divider Picture]</a:t>
            </a:r>
            <a:endParaRPr lang="en-US" dirty="0"/>
          </a:p>
        </p:txBody>
      </p:sp>
      <p:sp>
        <p:nvSpPr>
          <p:cNvPr id="8" name="Text Placeholder 8"/>
          <p:cNvSpPr>
            <a:spLocks noGrp="1"/>
          </p:cNvSpPr>
          <p:nvPr>
            <p:ph type="body" sz="quarter" idx="14" hasCustomPrompt="1"/>
          </p:nvPr>
        </p:nvSpPr>
        <p:spPr>
          <a:xfrm>
            <a:off x="1295400" y="3124200"/>
            <a:ext cx="6477000" cy="1219200"/>
          </a:xfrm>
        </p:spPr>
        <p:txBody>
          <a:bodyPr>
            <a:normAutofit/>
          </a:bodyPr>
          <a:lstStyle>
            <a:lvl1pPr marL="342900" marR="0" indent="-457200" algn="ctr" defTabSz="914400" rtl="0" eaLnBrk="1" fontAlgn="auto" latinLnBrk="0" hangingPunct="1">
              <a:lnSpc>
                <a:spcPct val="100000"/>
              </a:lnSpc>
              <a:spcBef>
                <a:spcPct val="20000"/>
              </a:spcBef>
              <a:spcAft>
                <a:spcPts val="0"/>
              </a:spcAft>
              <a:buClrTx/>
              <a:buSzPct val="150000"/>
              <a:buFontTx/>
              <a:buNone/>
              <a:tabLst/>
              <a:defRPr sz="2800"/>
            </a:lvl1pPr>
          </a:lstStyle>
          <a:p>
            <a:pPr marL="342900" marR="0" lvl="0" indent="-457200" algn="ctr" defTabSz="914400" rtl="0" eaLnBrk="1" fontAlgn="auto" latinLnBrk="0" hangingPunct="1">
              <a:lnSpc>
                <a:spcPct val="100000"/>
              </a:lnSpc>
              <a:spcBef>
                <a:spcPct val="20000"/>
              </a:spcBef>
              <a:spcAft>
                <a:spcPts val="0"/>
              </a:spcAft>
              <a:buClrTx/>
              <a:buSzPct val="150000"/>
              <a:buFontTx/>
              <a:buNone/>
              <a:tabLst/>
              <a:defRPr/>
            </a:pPr>
            <a:r>
              <a:rPr lang="en-US" dirty="0" smtClean="0"/>
              <a:t>Click to edit Master subtitle style</a:t>
            </a:r>
          </a:p>
        </p:txBody>
      </p:sp>
    </p:spTree>
    <p:extLst>
      <p:ext uri="{BB962C8B-B14F-4D97-AF65-F5344CB8AC3E}">
        <p14:creationId xmlns:p14="http://schemas.microsoft.com/office/powerpoint/2010/main" val="334424540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930D0E83-D86F-4041-A410-1CE7C851C0EB}" type="slidenum">
              <a:rPr lang="en-US" smtClean="0"/>
              <a:pPr/>
              <a:t>‹#›</a:t>
            </a:fld>
            <a:endParaRPr lang="en-US"/>
          </a:p>
        </p:txBody>
      </p:sp>
    </p:spTree>
    <p:extLst>
      <p:ext uri="{BB962C8B-B14F-4D97-AF65-F5344CB8AC3E}">
        <p14:creationId xmlns:p14="http://schemas.microsoft.com/office/powerpoint/2010/main" val="7773309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Content Image v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5334000" cy="3962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930D0E83-D86F-4041-A410-1CE7C851C0EB}" type="slidenum">
              <a:rPr lang="en-US" smtClean="0"/>
              <a:pPr/>
              <a:t>‹#›</a:t>
            </a:fld>
            <a:endParaRPr lang="en-US"/>
          </a:p>
        </p:txBody>
      </p:sp>
      <p:sp>
        <p:nvSpPr>
          <p:cNvPr id="8" name="Picture Placeholder 19"/>
          <p:cNvSpPr>
            <a:spLocks noGrp="1"/>
          </p:cNvSpPr>
          <p:nvPr>
            <p:ph type="pic" sz="quarter" idx="14"/>
          </p:nvPr>
        </p:nvSpPr>
        <p:spPr>
          <a:xfrm rot="21358221">
            <a:off x="6353404" y="1716786"/>
            <a:ext cx="3025311" cy="3094853"/>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r>
              <a:rPr lang="en-US" smtClean="0"/>
              <a:t>Click icon to add picture</a:t>
            </a:r>
            <a:endParaRPr lang="en-US" dirty="0"/>
          </a:p>
        </p:txBody>
      </p:sp>
    </p:spTree>
    <p:extLst>
      <p:ext uri="{BB962C8B-B14F-4D97-AF65-F5344CB8AC3E}">
        <p14:creationId xmlns:p14="http://schemas.microsoft.com/office/powerpoint/2010/main" val="3702676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Content Pun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930D0E83-D86F-4041-A410-1CE7C851C0EB}" type="slidenum">
              <a:rPr lang="en-US" smtClean="0"/>
              <a:pPr/>
              <a:t>‹#›</a:t>
            </a:fld>
            <a:endParaRPr lang="en-US"/>
          </a:p>
        </p:txBody>
      </p:sp>
      <p:sp>
        <p:nvSpPr>
          <p:cNvPr id="9" name="Title 1"/>
          <p:cNvSpPr txBox="1">
            <a:spLocks/>
          </p:cNvSpPr>
          <p:nvPr/>
        </p:nvSpPr>
        <p:spPr>
          <a:xfrm>
            <a:off x="457200" y="5619750"/>
            <a:ext cx="4876800" cy="552450"/>
          </a:xfrm>
          <a:prstGeom prst="rect">
            <a:avLst/>
          </a:prstGeom>
        </p:spPr>
        <p:txBody>
          <a:bodyPr vert="horz" lIns="91440" tIns="45720" rIns="91440" bIns="45720" rtlCol="0" anchor="ctr" anchorCtr="0">
            <a:noAutofit/>
          </a:bodyPr>
          <a:lstStyle>
            <a:lvl1pPr algn="l">
              <a:defRPr sz="2000" b="1"/>
            </a:lvl1pPr>
          </a:lstStyle>
          <a:p>
            <a:pPr>
              <a:spcBef>
                <a:spcPct val="0"/>
              </a:spcBef>
              <a:defRPr/>
            </a:pPr>
            <a:r>
              <a:rPr lang="en-US" sz="2600" dirty="0" smtClean="0">
                <a:solidFill>
                  <a:srgbClr val="F8F3D9"/>
                </a:solidFill>
              </a:rPr>
              <a:t>Click to edit Master title style</a:t>
            </a:r>
            <a:endParaRPr lang="en-US" sz="2600" dirty="0">
              <a:solidFill>
                <a:srgbClr val="F8F3D9"/>
              </a:solidFill>
            </a:endParaRPr>
          </a:p>
        </p:txBody>
      </p:sp>
    </p:spTree>
    <p:extLst>
      <p:ext uri="{BB962C8B-B14F-4D97-AF65-F5344CB8AC3E}">
        <p14:creationId xmlns:p14="http://schemas.microsoft.com/office/powerpoint/2010/main" val="4859386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W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6" name="Footer Placeholder 5"/>
          <p:cNvSpPr>
            <a:spLocks noGrp="1"/>
          </p:cNvSpPr>
          <p:nvPr>
            <p:ph type="ftr" sz="quarter" idx="11"/>
          </p:nvPr>
        </p:nvSpPr>
        <p:spPr/>
        <p:txBody>
          <a:bodyPr/>
          <a:lstStyle/>
          <a:p>
            <a:endParaRPr lang="en-US">
              <a:solidFill>
                <a:srgbClr val="FFA200">
                  <a:tint val="75000"/>
                </a:srgbClr>
              </a:solidFill>
            </a:endParaRPr>
          </a:p>
        </p:txBody>
      </p:sp>
      <p:sp>
        <p:nvSpPr>
          <p:cNvPr id="7" name="Slide Number Placeholder 6"/>
          <p:cNvSpPr>
            <a:spLocks noGrp="1"/>
          </p:cNvSpPr>
          <p:nvPr>
            <p:ph type="sldNum" sz="quarter" idx="12"/>
          </p:nvPr>
        </p:nvSpPr>
        <p:spPr/>
        <p:txBody>
          <a:bodyPr/>
          <a:lstStyle/>
          <a:p>
            <a:fld id="{930D0E83-D86F-4041-A410-1CE7C851C0EB}" type="slidenum">
              <a:rPr lang="en-US" smtClean="0"/>
              <a:pPr/>
              <a:t>‹#›</a:t>
            </a:fld>
            <a:endParaRPr lang="en-US"/>
          </a:p>
        </p:txBody>
      </p:sp>
      <p:sp>
        <p:nvSpPr>
          <p:cNvPr id="8" name="Picture Placeholder 19"/>
          <p:cNvSpPr>
            <a:spLocks noGrp="1"/>
          </p:cNvSpPr>
          <p:nvPr>
            <p:ph type="pic" sz="quarter" idx="14"/>
          </p:nvPr>
        </p:nvSpPr>
        <p:spPr>
          <a:xfrm rot="21358221">
            <a:off x="1645006" y="1882427"/>
            <a:ext cx="7821754" cy="5431884"/>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r>
              <a:rPr lang="en-US" smtClean="0"/>
              <a:t>Click icon to add picture</a:t>
            </a:r>
            <a:endParaRPr lang="en-US" dirty="0"/>
          </a:p>
        </p:txBody>
      </p:sp>
    </p:spTree>
    <p:extLst>
      <p:ext uri="{BB962C8B-B14F-4D97-AF65-F5344CB8AC3E}">
        <p14:creationId xmlns:p14="http://schemas.microsoft.com/office/powerpoint/2010/main" val="3479564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imag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6" name="Footer Placeholder 5"/>
          <p:cNvSpPr>
            <a:spLocks noGrp="1"/>
          </p:cNvSpPr>
          <p:nvPr>
            <p:ph type="ftr" sz="quarter" idx="11"/>
          </p:nvPr>
        </p:nvSpPr>
        <p:spPr/>
        <p:txBody>
          <a:bodyPr/>
          <a:lstStyle/>
          <a:p>
            <a:endParaRPr lang="en-US">
              <a:solidFill>
                <a:srgbClr val="FFA200">
                  <a:tint val="75000"/>
                </a:srgbClr>
              </a:solidFill>
            </a:endParaRPr>
          </a:p>
        </p:txBody>
      </p:sp>
      <p:sp>
        <p:nvSpPr>
          <p:cNvPr id="7" name="Slide Number Placeholder 6"/>
          <p:cNvSpPr>
            <a:spLocks noGrp="1"/>
          </p:cNvSpPr>
          <p:nvPr>
            <p:ph type="sldNum" sz="quarter" idx="12"/>
          </p:nvPr>
        </p:nvSpPr>
        <p:spPr/>
        <p:txBody>
          <a:bodyPr/>
          <a:lstStyle/>
          <a:p>
            <a:fld id="{930D0E83-D86F-4041-A410-1CE7C851C0EB}" type="slidenum">
              <a:rPr lang="en-US" smtClean="0"/>
              <a:pPr/>
              <a:t>‹#›</a:t>
            </a:fld>
            <a:endParaRPr lang="en-US"/>
          </a:p>
        </p:txBody>
      </p:sp>
      <p:sp>
        <p:nvSpPr>
          <p:cNvPr id="8" name="Picture Placeholder 19"/>
          <p:cNvSpPr>
            <a:spLocks noGrp="1"/>
          </p:cNvSpPr>
          <p:nvPr>
            <p:ph type="pic" sz="quarter" idx="14"/>
          </p:nvPr>
        </p:nvSpPr>
        <p:spPr>
          <a:xfrm rot="21358221">
            <a:off x="489400" y="461788"/>
            <a:ext cx="6829922" cy="5494106"/>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r>
              <a:rPr lang="en-US" smtClean="0"/>
              <a:t>Click icon to add picture</a:t>
            </a:r>
            <a:endParaRPr lang="en-US" dirty="0"/>
          </a:p>
        </p:txBody>
      </p:sp>
    </p:spTree>
    <p:extLst>
      <p:ext uri="{BB962C8B-B14F-4D97-AF65-F5344CB8AC3E}">
        <p14:creationId xmlns:p14="http://schemas.microsoft.com/office/powerpoint/2010/main" val="18569181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4" name="Footer Placeholder 3"/>
          <p:cNvSpPr>
            <a:spLocks noGrp="1"/>
          </p:cNvSpPr>
          <p:nvPr>
            <p:ph type="ftr" sz="quarter" idx="11"/>
          </p:nvPr>
        </p:nvSpPr>
        <p:spPr/>
        <p:txBody>
          <a:bodyPr/>
          <a:lstStyle/>
          <a:p>
            <a:endParaRPr lang="en-US">
              <a:solidFill>
                <a:srgbClr val="FFA200">
                  <a:tint val="75000"/>
                </a:srgbClr>
              </a:solidFill>
            </a:endParaRPr>
          </a:p>
        </p:txBody>
      </p:sp>
      <p:sp>
        <p:nvSpPr>
          <p:cNvPr id="5" name="Slide Number Placeholder 4"/>
          <p:cNvSpPr>
            <a:spLocks noGrp="1"/>
          </p:cNvSpPr>
          <p:nvPr>
            <p:ph type="sldNum" sz="quarter" idx="12"/>
          </p:nvPr>
        </p:nvSpPr>
        <p:spPr/>
        <p:txBody>
          <a:bodyPr/>
          <a:lstStyle/>
          <a:p>
            <a:fld id="{930D0E83-D86F-4041-A410-1CE7C851C0EB}"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6119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4" name="Footer Placeholder 3"/>
          <p:cNvSpPr>
            <a:spLocks noGrp="1"/>
          </p:cNvSpPr>
          <p:nvPr>
            <p:ph type="ftr" sz="quarter" idx="11"/>
          </p:nvPr>
        </p:nvSpPr>
        <p:spPr/>
        <p:txBody>
          <a:bodyPr/>
          <a:lstStyle/>
          <a:p>
            <a:endParaRPr lang="en-US">
              <a:solidFill>
                <a:srgbClr val="FFA200">
                  <a:tint val="75000"/>
                </a:srgbClr>
              </a:solidFill>
            </a:endParaRPr>
          </a:p>
        </p:txBody>
      </p:sp>
      <p:sp>
        <p:nvSpPr>
          <p:cNvPr id="5" name="Slide Number Placeholder 4"/>
          <p:cNvSpPr>
            <a:spLocks noGrp="1"/>
          </p:cNvSpPr>
          <p:nvPr>
            <p:ph type="sldNum" sz="quarter" idx="12"/>
          </p:nvPr>
        </p:nvSpPr>
        <p:spPr/>
        <p:txBody>
          <a:bodyPr/>
          <a:lstStyle/>
          <a:p>
            <a:fld id="{930D0E83-D86F-4041-A410-1CE7C851C0EB}" type="slidenum">
              <a:rPr lang="en-US" smtClean="0"/>
              <a:pPr/>
              <a:t>‹#›</a:t>
            </a:fld>
            <a:endParaRPr lang="en-US"/>
          </a:p>
        </p:txBody>
      </p:sp>
    </p:spTree>
    <p:extLst>
      <p:ext uri="{BB962C8B-B14F-4D97-AF65-F5344CB8AC3E}">
        <p14:creationId xmlns:p14="http://schemas.microsoft.com/office/powerpoint/2010/main" val="15663330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clea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3" name="Footer Placeholder 2"/>
          <p:cNvSpPr>
            <a:spLocks noGrp="1"/>
          </p:cNvSpPr>
          <p:nvPr>
            <p:ph type="ftr" sz="quarter" idx="11"/>
          </p:nvPr>
        </p:nvSpPr>
        <p:spPr/>
        <p:txBody>
          <a:bodyPr/>
          <a:lstStyle/>
          <a:p>
            <a:endParaRPr lang="en-US">
              <a:solidFill>
                <a:srgbClr val="FFA200">
                  <a:tint val="75000"/>
                </a:srgbClr>
              </a:solidFill>
            </a:endParaRPr>
          </a:p>
        </p:txBody>
      </p:sp>
    </p:spTree>
    <p:extLst>
      <p:ext uri="{BB962C8B-B14F-4D97-AF65-F5344CB8AC3E}">
        <p14:creationId xmlns:p14="http://schemas.microsoft.com/office/powerpoint/2010/main" val="3695243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281EA2-7104-48A8-AB37-579060E8C64D}"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10802896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Title Slide Disclaimer Image">
    <p:spTree>
      <p:nvGrpSpPr>
        <p:cNvPr id="1" name=""/>
        <p:cNvGrpSpPr/>
        <p:nvPr/>
      </p:nvGrpSpPr>
      <p:grpSpPr>
        <a:xfrm>
          <a:off x="0" y="0"/>
          <a:ext cx="0" cy="0"/>
          <a:chOff x="0" y="0"/>
          <a:chExt cx="0" cy="0"/>
        </a:xfrm>
      </p:grpSpPr>
      <p:pic>
        <p:nvPicPr>
          <p:cNvPr id="9" name="Picture 8" descr="block_L_L.GIF"/>
          <p:cNvPicPr>
            <a:picLocks noChangeAspect="1"/>
          </p:cNvPicPr>
          <p:nvPr userDrawn="1"/>
        </p:nvPicPr>
        <p:blipFill>
          <a:blip r:embed="rId2" cstate="print"/>
          <a:srcRect l="17725"/>
          <a:stretch>
            <a:fillRect/>
          </a:stretch>
        </p:blipFill>
        <p:spPr>
          <a:xfrm>
            <a:off x="199" y="4419600"/>
            <a:ext cx="5305226" cy="1695450"/>
          </a:xfrm>
          <a:prstGeom prst="rect">
            <a:avLst/>
          </a:prstGeom>
          <a:ln>
            <a:noFill/>
          </a:ln>
          <a:effectLst>
            <a:outerShdw blurRad="190500" algn="tl" rotWithShape="0">
              <a:srgbClr val="000000">
                <a:alpha val="70000"/>
              </a:srgbClr>
            </a:outerShdw>
          </a:effectLst>
        </p:spPr>
      </p:pic>
      <p:pic>
        <p:nvPicPr>
          <p:cNvPr id="11" name="Picture 10" descr="block_L_R.GIF"/>
          <p:cNvPicPr>
            <a:picLocks noChangeAspect="1"/>
          </p:cNvPicPr>
          <p:nvPr userDrawn="1"/>
        </p:nvPicPr>
        <p:blipFill>
          <a:blip r:embed="rId3" cstate="print"/>
          <a:srcRect r="10860"/>
          <a:stretch>
            <a:fillRect/>
          </a:stretch>
        </p:blipFill>
        <p:spPr>
          <a:xfrm>
            <a:off x="5391150" y="4419600"/>
            <a:ext cx="3752873" cy="1695450"/>
          </a:xfrm>
          <a:prstGeom prst="rect">
            <a:avLst/>
          </a:prstGeom>
          <a:ln>
            <a:noFill/>
          </a:ln>
          <a:effectLst>
            <a:outerShdw blurRad="190500" algn="tl" rotWithShape="0">
              <a:srgbClr val="000000">
                <a:alpha val="70000"/>
              </a:srgbClr>
            </a:outerShdw>
          </a:effectLst>
        </p:spPr>
      </p:pic>
      <p:sp>
        <p:nvSpPr>
          <p:cNvPr id="2" name="Title 1"/>
          <p:cNvSpPr>
            <a:spLocks noGrp="1"/>
          </p:cNvSpPr>
          <p:nvPr>
            <p:ph type="ctrTitle"/>
          </p:nvPr>
        </p:nvSpPr>
        <p:spPr>
          <a:xfrm>
            <a:off x="533400" y="914400"/>
            <a:ext cx="5867400" cy="1470025"/>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33400" y="2514600"/>
            <a:ext cx="5867400" cy="1752600"/>
          </a:xfrm>
        </p:spPr>
        <p:txBody>
          <a:bodyPr>
            <a:normAutofit/>
          </a:bodyPr>
          <a:lstStyle>
            <a:lvl1pPr marL="0" indent="0" algn="l">
              <a:buNone/>
              <a:defRPr sz="28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a:xfrm>
            <a:off x="8229600" y="6172200"/>
            <a:ext cx="762000" cy="685800"/>
          </a:xfrm>
        </p:spPr>
        <p:txBody>
          <a:bodyPr/>
          <a:lstStyle/>
          <a:p>
            <a:fld id="{B6F15528-21DE-4FAA-801E-634DDDAF4B2B}" type="slidenum">
              <a:rPr lang="en-US" smtClean="0"/>
              <a:pPr/>
              <a:t>‹#›</a:t>
            </a:fld>
            <a:endParaRPr lang="en-US" dirty="0"/>
          </a:p>
        </p:txBody>
      </p:sp>
      <p:sp>
        <p:nvSpPr>
          <p:cNvPr id="10" name="Picture Placeholder 19"/>
          <p:cNvSpPr>
            <a:spLocks noGrp="1"/>
          </p:cNvSpPr>
          <p:nvPr>
            <p:ph type="pic" sz="quarter" idx="13" hasCustomPrompt="1"/>
          </p:nvPr>
        </p:nvSpPr>
        <p:spPr>
          <a:xfrm rot="21358221">
            <a:off x="6625627" y="1157935"/>
            <a:ext cx="2730292" cy="3881743"/>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65100" dist="114300" dir="7020000" algn="bl" rotWithShape="0">
              <a:prstClr val="black">
                <a:alpha val="35000"/>
              </a:prstClr>
            </a:outerShdw>
          </a:effectLst>
        </p:spPr>
        <p:txBody>
          <a:bodyPr/>
          <a:lstStyle>
            <a:lvl1pPr>
              <a:buNone/>
              <a:defRPr>
                <a:solidFill>
                  <a:schemeClr val="bg1">
                    <a:lumMod val="65000"/>
                  </a:schemeClr>
                </a:solidFill>
              </a:defRPr>
            </a:lvl1pPr>
          </a:lstStyle>
          <a:p>
            <a:r>
              <a:rPr lang="en-US" dirty="0" smtClean="0"/>
              <a:t>[Title Picture]</a:t>
            </a:r>
            <a:endParaRPr lang="en-US" dirty="0"/>
          </a:p>
        </p:txBody>
      </p:sp>
      <p:sp>
        <p:nvSpPr>
          <p:cNvPr id="8" name="Text Placeholder 9"/>
          <p:cNvSpPr>
            <a:spLocks noGrp="1"/>
          </p:cNvSpPr>
          <p:nvPr>
            <p:ph type="body" sz="quarter" idx="14" hasCustomPrompt="1"/>
          </p:nvPr>
        </p:nvSpPr>
        <p:spPr>
          <a:xfrm>
            <a:off x="609600" y="6172200"/>
            <a:ext cx="7391400" cy="609600"/>
          </a:xfrm>
        </p:spPr>
        <p:txBody>
          <a:bodyPr>
            <a:noAutofit/>
          </a:bodyPr>
          <a:lstStyle>
            <a:lvl1pPr>
              <a:buNone/>
              <a:defRPr sz="1200">
                <a:solidFill>
                  <a:schemeClr val="tx2"/>
                </a:solidFill>
              </a:defRPr>
            </a:lvl1pPr>
            <a:lvl2pPr>
              <a:defRPr sz="1200"/>
            </a:lvl2pPr>
            <a:lvl3pPr>
              <a:buNone/>
              <a:defRPr sz="1200"/>
            </a:lvl3pPr>
            <a:lvl4pPr>
              <a:defRPr sz="1200"/>
            </a:lvl4pPr>
            <a:lvl5pPr>
              <a:defRPr sz="1200"/>
            </a:lvl5pPr>
          </a:lstStyle>
          <a:p>
            <a:pPr lvl="0"/>
            <a:r>
              <a:rPr lang="en-US" dirty="0" smtClean="0"/>
              <a:t>Disclaimer</a:t>
            </a:r>
          </a:p>
        </p:txBody>
      </p:sp>
    </p:spTree>
    <p:extLst>
      <p:ext uri="{BB962C8B-B14F-4D97-AF65-F5344CB8AC3E}">
        <p14:creationId xmlns:p14="http://schemas.microsoft.com/office/powerpoint/2010/main" val="35704435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250" autoRev="1" fill="hold">
                                          <p:stCondLst>
                                            <p:cond delay="0"/>
                                          </p:stCondLst>
                                        </p:cTn>
                                        <p:tgtEl>
                                          <p:spTgt spid="2"/>
                                        </p:tgtEl>
                                        <p:attrNameLst>
                                          <p:attrName>ppt_w</p:attrName>
                                        </p:attrNameLst>
                                      </p:cBhvr>
                                    </p:anim>
                                    <p:anim by="(#ppt_w*0.50)" calcmode="lin" valueType="num">
                                      <p:cBhvr>
                                        <p:cTn id="8" dur="250" decel="50000" autoRev="1" fill="hold">
                                          <p:stCondLst>
                                            <p:cond delay="0"/>
                                          </p:stCondLst>
                                        </p:cTn>
                                        <p:tgtEl>
                                          <p:spTgt spid="2"/>
                                        </p:tgtEl>
                                        <p:attrNameLst>
                                          <p:attrName>ppt_x</p:attrName>
                                        </p:attrNameLst>
                                      </p:cBhvr>
                                    </p:anim>
                                    <p:anim from="(-#ppt_h/2)" to="(#ppt_y)" calcmode="lin" valueType="num">
                                      <p:cBhvr>
                                        <p:cTn id="9" dur="500" fill="hold">
                                          <p:stCondLst>
                                            <p:cond delay="0"/>
                                          </p:stCondLst>
                                        </p:cTn>
                                        <p:tgtEl>
                                          <p:spTgt spid="2"/>
                                        </p:tgtEl>
                                        <p:attrNameLst>
                                          <p:attrName>ppt_y</p:attrName>
                                        </p:attrNameLst>
                                      </p:cBhvr>
                                    </p:anim>
                                    <p:animRot by="21600000">
                                      <p:cBhvr>
                                        <p:cTn id="10" dur="500" fill="hold">
                                          <p:stCondLst>
                                            <p:cond delay="0"/>
                                          </p:stCondLst>
                                        </p:cTn>
                                        <p:tgtEl>
                                          <p:spTgt spid="2"/>
                                        </p:tgtEl>
                                        <p:attrNameLst>
                                          <p:attrName>r</p:attrName>
                                        </p:attrNameLst>
                                      </p:cBhvr>
                                    </p:animRo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par>
                                <p:cTn id="14" presetID="29"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ppt_x</p:attrName>
                                        </p:attrNameLst>
                                      </p:cBhvr>
                                      <p:tavLst>
                                        <p:tav tm="0">
                                          <p:val>
                                            <p:strVal val="#ppt_x-.2"/>
                                          </p:val>
                                        </p:tav>
                                        <p:tav tm="100000">
                                          <p:val>
                                            <p:strVal val="#ppt_x"/>
                                          </p:val>
                                        </p:tav>
                                      </p:tavLst>
                                    </p:anim>
                                    <p:anim calcmode="lin" valueType="num">
                                      <p:cBhvr>
                                        <p:cTn id="17"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8" dur="500"/>
                                        <p:tgtEl>
                                          <p:spTgt spid="8"/>
                                        </p:tgtEl>
                                      </p:cBhvr>
                                    </p:animEffect>
                                  </p:childTnLst>
                                </p:cTn>
                              </p:par>
                              <p:par>
                                <p:cTn id="19" presetID="34" presetClass="emph" presetSubtype="0" fill="hold" grpId="0" nodeType="withEffect">
                                  <p:stCondLst>
                                    <p:cond delay="0"/>
                                  </p:stCondLst>
                                  <p:iterate type="lt">
                                    <p:tmPct val="10000"/>
                                  </p:iterate>
                                  <p:childTnLst>
                                    <p:animMotion origin="layout" path="M 0.0 0.0 L 0.0 -0.07213" pathEditMode="relative" ptsTypes="">
                                      <p:cBhvr>
                                        <p:cTn id="20" dur="250" accel="50000" decel="50000" autoRev="1" fill="hold">
                                          <p:stCondLst>
                                            <p:cond delay="0"/>
                                          </p:stCondLst>
                                        </p:cTn>
                                        <p:tgtEl>
                                          <p:spTgt spid="10"/>
                                        </p:tgtEl>
                                        <p:attrNameLst>
                                          <p:attrName>ppt_x</p:attrName>
                                          <p:attrName>ppt_y</p:attrName>
                                        </p:attrNameLst>
                                      </p:cBhvr>
                                    </p:animMotion>
                                    <p:animRot by="1500000">
                                      <p:cBhvr>
                                        <p:cTn id="21" dur="125" fill="hold">
                                          <p:stCondLst>
                                            <p:cond delay="0"/>
                                          </p:stCondLst>
                                        </p:cTn>
                                        <p:tgtEl>
                                          <p:spTgt spid="10"/>
                                        </p:tgtEl>
                                        <p:attrNameLst>
                                          <p:attrName>r</p:attrName>
                                        </p:attrNameLst>
                                      </p:cBhvr>
                                    </p:animRot>
                                    <p:animRot by="-1500000">
                                      <p:cBhvr>
                                        <p:cTn id="22" dur="125" fill="hold">
                                          <p:stCondLst>
                                            <p:cond delay="125"/>
                                          </p:stCondLst>
                                        </p:cTn>
                                        <p:tgtEl>
                                          <p:spTgt spid="10"/>
                                        </p:tgtEl>
                                        <p:attrNameLst>
                                          <p:attrName>r</p:attrName>
                                        </p:attrNameLst>
                                      </p:cBhvr>
                                    </p:animRot>
                                    <p:animRot by="-1500000">
                                      <p:cBhvr>
                                        <p:cTn id="23" dur="125" fill="hold">
                                          <p:stCondLst>
                                            <p:cond delay="250"/>
                                          </p:stCondLst>
                                        </p:cTn>
                                        <p:tgtEl>
                                          <p:spTgt spid="10"/>
                                        </p:tgtEl>
                                        <p:attrNameLst>
                                          <p:attrName>r</p:attrName>
                                        </p:attrNameLst>
                                      </p:cBhvr>
                                    </p:animRot>
                                    <p:animRot by="1500000">
                                      <p:cBhvr>
                                        <p:cTn id="24" dur="125" fill="hold">
                                          <p:stCondLst>
                                            <p:cond delay="375"/>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tmplLst>
          <p:tmpl>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P spid="10" grpId="0" animBg="1"/>
      <p:bldP spid="8" grpId="0">
        <p:tmplLst>
          <p:tmpl>
            <p:tnLst>
              <p:par>
                <p:cTn presetID="29"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p:cTn dur="500" fill="hold"/>
                        <p:tgtEl>
                          <p:spTgt spid="8"/>
                        </p:tgtEl>
                        <p:attrNameLst>
                          <p:attrName>ppt_x</p:attrName>
                        </p:attrNameLst>
                      </p:cBhvr>
                      <p:tavLst>
                        <p:tav tm="0">
                          <p:val>
                            <p:strVal val="#ppt_x-.2"/>
                          </p:val>
                        </p:tav>
                        <p:tav tm="100000">
                          <p:val>
                            <p:strVal val="#ppt_x"/>
                          </p:val>
                        </p:tav>
                      </p:tavLst>
                    </p:anim>
                    <p:anim calcmode="lin" valueType="num">
                      <p:cBhvr>
                        <p:cTn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dur="500"/>
                        <p:tgtEl>
                          <p:spTgt spid="8"/>
                        </p:tgtEl>
                      </p:cBhvr>
                    </p:animEffect>
                  </p:childTnLst>
                </p:cTn>
              </p:par>
            </p:tnLst>
          </p:tmpl>
        </p:tmplLst>
      </p:bldP>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Content Image ver_N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6248400" cy="4114801"/>
          </a:xfrm>
        </p:spPr>
        <p:txBody>
          <a:bodyPr>
            <a:normAutofit/>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08724C3-EE5D-4280-9A3D-7F29ECD1EA90}"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Picture Placeholder 19"/>
          <p:cNvSpPr>
            <a:spLocks noGrp="1"/>
          </p:cNvSpPr>
          <p:nvPr>
            <p:ph type="pic" sz="quarter" idx="14"/>
          </p:nvPr>
        </p:nvSpPr>
        <p:spPr>
          <a:xfrm rot="21358221">
            <a:off x="6888894" y="2448150"/>
            <a:ext cx="2556577" cy="3137895"/>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Tree>
    <p:extLst>
      <p:ext uri="{BB962C8B-B14F-4D97-AF65-F5344CB8AC3E}">
        <p14:creationId xmlns:p14="http://schemas.microsoft.com/office/powerpoint/2010/main" val="32790596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Mess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99730" y="685800"/>
            <a:ext cx="8153400" cy="4876800"/>
          </a:xfrm>
          <a:gradFill flip="none" rotWithShape="1">
            <a:gsLst>
              <a:gs pos="39000">
                <a:schemeClr val="bg1"/>
              </a:gs>
              <a:gs pos="80000">
                <a:schemeClr val="bg1">
                  <a:lumMod val="60000"/>
                  <a:lumOff val="40000"/>
                </a:schemeClr>
              </a:gs>
            </a:gsLst>
            <a:path path="circle">
              <a:fillToRect r="100000" b="100000"/>
            </a:path>
            <a:tileRect l="-100000" t="-100000"/>
          </a:gradFill>
          <a:ln w="98425" cap="rnd">
            <a:solidFill>
              <a:schemeClr val="tx1"/>
            </a:solidFill>
            <a:round/>
          </a:ln>
          <a:effectLst>
            <a:outerShdw blurRad="114300" dist="152400" dir="8100000" algn="tr" rotWithShape="0">
              <a:prstClr val="black">
                <a:alpha val="40000"/>
              </a:prstClr>
            </a:outerShdw>
          </a:effectLst>
        </p:spPr>
        <p:txBody>
          <a:bodyPr tIns="18288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A72FA28-EFE8-4CE6-BF6C-EABCFB969E85}"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081533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Title SmartArt Image Sq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08724C3-EE5D-4280-9A3D-7F29ECD1EA90}"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Picture Placeholder 19"/>
          <p:cNvSpPr>
            <a:spLocks noGrp="1"/>
          </p:cNvSpPr>
          <p:nvPr>
            <p:ph type="pic" sz="quarter" idx="14"/>
          </p:nvPr>
        </p:nvSpPr>
        <p:spPr>
          <a:xfrm rot="21358221">
            <a:off x="6013205" y="1972305"/>
            <a:ext cx="3365931" cy="3094853"/>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
        <p:nvSpPr>
          <p:cNvPr id="10" name="Content Placeholder 2"/>
          <p:cNvSpPr>
            <a:spLocks noGrp="1"/>
          </p:cNvSpPr>
          <p:nvPr>
            <p:ph idx="15"/>
          </p:nvPr>
        </p:nvSpPr>
        <p:spPr>
          <a:xfrm>
            <a:off x="457200" y="1600200"/>
            <a:ext cx="5257800" cy="3962400"/>
          </a:xfrm>
          <a:prstGeom prst="rect">
            <a:avLst/>
          </a:prstGeom>
          <a:noFill/>
        </p:spPr>
        <p:txBody>
          <a:bodyPr/>
          <a:lstStyle>
            <a:lvl1pPr>
              <a:buClr>
                <a:schemeClr val="tx2"/>
              </a:buClr>
              <a:buSzPct val="140000"/>
              <a:buFont typeface="Arial" pitchFamily="34" charset="0"/>
              <a:buNone/>
              <a:defRPr sz="2400">
                <a:solidFill>
                  <a:schemeClr val="tx1"/>
                </a:solidFill>
              </a:defRPr>
            </a:lvl1pPr>
            <a:lvl2pPr>
              <a:buClr>
                <a:schemeClr val="tx1"/>
              </a:buClr>
              <a:buSzPct val="140000"/>
              <a:buFont typeface="Arial" pitchFamily="34" charset="0"/>
              <a:buChar char="•"/>
              <a:defRPr sz="2000">
                <a:solidFill>
                  <a:schemeClr val="tx1"/>
                </a:solidFill>
              </a:defRPr>
            </a:lvl2pPr>
            <a:lvl3pPr>
              <a:buSzPct val="140000"/>
              <a:buFont typeface="Arial" pitchFamily="34" charset="0"/>
              <a:buChar char="•"/>
              <a:defRPr sz="1800">
                <a:solidFill>
                  <a:schemeClr val="tx1"/>
                </a:solidFill>
              </a:defRPr>
            </a:lvl3pPr>
            <a:lvl4pPr>
              <a:buSzPct val="140000"/>
              <a:buFont typeface="Arial" pitchFamily="34" charset="0"/>
              <a:buChar char="•"/>
              <a:defRPr sz="1600">
                <a:solidFill>
                  <a:schemeClr val="tx1"/>
                </a:solidFill>
              </a:defRPr>
            </a:lvl4pPr>
            <a:lvl5pPr>
              <a:buSzPct val="140000"/>
              <a:buFont typeface="Arial" pitchFamily="34" charset="0"/>
              <a:buChar char="•"/>
              <a:defRPr sz="1600">
                <a:solidFill>
                  <a:schemeClr val="tx1"/>
                </a:solidFill>
              </a:defRPr>
            </a:lvl5pPr>
          </a:lstStyle>
          <a:p>
            <a:pPr lvl="0"/>
            <a:endParaRPr lang="en-US" dirty="0"/>
          </a:p>
        </p:txBody>
      </p:sp>
    </p:spTree>
    <p:extLst>
      <p:ext uri="{BB962C8B-B14F-4D97-AF65-F5344CB8AC3E}">
        <p14:creationId xmlns:p14="http://schemas.microsoft.com/office/powerpoint/2010/main" val="22937171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le Content Image ver_N3">
    <p:spTree>
      <p:nvGrpSpPr>
        <p:cNvPr id="1" name=""/>
        <p:cNvGrpSpPr/>
        <p:nvPr/>
      </p:nvGrpSpPr>
      <p:grpSpPr>
        <a:xfrm>
          <a:off x="0" y="0"/>
          <a:ext cx="0" cy="0"/>
          <a:chOff x="0" y="0"/>
          <a:chExt cx="0" cy="0"/>
        </a:xfrm>
      </p:grpSpPr>
      <p:sp>
        <p:nvSpPr>
          <p:cNvPr id="2" name="Title 1"/>
          <p:cNvSpPr>
            <a:spLocks noGrp="1"/>
          </p:cNvSpPr>
          <p:nvPr>
            <p:ph type="title"/>
          </p:nvPr>
        </p:nvSpPr>
        <p:spPr>
          <a:xfrm rot="21179010">
            <a:off x="277869" y="864215"/>
            <a:ext cx="5486400" cy="1143000"/>
          </a:xfrm>
        </p:spPr>
        <p:txBody>
          <a:bodyPr anchor="b" anchorCtr="0"/>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rot="21204606">
            <a:off x="560208" y="2054083"/>
            <a:ext cx="5451914" cy="343699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08724C3-EE5D-4280-9A3D-7F29ECD1EA90}"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Picture Placeholder 19"/>
          <p:cNvSpPr>
            <a:spLocks noGrp="1"/>
          </p:cNvSpPr>
          <p:nvPr>
            <p:ph type="pic" sz="quarter" idx="14"/>
          </p:nvPr>
        </p:nvSpPr>
        <p:spPr>
          <a:xfrm rot="21358221">
            <a:off x="6165299" y="361389"/>
            <a:ext cx="3181779" cy="4912937"/>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Tree>
    <p:extLst>
      <p:ext uri="{BB962C8B-B14F-4D97-AF65-F5344CB8AC3E}">
        <p14:creationId xmlns:p14="http://schemas.microsoft.com/office/powerpoint/2010/main" val="21465370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Smart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B96553F-A8BA-49B5-B75F-C1FB2368F7B1}" type="datetime1">
              <a:rPr lang="en-US" smtClean="0">
                <a:solidFill>
                  <a:srgbClr val="FFA200">
                    <a:tint val="75000"/>
                  </a:srgbClr>
                </a:solidFill>
              </a:rPr>
              <a:pPr/>
              <a:t>5/18/2020</a:t>
            </a:fld>
            <a:endParaRPr lang="en-US">
              <a:solidFill>
                <a:srgbClr val="FFA200">
                  <a:tint val="75000"/>
                </a:srgbClr>
              </a:solidFill>
            </a:endParaRPr>
          </a:p>
        </p:txBody>
      </p:sp>
      <p:sp>
        <p:nvSpPr>
          <p:cNvPr id="4" name="Footer Placeholder 3"/>
          <p:cNvSpPr>
            <a:spLocks noGrp="1"/>
          </p:cNvSpPr>
          <p:nvPr>
            <p:ph type="ftr" sz="quarter" idx="11"/>
          </p:nvPr>
        </p:nvSpPr>
        <p:spPr/>
        <p:txBody>
          <a:bodyPr/>
          <a:lstStyle/>
          <a:p>
            <a:endParaRPr lang="en-US" dirty="0">
              <a:solidFill>
                <a:srgbClr val="FFA200">
                  <a:tint val="75000"/>
                </a:srgb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Content Placeholder 2"/>
          <p:cNvSpPr>
            <a:spLocks noGrp="1"/>
          </p:cNvSpPr>
          <p:nvPr>
            <p:ph idx="1"/>
          </p:nvPr>
        </p:nvSpPr>
        <p:spPr>
          <a:xfrm>
            <a:off x="457200" y="304800"/>
            <a:ext cx="8219256" cy="5257800"/>
          </a:xfrm>
          <a:prstGeom prst="rect">
            <a:avLst/>
          </a:prstGeom>
          <a:noFill/>
        </p:spPr>
        <p:txBody>
          <a:bodyPr/>
          <a:lstStyle>
            <a:lvl1pPr>
              <a:buClr>
                <a:schemeClr val="tx2"/>
              </a:buClr>
              <a:buSzPct val="140000"/>
              <a:buFont typeface="Arial" pitchFamily="34" charset="0"/>
              <a:buNone/>
              <a:defRPr sz="2400">
                <a:solidFill>
                  <a:schemeClr val="tx1"/>
                </a:solidFill>
              </a:defRPr>
            </a:lvl1pPr>
            <a:lvl2pPr>
              <a:buClr>
                <a:schemeClr val="tx1"/>
              </a:buClr>
              <a:buSzPct val="140000"/>
              <a:buFont typeface="Arial" pitchFamily="34" charset="0"/>
              <a:buChar char="•"/>
              <a:defRPr sz="2000">
                <a:solidFill>
                  <a:schemeClr val="tx1"/>
                </a:solidFill>
              </a:defRPr>
            </a:lvl2pPr>
            <a:lvl3pPr>
              <a:buSzPct val="140000"/>
              <a:buFont typeface="Arial" pitchFamily="34" charset="0"/>
              <a:buChar char="•"/>
              <a:defRPr sz="1800">
                <a:solidFill>
                  <a:schemeClr val="tx1"/>
                </a:solidFill>
              </a:defRPr>
            </a:lvl3pPr>
            <a:lvl4pPr>
              <a:buSzPct val="140000"/>
              <a:buFont typeface="Arial" pitchFamily="34" charset="0"/>
              <a:buChar char="•"/>
              <a:defRPr sz="1600">
                <a:solidFill>
                  <a:schemeClr val="tx1"/>
                </a:solidFill>
              </a:defRPr>
            </a:lvl4pPr>
            <a:lvl5pPr>
              <a:buSzPct val="140000"/>
              <a:buFont typeface="Arial" pitchFamily="34" charset="0"/>
              <a:buChar char="•"/>
              <a:defRPr sz="1600">
                <a:solidFill>
                  <a:schemeClr val="tx1"/>
                </a:solidFill>
              </a:defRPr>
            </a:lvl5pPr>
          </a:lstStyle>
          <a:p>
            <a:pPr lvl="0"/>
            <a:endParaRPr lang="en-US" dirty="0"/>
          </a:p>
        </p:txBody>
      </p:sp>
    </p:spTree>
    <p:extLst>
      <p:ext uri="{BB962C8B-B14F-4D97-AF65-F5344CB8AC3E}">
        <p14:creationId xmlns:p14="http://schemas.microsoft.com/office/powerpoint/2010/main" val="2453640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Message Image small">
    <p:spTree>
      <p:nvGrpSpPr>
        <p:cNvPr id="1" name=""/>
        <p:cNvGrpSpPr/>
        <p:nvPr/>
      </p:nvGrpSpPr>
      <p:grpSpPr>
        <a:xfrm>
          <a:off x="0" y="0"/>
          <a:ext cx="0" cy="0"/>
          <a:chOff x="0" y="0"/>
          <a:chExt cx="0" cy="0"/>
        </a:xfrm>
      </p:grpSpPr>
      <p:sp>
        <p:nvSpPr>
          <p:cNvPr id="3" name="Content Placeholder 2"/>
          <p:cNvSpPr>
            <a:spLocks noGrp="1"/>
          </p:cNvSpPr>
          <p:nvPr>
            <p:ph idx="1"/>
          </p:nvPr>
        </p:nvSpPr>
        <p:spPr>
          <a:xfrm>
            <a:off x="499730" y="685800"/>
            <a:ext cx="6967870" cy="4876800"/>
          </a:xfrm>
          <a:gradFill flip="none" rotWithShape="1">
            <a:gsLst>
              <a:gs pos="39000">
                <a:schemeClr val="bg1"/>
              </a:gs>
              <a:gs pos="80000">
                <a:schemeClr val="bg1">
                  <a:lumMod val="60000"/>
                  <a:lumOff val="40000"/>
                </a:schemeClr>
              </a:gs>
            </a:gsLst>
            <a:path path="circle">
              <a:fillToRect r="100000" b="100000"/>
            </a:path>
            <a:tileRect l="-100000" t="-100000"/>
          </a:gradFill>
          <a:ln w="98425" cap="rnd">
            <a:solidFill>
              <a:schemeClr val="tx1"/>
            </a:solidFill>
            <a:round/>
          </a:ln>
          <a:effectLst>
            <a:outerShdw blurRad="114300" dist="152400" dir="8100000" algn="tr" rotWithShape="0">
              <a:prstClr val="black">
                <a:alpha val="40000"/>
              </a:prstClr>
            </a:outerShdw>
          </a:effectLst>
        </p:spPr>
        <p:txBody>
          <a:bodyPr tIns="18288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A72FA28-EFE8-4CE6-BF6C-EABCFB969E85}"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Picture Placeholder 19"/>
          <p:cNvSpPr>
            <a:spLocks noGrp="1"/>
          </p:cNvSpPr>
          <p:nvPr>
            <p:ph type="pic" sz="quarter" idx="15"/>
          </p:nvPr>
        </p:nvSpPr>
        <p:spPr>
          <a:xfrm rot="256957">
            <a:off x="7311514" y="3356911"/>
            <a:ext cx="2226664" cy="2025336"/>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Tree>
    <p:extLst>
      <p:ext uri="{BB962C8B-B14F-4D97-AF65-F5344CB8AC3E}">
        <p14:creationId xmlns:p14="http://schemas.microsoft.com/office/powerpoint/2010/main" val="427925270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Content no 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257801"/>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2FA28-EFE8-4CE6-BF6C-EABCFB969E85}"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0301000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Message Im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99730" y="685800"/>
            <a:ext cx="5824870" cy="4876800"/>
          </a:xfrm>
          <a:gradFill flip="none" rotWithShape="1">
            <a:gsLst>
              <a:gs pos="39000">
                <a:schemeClr val="bg1"/>
              </a:gs>
              <a:gs pos="80000">
                <a:schemeClr val="bg1">
                  <a:lumMod val="60000"/>
                  <a:lumOff val="40000"/>
                </a:schemeClr>
              </a:gs>
            </a:gsLst>
            <a:path path="circle">
              <a:fillToRect r="100000" b="100000"/>
            </a:path>
            <a:tileRect l="-100000" t="-100000"/>
          </a:gradFill>
          <a:ln w="98425" cap="rnd">
            <a:solidFill>
              <a:schemeClr val="tx1"/>
            </a:solidFill>
            <a:round/>
          </a:ln>
          <a:effectLst>
            <a:outerShdw blurRad="114300" dist="152400" dir="8100000" algn="tr" rotWithShape="0">
              <a:prstClr val="black">
                <a:alpha val="40000"/>
              </a:prstClr>
            </a:outerShdw>
          </a:effectLst>
        </p:spPr>
        <p:txBody>
          <a:bodyPr tIns="18288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A72FA28-EFE8-4CE6-BF6C-EABCFB969E85}"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Picture Placeholder 19"/>
          <p:cNvSpPr>
            <a:spLocks noGrp="1"/>
          </p:cNvSpPr>
          <p:nvPr>
            <p:ph type="pic" sz="quarter" idx="14"/>
          </p:nvPr>
        </p:nvSpPr>
        <p:spPr>
          <a:xfrm rot="21358221">
            <a:off x="6369429" y="1716222"/>
            <a:ext cx="3025311" cy="3550923"/>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Tree>
    <p:extLst>
      <p:ext uri="{BB962C8B-B14F-4D97-AF65-F5344CB8AC3E}">
        <p14:creationId xmlns:p14="http://schemas.microsoft.com/office/powerpoint/2010/main" val="28066811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Title Content Image big_N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5334000" y="1600200"/>
            <a:ext cx="3429000" cy="3962400"/>
          </a:xfrm>
        </p:spPr>
        <p:txBody>
          <a:bodyPr>
            <a:normAutofit/>
          </a:bodyPr>
          <a:lstStyle>
            <a:lvl1pPr>
              <a:defRPr sz="1600"/>
            </a:lvl1pPr>
            <a:lvl2pPr>
              <a:defRPr sz="14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08724C3-EE5D-4280-9A3D-7F29ECD1EA90}"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Picture Placeholder 19"/>
          <p:cNvSpPr>
            <a:spLocks noGrp="1"/>
          </p:cNvSpPr>
          <p:nvPr>
            <p:ph type="pic" sz="quarter" idx="14"/>
          </p:nvPr>
        </p:nvSpPr>
        <p:spPr>
          <a:xfrm>
            <a:off x="457200" y="1676400"/>
            <a:ext cx="4616092" cy="3772615"/>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Tree>
    <p:extLst>
      <p:ext uri="{BB962C8B-B14F-4D97-AF65-F5344CB8AC3E}">
        <p14:creationId xmlns:p14="http://schemas.microsoft.com/office/powerpoint/2010/main" val="3435039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281EA2-7104-48A8-AB37-579060E8C64D}"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37392169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Title Content Note Image rec">
    <p:spTree>
      <p:nvGrpSpPr>
        <p:cNvPr id="1" name=""/>
        <p:cNvGrpSpPr/>
        <p:nvPr/>
      </p:nvGrpSpPr>
      <p:grpSpPr>
        <a:xfrm>
          <a:off x="0" y="0"/>
          <a:ext cx="0" cy="0"/>
          <a:chOff x="0" y="0"/>
          <a:chExt cx="0" cy="0"/>
        </a:xfrm>
      </p:grpSpPr>
      <p:sp>
        <p:nvSpPr>
          <p:cNvPr id="8" name="Picture Placeholder 19"/>
          <p:cNvSpPr>
            <a:spLocks noGrp="1"/>
          </p:cNvSpPr>
          <p:nvPr>
            <p:ph type="pic" sz="quarter" idx="14"/>
          </p:nvPr>
        </p:nvSpPr>
        <p:spPr>
          <a:xfrm rot="161177">
            <a:off x="5711064" y="3917560"/>
            <a:ext cx="3616219" cy="2018607"/>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220979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08724C3-EE5D-4280-9A3D-7F29ECD1EA90}"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9" name="Text Placeholder 12"/>
          <p:cNvSpPr>
            <a:spLocks noGrp="1"/>
          </p:cNvSpPr>
          <p:nvPr>
            <p:ph type="body" sz="quarter" idx="18" hasCustomPrompt="1"/>
          </p:nvPr>
        </p:nvSpPr>
        <p:spPr>
          <a:xfrm>
            <a:off x="481742" y="4648200"/>
            <a:ext cx="5309458" cy="914400"/>
          </a:xfrm>
        </p:spPr>
        <p:txBody>
          <a:bodyPr>
            <a:normAutofit/>
          </a:bodyPr>
          <a:lstStyle>
            <a:lvl1pPr>
              <a:buNone/>
              <a:defRPr kumimoji="0" lang="en-US" sz="1400" b="0" i="0" u="none" strike="noStrike" kern="1200" cap="none" spc="0" normalizeH="0" baseline="0" noProof="0" dirty="0" smtClean="0">
                <a:ln>
                  <a:noFill/>
                </a:ln>
                <a:solidFill>
                  <a:schemeClr val="tx2"/>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smtClean="0"/>
              <a:t>Note Line</a:t>
            </a:r>
            <a:endParaRPr lang="en-US" dirty="0"/>
          </a:p>
        </p:txBody>
      </p:sp>
    </p:spTree>
    <p:extLst>
      <p:ext uri="{BB962C8B-B14F-4D97-AF65-F5344CB8AC3E}">
        <p14:creationId xmlns:p14="http://schemas.microsoft.com/office/powerpoint/2010/main" val="15292495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par>
                          <p:cTn id="11" fill="hold">
                            <p:stCondLst>
                              <p:cond delay="500"/>
                            </p:stCondLst>
                            <p:childTnLst>
                              <p:par>
                                <p:cTn id="12" presetID="41" presetClass="entr" presetSubtype="0"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15" dur="1000" fill="hold"/>
                                        <p:tgtEl>
                                          <p:spTgt spid="9"/>
                                        </p:tgtEl>
                                        <p:attrNameLst>
                                          <p:attrName>ppt_y</p:attrName>
                                        </p:attrNameLst>
                                      </p:cBhvr>
                                      <p:tavLst>
                                        <p:tav tm="0">
                                          <p:val>
                                            <p:strVal val="#ppt_y"/>
                                          </p:val>
                                        </p:tav>
                                        <p:tav tm="100000">
                                          <p:val>
                                            <p:strVal val="#ppt_y"/>
                                          </p:val>
                                        </p:tav>
                                      </p:tavLst>
                                    </p:anim>
                                    <p:anim calcmode="lin" valueType="num">
                                      <p:cBhvr>
                                        <p:cTn id="16" dur="10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7" dur="10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8" dur="1000" tmFilter="0,0; .5, 1; 1, 1"/>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tmplLst>
          <p:tmpl>
            <p:tnLst>
              <p:par>
                <p:cTn presetID="41"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p:cTn dur="10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1000" fill="hold"/>
                        <p:tgtEl>
                          <p:spTgt spid="9"/>
                        </p:tgtEl>
                        <p:attrNameLst>
                          <p:attrName>ppt_y</p:attrName>
                        </p:attrNameLst>
                      </p:cBhvr>
                      <p:tavLst>
                        <p:tav tm="0">
                          <p:val>
                            <p:strVal val="#ppt_y"/>
                          </p:val>
                        </p:tav>
                        <p:tav tm="100000">
                          <p:val>
                            <p:strVal val="#ppt_y"/>
                          </p:val>
                        </p:tav>
                      </p:tavLst>
                    </p:anim>
                    <p:anim calcmode="lin" valueType="num">
                      <p:cBhvr>
                        <p:cTn dur="10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10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dur="1000" tmFilter="0,0; .5, 1; 1, 1"/>
                        <p:tgtEl>
                          <p:spTgt spid="9"/>
                        </p:tgtEl>
                      </p:cBhvr>
                    </p:animEffect>
                  </p:childTnLst>
                </p:cTn>
              </p:par>
            </p:tnLst>
          </p:tmpl>
        </p:tmplLst>
      </p:bldP>
    </p:bld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Title Content Note Image rec">
    <p:spTree>
      <p:nvGrpSpPr>
        <p:cNvPr id="1" name=""/>
        <p:cNvGrpSpPr/>
        <p:nvPr/>
      </p:nvGrpSpPr>
      <p:grpSpPr>
        <a:xfrm>
          <a:off x="0" y="0"/>
          <a:ext cx="0" cy="0"/>
          <a:chOff x="0" y="0"/>
          <a:chExt cx="0" cy="0"/>
        </a:xfrm>
      </p:grpSpPr>
      <p:sp>
        <p:nvSpPr>
          <p:cNvPr id="8" name="Picture Placeholder 19"/>
          <p:cNvSpPr>
            <a:spLocks noGrp="1"/>
          </p:cNvSpPr>
          <p:nvPr>
            <p:ph type="pic" sz="quarter" idx="14"/>
          </p:nvPr>
        </p:nvSpPr>
        <p:spPr>
          <a:xfrm rot="161177">
            <a:off x="5711064" y="3917560"/>
            <a:ext cx="3616219" cy="2018607"/>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220979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08724C3-EE5D-4280-9A3D-7F29ECD1EA90}"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9" name="Text Placeholder 12"/>
          <p:cNvSpPr>
            <a:spLocks noGrp="1"/>
          </p:cNvSpPr>
          <p:nvPr>
            <p:ph type="body" sz="quarter" idx="18" hasCustomPrompt="1"/>
          </p:nvPr>
        </p:nvSpPr>
        <p:spPr>
          <a:xfrm>
            <a:off x="481742" y="4648200"/>
            <a:ext cx="5309458" cy="914400"/>
          </a:xfrm>
        </p:spPr>
        <p:txBody>
          <a:bodyPr>
            <a:normAutofit/>
          </a:bodyPr>
          <a:lstStyle>
            <a:lvl1pPr>
              <a:buNone/>
              <a:defRPr kumimoji="0" lang="en-US" sz="1400" b="0" i="0" u="none" strike="noStrike" kern="1200" cap="none" spc="0" normalizeH="0" baseline="0" noProof="0" dirty="0" smtClean="0">
                <a:ln>
                  <a:noFill/>
                </a:ln>
                <a:solidFill>
                  <a:schemeClr val="tx2"/>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smtClean="0"/>
              <a:t>Note Line</a:t>
            </a:r>
            <a:endParaRPr lang="en-US" dirty="0"/>
          </a:p>
        </p:txBody>
      </p:sp>
    </p:spTree>
    <p:extLst>
      <p:ext uri="{BB962C8B-B14F-4D97-AF65-F5344CB8AC3E}">
        <p14:creationId xmlns:p14="http://schemas.microsoft.com/office/powerpoint/2010/main" val="117057009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par>
                          <p:cTn id="11" fill="hold">
                            <p:stCondLst>
                              <p:cond delay="500"/>
                            </p:stCondLst>
                            <p:childTnLst>
                              <p:par>
                                <p:cTn id="12" presetID="41" presetClass="entr" presetSubtype="0"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15" dur="1000" fill="hold"/>
                                        <p:tgtEl>
                                          <p:spTgt spid="9"/>
                                        </p:tgtEl>
                                        <p:attrNameLst>
                                          <p:attrName>ppt_y</p:attrName>
                                        </p:attrNameLst>
                                      </p:cBhvr>
                                      <p:tavLst>
                                        <p:tav tm="0">
                                          <p:val>
                                            <p:strVal val="#ppt_y"/>
                                          </p:val>
                                        </p:tav>
                                        <p:tav tm="100000">
                                          <p:val>
                                            <p:strVal val="#ppt_y"/>
                                          </p:val>
                                        </p:tav>
                                      </p:tavLst>
                                    </p:anim>
                                    <p:anim calcmode="lin" valueType="num">
                                      <p:cBhvr>
                                        <p:cTn id="16" dur="10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7" dur="10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8" dur="1000" tmFilter="0,0; .5, 1; 1, 1"/>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tmplLst>
          <p:tmpl>
            <p:tnLst>
              <p:par>
                <p:cTn presetID="41"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p:cTn dur="10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dur="1000" fill="hold"/>
                        <p:tgtEl>
                          <p:spTgt spid="9"/>
                        </p:tgtEl>
                        <p:attrNameLst>
                          <p:attrName>ppt_y</p:attrName>
                        </p:attrNameLst>
                      </p:cBhvr>
                      <p:tavLst>
                        <p:tav tm="0">
                          <p:val>
                            <p:strVal val="#ppt_y"/>
                          </p:val>
                        </p:tav>
                        <p:tav tm="100000">
                          <p:val>
                            <p:strVal val="#ppt_y"/>
                          </p:val>
                        </p:tav>
                      </p:tavLst>
                    </p:anim>
                    <p:anim calcmode="lin" valueType="num">
                      <p:cBhvr>
                        <p:cTn dur="10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dur="10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dur="1000" tmFilter="0,0; .5, 1; 1, 1"/>
                        <p:tgtEl>
                          <p:spTgt spid="9"/>
                        </p:tgtEl>
                      </p:cBhvr>
                    </p:animEffect>
                  </p:childTnLst>
                </p:cTn>
              </p:par>
            </p:tnLst>
          </p:tmpl>
        </p:tmplLst>
      </p:bldP>
    </p:bld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Title Content Image sqr_N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5334000" cy="3962400"/>
          </a:xfrm>
        </p:spPr>
        <p:txBody>
          <a:bodyPr>
            <a:normAutofit/>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08724C3-EE5D-4280-9A3D-7F29ECD1EA90}" type="datetime1">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11"/>
          </p:nvPr>
        </p:nvSpPr>
        <p:spPr/>
        <p:txBody>
          <a:bodyPr/>
          <a:lstStyle/>
          <a:p>
            <a:endParaRPr lang="en-US">
              <a:solidFill>
                <a:srgbClr val="FFA200">
                  <a:tint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Picture Placeholder 19"/>
          <p:cNvSpPr>
            <a:spLocks noGrp="1"/>
          </p:cNvSpPr>
          <p:nvPr>
            <p:ph type="pic" sz="quarter" idx="14"/>
          </p:nvPr>
        </p:nvSpPr>
        <p:spPr>
          <a:xfrm rot="21358221">
            <a:off x="5887660" y="2539263"/>
            <a:ext cx="2970859" cy="2849807"/>
          </a:xfrm>
          <a:prstGeom prst="rect">
            <a:avLst/>
          </a:prstGeom>
          <a:gradFill flip="none" rotWithShape="1">
            <a:gsLst>
              <a:gs pos="15000">
                <a:schemeClr val="bg1">
                  <a:lumMod val="60000"/>
                  <a:lumOff val="40000"/>
                </a:schemeClr>
              </a:gs>
              <a:gs pos="80000">
                <a:schemeClr val="bg1"/>
              </a:gs>
            </a:gsLst>
            <a:path path="circle">
              <a:fillToRect r="100000" b="100000"/>
            </a:path>
            <a:tileRect l="-100000" t="-100000"/>
          </a:gradFill>
          <a:ln w="88900">
            <a:solidFill>
              <a:schemeClr val="bg1">
                <a:lumMod val="20000"/>
                <a:lumOff val="80000"/>
              </a:schemeClr>
            </a:solidFill>
            <a:miter lim="800000"/>
          </a:ln>
          <a:effectLst>
            <a:outerShdw blurRad="114300" dist="63500" dir="8100000" algn="tr" rotWithShape="0">
              <a:prstClr val="black">
                <a:alpha val="60000"/>
              </a:prstClr>
            </a:outerShdw>
          </a:effectLst>
        </p:spPr>
        <p:txBody>
          <a:bodyPr/>
          <a:lstStyle>
            <a:lvl1pPr>
              <a:buNone/>
              <a:defRPr>
                <a:solidFill>
                  <a:schemeClr val="bg1">
                    <a:lumMod val="65000"/>
                  </a:schemeClr>
                </a:solidFill>
              </a:defRPr>
            </a:lvl1pPr>
          </a:lstStyle>
          <a:p>
            <a:endParaRPr lang="en-US" dirty="0"/>
          </a:p>
        </p:txBody>
      </p:sp>
    </p:spTree>
    <p:extLst>
      <p:ext uri="{BB962C8B-B14F-4D97-AF65-F5344CB8AC3E}">
        <p14:creationId xmlns:p14="http://schemas.microsoft.com/office/powerpoint/2010/main" val="274316878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E419E6-ADAD-4186-833D-35A0B6BA74E8}" type="datetimeFigureOut">
              <a:rPr lang="en-US" smtClean="0">
                <a:solidFill>
                  <a:srgbClr val="FFA200">
                    <a:tint val="75000"/>
                  </a:srgbClr>
                </a:solidFill>
              </a:rPr>
              <a:pPr/>
              <a:t>5/18/2020</a:t>
            </a:fld>
            <a:endParaRPr lang="en-US">
              <a:solidFill>
                <a:srgbClr val="FFA200">
                  <a:tint val="75000"/>
                </a:srgbClr>
              </a:solidFill>
            </a:endParaRPr>
          </a:p>
        </p:txBody>
      </p:sp>
      <p:sp>
        <p:nvSpPr>
          <p:cNvPr id="6" name="Footer Placeholder 5"/>
          <p:cNvSpPr>
            <a:spLocks noGrp="1"/>
          </p:cNvSpPr>
          <p:nvPr>
            <p:ph type="ftr" sz="quarter" idx="11"/>
          </p:nvPr>
        </p:nvSpPr>
        <p:spPr/>
        <p:txBody>
          <a:bodyPr/>
          <a:lstStyle/>
          <a:p>
            <a:endParaRPr lang="en-US">
              <a:solidFill>
                <a:srgbClr val="FFA200">
                  <a:tint val="75000"/>
                </a:srgbClr>
              </a:solidFill>
            </a:endParaRPr>
          </a:p>
        </p:txBody>
      </p:sp>
      <p:sp>
        <p:nvSpPr>
          <p:cNvPr id="7" name="Slide Number Placeholder 6"/>
          <p:cNvSpPr>
            <a:spLocks noGrp="1"/>
          </p:cNvSpPr>
          <p:nvPr>
            <p:ph type="sldNum" sz="quarter" idx="12"/>
          </p:nvPr>
        </p:nvSpPr>
        <p:spPr/>
        <p:txBody>
          <a:bodyPr/>
          <a:lstStyle/>
          <a:p>
            <a:fld id="{374046F1-74CB-4D61-BD14-1032E27C26A3}" type="slidenum">
              <a:rPr lang="en-US" smtClean="0"/>
              <a:pPr/>
              <a:t>‹#›</a:t>
            </a:fld>
            <a:endParaRPr lang="en-US"/>
          </a:p>
        </p:txBody>
      </p:sp>
    </p:spTree>
    <p:extLst>
      <p:ext uri="{BB962C8B-B14F-4D97-AF65-F5344CB8AC3E}">
        <p14:creationId xmlns:p14="http://schemas.microsoft.com/office/powerpoint/2010/main" val="94694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281EA2-7104-48A8-AB37-579060E8C64D}" type="datetimeFigureOut">
              <a:rPr lang="en-US" smtClean="0"/>
              <a:pPr/>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3552784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281EA2-7104-48A8-AB37-579060E8C64D}" type="datetimeFigureOut">
              <a:rPr lang="en-US" smtClean="0"/>
              <a:pPr/>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3768281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281EA2-7104-48A8-AB37-579060E8C64D}" type="datetimeFigureOut">
              <a:rPr lang="en-US" smtClean="0"/>
              <a:pPr/>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3093306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281EA2-7104-48A8-AB37-579060E8C64D}"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236267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281EA2-7104-48A8-AB37-579060E8C64D}"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DDF1E-F42B-4A2E-ABE1-BF3DD38B9702}" type="slidenum">
              <a:rPr lang="en-US" smtClean="0"/>
              <a:pPr/>
              <a:t>‹#›</a:t>
            </a:fld>
            <a:endParaRPr lang="en-US"/>
          </a:p>
        </p:txBody>
      </p:sp>
    </p:spTree>
    <p:extLst>
      <p:ext uri="{BB962C8B-B14F-4D97-AF65-F5344CB8AC3E}">
        <p14:creationId xmlns:p14="http://schemas.microsoft.com/office/powerpoint/2010/main" val="3901549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34" Type="http://schemas.openxmlformats.org/officeDocument/2006/relationships/image" Target="../media/image1.jpe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theme" Target="../theme/theme2.xml"/><Relationship Id="rId38" Type="http://schemas.openxmlformats.org/officeDocument/2006/relationships/image" Target="../media/image4.png"/><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37" Type="http://schemas.openxmlformats.org/officeDocument/2006/relationships/image" Target="../media/image3.png"/><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36" Type="http://schemas.openxmlformats.org/officeDocument/2006/relationships/hyperlink" Target="http://www.visualbee.com/upgrade.html" TargetMode="Externa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281EA2-7104-48A8-AB37-579060E8C64D}" type="datetimeFigureOut">
              <a:rPr lang="en-US" smtClean="0"/>
              <a:pPr/>
              <a:t>5/18/2020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DDF1E-F42B-4A2E-ABE1-BF3DD38B9702}" type="slidenum">
              <a:rPr lang="en-US" smtClean="0"/>
              <a:pPr/>
              <a:t>‹#›</a:t>
            </a:fld>
            <a:endParaRPr lang="en-US"/>
          </a:p>
        </p:txBody>
      </p:sp>
    </p:spTree>
    <p:extLst>
      <p:ext uri="{BB962C8B-B14F-4D97-AF65-F5344CB8AC3E}">
        <p14:creationId xmlns:p14="http://schemas.microsoft.com/office/powerpoint/2010/main" val="3151718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34" cstate="print">
            <a:lum/>
          </a:blip>
          <a:srcRect/>
          <a:stretch>
            <a:fillRect/>
          </a:stretch>
        </a:blipFill>
        <a:effectLst/>
      </p:bgPr>
    </p:bg>
    <p:spTree>
      <p:nvGrpSpPr>
        <p:cNvPr id="1" name=""/>
        <p:cNvGrpSpPr/>
        <p:nvPr/>
      </p:nvGrpSpPr>
      <p:grpSpPr>
        <a:xfrm>
          <a:off x="0" y="0"/>
          <a:ext cx="0" cy="0"/>
          <a:chOff x="0" y="0"/>
          <a:chExt cx="0" cy="0"/>
        </a:xfrm>
      </p:grpSpPr>
      <p:pic>
        <p:nvPicPr>
          <p:cNvPr id="2050" name="Picture 2" descr="C:\Users\Shai Schwartz\Work\VisualBee\Public\Nina\Designs Sketches\Shai\monoDark-02c2.png"/>
          <p:cNvPicPr>
            <a:picLocks noChangeAspect="1" noChangeArrowheads="1"/>
          </p:cNvPicPr>
          <p:nvPr/>
        </p:nvPicPr>
        <p:blipFill>
          <a:blip r:embed="rId35" cstate="print"/>
          <a:srcRect/>
          <a:stretch>
            <a:fillRect/>
          </a:stretch>
        </p:blipFill>
        <p:spPr bwMode="auto">
          <a:xfrm>
            <a:off x="0" y="0"/>
            <a:ext cx="9144000" cy="6858001"/>
          </a:xfrm>
          <a:prstGeom prst="rect">
            <a:avLst/>
          </a:prstGeom>
          <a:noFill/>
        </p:spPr>
      </p:pic>
      <p:sp>
        <p:nvSpPr>
          <p:cNvPr id="2" name="Title Placeholder 1"/>
          <p:cNvSpPr>
            <a:spLocks noGrp="1"/>
          </p:cNvSpPr>
          <p:nvPr>
            <p:ph type="title"/>
          </p:nvPr>
        </p:nvSpPr>
        <p:spPr>
          <a:xfrm>
            <a:off x="457200" y="274638"/>
            <a:ext cx="6419056"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3962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8802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E90B2A-E80D-4317-B807-6D0807FF8256}" type="datetimeFigureOut">
              <a:rPr lang="en-US" smtClean="0">
                <a:solidFill>
                  <a:srgbClr val="FFA200">
                    <a:tint val="75000"/>
                  </a:srgbClr>
                </a:solidFill>
              </a:rPr>
              <a:pPr/>
              <a:t>5/18/2020</a:t>
            </a:fld>
            <a:endParaRPr lang="en-US">
              <a:solidFill>
                <a:srgbClr val="FFA200">
                  <a:tint val="75000"/>
                </a:srgbClr>
              </a:solidFill>
            </a:endParaRPr>
          </a:p>
        </p:txBody>
      </p:sp>
      <p:sp>
        <p:nvSpPr>
          <p:cNvPr id="5" name="Footer Placeholder 4"/>
          <p:cNvSpPr>
            <a:spLocks noGrp="1"/>
          </p:cNvSpPr>
          <p:nvPr>
            <p:ph type="ftr" sz="quarter" idx="3"/>
          </p:nvPr>
        </p:nvSpPr>
        <p:spPr>
          <a:xfrm>
            <a:off x="4788024" y="5872187"/>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srgbClr val="FFA200">
                  <a:tint val="75000"/>
                </a:srgbClr>
              </a:solidFill>
            </a:endParaRPr>
          </a:p>
        </p:txBody>
      </p:sp>
      <p:sp>
        <p:nvSpPr>
          <p:cNvPr id="13" name="Rectangle 12"/>
          <p:cNvSpPr/>
          <p:nvPr/>
        </p:nvSpPr>
        <p:spPr>
          <a:xfrm rot="11341968">
            <a:off x="7771915" y="5905276"/>
            <a:ext cx="1545221" cy="1165080"/>
          </a:xfrm>
          <a:prstGeom prst="rect">
            <a:avLst/>
          </a:prstGeom>
          <a:gradFill flip="none" rotWithShape="1">
            <a:gsLst>
              <a:gs pos="0">
                <a:schemeClr val="bg1">
                  <a:lumMod val="60000"/>
                  <a:lumOff val="40000"/>
                </a:schemeClr>
              </a:gs>
              <a:gs pos="63000">
                <a:schemeClr val="bg1">
                  <a:lumMod val="50000"/>
                </a:schemeClr>
              </a:gs>
            </a:gsLst>
            <a:path path="circle">
              <a:fillToRect l="100000" t="100000"/>
            </a:path>
            <a:tileRect r="-100000" b="-100000"/>
          </a:gradFill>
          <a:ln w="60325">
            <a:solidFill>
              <a:schemeClr val="bg1">
                <a:lumMod val="20000"/>
                <a:lumOff val="80000"/>
              </a:schemeClr>
            </a:solidFill>
            <a:miter lim="800000"/>
          </a:ln>
          <a:effectLst>
            <a:outerShdw blurRad="127000" dist="76200" dir="13500000" sx="103000" sy="103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A200"/>
              </a:solidFill>
            </a:endParaRPr>
          </a:p>
        </p:txBody>
      </p:sp>
      <p:sp>
        <p:nvSpPr>
          <p:cNvPr id="6" name="Slide Number Placeholder 5"/>
          <p:cNvSpPr>
            <a:spLocks noGrp="1"/>
          </p:cNvSpPr>
          <p:nvPr>
            <p:ph type="sldNum" sz="quarter" idx="4"/>
          </p:nvPr>
        </p:nvSpPr>
        <p:spPr>
          <a:xfrm>
            <a:off x="7772400" y="5844725"/>
            <a:ext cx="762000" cy="685800"/>
          </a:xfrm>
          <a:prstGeom prst="rect">
            <a:avLst/>
          </a:prstGeom>
          <a:noFill/>
        </p:spPr>
        <p:txBody>
          <a:bodyPr vert="horz" lIns="91440" tIns="45720" rIns="91440" bIns="45720" rtlCol="0" anchor="ctr"/>
          <a:lstStyle>
            <a:lvl1pPr algn="ctr">
              <a:defRPr sz="2800" b="1">
                <a:solidFill>
                  <a:srgbClr val="022038"/>
                </a:solidFill>
              </a:defRPr>
            </a:lvl1pPr>
          </a:lstStyle>
          <a:p>
            <a:fld id="{930D0E83-D86F-4041-A410-1CE7C851C0EB}" type="slidenum">
              <a:rPr lang="en-US" smtClean="0"/>
              <a:pPr/>
              <a:t>‹#›</a:t>
            </a:fld>
            <a:endParaRPr lang="en-US"/>
          </a:p>
        </p:txBody>
      </p:sp>
      <p:pic>
        <p:nvPicPr>
          <p:cNvPr id="11" name="Picture 10" descr="logo.png">
            <a:hlinkClick r:id="rId36" tooltip="To remove the VisualBee Logo or replace with your own, please Upgrade VisualBee to PREMIUM service."/>
          </p:cNvPr>
          <p:cNvPicPr>
            <a:picLocks/>
          </p:cNvPicPr>
          <p:nvPr userDrawn="1"/>
        </p:nvPicPr>
        <p:blipFill>
          <a:blip r:embed="rId37"/>
          <a:stretch>
            <a:fillRect/>
          </a:stretch>
        </p:blipFill>
        <p:spPr>
          <a:xfrm>
            <a:off x="179511" y="6048290"/>
            <a:ext cx="1512167" cy="378041"/>
          </a:xfrm>
          <a:prstGeom prst="rect">
            <a:avLst/>
          </a:prstGeom>
        </p:spPr>
      </p:pic>
    </p:spTree>
    <p:extLst>
      <p:ext uri="{BB962C8B-B14F-4D97-AF65-F5344CB8AC3E}">
        <p14:creationId xmlns:p14="http://schemas.microsoft.com/office/powerpoint/2010/main" val="3233249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Lst>
  <p:txStyles>
    <p:titleStyle>
      <a:lvl1pPr algn="l" defTabSz="914400" rtl="0" eaLnBrk="1" latinLnBrk="0" hangingPunct="1">
        <a:spcBef>
          <a:spcPct val="0"/>
        </a:spcBef>
        <a:buNone/>
        <a:defRPr sz="4000" kern="1200">
          <a:solidFill>
            <a:schemeClr val="tx1"/>
          </a:solidFill>
          <a:latin typeface="+mj-lt"/>
          <a:ea typeface="+mj-ea"/>
          <a:cs typeface="+mj-cs"/>
        </a:defRPr>
      </a:lvl1pPr>
    </p:titleStyle>
    <p:bodyStyle>
      <a:lvl1pPr marL="342900" indent="-457200" algn="l" defTabSz="914400" rtl="0" eaLnBrk="1" latinLnBrk="0" hangingPunct="1">
        <a:spcBef>
          <a:spcPct val="20000"/>
        </a:spcBef>
        <a:buSzPct val="130000"/>
        <a:buFontTx/>
        <a:buBlip>
          <a:blip r:embed="rId38"/>
        </a:buBlip>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accent1"/>
        </a:buClr>
        <a:buSzPct val="90000"/>
        <a:buFontTx/>
        <a:buBlip>
          <a:blip r:embed="rId38"/>
        </a:buBlip>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accent5">
            <a:lumMod val="40000"/>
            <a:lumOff val="60000"/>
          </a:schemeClr>
        </a:buClr>
        <a:buSzPct val="100000"/>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Wingdings" pitchFamily="2"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0.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3" Type="http://schemas.openxmlformats.org/officeDocument/2006/relationships/hyperlink" Target="https://en.wikipedia.org/wiki/Network_protocol" TargetMode="External"/><Relationship Id="rId2" Type="http://schemas.openxmlformats.org/officeDocument/2006/relationships/hyperlink" Target="https://en.wikipedia.org/wiki/List_of_Latin_phrases" TargetMode="External"/><Relationship Id="rId1" Type="http://schemas.openxmlformats.org/officeDocument/2006/relationships/slideLayout" Target="../slideLayouts/slideLayout2.xml"/><Relationship Id="rId5" Type="http://schemas.openxmlformats.org/officeDocument/2006/relationships/hyperlink" Target="https://en.wikipedia.org/wiki/Equation" TargetMode="External"/><Relationship Id="rId4" Type="http://schemas.openxmlformats.org/officeDocument/2006/relationships/hyperlink" Target="https://en.wikipedia.org/wiki/Ad_hoc_network" TargetMode="Externa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hyperlink" Target="https://en.wikipedia.org/wiki/Public_opinion" TargetMode="External"/><Relationship Id="rId2" Type="http://schemas.openxmlformats.org/officeDocument/2006/relationships/hyperlink" Target="https://en.wikipedia.org/wiki/Survey_(human_research)" TargetMode="External"/><Relationship Id="rId1" Type="http://schemas.openxmlformats.org/officeDocument/2006/relationships/slideLayout" Target="../slideLayouts/slideLayout2.xml"/><Relationship Id="rId5" Type="http://schemas.openxmlformats.org/officeDocument/2006/relationships/hyperlink" Target="https://en.wikipedia.org/wiki/Confidence_intervals" TargetMode="External"/><Relationship Id="rId4" Type="http://schemas.openxmlformats.org/officeDocument/2006/relationships/hyperlink" Target="https://en.wikipedia.org/wiki/Sampling_(statistics)" TargetMode="External"/></Relationships>
</file>

<file path=ppt/slides/_rels/slide121.xml.rels><?xml version="1.0" encoding="UTF-8" standalone="yes"?>
<Relationships xmlns="http://schemas.openxmlformats.org/package/2006/relationships"><Relationship Id="rId8" Type="http://schemas.openxmlformats.org/officeDocument/2006/relationships/hyperlink" Target="https://en.wikipedia.org/wiki/Peer_group" TargetMode="External"/><Relationship Id="rId3" Type="http://schemas.openxmlformats.org/officeDocument/2006/relationships/hyperlink" Target="https://en.wikipedia.org/wiki/Knowledge" TargetMode="External"/><Relationship Id="rId7" Type="http://schemas.openxmlformats.org/officeDocument/2006/relationships/hyperlink" Target="https://en.wiktionary.org/wiki/technique" TargetMode="External"/><Relationship Id="rId2" Type="http://schemas.openxmlformats.org/officeDocument/2006/relationships/hyperlink" Target="https://en.wikipedia.org/wiki/Competence_(human_resources)" TargetMode="External"/><Relationship Id="rId1" Type="http://schemas.openxmlformats.org/officeDocument/2006/relationships/slideLayout" Target="../slideLayouts/slideLayout2.xml"/><Relationship Id="rId6" Type="http://schemas.openxmlformats.org/officeDocument/2006/relationships/hyperlink" Target="https://en.wikipedia.org/wiki/Reliabilism" TargetMode="External"/><Relationship Id="rId5" Type="http://schemas.openxmlformats.org/officeDocument/2006/relationships/hyperlink" Target="https://en.wikipedia.org/wiki/Experience" TargetMode="External"/><Relationship Id="rId10" Type="http://schemas.openxmlformats.org/officeDocument/2006/relationships/hyperlink" Target="https://en.wikipedia.org/wiki/Aptitude" TargetMode="External"/><Relationship Id="rId4" Type="http://schemas.openxmlformats.org/officeDocument/2006/relationships/hyperlink" Target="https://en.wikipedia.org/wiki/Skill" TargetMode="External"/><Relationship Id="rId9" Type="http://schemas.openxmlformats.org/officeDocument/2006/relationships/hyperlink" Target="https://en.wikipedia.org/wiki/General_public"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en.wikipedia.org/wiki/Mean" TargetMode="External"/><Relationship Id="rId3" Type="http://schemas.openxmlformats.org/officeDocument/2006/relationships/hyperlink" Target="https://en.wikipedia.org/wiki/Help:Pronunciation_respelling_key" TargetMode="External"/><Relationship Id="rId7" Type="http://schemas.openxmlformats.org/officeDocument/2006/relationships/hyperlink" Target="https://en.wikipedia.org/wiki/Facilitator" TargetMode="External"/><Relationship Id="rId2" Type="http://schemas.openxmlformats.org/officeDocument/2006/relationships/hyperlink" Target="https://en.wikipedia.org/wiki/Help:IPA/English" TargetMode="External"/><Relationship Id="rId1" Type="http://schemas.openxmlformats.org/officeDocument/2006/relationships/slideLayout" Target="../slideLayouts/slideLayout2.xml"/><Relationship Id="rId6" Type="http://schemas.openxmlformats.org/officeDocument/2006/relationships/hyperlink" Target="https://en.wikipedia.org/wiki/Prediction_markets" TargetMode="External"/><Relationship Id="rId5" Type="http://schemas.openxmlformats.org/officeDocument/2006/relationships/hyperlink" Target="file:///C:\Users\user\Desktop\New%20folder%20(18)\Delphi%20method%20-%20Wikipedia.html" TargetMode="External"/><Relationship Id="rId4" Type="http://schemas.openxmlformats.org/officeDocument/2006/relationships/hyperlink" Target="https://en.wikipedia.org/wiki/Forecasting" TargetMode="External"/><Relationship Id="rId9" Type="http://schemas.openxmlformats.org/officeDocument/2006/relationships/hyperlink" Target="https://en.wikipedia.org/wiki/Median" TargetMode="Externa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en.wikipedia.org/wiki/Memory" TargetMode="External"/><Relationship Id="rId2" Type="http://schemas.openxmlformats.org/officeDocument/2006/relationships/hyperlink" Target="https://en.wikipedia.org/wiki/Failure" TargetMode="External"/><Relationship Id="rId1" Type="http://schemas.openxmlformats.org/officeDocument/2006/relationships/slideLayout" Target="../slideLayouts/slideLayout2.xml"/><Relationship Id="rId5" Type="http://schemas.openxmlformats.org/officeDocument/2006/relationships/hyperlink" Target="https://en.wikipedia.org/wiki/Schedule" TargetMode="External"/><Relationship Id="rId4" Type="http://schemas.openxmlformats.org/officeDocument/2006/relationships/hyperlink" Target="https://en.wikipedia.org/wiki/Attention" TargetMode="Externa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11" name="Text Placeholder 10"/>
          <p:cNvSpPr>
            <a:spLocks noGrp="1"/>
          </p:cNvSpPr>
          <p:nvPr>
            <p:ph type="body" sz="quarter" idx="14"/>
          </p:nvPr>
        </p:nvSpPr>
        <p:spPr>
          <a:xfrm>
            <a:off x="609600" y="6172200"/>
            <a:ext cx="4800600" cy="609600"/>
          </a:xfrm>
        </p:spPr>
        <p:txBody>
          <a:bodyPr>
            <a:noAutofit/>
          </a:bodyPr>
          <a:lstStyle/>
          <a:p>
            <a:pPr lvl="0" algn="ctr"/>
            <a:r>
              <a:rPr lang="en-US" sz="1400" b="1" i="1" dirty="0" err="1" smtClean="0">
                <a:latin typeface="Times New Roman" pitchFamily="18" charset="0"/>
                <a:cs typeface="Times New Roman" pitchFamily="18" charset="0"/>
              </a:rPr>
              <a:t>Weldlul</a:t>
            </a:r>
            <a:r>
              <a:rPr lang="en-US" sz="1400" b="1" i="1" dirty="0" smtClean="0">
                <a:latin typeface="Times New Roman" pitchFamily="18" charset="0"/>
                <a:cs typeface="Times New Roman" pitchFamily="18" charset="0"/>
              </a:rPr>
              <a:t> Ayalew</a:t>
            </a:r>
          </a:p>
          <a:p>
            <a:pPr lvl="0" algn="ctr"/>
            <a:r>
              <a:rPr lang="en-US" sz="1400" b="1" i="1" dirty="0" smtClean="0">
                <a:latin typeface="Times New Roman" pitchFamily="18" charset="0"/>
                <a:cs typeface="Times New Roman" pitchFamily="18" charset="0"/>
              </a:rPr>
              <a:t>PhD in  Environmental  Management </a:t>
            </a:r>
            <a:endParaRPr lang="en-US" sz="1400" b="1" i="1" dirty="0">
              <a:latin typeface="Times New Roman" pitchFamily="18" charset="0"/>
              <a:cs typeface="Times New Roman" pitchFamily="18" charset="0"/>
            </a:endParaRPr>
          </a:p>
        </p:txBody>
      </p:sp>
      <p:sp>
        <p:nvSpPr>
          <p:cNvPr id="12" name="TextBox 11"/>
          <p:cNvSpPr txBox="1"/>
          <p:nvPr/>
        </p:nvSpPr>
        <p:spPr>
          <a:xfrm>
            <a:off x="12700" y="12700"/>
            <a:ext cx="12700" cy="12700"/>
          </a:xfrm>
          <a:prstGeom prst="rect">
            <a:avLst/>
          </a:prstGeom>
          <a:noFill/>
        </p:spPr>
        <p:txBody>
          <a:bodyPr vert="horz" rtlCol="0">
            <a:spAutoFit/>
          </a:bodyPr>
          <a:lstStyle/>
          <a:p>
            <a:endParaRPr lang="en-US">
              <a:solidFill>
                <a:srgbClr val="FFA200"/>
              </a:solidFill>
            </a:endParaRPr>
          </a:p>
        </p:txBody>
      </p:sp>
      <p:sp>
        <p:nvSpPr>
          <p:cNvPr id="13" name="TextBox 12"/>
          <p:cNvSpPr txBox="1"/>
          <p:nvPr/>
        </p:nvSpPr>
        <p:spPr>
          <a:xfrm>
            <a:off x="12700" y="12700"/>
            <a:ext cx="12700" cy="12700"/>
          </a:xfrm>
          <a:prstGeom prst="rect">
            <a:avLst/>
          </a:prstGeom>
          <a:noFill/>
        </p:spPr>
        <p:txBody>
          <a:bodyPr vert="horz" rtlCol="0">
            <a:spAutoFit/>
          </a:bodyPr>
          <a:lstStyle/>
          <a:p>
            <a:endParaRPr lang="en-US">
              <a:solidFill>
                <a:srgbClr val="FFA200"/>
              </a:solidFill>
            </a:endParaRPr>
          </a:p>
        </p:txBody>
      </p:sp>
      <p:sp>
        <p:nvSpPr>
          <p:cNvPr id="17" name="Rectangle 16"/>
          <p:cNvSpPr/>
          <p:nvPr/>
        </p:nvSpPr>
        <p:spPr>
          <a:xfrm>
            <a:off x="5486400" y="6211669"/>
            <a:ext cx="2971800" cy="369332"/>
          </a:xfrm>
          <a:prstGeom prst="rect">
            <a:avLst/>
          </a:prstGeom>
        </p:spPr>
        <p:txBody>
          <a:bodyPr wrap="square">
            <a:spAutoFit/>
          </a:bodyPr>
          <a:lstStyle/>
          <a:p>
            <a:r>
              <a:rPr lang="en-US" b="1" smtClean="0">
                <a:solidFill>
                  <a:srgbClr val="FFA200"/>
                </a:solidFill>
                <a:latin typeface="Times New Roman" pitchFamily="18" charset="0"/>
                <a:cs typeface="Times New Roman" pitchFamily="18" charset="0"/>
              </a:rPr>
              <a:t>February,   </a:t>
            </a:r>
            <a:r>
              <a:rPr lang="en-US" b="1" dirty="0" smtClean="0">
                <a:solidFill>
                  <a:srgbClr val="FFA200"/>
                </a:solidFill>
                <a:latin typeface="Times New Roman" pitchFamily="18" charset="0"/>
                <a:cs typeface="Times New Roman" pitchFamily="18" charset="0"/>
              </a:rPr>
              <a:t>2020</a:t>
            </a:r>
            <a:endParaRPr lang="en-US" dirty="0">
              <a:solidFill>
                <a:srgbClr val="FFA200"/>
              </a:solidFill>
              <a:latin typeface="Times New Roman" pitchFamily="18" charset="0"/>
              <a:cs typeface="Times New Roman" pitchFamily="18" charset="0"/>
            </a:endParaRPr>
          </a:p>
        </p:txBody>
      </p:sp>
      <p:sp>
        <p:nvSpPr>
          <p:cNvPr id="2" name="Title 1"/>
          <p:cNvSpPr>
            <a:spLocks noGrp="1"/>
          </p:cNvSpPr>
          <p:nvPr>
            <p:ph type="ctrTitle"/>
          </p:nvPr>
        </p:nvSpPr>
        <p:spPr>
          <a:xfrm>
            <a:off x="533400" y="990600"/>
            <a:ext cx="8458200" cy="1470025"/>
          </a:xfrm>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DBREMARKOS University</a:t>
            </a:r>
            <a:br>
              <a:rPr lang="en-US" b="1"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Department of Environmental Science</a:t>
            </a:r>
            <a:endParaRPr lang="en-US" sz="2400" b="1" dirty="0">
              <a:latin typeface="Times New Roman" pitchFamily="18" charset="0"/>
              <a:cs typeface="Times New Roman" pitchFamily="18" charset="0"/>
            </a:endParaRPr>
          </a:p>
        </p:txBody>
      </p:sp>
      <p:sp>
        <p:nvSpPr>
          <p:cNvPr id="5" name="Subtitle 4"/>
          <p:cNvSpPr>
            <a:spLocks noGrp="1"/>
          </p:cNvSpPr>
          <p:nvPr>
            <p:ph type="subTitle" idx="1"/>
          </p:nvPr>
        </p:nvSpPr>
        <p:spPr>
          <a:xfrm>
            <a:off x="152400" y="2514600"/>
            <a:ext cx="8686800" cy="1752600"/>
          </a:xfrm>
        </p:spPr>
        <p:txBody>
          <a:bodyPr/>
          <a:lstStyle/>
          <a:p>
            <a:endParaRPr lang="en-US"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Environmental Impact Assessment (</a:t>
            </a:r>
            <a:r>
              <a:rPr lang="en-US" sz="3200" b="1" dirty="0" err="1" smtClean="0">
                <a:latin typeface="Times New Roman" pitchFamily="18" charset="0"/>
                <a:cs typeface="Times New Roman" pitchFamily="18" charset="0"/>
              </a:rPr>
              <a:t>EnSc</a:t>
            </a:r>
            <a:r>
              <a:rPr lang="en-US" sz="3200" b="1" dirty="0" smtClean="0">
                <a:latin typeface="Times New Roman" pitchFamily="18" charset="0"/>
                <a:cs typeface="Times New Roman" pitchFamily="18" charset="0"/>
              </a:rPr>
              <a:t> 5112)</a:t>
            </a:r>
            <a:endParaRPr lang="en-US" sz="3200" b="1"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3206174130"/>
      </p:ext>
    </p:extLst>
  </p:cSld>
  <p:clrMapOvr>
    <a:masterClrMapping/>
  </p:clrMapOvr>
  <p:transition spd="slow">
    <p:newsflash/>
  </p:transition>
  <p:timing>
    <p:tnLst>
      <p:par>
        <p:cTn id="1" dur="indefinite" restart="never" nodeType="tmRoot"/>
      </p:par>
    </p:tnLst>
    <p:bldLst>
      <p:bldP spid="11" grpId="0">
        <p:tmplLst>
          <p:tmpl>
            <p:tnLst>
              <p:par>
                <p:cTn presetID="29"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 calcmode="lin" valueType="num">
                      <p:cBhvr>
                        <p:cTn dur="500" fill="hold"/>
                        <p:tgtEl>
                          <p:spTgt spid="11"/>
                        </p:tgtEl>
                        <p:attrNameLst>
                          <p:attrName>ppt_x</p:attrName>
                        </p:attrNameLst>
                      </p:cBhvr>
                      <p:tavLst>
                        <p:tav tm="0">
                          <p:val>
                            <p:strVal val="#ppt_x-.2"/>
                          </p:val>
                        </p:tav>
                        <p:tav tm="100000">
                          <p:val>
                            <p:strVal val="#ppt_x"/>
                          </p:val>
                        </p:tav>
                      </p:tavLst>
                    </p:anim>
                    <p:anim calcmode="lin" valueType="num">
                      <p:cBhvr>
                        <p:cTn dur="5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dur="500"/>
                        <p:tgtEl>
                          <p:spTgt spid="11"/>
                        </p:tgtEl>
                      </p:cBhvr>
                    </p:animEffect>
                  </p:childTnLst>
                </p:cTn>
              </p:par>
            </p:tnLst>
          </p:tmpl>
        </p:tmplLst>
      </p:b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Opportunities for the challenges to EIA in Ethiopia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Opportunities</a:t>
            </a:r>
          </a:p>
          <a:p>
            <a:pPr algn="just"/>
            <a:r>
              <a:rPr lang="en-US" dirty="0" smtClean="0"/>
              <a:t>Ethiopia has embarked on an ambitious structural transformation through its successive Growth and Transformation Plans (GTP) and its Climate Resilient Green Economy (CRGE) Strategy.</a:t>
            </a:r>
          </a:p>
          <a:p>
            <a:pPr algn="just"/>
            <a:r>
              <a:rPr lang="en-US" dirty="0" smtClean="0"/>
              <a:t> This transformation requires better integration of environmental and sustainability considerations into the country’s policy and institutional frameworks to achieve efficient use of resources that contribute sustainably to economic development, poverty reduction and quality of life</a:t>
            </a: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concerns are separated in to four categories</a:t>
            </a:r>
            <a:endParaRPr lang="en-US" dirty="0"/>
          </a:p>
        </p:txBody>
      </p:sp>
      <p:sp>
        <p:nvSpPr>
          <p:cNvPr id="3" name="Content Placeholder 2"/>
          <p:cNvSpPr>
            <a:spLocks noGrp="1"/>
          </p:cNvSpPr>
          <p:nvPr>
            <p:ph idx="1"/>
          </p:nvPr>
        </p:nvSpPr>
        <p:spPr/>
        <p:txBody>
          <a:bodyPr/>
          <a:lstStyle/>
          <a:p>
            <a:r>
              <a:rPr lang="en-US" dirty="0" smtClean="0"/>
              <a:t>1.Ecology </a:t>
            </a:r>
          </a:p>
          <a:p>
            <a:r>
              <a:rPr lang="en-US" dirty="0" smtClean="0"/>
              <a:t>2.Physical/Chemical</a:t>
            </a:r>
          </a:p>
          <a:p>
            <a:r>
              <a:rPr lang="en-US" dirty="0" smtClean="0"/>
              <a:t>3-Aesthetics</a:t>
            </a:r>
          </a:p>
          <a:p>
            <a:r>
              <a:rPr lang="en-US" dirty="0" smtClean="0"/>
              <a:t>4.Human Interest and Social</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use Battelle system:</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•Each category is broken down into number of environmental components. </a:t>
            </a:r>
          </a:p>
          <a:p>
            <a:pPr>
              <a:buNone/>
            </a:pPr>
            <a:r>
              <a:rPr lang="en-US" dirty="0" smtClean="0"/>
              <a:t>• For each component an index of environmental quality, normalized to a scale ranging from 1 to 10 is developed. </a:t>
            </a:r>
          </a:p>
          <a:p>
            <a:pPr>
              <a:buNone/>
            </a:pPr>
            <a:r>
              <a:rPr lang="en-US" dirty="0" smtClean="0"/>
              <a:t>•Environmental indicator defined as difference in environmental quality between "before" and "after" impact states. </a:t>
            </a:r>
          </a:p>
          <a:p>
            <a:pPr>
              <a:buNone/>
            </a:pPr>
            <a:r>
              <a:rPr lang="en-US" dirty="0" smtClean="0"/>
              <a:t>•Each environmental component has weighting factor (relative importance).</a:t>
            </a:r>
          </a:p>
          <a:p>
            <a:pPr>
              <a:buNone/>
            </a:pPr>
            <a:endParaRPr lang="en-US" dirty="0" smtClean="0"/>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How to use Battelle system : </a:t>
            </a:r>
          </a:p>
          <a:p>
            <a:pPr>
              <a:buNone/>
            </a:pPr>
            <a:r>
              <a:rPr lang="en-US" dirty="0" smtClean="0"/>
              <a:t>• Weights are fixed and overall impact of project alternative is calculated by  summing the weighted impact indicators.</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Battelle system advantages: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 Has high capability for identification and prediction of impacts and good  </a:t>
            </a:r>
            <a:r>
              <a:rPr lang="en-US" dirty="0" err="1" smtClean="0"/>
              <a:t>replicability</a:t>
            </a:r>
            <a:r>
              <a:rPr lang="en-US" dirty="0" smtClean="0"/>
              <a:t> of results. </a:t>
            </a:r>
          </a:p>
          <a:p>
            <a:pPr>
              <a:buNone/>
            </a:pPr>
            <a:r>
              <a:rPr lang="en-US" dirty="0" smtClean="0"/>
              <a:t> •Provides high level of detail for assessment and documentation purposes.</a:t>
            </a:r>
          </a:p>
          <a:p>
            <a:pPr>
              <a:buNone/>
            </a:pPr>
            <a:r>
              <a:rPr lang="en-US" dirty="0" smtClean="0"/>
              <a:t> •Basis for the development of environmental indicators and associated environmental indicators and associated weights is fully documented.</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Battelle System:</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•System is applicable only to projects for which was designed; development additional indicators  is demanding. </a:t>
            </a:r>
          </a:p>
          <a:p>
            <a:pPr>
              <a:buNone/>
            </a:pPr>
            <a:r>
              <a:rPr lang="en-US" dirty="0" smtClean="0"/>
              <a:t>•System has no mechanism for estimating or displaying interactions between environmental components.</a:t>
            </a:r>
          </a:p>
          <a:p>
            <a:pPr>
              <a:buNone/>
            </a:pPr>
            <a:r>
              <a:rPr lang="en-US" dirty="0" smtClean="0"/>
              <a:t> •System does not link impacts to affected parties or to       dominant issues.</a:t>
            </a:r>
          </a:p>
          <a:p>
            <a:pPr>
              <a:buNone/>
            </a:pPr>
            <a:r>
              <a:rPr lang="en-US" dirty="0" smtClean="0"/>
              <a:t> •The system has very high resource requirements      </a:t>
            </a:r>
          </a:p>
          <a:p>
            <a:r>
              <a:rPr lang="en-US" dirty="0" smtClean="0"/>
              <a:t>(money, time, manpower skills).</a:t>
            </a: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Geographic information systems</a:t>
            </a:r>
            <a:endParaRPr lang="en-US" dirty="0"/>
          </a:p>
        </p:txBody>
      </p:sp>
      <p:sp>
        <p:nvSpPr>
          <p:cNvPr id="3" name="Content Placeholder 2"/>
          <p:cNvSpPr>
            <a:spLocks noGrp="1"/>
          </p:cNvSpPr>
          <p:nvPr>
            <p:ph idx="1"/>
          </p:nvPr>
        </p:nvSpPr>
        <p:spPr/>
        <p:txBody>
          <a:bodyPr>
            <a:normAutofit/>
          </a:bodyPr>
          <a:lstStyle/>
          <a:p>
            <a:r>
              <a:rPr lang="en-US" dirty="0" smtClean="0"/>
              <a:t>Geographic information systems (GIS)- GIS is computer-based system  incorporating collection, storage, recovery, transformation and transformation and display of spatial data</a:t>
            </a:r>
          </a:p>
          <a:p>
            <a:pPr>
              <a:buNone/>
            </a:pPr>
            <a:endParaRPr lang="en-US" dirty="0" smtClean="0"/>
          </a:p>
          <a:p>
            <a:pPr>
              <a:buNone/>
            </a:pPr>
            <a:endParaRPr lang="en-US" dirty="0" smtClean="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Social Factors</a:t>
            </a:r>
          </a:p>
          <a:p>
            <a:r>
              <a:rPr lang="en-US" dirty="0" smtClean="0"/>
              <a:t> Biodiversity </a:t>
            </a:r>
          </a:p>
          <a:p>
            <a:r>
              <a:rPr lang="en-US" dirty="0" smtClean="0"/>
              <a:t> Engineering </a:t>
            </a:r>
          </a:p>
          <a:p>
            <a:r>
              <a:rPr lang="en-US" dirty="0" smtClean="0"/>
              <a:t> </a:t>
            </a:r>
            <a:r>
              <a:rPr lang="en-US" dirty="0" err="1" smtClean="0"/>
              <a:t>LandUse</a:t>
            </a:r>
            <a:endParaRPr lang="en-US" dirty="0" smtClean="0"/>
          </a:p>
          <a:p>
            <a:r>
              <a:rPr lang="en-US" dirty="0" smtClean="0"/>
              <a:t> Environmental Considerations </a:t>
            </a:r>
          </a:p>
          <a:p>
            <a:r>
              <a:rPr lang="en-US" dirty="0" smtClean="0"/>
              <a:t>  Data Layers </a:t>
            </a:r>
          </a:p>
          <a:p>
            <a:r>
              <a:rPr lang="en-US" dirty="0" smtClean="0"/>
              <a:t> Store Information</a:t>
            </a:r>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Geographic information systems (GIS )</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1.Have potential for storing and accessing large</a:t>
            </a:r>
          </a:p>
          <a:p>
            <a:pPr>
              <a:buNone/>
            </a:pPr>
            <a:r>
              <a:rPr lang="en-US" dirty="0" smtClean="0"/>
              <a:t>2.Can combine data from many different sources for use in geographic analysis, </a:t>
            </a:r>
          </a:p>
          <a:p>
            <a:pPr>
              <a:buNone/>
            </a:pPr>
            <a:r>
              <a:rPr lang="en-US" dirty="0" smtClean="0"/>
              <a:t>3.Are efficient at performing multiple map overlays </a:t>
            </a:r>
          </a:p>
          <a:p>
            <a:pPr>
              <a:buNone/>
            </a:pPr>
            <a:r>
              <a:rPr lang="en-US" dirty="0" smtClean="0"/>
              <a:t> 4.Can generate descriptive and analytical statistics </a:t>
            </a:r>
          </a:p>
          <a:p>
            <a:pPr>
              <a:buNone/>
            </a:pPr>
            <a:r>
              <a:rPr lang="en-US" dirty="0" smtClean="0"/>
              <a:t> 5.Allow number of different scenarios to be investigated quickly and efficiently </a:t>
            </a:r>
          </a:p>
          <a:p>
            <a:pPr>
              <a:buNone/>
            </a:pPr>
            <a:r>
              <a:rPr lang="en-US" dirty="0" smtClean="0"/>
              <a:t>6.Can generate maps for output</a:t>
            </a: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Limitations of geographic information systems in </a:t>
            </a:r>
            <a:r>
              <a:rPr lang="en-US" dirty="0" err="1" smtClean="0"/>
              <a:t>ElA</a:t>
            </a:r>
            <a:endParaRPr lang="en-US" dirty="0"/>
          </a:p>
        </p:txBody>
      </p:sp>
      <p:sp>
        <p:nvSpPr>
          <p:cNvPr id="3" name="Content Placeholder 2"/>
          <p:cNvSpPr>
            <a:spLocks noGrp="1"/>
          </p:cNvSpPr>
          <p:nvPr>
            <p:ph idx="1"/>
          </p:nvPr>
        </p:nvSpPr>
        <p:spPr/>
        <p:txBody>
          <a:bodyPr>
            <a:normAutofit/>
          </a:bodyPr>
          <a:lstStyle/>
          <a:p>
            <a:pPr>
              <a:buNone/>
            </a:pPr>
            <a:r>
              <a:rPr lang="en-US" dirty="0" smtClean="0"/>
              <a:t> •Many commercial GISs are expensive and require highly trained personnel •</a:t>
            </a:r>
          </a:p>
          <a:p>
            <a:pPr>
              <a:buNone/>
            </a:pPr>
            <a:r>
              <a:rPr lang="en-US" dirty="0" smtClean="0"/>
              <a:t> •GISs are not specifically structured for EIA</a:t>
            </a:r>
          </a:p>
          <a:p>
            <a:pPr>
              <a:buNone/>
            </a:pPr>
            <a:r>
              <a:rPr lang="en-US" dirty="0" smtClean="0"/>
              <a:t>•Digital data is costly and often  difficult to acquire  </a:t>
            </a:r>
          </a:p>
          <a:p>
            <a:r>
              <a:rPr lang="en-US" dirty="0" smtClean="0"/>
              <a:t>A full scale GIS is likely to contain many expensive analysis capabilities	</a:t>
            </a: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-specific computer model s</a:t>
            </a:r>
            <a:endParaRPr lang="en-US" dirty="0"/>
          </a:p>
        </p:txBody>
      </p:sp>
      <p:sp>
        <p:nvSpPr>
          <p:cNvPr id="3" name="Content Placeholder 2"/>
          <p:cNvSpPr>
            <a:spLocks noGrp="1"/>
          </p:cNvSpPr>
          <p:nvPr>
            <p:ph idx="1"/>
          </p:nvPr>
        </p:nvSpPr>
        <p:spPr/>
        <p:txBody>
          <a:bodyPr>
            <a:normAutofit lnSpcReduction="10000"/>
          </a:bodyPr>
          <a:lstStyle/>
          <a:p>
            <a:r>
              <a:rPr lang="en-US" dirty="0" smtClean="0"/>
              <a:t> Computer model is designed for a specific purpose. This type of modeling is most effective when environmental factors are easily environmental factors are easily quantifiable. </a:t>
            </a:r>
          </a:p>
          <a:p>
            <a:r>
              <a:rPr lang="en-US" dirty="0" smtClean="0"/>
              <a:t> While it is possible to develop such a mo del within a GIS, it may be more cost  effective to  adopt the task cost effective to adopt the task -specific modeling approach</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b="1" dirty="0" smtClean="0"/>
              <a:t>Ethiopia is a country well-endowed with natural resources and environmental advantages, and the transformation of this natural capital into other forms of capital is crucial for Ethiopia’s development strategy. The natural wealth constitutes a potentially large pool of resources that is subject to competing uses but can be sustainably channeled to enhance physical and human capital if re-invested wisely. This situation offers both opportunities and challenges that affect the nation’s development pathways. Reaching the shorter-term GTP II targets and the longer-term CRGE goals, given environmental and climate risks, will require strong synergies between sectors and careful management of trade-offs of various sectors’ claims on the same resources. </a:t>
            </a: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Expert systems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1.Expert systems are also task specific. They may not be computer based. Expert systems incorporate the knowledge and experience of experts from relevant disciplines into a structured decision making analytical tool. </a:t>
            </a:r>
          </a:p>
          <a:p>
            <a:r>
              <a:rPr lang="en-US" dirty="0" smtClean="0"/>
              <a:t>2.In this respect expert systems attempt to  mimic the human decision-making process, in which decisions must often </a:t>
            </a:r>
            <a:r>
              <a:rPr lang="en-US" smtClean="0"/>
              <a:t>be made on</a:t>
            </a:r>
            <a:endParaRPr lang="en-US" dirty="0" smtClean="0"/>
          </a:p>
          <a:p>
            <a:pPr>
              <a:buNone/>
            </a:pPr>
            <a:r>
              <a:rPr lang="en-US" dirty="0" smtClean="0"/>
              <a:t>in which decisions must often be made on the basis of incomplete information</a:t>
            </a:r>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838200"/>
          </a:xfrm>
        </p:spPr>
        <p:txBody>
          <a:bodyPr>
            <a:normAutofit fontScale="90000"/>
          </a:bodyPr>
          <a:lstStyle/>
          <a:p>
            <a:r>
              <a:rPr lang="en-US" dirty="0" smtClean="0"/>
              <a:t>Chapter Four: Impact identification, prediction and analysis </a:t>
            </a:r>
            <a:br>
              <a:rPr lang="en-US" dirty="0" smtClean="0"/>
            </a:br>
            <a:endParaRPr lang="en-US" dirty="0"/>
          </a:p>
        </p:txBody>
      </p:sp>
      <p:sp>
        <p:nvSpPr>
          <p:cNvPr id="3" name="Content Placeholder 2"/>
          <p:cNvSpPr>
            <a:spLocks noGrp="1"/>
          </p:cNvSpPr>
          <p:nvPr>
            <p:ph idx="1"/>
          </p:nvPr>
        </p:nvSpPr>
        <p:spPr/>
        <p:txBody>
          <a:bodyPr>
            <a:normAutofit/>
          </a:bodyPr>
          <a:lstStyle/>
          <a:p>
            <a:r>
              <a:rPr lang="en-US" sz="2400" dirty="0" smtClean="0"/>
              <a:t>EIA-Methodology means the structural approaches for doing one or more activities of EIA.</a:t>
            </a:r>
          </a:p>
          <a:p>
            <a:r>
              <a:rPr lang="en-US" sz="2400" dirty="0" smtClean="0"/>
              <a:t>There are some specific characteristic which an EIA methodology should depict.</a:t>
            </a:r>
          </a:p>
          <a:p>
            <a:r>
              <a:rPr lang="en-US" sz="2400" dirty="0" smtClean="0"/>
              <a:t>There are : </a:t>
            </a:r>
            <a:r>
              <a:rPr lang="en-US" sz="2400" dirty="0" smtClean="0">
                <a:sym typeface="Wingdings" pitchFamily="2" charset="2"/>
              </a:rPr>
              <a:t>(1)It should be appropriate to the necessary task of EIA process such as impact identification/ comparison  of alternatives of alternatives</a:t>
            </a:r>
          </a:p>
          <a:p>
            <a:r>
              <a:rPr lang="en-US" sz="2400" dirty="0" smtClean="0">
                <a:sym typeface="Wingdings" pitchFamily="2" charset="2"/>
              </a:rPr>
              <a:t>(2) It should be significantly free from assessors bias</a:t>
            </a:r>
          </a:p>
          <a:p>
            <a:r>
              <a:rPr lang="en-US" sz="2400" dirty="0" smtClean="0">
                <a:sym typeface="Wingdings" pitchFamily="2" charset="2"/>
              </a:rPr>
              <a:t>(3) It  should be economical in terms of costs, and its requirement of data, investigating time, personnel, equipment and facilities</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Analysis</a:t>
            </a:r>
            <a:endParaRPr lang="en-US" dirty="0"/>
          </a:p>
        </p:txBody>
      </p:sp>
      <p:sp>
        <p:nvSpPr>
          <p:cNvPr id="3" name="Content Placeholder 2"/>
          <p:cNvSpPr>
            <a:spLocks noGrp="1"/>
          </p:cNvSpPr>
          <p:nvPr>
            <p:ph idx="1"/>
          </p:nvPr>
        </p:nvSpPr>
        <p:spPr/>
        <p:txBody>
          <a:bodyPr/>
          <a:lstStyle/>
          <a:p>
            <a:r>
              <a:rPr lang="en-US" dirty="0" smtClean="0"/>
              <a:t>The stage of EIA identifies and predicts and likely environmental and social of the proposed project and evaluates the significance</a:t>
            </a:r>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for impact analysis </a:t>
            </a:r>
            <a:endParaRPr lang="en-US" dirty="0"/>
          </a:p>
        </p:txBody>
      </p:sp>
      <p:sp>
        <p:nvSpPr>
          <p:cNvPr id="3" name="Content Placeholder 2"/>
          <p:cNvSpPr>
            <a:spLocks noGrp="1"/>
          </p:cNvSpPr>
          <p:nvPr>
            <p:ph idx="1"/>
          </p:nvPr>
        </p:nvSpPr>
        <p:spPr/>
        <p:txBody>
          <a:bodyPr/>
          <a:lstStyle/>
          <a:p>
            <a:r>
              <a:rPr lang="en-US" dirty="0" smtClean="0"/>
              <a:t>1-Impact identification</a:t>
            </a:r>
          </a:p>
          <a:p>
            <a:r>
              <a:rPr lang="en-US" dirty="0" smtClean="0"/>
              <a:t>2-Impact predication</a:t>
            </a:r>
          </a:p>
          <a:p>
            <a:r>
              <a:rPr lang="en-US" dirty="0" smtClean="0"/>
              <a:t>3-Impact evaluation</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152400" y="1143000"/>
            <a:ext cx="8534400" cy="5410200"/>
          </a:xfrm>
        </p:spPr>
        <p:txBody>
          <a:bodyPr>
            <a:normAutofit/>
          </a:bodyPr>
          <a:lstStyle/>
          <a:p>
            <a:r>
              <a:rPr lang="en-US" sz="1400" dirty="0" smtClean="0"/>
              <a:t>EIA required   Screening                                                                            N O EIA</a:t>
            </a:r>
            <a:endParaRPr lang="en-US" sz="1400" dirty="0"/>
          </a:p>
        </p:txBody>
      </p:sp>
      <p:sp>
        <p:nvSpPr>
          <p:cNvPr id="4" name="Rectangle 3"/>
          <p:cNvSpPr/>
          <p:nvPr/>
        </p:nvSpPr>
        <p:spPr>
          <a:xfrm>
            <a:off x="1219200" y="2209800"/>
            <a:ext cx="1447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scoping</a:t>
            </a:r>
            <a:endParaRPr lang="en-US" sz="1100" dirty="0"/>
          </a:p>
        </p:txBody>
      </p:sp>
      <p:cxnSp>
        <p:nvCxnSpPr>
          <p:cNvPr id="6" name="Straight Arrow Connector 5"/>
          <p:cNvCxnSpPr/>
          <p:nvPr/>
        </p:nvCxnSpPr>
        <p:spPr>
          <a:xfrm>
            <a:off x="2743200" y="1295400"/>
            <a:ext cx="2514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048000" y="1676400"/>
            <a:ext cx="1600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Initial </a:t>
            </a:r>
          </a:p>
          <a:p>
            <a:pPr algn="ctr"/>
            <a:r>
              <a:rPr lang="en-US" sz="1400" dirty="0" smtClean="0"/>
              <a:t>Environmental</a:t>
            </a:r>
          </a:p>
          <a:p>
            <a:pPr algn="ctr"/>
            <a:r>
              <a:rPr lang="en-US" sz="1400" dirty="0" smtClean="0"/>
              <a:t>examination</a:t>
            </a:r>
            <a:endParaRPr lang="en-US" sz="1400" dirty="0"/>
          </a:p>
        </p:txBody>
      </p:sp>
      <p:cxnSp>
        <p:nvCxnSpPr>
          <p:cNvPr id="13" name="Straight Arrow Connector 12"/>
          <p:cNvCxnSpPr>
            <a:stCxn id="9" idx="3"/>
          </p:cNvCxnSpPr>
          <p:nvPr/>
        </p:nvCxnSpPr>
        <p:spPr>
          <a:xfrm flipV="1">
            <a:off x="4648200" y="1447800"/>
            <a:ext cx="914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1905000" y="26670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295400" y="2819400"/>
            <a:ext cx="1447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Impact analysis</a:t>
            </a:r>
            <a:endParaRPr lang="en-US" sz="1100" dirty="0"/>
          </a:p>
        </p:txBody>
      </p:sp>
      <p:sp>
        <p:nvSpPr>
          <p:cNvPr id="24" name="Rectangle 23"/>
          <p:cNvSpPr/>
          <p:nvPr/>
        </p:nvSpPr>
        <p:spPr>
          <a:xfrm>
            <a:off x="1295400" y="3352800"/>
            <a:ext cx="1447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Mitigation and impact management</a:t>
            </a:r>
            <a:endParaRPr lang="en-US" sz="1100" dirty="0"/>
          </a:p>
        </p:txBody>
      </p:sp>
      <p:cxnSp>
        <p:nvCxnSpPr>
          <p:cNvPr id="29" name="Straight Arrow Connector 28"/>
          <p:cNvCxnSpPr/>
          <p:nvPr/>
        </p:nvCxnSpPr>
        <p:spPr>
          <a:xfrm rot="5400000">
            <a:off x="1867694" y="32377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295400" y="4038600"/>
            <a:ext cx="1447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EIA report</a:t>
            </a:r>
            <a:endParaRPr lang="en-US" sz="1100" dirty="0"/>
          </a:p>
        </p:txBody>
      </p:sp>
      <p:cxnSp>
        <p:nvCxnSpPr>
          <p:cNvPr id="40" name="Straight Arrow Connector 39"/>
          <p:cNvCxnSpPr/>
          <p:nvPr/>
        </p:nvCxnSpPr>
        <p:spPr>
          <a:xfrm rot="5400000">
            <a:off x="1867694" y="39235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1867694" y="44569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1295400" y="4572000"/>
            <a:ext cx="1447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review</a:t>
            </a:r>
            <a:endParaRPr lang="en-US" sz="1100" dirty="0"/>
          </a:p>
        </p:txBody>
      </p:sp>
      <p:cxnSp>
        <p:nvCxnSpPr>
          <p:cNvPr id="43" name="Straight Arrow Connector 42"/>
          <p:cNvCxnSpPr/>
          <p:nvPr/>
        </p:nvCxnSpPr>
        <p:spPr>
          <a:xfrm rot="5400000">
            <a:off x="1867694" y="49141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295400" y="5029200"/>
            <a:ext cx="1447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Decision making </a:t>
            </a:r>
            <a:endParaRPr lang="en-US" sz="1100" dirty="0"/>
          </a:p>
        </p:txBody>
      </p:sp>
      <p:cxnSp>
        <p:nvCxnSpPr>
          <p:cNvPr id="45" name="Straight Arrow Connector 44"/>
          <p:cNvCxnSpPr/>
          <p:nvPr/>
        </p:nvCxnSpPr>
        <p:spPr>
          <a:xfrm rot="5400000">
            <a:off x="1867694" y="53713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1295400" y="5486400"/>
            <a:ext cx="1447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Approved  </a:t>
            </a:r>
            <a:endParaRPr lang="en-US" sz="1100" dirty="0"/>
          </a:p>
        </p:txBody>
      </p:sp>
      <p:cxnSp>
        <p:nvCxnSpPr>
          <p:cNvPr id="47" name="Straight Arrow Connector 46"/>
          <p:cNvCxnSpPr/>
          <p:nvPr/>
        </p:nvCxnSpPr>
        <p:spPr>
          <a:xfrm rot="5400000">
            <a:off x="1867694" y="58285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1295400" y="5943600"/>
            <a:ext cx="1447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Implementation and</a:t>
            </a:r>
          </a:p>
          <a:p>
            <a:pPr algn="ctr"/>
            <a:r>
              <a:rPr lang="en-US" sz="1100" dirty="0" smtClean="0"/>
              <a:t>Post EIA Monitoring </a:t>
            </a:r>
          </a:p>
          <a:p>
            <a:pPr algn="ctr"/>
            <a:r>
              <a:rPr lang="en-US" sz="1100" dirty="0" smtClean="0"/>
              <a:t>  </a:t>
            </a:r>
            <a:endParaRPr lang="en-US" sz="1100" dirty="0"/>
          </a:p>
        </p:txBody>
      </p:sp>
      <p:sp>
        <p:nvSpPr>
          <p:cNvPr id="49" name="Rectangle 48"/>
          <p:cNvSpPr/>
          <p:nvPr/>
        </p:nvSpPr>
        <p:spPr>
          <a:xfrm>
            <a:off x="152400" y="41148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resubmit</a:t>
            </a:r>
            <a:endParaRPr lang="en-US" sz="1100" dirty="0"/>
          </a:p>
        </p:txBody>
      </p:sp>
      <p:sp>
        <p:nvSpPr>
          <p:cNvPr id="50" name="Rectangle 49"/>
          <p:cNvSpPr/>
          <p:nvPr/>
        </p:nvSpPr>
        <p:spPr>
          <a:xfrm>
            <a:off x="152400" y="45720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Redesign </a:t>
            </a:r>
            <a:endParaRPr lang="en-US" sz="1100" dirty="0"/>
          </a:p>
        </p:txBody>
      </p:sp>
      <p:sp>
        <p:nvSpPr>
          <p:cNvPr id="51" name="Rectangle 50"/>
          <p:cNvSpPr/>
          <p:nvPr/>
        </p:nvSpPr>
        <p:spPr>
          <a:xfrm>
            <a:off x="76200" y="5029200"/>
            <a:ext cx="990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Not approved </a:t>
            </a:r>
            <a:endParaRPr lang="en-US" sz="1100" dirty="0"/>
          </a:p>
        </p:txBody>
      </p:sp>
      <p:cxnSp>
        <p:nvCxnSpPr>
          <p:cNvPr id="53" name="Straight Arrow Connector 52"/>
          <p:cNvCxnSpPr>
            <a:stCxn id="44" idx="1"/>
            <a:endCxn id="51" idx="3"/>
          </p:cNvCxnSpPr>
          <p:nvPr/>
        </p:nvCxnSpPr>
        <p:spPr>
          <a:xfrm rot="10800000">
            <a:off x="1066800" y="51435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51" idx="0"/>
            <a:endCxn id="50" idx="2"/>
          </p:cNvCxnSpPr>
          <p:nvPr/>
        </p:nvCxnSpPr>
        <p:spPr>
          <a:xfrm rot="5400000" flipH="1" flipV="1">
            <a:off x="457200" y="49149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rot="5400000" flipH="1" flipV="1">
            <a:off x="419894" y="44569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791200" y="3657600"/>
            <a:ext cx="1600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Public involvement</a:t>
            </a:r>
          </a:p>
        </p:txBody>
      </p:sp>
      <p:cxnSp>
        <p:nvCxnSpPr>
          <p:cNvPr id="62" name="Straight Arrow Connector 61"/>
          <p:cNvCxnSpPr>
            <a:stCxn id="4" idx="3"/>
          </p:cNvCxnSpPr>
          <p:nvPr/>
        </p:nvCxnSpPr>
        <p:spPr>
          <a:xfrm>
            <a:off x="2667000" y="2362200"/>
            <a:ext cx="312420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endCxn id="60" idx="1"/>
          </p:cNvCxnSpPr>
          <p:nvPr/>
        </p:nvCxnSpPr>
        <p:spPr>
          <a:xfrm flipV="1">
            <a:off x="2743200" y="3962400"/>
            <a:ext cx="3048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Impact identification Warner,1973</a:t>
            </a:r>
          </a:p>
          <a:p>
            <a:r>
              <a:rPr lang="en-US" dirty="0" smtClean="0"/>
              <a:t>Ad hoc method</a:t>
            </a:r>
          </a:p>
          <a:p>
            <a:r>
              <a:rPr lang="en-US" dirty="0" smtClean="0"/>
              <a:t>Checklists</a:t>
            </a:r>
          </a:p>
          <a:p>
            <a:r>
              <a:rPr lang="en-US" dirty="0" smtClean="0"/>
              <a:t>Matrices</a:t>
            </a:r>
          </a:p>
          <a:p>
            <a:r>
              <a:rPr lang="en-US" dirty="0" smtClean="0"/>
              <a:t>Overlays</a:t>
            </a:r>
          </a:p>
          <a:p>
            <a:r>
              <a:rPr lang="en-US" dirty="0" smtClean="0"/>
              <a:t>Networks</a:t>
            </a: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smtClean="0"/>
              <a:t>Ad hoc method</a:t>
            </a:r>
          </a:p>
          <a:p>
            <a:r>
              <a:rPr lang="en-US" sz="2400" dirty="0" smtClean="0"/>
              <a:t>Simple method based on subjective environment impacts on board aspects</a:t>
            </a:r>
          </a:p>
          <a:p>
            <a:r>
              <a:rPr lang="en-US" sz="2400" dirty="0" smtClean="0"/>
              <a:t>Ad hoc method is useful when time constraints  and lack of  information require that the EIA must rely exclusively on expert opinion</a:t>
            </a:r>
          </a:p>
          <a:p>
            <a:r>
              <a:rPr lang="en-US" sz="2400" dirty="0" smtClean="0"/>
              <a:t>It provides minimal guidance for total impact assessment while suggesting the board areas of possible impacts and the general nature of these possible impacts</a:t>
            </a:r>
          </a:p>
          <a:p>
            <a:r>
              <a:rPr lang="en-US" sz="2400" dirty="0" smtClean="0"/>
              <a:t>When more scientific methods are available, it is not recommended </a:t>
            </a: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Types of ad hoc methods</a:t>
            </a:r>
          </a:p>
          <a:p>
            <a:r>
              <a:rPr lang="en-US" dirty="0" smtClean="0"/>
              <a:t>   Opinion polls</a:t>
            </a:r>
          </a:p>
          <a:p>
            <a:r>
              <a:rPr lang="en-US" dirty="0" smtClean="0"/>
              <a:t>    Experts opinion</a:t>
            </a:r>
          </a:p>
          <a:p>
            <a:r>
              <a:rPr lang="en-US" dirty="0" smtClean="0"/>
              <a:t>    Delphi methods etc</a:t>
            </a:r>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 hoc</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a:t>
            </a:r>
            <a:r>
              <a:rPr lang="en-US" b="1" dirty="0" smtClean="0"/>
              <a:t>d hoc</a:t>
            </a:r>
            <a:r>
              <a:rPr lang="en-US" dirty="0" smtClean="0"/>
              <a:t> is a </a:t>
            </a:r>
            <a:r>
              <a:rPr lang="en-US" dirty="0" smtClean="0">
                <a:hlinkClick r:id="rId2" tooltip="List of Latin phrases"/>
              </a:rPr>
              <a:t>Latin phrase</a:t>
            </a:r>
            <a:r>
              <a:rPr lang="en-US" dirty="0" smtClean="0"/>
              <a:t> meaning literally "to this". In English, it generally signifies a solution designed for a specific problem or task, non-</a:t>
            </a:r>
            <a:r>
              <a:rPr lang="en-US" dirty="0" err="1" smtClean="0"/>
              <a:t>generalizable</a:t>
            </a:r>
            <a:r>
              <a:rPr lang="en-US" dirty="0" smtClean="0"/>
              <a:t>, and not intended to be able to be adapted to other purposes . </a:t>
            </a:r>
          </a:p>
          <a:p>
            <a:r>
              <a:rPr lang="en-US" dirty="0" smtClean="0"/>
              <a:t>Common examples are ad hoc committees, and commissions created at the national or international level for a specific task. In other fields, the term could refer, for example, to a military unit created under special circumstances, a tailor-made suit, a handcrafted </a:t>
            </a:r>
            <a:r>
              <a:rPr lang="en-US" dirty="0" smtClean="0">
                <a:hlinkClick r:id="rId3" tooltip="Network protocol"/>
              </a:rPr>
              <a:t>network protocol</a:t>
            </a:r>
            <a:r>
              <a:rPr lang="en-US" dirty="0" smtClean="0"/>
              <a:t> (e.g., </a:t>
            </a:r>
            <a:r>
              <a:rPr lang="en-US" dirty="0" smtClean="0">
                <a:hlinkClick r:id="rId4" tooltip="Ad hoc network"/>
              </a:rPr>
              <a:t>ad hoc network</a:t>
            </a:r>
            <a:r>
              <a:rPr lang="en-US" dirty="0" smtClean="0"/>
              <a:t>), a temporary banding together of geographically-linked franchise locations (of a given national brand) to issue advertising coupons, or a purpose-specific </a:t>
            </a:r>
            <a:r>
              <a:rPr lang="en-US" dirty="0" smtClean="0">
                <a:hlinkClick r:id="rId5" tooltip="Equation"/>
              </a:rPr>
              <a:t>equation</a:t>
            </a:r>
            <a:r>
              <a:rPr lang="en-US" dirty="0" smtClean="0"/>
              <a:t>. </a:t>
            </a:r>
          </a:p>
          <a:p>
            <a:r>
              <a:rPr lang="en-US" dirty="0" smtClean="0"/>
              <a:t>Ad hoc can also be an adjective describing the temporary, provisional, or improvised methods to deal with a particular problem, the tendency of which has given rise to the noun </a:t>
            </a:r>
            <a:r>
              <a:rPr lang="en-US" i="1" dirty="0" err="1" smtClean="0"/>
              <a:t>adhocism</a:t>
            </a:r>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Ad hoc methods</a:t>
            </a:r>
            <a:endParaRPr lang="en-US" dirty="0"/>
          </a:p>
        </p:txBody>
      </p:sp>
      <p:sp>
        <p:nvSpPr>
          <p:cNvPr id="3" name="Content Placeholder 2"/>
          <p:cNvSpPr>
            <a:spLocks noGrp="1"/>
          </p:cNvSpPr>
          <p:nvPr>
            <p:ph idx="1"/>
          </p:nvPr>
        </p:nvSpPr>
        <p:spPr/>
        <p:txBody>
          <a:bodyPr/>
          <a:lstStyle/>
          <a:p>
            <a:r>
              <a:rPr lang="en-US" dirty="0" smtClean="0"/>
              <a:t>Opinion polls</a:t>
            </a:r>
          </a:p>
          <a:p>
            <a:r>
              <a:rPr lang="en-US" dirty="0" smtClean="0"/>
              <a:t>Experts opinion</a:t>
            </a:r>
          </a:p>
          <a:p>
            <a:r>
              <a:rPr lang="en-US" dirty="0" smtClean="0"/>
              <a:t>Delphi methods etc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country has prioritized the role of natural capital to drive growth and prosperity, and help manage climate risks for greater resilience. The “degrade now, clean up later” principle is no longer relevant, if it ever was: the stakes are too high in Ethiopia to take this unsustainable path. The country faces high population growth and urbanization; significant vulnerability to climate risks, land degradation, and forest loss; and an agrarian economy that is seeking to diversify in the absence of a sufficiently strong regulatory environment, aligned incentives, or private sector. Ethiopia’s commitment to take a green, clean and resilient path to achieve middle-income status by 2025 makes it a highly ambitious global leader--but with much work to do. This Ethiopia Country Environmental Analysis (CEA) is intended to assist the country to strengthen its progress along this path. </a:t>
            </a:r>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 </a:t>
            </a:r>
            <a:r>
              <a:rPr lang="en-US" b="1" dirty="0" smtClean="0"/>
              <a:t>opinion poll</a:t>
            </a:r>
            <a:r>
              <a:rPr lang="en-US" dirty="0" smtClean="0"/>
              <a:t>, often simply referred to as a </a:t>
            </a:r>
            <a:r>
              <a:rPr lang="en-US" b="1" dirty="0" smtClean="0"/>
              <a:t>poll</a:t>
            </a:r>
            <a:r>
              <a:rPr lang="en-US" dirty="0" smtClean="0"/>
              <a:t> or a </a:t>
            </a:r>
            <a:r>
              <a:rPr lang="en-US" b="1" dirty="0" smtClean="0"/>
              <a:t>survey</a:t>
            </a:r>
            <a:r>
              <a:rPr lang="en-US" dirty="0" smtClean="0"/>
              <a:t>, is a </a:t>
            </a:r>
            <a:r>
              <a:rPr lang="en-US" dirty="0" smtClean="0">
                <a:hlinkClick r:id="rId2" tooltip="Survey (human research)"/>
              </a:rPr>
              <a:t>human research survey</a:t>
            </a:r>
            <a:r>
              <a:rPr lang="en-US" dirty="0" smtClean="0"/>
              <a:t> of </a:t>
            </a:r>
            <a:r>
              <a:rPr lang="en-US" dirty="0" smtClean="0">
                <a:hlinkClick r:id="rId3" tooltip="Public opinion"/>
              </a:rPr>
              <a:t>public opinion</a:t>
            </a:r>
            <a:r>
              <a:rPr lang="en-US" dirty="0" smtClean="0"/>
              <a:t> from a particular </a:t>
            </a:r>
            <a:r>
              <a:rPr lang="en-US" dirty="0" smtClean="0">
                <a:hlinkClick r:id="rId4" tooltip="Sampling (statistics)"/>
              </a:rPr>
              <a:t>sample</a:t>
            </a:r>
            <a:r>
              <a:rPr lang="en-US" dirty="0" smtClean="0"/>
              <a:t>. Opinion polls are usually designed to represent the opinions of a population by conducting a series of questions and then extrapolating generalities in ratio or within </a:t>
            </a:r>
            <a:r>
              <a:rPr lang="en-US" dirty="0" smtClean="0">
                <a:hlinkClick r:id="rId5" tooltip="Confidence intervals"/>
              </a:rPr>
              <a:t>confidence intervals</a:t>
            </a:r>
            <a:r>
              <a:rPr lang="en-US" dirty="0" smtClean="0"/>
              <a:t>.</a:t>
            </a:r>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Experts opinion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An </a:t>
            </a:r>
            <a:r>
              <a:rPr lang="en-US" b="1" dirty="0" smtClean="0"/>
              <a:t>expert</a:t>
            </a:r>
            <a:r>
              <a:rPr lang="en-US" dirty="0" smtClean="0"/>
              <a:t> is someone who has a broad and deep </a:t>
            </a:r>
            <a:r>
              <a:rPr lang="en-US" u="sng" dirty="0" smtClean="0">
                <a:hlinkClick r:id="rId2" tooltip="Competence (human resources)"/>
              </a:rPr>
              <a:t>competence</a:t>
            </a:r>
            <a:r>
              <a:rPr lang="en-US" dirty="0" smtClean="0"/>
              <a:t> in terms of </a:t>
            </a:r>
            <a:r>
              <a:rPr lang="en-US" u="sng" dirty="0" smtClean="0">
                <a:hlinkClick r:id="rId3" tooltip="Knowledge"/>
              </a:rPr>
              <a:t>knowledge</a:t>
            </a:r>
            <a:r>
              <a:rPr lang="en-US" dirty="0" smtClean="0"/>
              <a:t>, </a:t>
            </a:r>
            <a:r>
              <a:rPr lang="en-US" u="sng" dirty="0" smtClean="0">
                <a:hlinkClick r:id="rId4" tooltip="Skill"/>
              </a:rPr>
              <a:t>skill</a:t>
            </a:r>
            <a:r>
              <a:rPr lang="en-US" dirty="0" smtClean="0"/>
              <a:t> and </a:t>
            </a:r>
            <a:r>
              <a:rPr lang="en-US" u="sng" dirty="0" smtClean="0">
                <a:hlinkClick r:id="rId5" tooltip="Experience"/>
              </a:rPr>
              <a:t>experience</a:t>
            </a:r>
            <a:r>
              <a:rPr lang="en-US" dirty="0" smtClean="0"/>
              <a:t> through practice and education in a particular field. Informally, an expert is someone widely recognized as a </a:t>
            </a:r>
            <a:r>
              <a:rPr lang="en-US" u="sng" dirty="0" smtClean="0">
                <a:hlinkClick r:id="rId6" tooltip="Reliabilism"/>
              </a:rPr>
              <a:t>reliable</a:t>
            </a:r>
            <a:r>
              <a:rPr lang="en-US" dirty="0" smtClean="0"/>
              <a:t> source of </a:t>
            </a:r>
            <a:r>
              <a:rPr lang="en-US" u="sng" dirty="0" smtClean="0">
                <a:hlinkClick r:id="rId7" tooltip="wikt:technique"/>
              </a:rPr>
              <a:t>technique</a:t>
            </a:r>
            <a:r>
              <a:rPr lang="en-US" dirty="0" smtClean="0"/>
              <a:t> or </a:t>
            </a:r>
            <a:r>
              <a:rPr lang="en-US" u="sng" dirty="0" smtClean="0">
                <a:hlinkClick r:id="rId4" tooltip="Skill"/>
              </a:rPr>
              <a:t>skill</a:t>
            </a:r>
            <a:r>
              <a:rPr lang="en-US" dirty="0" smtClean="0"/>
              <a:t> whose faculty for judging or deciding rightly, justly, or wisely is accorded authority and status by </a:t>
            </a:r>
            <a:r>
              <a:rPr lang="en-US" u="sng" dirty="0" smtClean="0">
                <a:hlinkClick r:id="rId8" tooltip="Peer group"/>
              </a:rPr>
              <a:t>peers</a:t>
            </a:r>
            <a:r>
              <a:rPr lang="en-US" dirty="0" smtClean="0"/>
              <a:t> or the </a:t>
            </a:r>
            <a:r>
              <a:rPr lang="en-US" u="sng" dirty="0" smtClean="0">
                <a:hlinkClick r:id="rId9" tooltip="General public"/>
              </a:rPr>
              <a:t>public</a:t>
            </a:r>
            <a:r>
              <a:rPr lang="en-US" dirty="0" smtClean="0"/>
              <a:t> in a specific well-distinguished domain. An expert, more generally, is a person with extensive </a:t>
            </a:r>
            <a:r>
              <a:rPr lang="en-US" u="sng" dirty="0" smtClean="0">
                <a:hlinkClick r:id="rId3" tooltip="Knowledge"/>
              </a:rPr>
              <a:t>knowledge</a:t>
            </a:r>
            <a:r>
              <a:rPr lang="en-US" dirty="0" smtClean="0"/>
              <a:t> or </a:t>
            </a:r>
            <a:r>
              <a:rPr lang="en-US" u="sng" dirty="0" smtClean="0">
                <a:hlinkClick r:id="rId10" tooltip="Aptitude"/>
              </a:rPr>
              <a:t>ability</a:t>
            </a:r>
            <a:r>
              <a:rPr lang="en-US" dirty="0" smtClean="0"/>
              <a:t> based on research, experience, or occupation and in a particular area of study. Experts are called in for advice on their respective subject, but they do not always agree on the particulars of a field of study. </a:t>
            </a:r>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Delphi method</a:t>
            </a:r>
            <a:br>
              <a:rPr lang="en-US" b="1" dirty="0" smtClean="0"/>
            </a:br>
            <a:endParaRPr lang="en-US" dirty="0"/>
          </a:p>
        </p:txBody>
      </p:sp>
      <p:sp>
        <p:nvSpPr>
          <p:cNvPr id="3" name="Content Placeholder 2"/>
          <p:cNvSpPr>
            <a:spLocks noGrp="1"/>
          </p:cNvSpPr>
          <p:nvPr>
            <p:ph idx="1"/>
          </p:nvPr>
        </p:nvSpPr>
        <p:spPr/>
        <p:txBody>
          <a:bodyPr>
            <a:normAutofit fontScale="55000" lnSpcReduction="20000"/>
          </a:bodyPr>
          <a:lstStyle/>
          <a:p>
            <a:pPr>
              <a:buNone/>
            </a:pPr>
            <a:endParaRPr lang="en-US" dirty="0" smtClean="0"/>
          </a:p>
          <a:p>
            <a:pPr algn="just"/>
            <a:r>
              <a:rPr lang="en-US" dirty="0" smtClean="0"/>
              <a:t>The </a:t>
            </a:r>
            <a:r>
              <a:rPr lang="en-US" b="1" dirty="0" smtClean="0"/>
              <a:t>Delphi method</a:t>
            </a:r>
            <a:r>
              <a:rPr lang="en-US" dirty="0" smtClean="0"/>
              <a:t> or </a:t>
            </a:r>
            <a:r>
              <a:rPr lang="en-US" b="1" dirty="0" smtClean="0"/>
              <a:t>Delphi technique</a:t>
            </a:r>
            <a:r>
              <a:rPr lang="en-US" dirty="0" smtClean="0"/>
              <a:t> (</a:t>
            </a:r>
            <a:r>
              <a:rPr lang="en-US" dirty="0" smtClean="0">
                <a:hlinkClick r:id="rId2" tooltip="Help:IPA/English"/>
              </a:rPr>
              <a:t>/ˈ</a:t>
            </a:r>
            <a:r>
              <a:rPr lang="en-US" dirty="0" err="1" smtClean="0">
                <a:hlinkClick r:id="rId2" tooltip="Help:IPA/English"/>
              </a:rPr>
              <a:t>dɛlfaɪ</a:t>
            </a:r>
            <a:r>
              <a:rPr lang="en-US" dirty="0" smtClean="0">
                <a:hlinkClick r:id="rId2" tooltip="Help:IPA/English"/>
              </a:rPr>
              <a:t>/</a:t>
            </a:r>
            <a:r>
              <a:rPr lang="en-US" dirty="0" smtClean="0"/>
              <a:t> </a:t>
            </a:r>
            <a:r>
              <a:rPr lang="en-US" i="1" dirty="0" smtClean="0">
                <a:hlinkClick r:id="rId3" tooltip="Help:Pronunciation respelling key"/>
              </a:rPr>
              <a:t>DEL-</a:t>
            </a:r>
            <a:r>
              <a:rPr lang="en-US" i="1" dirty="0" err="1" smtClean="0">
                <a:hlinkClick r:id="rId3" tooltip="Help:Pronunciation respelling key"/>
              </a:rPr>
              <a:t>fy</a:t>
            </a:r>
            <a:r>
              <a:rPr lang="en-US" dirty="0" smtClean="0"/>
              <a:t>; also known as Estimate-Talk-Estimate or ETE) is a structured communication technique or method, originally developed as a systematic, interactive </a:t>
            </a:r>
            <a:r>
              <a:rPr lang="en-US" dirty="0" smtClean="0">
                <a:hlinkClick r:id="rId4" tooltip="Forecasting"/>
              </a:rPr>
              <a:t>forecasting</a:t>
            </a:r>
            <a:r>
              <a:rPr lang="en-US" dirty="0" smtClean="0"/>
              <a:t> method which relies on a panel of experts.</a:t>
            </a:r>
            <a:r>
              <a:rPr lang="en-US" baseline="30000" dirty="0" smtClean="0">
                <a:hlinkClick r:id="rId5"/>
              </a:rPr>
              <a:t>[1][2][3][4]</a:t>
            </a:r>
            <a:r>
              <a:rPr lang="en-US" dirty="0" smtClean="0"/>
              <a:t> The technique can also be adapted for use in face-to-face meetings, and is then called mini-Delphi or Estimate-Talk-Estimate (ETE). Delphi has been widely used for business forecasting and has certain advantages over another structured forecasting approach, </a:t>
            </a:r>
            <a:r>
              <a:rPr lang="en-US" dirty="0" smtClean="0">
                <a:hlinkClick r:id="rId6" tooltip="Prediction markets"/>
              </a:rPr>
              <a:t>prediction markets</a:t>
            </a:r>
            <a:r>
              <a:rPr lang="en-US" dirty="0" smtClean="0"/>
              <a:t>. </a:t>
            </a:r>
          </a:p>
          <a:p>
            <a:pPr algn="just"/>
            <a:r>
              <a:rPr lang="en-US" dirty="0" smtClean="0"/>
              <a:t>Delphi is based on the principle that forecasts (or decisions) from a structured group of individuals are more accurate than those from unstructured groups.</a:t>
            </a:r>
            <a:r>
              <a:rPr lang="en-US" baseline="30000" dirty="0" smtClean="0">
                <a:hlinkClick r:id="rId5"/>
              </a:rPr>
              <a:t>[6]</a:t>
            </a:r>
            <a:r>
              <a:rPr lang="en-US" dirty="0" smtClean="0"/>
              <a:t> The experts answer questionnaires in two or more rounds. After each round, a </a:t>
            </a:r>
            <a:r>
              <a:rPr lang="en-US" dirty="0" smtClean="0">
                <a:hlinkClick r:id="rId7" tooltip="Facilitator"/>
              </a:rPr>
              <a:t>facilitator</a:t>
            </a:r>
            <a:r>
              <a:rPr lang="en-US" dirty="0" smtClean="0"/>
              <a:t> or change agent</a:t>
            </a:r>
            <a:r>
              <a:rPr lang="en-US" baseline="30000" dirty="0" smtClean="0">
                <a:hlinkClick r:id="rId5"/>
              </a:rPr>
              <a:t>[7]</a:t>
            </a:r>
            <a:r>
              <a:rPr lang="en-US" dirty="0" smtClean="0"/>
              <a:t> provides an </a:t>
            </a:r>
            <a:r>
              <a:rPr lang="en-US" dirty="0" err="1" smtClean="0"/>
              <a:t>anonymised</a:t>
            </a:r>
            <a:r>
              <a:rPr lang="en-US" dirty="0" smtClean="0"/>
              <a:t> summary of the experts' forecasts from the previous round as well as the reasons they provided for their judgments. Thus, experts are encouraged to revise their earlier answers in light of the replies of other members of their panel. It is believed that during this process the range of the answers will decrease and the group will converge towards the "correct" answer. Finally, the process is stopped after a predefined stop criterion (e.g., number of rounds, achievement of consensus, stability of results), and the </a:t>
            </a:r>
            <a:r>
              <a:rPr lang="en-US" dirty="0" smtClean="0">
                <a:hlinkClick r:id="rId8" tooltip="Mean"/>
              </a:rPr>
              <a:t>mean</a:t>
            </a:r>
            <a:r>
              <a:rPr lang="en-US" dirty="0" smtClean="0"/>
              <a:t> or </a:t>
            </a:r>
            <a:r>
              <a:rPr lang="en-US" dirty="0" smtClean="0">
                <a:hlinkClick r:id="rId9" tooltip="Median"/>
              </a:rPr>
              <a:t>median</a:t>
            </a:r>
            <a:r>
              <a:rPr lang="en-US" dirty="0" smtClean="0"/>
              <a:t> scores of the final rounds determine the results. </a:t>
            </a:r>
          </a:p>
          <a:p>
            <a:pPr algn="just">
              <a:buNone/>
            </a:pPr>
            <a:endParaRPr lang="en-US" b="1" dirty="0" smtClean="0"/>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method</a:t>
            </a:r>
            <a:endParaRPr lang="en-US" dirty="0"/>
          </a:p>
        </p:txBody>
      </p:sp>
      <p:sp>
        <p:nvSpPr>
          <p:cNvPr id="3" name="Content Placeholder 2"/>
          <p:cNvSpPr>
            <a:spLocks noGrp="1"/>
          </p:cNvSpPr>
          <p:nvPr>
            <p:ph idx="1"/>
          </p:nvPr>
        </p:nvSpPr>
        <p:spPr/>
        <p:txBody>
          <a:bodyPr/>
          <a:lstStyle/>
          <a:p>
            <a:r>
              <a:rPr lang="en-US" sz="2400" dirty="0" smtClean="0"/>
              <a:t>Advantage                                  Disadvantage</a:t>
            </a:r>
          </a:p>
          <a:p>
            <a:r>
              <a:rPr lang="en-US" sz="2400" dirty="0" smtClean="0"/>
              <a:t>Specialists particular                It require expert, short/long      </a:t>
            </a:r>
          </a:p>
          <a:p>
            <a:pPr>
              <a:buNone/>
            </a:pPr>
            <a:r>
              <a:rPr lang="en-US" sz="2400" dirty="0" smtClean="0"/>
              <a:t>   area will provide guidance         Impact are merely examined                       </a:t>
            </a:r>
          </a:p>
          <a:p>
            <a:pPr>
              <a:buNone/>
            </a:pPr>
            <a:r>
              <a:rPr lang="en-US" sz="2400" dirty="0" smtClean="0"/>
              <a:t>                                                            on guess basis</a:t>
            </a:r>
          </a:p>
          <a:p>
            <a:pPr>
              <a:buNone/>
            </a:pPr>
            <a:r>
              <a:rPr lang="en-US" sz="2400" dirty="0" smtClean="0"/>
              <a:t>                                                            (2) Identification predication </a:t>
            </a:r>
          </a:p>
          <a:p>
            <a:pPr>
              <a:buNone/>
            </a:pPr>
            <a:r>
              <a:rPr lang="en-US" sz="2400" dirty="0" smtClean="0"/>
              <a:t>                                                                 and interpretation of   </a:t>
            </a:r>
          </a:p>
          <a:p>
            <a:pPr>
              <a:buNone/>
            </a:pPr>
            <a:r>
              <a:rPr lang="en-US" sz="2400" dirty="0" smtClean="0"/>
              <a:t>                                                                 impacts are quite poor</a:t>
            </a:r>
          </a:p>
          <a:p>
            <a:pPr>
              <a:buNone/>
            </a:pPr>
            <a:r>
              <a:rPr lang="en-US" sz="2400" dirty="0" smtClean="0"/>
              <a:t>                                                                                                                                                                    </a:t>
            </a:r>
          </a:p>
          <a:p>
            <a:pPr>
              <a:buNone/>
            </a:pPr>
            <a:r>
              <a:rPr lang="en-US" dirty="0" smtClean="0"/>
              <a:t>                                      </a:t>
            </a:r>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Checklists method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a:t>
            </a:r>
            <a:r>
              <a:rPr lang="en-US" b="1" dirty="0" smtClean="0"/>
              <a:t> checklist</a:t>
            </a:r>
            <a:r>
              <a:rPr lang="en-US" dirty="0" smtClean="0"/>
              <a:t> is a type of job aid used to reduce </a:t>
            </a:r>
            <a:r>
              <a:rPr lang="en-US" dirty="0" smtClean="0">
                <a:hlinkClick r:id="rId2" tooltip="Failure"/>
              </a:rPr>
              <a:t>failure</a:t>
            </a:r>
            <a:r>
              <a:rPr lang="en-US" dirty="0" smtClean="0"/>
              <a:t> by compensating for potential limits of human </a:t>
            </a:r>
            <a:r>
              <a:rPr lang="en-US" dirty="0" smtClean="0">
                <a:hlinkClick r:id="rId3" tooltip="Memory"/>
              </a:rPr>
              <a:t>memory</a:t>
            </a:r>
            <a:r>
              <a:rPr lang="en-US" dirty="0" smtClean="0"/>
              <a:t> and </a:t>
            </a:r>
            <a:r>
              <a:rPr lang="en-US" dirty="0" smtClean="0">
                <a:hlinkClick r:id="rId4" tooltip="Attention"/>
              </a:rPr>
              <a:t>attention</a:t>
            </a:r>
            <a:r>
              <a:rPr lang="en-US" dirty="0" smtClean="0"/>
              <a:t>. It helps to ensure consistency and completeness in carrying out a task. A basic example is the "to do list". A more advanced checklist would be a </a:t>
            </a:r>
            <a:r>
              <a:rPr lang="en-US" dirty="0" smtClean="0">
                <a:hlinkClick r:id="rId5" tooltip="Schedule"/>
              </a:rPr>
              <a:t>schedule</a:t>
            </a:r>
            <a:r>
              <a:rPr lang="en-US" dirty="0" smtClean="0"/>
              <a:t>, which lays out tasks to be done according to time of day or other factors. A primary task in checklist is documentation of the task and auditing against the documentation.</a:t>
            </a: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Checklist means a listing of </a:t>
            </a:r>
            <a:r>
              <a:rPr lang="en-US" dirty="0" err="1" smtClean="0"/>
              <a:t>potentional</a:t>
            </a:r>
            <a:r>
              <a:rPr lang="en-US" dirty="0" smtClean="0"/>
              <a:t>  environmental impacts</a:t>
            </a:r>
          </a:p>
          <a:p>
            <a:r>
              <a:rPr lang="en-US" dirty="0" smtClean="0"/>
              <a:t>This method is done to assess the nature of the impacts </a:t>
            </a:r>
            <a:r>
              <a:rPr lang="en-US" dirty="0" err="1" smtClean="0"/>
              <a:t>i.e</a:t>
            </a:r>
            <a:r>
              <a:rPr lang="en-US" dirty="0" smtClean="0"/>
              <a:t> its type such as adverse /beneficial short term or long </a:t>
            </a:r>
            <a:r>
              <a:rPr lang="en-US" dirty="0" err="1" smtClean="0"/>
              <a:t>term,no</a:t>
            </a:r>
            <a:r>
              <a:rPr lang="en-US" dirty="0" smtClean="0"/>
              <a:t> effect or significant impact, reversible or irreversible etc </a:t>
            </a:r>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checklists method:</a:t>
            </a:r>
            <a:endParaRPr lang="en-US" dirty="0"/>
          </a:p>
        </p:txBody>
      </p:sp>
      <p:sp>
        <p:nvSpPr>
          <p:cNvPr id="3" name="Content Placeholder 2"/>
          <p:cNvSpPr>
            <a:spLocks noGrp="1"/>
          </p:cNvSpPr>
          <p:nvPr>
            <p:ph idx="1"/>
          </p:nvPr>
        </p:nvSpPr>
        <p:spPr/>
        <p:txBody>
          <a:bodyPr/>
          <a:lstStyle/>
          <a:p>
            <a:r>
              <a:rPr lang="en-US" dirty="0" smtClean="0"/>
              <a:t>Simple lists</a:t>
            </a:r>
          </a:p>
          <a:p>
            <a:r>
              <a:rPr lang="en-US" dirty="0" smtClean="0"/>
              <a:t>Descriptive checklists</a:t>
            </a:r>
          </a:p>
          <a:p>
            <a:r>
              <a:rPr lang="en-US" dirty="0" smtClean="0"/>
              <a:t>Scaling checklists</a:t>
            </a:r>
          </a:p>
          <a:p>
            <a:r>
              <a:rPr lang="en-US" dirty="0" smtClean="0"/>
              <a:t>Questionnaire checklists</a:t>
            </a:r>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Cheklists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Advantages                              Disadvantages</a:t>
            </a:r>
          </a:p>
          <a:p>
            <a:pPr>
              <a:buNone/>
            </a:pPr>
            <a:r>
              <a:rPr lang="en-US" dirty="0" smtClean="0"/>
              <a:t>-Simple to understand             Do not distinguish   </a:t>
            </a:r>
          </a:p>
          <a:p>
            <a:pPr>
              <a:buNone/>
            </a:pPr>
            <a:r>
              <a:rPr lang="en-US" dirty="0" smtClean="0"/>
              <a:t>     and use                                  between direct  and </a:t>
            </a:r>
          </a:p>
          <a:p>
            <a:pPr>
              <a:buNone/>
            </a:pPr>
            <a:r>
              <a:rPr lang="en-US" dirty="0" smtClean="0"/>
              <a:t>-Good for site selection            indirect impacts</a:t>
            </a:r>
          </a:p>
          <a:p>
            <a:pPr>
              <a:buNone/>
            </a:pPr>
            <a:r>
              <a:rPr lang="en-US" dirty="0" smtClean="0"/>
              <a:t>and priority  setting                  Do not link action and  </a:t>
            </a:r>
          </a:p>
          <a:p>
            <a:pPr>
              <a:buNone/>
            </a:pPr>
            <a:r>
              <a:rPr lang="en-US" dirty="0" smtClean="0"/>
              <a:t>                                                      impact some time it is </a:t>
            </a:r>
          </a:p>
          <a:p>
            <a:pPr>
              <a:buNone/>
            </a:pPr>
            <a:r>
              <a:rPr lang="en-US" dirty="0" smtClean="0"/>
              <a:t>                                                       cumber some task.</a:t>
            </a:r>
          </a:p>
          <a:p>
            <a:pPr>
              <a:buNone/>
            </a:pPr>
            <a:r>
              <a:rPr lang="en-US" dirty="0" smtClean="0"/>
              <a:t>                                      </a:t>
            </a:r>
          </a:p>
          <a:p>
            <a:pPr>
              <a:buNone/>
            </a:pPr>
            <a:r>
              <a:rPr lang="en-US" dirty="0" smtClean="0"/>
              <a:t>                                            </a:t>
            </a:r>
          </a:p>
          <a:p>
            <a:pPr>
              <a:buNone/>
            </a:pPr>
            <a:r>
              <a:rPr lang="en-US" dirty="0" smtClean="0"/>
              <a:t> </a:t>
            </a: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Matrices</a:t>
            </a:r>
            <a:endParaRPr lang="en-US" dirty="0"/>
          </a:p>
        </p:txBody>
      </p:sp>
      <p:sp>
        <p:nvSpPr>
          <p:cNvPr id="3" name="Content Placeholder 2"/>
          <p:cNvSpPr>
            <a:spLocks noGrp="1"/>
          </p:cNvSpPr>
          <p:nvPr>
            <p:ph idx="1"/>
          </p:nvPr>
        </p:nvSpPr>
        <p:spPr/>
        <p:txBody>
          <a:bodyPr/>
          <a:lstStyle/>
          <a:p>
            <a:r>
              <a:rPr lang="en-US" sz="2400" dirty="0" smtClean="0"/>
              <a:t>Matrix and its variants provide us a  framework of interaction of different actions/activities of a project with potential EI </a:t>
            </a:r>
          </a:p>
          <a:p>
            <a:pPr>
              <a:buNone/>
            </a:pPr>
            <a:r>
              <a:rPr lang="en-US" sz="2400" dirty="0" smtClean="0"/>
              <a:t>      Caused by them</a:t>
            </a:r>
          </a:p>
          <a:p>
            <a:pPr>
              <a:buFont typeface="Wingdings" pitchFamily="2" charset="2"/>
              <a:buChar char="§"/>
            </a:pPr>
            <a:r>
              <a:rPr lang="en-US" sz="2400" dirty="0" smtClean="0"/>
              <a:t>A simple interaction matrix is formed where project actions are listed along one axis i.e. vertically and EI are listed along the other side i.e. horizontally</a:t>
            </a:r>
          </a:p>
          <a:p>
            <a:pPr>
              <a:buFont typeface="Wingdings" pitchFamily="2" charset="2"/>
              <a:buChar char="§"/>
            </a:pPr>
            <a:r>
              <a:rPr lang="en-US" sz="2400" dirty="0" smtClean="0"/>
              <a:t>It was pioneer by Leopold et.al (1971)</a:t>
            </a:r>
          </a:p>
          <a:p>
            <a:pPr>
              <a:buFont typeface="Wingdings" pitchFamily="2" charset="2"/>
              <a:buChar char="§"/>
            </a:pPr>
            <a:r>
              <a:rPr lang="en-US" sz="2400" dirty="0" smtClean="0"/>
              <a:t>It lists about 100 project actions and about 88 environmental characteristic and condition</a:t>
            </a:r>
          </a:p>
          <a:p>
            <a:pPr>
              <a:buFont typeface="Wingdings" pitchFamily="2" charset="2"/>
              <a:buChar char="§"/>
            </a:pPr>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Matrices method :</a:t>
            </a:r>
            <a:endParaRPr lang="en-US" dirty="0"/>
          </a:p>
        </p:txBody>
      </p:sp>
      <p:sp>
        <p:nvSpPr>
          <p:cNvPr id="3" name="Content Placeholder 2"/>
          <p:cNvSpPr>
            <a:spLocks noGrp="1"/>
          </p:cNvSpPr>
          <p:nvPr>
            <p:ph idx="1"/>
          </p:nvPr>
        </p:nvSpPr>
        <p:spPr/>
        <p:txBody>
          <a:bodyPr>
            <a:normAutofit lnSpcReduction="10000"/>
          </a:bodyPr>
          <a:lstStyle/>
          <a:p>
            <a:r>
              <a:rPr lang="en-US" dirty="0" smtClean="0"/>
              <a:t>Advantages                     Disadvantages</a:t>
            </a:r>
          </a:p>
          <a:p>
            <a:r>
              <a:rPr lang="en-US" dirty="0" smtClean="0"/>
              <a:t>Link action to impact    Difficult to distinguish      </a:t>
            </a:r>
          </a:p>
          <a:p>
            <a:r>
              <a:rPr lang="en-US" dirty="0" smtClean="0"/>
              <a:t>Good method for            direct and indirect    </a:t>
            </a:r>
          </a:p>
          <a:p>
            <a:pPr>
              <a:buNone/>
            </a:pPr>
            <a:r>
              <a:rPr lang="en-US" dirty="0" smtClean="0"/>
              <a:t> displaying results                impacts                                          </a:t>
            </a:r>
          </a:p>
          <a:p>
            <a:pPr>
              <a:buNone/>
            </a:pPr>
            <a:r>
              <a:rPr lang="en-US" dirty="0" smtClean="0"/>
              <a:t>                                               Significant potential</a:t>
            </a:r>
          </a:p>
          <a:p>
            <a:pPr>
              <a:buNone/>
            </a:pPr>
            <a:r>
              <a:rPr lang="en-US" dirty="0" smtClean="0"/>
              <a:t>                                                for double-counting </a:t>
            </a:r>
          </a:p>
          <a:p>
            <a:pPr>
              <a:buNone/>
            </a:pPr>
            <a:r>
              <a:rPr lang="en-US" dirty="0" smtClean="0"/>
              <a:t>                                                 of impacts</a:t>
            </a:r>
          </a:p>
          <a:p>
            <a:pPr>
              <a:buNone/>
            </a:pP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to EIA in Ethiopia</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 The CEA assesses the country’s key environmental challenges in this transformation process and the capacity to manage them. It takes a holistic perspective on environmental issues, covering the major sectors of the economy. The CEA focuses on four clusters of sectors that, together, are determining Ethiopia’s development path: (</a:t>
            </a:r>
            <a:r>
              <a:rPr lang="en-US" dirty="0" err="1" smtClean="0"/>
              <a:t>i</a:t>
            </a:r>
            <a:r>
              <a:rPr lang="en-US" dirty="0" smtClean="0"/>
              <a:t>) resilient rural landscapes, (ii) green industrialization, (iii) sustainable urbanization, transport and living conditions, and (iv) sustainable energy access. Achieving Ethiopia’s CRGE goals requires shifting the trajectory that each cluster is on toward more sustainable options. For each of these clusters, the CEA discusses their current and intended trajectories (environmental trends such as degradation and pollution, and the government plans and strategies to respond to these trends) as well as the policies, incentives, institutions, information (the upstream enabling environment) needed to put the country on a green, clean, and resilient development pathway. The report also highlights practical experiences from Ethiopia and elsewhere</a:t>
            </a:r>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Network method:</a:t>
            </a:r>
            <a:endParaRPr lang="en-US"/>
          </a:p>
        </p:txBody>
      </p:sp>
      <p:sp>
        <p:nvSpPr>
          <p:cNvPr id="3" name="Content Placeholder 2"/>
          <p:cNvSpPr>
            <a:spLocks noGrp="1"/>
          </p:cNvSpPr>
          <p:nvPr>
            <p:ph idx="1"/>
          </p:nvPr>
        </p:nvSpPr>
        <p:spPr/>
        <p:txBody>
          <a:bodyPr/>
          <a:lstStyle/>
          <a:p>
            <a:r>
              <a:rPr lang="en-US" dirty="0" smtClean="0"/>
              <a:t>It uses the matrix approach by extending it take into account primary as well the secondary impacts</a:t>
            </a:r>
          </a:p>
          <a:p>
            <a:r>
              <a:rPr lang="en-US" dirty="0" smtClean="0"/>
              <a:t>Shown in the form of tree called as relevance/impact tree /sequence diagram</a:t>
            </a:r>
          </a:p>
          <a:p>
            <a:r>
              <a:rPr lang="en-US" dirty="0" smtClean="0"/>
              <a:t>Used to identify cause-effect linkages</a:t>
            </a:r>
          </a:p>
          <a:p>
            <a:r>
              <a:rPr lang="en-US" dirty="0" smtClean="0"/>
              <a:t>Visual identification of linkages</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Advantages                    Disadvantages</a:t>
            </a:r>
          </a:p>
          <a:p>
            <a:r>
              <a:rPr lang="en-US" dirty="0" smtClean="0"/>
              <a:t>Link action impact       Can become overly   </a:t>
            </a:r>
          </a:p>
          <a:p>
            <a:r>
              <a:rPr lang="en-US" dirty="0" smtClean="0"/>
              <a:t>Useful in simplified      complex it used beyond</a:t>
            </a:r>
          </a:p>
          <a:p>
            <a:pPr>
              <a:buNone/>
            </a:pPr>
            <a:r>
              <a:rPr lang="en-US" dirty="0" smtClean="0"/>
              <a:t>From in checking for        simplified</a:t>
            </a:r>
          </a:p>
          <a:p>
            <a:pPr>
              <a:buNone/>
            </a:pPr>
            <a:r>
              <a:rPr lang="en-US" dirty="0" smtClean="0"/>
              <a:t>Second  order impacts      Qualitative</a:t>
            </a:r>
          </a:p>
          <a:p>
            <a:r>
              <a:rPr lang="en-US" dirty="0" smtClean="0"/>
              <a:t>Handles direct and indirect </a:t>
            </a:r>
          </a:p>
          <a:p>
            <a:r>
              <a:rPr lang="en-US" dirty="0" smtClean="0"/>
              <a:t>impacts                                           </a:t>
            </a:r>
          </a:p>
          <a:p>
            <a:pPr>
              <a:buNone/>
            </a:pPr>
            <a:r>
              <a:rPr lang="en-US" dirty="0" smtClean="0"/>
              <a:t>                                            </a:t>
            </a:r>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Overlays Mc </a:t>
            </a:r>
            <a:r>
              <a:rPr lang="en-US" dirty="0" err="1" smtClean="0"/>
              <a:t>Harg</a:t>
            </a:r>
            <a:r>
              <a:rPr lang="en-US" dirty="0" smtClean="0"/>
              <a:t> (1968,69)</a:t>
            </a:r>
            <a:endParaRPr lang="en-US" dirty="0"/>
          </a:p>
        </p:txBody>
      </p:sp>
      <p:sp>
        <p:nvSpPr>
          <p:cNvPr id="3" name="Content Placeholder 2"/>
          <p:cNvSpPr>
            <a:spLocks noGrp="1"/>
          </p:cNvSpPr>
          <p:nvPr>
            <p:ph idx="1"/>
          </p:nvPr>
        </p:nvSpPr>
        <p:spPr/>
        <p:txBody>
          <a:bodyPr>
            <a:normAutofit/>
          </a:bodyPr>
          <a:lstStyle/>
          <a:p>
            <a:pPr algn="just"/>
            <a:r>
              <a:rPr lang="en-US" sz="2400" dirty="0" smtClean="0"/>
              <a:t>Rely on a set of maps of project area’s environmental characteristics covering physical, social, ecological, aesthetic aspects</a:t>
            </a:r>
          </a:p>
          <a:p>
            <a:pPr algn="just"/>
            <a:r>
              <a:rPr lang="en-US" sz="2400" dirty="0" smtClean="0"/>
              <a:t>Separate mapping of critical environmental features at the same scale as projects site plan</a:t>
            </a:r>
          </a:p>
          <a:p>
            <a:pPr algn="just">
              <a:buNone/>
            </a:pPr>
            <a:r>
              <a:rPr lang="en-US" sz="2400" dirty="0" smtClean="0"/>
              <a:t>    </a:t>
            </a:r>
            <a:r>
              <a:rPr lang="en-US" sz="2400" dirty="0" err="1" smtClean="0"/>
              <a:t>e.g</a:t>
            </a:r>
            <a:r>
              <a:rPr lang="en-US" sz="2400" dirty="0" smtClean="0"/>
              <a:t> wet lands steep slopes, soils, flood plans, bedrock, out crops, wildlife habitants, vegetative communities, and cultural resources…</a:t>
            </a:r>
          </a:p>
          <a:p>
            <a:pPr algn="just">
              <a:buNone/>
            </a:pPr>
            <a:r>
              <a:rPr lang="en-US" sz="2400" dirty="0" smtClean="0"/>
              <a:t> Older Technique: </a:t>
            </a:r>
            <a:r>
              <a:rPr lang="en-US" sz="2400" dirty="0" err="1" smtClean="0"/>
              <a:t>Evironmental</a:t>
            </a:r>
            <a:r>
              <a:rPr lang="en-US" sz="2400" dirty="0" smtClean="0"/>
              <a:t> features are mapped on transparent plastic in different colors.</a:t>
            </a:r>
          </a:p>
          <a:p>
            <a:pPr algn="just">
              <a:buNone/>
            </a:pPr>
            <a:r>
              <a:rPr lang="en-US" sz="2400" dirty="0" smtClean="0"/>
              <a:t>Newer Technique: Geographic information systems (GIS)</a:t>
            </a:r>
            <a:endParaRPr lang="en-US" sz="2400"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t>Advantages                             Disadvantages</a:t>
            </a:r>
          </a:p>
          <a:p>
            <a:r>
              <a:rPr lang="en-US" dirty="0" smtClean="0"/>
              <a:t>to understand and use    Address only direct  </a:t>
            </a:r>
          </a:p>
          <a:p>
            <a:pPr>
              <a:buNone/>
            </a:pPr>
            <a:r>
              <a:rPr lang="en-US" dirty="0" smtClean="0"/>
              <a:t>                                                impacts</a:t>
            </a:r>
          </a:p>
          <a:p>
            <a:r>
              <a:rPr lang="en-US" dirty="0" smtClean="0"/>
              <a:t>Good display method      Do not address   </a:t>
            </a:r>
          </a:p>
          <a:p>
            <a:pPr>
              <a:buNone/>
            </a:pPr>
            <a:r>
              <a:rPr lang="en-US" dirty="0" smtClean="0"/>
              <a:t>                                              impact duration or</a:t>
            </a:r>
          </a:p>
          <a:p>
            <a:r>
              <a:rPr lang="en-US" dirty="0" smtClean="0"/>
              <a:t>Good for site selection     probability</a:t>
            </a:r>
          </a:p>
          <a:p>
            <a:pPr>
              <a:buNone/>
            </a:pPr>
            <a:r>
              <a:rPr lang="en-US" dirty="0" smtClean="0"/>
              <a:t> setting</a:t>
            </a:r>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impacts</a:t>
            </a:r>
            <a:endParaRPr lang="en-US" dirty="0"/>
          </a:p>
        </p:txBody>
      </p:sp>
      <p:sp>
        <p:nvSpPr>
          <p:cNvPr id="3" name="Content Placeholder 2"/>
          <p:cNvSpPr>
            <a:spLocks noGrp="1"/>
          </p:cNvSpPr>
          <p:nvPr>
            <p:ph idx="1"/>
          </p:nvPr>
        </p:nvSpPr>
        <p:spPr/>
        <p:txBody>
          <a:bodyPr/>
          <a:lstStyle/>
          <a:p>
            <a:r>
              <a:rPr lang="en-US" dirty="0" smtClean="0"/>
              <a:t>A-Biological and </a:t>
            </a:r>
            <a:r>
              <a:rPr lang="en-US" dirty="0" err="1" smtClean="0"/>
              <a:t>physico</a:t>
            </a:r>
            <a:r>
              <a:rPr lang="en-US" dirty="0" smtClean="0"/>
              <a:t>-chemical impacts</a:t>
            </a:r>
          </a:p>
          <a:p>
            <a:r>
              <a:rPr lang="en-US" dirty="0" smtClean="0"/>
              <a:t>B- Social impacts</a:t>
            </a:r>
          </a:p>
          <a:p>
            <a:r>
              <a:rPr lang="en-US" dirty="0" smtClean="0"/>
              <a:t>C-Health impacts</a:t>
            </a:r>
          </a:p>
          <a:p>
            <a:r>
              <a:rPr lang="en-US" dirty="0" smtClean="0"/>
              <a:t>D-Economic impacts</a:t>
            </a:r>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A-Biological and </a:t>
            </a:r>
            <a:r>
              <a:rPr lang="en-US" dirty="0" err="1" smtClean="0"/>
              <a:t>physico</a:t>
            </a:r>
            <a:r>
              <a:rPr lang="en-US" dirty="0" smtClean="0"/>
              <a:t>-chemical impacts</a:t>
            </a:r>
          </a:p>
        </p:txBody>
      </p:sp>
      <p:sp>
        <p:nvSpPr>
          <p:cNvPr id="3" name="Content Placeholder 2"/>
          <p:cNvSpPr>
            <a:spLocks noGrp="1"/>
          </p:cNvSpPr>
          <p:nvPr>
            <p:ph idx="1"/>
          </p:nvPr>
        </p:nvSpPr>
        <p:spPr/>
        <p:txBody>
          <a:bodyPr/>
          <a:lstStyle/>
          <a:p>
            <a:r>
              <a:rPr lang="en-US" dirty="0" smtClean="0"/>
              <a:t>It relate to effects on biological resources such as vegetation, wildlife, crops and aquatic life.</a:t>
            </a:r>
          </a:p>
          <a:p>
            <a:r>
              <a:rPr lang="en-US" dirty="0" smtClean="0"/>
              <a:t>Interaction with physical elements take air, water, soil, rocks and solar radiation</a:t>
            </a:r>
          </a:p>
          <a:p>
            <a:r>
              <a:rPr lang="en-US" dirty="0" smtClean="0"/>
              <a:t>Chemical impacts like chemical change in air ,water, soil quality etc</a:t>
            </a:r>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Social impacts</a:t>
            </a:r>
          </a:p>
        </p:txBody>
      </p:sp>
      <p:sp>
        <p:nvSpPr>
          <p:cNvPr id="3" name="Content Placeholder 2"/>
          <p:cNvSpPr>
            <a:spLocks noGrp="1"/>
          </p:cNvSpPr>
          <p:nvPr>
            <p:ph idx="1"/>
          </p:nvPr>
        </p:nvSpPr>
        <p:spPr/>
        <p:txBody>
          <a:bodyPr>
            <a:normAutofit fontScale="92500"/>
          </a:bodyPr>
          <a:lstStyle/>
          <a:p>
            <a:r>
              <a:rPr lang="en-US" dirty="0" smtClean="0"/>
              <a:t>Demographic – Displacement and relocation effects and changes in population characteristics</a:t>
            </a:r>
          </a:p>
          <a:p>
            <a:r>
              <a:rPr lang="en-US" dirty="0" smtClean="0"/>
              <a:t>Cultural-Traditional patterns ,family structure ,religious, archaeological features, social networks</a:t>
            </a:r>
          </a:p>
          <a:p>
            <a:r>
              <a:rPr lang="en-US" dirty="0" smtClean="0"/>
              <a:t>Gender-implication of projects on roles of women in society. employment opportunity and equality</a:t>
            </a:r>
          </a:p>
          <a:p>
            <a:r>
              <a:rPr lang="en-US" dirty="0" smtClean="0"/>
              <a:t>Institutional-Housing ,schools, criminal justice, health, welfare</a:t>
            </a: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C-Health impacts</a:t>
            </a:r>
            <a:br>
              <a:rPr lang="en-US" dirty="0" smtClean="0"/>
            </a:br>
            <a:endParaRPr lang="en-US" dirty="0"/>
          </a:p>
        </p:txBody>
      </p:sp>
      <p:sp>
        <p:nvSpPr>
          <p:cNvPr id="3" name="Content Placeholder 2"/>
          <p:cNvSpPr>
            <a:spLocks noGrp="1"/>
          </p:cNvSpPr>
          <p:nvPr>
            <p:ph idx="1"/>
          </p:nvPr>
        </p:nvSpPr>
        <p:spPr/>
        <p:txBody>
          <a:bodyPr/>
          <a:lstStyle/>
          <a:p>
            <a:r>
              <a:rPr lang="en-US" dirty="0" smtClean="0"/>
              <a:t>Health Impact Assessment (HIA) is a set of techniques that is used to examine the potential health effects of a proposed policy, program, or project which has globally generated significant interest over the past decade. It is a strong strategy for …</a:t>
            </a:r>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impacts</a:t>
            </a:r>
            <a:endParaRPr lang="en-US" dirty="0"/>
          </a:p>
        </p:txBody>
      </p:sp>
      <p:sp>
        <p:nvSpPr>
          <p:cNvPr id="3" name="Content Placeholder 2"/>
          <p:cNvSpPr>
            <a:spLocks noGrp="1"/>
          </p:cNvSpPr>
          <p:nvPr>
            <p:ph idx="1"/>
          </p:nvPr>
        </p:nvSpPr>
        <p:spPr/>
        <p:txBody>
          <a:bodyPr>
            <a:normAutofit lnSpcReduction="10000"/>
          </a:bodyPr>
          <a:lstStyle/>
          <a:p>
            <a:r>
              <a:rPr lang="en-US" dirty="0" smtClean="0"/>
              <a:t>Duration of constriction and operation  workforce requirements for each period</a:t>
            </a:r>
          </a:p>
          <a:p>
            <a:r>
              <a:rPr lang="en-US" dirty="0" smtClean="0"/>
              <a:t>Skill requirements (local availability)</a:t>
            </a:r>
          </a:p>
          <a:p>
            <a:r>
              <a:rPr lang="en-US" dirty="0" smtClean="0"/>
              <a:t>Earning</a:t>
            </a:r>
          </a:p>
          <a:p>
            <a:r>
              <a:rPr lang="en-US" dirty="0" smtClean="0"/>
              <a:t>Row material and other input purchases</a:t>
            </a:r>
          </a:p>
          <a:p>
            <a:r>
              <a:rPr lang="en-US" dirty="0" smtClean="0"/>
              <a:t>Capital investment</a:t>
            </a:r>
          </a:p>
          <a:p>
            <a:r>
              <a:rPr lang="en-US" dirty="0" smtClean="0"/>
              <a:t>Outputs</a:t>
            </a:r>
          </a:p>
          <a:p>
            <a:r>
              <a:rPr lang="en-US" dirty="0" smtClean="0"/>
              <a:t>The characteristics of the local economy</a:t>
            </a:r>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prediction</a:t>
            </a:r>
            <a:endParaRPr lang="en-US" dirty="0"/>
          </a:p>
        </p:txBody>
      </p:sp>
      <p:sp>
        <p:nvSpPr>
          <p:cNvPr id="3" name="Content Placeholder 2"/>
          <p:cNvSpPr>
            <a:spLocks noGrp="1"/>
          </p:cNvSpPr>
          <p:nvPr>
            <p:ph idx="1"/>
          </p:nvPr>
        </p:nvSpPr>
        <p:spPr/>
        <p:txBody>
          <a:bodyPr/>
          <a:lstStyle/>
          <a:p>
            <a:r>
              <a:rPr lang="en-US" dirty="0" smtClean="0"/>
              <a:t>The accumulated knowledge of the findings of the environmental investigations from the basis for the predications of impacts</a:t>
            </a:r>
          </a:p>
          <a:p>
            <a:r>
              <a:rPr lang="en-US" dirty="0" smtClean="0"/>
              <a:t>Once a potential impact has been determined during scoping process ,it is necessary to identify which project activity will cause impact, and its magnitude and extent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Ethiopia’s development trajectories</a:t>
            </a:r>
            <a:br>
              <a:rPr lang="en-US" dirty="0" smtClean="0"/>
            </a:br>
            <a:r>
              <a:rPr lang="en-US" dirty="0" smtClean="0"/>
              <a:t>foe resilient green economy</a:t>
            </a:r>
            <a:endParaRPr lang="en-US" dirty="0"/>
          </a:p>
        </p:txBody>
      </p:sp>
      <p:sp>
        <p:nvSpPr>
          <p:cNvPr id="3" name="Content Placeholder 2"/>
          <p:cNvSpPr>
            <a:spLocks noGrp="1"/>
          </p:cNvSpPr>
          <p:nvPr>
            <p:ph idx="1"/>
          </p:nvPr>
        </p:nvSpPr>
        <p:spPr/>
        <p:txBody>
          <a:bodyPr/>
          <a:lstStyle/>
          <a:p>
            <a:r>
              <a:rPr lang="en-US" dirty="0" smtClean="0"/>
              <a:t>Development direction for major clusters</a:t>
            </a:r>
          </a:p>
          <a:p>
            <a:pPr>
              <a:buNone/>
            </a:pPr>
            <a:r>
              <a:rPr lang="en-US" dirty="0" smtClean="0"/>
              <a:t>     -Resilient landscapes</a:t>
            </a:r>
          </a:p>
          <a:p>
            <a:pPr>
              <a:buNone/>
            </a:pPr>
            <a:r>
              <a:rPr lang="en-US" dirty="0" smtClean="0"/>
              <a:t>     -Green Industrialization</a:t>
            </a:r>
          </a:p>
          <a:p>
            <a:pPr>
              <a:buNone/>
            </a:pPr>
            <a:r>
              <a:rPr lang="en-US" dirty="0" smtClean="0"/>
              <a:t>     -Sustainable Urbanization transport and living</a:t>
            </a:r>
          </a:p>
          <a:p>
            <a:pPr>
              <a:buNone/>
            </a:pPr>
            <a:r>
              <a:rPr lang="en-US" dirty="0" smtClean="0"/>
              <a:t>      conditions</a:t>
            </a:r>
          </a:p>
          <a:p>
            <a:pPr>
              <a:buNone/>
            </a:pPr>
            <a:r>
              <a:rPr lang="en-US" dirty="0" smtClean="0"/>
              <a:t>     -Sustainable energy production</a:t>
            </a:r>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impact predication:</a:t>
            </a:r>
            <a:endParaRPr lang="en-US" dirty="0"/>
          </a:p>
        </p:txBody>
      </p:sp>
      <p:sp>
        <p:nvSpPr>
          <p:cNvPr id="3" name="Content Placeholder 2"/>
          <p:cNvSpPr>
            <a:spLocks noGrp="1"/>
          </p:cNvSpPr>
          <p:nvPr>
            <p:ph idx="1"/>
          </p:nvPr>
        </p:nvSpPr>
        <p:spPr/>
        <p:txBody>
          <a:bodyPr/>
          <a:lstStyle/>
          <a:p>
            <a:r>
              <a:rPr lang="en-US" dirty="0" smtClean="0"/>
              <a:t>Best estimate professional judgment</a:t>
            </a:r>
          </a:p>
          <a:p>
            <a:r>
              <a:rPr lang="en-US" dirty="0" smtClean="0"/>
              <a:t>Qualitative mathematical models</a:t>
            </a:r>
          </a:p>
          <a:p>
            <a:r>
              <a:rPr lang="en-US" dirty="0" smtClean="0"/>
              <a:t>Experiments and physical models</a:t>
            </a:r>
          </a:p>
          <a:p>
            <a:r>
              <a:rPr lang="en-US" dirty="0" smtClean="0"/>
              <a:t>Case studies as analogues or references</a:t>
            </a: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Points to consider for impact predictions</a:t>
            </a:r>
            <a:endParaRPr lang="en-US" dirty="0"/>
          </a:p>
        </p:txBody>
      </p:sp>
      <p:sp>
        <p:nvSpPr>
          <p:cNvPr id="3" name="Content Placeholder 2"/>
          <p:cNvSpPr>
            <a:spLocks noGrp="1"/>
          </p:cNvSpPr>
          <p:nvPr>
            <p:ph idx="1"/>
          </p:nvPr>
        </p:nvSpPr>
        <p:spPr/>
        <p:txBody>
          <a:bodyPr/>
          <a:lstStyle/>
          <a:p>
            <a:r>
              <a:rPr lang="en-US" dirty="0" smtClean="0"/>
              <a:t>Baseline  condition un certainty</a:t>
            </a:r>
          </a:p>
          <a:p>
            <a:r>
              <a:rPr lang="en-US" dirty="0" smtClean="0"/>
              <a:t>Spatial limits</a:t>
            </a:r>
          </a:p>
          <a:p>
            <a:r>
              <a:rPr lang="en-US" dirty="0" smtClean="0"/>
              <a:t>Temporary boundaries</a:t>
            </a:r>
          </a:p>
          <a:p>
            <a:r>
              <a:rPr lang="en-US" dirty="0" smtClean="0"/>
              <a:t>International conditions </a:t>
            </a:r>
          </a:p>
          <a:p>
            <a:r>
              <a:rPr lang="en-US" dirty="0" smtClean="0"/>
              <a:t>Quantitative and qualitative materials</a:t>
            </a: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evaluation</a:t>
            </a:r>
            <a:endParaRPr lang="en-US" dirty="0"/>
          </a:p>
        </p:txBody>
      </p:sp>
      <p:sp>
        <p:nvSpPr>
          <p:cNvPr id="3" name="Content Placeholder 2"/>
          <p:cNvSpPr>
            <a:spLocks noGrp="1"/>
          </p:cNvSpPr>
          <p:nvPr>
            <p:ph idx="1"/>
          </p:nvPr>
        </p:nvSpPr>
        <p:spPr/>
        <p:txBody>
          <a:bodyPr/>
          <a:lstStyle/>
          <a:p>
            <a:r>
              <a:rPr lang="en-US" dirty="0" smtClean="0"/>
              <a:t>Its purpose is to assign relative significance to predicated impacts associated with the projects and to determine the order in which impacts are to be avoided ,mitigated or composted.</a:t>
            </a:r>
          </a:p>
          <a:p>
            <a:endParaRPr lang="en-US" dirty="0" smtClean="0"/>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Criterion for evaluating potential effects</a:t>
            </a:r>
            <a:endParaRPr lang="en-US" dirty="0"/>
          </a:p>
        </p:txBody>
      </p:sp>
      <p:sp>
        <p:nvSpPr>
          <p:cNvPr id="3" name="Content Placeholder 2"/>
          <p:cNvSpPr>
            <a:spLocks noGrp="1"/>
          </p:cNvSpPr>
          <p:nvPr>
            <p:ph idx="1"/>
          </p:nvPr>
        </p:nvSpPr>
        <p:spPr/>
        <p:txBody>
          <a:bodyPr/>
          <a:lstStyle/>
          <a:p>
            <a:r>
              <a:rPr lang="en-US" dirty="0" smtClean="0"/>
              <a:t>Importance of affects resource</a:t>
            </a:r>
          </a:p>
          <a:p>
            <a:r>
              <a:rPr lang="en-US" dirty="0" smtClean="0"/>
              <a:t>Magnitude and extent of disturbance</a:t>
            </a:r>
          </a:p>
          <a:p>
            <a:r>
              <a:rPr lang="en-US" dirty="0" smtClean="0"/>
              <a:t>Duration and frequency</a:t>
            </a:r>
          </a:p>
          <a:p>
            <a:r>
              <a:rPr lang="en-US" dirty="0" smtClean="0"/>
              <a:t>Risk /Likelihood of occurrence</a:t>
            </a:r>
          </a:p>
          <a:p>
            <a:r>
              <a:rPr lang="en-US" dirty="0" smtClean="0"/>
              <a:t>Reversibility</a:t>
            </a:r>
          </a:p>
          <a:p>
            <a:r>
              <a:rPr lang="en-US" dirty="0" smtClean="0"/>
              <a:t>Contribution to communicative impacts</a:t>
            </a:r>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Evaluation of EIA system </a:t>
            </a:r>
            <a:r>
              <a:rPr lang="en-US" dirty="0" err="1" smtClean="0"/>
              <a:t>effectivness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 considered effective if </a:t>
            </a:r>
          </a:p>
          <a:p>
            <a:r>
              <a:rPr lang="en-US" dirty="0" smtClean="0"/>
              <a:t>Information generated in the EIA contributed to decision making</a:t>
            </a:r>
          </a:p>
          <a:p>
            <a:r>
              <a:rPr lang="en-US" dirty="0" smtClean="0"/>
              <a:t>Prediction were accurate</a:t>
            </a:r>
          </a:p>
          <a:p>
            <a:r>
              <a:rPr lang="en-US" dirty="0" smtClean="0"/>
              <a:t>proposed </a:t>
            </a:r>
            <a:r>
              <a:rPr lang="en-US" dirty="0" err="1" smtClean="0"/>
              <a:t>mitigatory</a:t>
            </a:r>
            <a:r>
              <a:rPr lang="en-US" dirty="0" smtClean="0"/>
              <a:t> and compensatory  measured achieved management objectives .</a:t>
            </a:r>
          </a:p>
          <a:p>
            <a:r>
              <a:rPr lang="en-US" dirty="0" smtClean="0"/>
              <a:t>Efficiency criteria are satisfied if</a:t>
            </a:r>
          </a:p>
          <a:p>
            <a:r>
              <a:rPr lang="en-US" dirty="0" smtClean="0"/>
              <a:t>EIA decisions  timely relative to economic or other  factors determine project decisions </a:t>
            </a:r>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Costs of conducting EIA can be determined and are reasonable.</a:t>
            </a: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Five step process for evaluation of cumulative effects</a:t>
            </a:r>
            <a:endParaRPr lang="en-US" dirty="0"/>
          </a:p>
        </p:txBody>
      </p:sp>
      <p:sp>
        <p:nvSpPr>
          <p:cNvPr id="3" name="Content Placeholder 2"/>
          <p:cNvSpPr>
            <a:spLocks noGrp="1"/>
          </p:cNvSpPr>
          <p:nvPr>
            <p:ph idx="1"/>
          </p:nvPr>
        </p:nvSpPr>
        <p:spPr/>
        <p:txBody>
          <a:bodyPr>
            <a:normAutofit/>
          </a:bodyPr>
          <a:lstStyle/>
          <a:p>
            <a:r>
              <a:rPr lang="en-US" sz="2400" dirty="0" smtClean="0"/>
              <a:t>The area in which the effects of the proposed action will occur</a:t>
            </a:r>
          </a:p>
          <a:p>
            <a:r>
              <a:rPr lang="en-US" sz="2400" dirty="0" smtClean="0"/>
              <a:t>The impacts that are expected in that area from the proposed action </a:t>
            </a:r>
          </a:p>
          <a:p>
            <a:r>
              <a:rPr lang="en-US" sz="2400" dirty="0" smtClean="0"/>
              <a:t>Other past ,present, and reasonable for seeable actions that have  or are expected to have impacts in the area</a:t>
            </a:r>
          </a:p>
          <a:p>
            <a:r>
              <a:rPr lang="en-US" sz="2400" dirty="0" smtClean="0"/>
              <a:t>The impacts or expected impacts from those other actions</a:t>
            </a:r>
          </a:p>
          <a:p>
            <a:r>
              <a:rPr lang="en-US" sz="2400" dirty="0" smtClean="0"/>
              <a:t>The over all impacts that can be expected if the individual impacts are allowed to accumulate</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mitigation</a:t>
            </a:r>
            <a:endParaRPr lang="en-US" dirty="0"/>
          </a:p>
        </p:txBody>
      </p:sp>
      <p:sp>
        <p:nvSpPr>
          <p:cNvPr id="4" name="Rectangle 3"/>
          <p:cNvSpPr/>
          <p:nvPr/>
        </p:nvSpPr>
        <p:spPr>
          <a:xfrm>
            <a:off x="609600" y="1828800"/>
            <a:ext cx="2667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Extractable environmental  impact </a:t>
            </a:r>
            <a:endParaRPr lang="en-US" dirty="0"/>
          </a:p>
        </p:txBody>
      </p:sp>
      <p:sp>
        <p:nvSpPr>
          <p:cNvPr id="6" name="Rectangle 5"/>
          <p:cNvSpPr/>
          <p:nvPr/>
        </p:nvSpPr>
        <p:spPr>
          <a:xfrm>
            <a:off x="2819400" y="4038600"/>
            <a:ext cx="2971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Design environmental protection measures</a:t>
            </a:r>
            <a:endParaRPr lang="en-US" dirty="0"/>
          </a:p>
        </p:txBody>
      </p:sp>
      <p:sp>
        <p:nvSpPr>
          <p:cNvPr id="7" name="Rectangle 6"/>
          <p:cNvSpPr/>
          <p:nvPr/>
        </p:nvSpPr>
        <p:spPr>
          <a:xfrm>
            <a:off x="5638800" y="1752600"/>
            <a:ext cx="2590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Review applicable standards</a:t>
            </a:r>
            <a:endParaRPr lang="en-US" dirty="0"/>
          </a:p>
        </p:txBody>
      </p:sp>
      <p:cxnSp>
        <p:nvCxnSpPr>
          <p:cNvPr id="9" name="Straight Arrow Connector 8"/>
          <p:cNvCxnSpPr/>
          <p:nvPr/>
        </p:nvCxnSpPr>
        <p:spPr>
          <a:xfrm>
            <a:off x="152400" y="2209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8229600" y="22098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876300" y="3238500"/>
            <a:ext cx="2057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52400" y="4267200"/>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7582694" y="3237706"/>
            <a:ext cx="2057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a:off x="5791200" y="4267200"/>
            <a:ext cx="2819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Mitigation development</a:t>
            </a:r>
            <a:endParaRPr lang="en-US" dirty="0"/>
          </a:p>
        </p:txBody>
      </p:sp>
      <p:sp>
        <p:nvSpPr>
          <p:cNvPr id="4" name="Rectangle 3"/>
          <p:cNvSpPr/>
          <p:nvPr/>
        </p:nvSpPr>
        <p:spPr>
          <a:xfrm>
            <a:off x="2514600" y="1600200"/>
            <a:ext cx="3733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Develop alternative environmental  protection measures</a:t>
            </a:r>
            <a:endParaRPr lang="en-US" dirty="0"/>
          </a:p>
        </p:txBody>
      </p:sp>
      <p:sp>
        <p:nvSpPr>
          <p:cNvPr id="6" name="Rectangle 5"/>
          <p:cNvSpPr/>
          <p:nvPr/>
        </p:nvSpPr>
        <p:spPr>
          <a:xfrm>
            <a:off x="228600" y="3581400"/>
            <a:ext cx="2743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Evaluate implementation test</a:t>
            </a:r>
            <a:endParaRPr lang="en-US" dirty="0"/>
          </a:p>
        </p:txBody>
      </p:sp>
      <p:sp>
        <p:nvSpPr>
          <p:cNvPr id="7" name="Rectangle 6"/>
          <p:cNvSpPr/>
          <p:nvPr/>
        </p:nvSpPr>
        <p:spPr>
          <a:xfrm>
            <a:off x="5943600" y="3581400"/>
            <a:ext cx="2895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Assers environmental effective ness </a:t>
            </a:r>
            <a:endParaRPr lang="en-US" dirty="0"/>
          </a:p>
        </p:txBody>
      </p:sp>
      <p:sp>
        <p:nvSpPr>
          <p:cNvPr id="8" name="Rectangle 7"/>
          <p:cNvSpPr/>
          <p:nvPr/>
        </p:nvSpPr>
        <p:spPr>
          <a:xfrm>
            <a:off x="2514600" y="5257800"/>
            <a:ext cx="3505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Select final environmental protection measures </a:t>
            </a:r>
            <a:endParaRPr lang="en-US" dirty="0"/>
          </a:p>
        </p:txBody>
      </p:sp>
      <p:cxnSp>
        <p:nvCxnSpPr>
          <p:cNvPr id="10" name="Straight Connector 9"/>
          <p:cNvCxnSpPr/>
          <p:nvPr/>
        </p:nvCxnSpPr>
        <p:spPr>
          <a:xfrm>
            <a:off x="1371600" y="3200400"/>
            <a:ext cx="5638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295400" y="4800600"/>
            <a:ext cx="5715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3963194" y="2894806"/>
            <a:ext cx="609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flipH="1" flipV="1">
            <a:off x="1029494" y="4533106"/>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flipH="1" flipV="1">
            <a:off x="6743700" y="45339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1181100" y="33909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6820694" y="33901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3962400" y="5029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above simple techniques of EIA such as impact </a:t>
            </a:r>
            <a:r>
              <a:rPr lang="en-US" smtClean="0"/>
              <a:t>identification are used </a:t>
            </a:r>
            <a:r>
              <a:rPr lang="en-US" dirty="0" smtClean="0"/>
              <a:t>for measuring environment variable and construction of a number of indices to describe the changes in environment inventory.</a:t>
            </a:r>
          </a:p>
          <a:p>
            <a:r>
              <a:rPr lang="en-US" dirty="0" smtClean="0"/>
              <a:t>Reference</a:t>
            </a:r>
          </a:p>
          <a:p>
            <a:r>
              <a:rPr lang="en-US" dirty="0" smtClean="0"/>
              <a:t>Wikipedia</a:t>
            </a:r>
          </a:p>
          <a:p>
            <a:r>
              <a:rPr lang="en-US" dirty="0" smtClean="0"/>
              <a:t>EIA books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facing each cluster’s trajectory</a:t>
            </a:r>
            <a:endParaRPr lang="en-US" dirty="0"/>
          </a:p>
        </p:txBody>
      </p:sp>
      <p:sp>
        <p:nvSpPr>
          <p:cNvPr id="3" name="Content Placeholder 2"/>
          <p:cNvSpPr>
            <a:spLocks noGrp="1"/>
          </p:cNvSpPr>
          <p:nvPr>
            <p:ph idx="1"/>
          </p:nvPr>
        </p:nvSpPr>
        <p:spPr/>
        <p:txBody>
          <a:bodyPr/>
          <a:lstStyle/>
          <a:p>
            <a:r>
              <a:rPr lang="en-US" dirty="0" smtClean="0"/>
              <a:t>Framework for environmental Management</a:t>
            </a:r>
          </a:p>
          <a:p>
            <a:pPr>
              <a:buNone/>
            </a:pPr>
            <a:r>
              <a:rPr lang="en-US" dirty="0" smtClean="0"/>
              <a:t>        - Institutional issues</a:t>
            </a:r>
          </a:p>
          <a:p>
            <a:pPr>
              <a:buNone/>
            </a:pPr>
            <a:r>
              <a:rPr lang="en-US" dirty="0" smtClean="0"/>
              <a:t>        -Policy issues</a:t>
            </a:r>
          </a:p>
          <a:p>
            <a:pPr>
              <a:buNone/>
            </a:pPr>
            <a:r>
              <a:rPr lang="en-US" dirty="0" smtClean="0"/>
              <a:t>       -Incentives and markets</a:t>
            </a:r>
          </a:p>
          <a:p>
            <a:pPr>
              <a:buNone/>
            </a:pPr>
            <a:r>
              <a:rPr lang="en-US" dirty="0" smtClean="0"/>
              <a:t>      -Information and data</a:t>
            </a:r>
          </a:p>
          <a:p>
            <a:pPr>
              <a:buNone/>
            </a:pPr>
            <a:r>
              <a:rPr lang="en-US" dirty="0" smtClean="0"/>
              <a:t>      -Investment gaps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Pathways for each cluster in terms of:</a:t>
            </a:r>
            <a:endParaRPr lang="en-US" dirty="0"/>
          </a:p>
        </p:txBody>
      </p:sp>
      <p:sp>
        <p:nvSpPr>
          <p:cNvPr id="3" name="Content Placeholder 2"/>
          <p:cNvSpPr>
            <a:spLocks noGrp="1"/>
          </p:cNvSpPr>
          <p:nvPr>
            <p:ph idx="1"/>
          </p:nvPr>
        </p:nvSpPr>
        <p:spPr/>
        <p:txBody>
          <a:bodyPr/>
          <a:lstStyle/>
          <a:p>
            <a:r>
              <a:rPr lang="en-US" dirty="0" smtClean="0"/>
              <a:t>Institutional and policy enhancement for resilient growth</a:t>
            </a:r>
          </a:p>
          <a:p>
            <a:r>
              <a:rPr lang="en-US" dirty="0" smtClean="0"/>
              <a:t>    incentives</a:t>
            </a:r>
          </a:p>
          <a:p>
            <a:r>
              <a:rPr lang="en-US" dirty="0" smtClean="0"/>
              <a:t>    information</a:t>
            </a:r>
          </a:p>
          <a:p>
            <a:r>
              <a:rPr lang="en-US" dirty="0" smtClean="0"/>
              <a:t>    investment   mobilization for impact crowed-in and coordinate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lstStyle/>
          <a:p>
            <a:r>
              <a:rPr lang="en-US" dirty="0" smtClean="0"/>
              <a:t>Actions ,lead actors and sequencing </a:t>
            </a:r>
          </a:p>
          <a:p>
            <a:r>
              <a:rPr lang="en-US" dirty="0" smtClean="0"/>
              <a:t>Integrated planning and implementation</a:t>
            </a:r>
          </a:p>
          <a:p>
            <a:r>
              <a:rPr lang="en-US" dirty="0" smtClean="0"/>
              <a:t>Evaluation competing uses resources</a:t>
            </a:r>
          </a:p>
          <a:p>
            <a:r>
              <a:rPr lang="en-US" dirty="0" smtClean="0"/>
              <a:t>Transparency information provision</a:t>
            </a:r>
          </a:p>
          <a:p>
            <a:r>
              <a:rPr lang="en-US" dirty="0" smtClean="0"/>
              <a:t>Consistent implementation regulation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838200"/>
          </a:xfrm>
        </p:spPr>
        <p:txBody>
          <a:bodyPr>
            <a:noAutofit/>
          </a:bodyPr>
          <a:lstStyle/>
          <a:p>
            <a:r>
              <a:rPr lang="en-US" sz="3200" b="1" dirty="0" smtClean="0">
                <a:latin typeface="Times New Roman" pitchFamily="18" charset="0"/>
                <a:cs typeface="Times New Roman" pitchFamily="18" charset="0"/>
              </a:rPr>
              <a:t>Chapter Two</a:t>
            </a:r>
            <a:r>
              <a:rPr lang="en-US" sz="3200" dirty="0" smtClean="0"/>
              <a:t/>
            </a:r>
            <a:br>
              <a:rPr lang="en-US" sz="3200" dirty="0" smtClean="0"/>
            </a:b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09600"/>
            <a:ext cx="8839200" cy="6096000"/>
          </a:xfrm>
        </p:spPr>
        <p:txBody>
          <a:bodyPr>
            <a:normAutofit/>
          </a:bodyPr>
          <a:lstStyle/>
          <a:p>
            <a:endParaRPr lang="en-US" sz="2400" dirty="0" smtClean="0">
              <a:solidFill>
                <a:schemeClr val="tx1"/>
              </a:solidFill>
              <a:effectLst/>
              <a:latin typeface="Times New Roman"/>
              <a:ea typeface="Times New Roman"/>
            </a:endParaRPr>
          </a:p>
          <a:p>
            <a:endParaRPr lang="en-US" sz="2400" dirty="0">
              <a:solidFill>
                <a:schemeClr val="tx1"/>
              </a:solidFill>
              <a:latin typeface="Times New Roman" pitchFamily="18" charset="0"/>
              <a:cs typeface="Times New Roman" pitchFamily="18" charset="0"/>
            </a:endParaRPr>
          </a:p>
        </p:txBody>
      </p:sp>
      <p:sp>
        <p:nvSpPr>
          <p:cNvPr id="4" name="Rectangle 3"/>
          <p:cNvSpPr/>
          <p:nvPr/>
        </p:nvSpPr>
        <p:spPr>
          <a:xfrm>
            <a:off x="533400" y="304800"/>
            <a:ext cx="8458200" cy="9556462"/>
          </a:xfrm>
          <a:prstGeom prst="rect">
            <a:avLst/>
          </a:prstGeom>
        </p:spPr>
        <p:txBody>
          <a:bodyPr wrap="square">
            <a:spAutoFit/>
          </a:bodyPr>
          <a:lstStyle/>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The Environmental Impact Assessment Process</a:t>
            </a:r>
          </a:p>
          <a:p>
            <a:pPr marL="457200" indent="-457200" algn="just">
              <a:lnSpc>
                <a:spcPct val="150000"/>
              </a:lnSpc>
              <a:spcBef>
                <a:spcPts val="0"/>
              </a:spcBef>
              <a:buAutoNum type="arabicPeriod"/>
            </a:pPr>
            <a:r>
              <a:rPr lang="en-GB" sz="2400" b="1" dirty="0" smtClean="0">
                <a:solidFill>
                  <a:srgbClr val="7030A0"/>
                </a:solidFill>
                <a:latin typeface="Times New Roman" pitchFamily="18" charset="0"/>
                <a:ea typeface="Times New Roman"/>
                <a:cs typeface="Times New Roman" pitchFamily="18" charset="0"/>
              </a:rPr>
              <a:t>Screening</a:t>
            </a:r>
          </a:p>
          <a:p>
            <a:r>
              <a:rPr lang="en-US" sz="2400" b="1" dirty="0" smtClean="0"/>
              <a:t>Screening Determination of the level of environmental impact assessment required for a particular</a:t>
            </a:r>
          </a:p>
          <a:p>
            <a:r>
              <a:rPr lang="en-US" sz="2400" dirty="0" smtClean="0"/>
              <a:t>proposed activity/project.</a:t>
            </a:r>
          </a:p>
          <a:p>
            <a:endParaRPr lang="en-US" sz="2400" dirty="0" smtClean="0"/>
          </a:p>
          <a:p>
            <a:r>
              <a:rPr lang="en-US" sz="2400" dirty="0" smtClean="0"/>
              <a:t>This session introduces the initial steps for delineating the level of EIA required</a:t>
            </a:r>
          </a:p>
          <a:p>
            <a:r>
              <a:rPr lang="en-US" sz="2400" dirty="0" smtClean="0"/>
              <a:t>Because EIA is best done by the developer as part and parcel of the planning process, it is important that the criteria for determining  the level of EIA required are understood  by the developer so that he can plan accordingly to meet the requirements of the level of EIA required</a:t>
            </a:r>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GB" sz="2400" b="1" dirty="0" smtClean="0">
              <a:solidFill>
                <a:srgbClr val="7030A0"/>
              </a:solidFill>
              <a:latin typeface="Times New Roman" pitchFamily="18" charset="0"/>
              <a:ea typeface="Times New Roman"/>
              <a:cs typeface="Times New Roman" pitchFamily="18" charset="0"/>
            </a:endParaRPr>
          </a:p>
          <a:p>
            <a:pPr algn="just">
              <a:lnSpc>
                <a:spcPct val="150000"/>
              </a:lnSpc>
              <a:spcBef>
                <a:spcPts val="0"/>
              </a:spcBef>
            </a:pPr>
            <a:endParaRPr lang="en-US" dirty="0"/>
          </a:p>
        </p:txBody>
      </p:sp>
    </p:spTree>
    <p:extLst>
      <p:ext uri="{BB962C8B-B14F-4D97-AF65-F5344CB8AC3E}">
        <p14:creationId xmlns:p14="http://schemas.microsoft.com/office/powerpoint/2010/main" val="3611408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533399"/>
          </a:xfrm>
        </p:spPr>
        <p:txBody>
          <a:bodyPr>
            <a:noAutofit/>
          </a:bodyPr>
          <a:lstStyle/>
          <a:p>
            <a:endParaRPr lang="en-US" sz="24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85800"/>
            <a:ext cx="8763000" cy="5943600"/>
          </a:xfrm>
        </p:spPr>
        <p:txBody>
          <a:bodyPr>
            <a:normAutofit/>
          </a:bodyPr>
          <a:lstStyle/>
          <a:p>
            <a:r>
              <a:rPr lang="en-US" sz="2400" dirty="0" smtClean="0"/>
              <a:t>. </a:t>
            </a:r>
          </a:p>
          <a:p>
            <a:endParaRPr lang="en-US" sz="2400" dirty="0" smtClean="0"/>
          </a:p>
          <a:p>
            <a:r>
              <a:rPr lang="en-US" sz="2400" dirty="0" smtClean="0"/>
              <a:t>The screening stage</a:t>
            </a:r>
          </a:p>
          <a:p>
            <a:r>
              <a:rPr lang="en-US" sz="2400" dirty="0" smtClean="0"/>
              <a:t>is an important step in the EIA process because it determines how much time and resources may be</a:t>
            </a:r>
          </a:p>
          <a:p>
            <a:r>
              <a:rPr lang="en-US" sz="2400" dirty="0" smtClean="0"/>
              <a:t>required to fulfill the outcome and recommendations of the screening stage</a:t>
            </a:r>
            <a:endParaRPr lang="en-US" sz="2400" b="1" dirty="0" smtClean="0">
              <a:solidFill>
                <a:schemeClr val="tx1"/>
              </a:solidFill>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126426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33399"/>
          </a:xfrm>
        </p:spPr>
        <p:txBody>
          <a:bodyPr>
            <a:noAutofit/>
          </a:bodyPr>
          <a:lstStyle/>
          <a:p>
            <a:r>
              <a:rPr lang="en-US" sz="3200" dirty="0" smtClean="0">
                <a:latin typeface="Times New Roman" pitchFamily="18" charset="0"/>
                <a:cs typeface="Times New Roman" pitchFamily="18" charset="0"/>
              </a:rPr>
              <a:t>Environmental Impact Assessment</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990600"/>
            <a:ext cx="8686800" cy="5638800"/>
          </a:xfrm>
        </p:spPr>
        <p:txBody>
          <a:bodyPr>
            <a:normAutofit/>
          </a:bodyPr>
          <a:lstStyle/>
          <a:p>
            <a:r>
              <a:rPr lang="en-US" sz="2400" b="1" dirty="0">
                <a:solidFill>
                  <a:schemeClr val="tx1"/>
                </a:solidFill>
                <a:latin typeface="Times New Roman" pitchFamily="18" charset="0"/>
                <a:cs typeface="Times New Roman" pitchFamily="18" charset="0"/>
              </a:rPr>
              <a:t>What is </a:t>
            </a:r>
            <a:r>
              <a:rPr lang="en-US" sz="2400" b="1" dirty="0" smtClean="0">
                <a:solidFill>
                  <a:schemeClr val="tx1"/>
                </a:solidFill>
                <a:latin typeface="Times New Roman" pitchFamily="18" charset="0"/>
                <a:cs typeface="Times New Roman" pitchFamily="18" charset="0"/>
              </a:rPr>
              <a:t>EIA?</a:t>
            </a:r>
          </a:p>
          <a:p>
            <a:r>
              <a:rPr lang="en-US" sz="2400" dirty="0" smtClean="0"/>
              <a:t>Environmental Impact Assessment is defined as an activity designed to identify the impact on the </a:t>
            </a:r>
            <a:r>
              <a:rPr lang="en-US" sz="2400" dirty="0" err="1" smtClean="0"/>
              <a:t>biogeophysical</a:t>
            </a:r>
            <a:r>
              <a:rPr lang="en-US" sz="2400" dirty="0" smtClean="0"/>
              <a:t> environment, on man and well-being of legislative proposals, projects, policies, operational procedures and to interpret and communicate information. </a:t>
            </a:r>
          </a:p>
          <a:p>
            <a:r>
              <a:rPr lang="en-US" sz="2400" dirty="0" smtClean="0"/>
              <a:t>EIA is a systematic process of identifying future consequences of a current or proposed action. </a:t>
            </a:r>
          </a:p>
          <a:p>
            <a:pPr algn="l"/>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685130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80999"/>
          </a:xfrm>
        </p:spPr>
        <p:txBody>
          <a:bodyPr>
            <a:noAutofit/>
          </a:bodyPr>
          <a:lstStyle/>
          <a:p>
            <a:r>
              <a:rPr lang="en-US" sz="3200" dirty="0" smtClean="0">
                <a:latin typeface="Times New Roman" pitchFamily="18" charset="0"/>
                <a:cs typeface="Times New Roman" pitchFamily="18" charset="0"/>
              </a:rPr>
              <a:t>Count…</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85800"/>
            <a:ext cx="8839200" cy="5867400"/>
          </a:xfrm>
        </p:spPr>
        <p:txBody>
          <a:bodyPr>
            <a:normAutofit/>
          </a:bodyPr>
          <a:lstStyle/>
          <a:p>
            <a:r>
              <a:rPr lang="en-US" sz="2400" dirty="0" smtClean="0"/>
              <a:t>During this session, participants should be introduced to the range of methods for evaluating</a:t>
            </a:r>
          </a:p>
          <a:p>
            <a:r>
              <a:rPr lang="en-US" sz="2400" dirty="0" smtClean="0"/>
              <a:t>activities that should be subject to EIA and determination of the different levels of EIA.</a:t>
            </a:r>
          </a:p>
          <a:p>
            <a:r>
              <a:rPr lang="en-US" sz="2400" dirty="0" smtClean="0"/>
              <a:t>This session should also introduce participants to the concept of "impact significance" and the</a:t>
            </a:r>
          </a:p>
          <a:p>
            <a:r>
              <a:rPr lang="en-US" sz="2400" dirty="0" smtClean="0"/>
              <a:t>techniques for its determination.</a:t>
            </a:r>
          </a:p>
          <a:p>
            <a:r>
              <a:rPr lang="en-US" sz="2400" dirty="0" smtClean="0"/>
              <a:t>Topics to be covered include:</a:t>
            </a:r>
          </a:p>
          <a:p>
            <a:r>
              <a:rPr lang="en-US" sz="2400" dirty="0" err="1" smtClean="0"/>
              <a:t>i</a:t>
            </a:r>
            <a:r>
              <a:rPr lang="en-US" sz="2400" dirty="0" smtClean="0"/>
              <a:t>. What is screening,</a:t>
            </a:r>
          </a:p>
          <a:p>
            <a:r>
              <a:rPr lang="en-US" sz="2400" dirty="0" smtClean="0"/>
              <a:t>ii. Reasons for screening projects,</a:t>
            </a:r>
          </a:p>
          <a:p>
            <a:r>
              <a:rPr lang="en-US" sz="2400" dirty="0" smtClean="0"/>
              <a:t>iii. When is screening done ?</a:t>
            </a:r>
          </a:p>
          <a:p>
            <a:r>
              <a:rPr lang="en-US" sz="2400" dirty="0" smtClean="0"/>
              <a:t>iv. Different levels of EIA as determined during screening of proposals,</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770734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80999"/>
          </a:xfrm>
        </p:spPr>
        <p:txBody>
          <a:bodyPr>
            <a:noAutofit/>
          </a:bodyPr>
          <a:lstStyle/>
          <a:p>
            <a:r>
              <a:rPr lang="en-US" sz="3200" b="1" dirty="0" smtClean="0">
                <a:latin typeface="Times New Roman" pitchFamily="18" charset="0"/>
                <a:cs typeface="Times New Roman" pitchFamily="18" charset="0"/>
              </a:rPr>
              <a:t>Count…</a:t>
            </a: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685800"/>
            <a:ext cx="8763000" cy="5943600"/>
          </a:xfrm>
        </p:spPr>
        <p:txBody>
          <a:bodyPr>
            <a:normAutofit/>
          </a:bodyPr>
          <a:lstStyle/>
          <a:p>
            <a:r>
              <a:rPr lang="en-US" sz="2400" dirty="0" smtClean="0"/>
              <a:t>v. Outline of different categories of projects </a:t>
            </a:r>
            <a:r>
              <a:rPr lang="en-US" sz="2400" dirty="0" err="1" smtClean="0"/>
              <a:t>requiringdifferentlevelsof</a:t>
            </a:r>
            <a:r>
              <a:rPr lang="en-US" sz="2400" dirty="0" smtClean="0"/>
              <a:t> EIA, including</a:t>
            </a:r>
          </a:p>
          <a:p>
            <a:r>
              <a:rPr lang="en-US" sz="2400" dirty="0" smtClean="0"/>
              <a:t>legal requirements for mandatory EIAs and categorical exclusions,</a:t>
            </a:r>
          </a:p>
          <a:p>
            <a:r>
              <a:rPr lang="en-US" sz="2400" dirty="0" smtClean="0"/>
              <a:t>vi. Impact significance and its determination: Various tools and criteria for determination of</a:t>
            </a:r>
          </a:p>
          <a:p>
            <a:r>
              <a:rPr lang="en-US" sz="2400" dirty="0" smtClean="0"/>
              <a:t>impact significance.</a:t>
            </a:r>
          </a:p>
          <a:p>
            <a:r>
              <a:rPr lang="en-US" sz="2400" dirty="0" smtClean="0"/>
              <a:t>vii. The use of different tools for screening, including:</a:t>
            </a:r>
          </a:p>
          <a:p>
            <a:r>
              <a:rPr lang="en-US" sz="2400" dirty="0" smtClean="0"/>
              <a:t>• Checklists</a:t>
            </a:r>
          </a:p>
          <a:p>
            <a:r>
              <a:rPr lang="en-US" sz="2400" dirty="0" smtClean="0"/>
              <a:t>• field visits</a:t>
            </a:r>
          </a:p>
          <a:p>
            <a:r>
              <a:rPr lang="en-US" sz="2400" dirty="0" smtClean="0"/>
              <a:t>• baseline information gathering</a:t>
            </a:r>
          </a:p>
          <a:p>
            <a:r>
              <a:rPr lang="en-US" sz="2400" dirty="0" smtClean="0"/>
              <a:t>• expert knowledge and experience</a:t>
            </a:r>
          </a:p>
          <a:p>
            <a:r>
              <a:rPr lang="en-US" sz="2400" dirty="0" smtClean="0"/>
              <a:t>• questionnaires.</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83341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80999"/>
          </a:xfrm>
        </p:spPr>
        <p:txBody>
          <a:bodyPr>
            <a:noAutofit/>
          </a:bodyPr>
          <a:lstStyle/>
          <a:p>
            <a:r>
              <a:rPr lang="en-US" sz="3200" b="1" dirty="0" smtClean="0">
                <a:latin typeface="Times New Roman" pitchFamily="18" charset="0"/>
                <a:cs typeface="Times New Roman" pitchFamily="18" charset="0"/>
              </a:rPr>
              <a:t>Count…</a:t>
            </a: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85800"/>
            <a:ext cx="8763000" cy="6019800"/>
          </a:xfrm>
        </p:spPr>
        <p:txBody>
          <a:bodyPr>
            <a:normAutofit lnSpcReduction="10000"/>
          </a:bodyPr>
          <a:lstStyle/>
          <a:p>
            <a:r>
              <a:rPr lang="en-US" sz="2400" dirty="0" smtClean="0"/>
              <a:t>viii. Type and nature of information required to aid the screening process, including:</a:t>
            </a:r>
          </a:p>
          <a:p>
            <a:r>
              <a:rPr lang="en-US" sz="2400" dirty="0" smtClean="0"/>
              <a:t>• description of the project,</a:t>
            </a:r>
          </a:p>
          <a:p>
            <a:r>
              <a:rPr lang="en-US" sz="2400" dirty="0" smtClean="0"/>
              <a:t>• characteristics of the proposed project site,</a:t>
            </a:r>
          </a:p>
          <a:p>
            <a:r>
              <a:rPr lang="en-US" sz="2400" dirty="0" smtClean="0"/>
              <a:t>• level of public concern about the proposed project,</a:t>
            </a:r>
          </a:p>
          <a:p>
            <a:r>
              <a:rPr lang="en-US" sz="2400" dirty="0" smtClean="0"/>
              <a:t>• nature and severity of anticipated impacts.</a:t>
            </a:r>
          </a:p>
          <a:p>
            <a:r>
              <a:rPr lang="en-US" sz="2400" dirty="0" smtClean="0"/>
              <a:t>ix. Outcome of the screening process.</a:t>
            </a:r>
          </a:p>
          <a:p>
            <a:r>
              <a:rPr lang="en-US" sz="2400" dirty="0" smtClean="0"/>
              <a:t>x. The role of different actors in the screening process:</a:t>
            </a:r>
          </a:p>
          <a:p>
            <a:r>
              <a:rPr lang="en-US" sz="2400" dirty="0" smtClean="0"/>
              <a:t>• the developer</a:t>
            </a:r>
          </a:p>
          <a:p>
            <a:r>
              <a:rPr lang="en-US" sz="2400" dirty="0" smtClean="0"/>
              <a:t>• Government agencies,</a:t>
            </a:r>
          </a:p>
          <a:p>
            <a:r>
              <a:rPr lang="en-US" sz="2400" dirty="0" smtClean="0"/>
              <a:t>• NGOs and other interest groups</a:t>
            </a:r>
          </a:p>
          <a:p>
            <a:r>
              <a:rPr lang="en-US" sz="2400" dirty="0" smtClean="0"/>
              <a:t>xi. The distinction between screening, preliminary EIA and detailed EIA.</a:t>
            </a:r>
          </a:p>
          <a:p>
            <a:r>
              <a:rPr lang="en-US" sz="2400" dirty="0" smtClean="0"/>
              <a:t>xii. The relationship between screening and Initial Environmental Examination (IEE).</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536734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Basic requirements for comprehensive scoping, including:</a:t>
            </a:r>
          </a:p>
          <a:p>
            <a:r>
              <a:rPr lang="en-US" dirty="0" smtClean="0"/>
              <a:t>• Need for clear understanding of the entire scope of the project under study, including all</a:t>
            </a:r>
          </a:p>
          <a:p>
            <a:r>
              <a:rPr lang="en-US" dirty="0" smtClean="0"/>
              <a:t>its geographical boundaries,</a:t>
            </a:r>
          </a:p>
          <a:p>
            <a:r>
              <a:rPr lang="en-US" dirty="0" smtClean="0"/>
              <a:t>• Need for clear definition of project components, purpose and objectives,</a:t>
            </a:r>
          </a:p>
          <a:p>
            <a:r>
              <a:rPr lang="en-US" dirty="0" smtClean="0"/>
              <a:t>• Need for comprehensive stakeholder identification,</a:t>
            </a:r>
          </a:p>
          <a:p>
            <a:r>
              <a:rPr lang="en-US" dirty="0" smtClean="0"/>
              <a:t>• Need for and value of baseline environmental survey of project area during scoping</a:t>
            </a:r>
          </a:p>
          <a:p>
            <a:r>
              <a:rPr lang="en-US" dirty="0" smtClean="0"/>
              <a:t>process,</a:t>
            </a:r>
          </a:p>
          <a:p>
            <a:r>
              <a:rPr lang="en-US" dirty="0" smtClean="0"/>
              <a:t>• Need for clear identification of the different phases of the activity /project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viii. Methodology for identification of stakeholder concerns during scoping: Common</a:t>
            </a:r>
          </a:p>
          <a:p>
            <a:r>
              <a:rPr lang="en-US" dirty="0" smtClean="0"/>
              <a:t>methods/techniques and procedures for scoping.</a:t>
            </a:r>
          </a:p>
          <a:p>
            <a:r>
              <a:rPr lang="en-US" dirty="0" smtClean="0"/>
              <a:t>ix. Outcome from scoping process,</a:t>
            </a:r>
          </a:p>
          <a:p>
            <a:r>
              <a:rPr lang="en-US" dirty="0" smtClean="0"/>
              <a:t>x. Roles of various stakeholders in the scoping process</a:t>
            </a:r>
          </a:p>
          <a:p>
            <a:r>
              <a:rPr lang="en-US" dirty="0" smtClean="0"/>
              <a:t>• the developer,</a:t>
            </a:r>
          </a:p>
          <a:p>
            <a:r>
              <a:rPr lang="en-US" dirty="0" smtClean="0"/>
              <a:t>• the environment authorities,</a:t>
            </a:r>
          </a:p>
          <a:p>
            <a:r>
              <a:rPr lang="en-US" dirty="0" smtClean="0"/>
              <a:t>• NGOs,</a:t>
            </a:r>
          </a:p>
          <a:p>
            <a:r>
              <a:rPr lang="en-US" dirty="0" smtClean="0"/>
              <a:t>• the affected communities,</a:t>
            </a:r>
          </a:p>
          <a:p>
            <a:r>
              <a:rPr lang="en-US" dirty="0" smtClean="0"/>
              <a:t>• the wider public,</a:t>
            </a:r>
          </a:p>
          <a:p>
            <a:r>
              <a:rPr lang="en-US" dirty="0" smtClean="0"/>
              <a:t>• EIA Practitioners.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relationship between screening and scoping</a:t>
            </a:r>
          </a:p>
          <a:p>
            <a:r>
              <a:rPr lang="en-US" dirty="0" smtClean="0"/>
              <a:t>xii. Various tools that can be used to aid the scoping process, including, among others:</a:t>
            </a:r>
          </a:p>
          <a:p>
            <a:r>
              <a:rPr lang="en-US" dirty="0" smtClean="0"/>
              <a:t>• use of checklists,</a:t>
            </a:r>
          </a:p>
          <a:p>
            <a:r>
              <a:rPr lang="en-US" dirty="0" smtClean="0"/>
              <a:t>• field surveys,</a:t>
            </a:r>
          </a:p>
          <a:p>
            <a:r>
              <a:rPr lang="en-US" dirty="0" smtClean="0"/>
              <a:t>• expert knowledge and experience,</a:t>
            </a:r>
          </a:p>
          <a:p>
            <a:r>
              <a:rPr lang="en-US" dirty="0" smtClean="0"/>
              <a:t>• available literature on related subject.</a:t>
            </a:r>
          </a:p>
          <a:p>
            <a:r>
              <a:rPr lang="en-US" dirty="0" smtClean="0"/>
              <a:t>xiii. Determination of impact significance during scoping.</a:t>
            </a:r>
          </a:p>
          <a:p>
            <a:r>
              <a:rPr lang="en-US" dirty="0" smtClean="0"/>
              <a:t>xiv. Preparation of Terms of reference for EIA study.</a:t>
            </a:r>
          </a:p>
          <a:p>
            <a:r>
              <a:rPr lang="en-US" dirty="0" smtClean="0"/>
              <a:t>xv Nature of information required for defining Terms of Reference for EIAs.</a:t>
            </a:r>
          </a:p>
          <a:p>
            <a:r>
              <a:rPr lang="en-US" dirty="0" smtClean="0"/>
              <a:t>During this session, the trainer can also present to the participants sample scoping documents and</a:t>
            </a:r>
          </a:p>
          <a:p>
            <a:r>
              <a:rPr lang="en-US" dirty="0" smtClean="0"/>
              <a:t>Terms of Reference for specific projects subjected to EIA.</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457199"/>
          </a:xfrm>
        </p:spPr>
        <p:txBody>
          <a:bodyPr>
            <a:normAutofit fontScale="90000"/>
          </a:bodyPr>
          <a:lstStyle/>
          <a:p>
            <a:r>
              <a:rPr lang="en-US" b="1" dirty="0" smtClean="0"/>
              <a:t/>
            </a:r>
            <a:br>
              <a:rPr lang="en-US" b="1" dirty="0" smtClean="0"/>
            </a:br>
            <a:endParaRPr lang="en-US" dirty="0"/>
          </a:p>
        </p:txBody>
      </p:sp>
      <p:sp>
        <p:nvSpPr>
          <p:cNvPr id="3" name="Subtitle 2"/>
          <p:cNvSpPr>
            <a:spLocks noGrp="1"/>
          </p:cNvSpPr>
          <p:nvPr>
            <p:ph type="subTitle" idx="1"/>
          </p:nvPr>
        </p:nvSpPr>
        <p:spPr>
          <a:xfrm>
            <a:off x="152400" y="762000"/>
            <a:ext cx="8839200" cy="5867400"/>
          </a:xfrm>
        </p:spPr>
        <p:txBody>
          <a:bodyPr>
            <a:normAutofit/>
          </a:bodyPr>
          <a:lstStyle/>
          <a:p>
            <a:r>
              <a:rPr lang="en-US" sz="2000" dirty="0" smtClean="0">
                <a:solidFill>
                  <a:schemeClr val="tx1"/>
                </a:solidFill>
                <a:latin typeface="Times New Roman"/>
                <a:ea typeface="Times New Roman"/>
              </a:rPr>
              <a:t>; </a:t>
            </a:r>
            <a:endParaRPr lang="en-US" sz="2000" dirty="0">
              <a:solidFill>
                <a:schemeClr val="tx1"/>
              </a:solidFill>
              <a:latin typeface="Times New Roman"/>
              <a:ea typeface="Times New Roman"/>
            </a:endParaRPr>
          </a:p>
          <a:p>
            <a:pPr algn="just">
              <a:lnSpc>
                <a:spcPct val="150000"/>
              </a:lnSpc>
              <a:spcBef>
                <a:spcPts val="0"/>
              </a:spcBef>
            </a:pPr>
            <a:endParaRPr lang="en-US" sz="2400" dirty="0" smtClean="0">
              <a:solidFill>
                <a:schemeClr val="tx1"/>
              </a:solidFill>
              <a:latin typeface="Times New Roman" pitchFamily="18" charset="0"/>
              <a:ea typeface="Times New Roman"/>
              <a:cs typeface="Times New Roman" pitchFamily="18" charset="0"/>
            </a:endParaRPr>
          </a:p>
          <a:p>
            <a:pPr algn="l"/>
            <a:endParaRPr lang="en-US" sz="2400" dirty="0">
              <a:solidFill>
                <a:schemeClr val="tx1"/>
              </a:solidFill>
              <a:latin typeface="Times New Roman" pitchFamily="18" charset="0"/>
              <a:cs typeface="Times New Roman" pitchFamily="18" charset="0"/>
            </a:endParaRPr>
          </a:p>
        </p:txBody>
      </p:sp>
      <p:sp>
        <p:nvSpPr>
          <p:cNvPr id="4" name="Rectangle 3"/>
          <p:cNvSpPr/>
          <p:nvPr/>
        </p:nvSpPr>
        <p:spPr>
          <a:xfrm>
            <a:off x="685800" y="-218152"/>
            <a:ext cx="8001000" cy="5078313"/>
          </a:xfrm>
          <a:prstGeom prst="rect">
            <a:avLst/>
          </a:prstGeom>
        </p:spPr>
        <p:txBody>
          <a:bodyPr wrap="square">
            <a:spAutoFit/>
          </a:bodyPr>
          <a:lstStyle/>
          <a:p>
            <a:r>
              <a:rPr lang="en-US" b="1" dirty="0" smtClean="0"/>
              <a:t>2.2 Scoping</a:t>
            </a:r>
          </a:p>
          <a:p>
            <a:r>
              <a:rPr lang="en-US" dirty="0" smtClean="0"/>
              <a:t>In order to be able to carry out a comprehensive EIA, it is critical that the issues to be addressed</a:t>
            </a:r>
          </a:p>
          <a:p>
            <a:r>
              <a:rPr lang="en-US" dirty="0" smtClean="0"/>
              <a:t>during the study are sufficiently defined. The definition of the issues to be addressed is what in EIA</a:t>
            </a:r>
          </a:p>
          <a:p>
            <a:r>
              <a:rPr lang="en-US" dirty="0" smtClean="0"/>
              <a:t>terms is called scoping.</a:t>
            </a:r>
          </a:p>
          <a:p>
            <a:r>
              <a:rPr lang="en-US" dirty="0" smtClean="0"/>
              <a:t>In this session, participants will be introduced to the following topics:</a:t>
            </a:r>
          </a:p>
          <a:p>
            <a:r>
              <a:rPr lang="en-US" dirty="0" err="1" smtClean="0"/>
              <a:t>i</a:t>
            </a:r>
            <a:r>
              <a:rPr lang="en-US" dirty="0" smtClean="0"/>
              <a:t>. What is scoping ?</a:t>
            </a:r>
          </a:p>
          <a:p>
            <a:r>
              <a:rPr lang="en-US" dirty="0" smtClean="0"/>
              <a:t>ii. The role scoping in EIA, including providing opportunity to:</a:t>
            </a:r>
          </a:p>
          <a:p>
            <a:r>
              <a:rPr lang="en-US" dirty="0" smtClean="0"/>
              <a:t>• consider reasonable and practical alternatives,</a:t>
            </a:r>
          </a:p>
          <a:p>
            <a:r>
              <a:rPr lang="en-US" dirty="0" smtClean="0"/>
              <a:t>• inform potentially affected people ,</a:t>
            </a:r>
          </a:p>
          <a:p>
            <a:r>
              <a:rPr lang="en-US" dirty="0" smtClean="0"/>
              <a:t>• identify possible project environmental impacts,</a:t>
            </a:r>
          </a:p>
          <a:p>
            <a:r>
              <a:rPr lang="en-US" dirty="0" smtClean="0"/>
              <a:t>• understand local values,</a:t>
            </a:r>
          </a:p>
          <a:p>
            <a:r>
              <a:rPr lang="en-US" dirty="0" smtClean="0"/>
              <a:t>• define the boundaries of the EIA study,</a:t>
            </a:r>
          </a:p>
          <a:p>
            <a:r>
              <a:rPr lang="en-US" dirty="0" smtClean="0"/>
              <a:t>• give an initial insight into the analytical methods an consultation procedures necessary to</a:t>
            </a:r>
          </a:p>
          <a:p>
            <a:r>
              <a:rPr lang="en-US" dirty="0" smtClean="0"/>
              <a:t>accomplish the study,</a:t>
            </a:r>
          </a:p>
          <a:p>
            <a:r>
              <a:rPr lang="en-US" dirty="0" smtClean="0"/>
              <a:t>• establish the Terms of Reference (TORs) for the study.</a:t>
            </a:r>
            <a:endParaRPr lang="en-US" dirty="0"/>
          </a:p>
        </p:txBody>
      </p:sp>
    </p:spTree>
    <p:extLst>
      <p:ext uri="{BB962C8B-B14F-4D97-AF65-F5344CB8AC3E}">
        <p14:creationId xmlns:p14="http://schemas.microsoft.com/office/powerpoint/2010/main" val="16892704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457199"/>
          </a:xfrm>
        </p:spPr>
        <p:txBody>
          <a:bodyPr>
            <a:noAutofit/>
          </a:bodyPr>
          <a:lstStyle/>
          <a:p>
            <a:r>
              <a:rPr lang="en-US" sz="3200" b="1" dirty="0" err="1" smtClean="0">
                <a:latin typeface="Times New Roman" pitchFamily="18" charset="0"/>
                <a:cs typeface="Times New Roman" pitchFamily="18" charset="0"/>
              </a:rPr>
              <a:t>Cont</a:t>
            </a:r>
            <a:r>
              <a:rPr lang="en-US" sz="3200" b="1" dirty="0" smtClean="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762000"/>
            <a:ext cx="8763000" cy="5867400"/>
          </a:xfrm>
        </p:spPr>
        <p:txBody>
          <a:bodyPr>
            <a:normAutofit/>
          </a:bodyPr>
          <a:lstStyle/>
          <a:p>
            <a:pPr algn="l"/>
            <a:r>
              <a:rPr lang="en-US" sz="2400" dirty="0">
                <a:solidFill>
                  <a:schemeClr val="tx1"/>
                </a:solidFill>
                <a:latin typeface="Times New Roman"/>
                <a:ea typeface="Times New Roman"/>
              </a:rPr>
              <a:t>Any potential environmental issues identified by the proponent (may include a short description of the affected environment). </a:t>
            </a:r>
            <a:endParaRPr lang="en-US" sz="2400" dirty="0" smtClean="0">
              <a:solidFill>
                <a:schemeClr val="tx1"/>
              </a:solidFill>
              <a:latin typeface="Times New Roman"/>
              <a:ea typeface="Times New Roman"/>
            </a:endParaRPr>
          </a:p>
          <a:p>
            <a:pPr algn="l"/>
            <a:endParaRPr lang="en-US" sz="2400" dirty="0">
              <a:solidFill>
                <a:schemeClr val="tx1"/>
              </a:solidFill>
              <a:latin typeface="Times New Roman"/>
              <a:ea typeface="Times New Roman"/>
            </a:endParaRPr>
          </a:p>
          <a:p>
            <a:pPr algn="l"/>
            <a:r>
              <a:rPr lang="en-US" sz="2400" dirty="0" smtClean="0">
                <a:solidFill>
                  <a:schemeClr val="tx1"/>
                </a:solidFill>
                <a:latin typeface="Times New Roman"/>
                <a:ea typeface="Times New Roman"/>
              </a:rPr>
              <a:t>The </a:t>
            </a:r>
            <a:r>
              <a:rPr lang="en-US" sz="2400" dirty="0">
                <a:solidFill>
                  <a:schemeClr val="tx1"/>
                </a:solidFill>
                <a:latin typeface="Times New Roman"/>
                <a:ea typeface="Times New Roman"/>
              </a:rPr>
              <a:t>screening report and accompanying documentation must be submitted to the Competent Agency for review. </a:t>
            </a:r>
            <a:endParaRPr lang="en-US" sz="2400" dirty="0" smtClean="0">
              <a:solidFill>
                <a:schemeClr val="tx1"/>
              </a:solidFill>
              <a:latin typeface="Times New Roman"/>
              <a:ea typeface="Times New Roman"/>
            </a:endParaRPr>
          </a:p>
          <a:p>
            <a:pPr algn="l"/>
            <a:endParaRPr lang="en-US" sz="2400" dirty="0">
              <a:solidFill>
                <a:schemeClr val="tx1"/>
              </a:solidFill>
              <a:latin typeface="Times New Roman"/>
              <a:ea typeface="Times New Roman"/>
            </a:endParaRPr>
          </a:p>
          <a:p>
            <a:pPr algn="l"/>
            <a:r>
              <a:rPr lang="en-US" sz="2400" dirty="0" smtClean="0">
                <a:solidFill>
                  <a:schemeClr val="tx1"/>
                </a:solidFill>
                <a:latin typeface="Times New Roman"/>
                <a:ea typeface="Times New Roman"/>
              </a:rPr>
              <a:t>The </a:t>
            </a:r>
            <a:r>
              <a:rPr lang="en-US" sz="2400" dirty="0">
                <a:solidFill>
                  <a:schemeClr val="tx1"/>
                </a:solidFill>
                <a:latin typeface="Times New Roman"/>
                <a:ea typeface="Times New Roman"/>
              </a:rPr>
              <a:t>Competent Agency shall make its decision within two weeks from the day of receipt of the screening report of the proposed project regarding amendment; exemption or conducting detailed study and notify the proponent accordingly.</a:t>
            </a:r>
            <a:endParaRPr lang="en-US" sz="2400" dirty="0">
              <a:solidFill>
                <a:schemeClr val="tx1"/>
              </a:solidFill>
            </a:endParaRPr>
          </a:p>
        </p:txBody>
      </p:sp>
    </p:spTree>
    <p:extLst>
      <p:ext uri="{BB962C8B-B14F-4D97-AF65-F5344CB8AC3E}">
        <p14:creationId xmlns:p14="http://schemas.microsoft.com/office/powerpoint/2010/main" val="2838180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047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457200"/>
            <a:ext cx="8763000" cy="6248400"/>
          </a:xfrm>
        </p:spPr>
        <p:txBody>
          <a:bodyPr>
            <a:normAutofit lnSpcReduction="10000"/>
          </a:bodyPr>
          <a:lstStyle/>
          <a:p>
            <a:r>
              <a:rPr lang="en-GB" sz="2800" b="1" dirty="0" smtClean="0">
                <a:solidFill>
                  <a:srgbClr val="7030A0"/>
                </a:solidFill>
                <a:latin typeface="Times New Roman" pitchFamily="18" charset="0"/>
                <a:cs typeface="Times New Roman" pitchFamily="18" charset="0"/>
              </a:rPr>
              <a:t>Scoping</a:t>
            </a:r>
          </a:p>
          <a:p>
            <a:pPr algn="l"/>
            <a:r>
              <a:rPr lang="en-US" sz="2400" dirty="0">
                <a:solidFill>
                  <a:schemeClr val="tx1"/>
                </a:solidFill>
                <a:latin typeface="Times New Roman"/>
                <a:ea typeface="Times New Roman"/>
              </a:rPr>
              <a:t>Scoping is the process of identifying and “narrowing down” the </a:t>
            </a:r>
            <a:r>
              <a:rPr lang="en-US" sz="2400" dirty="0">
                <a:solidFill>
                  <a:schemeClr val="accent6">
                    <a:lumMod val="75000"/>
                  </a:schemeClr>
                </a:solidFill>
                <a:latin typeface="Times New Roman"/>
                <a:ea typeface="Times New Roman"/>
              </a:rPr>
              <a:t>potential environmental impacts </a:t>
            </a:r>
            <a:r>
              <a:rPr lang="en-US" sz="2400" dirty="0">
                <a:solidFill>
                  <a:schemeClr val="tx1"/>
                </a:solidFill>
                <a:latin typeface="Times New Roman"/>
                <a:ea typeface="Times New Roman"/>
              </a:rPr>
              <a:t>associated with the </a:t>
            </a:r>
            <a:r>
              <a:rPr lang="en-US" sz="2400" dirty="0" smtClean="0">
                <a:solidFill>
                  <a:schemeClr val="tx1"/>
                </a:solidFill>
                <a:latin typeface="Times New Roman"/>
                <a:ea typeface="Times New Roman"/>
              </a:rPr>
              <a:t>development</a:t>
            </a:r>
          </a:p>
          <a:p>
            <a:pPr algn="l"/>
            <a:endParaRPr lang="en-US" sz="1050" dirty="0">
              <a:solidFill>
                <a:schemeClr val="tx1"/>
              </a:solidFill>
              <a:latin typeface="Times New Roman"/>
              <a:cs typeface="Times New Roman" pitchFamily="18" charset="0"/>
            </a:endParaRPr>
          </a:p>
          <a:p>
            <a:pPr algn="l"/>
            <a:r>
              <a:rPr lang="en-US" sz="2400" dirty="0">
                <a:solidFill>
                  <a:schemeClr val="tx1"/>
                </a:solidFill>
                <a:latin typeface="Times New Roman"/>
                <a:ea typeface="Times New Roman"/>
              </a:rPr>
              <a:t>The level of an impact assessment will depend on the </a:t>
            </a:r>
            <a:r>
              <a:rPr lang="en-US" sz="2400" dirty="0">
                <a:solidFill>
                  <a:srgbClr val="C00000"/>
                </a:solidFill>
                <a:latin typeface="Times New Roman"/>
                <a:ea typeface="Times New Roman"/>
              </a:rPr>
              <a:t>nature and scale </a:t>
            </a:r>
            <a:r>
              <a:rPr lang="en-US" sz="2400" dirty="0">
                <a:solidFill>
                  <a:schemeClr val="tx1"/>
                </a:solidFill>
                <a:latin typeface="Times New Roman"/>
                <a:ea typeface="Times New Roman"/>
              </a:rPr>
              <a:t>of the development proposal and its </a:t>
            </a:r>
            <a:r>
              <a:rPr lang="en-US" sz="2400" dirty="0">
                <a:solidFill>
                  <a:srgbClr val="C00000"/>
                </a:solidFill>
                <a:latin typeface="Times New Roman"/>
                <a:ea typeface="Times New Roman"/>
              </a:rPr>
              <a:t>complexity</a:t>
            </a:r>
            <a:r>
              <a:rPr lang="en-US" sz="2400" dirty="0">
                <a:solidFill>
                  <a:schemeClr val="tx1"/>
                </a:solidFill>
                <a:latin typeface="Times New Roman"/>
                <a:ea typeface="Times New Roman"/>
              </a:rPr>
              <a:t>, the </a:t>
            </a:r>
            <a:r>
              <a:rPr lang="en-US" sz="2400" dirty="0">
                <a:solidFill>
                  <a:srgbClr val="C00000"/>
                </a:solidFill>
                <a:latin typeface="Times New Roman"/>
                <a:ea typeface="Times New Roman"/>
              </a:rPr>
              <a:t>sensitivity of the environment</a:t>
            </a:r>
            <a:r>
              <a:rPr lang="en-US" sz="2400" dirty="0">
                <a:solidFill>
                  <a:schemeClr val="tx1"/>
                </a:solidFill>
                <a:latin typeface="Times New Roman"/>
                <a:ea typeface="Times New Roman"/>
              </a:rPr>
              <a:t>; and issues identified during the scoping </a:t>
            </a:r>
            <a:r>
              <a:rPr lang="en-US" sz="2400" dirty="0" smtClean="0">
                <a:solidFill>
                  <a:schemeClr val="tx1"/>
                </a:solidFill>
                <a:latin typeface="Times New Roman"/>
                <a:ea typeface="Times New Roman"/>
              </a:rPr>
              <a:t>process</a:t>
            </a:r>
          </a:p>
          <a:p>
            <a:pPr algn="l"/>
            <a:endParaRPr lang="en-US" sz="1050" dirty="0">
              <a:solidFill>
                <a:schemeClr val="tx1"/>
              </a:solidFill>
              <a:latin typeface="Times New Roman"/>
              <a:cs typeface="Times New Roman" pitchFamily="18" charset="0"/>
            </a:endParaRPr>
          </a:p>
          <a:p>
            <a:pPr algn="l"/>
            <a:r>
              <a:rPr lang="en-US" sz="2400" dirty="0">
                <a:solidFill>
                  <a:schemeClr val="tx1"/>
                </a:solidFill>
                <a:latin typeface="Times New Roman"/>
                <a:ea typeface="Times New Roman"/>
              </a:rPr>
              <a:t>The scoping report should be a concise presentation of the major issues identified and the public participation process. As a minimum, the report should reflect the following</a:t>
            </a:r>
            <a:r>
              <a:rPr lang="en-US" sz="2400" dirty="0" smtClean="0">
                <a:solidFill>
                  <a:schemeClr val="tx1"/>
                </a:solidFill>
                <a:latin typeface="Times New Roman"/>
                <a:ea typeface="Times New Roman"/>
              </a:rPr>
              <a:t>:</a:t>
            </a:r>
          </a:p>
          <a:p>
            <a:pPr algn="l"/>
            <a:endParaRPr lang="en-US" sz="2400" dirty="0" smtClean="0">
              <a:solidFill>
                <a:schemeClr val="tx1"/>
              </a:solidFill>
              <a:latin typeface="Times New Roman"/>
              <a:ea typeface="Times New Roman"/>
            </a:endParaRPr>
          </a:p>
          <a:p>
            <a:pPr marL="800100" lvl="1" indent="-342900" algn="l">
              <a:buFont typeface="Wingdings" pitchFamily="2" charset="2"/>
              <a:buChar char="v"/>
            </a:pPr>
            <a:r>
              <a:rPr lang="en-US" sz="2000" dirty="0">
                <a:solidFill>
                  <a:schemeClr val="tx1"/>
                </a:solidFill>
                <a:latin typeface="Times New Roman" pitchFamily="18" charset="0"/>
                <a:cs typeface="Times New Roman" pitchFamily="18" charset="0"/>
              </a:rPr>
              <a:t>A brief description of the </a:t>
            </a:r>
            <a:r>
              <a:rPr lang="en-US" sz="2000" dirty="0" smtClean="0">
                <a:solidFill>
                  <a:schemeClr val="tx1"/>
                </a:solidFill>
                <a:latin typeface="Times New Roman" pitchFamily="18" charset="0"/>
                <a:cs typeface="Times New Roman" pitchFamily="18" charset="0"/>
              </a:rPr>
              <a:t>project;</a:t>
            </a:r>
          </a:p>
          <a:p>
            <a:pPr marL="800100" lvl="1" indent="-342900" algn="l">
              <a:buFont typeface="Wingdings" pitchFamily="2" charset="2"/>
              <a:buChar char="v"/>
            </a:pPr>
            <a:r>
              <a:rPr lang="en-US" sz="2000" dirty="0" smtClean="0">
                <a:solidFill>
                  <a:schemeClr val="tx1"/>
                </a:solidFill>
                <a:latin typeface="Times New Roman" pitchFamily="18" charset="0"/>
                <a:cs typeface="Times New Roman" pitchFamily="18" charset="0"/>
              </a:rPr>
              <a:t>All </a:t>
            </a:r>
            <a:r>
              <a:rPr lang="en-US" sz="2000" dirty="0">
                <a:solidFill>
                  <a:schemeClr val="tx1"/>
                </a:solidFill>
                <a:latin typeface="Times New Roman" pitchFamily="18" charset="0"/>
                <a:cs typeface="Times New Roman" pitchFamily="18" charset="0"/>
              </a:rPr>
              <a:t>the alternatives identified during the scoping </a:t>
            </a:r>
            <a:r>
              <a:rPr lang="en-US" sz="2000" dirty="0" smtClean="0">
                <a:solidFill>
                  <a:schemeClr val="tx1"/>
                </a:solidFill>
                <a:latin typeface="Times New Roman" pitchFamily="18" charset="0"/>
                <a:cs typeface="Times New Roman" pitchFamily="18" charset="0"/>
              </a:rPr>
              <a:t>process;</a:t>
            </a:r>
          </a:p>
          <a:p>
            <a:pPr marL="800100" lvl="1" indent="-342900" algn="l">
              <a:buFont typeface="Wingdings" pitchFamily="2" charset="2"/>
              <a:buChar char="v"/>
            </a:pPr>
            <a:r>
              <a:rPr lang="en-US" sz="2000" dirty="0" smtClean="0">
                <a:solidFill>
                  <a:schemeClr val="tx1"/>
                </a:solidFill>
                <a:latin typeface="Times New Roman" pitchFamily="18" charset="0"/>
                <a:cs typeface="Times New Roman" pitchFamily="18" charset="0"/>
              </a:rPr>
              <a:t>All </a:t>
            </a:r>
            <a:r>
              <a:rPr lang="en-US" sz="2000" dirty="0">
                <a:solidFill>
                  <a:schemeClr val="tx1"/>
                </a:solidFill>
                <a:latin typeface="Times New Roman" pitchFamily="18" charset="0"/>
                <a:cs typeface="Times New Roman" pitchFamily="18" charset="0"/>
              </a:rPr>
              <a:t>the raised issues by IAPs and how these will be addressed; </a:t>
            </a:r>
            <a:r>
              <a:rPr lang="en-US" sz="2000" dirty="0" smtClean="0">
                <a:solidFill>
                  <a:schemeClr val="tx1"/>
                </a:solidFill>
                <a:latin typeface="Times New Roman" pitchFamily="18" charset="0"/>
                <a:cs typeface="Times New Roman" pitchFamily="18" charset="0"/>
              </a:rPr>
              <a:t>and</a:t>
            </a:r>
          </a:p>
          <a:p>
            <a:pPr marL="800100" lvl="1" indent="-342900" algn="l">
              <a:buFont typeface="Wingdings" pitchFamily="2" charset="2"/>
              <a:buChar char="v"/>
            </a:pPr>
            <a:r>
              <a:rPr lang="en-US" sz="2000" dirty="0" smtClean="0">
                <a:solidFill>
                  <a:schemeClr val="tx1"/>
                </a:solidFill>
                <a:latin typeface="Times New Roman" pitchFamily="18" charset="0"/>
                <a:cs typeface="Times New Roman" pitchFamily="18" charset="0"/>
              </a:rPr>
              <a:t>A </a:t>
            </a:r>
            <a:r>
              <a:rPr lang="en-US" sz="2000" dirty="0">
                <a:solidFill>
                  <a:schemeClr val="tx1"/>
                </a:solidFill>
                <a:latin typeface="Times New Roman" pitchFamily="18" charset="0"/>
                <a:cs typeface="Times New Roman" pitchFamily="18" charset="0"/>
              </a:rPr>
              <a:t>description of the public participation process including a list of IAPs, and minutes of meetings</a:t>
            </a:r>
          </a:p>
        </p:txBody>
      </p:sp>
    </p:spTree>
    <p:extLst>
      <p:ext uri="{BB962C8B-B14F-4D97-AF65-F5344CB8AC3E}">
        <p14:creationId xmlns:p14="http://schemas.microsoft.com/office/powerpoint/2010/main" val="312631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1"/>
            <a:ext cx="7772400" cy="380999"/>
          </a:xfrm>
        </p:spPr>
        <p:txBody>
          <a:bodyPr>
            <a:noAutofit/>
          </a:bodyPr>
          <a:lstStyle/>
          <a:p>
            <a:r>
              <a:rPr lang="en-US" sz="3200" b="1" dirty="0" smtClean="0"/>
              <a:t>Objective of EIA:</a:t>
            </a: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533400"/>
            <a:ext cx="8763000" cy="6096000"/>
          </a:xfrm>
        </p:spPr>
        <p:txBody>
          <a:bodyPr>
            <a:normAutofit/>
          </a:bodyPr>
          <a:lstStyle/>
          <a:p>
            <a:r>
              <a:rPr lang="en-US" sz="2400" b="1" dirty="0" smtClean="0"/>
              <a:t>Objective of EIA:</a:t>
            </a:r>
          </a:p>
          <a:p>
            <a:r>
              <a:rPr lang="en-US" sz="2400" dirty="0" smtClean="0"/>
              <a:t>The objective of EIA is (</a:t>
            </a:r>
            <a:r>
              <a:rPr lang="en-US" sz="2400" dirty="0" err="1" smtClean="0"/>
              <a:t>i</a:t>
            </a:r>
            <a:r>
              <a:rPr lang="en-US" sz="2400" dirty="0" smtClean="0"/>
              <a:t>) to identify, predict and evaluate the economic, environmental and social impact of development activities</a:t>
            </a:r>
          </a:p>
          <a:p>
            <a:r>
              <a:rPr lang="en-US" sz="2400" dirty="0" smtClean="0"/>
              <a:t> (ii) to provide information on the environmental consequences for decision making and</a:t>
            </a:r>
          </a:p>
          <a:p>
            <a:r>
              <a:rPr lang="en-US" sz="2400" dirty="0" smtClean="0"/>
              <a:t> (iii) to promote environmentally sound and sustainable development through the identification of appropriate alternatives and mitigation measures. </a:t>
            </a:r>
          </a:p>
          <a:p>
            <a:r>
              <a:rPr lang="en-US" sz="2400" dirty="0" smtClean="0"/>
              <a:t>EIA is widely accepted as a tool to ensure sustained development with minimum environmental degradation</a:t>
            </a:r>
          </a:p>
          <a:p>
            <a:endParaRPr lang="en-US" sz="2400" b="1" dirty="0" smtClean="0"/>
          </a:p>
          <a:p>
            <a:endParaRPr lang="en-US" sz="2400" b="1" dirty="0" smtClean="0"/>
          </a:p>
          <a:p>
            <a:endParaRPr lang="en-US" sz="2400" b="1" dirty="0" smtClean="0"/>
          </a:p>
          <a:p>
            <a:endParaRPr lang="en-US" sz="2400" b="1" dirty="0" smtClean="0"/>
          </a:p>
        </p:txBody>
      </p:sp>
    </p:spTree>
    <p:extLst>
      <p:ext uri="{BB962C8B-B14F-4D97-AF65-F5344CB8AC3E}">
        <p14:creationId xmlns:p14="http://schemas.microsoft.com/office/powerpoint/2010/main" val="23078013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3855"/>
            <a:ext cx="7772400" cy="4571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457200"/>
            <a:ext cx="8839200" cy="6248400"/>
          </a:xfrm>
        </p:spPr>
        <p:txBody>
          <a:bodyPr>
            <a:normAutofit/>
          </a:bodyPr>
          <a:lstStyle/>
          <a:p>
            <a:r>
              <a:rPr lang="en-GB" sz="2400" b="1" dirty="0">
                <a:solidFill>
                  <a:srgbClr val="7030A0"/>
                </a:solidFill>
                <a:latin typeface="Times New Roman" pitchFamily="18" charset="0"/>
                <a:cs typeface="Times New Roman" pitchFamily="18" charset="0"/>
              </a:rPr>
              <a:t>Environmental Impact Assessment </a:t>
            </a:r>
            <a:r>
              <a:rPr lang="en-GB" sz="2400" b="1" dirty="0" smtClean="0">
                <a:solidFill>
                  <a:srgbClr val="7030A0"/>
                </a:solidFill>
                <a:latin typeface="Times New Roman" pitchFamily="18" charset="0"/>
                <a:cs typeface="Times New Roman" pitchFamily="18" charset="0"/>
              </a:rPr>
              <a:t>Study</a:t>
            </a:r>
          </a:p>
          <a:p>
            <a:pPr algn="just">
              <a:lnSpc>
                <a:spcPct val="150000"/>
              </a:lnSpc>
              <a:spcBef>
                <a:spcPts val="0"/>
              </a:spcBef>
            </a:pPr>
            <a:r>
              <a:rPr lang="en-US" sz="2400" dirty="0">
                <a:solidFill>
                  <a:schemeClr val="tx1"/>
                </a:solidFill>
                <a:latin typeface="Times New Roman"/>
                <a:ea typeface="Times New Roman"/>
              </a:rPr>
              <a:t>It may be useful to present results of the assessment in the form of a </a:t>
            </a:r>
            <a:r>
              <a:rPr lang="en-US" sz="2400" dirty="0">
                <a:solidFill>
                  <a:srgbClr val="0070C0"/>
                </a:solidFill>
                <a:latin typeface="Times New Roman"/>
                <a:ea typeface="Times New Roman"/>
              </a:rPr>
              <a:t>matrix summary</a:t>
            </a:r>
            <a:r>
              <a:rPr lang="en-US" sz="2400" dirty="0">
                <a:solidFill>
                  <a:schemeClr val="tx1"/>
                </a:solidFill>
                <a:latin typeface="Times New Roman"/>
                <a:ea typeface="Times New Roman"/>
              </a:rPr>
              <a:t>, whereby the different activities and associated impacts on the environment are weighted with a </a:t>
            </a:r>
            <a:r>
              <a:rPr lang="en-US" sz="2400" dirty="0">
                <a:solidFill>
                  <a:srgbClr val="0070C0"/>
                </a:solidFill>
                <a:latin typeface="Times New Roman"/>
                <a:ea typeface="Times New Roman"/>
              </a:rPr>
              <a:t>scoring system</a:t>
            </a:r>
            <a:r>
              <a:rPr lang="en-US" sz="2400" dirty="0">
                <a:solidFill>
                  <a:schemeClr val="tx1"/>
                </a:solidFill>
                <a:latin typeface="Times New Roman"/>
                <a:ea typeface="Times New Roman"/>
              </a:rPr>
              <a:t>. Impacts must be described according to the following criteria.</a:t>
            </a:r>
          </a:p>
          <a:p>
            <a:endParaRPr lang="en-US" sz="1050" dirty="0" smtClean="0">
              <a:solidFill>
                <a:srgbClr val="7030A0"/>
              </a:solidFill>
              <a:latin typeface="Times New Roman" pitchFamily="18" charset="0"/>
              <a:cs typeface="Times New Roman" pitchFamily="18" charset="0"/>
            </a:endParaRPr>
          </a:p>
          <a:p>
            <a:pPr algn="just">
              <a:lnSpc>
                <a:spcPct val="150000"/>
              </a:lnSpc>
              <a:spcBef>
                <a:spcPts val="0"/>
              </a:spcBef>
            </a:pPr>
            <a:r>
              <a:rPr lang="en-US" sz="2000" b="1" i="1" dirty="0">
                <a:solidFill>
                  <a:schemeClr val="tx1"/>
                </a:solidFill>
                <a:latin typeface="Times New Roman"/>
                <a:ea typeface="Times New Roman"/>
              </a:rPr>
              <a:t>Nature of the impact</a:t>
            </a:r>
            <a:r>
              <a:rPr lang="en-US" sz="2000" dirty="0">
                <a:solidFill>
                  <a:schemeClr val="tx1"/>
                </a:solidFill>
                <a:latin typeface="Times New Roman"/>
                <a:ea typeface="Times New Roman"/>
              </a:rPr>
              <a:t>-describing the effects that a proposed activity will have on the environment. </a:t>
            </a:r>
          </a:p>
          <a:p>
            <a:pPr algn="just">
              <a:lnSpc>
                <a:spcPct val="150000"/>
              </a:lnSpc>
              <a:spcBef>
                <a:spcPts val="0"/>
              </a:spcBef>
            </a:pPr>
            <a:r>
              <a:rPr lang="en-US" sz="2000" b="1" i="1" dirty="0">
                <a:solidFill>
                  <a:schemeClr val="tx1"/>
                </a:solidFill>
                <a:latin typeface="Times New Roman"/>
                <a:ea typeface="Times New Roman"/>
              </a:rPr>
              <a:t>Extent</a:t>
            </a:r>
            <a:r>
              <a:rPr lang="en-US" sz="2000" dirty="0">
                <a:solidFill>
                  <a:schemeClr val="tx1"/>
                </a:solidFill>
                <a:latin typeface="Times New Roman"/>
                <a:ea typeface="Times New Roman"/>
              </a:rPr>
              <a:t>-showing the impacts </a:t>
            </a:r>
            <a:r>
              <a:rPr lang="en-US" sz="2000" dirty="0" smtClean="0">
                <a:solidFill>
                  <a:schemeClr val="tx1"/>
                </a:solidFill>
                <a:latin typeface="Times New Roman"/>
                <a:ea typeface="Times New Roman"/>
              </a:rPr>
              <a:t> </a:t>
            </a:r>
            <a:r>
              <a:rPr lang="en-US" sz="2000" dirty="0">
                <a:solidFill>
                  <a:schemeClr val="tx1"/>
                </a:solidFill>
                <a:latin typeface="Times New Roman"/>
                <a:ea typeface="Times New Roman"/>
              </a:rPr>
              <a:t>realized regionally, nationally or even internationally</a:t>
            </a:r>
            <a:r>
              <a:rPr lang="en-US" sz="2000" dirty="0" smtClean="0">
                <a:solidFill>
                  <a:schemeClr val="tx1"/>
                </a:solidFill>
                <a:latin typeface="Times New Roman"/>
                <a:ea typeface="Times New Roman"/>
              </a:rPr>
              <a:t>.</a:t>
            </a:r>
          </a:p>
          <a:p>
            <a:pPr algn="just">
              <a:lnSpc>
                <a:spcPct val="150000"/>
              </a:lnSpc>
              <a:spcBef>
                <a:spcPts val="0"/>
              </a:spcBef>
            </a:pPr>
            <a:endParaRPr lang="en-US" sz="300" dirty="0">
              <a:solidFill>
                <a:schemeClr val="tx1"/>
              </a:solidFill>
              <a:latin typeface="Times New Roman"/>
              <a:ea typeface="Times New Roman"/>
            </a:endParaRPr>
          </a:p>
          <a:p>
            <a:pPr algn="just">
              <a:lnSpc>
                <a:spcPct val="150000"/>
              </a:lnSpc>
              <a:spcBef>
                <a:spcPts val="0"/>
              </a:spcBef>
            </a:pPr>
            <a:r>
              <a:rPr lang="en-US" sz="2000" b="1" i="1" dirty="0">
                <a:solidFill>
                  <a:schemeClr val="tx1"/>
                </a:solidFill>
                <a:latin typeface="Times New Roman"/>
                <a:ea typeface="Times New Roman"/>
              </a:rPr>
              <a:t>Duration</a:t>
            </a:r>
            <a:r>
              <a:rPr lang="en-US" sz="2000" dirty="0">
                <a:solidFill>
                  <a:schemeClr val="tx1"/>
                </a:solidFill>
                <a:latin typeface="Times New Roman"/>
                <a:ea typeface="Times New Roman"/>
              </a:rPr>
              <a:t>-reviewing the span of the impact as being short term (0-5 years), medium term (5-15 years), long term and permanent. </a:t>
            </a:r>
            <a:endParaRPr lang="en-US" sz="2000" dirty="0" smtClean="0">
              <a:solidFill>
                <a:schemeClr val="tx1"/>
              </a:solidFill>
              <a:latin typeface="Times New Roman"/>
              <a:ea typeface="Times New Roman"/>
            </a:endParaRPr>
          </a:p>
          <a:p>
            <a:pPr algn="just">
              <a:lnSpc>
                <a:spcPct val="150000"/>
              </a:lnSpc>
              <a:spcBef>
                <a:spcPts val="0"/>
              </a:spcBef>
            </a:pPr>
            <a:r>
              <a:rPr lang="en-US" sz="2000" b="1" i="1" dirty="0">
                <a:solidFill>
                  <a:schemeClr val="tx1"/>
                </a:solidFill>
                <a:latin typeface="Times New Roman"/>
                <a:ea typeface="Times New Roman"/>
              </a:rPr>
              <a:t>Intensity</a:t>
            </a:r>
            <a:r>
              <a:rPr lang="en-US" sz="2000" dirty="0">
                <a:solidFill>
                  <a:schemeClr val="tx1"/>
                </a:solidFill>
                <a:latin typeface="Times New Roman"/>
                <a:ea typeface="Times New Roman"/>
              </a:rPr>
              <a:t>-here it should be established whether the impact is destructive or innocuous and should be described as low, medium or high.</a:t>
            </a:r>
          </a:p>
          <a:p>
            <a:pPr algn="just">
              <a:lnSpc>
                <a:spcPct val="150000"/>
              </a:lnSpc>
              <a:spcBef>
                <a:spcPts val="0"/>
              </a:spcBef>
            </a:pPr>
            <a:endParaRPr lang="en-US" sz="2000" dirty="0">
              <a:solidFill>
                <a:schemeClr val="tx1"/>
              </a:solidFill>
              <a:latin typeface="Times New Roman"/>
              <a:ea typeface="Times New Roman"/>
            </a:endParaRPr>
          </a:p>
          <a:p>
            <a:endParaRPr lang="en-US" sz="24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0427477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809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09600"/>
            <a:ext cx="8839200" cy="6019800"/>
          </a:xfrm>
        </p:spPr>
        <p:txBody>
          <a:bodyPr>
            <a:normAutofit/>
          </a:bodyPr>
          <a:lstStyle/>
          <a:p>
            <a:pPr algn="just">
              <a:lnSpc>
                <a:spcPct val="150000"/>
              </a:lnSpc>
              <a:spcBef>
                <a:spcPts val="0"/>
              </a:spcBef>
            </a:pPr>
            <a:r>
              <a:rPr lang="en-GB" sz="2400" b="1" dirty="0" smtClean="0">
                <a:latin typeface="Arial"/>
                <a:ea typeface="Times New Roman"/>
                <a:cs typeface="Times New Roman"/>
              </a:rPr>
              <a:t>		</a:t>
            </a:r>
            <a:r>
              <a:rPr lang="en-GB" sz="2400" b="1" dirty="0" smtClean="0">
                <a:solidFill>
                  <a:srgbClr val="7030A0"/>
                </a:solidFill>
                <a:latin typeface="Times New Roman" pitchFamily="18" charset="0"/>
                <a:ea typeface="Times New Roman"/>
                <a:cs typeface="Times New Roman" pitchFamily="18" charset="0"/>
              </a:rPr>
              <a:t>Identification </a:t>
            </a:r>
            <a:r>
              <a:rPr lang="en-GB" sz="2400" b="1" dirty="0">
                <a:solidFill>
                  <a:srgbClr val="7030A0"/>
                </a:solidFill>
                <a:latin typeface="Times New Roman" pitchFamily="18" charset="0"/>
                <a:ea typeface="Times New Roman"/>
                <a:cs typeface="Times New Roman" pitchFamily="18" charset="0"/>
              </a:rPr>
              <a:t>of mitigating Measures</a:t>
            </a:r>
            <a:endParaRPr lang="en-US" sz="2400" dirty="0" smtClean="0">
              <a:solidFill>
                <a:srgbClr val="7030A0"/>
              </a:solidFill>
              <a:latin typeface="Times New Roman" pitchFamily="18" charset="0"/>
              <a:ea typeface="Times New Roman"/>
              <a:cs typeface="Times New Roman" pitchFamily="18" charset="0"/>
            </a:endParaRPr>
          </a:p>
          <a:p>
            <a:pPr algn="just">
              <a:lnSpc>
                <a:spcPct val="150000"/>
              </a:lnSpc>
              <a:spcBef>
                <a:spcPts val="0"/>
              </a:spcBef>
            </a:pPr>
            <a:r>
              <a:rPr lang="en-US" sz="2400" dirty="0" smtClean="0">
                <a:solidFill>
                  <a:schemeClr val="tx1"/>
                </a:solidFill>
                <a:latin typeface="Times New Roman"/>
                <a:ea typeface="Times New Roman"/>
              </a:rPr>
              <a:t>Mitigation </a:t>
            </a:r>
            <a:r>
              <a:rPr lang="en-US" sz="2400" dirty="0">
                <a:solidFill>
                  <a:schemeClr val="tx1"/>
                </a:solidFill>
                <a:latin typeface="Times New Roman"/>
                <a:ea typeface="Times New Roman"/>
              </a:rPr>
              <a:t>measures aim to </a:t>
            </a:r>
            <a:r>
              <a:rPr lang="en-US" sz="2400" dirty="0">
                <a:solidFill>
                  <a:srgbClr val="002060"/>
                </a:solidFill>
                <a:latin typeface="Times New Roman"/>
                <a:ea typeface="Times New Roman"/>
              </a:rPr>
              <a:t>minimize </a:t>
            </a:r>
            <a:r>
              <a:rPr lang="en-US" sz="2400" dirty="0">
                <a:solidFill>
                  <a:schemeClr val="tx1"/>
                </a:solidFill>
                <a:latin typeface="Times New Roman"/>
                <a:ea typeface="Times New Roman"/>
              </a:rPr>
              <a:t>or </a:t>
            </a:r>
            <a:r>
              <a:rPr lang="en-US" sz="2400" dirty="0">
                <a:solidFill>
                  <a:srgbClr val="002060"/>
                </a:solidFill>
                <a:latin typeface="Times New Roman"/>
                <a:ea typeface="Times New Roman"/>
              </a:rPr>
              <a:t>eliminate</a:t>
            </a:r>
            <a:r>
              <a:rPr lang="en-US" sz="2400" dirty="0">
                <a:solidFill>
                  <a:schemeClr val="tx1"/>
                </a:solidFill>
                <a:latin typeface="Times New Roman"/>
                <a:ea typeface="Times New Roman"/>
              </a:rPr>
              <a:t> </a:t>
            </a:r>
            <a:r>
              <a:rPr lang="en-US" sz="2400" b="1" dirty="0">
                <a:solidFill>
                  <a:schemeClr val="tx1"/>
                </a:solidFill>
                <a:latin typeface="Times New Roman"/>
                <a:ea typeface="Times New Roman"/>
              </a:rPr>
              <a:t>negative impacts </a:t>
            </a:r>
            <a:r>
              <a:rPr lang="en-US" sz="2400" dirty="0">
                <a:solidFill>
                  <a:schemeClr val="tx1"/>
                </a:solidFill>
                <a:latin typeface="Times New Roman"/>
                <a:ea typeface="Times New Roman"/>
              </a:rPr>
              <a:t>and enhance the benefits wherever possible. The mitigation measures should be prepared as an operational management plan and could include a combination of the following mitigation options:</a:t>
            </a:r>
          </a:p>
          <a:p>
            <a:pPr marL="342900" marR="0" lvl="0" indent="-342900" algn="just">
              <a:lnSpc>
                <a:spcPct val="150000"/>
              </a:lnSpc>
              <a:spcBef>
                <a:spcPts val="0"/>
              </a:spcBef>
              <a:spcAft>
                <a:spcPts val="0"/>
              </a:spcAft>
              <a:buFont typeface="Symbol"/>
              <a:buChar char=""/>
              <a:tabLst>
                <a:tab pos="342900" algn="l"/>
              </a:tabLst>
            </a:pPr>
            <a:r>
              <a:rPr lang="en-US" sz="2000" b="1" i="1" dirty="0">
                <a:solidFill>
                  <a:schemeClr val="tx1"/>
                </a:solidFill>
                <a:latin typeface="Times New Roman"/>
                <a:ea typeface="Times New Roman"/>
              </a:rPr>
              <a:t>Alternative</a:t>
            </a:r>
            <a:r>
              <a:rPr lang="en-US" sz="2000" dirty="0">
                <a:solidFill>
                  <a:schemeClr val="tx1"/>
                </a:solidFill>
                <a:latin typeface="Times New Roman"/>
                <a:ea typeface="Times New Roman"/>
              </a:rPr>
              <a:t>  ways of meeting the needs,</a:t>
            </a:r>
          </a:p>
          <a:p>
            <a:pPr marL="342900" marR="0" lvl="0" indent="-342900" algn="just">
              <a:lnSpc>
                <a:spcPct val="150000"/>
              </a:lnSpc>
              <a:spcBef>
                <a:spcPts val="0"/>
              </a:spcBef>
              <a:spcAft>
                <a:spcPts val="0"/>
              </a:spcAft>
              <a:buFont typeface="Symbol"/>
              <a:buChar char=""/>
              <a:tabLst>
                <a:tab pos="342900" algn="l"/>
              </a:tabLst>
            </a:pPr>
            <a:r>
              <a:rPr lang="en-US" sz="2000" b="1" i="1" dirty="0">
                <a:solidFill>
                  <a:schemeClr val="tx1"/>
                </a:solidFill>
                <a:latin typeface="Times New Roman"/>
                <a:ea typeface="Times New Roman"/>
              </a:rPr>
              <a:t>Changes</a:t>
            </a:r>
            <a:r>
              <a:rPr lang="en-US" sz="2000" dirty="0">
                <a:solidFill>
                  <a:schemeClr val="tx1"/>
                </a:solidFill>
                <a:latin typeface="Times New Roman"/>
                <a:ea typeface="Times New Roman"/>
              </a:rPr>
              <a:t>  in planning and design,</a:t>
            </a:r>
          </a:p>
          <a:p>
            <a:pPr marL="342900" marR="0" lvl="0" indent="-342900" algn="just">
              <a:lnSpc>
                <a:spcPct val="150000"/>
              </a:lnSpc>
              <a:spcBef>
                <a:spcPts val="0"/>
              </a:spcBef>
              <a:spcAft>
                <a:spcPts val="0"/>
              </a:spcAft>
              <a:buFont typeface="Symbol"/>
              <a:buChar char=""/>
              <a:tabLst>
                <a:tab pos="342900" algn="l"/>
              </a:tabLst>
            </a:pPr>
            <a:r>
              <a:rPr lang="en-US" sz="2000" b="1" i="1" dirty="0">
                <a:solidFill>
                  <a:schemeClr val="tx1"/>
                </a:solidFill>
                <a:latin typeface="Times New Roman"/>
                <a:ea typeface="Times New Roman"/>
              </a:rPr>
              <a:t>Improving</a:t>
            </a:r>
            <a:r>
              <a:rPr lang="en-US" sz="2000" dirty="0">
                <a:solidFill>
                  <a:schemeClr val="tx1"/>
                </a:solidFill>
                <a:latin typeface="Times New Roman"/>
                <a:ea typeface="Times New Roman"/>
              </a:rPr>
              <a:t> monitoring and management,</a:t>
            </a:r>
          </a:p>
          <a:p>
            <a:pPr marL="342900" marR="0" lvl="0" indent="-342900" algn="just">
              <a:lnSpc>
                <a:spcPct val="150000"/>
              </a:lnSpc>
              <a:spcBef>
                <a:spcPts val="0"/>
              </a:spcBef>
              <a:spcAft>
                <a:spcPts val="0"/>
              </a:spcAft>
              <a:buFont typeface="Symbol"/>
              <a:buChar char=""/>
              <a:tabLst>
                <a:tab pos="342900" algn="l"/>
              </a:tabLst>
            </a:pPr>
            <a:r>
              <a:rPr lang="en-US" sz="2000" b="1" i="1" dirty="0">
                <a:solidFill>
                  <a:schemeClr val="tx1"/>
                </a:solidFill>
                <a:latin typeface="Times New Roman"/>
                <a:ea typeface="Times New Roman"/>
              </a:rPr>
              <a:t>Compensation</a:t>
            </a:r>
            <a:r>
              <a:rPr lang="en-US" sz="2000" dirty="0">
                <a:solidFill>
                  <a:schemeClr val="tx1"/>
                </a:solidFill>
                <a:latin typeface="Times New Roman"/>
                <a:ea typeface="Times New Roman"/>
              </a:rPr>
              <a:t> in different forms (e.g. monetary), </a:t>
            </a:r>
          </a:p>
          <a:p>
            <a:pPr marL="342900" marR="0" lvl="0" indent="-342900" algn="just">
              <a:lnSpc>
                <a:spcPct val="150000"/>
              </a:lnSpc>
              <a:spcBef>
                <a:spcPts val="0"/>
              </a:spcBef>
              <a:spcAft>
                <a:spcPts val="0"/>
              </a:spcAft>
              <a:buFont typeface="Symbol"/>
              <a:buChar char=""/>
              <a:tabLst>
                <a:tab pos="342900" algn="l"/>
              </a:tabLst>
            </a:pPr>
            <a:r>
              <a:rPr lang="en-US" sz="2000" b="1" i="1" dirty="0">
                <a:solidFill>
                  <a:schemeClr val="tx1"/>
                </a:solidFill>
                <a:latin typeface="Times New Roman"/>
                <a:ea typeface="Times New Roman"/>
              </a:rPr>
              <a:t>Replacing</a:t>
            </a:r>
            <a:r>
              <a:rPr lang="en-US" sz="2000" dirty="0">
                <a:solidFill>
                  <a:schemeClr val="tx1"/>
                </a:solidFill>
                <a:latin typeface="Times New Roman"/>
                <a:ea typeface="Times New Roman"/>
              </a:rPr>
              <a:t>, relocating, rehabilitating, etc. </a:t>
            </a:r>
          </a:p>
          <a:p>
            <a:endParaRPr lang="en-US" dirty="0"/>
          </a:p>
        </p:txBody>
      </p:sp>
    </p:spTree>
    <p:extLst>
      <p:ext uri="{BB962C8B-B14F-4D97-AF65-F5344CB8AC3E}">
        <p14:creationId xmlns:p14="http://schemas.microsoft.com/office/powerpoint/2010/main" val="31540628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1"/>
            <a:ext cx="7772400" cy="3047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381000"/>
            <a:ext cx="8839200" cy="6324600"/>
          </a:xfrm>
        </p:spPr>
        <p:txBody>
          <a:bodyPr>
            <a:normAutofit fontScale="77500" lnSpcReduction="20000"/>
          </a:bodyPr>
          <a:lstStyle/>
          <a:p>
            <a:r>
              <a:rPr lang="en-GB" sz="3100" b="1" dirty="0" smtClean="0">
                <a:solidFill>
                  <a:srgbClr val="7030A0"/>
                </a:solidFill>
                <a:latin typeface="Times New Roman" pitchFamily="18" charset="0"/>
                <a:ea typeface="Times New Roman"/>
                <a:cs typeface="Times New Roman" pitchFamily="18" charset="0"/>
              </a:rPr>
              <a:t>Reporting</a:t>
            </a:r>
          </a:p>
          <a:p>
            <a:pPr algn="just">
              <a:lnSpc>
                <a:spcPct val="150000"/>
              </a:lnSpc>
              <a:spcBef>
                <a:spcPts val="0"/>
              </a:spcBef>
            </a:pPr>
            <a:r>
              <a:rPr lang="en-US" sz="3100" dirty="0">
                <a:solidFill>
                  <a:schemeClr val="tx1"/>
                </a:solidFill>
                <a:latin typeface="Times New Roman"/>
                <a:ea typeface="Times New Roman"/>
              </a:rPr>
              <a:t>Once impacts have been interpreted and </a:t>
            </a:r>
            <a:r>
              <a:rPr lang="en-US" sz="3100" dirty="0" err="1">
                <a:solidFill>
                  <a:schemeClr val="tx1"/>
                </a:solidFill>
                <a:latin typeface="Times New Roman"/>
                <a:ea typeface="Times New Roman"/>
              </a:rPr>
              <a:t>mitigative</a:t>
            </a:r>
            <a:r>
              <a:rPr lang="en-US" sz="3100" dirty="0">
                <a:solidFill>
                  <a:schemeClr val="tx1"/>
                </a:solidFill>
                <a:latin typeface="Times New Roman"/>
                <a:ea typeface="Times New Roman"/>
              </a:rPr>
              <a:t> measures have been set, it is essential that the information be presented in a form that enables non-experts to </a:t>
            </a:r>
            <a:r>
              <a:rPr lang="en-US" sz="3100" dirty="0" smtClean="0">
                <a:solidFill>
                  <a:schemeClr val="tx1"/>
                </a:solidFill>
                <a:latin typeface="Times New Roman"/>
                <a:ea typeface="Times New Roman"/>
              </a:rPr>
              <a:t>comprehend</a:t>
            </a:r>
            <a:endParaRPr lang="en-US" sz="3100" dirty="0" smtClean="0">
              <a:latin typeface="Times New Roman"/>
              <a:ea typeface="Times New Roman"/>
            </a:endParaRPr>
          </a:p>
          <a:p>
            <a:pPr algn="just">
              <a:lnSpc>
                <a:spcPct val="150000"/>
              </a:lnSpc>
              <a:spcBef>
                <a:spcPts val="0"/>
              </a:spcBef>
            </a:pPr>
            <a:endParaRPr lang="en-US" sz="3100" dirty="0">
              <a:latin typeface="Times New Roman"/>
              <a:ea typeface="Times New Roman"/>
            </a:endParaRPr>
          </a:p>
          <a:p>
            <a:pPr algn="l">
              <a:lnSpc>
                <a:spcPct val="150000"/>
              </a:lnSpc>
              <a:spcBef>
                <a:spcPts val="0"/>
              </a:spcBef>
            </a:pPr>
            <a:r>
              <a:rPr lang="en-GB" sz="2600" b="1" dirty="0" smtClean="0">
                <a:latin typeface="Arial"/>
                <a:ea typeface="Times New Roman"/>
                <a:cs typeface="Times New Roman"/>
              </a:rPr>
              <a:t>			</a:t>
            </a:r>
            <a:r>
              <a:rPr lang="en-GB" sz="3100" b="1" dirty="0" smtClean="0">
                <a:solidFill>
                  <a:srgbClr val="7030A0"/>
                </a:solidFill>
                <a:latin typeface="Times New Roman" pitchFamily="18" charset="0"/>
                <a:ea typeface="Times New Roman"/>
                <a:cs typeface="Times New Roman" pitchFamily="18" charset="0"/>
              </a:rPr>
              <a:t>Reviewing</a:t>
            </a:r>
            <a:endParaRPr lang="en-US" sz="3100" dirty="0">
              <a:solidFill>
                <a:srgbClr val="7030A0"/>
              </a:solidFill>
              <a:latin typeface="Times New Roman" pitchFamily="18" charset="0"/>
              <a:ea typeface="Times New Roman"/>
              <a:cs typeface="Times New Roman" pitchFamily="18" charset="0"/>
            </a:endParaRPr>
          </a:p>
          <a:p>
            <a:pPr algn="just">
              <a:lnSpc>
                <a:spcPct val="150000"/>
              </a:lnSpc>
              <a:spcBef>
                <a:spcPts val="0"/>
              </a:spcBef>
            </a:pPr>
            <a:r>
              <a:rPr lang="en-US" sz="2800" dirty="0">
                <a:solidFill>
                  <a:schemeClr val="tx1"/>
                </a:solidFill>
                <a:latin typeface="Times New Roman"/>
                <a:ea typeface="Times New Roman"/>
              </a:rPr>
              <a:t>In completion, the EIS or the EIA report should be submitted to the </a:t>
            </a:r>
            <a:r>
              <a:rPr lang="en-US" sz="2800" b="1" dirty="0">
                <a:solidFill>
                  <a:schemeClr val="tx1"/>
                </a:solidFill>
                <a:latin typeface="Times New Roman"/>
                <a:ea typeface="Times New Roman"/>
              </a:rPr>
              <a:t>Competent Agency</a:t>
            </a:r>
            <a:r>
              <a:rPr lang="en-US" sz="2800" dirty="0">
                <a:solidFill>
                  <a:schemeClr val="tx1"/>
                </a:solidFill>
                <a:latin typeface="Times New Roman"/>
                <a:ea typeface="Times New Roman"/>
              </a:rPr>
              <a:t>, the IAPs and a specialist for review. Impacts identified in the document should be reviewed in terms of the EIS, via.</a:t>
            </a:r>
          </a:p>
          <a:p>
            <a:pPr marL="342900" marR="0" lvl="0" indent="-342900" algn="just">
              <a:lnSpc>
                <a:spcPct val="150000"/>
              </a:lnSpc>
              <a:spcBef>
                <a:spcPts val="0"/>
              </a:spcBef>
              <a:spcAft>
                <a:spcPts val="0"/>
              </a:spcAft>
              <a:buFont typeface="Wingdings"/>
              <a:buChar char=""/>
              <a:tabLst>
                <a:tab pos="342900" algn="l"/>
              </a:tabLst>
            </a:pPr>
            <a:r>
              <a:rPr lang="en-US" sz="2800" dirty="0">
                <a:solidFill>
                  <a:schemeClr val="tx1"/>
                </a:solidFill>
                <a:latin typeface="Times New Roman"/>
                <a:ea typeface="Times New Roman"/>
              </a:rPr>
              <a:t>Socio-economic context and potential benefits; Effect on public health or risk to life;</a:t>
            </a:r>
          </a:p>
          <a:p>
            <a:pPr marL="342900" marR="0" lvl="0" indent="-342900" algn="just">
              <a:lnSpc>
                <a:spcPct val="150000"/>
              </a:lnSpc>
              <a:spcBef>
                <a:spcPts val="0"/>
              </a:spcBef>
              <a:spcAft>
                <a:spcPts val="0"/>
              </a:spcAft>
              <a:buFont typeface="Wingdings"/>
              <a:buChar char=""/>
              <a:tabLst>
                <a:tab pos="342900" algn="l"/>
              </a:tabLst>
            </a:pPr>
            <a:r>
              <a:rPr lang="en-US" sz="2800" dirty="0">
                <a:solidFill>
                  <a:schemeClr val="tx1"/>
                </a:solidFill>
                <a:latin typeface="Times New Roman"/>
                <a:ea typeface="Times New Roman"/>
              </a:rPr>
              <a:t>Scale, geographical extent; duration and frequency</a:t>
            </a:r>
          </a:p>
          <a:p>
            <a:pPr marL="342900" marR="0" lvl="0" indent="-342900" algn="just">
              <a:lnSpc>
                <a:spcPct val="150000"/>
              </a:lnSpc>
              <a:spcBef>
                <a:spcPts val="0"/>
              </a:spcBef>
              <a:spcAft>
                <a:spcPts val="0"/>
              </a:spcAft>
              <a:buFont typeface="Wingdings"/>
              <a:buChar char=""/>
              <a:tabLst>
                <a:tab pos="342900" algn="l"/>
              </a:tabLst>
            </a:pPr>
            <a:r>
              <a:rPr lang="en-US" sz="2800" dirty="0">
                <a:solidFill>
                  <a:schemeClr val="tx1"/>
                </a:solidFill>
                <a:latin typeface="Times New Roman"/>
                <a:ea typeface="Times New Roman"/>
              </a:rPr>
              <a:t>Reversibility or irreversibility; ecological context; </a:t>
            </a:r>
          </a:p>
          <a:p>
            <a:pPr marL="342900" marR="0" lvl="0" indent="-342900" algn="just">
              <a:lnSpc>
                <a:spcPct val="150000"/>
              </a:lnSpc>
              <a:spcBef>
                <a:spcPts val="0"/>
              </a:spcBef>
              <a:spcAft>
                <a:spcPts val="0"/>
              </a:spcAft>
              <a:buFont typeface="Wingdings"/>
              <a:buChar char=""/>
              <a:tabLst>
                <a:tab pos="342900" algn="l"/>
              </a:tabLst>
            </a:pPr>
            <a:r>
              <a:rPr lang="en-US" sz="2800" dirty="0">
                <a:solidFill>
                  <a:schemeClr val="tx1"/>
                </a:solidFill>
                <a:latin typeface="Times New Roman"/>
                <a:ea typeface="Times New Roman"/>
              </a:rPr>
              <a:t>Regional, national or international importance; </a:t>
            </a:r>
          </a:p>
          <a:p>
            <a:pPr algn="just">
              <a:lnSpc>
                <a:spcPct val="150000"/>
              </a:lnSpc>
              <a:spcBef>
                <a:spcPts val="0"/>
              </a:spcBef>
            </a:pPr>
            <a:endParaRPr lang="en-US" sz="2800" dirty="0">
              <a:solidFill>
                <a:schemeClr val="tx1"/>
              </a:solidFill>
              <a:latin typeface="Times New Roman"/>
              <a:ea typeface="Times New Roman"/>
            </a:endParaRPr>
          </a:p>
          <a:p>
            <a:endParaRPr lang="en-US" sz="28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602216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219199"/>
          </a:xfrm>
        </p:spPr>
        <p:txBody>
          <a:bodyPr>
            <a:noAutofit/>
          </a:bodyPr>
          <a:lstStyle/>
          <a:p>
            <a:r>
              <a:rPr lang="en-US" sz="2800" b="1" dirty="0" smtClean="0">
                <a:latin typeface="Times New Roman" pitchFamily="18" charset="0"/>
                <a:cs typeface="Times New Roman" pitchFamily="18" charset="0"/>
              </a:rPr>
              <a:t>Chapter 3</a:t>
            </a:r>
            <a:br>
              <a:rPr lang="en-US" sz="2800" b="1" dirty="0" smtClean="0">
                <a:latin typeface="Times New Roman" pitchFamily="18" charset="0"/>
                <a:cs typeface="Times New Roman" pitchFamily="18" charset="0"/>
              </a:rPr>
            </a:br>
            <a:r>
              <a:rPr lang="en-US" sz="2400" b="1" dirty="0">
                <a:latin typeface="Times New Roman"/>
                <a:ea typeface="Times New Roman"/>
              </a:rPr>
              <a:t>Checklists of Possible Environmental Impacts and their </a:t>
            </a:r>
            <a:r>
              <a:rPr lang="en-US" sz="2400" b="1" dirty="0" smtClean="0">
                <a:latin typeface="Times New Roman"/>
                <a:ea typeface="Times New Roman"/>
              </a:rPr>
              <a:t>   Mitigation Measures</a:t>
            </a:r>
            <a:endParaRPr lang="en-US" sz="24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1447800"/>
            <a:ext cx="8763000" cy="5181600"/>
          </a:xfrm>
        </p:spPr>
        <p:txBody>
          <a:bodyPr>
            <a:normAutofit fontScale="62500" lnSpcReduction="20000"/>
          </a:bodyPr>
          <a:lstStyle/>
          <a:p>
            <a:pPr algn="just">
              <a:lnSpc>
                <a:spcPct val="150000"/>
              </a:lnSpc>
              <a:spcBef>
                <a:spcPts val="0"/>
              </a:spcBef>
            </a:pPr>
            <a:r>
              <a:rPr lang="en-US" dirty="0">
                <a:solidFill>
                  <a:schemeClr val="accent2"/>
                </a:solidFill>
                <a:latin typeface="Times New Roman"/>
                <a:ea typeface="Times New Roman"/>
              </a:rPr>
              <a:t>Environmental</a:t>
            </a:r>
            <a:r>
              <a:rPr lang="en-GB" dirty="0">
                <a:solidFill>
                  <a:schemeClr val="accent2"/>
                </a:solidFill>
                <a:latin typeface="Times New Roman"/>
                <a:ea typeface="Times New Roman"/>
              </a:rPr>
              <a:t> Impact </a:t>
            </a:r>
            <a:r>
              <a:rPr lang="en-GB" dirty="0">
                <a:solidFill>
                  <a:schemeClr val="tx1"/>
                </a:solidFill>
                <a:latin typeface="Times New Roman"/>
                <a:ea typeface="Times New Roman"/>
              </a:rPr>
              <a:t>is the change in an environmental parameter, over a specified period and within a defined area resulting from a particular activity compared with the situation, which would have occurred, had the activity not been initiated</a:t>
            </a:r>
            <a:r>
              <a:rPr lang="en-GB" sz="2900" dirty="0">
                <a:solidFill>
                  <a:schemeClr val="tx1"/>
                </a:solidFill>
                <a:latin typeface="Times New Roman"/>
                <a:ea typeface="Times New Roman"/>
              </a:rPr>
              <a:t>. </a:t>
            </a:r>
            <a:endParaRPr lang="en-GB" sz="2900" dirty="0" smtClean="0">
              <a:solidFill>
                <a:schemeClr val="tx1"/>
              </a:solidFill>
              <a:latin typeface="Times New Roman"/>
              <a:ea typeface="Times New Roman"/>
            </a:endParaRPr>
          </a:p>
          <a:p>
            <a:pPr algn="just">
              <a:lnSpc>
                <a:spcPct val="150000"/>
              </a:lnSpc>
              <a:spcBef>
                <a:spcPts val="0"/>
              </a:spcBef>
            </a:pPr>
            <a:endParaRPr lang="en-GB" sz="1800" dirty="0" smtClean="0">
              <a:solidFill>
                <a:schemeClr val="tx1"/>
              </a:solidFill>
              <a:latin typeface="Times New Roman"/>
              <a:ea typeface="Times New Roman"/>
            </a:endParaRPr>
          </a:p>
          <a:p>
            <a:pPr algn="just">
              <a:lnSpc>
                <a:spcPct val="150000"/>
              </a:lnSpc>
              <a:spcBef>
                <a:spcPts val="0"/>
              </a:spcBef>
            </a:pPr>
            <a:r>
              <a:rPr lang="en-US" dirty="0" smtClean="0">
                <a:solidFill>
                  <a:schemeClr val="tx1"/>
                </a:solidFill>
                <a:latin typeface="Times New Roman"/>
                <a:ea typeface="Times New Roman"/>
              </a:rPr>
              <a:t>Environmental </a:t>
            </a:r>
            <a:r>
              <a:rPr lang="en-US" dirty="0">
                <a:solidFill>
                  <a:schemeClr val="tx1"/>
                </a:solidFill>
                <a:latin typeface="Times New Roman"/>
                <a:ea typeface="Times New Roman"/>
              </a:rPr>
              <a:t>impacts (negative or positive) resulted from different interventions, can vary in their nature being </a:t>
            </a:r>
            <a:r>
              <a:rPr lang="en-US" dirty="0">
                <a:solidFill>
                  <a:srgbClr val="00B0F0"/>
                </a:solidFill>
                <a:latin typeface="Times New Roman"/>
                <a:ea typeface="Times New Roman"/>
              </a:rPr>
              <a:t>direct, indirect</a:t>
            </a:r>
            <a:r>
              <a:rPr lang="en-US" dirty="0">
                <a:solidFill>
                  <a:schemeClr val="tx1"/>
                </a:solidFill>
                <a:latin typeface="Times New Roman"/>
                <a:ea typeface="Times New Roman"/>
              </a:rPr>
              <a:t>, etc. </a:t>
            </a:r>
            <a:endParaRPr lang="en-US" dirty="0" smtClean="0">
              <a:solidFill>
                <a:schemeClr val="tx1"/>
              </a:solidFill>
              <a:latin typeface="Times New Roman"/>
              <a:ea typeface="Times New Roman"/>
            </a:endParaRPr>
          </a:p>
          <a:p>
            <a:pPr algn="just">
              <a:lnSpc>
                <a:spcPct val="150000"/>
              </a:lnSpc>
              <a:spcBef>
                <a:spcPts val="0"/>
              </a:spcBef>
            </a:pPr>
            <a:endParaRPr lang="en-US" sz="1100" dirty="0">
              <a:solidFill>
                <a:schemeClr val="tx1"/>
              </a:solidFill>
              <a:latin typeface="Times New Roman"/>
              <a:ea typeface="Times New Roman"/>
            </a:endParaRPr>
          </a:p>
          <a:p>
            <a:pPr algn="just">
              <a:lnSpc>
                <a:spcPct val="150000"/>
              </a:lnSpc>
              <a:spcBef>
                <a:spcPts val="0"/>
              </a:spcBef>
            </a:pPr>
            <a:r>
              <a:rPr lang="en-US" dirty="0" smtClean="0">
                <a:solidFill>
                  <a:schemeClr val="tx1"/>
                </a:solidFill>
                <a:latin typeface="Times New Roman"/>
                <a:ea typeface="Times New Roman"/>
              </a:rPr>
              <a:t>Impacts </a:t>
            </a:r>
            <a:r>
              <a:rPr lang="en-US" dirty="0">
                <a:solidFill>
                  <a:schemeClr val="tx1"/>
                </a:solidFill>
                <a:latin typeface="Times New Roman"/>
                <a:ea typeface="Times New Roman"/>
              </a:rPr>
              <a:t>can range from </a:t>
            </a:r>
            <a:r>
              <a:rPr lang="en-US" dirty="0">
                <a:solidFill>
                  <a:srgbClr val="7030A0"/>
                </a:solidFill>
                <a:latin typeface="Times New Roman"/>
                <a:ea typeface="Times New Roman"/>
              </a:rPr>
              <a:t>insignificant to highly significant</a:t>
            </a:r>
            <a:r>
              <a:rPr lang="en-US" dirty="0">
                <a:solidFill>
                  <a:schemeClr val="tx1"/>
                </a:solidFill>
                <a:latin typeface="Times New Roman"/>
                <a:ea typeface="Times New Roman"/>
              </a:rPr>
              <a:t>. Their extent could be local, regional or global</a:t>
            </a:r>
            <a:r>
              <a:rPr lang="en-US" dirty="0" smtClean="0">
                <a:solidFill>
                  <a:schemeClr val="tx1"/>
                </a:solidFill>
                <a:latin typeface="Times New Roman"/>
                <a:ea typeface="Times New Roman"/>
              </a:rPr>
              <a:t>.</a:t>
            </a:r>
          </a:p>
          <a:p>
            <a:pPr algn="just">
              <a:lnSpc>
                <a:spcPct val="150000"/>
              </a:lnSpc>
              <a:spcBef>
                <a:spcPts val="0"/>
              </a:spcBef>
            </a:pPr>
            <a:endParaRPr lang="en-US" sz="1800" dirty="0">
              <a:solidFill>
                <a:schemeClr val="tx1"/>
              </a:solidFill>
              <a:latin typeface="Times New Roman"/>
              <a:ea typeface="Times New Roman"/>
            </a:endParaRPr>
          </a:p>
          <a:p>
            <a:pPr algn="just">
              <a:lnSpc>
                <a:spcPct val="150000"/>
              </a:lnSpc>
              <a:spcBef>
                <a:spcPts val="0"/>
              </a:spcBef>
            </a:pPr>
            <a:r>
              <a:rPr lang="en-US" sz="2900" dirty="0" smtClean="0">
                <a:solidFill>
                  <a:schemeClr val="tx1"/>
                </a:solidFill>
                <a:latin typeface="Times New Roman"/>
                <a:ea typeface="Times New Roman"/>
              </a:rPr>
              <a:t> </a:t>
            </a:r>
            <a:r>
              <a:rPr lang="en-US" sz="2900" dirty="0">
                <a:solidFill>
                  <a:schemeClr val="tx1"/>
                </a:solidFill>
                <a:latin typeface="Times New Roman"/>
                <a:ea typeface="Times New Roman"/>
              </a:rPr>
              <a:t>Some impacts may be felt immediately or may not be evident for some time. </a:t>
            </a:r>
            <a:endParaRPr lang="en-US" sz="2900" dirty="0" smtClean="0">
              <a:solidFill>
                <a:schemeClr val="tx1"/>
              </a:solidFill>
              <a:latin typeface="Times New Roman"/>
              <a:ea typeface="Times New Roman"/>
            </a:endParaRPr>
          </a:p>
          <a:p>
            <a:pPr algn="just">
              <a:lnSpc>
                <a:spcPct val="150000"/>
              </a:lnSpc>
              <a:spcBef>
                <a:spcPts val="0"/>
              </a:spcBef>
            </a:pPr>
            <a:endParaRPr lang="en-US" sz="1300" dirty="0">
              <a:solidFill>
                <a:schemeClr val="tx1"/>
              </a:solidFill>
              <a:latin typeface="Times New Roman"/>
              <a:ea typeface="Times New Roman"/>
            </a:endParaRPr>
          </a:p>
          <a:p>
            <a:pPr algn="just">
              <a:lnSpc>
                <a:spcPct val="150000"/>
              </a:lnSpc>
              <a:spcBef>
                <a:spcPts val="0"/>
              </a:spcBef>
            </a:pPr>
            <a:r>
              <a:rPr lang="en-US" dirty="0" smtClean="0">
                <a:solidFill>
                  <a:schemeClr val="tx1"/>
                </a:solidFill>
                <a:latin typeface="Times New Roman"/>
                <a:ea typeface="Times New Roman"/>
              </a:rPr>
              <a:t>The </a:t>
            </a:r>
            <a:r>
              <a:rPr lang="en-US" dirty="0">
                <a:solidFill>
                  <a:schemeClr val="tx1"/>
                </a:solidFill>
                <a:latin typeface="Times New Roman"/>
                <a:ea typeface="Times New Roman"/>
              </a:rPr>
              <a:t>others may have </a:t>
            </a:r>
            <a:r>
              <a:rPr lang="en-US" dirty="0">
                <a:solidFill>
                  <a:srgbClr val="7030A0"/>
                </a:solidFill>
                <a:latin typeface="Times New Roman"/>
                <a:ea typeface="Times New Roman"/>
              </a:rPr>
              <a:t>short term or long term</a:t>
            </a:r>
            <a:r>
              <a:rPr lang="en-US" dirty="0">
                <a:solidFill>
                  <a:schemeClr val="tx1"/>
                </a:solidFill>
                <a:latin typeface="Times New Roman"/>
                <a:ea typeface="Times New Roman"/>
              </a:rPr>
              <a:t>; </a:t>
            </a:r>
            <a:r>
              <a:rPr lang="en-US" dirty="0">
                <a:solidFill>
                  <a:srgbClr val="7030A0"/>
                </a:solidFill>
                <a:latin typeface="Times New Roman"/>
                <a:ea typeface="Times New Roman"/>
              </a:rPr>
              <a:t>temporary or permanen</a:t>
            </a:r>
            <a:r>
              <a:rPr lang="en-US" dirty="0">
                <a:solidFill>
                  <a:schemeClr val="tx1"/>
                </a:solidFill>
                <a:latin typeface="Times New Roman"/>
                <a:ea typeface="Times New Roman"/>
              </a:rPr>
              <a:t>t impacts. Some impacts can be </a:t>
            </a:r>
            <a:r>
              <a:rPr lang="en-US" dirty="0">
                <a:solidFill>
                  <a:srgbClr val="7030A0"/>
                </a:solidFill>
                <a:latin typeface="Times New Roman"/>
                <a:ea typeface="Times New Roman"/>
              </a:rPr>
              <a:t>random or predictable</a:t>
            </a:r>
            <a:r>
              <a:rPr lang="en-US" dirty="0">
                <a:solidFill>
                  <a:schemeClr val="tx1"/>
                </a:solidFill>
                <a:latin typeface="Times New Roman"/>
                <a:ea typeface="Times New Roman"/>
              </a:rPr>
              <a:t>; they may be </a:t>
            </a:r>
            <a:r>
              <a:rPr lang="en-US" dirty="0">
                <a:solidFill>
                  <a:srgbClr val="7030A0"/>
                </a:solidFill>
                <a:latin typeface="Times New Roman"/>
                <a:ea typeface="Times New Roman"/>
              </a:rPr>
              <a:t>reversible or irreversible</a:t>
            </a:r>
            <a:r>
              <a:rPr lang="en-US" dirty="0">
                <a:solidFill>
                  <a:schemeClr val="tx1"/>
                </a:solidFill>
                <a:latin typeface="Times New Roman"/>
                <a:ea typeface="Times New Roman"/>
              </a:rPr>
              <a:t> upon the decommissioning of a project. </a:t>
            </a:r>
          </a:p>
          <a:p>
            <a:endParaRPr lang="en-US" dirty="0"/>
          </a:p>
        </p:txBody>
      </p:sp>
    </p:spTree>
    <p:extLst>
      <p:ext uri="{BB962C8B-B14F-4D97-AF65-F5344CB8AC3E}">
        <p14:creationId xmlns:p14="http://schemas.microsoft.com/office/powerpoint/2010/main" val="3153400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4571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685800"/>
            <a:ext cx="8686800" cy="5943600"/>
          </a:xfrm>
        </p:spPr>
        <p:txBody>
          <a:bodyPr>
            <a:normAutofit/>
          </a:bodyPr>
          <a:lstStyle/>
          <a:p>
            <a:pPr algn="just">
              <a:lnSpc>
                <a:spcPct val="150000"/>
              </a:lnSpc>
              <a:spcBef>
                <a:spcPts val="0"/>
              </a:spcBef>
            </a:pPr>
            <a:r>
              <a:rPr lang="en-US" sz="2400" dirty="0">
                <a:solidFill>
                  <a:schemeClr val="tx1"/>
                </a:solidFill>
                <a:latin typeface="Times New Roman"/>
                <a:ea typeface="Times New Roman"/>
              </a:rPr>
              <a:t>The impacts can be on biophysical (soil, water, air, flora and fauna), social, economic, cultural, or health</a:t>
            </a:r>
            <a:r>
              <a:rPr lang="en-US" sz="2400" dirty="0" smtClean="0">
                <a:solidFill>
                  <a:schemeClr val="tx1"/>
                </a:solidFill>
                <a:latin typeface="Times New Roman"/>
                <a:ea typeface="Times New Roman"/>
              </a:rPr>
              <a:t>.</a:t>
            </a:r>
          </a:p>
          <a:p>
            <a:pPr algn="just">
              <a:lnSpc>
                <a:spcPct val="150000"/>
              </a:lnSpc>
              <a:spcBef>
                <a:spcPts val="0"/>
              </a:spcBef>
            </a:pPr>
            <a:endParaRPr lang="en-US" sz="2400" dirty="0">
              <a:solidFill>
                <a:schemeClr val="tx1"/>
              </a:solidFill>
              <a:latin typeface="Times New Roman"/>
              <a:ea typeface="Times New Roman"/>
            </a:endParaRPr>
          </a:p>
          <a:p>
            <a:pPr algn="just">
              <a:lnSpc>
                <a:spcPct val="150000"/>
              </a:lnSpc>
              <a:spcBef>
                <a:spcPts val="0"/>
              </a:spcBef>
            </a:pPr>
            <a:r>
              <a:rPr lang="en-US" sz="2400" dirty="0" err="1">
                <a:solidFill>
                  <a:schemeClr val="tx1"/>
                </a:solidFill>
                <a:latin typeface="Times New Roman"/>
                <a:ea typeface="Times New Roman"/>
              </a:rPr>
              <a:t>Mitigative</a:t>
            </a:r>
            <a:r>
              <a:rPr lang="en-US" sz="2400" dirty="0">
                <a:solidFill>
                  <a:schemeClr val="tx1"/>
                </a:solidFill>
                <a:latin typeface="Times New Roman"/>
                <a:ea typeface="Times New Roman"/>
              </a:rPr>
              <a:t> measures can be taken before or after the occurrence of the impacts to rehabilitate or compensate the negative impact already occurred. </a:t>
            </a:r>
            <a:r>
              <a:rPr lang="en-US" sz="2400" dirty="0" smtClean="0">
                <a:solidFill>
                  <a:schemeClr val="tx1"/>
                </a:solidFill>
                <a:latin typeface="Times New Roman"/>
                <a:ea typeface="Times New Roman"/>
              </a:rPr>
              <a:t> </a:t>
            </a:r>
          </a:p>
          <a:p>
            <a:pPr algn="just">
              <a:lnSpc>
                <a:spcPct val="150000"/>
              </a:lnSpc>
              <a:spcBef>
                <a:spcPts val="0"/>
              </a:spcBef>
            </a:pPr>
            <a:endParaRPr lang="en-US" sz="2400" dirty="0">
              <a:solidFill>
                <a:schemeClr val="tx1"/>
              </a:solidFill>
              <a:effectLst/>
              <a:latin typeface="Times New Roman"/>
              <a:ea typeface="Times New Roman"/>
            </a:endParaRPr>
          </a:p>
        </p:txBody>
      </p:sp>
    </p:spTree>
    <p:extLst>
      <p:ext uri="{BB962C8B-B14F-4D97-AF65-F5344CB8AC3E}">
        <p14:creationId xmlns:p14="http://schemas.microsoft.com/office/powerpoint/2010/main" val="3348192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3561593"/>
              </p:ext>
            </p:extLst>
          </p:nvPr>
        </p:nvGraphicFramePr>
        <p:xfrm>
          <a:off x="228600" y="152400"/>
          <a:ext cx="8001000" cy="6444183"/>
        </p:xfrm>
        <a:graphic>
          <a:graphicData uri="http://schemas.openxmlformats.org/drawingml/2006/table">
            <a:tbl>
              <a:tblPr/>
              <a:tblGrid>
                <a:gridCol w="2370666"/>
                <a:gridCol w="5630334"/>
              </a:tblGrid>
              <a:tr h="152401">
                <a:tc>
                  <a:txBody>
                    <a:bodyPr/>
                    <a:lstStyle/>
                    <a:p>
                      <a:pPr marL="0" marR="0" algn="just">
                        <a:spcBef>
                          <a:spcPts val="0"/>
                        </a:spcBef>
                        <a:spcAft>
                          <a:spcPts val="0"/>
                        </a:spcAft>
                      </a:pPr>
                      <a:r>
                        <a:rPr lang="en-US" sz="1200" dirty="0">
                          <a:effectLst/>
                          <a:latin typeface="Times New Roman"/>
                          <a:ea typeface="Times New Roman"/>
                        </a:rPr>
                        <a:t>Possible Impacts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200" dirty="0">
                          <a:effectLst/>
                          <a:latin typeface="Times New Roman"/>
                          <a:ea typeface="Times New Roman"/>
                        </a:rPr>
                        <a:t>Some </a:t>
                      </a:r>
                      <a:r>
                        <a:rPr lang="en-US" sz="1200" dirty="0" err="1">
                          <a:effectLst/>
                          <a:latin typeface="Times New Roman"/>
                          <a:ea typeface="Times New Roman"/>
                        </a:rPr>
                        <a:t>Mitigative</a:t>
                      </a:r>
                      <a:r>
                        <a:rPr lang="en-US" sz="1200" dirty="0">
                          <a:effectLst/>
                          <a:latin typeface="Times New Roman"/>
                          <a:ea typeface="Times New Roman"/>
                        </a:rPr>
                        <a:t> Measures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854">
                <a:tc>
                  <a:txBody>
                    <a:bodyPr/>
                    <a:lstStyle/>
                    <a:p>
                      <a:pPr marL="342900" marR="0" lvl="0" indent="-342900" algn="just">
                        <a:spcBef>
                          <a:spcPts val="0"/>
                        </a:spcBef>
                        <a:spcAft>
                          <a:spcPts val="0"/>
                        </a:spcAft>
                        <a:buFont typeface="Wingdings"/>
                        <a:buChar char=""/>
                        <a:tabLst>
                          <a:tab pos="228600" algn="l"/>
                        </a:tabLst>
                      </a:pPr>
                      <a:r>
                        <a:rPr lang="en-US" sz="1000" dirty="0">
                          <a:effectLst/>
                          <a:latin typeface="Times New Roman"/>
                          <a:ea typeface="Times New Roman"/>
                        </a:rPr>
                        <a:t>Soil erosion as a result of different </a:t>
                      </a:r>
                      <a:r>
                        <a:rPr lang="en-US" sz="1000" dirty="0" err="1" smtClean="0">
                          <a:effectLst/>
                          <a:latin typeface="Times New Roman"/>
                          <a:ea typeface="Times New Roman"/>
                        </a:rPr>
                        <a:t>activitiesA</a:t>
                      </a:r>
                      <a:endParaRPr lang="en-US" sz="1000" dirty="0">
                        <a:effectLst/>
                        <a:latin typeface="Times New Roman"/>
                        <a:ea typeface="Times New Roman"/>
                      </a:endParaRP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000" dirty="0">
                          <a:solidFill>
                            <a:srgbClr val="00B050"/>
                          </a:solidFill>
                          <a:effectLst/>
                          <a:latin typeface="Times New Roman"/>
                          <a:ea typeface="Times New Roman"/>
                        </a:rPr>
                        <a:t>Replanting right species of trees, shrubs and grasses in a right time on disturbed areas</a:t>
                      </a:r>
                      <a:r>
                        <a:rPr lang="en-US" sz="1000" dirty="0">
                          <a:effectLst/>
                          <a:latin typeface="Times New Roman"/>
                          <a:ea typeface="Times New Roman"/>
                        </a:rPr>
                        <a:t>;</a:t>
                      </a:r>
                    </a:p>
                    <a:p>
                      <a:pPr marL="342900" marR="0" lvl="0" indent="-342900" algn="just">
                        <a:spcBef>
                          <a:spcPts val="0"/>
                        </a:spcBef>
                        <a:spcAft>
                          <a:spcPts val="0"/>
                        </a:spcAft>
                        <a:buFont typeface="Wingdings"/>
                        <a:buChar char=""/>
                        <a:tabLst>
                          <a:tab pos="228600" algn="l"/>
                        </a:tabLst>
                      </a:pPr>
                      <a:r>
                        <a:rPr lang="en-US" sz="1000" dirty="0">
                          <a:effectLst/>
                          <a:latin typeface="Times New Roman"/>
                          <a:ea typeface="Times New Roman"/>
                        </a:rPr>
                        <a:t>Minimize the area of ground clearance; provide good vegetative cover or prevent the raindrops from direct hitting the soil; or reduce the free movement of runoff; control the volume and speed of water flows;</a:t>
                      </a:r>
                    </a:p>
                    <a:p>
                      <a:pPr marL="342900" marR="0" lvl="0" indent="-342900" algn="just">
                        <a:spcBef>
                          <a:spcPts val="0"/>
                        </a:spcBef>
                        <a:spcAft>
                          <a:spcPts val="0"/>
                        </a:spcAft>
                        <a:buFont typeface="Wingdings"/>
                        <a:buChar char=""/>
                        <a:tabLst>
                          <a:tab pos="228600" algn="l"/>
                        </a:tabLst>
                      </a:pPr>
                      <a:r>
                        <a:rPr lang="en-US" sz="1000" dirty="0">
                          <a:effectLst/>
                          <a:latin typeface="Times New Roman"/>
                          <a:ea typeface="Times New Roman"/>
                        </a:rPr>
                        <a:t>Careful design/plan of projects can avoid soil erosion;</a:t>
                      </a:r>
                    </a:p>
                    <a:p>
                      <a:pPr marL="342900" marR="0" lvl="0" indent="-342900" algn="just">
                        <a:spcBef>
                          <a:spcPts val="0"/>
                        </a:spcBef>
                        <a:spcAft>
                          <a:spcPts val="0"/>
                        </a:spcAft>
                        <a:buFont typeface="Wingdings"/>
                        <a:buChar char=""/>
                        <a:tabLst>
                          <a:tab pos="228600" algn="l"/>
                        </a:tabLst>
                      </a:pPr>
                      <a:r>
                        <a:rPr lang="en-US" sz="1000" dirty="0">
                          <a:effectLst/>
                          <a:latin typeface="Times New Roman"/>
                          <a:ea typeface="Times New Roman"/>
                        </a:rPr>
                        <a:t>Carry out soil conservation and or agro-forestry measures.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782">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Loss of nutrients because of different activities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The same as above</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Reducing harvest removal.</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Improve the management of irrigation water to reduce the loss of nutrients down the profile.</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Improving the soil structure through different means.</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Planting deep-rooted crops, which pump nutrients.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87026">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Use of mechanization, pesticides and machineries may result in soil compaction.</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Using appropriately machineries/mechanization (when necessary) in appropriate time.</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Planting leguminous plants improve soil structure.</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Improve soil structure by planting species that improve soil structure or by adding organic matter.</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269">
                <a:tc>
                  <a:txBody>
                    <a:bodyPr/>
                    <a:lstStyle/>
                    <a:p>
                      <a:pPr marL="342900" marR="0" lvl="0" indent="-342900" algn="just">
                        <a:spcBef>
                          <a:spcPts val="0"/>
                        </a:spcBef>
                        <a:spcAft>
                          <a:spcPts val="0"/>
                        </a:spcAft>
                        <a:buFont typeface="Wingdings"/>
                        <a:buChar char=""/>
                        <a:tabLst>
                          <a:tab pos="228600" algn="l"/>
                        </a:tabLst>
                      </a:pPr>
                      <a:r>
                        <a:rPr lang="en-US" sz="1100">
                          <a:effectLst/>
                          <a:latin typeface="Times New Roman"/>
                          <a:ea typeface="Times New Roman"/>
                        </a:rPr>
                        <a:t>Water logging results from mismanagement of water resources.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Digging of canals to lower the water table.</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Use improved farming system.</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Planting high water consuming species.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026">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Occurrence of salinization because of different activities like irrigation with saline water.</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Careful management of irrigation water reduces the rate of saline. </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Making underground water drainage systems reduces the saline. </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Adding organic matter for neutralizing.</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Planting salt tolerant species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269">
                <a:tc>
                  <a:txBody>
                    <a:bodyPr/>
                    <a:lstStyle/>
                    <a:p>
                      <a:pPr marL="342900" marR="0" lvl="0" indent="-342900" algn="just">
                        <a:spcBef>
                          <a:spcPts val="0"/>
                        </a:spcBef>
                        <a:spcAft>
                          <a:spcPts val="0"/>
                        </a:spcAft>
                        <a:buFont typeface="Wingdings"/>
                        <a:buChar char=""/>
                        <a:tabLst>
                          <a:tab pos="228600" algn="l"/>
                        </a:tabLst>
                      </a:pPr>
                      <a:r>
                        <a:rPr lang="en-US" sz="1100">
                          <a:effectLst/>
                          <a:latin typeface="Times New Roman"/>
                          <a:ea typeface="Times New Roman"/>
                        </a:rPr>
                        <a:t>Soil Acidity</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Reduce the addition of artificial/organic chemical.</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Adding alkaline substance like lime.</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Appropriate use/disposal of chemicals.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269">
                <a:tc>
                  <a:txBody>
                    <a:bodyPr/>
                    <a:lstStyle/>
                    <a:p>
                      <a:pPr marL="342900" marR="0" lvl="0" indent="-342900" algn="just">
                        <a:spcBef>
                          <a:spcPts val="0"/>
                        </a:spcBef>
                        <a:spcAft>
                          <a:spcPts val="0"/>
                        </a:spcAft>
                        <a:buFont typeface="Wingdings"/>
                        <a:buChar char=""/>
                        <a:tabLst>
                          <a:tab pos="228600" algn="l"/>
                        </a:tabLst>
                      </a:pPr>
                      <a:r>
                        <a:rPr lang="en-US" sz="1100" dirty="0" err="1">
                          <a:effectLst/>
                          <a:latin typeface="Times New Roman"/>
                          <a:ea typeface="Times New Roman"/>
                        </a:rPr>
                        <a:t>Alkilinization</a:t>
                      </a:r>
                      <a:r>
                        <a:rPr lang="en-US" sz="1100" dirty="0">
                          <a:effectLst/>
                          <a:latin typeface="Times New Roman"/>
                          <a:ea typeface="Times New Roman"/>
                        </a:rPr>
                        <a:t> of arable land </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 </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Avoiding the use of alkaline water for irrigation purposes.</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Adding organic matter (compost).</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782">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Imbalance of biological activities as a result of contamination of soil with toxic chemicals and loss of organic nutrients due to may be soil erosion.</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Appropriate use of wastes/toxic chemicals.</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And take any measures that are used to minimize loss of nutrients.</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Adding organic matter (green </a:t>
                      </a:r>
                      <a:r>
                        <a:rPr lang="en-US" sz="1100" dirty="0" err="1">
                          <a:effectLst/>
                          <a:latin typeface="Times New Roman"/>
                          <a:ea typeface="Times New Roman"/>
                        </a:rPr>
                        <a:t>manuring</a:t>
                      </a:r>
                      <a:r>
                        <a:rPr lang="en-US" sz="1100" dirty="0">
                          <a:effectLst/>
                          <a:latin typeface="Times New Roman"/>
                          <a:ea typeface="Times New Roman"/>
                        </a:rPr>
                        <a:t>, compost).</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Promote cleaner production (preventing/minimizing waste).</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026">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Productive topsoil covered by proposed activities or removal of productive top soil for temporary or permanent purposes</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Decrease the amount/size of the area that will be used for the proposed project.</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Collect and reuse the excavated top soil to form a superficial layer</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Conversions of borrow pits and spoil dumpsites into scenic lookouts.</a:t>
                      </a:r>
                    </a:p>
                    <a:p>
                      <a:pPr marL="342900" marR="0" lvl="0" indent="-342900" algn="just">
                        <a:spcBef>
                          <a:spcPts val="0"/>
                        </a:spcBef>
                        <a:spcAft>
                          <a:spcPts val="0"/>
                        </a:spcAft>
                        <a:buFont typeface="Wingdings"/>
                        <a:buChar char=""/>
                        <a:tabLst>
                          <a:tab pos="228600" algn="l"/>
                        </a:tabLst>
                      </a:pPr>
                      <a:r>
                        <a:rPr lang="en-US" sz="1100" dirty="0">
                          <a:effectLst/>
                          <a:latin typeface="Times New Roman"/>
                          <a:ea typeface="Times New Roman"/>
                        </a:rPr>
                        <a:t>Use vertical space than horizontal.</a:t>
                      </a:r>
                    </a:p>
                  </a:txBody>
                  <a:tcPr marL="34288" marR="34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638107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25506044"/>
              </p:ext>
            </p:extLst>
          </p:nvPr>
        </p:nvGraphicFramePr>
        <p:xfrm>
          <a:off x="304800" y="152400"/>
          <a:ext cx="8458200" cy="6797040"/>
        </p:xfrm>
        <a:graphic>
          <a:graphicData uri="http://schemas.openxmlformats.org/drawingml/2006/table">
            <a:tbl>
              <a:tblPr firstRow="1" bandRow="1">
                <a:tableStyleId>{E8B1032C-EA38-4F05-BA0D-38AFFFC7BED3}</a:tableStyleId>
              </a:tblPr>
              <a:tblGrid>
                <a:gridCol w="4191000"/>
                <a:gridCol w="4267200"/>
              </a:tblGrid>
              <a:tr h="319110">
                <a:tc>
                  <a:txBody>
                    <a:bodyPr/>
                    <a:lstStyle/>
                    <a:p>
                      <a:pPr marL="0" marR="0" algn="just">
                        <a:spcBef>
                          <a:spcPts val="0"/>
                        </a:spcBef>
                        <a:spcAft>
                          <a:spcPts val="0"/>
                        </a:spcAft>
                      </a:pPr>
                      <a:r>
                        <a:rPr lang="en-US" sz="1400" dirty="0">
                          <a:effectLst/>
                          <a:latin typeface="Times New Roman"/>
                          <a:ea typeface="Times New Roman"/>
                        </a:rPr>
                        <a:t>Possible Impacts</a:t>
                      </a:r>
                      <a:endParaRPr lang="en-US" sz="16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400" dirty="0">
                          <a:effectLst/>
                          <a:latin typeface="Times New Roman"/>
                          <a:ea typeface="Times New Roman"/>
                        </a:rPr>
                        <a:t>Some </a:t>
                      </a:r>
                      <a:r>
                        <a:rPr lang="en-US" sz="1400" dirty="0" err="1">
                          <a:effectLst/>
                          <a:latin typeface="Times New Roman"/>
                          <a:ea typeface="Times New Roman"/>
                        </a:rPr>
                        <a:t>Mitigative</a:t>
                      </a:r>
                      <a:r>
                        <a:rPr lang="en-US" sz="1400" dirty="0">
                          <a:effectLst/>
                          <a:latin typeface="Times New Roman"/>
                          <a:ea typeface="Times New Roman"/>
                        </a:rPr>
                        <a:t> Measures</a:t>
                      </a:r>
                      <a:endParaRPr lang="en-US" sz="1600" dirty="0">
                        <a:effectLst/>
                        <a:latin typeface="Times New Roman"/>
                        <a:ea typeface="Times New Roman"/>
                      </a:endParaRPr>
                    </a:p>
                  </a:txBody>
                  <a:tcPr marL="68580" marR="68580" marT="0" marB="0"/>
                </a:tc>
              </a:tr>
              <a:tr h="2233769">
                <a:tc>
                  <a:txBody>
                    <a:bodyPr/>
                    <a:lstStyle/>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Flooding, channel modification, river canal siltation.</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Leaving sufficient enough buffer zones of undisturbed vegetation between the site of the project and water bodies</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Use water flow speed reduction measures e.g. soil conservation measures</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Use silting basins to reduce silt, pollutants and debris from runoff before it is discharged to adjacent water bodies</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Plan carefully to avoid the change/modification of the previous channel flow / natural flow of water</a:t>
                      </a:r>
                    </a:p>
                  </a:txBody>
                  <a:tcPr marL="68580" marR="68580" marT="0" marB="0"/>
                </a:tc>
              </a:tr>
              <a:tr h="2010392">
                <a:tc>
                  <a:txBody>
                    <a:bodyPr/>
                    <a:lstStyle/>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Reduction/lowering of surface or ground water table.</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Sitting projects far away from susceptible areas </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Use alternative technologies/techniques/process to minimize the consumption of water</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Locate those water-consuming projects, if possible, in areas where availability of ground or surface water is not a problem.</a:t>
                      </a:r>
                    </a:p>
                    <a:p>
                      <a:pPr marL="342900" marR="0" lvl="0" indent="-342900" algn="just">
                        <a:spcBef>
                          <a:spcPts val="0"/>
                        </a:spcBef>
                        <a:spcAft>
                          <a:spcPts val="0"/>
                        </a:spcAft>
                        <a:buFont typeface="Wingdings"/>
                        <a:buChar char=""/>
                        <a:tabLst>
                          <a:tab pos="91440" algn="l"/>
                        </a:tabLst>
                      </a:pPr>
                      <a:r>
                        <a:rPr lang="en-US" sz="1400" dirty="0" smtClean="0">
                          <a:effectLst/>
                          <a:latin typeface="Times New Roman"/>
                          <a:ea typeface="Times New Roman"/>
                        </a:rPr>
                        <a:t>Ensure </a:t>
                      </a:r>
                      <a:r>
                        <a:rPr lang="en-US" sz="1400" dirty="0">
                          <a:effectLst/>
                          <a:latin typeface="Times New Roman"/>
                          <a:ea typeface="Times New Roman"/>
                        </a:rPr>
                        <a:t>that the utilization of ground water is within the capacity of natural system to replenish itself</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Re-use the recycled wastewater.</a:t>
                      </a:r>
                    </a:p>
                  </a:txBody>
                  <a:tcPr marL="68580" marR="68580" marT="0" marB="0"/>
                </a:tc>
              </a:tr>
              <a:tr h="2233769">
                <a:tc>
                  <a:txBody>
                    <a:bodyPr/>
                    <a:lstStyle/>
                    <a:p>
                      <a:pPr marL="342900" marR="0" lvl="0" indent="-342900" algn="just">
                        <a:spcBef>
                          <a:spcPts val="0"/>
                        </a:spcBef>
                        <a:spcAft>
                          <a:spcPts val="0"/>
                        </a:spcAft>
                        <a:buFont typeface="Wingdings"/>
                        <a:buChar char=""/>
                        <a:tabLst>
                          <a:tab pos="91440" algn="l"/>
                        </a:tabLst>
                      </a:pPr>
                      <a:r>
                        <a:rPr lang="en-US" sz="1400">
                          <a:effectLst/>
                          <a:latin typeface="Times New Roman"/>
                          <a:ea typeface="Times New Roman"/>
                        </a:rPr>
                        <a:t>Excess increment of nutrients in water bodies (eutrophication).</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Sitting projects far away from susceptible areas to erosion in order to reduce chemical pollution of water bodies</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Carry out soil conservation measures.</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Leaving sufficient enough buffer zones of undisturbed vegetation between the site of the project and water bodies</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Avoid direct waste disposal into or near water bodies</a:t>
                      </a:r>
                    </a:p>
                    <a:p>
                      <a:pPr marL="342900" marR="0" lvl="0" indent="-342900" algn="just">
                        <a:spcBef>
                          <a:spcPts val="0"/>
                        </a:spcBef>
                        <a:spcAft>
                          <a:spcPts val="0"/>
                        </a:spcAft>
                        <a:buFont typeface="Wingdings"/>
                        <a:buChar char=""/>
                        <a:tabLst>
                          <a:tab pos="91440" algn="l"/>
                        </a:tabLst>
                      </a:pPr>
                      <a:r>
                        <a:rPr lang="en-US" sz="1400" dirty="0">
                          <a:effectLst/>
                          <a:latin typeface="Times New Roman"/>
                          <a:ea typeface="Times New Roman"/>
                        </a:rPr>
                        <a:t>Reduce the amount of inlet of both chemical and biological fertilizers to water bodies </a:t>
                      </a:r>
                    </a:p>
                  </a:txBody>
                  <a:tcPr marL="68580" marR="68580" marT="0" marB="0"/>
                </a:tc>
              </a:tr>
            </a:tbl>
          </a:graphicData>
        </a:graphic>
      </p:graphicFrame>
    </p:spTree>
    <p:extLst>
      <p:ext uri="{BB962C8B-B14F-4D97-AF65-F5344CB8AC3E}">
        <p14:creationId xmlns:p14="http://schemas.microsoft.com/office/powerpoint/2010/main" val="1987339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76948296"/>
              </p:ext>
            </p:extLst>
          </p:nvPr>
        </p:nvGraphicFramePr>
        <p:xfrm>
          <a:off x="228600" y="228600"/>
          <a:ext cx="8686800" cy="6437605"/>
        </p:xfrm>
        <a:graphic>
          <a:graphicData uri="http://schemas.openxmlformats.org/drawingml/2006/table">
            <a:tbl>
              <a:tblPr firstRow="1" bandRow="1">
                <a:tableStyleId>{E8B1032C-EA38-4F05-BA0D-38AFFFC7BED3}</a:tableStyleId>
              </a:tblPr>
              <a:tblGrid>
                <a:gridCol w="4267200"/>
                <a:gridCol w="4419600"/>
              </a:tblGrid>
              <a:tr h="304800">
                <a:tc>
                  <a:txBody>
                    <a:bodyPr/>
                    <a:lstStyle/>
                    <a:p>
                      <a:pPr marL="0" marR="0" algn="just">
                        <a:spcBef>
                          <a:spcPts val="0"/>
                        </a:spcBef>
                        <a:spcAft>
                          <a:spcPts val="0"/>
                        </a:spcAft>
                      </a:pPr>
                      <a:r>
                        <a:rPr lang="en-US" sz="1400" dirty="0">
                          <a:effectLst/>
                          <a:latin typeface="Times New Roman"/>
                          <a:ea typeface="Times New Roman"/>
                        </a:rPr>
                        <a:t>Possible Impacts</a:t>
                      </a:r>
                      <a:endParaRPr lang="en-US" sz="16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400" dirty="0">
                          <a:effectLst/>
                          <a:latin typeface="Times New Roman"/>
                          <a:ea typeface="Times New Roman"/>
                        </a:rPr>
                        <a:t>Some </a:t>
                      </a:r>
                      <a:r>
                        <a:rPr lang="en-US" sz="1400" dirty="0" err="1">
                          <a:effectLst/>
                          <a:latin typeface="Times New Roman"/>
                          <a:ea typeface="Times New Roman"/>
                        </a:rPr>
                        <a:t>Mitigative</a:t>
                      </a:r>
                      <a:r>
                        <a:rPr lang="en-US" sz="1400" dirty="0">
                          <a:effectLst/>
                          <a:latin typeface="Times New Roman"/>
                          <a:ea typeface="Times New Roman"/>
                        </a:rPr>
                        <a:t> Measures</a:t>
                      </a:r>
                      <a:endParaRPr lang="en-US" sz="1600" dirty="0">
                        <a:effectLst/>
                        <a:latin typeface="Times New Roman"/>
                        <a:ea typeface="Times New Roman"/>
                      </a:endParaRPr>
                    </a:p>
                  </a:txBody>
                  <a:tcPr marL="68580" marR="68580" marT="0" marB="0"/>
                </a:tc>
              </a:tr>
              <a:tr h="3200400">
                <a:tc>
                  <a:txBody>
                    <a:bodyPr/>
                    <a:lstStyle/>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Pollution of surface and ground water through direct or indirect addition of toxic chemicals or waste or organic chemicals etc.</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Sitting projects far away from susceptible areas to erosion in order to reduce chemical pollution of water bodies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Leaving sufficient enough buffer zones of undisturbed vegetation between the site of the project and water bodies.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Install silting basins to reduce silt, pollutants and debris from runoff before it is discharged to adjacent water bodies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Monitoring, pipeline systems and impoundments for leaks to reduce contamination of ground water. E.g. Preparing waterproof wastewater collectors.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Monitor sites even after the project has been closed (as necessary) and train local communities to conduct water quality tests to reduce ground water </a:t>
                      </a:r>
                      <a:r>
                        <a:rPr lang="en-US" sz="1200" dirty="0" smtClean="0">
                          <a:effectLst/>
                          <a:latin typeface="Times New Roman"/>
                          <a:ea typeface="Times New Roman"/>
                        </a:rPr>
                        <a:t>pollution</a:t>
                      </a:r>
                      <a:endParaRPr lang="en-US" sz="1200" dirty="0">
                        <a:effectLst/>
                        <a:latin typeface="Times New Roman"/>
                        <a:ea typeface="Times New Roman"/>
                      </a:endParaRP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Recycling of wastes to reduce water pollution</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Use treatment techniques especially in industrial activities;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Choice of the most appropriate technique, replacing processing equipment</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Dispose Safely/properly expired toxic chemicals;</a:t>
                      </a:r>
                    </a:p>
                  </a:txBody>
                  <a:tcPr marL="68580" marR="68580" marT="0" marB="0"/>
                </a:tc>
              </a:tr>
              <a:tr h="1225117">
                <a:tc>
                  <a:txBody>
                    <a:bodyPr/>
                    <a:lstStyle/>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Increment of suspended solids (turbidity) in water bodies through soil erosion or direct release of waste from different activities.</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Sitting projects far away from susceptible areas to erosion in order to reduce siltation, turbidity and chemical pollution of water bodies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Carry out soil conservation measures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Leaving sufficient enough buffer zones of undisturbed vegetation between the site of the project and water bodies.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Installing silting basins to reduce silt, pollutants &amp; debris from runoff before it is discharged to adjacent water bodies</a:t>
                      </a:r>
                    </a:p>
                  </a:txBody>
                  <a:tcPr marL="68580" marR="68580" marT="0" marB="0"/>
                </a:tc>
              </a:tr>
              <a:tr h="1469365">
                <a:tc>
                  <a:txBody>
                    <a:bodyPr/>
                    <a:lstStyle/>
                    <a:p>
                      <a:pPr marL="342900" marR="0" lvl="0" indent="-342900" algn="just">
                        <a:spcBef>
                          <a:spcPts val="0"/>
                        </a:spcBef>
                        <a:spcAft>
                          <a:spcPts val="0"/>
                        </a:spcAft>
                        <a:buFont typeface="Wingdings"/>
                        <a:buChar char=""/>
                        <a:tabLst>
                          <a:tab pos="91440" algn="l"/>
                        </a:tabLst>
                      </a:pPr>
                      <a:r>
                        <a:rPr lang="en-US" sz="1200">
                          <a:effectLst/>
                          <a:latin typeface="Times New Roman"/>
                          <a:ea typeface="Times New Roman"/>
                        </a:rPr>
                        <a:t>Increment of the amount of silt/sediment in downstream area including agricultural land, reservoirs, etc.</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Minimize the area of ground clearance; provide good vegetative cover or prevent the raindrops from direct hitting the soil; or reduce the free movement of runoff; control the volume and speed of water flows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Careful design/plan of projects can avoid soil erosion;</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Carry out soil conservation measures.</a:t>
                      </a:r>
                    </a:p>
                    <a:p>
                      <a:pPr marL="342900" marR="0" lvl="0" indent="-342900" algn="just">
                        <a:spcBef>
                          <a:spcPts val="0"/>
                        </a:spcBef>
                        <a:spcAft>
                          <a:spcPts val="0"/>
                        </a:spcAft>
                        <a:buFont typeface="Wingdings"/>
                        <a:buChar char=""/>
                        <a:tabLst>
                          <a:tab pos="91440" algn="l"/>
                        </a:tabLst>
                      </a:pPr>
                      <a:r>
                        <a:rPr lang="en-US" sz="1200" dirty="0">
                          <a:effectLst/>
                          <a:latin typeface="Times New Roman"/>
                          <a:ea typeface="Times New Roman"/>
                        </a:rPr>
                        <a:t>Leaving sufficient enough buffer zones of undisturbed vegetation between the site of the project and water bodies.</a:t>
                      </a:r>
                    </a:p>
                  </a:txBody>
                  <a:tcPr marL="68580" marR="68580" marT="0" marB="0"/>
                </a:tc>
              </a:tr>
            </a:tbl>
          </a:graphicData>
        </a:graphic>
      </p:graphicFrame>
    </p:spTree>
    <p:extLst>
      <p:ext uri="{BB962C8B-B14F-4D97-AF65-F5344CB8AC3E}">
        <p14:creationId xmlns:p14="http://schemas.microsoft.com/office/powerpoint/2010/main" val="14054736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41427419"/>
              </p:ext>
            </p:extLst>
          </p:nvPr>
        </p:nvGraphicFramePr>
        <p:xfrm>
          <a:off x="228600" y="228599"/>
          <a:ext cx="8763000" cy="6400800"/>
        </p:xfrm>
        <a:graphic>
          <a:graphicData uri="http://schemas.openxmlformats.org/drawingml/2006/table">
            <a:tbl>
              <a:tblPr firstRow="1" bandRow="1">
                <a:tableStyleId>{ED083AE6-46FA-4A59-8FB0-9F97EB10719F}</a:tableStyleId>
              </a:tblPr>
              <a:tblGrid>
                <a:gridCol w="4381500"/>
                <a:gridCol w="4381500"/>
              </a:tblGrid>
              <a:tr h="176624">
                <a:tc>
                  <a:txBody>
                    <a:bodyPr/>
                    <a:lstStyle/>
                    <a:p>
                      <a:pPr marL="0" marR="0" algn="just">
                        <a:spcBef>
                          <a:spcPts val="0"/>
                        </a:spcBef>
                        <a:spcAft>
                          <a:spcPts val="0"/>
                        </a:spcAft>
                      </a:pPr>
                      <a:r>
                        <a:rPr lang="en-US" sz="15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500" dirty="0">
                          <a:effectLst/>
                          <a:latin typeface="Times New Roman"/>
                          <a:ea typeface="Times New Roman"/>
                        </a:rPr>
                        <a:t>Some </a:t>
                      </a:r>
                      <a:r>
                        <a:rPr lang="en-US" sz="1500" dirty="0" err="1">
                          <a:effectLst/>
                          <a:latin typeface="Times New Roman"/>
                          <a:ea typeface="Times New Roman"/>
                        </a:rPr>
                        <a:t>Mitigative</a:t>
                      </a:r>
                      <a:r>
                        <a:rPr lang="en-US" sz="1500" dirty="0">
                          <a:effectLst/>
                          <a:latin typeface="Times New Roman"/>
                          <a:ea typeface="Times New Roman"/>
                        </a:rPr>
                        <a:t> Measures</a:t>
                      </a:r>
                    </a:p>
                  </a:txBody>
                  <a:tcPr marL="68580" marR="68580" marT="0" marB="0"/>
                </a:tc>
              </a:tr>
              <a:tr h="1412993">
                <a:tc>
                  <a:txBody>
                    <a:bodyPr/>
                    <a:lstStyle/>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Depletion of ozone layer&amp; climatic change due to emission of some gases (SO</a:t>
                      </a:r>
                      <a:r>
                        <a:rPr lang="en-US" sz="1500" baseline="-25000" dirty="0">
                          <a:effectLst/>
                          <a:latin typeface="Times New Roman"/>
                          <a:ea typeface="Times New Roman"/>
                        </a:rPr>
                        <a:t>2,</a:t>
                      </a:r>
                      <a:r>
                        <a:rPr lang="en-US" sz="1500" dirty="0">
                          <a:effectLst/>
                          <a:latin typeface="Times New Roman"/>
                          <a:ea typeface="Times New Roman"/>
                        </a:rPr>
                        <a:t> CO</a:t>
                      </a:r>
                      <a:r>
                        <a:rPr lang="en-US" sz="1500" baseline="-25000" dirty="0">
                          <a:effectLst/>
                          <a:latin typeface="Times New Roman"/>
                          <a:ea typeface="Times New Roman"/>
                        </a:rPr>
                        <a:t>2,</a:t>
                      </a:r>
                      <a:r>
                        <a:rPr lang="en-US" sz="1500" dirty="0">
                          <a:effectLst/>
                          <a:latin typeface="Times New Roman"/>
                          <a:ea typeface="Times New Roman"/>
                        </a:rPr>
                        <a:t> NO</a:t>
                      </a:r>
                      <a:r>
                        <a:rPr lang="en-US" sz="1500" baseline="-25000" dirty="0">
                          <a:effectLst/>
                          <a:latin typeface="Times New Roman"/>
                          <a:ea typeface="Times New Roman"/>
                        </a:rPr>
                        <a:t>2</a:t>
                      </a:r>
                      <a:r>
                        <a:rPr lang="en-US" sz="1500" dirty="0">
                          <a:effectLst/>
                          <a:latin typeface="Times New Roman"/>
                          <a:ea typeface="Times New Roman"/>
                        </a:rPr>
                        <a:t>, fluoride, CO, CFCs etc.) to the atmosphere.</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Control the emission of </a:t>
                      </a:r>
                      <a:r>
                        <a:rPr lang="en-US" sz="1500" dirty="0" err="1">
                          <a:effectLst/>
                          <a:latin typeface="Times New Roman"/>
                          <a:ea typeface="Times New Roman"/>
                        </a:rPr>
                        <a:t>SO</a:t>
                      </a:r>
                      <a:r>
                        <a:rPr lang="en-US" sz="1500" baseline="-25000" dirty="0" err="1">
                          <a:effectLst/>
                          <a:latin typeface="Times New Roman"/>
                          <a:ea typeface="Times New Roman"/>
                        </a:rPr>
                        <a:t>x</a:t>
                      </a:r>
                      <a:r>
                        <a:rPr lang="en-US" sz="1500" baseline="30000" dirty="0">
                          <a:effectLst/>
                          <a:latin typeface="Times New Roman"/>
                          <a:ea typeface="Times New Roman"/>
                        </a:rPr>
                        <a:t>,</a:t>
                      </a:r>
                      <a:r>
                        <a:rPr lang="en-US" sz="1500" dirty="0">
                          <a:effectLst/>
                          <a:latin typeface="Times New Roman"/>
                          <a:ea typeface="Times New Roman"/>
                        </a:rPr>
                        <a:t> </a:t>
                      </a:r>
                      <a:r>
                        <a:rPr lang="en-US" sz="1500" dirty="0" err="1">
                          <a:effectLst/>
                          <a:latin typeface="Times New Roman"/>
                          <a:ea typeface="Times New Roman"/>
                        </a:rPr>
                        <a:t>NO</a:t>
                      </a:r>
                      <a:r>
                        <a:rPr lang="en-US" sz="1500" baseline="-25000" dirty="0" err="1">
                          <a:effectLst/>
                          <a:latin typeface="Times New Roman"/>
                          <a:ea typeface="Times New Roman"/>
                        </a:rPr>
                        <a:t>x</a:t>
                      </a:r>
                      <a:r>
                        <a:rPr lang="en-US" sz="1500" baseline="30000" dirty="0">
                          <a:effectLst/>
                          <a:latin typeface="Times New Roman"/>
                          <a:ea typeface="Times New Roman"/>
                        </a:rPr>
                        <a:t>,</a:t>
                      </a:r>
                      <a:r>
                        <a:rPr lang="en-US" sz="1500" dirty="0">
                          <a:effectLst/>
                          <a:latin typeface="Times New Roman"/>
                          <a:ea typeface="Times New Roman"/>
                        </a:rPr>
                        <a:t> CO and other applicable chemicals by scrubbing with water or alkaline solutions, incineration or absorption by other catalytic processes.</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Recycle wastewater and wastes to reduce the amount of pollutants released to the atmosphere</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Choose environmentally friendly processes, technologies or raw materials.</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Treat effluent gases to reduce the amount of pollutants.</a:t>
                      </a:r>
                    </a:p>
                  </a:txBody>
                  <a:tcPr marL="68580" marR="68580" marT="0" marB="0"/>
                </a:tc>
              </a:tr>
              <a:tr h="2472738">
                <a:tc>
                  <a:txBody>
                    <a:bodyPr/>
                    <a:lstStyle/>
                    <a:p>
                      <a:pPr marL="342900" marR="0" lvl="0" indent="-342900" algn="just">
                        <a:spcBef>
                          <a:spcPts val="0"/>
                        </a:spcBef>
                        <a:spcAft>
                          <a:spcPts val="0"/>
                        </a:spcAft>
                        <a:buFont typeface="Wingdings 2"/>
                        <a:buChar char=""/>
                        <a:tabLst>
                          <a:tab pos="0" algn="l"/>
                        </a:tabLst>
                      </a:pPr>
                      <a:r>
                        <a:rPr lang="en-US" sz="1500">
                          <a:effectLst/>
                          <a:latin typeface="Times New Roman"/>
                          <a:ea typeface="Times New Roman"/>
                        </a:rPr>
                        <a:t>Affecting human health due to the emission of gases like ammonia, methane, etc.</a:t>
                      </a:r>
                    </a:p>
                    <a:p>
                      <a:pPr marL="0" marR="0" algn="just">
                        <a:spcBef>
                          <a:spcPts val="0"/>
                        </a:spcBef>
                        <a:spcAft>
                          <a:spcPts val="0"/>
                        </a:spcAft>
                      </a:pPr>
                      <a:r>
                        <a:rPr lang="en-US" sz="1500">
                          <a:effectLst/>
                          <a:latin typeface="Times New Roman"/>
                          <a:ea typeface="Times New Roman"/>
                        </a:rPr>
                        <a:t> </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Establish projects or activities far away from population centers;</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Consider prevailing wind directions from population centers </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Sitting projects with minimum distance of at least it doesn't create problem to the vicinity area;</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The use of treatment plants for instance biological methods to reduce bad smell and </a:t>
                      </a:r>
                      <a:r>
                        <a:rPr lang="en-US" sz="1500" dirty="0" err="1">
                          <a:effectLst/>
                          <a:latin typeface="Times New Roman"/>
                          <a:ea typeface="Times New Roman"/>
                        </a:rPr>
                        <a:t>odours</a:t>
                      </a:r>
                      <a:endParaRPr lang="en-US" sz="1500" dirty="0">
                        <a:effectLst/>
                        <a:latin typeface="Times New Roman"/>
                        <a:ea typeface="Times New Roman"/>
                      </a:endParaRP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Recycle wastewater and wastes to reduce the amount of pollutants released to the atmosphere</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Treat effluent gases to reduce the amount of pollutants</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Planting tall, leafy and dense </a:t>
                      </a:r>
                      <a:r>
                        <a:rPr lang="en-US" sz="1500" dirty="0" err="1">
                          <a:effectLst/>
                          <a:latin typeface="Times New Roman"/>
                          <a:ea typeface="Times New Roman"/>
                        </a:rPr>
                        <a:t>vegetations</a:t>
                      </a:r>
                      <a:r>
                        <a:rPr lang="en-US" sz="1500" dirty="0">
                          <a:effectLst/>
                          <a:latin typeface="Times New Roman"/>
                          <a:ea typeface="Times New Roman"/>
                        </a:rPr>
                        <a:t> between activities and human settlements as a barrier filters pollutants</a:t>
                      </a:r>
                    </a:p>
                    <a:p>
                      <a:pPr marL="342900" marR="0" lvl="0" indent="-342900" algn="just">
                        <a:spcBef>
                          <a:spcPts val="0"/>
                        </a:spcBef>
                        <a:spcAft>
                          <a:spcPts val="0"/>
                        </a:spcAft>
                        <a:buFont typeface="Wingdings 2"/>
                        <a:buChar char=""/>
                        <a:tabLst>
                          <a:tab pos="0" algn="l"/>
                        </a:tabLst>
                      </a:pPr>
                      <a:r>
                        <a:rPr lang="en-US" sz="1500" dirty="0">
                          <a:effectLst/>
                          <a:latin typeface="Times New Roman"/>
                          <a:ea typeface="Times New Roman"/>
                        </a:rPr>
                        <a:t>Construction of bio-gas schemes so as to use methane gas for </a:t>
                      </a:r>
                      <a:r>
                        <a:rPr lang="en-US" sz="1500" dirty="0" smtClean="0">
                          <a:effectLst/>
                          <a:latin typeface="Times New Roman"/>
                          <a:ea typeface="Times New Roman"/>
                        </a:rPr>
                        <a:t>household </a:t>
                      </a:r>
                      <a:r>
                        <a:rPr lang="en-US" sz="1500" dirty="0">
                          <a:effectLst/>
                          <a:latin typeface="Times New Roman"/>
                          <a:ea typeface="Times New Roman"/>
                        </a:rPr>
                        <a:t>use, </a:t>
                      </a:r>
                    </a:p>
                  </a:txBody>
                  <a:tcPr marL="68580" marR="68580" marT="0" marB="0"/>
                </a:tc>
              </a:tr>
            </a:tbl>
          </a:graphicData>
        </a:graphic>
      </p:graphicFrame>
    </p:spTree>
    <p:extLst>
      <p:ext uri="{BB962C8B-B14F-4D97-AF65-F5344CB8AC3E}">
        <p14:creationId xmlns:p14="http://schemas.microsoft.com/office/powerpoint/2010/main" val="30324116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40829701"/>
              </p:ext>
            </p:extLst>
          </p:nvPr>
        </p:nvGraphicFramePr>
        <p:xfrm>
          <a:off x="304800" y="685800"/>
          <a:ext cx="8610600" cy="5116360"/>
        </p:xfrm>
        <a:graphic>
          <a:graphicData uri="http://schemas.openxmlformats.org/drawingml/2006/table">
            <a:tbl>
              <a:tblPr firstRow="1" bandRow="1">
                <a:tableStyleId>{BDBED569-4797-4DF1-A0F4-6AAB3CD982D8}</a:tableStyleId>
              </a:tblPr>
              <a:tblGrid>
                <a:gridCol w="4305300"/>
                <a:gridCol w="4305300"/>
              </a:tblGrid>
              <a:tr h="457200">
                <a:tc>
                  <a:txBody>
                    <a:bodyPr/>
                    <a:lstStyle/>
                    <a:p>
                      <a:pPr marL="0" marR="0" algn="just">
                        <a:spcBef>
                          <a:spcPts val="0"/>
                        </a:spcBef>
                        <a:spcAft>
                          <a:spcPts val="0"/>
                        </a:spcAft>
                      </a:pPr>
                      <a:r>
                        <a:rPr lang="en-US" sz="15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500" dirty="0">
                          <a:effectLst/>
                          <a:latin typeface="Times New Roman"/>
                          <a:ea typeface="Times New Roman"/>
                        </a:rPr>
                        <a:t>Some </a:t>
                      </a:r>
                      <a:r>
                        <a:rPr lang="en-US" sz="1500" dirty="0" err="1">
                          <a:effectLst/>
                          <a:latin typeface="Times New Roman"/>
                          <a:ea typeface="Times New Roman"/>
                        </a:rPr>
                        <a:t>Mitigative</a:t>
                      </a:r>
                      <a:r>
                        <a:rPr lang="en-US" sz="1500" dirty="0">
                          <a:effectLst/>
                          <a:latin typeface="Times New Roman"/>
                          <a:ea typeface="Times New Roman"/>
                        </a:rPr>
                        <a:t> Measures</a:t>
                      </a:r>
                    </a:p>
                  </a:txBody>
                  <a:tcPr marL="68580" marR="68580" marT="0" marB="0"/>
                </a:tc>
              </a:tr>
              <a:tr h="4659160">
                <a:tc>
                  <a:txBody>
                    <a:bodyPr/>
                    <a:lstStyle/>
                    <a:p>
                      <a:pPr marL="342900" marR="0" lvl="0" indent="-342900" algn="just">
                        <a:spcBef>
                          <a:spcPts val="0"/>
                        </a:spcBef>
                        <a:spcAft>
                          <a:spcPts val="0"/>
                        </a:spcAft>
                        <a:buFont typeface="Wingdings 2"/>
                        <a:buChar char=""/>
                        <a:tabLst>
                          <a:tab pos="0" algn="l"/>
                        </a:tabLst>
                      </a:pPr>
                      <a:r>
                        <a:rPr lang="en-US" sz="1800" dirty="0">
                          <a:effectLst/>
                          <a:latin typeface="Times New Roman"/>
                          <a:ea typeface="Times New Roman"/>
                        </a:rPr>
                        <a:t>Reduction of air quality; endangering of life (flora, fauna, human being and damage of settlements due to dust.</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800" dirty="0">
                          <a:effectLst/>
                          <a:latin typeface="Times New Roman"/>
                          <a:ea typeface="Times New Roman"/>
                        </a:rPr>
                        <a:t>Control particulate matters by scrubbers, fabric filter collectors or electrostatic precipitators;</a:t>
                      </a:r>
                    </a:p>
                    <a:p>
                      <a:pPr marL="342900" marR="0" lvl="0" indent="-342900" algn="just">
                        <a:spcBef>
                          <a:spcPts val="0"/>
                        </a:spcBef>
                        <a:spcAft>
                          <a:spcPts val="0"/>
                        </a:spcAft>
                        <a:buFont typeface="Wingdings 2"/>
                        <a:buChar char=""/>
                        <a:tabLst>
                          <a:tab pos="0" algn="l"/>
                        </a:tabLst>
                      </a:pPr>
                      <a:r>
                        <a:rPr lang="en-US" sz="1800" dirty="0">
                          <a:effectLst/>
                          <a:latin typeface="Times New Roman"/>
                          <a:ea typeface="Times New Roman"/>
                        </a:rPr>
                        <a:t>Choice of environmentally friendly processes, technologies or raw materials reduce the amount and significance of pollutants</a:t>
                      </a:r>
                    </a:p>
                    <a:p>
                      <a:pPr marL="342900" marR="0" lvl="0" indent="-342900" algn="just">
                        <a:spcBef>
                          <a:spcPts val="0"/>
                        </a:spcBef>
                        <a:spcAft>
                          <a:spcPts val="0"/>
                        </a:spcAft>
                        <a:buFont typeface="Wingdings 2"/>
                        <a:buChar char=""/>
                        <a:tabLst>
                          <a:tab pos="0" algn="l"/>
                        </a:tabLst>
                      </a:pPr>
                      <a:r>
                        <a:rPr lang="en-US" sz="1800" dirty="0">
                          <a:effectLst/>
                          <a:latin typeface="Times New Roman"/>
                          <a:ea typeface="Times New Roman"/>
                        </a:rPr>
                        <a:t>Planting tall, leafy and dense/hedge </a:t>
                      </a:r>
                      <a:r>
                        <a:rPr lang="en-US" sz="1800" dirty="0" err="1">
                          <a:effectLst/>
                          <a:latin typeface="Times New Roman"/>
                          <a:ea typeface="Times New Roman"/>
                        </a:rPr>
                        <a:t>vegetations</a:t>
                      </a:r>
                      <a:r>
                        <a:rPr lang="en-US" sz="1800" dirty="0">
                          <a:effectLst/>
                          <a:latin typeface="Times New Roman"/>
                          <a:ea typeface="Times New Roman"/>
                        </a:rPr>
                        <a:t> between activities and human settlements as a barrier filters pollutants</a:t>
                      </a:r>
                    </a:p>
                    <a:p>
                      <a:pPr marL="342900" marR="0" lvl="0" indent="-342900" algn="just">
                        <a:spcBef>
                          <a:spcPts val="0"/>
                        </a:spcBef>
                        <a:spcAft>
                          <a:spcPts val="0"/>
                        </a:spcAft>
                        <a:buFont typeface="Wingdings 2"/>
                        <a:buChar char=""/>
                        <a:tabLst>
                          <a:tab pos="0" algn="l"/>
                        </a:tabLst>
                      </a:pPr>
                      <a:r>
                        <a:rPr lang="en-US" sz="1800" dirty="0">
                          <a:effectLst/>
                          <a:latin typeface="Times New Roman"/>
                          <a:ea typeface="Times New Roman"/>
                        </a:rPr>
                        <a:t>Watering of the area from which dust is generated;</a:t>
                      </a:r>
                    </a:p>
                    <a:p>
                      <a:pPr marL="342900" marR="0" lvl="0" indent="-342900" algn="just">
                        <a:spcBef>
                          <a:spcPts val="0"/>
                        </a:spcBef>
                        <a:spcAft>
                          <a:spcPts val="0"/>
                        </a:spcAft>
                        <a:buFont typeface="Wingdings 2"/>
                        <a:buChar char=""/>
                        <a:tabLst>
                          <a:tab pos="0" algn="l"/>
                        </a:tabLst>
                      </a:pPr>
                      <a:r>
                        <a:rPr lang="en-US" sz="1800" dirty="0">
                          <a:effectLst/>
                          <a:latin typeface="Times New Roman"/>
                          <a:ea typeface="Times New Roman"/>
                        </a:rPr>
                        <a:t>Use service sharing &amp; reduce extra manufacturing to decrease the impact</a:t>
                      </a:r>
                    </a:p>
                  </a:txBody>
                  <a:tcPr marL="68580" marR="68580" marT="0" marB="0"/>
                </a:tc>
              </a:tr>
            </a:tbl>
          </a:graphicData>
        </a:graphic>
      </p:graphicFrame>
    </p:spTree>
    <p:extLst>
      <p:ext uri="{BB962C8B-B14F-4D97-AF65-F5344CB8AC3E}">
        <p14:creationId xmlns:p14="http://schemas.microsoft.com/office/powerpoint/2010/main" val="83694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a:t>
            </a:r>
            <a:r>
              <a:rPr lang="en-US" dirty="0" err="1" smtClean="0"/>
              <a:t>EIA:Global</a:t>
            </a:r>
            <a:r>
              <a:rPr lang="en-US" dirty="0" smtClean="0"/>
              <a:t> and country level(in Ethiopia)</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First Environmental Legislation:</a:t>
            </a:r>
          </a:p>
          <a:p>
            <a:r>
              <a:rPr lang="en-US" dirty="0" smtClean="0"/>
              <a:t>The first comprehensive environmental legislation (Section 102) in United States came into force on 1st January 1970 in the form of National Environmental Policy Act (NEPA). In India, the Central Ministry of Environment and Forests issued a Notification on 27th January, 1994 making EIA statutory for 29 specified activities falling under sectors such as industries, mining, irrigation, power and transport etc. </a:t>
            </a:r>
          </a:p>
          <a:p>
            <a:endParaRPr lang="en-US" dirty="0" smtClean="0"/>
          </a:p>
          <a:p>
            <a:r>
              <a:rPr lang="en-US" dirty="0" smtClean="0"/>
              <a:t>This Notification was amended on 4th May, 1994 and the amended version includes a self-explanatory note detailing the procedure for obtaining environmental clearance, technical information, documents required to be submitted for getting environmental clearance from the Ministry of Environment and Forests.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04800"/>
          </a:xfrm>
        </p:spPr>
        <p:txBody>
          <a:bodyPr>
            <a:noAutofit/>
          </a:bodyPr>
          <a:lstStyle/>
          <a:p>
            <a:r>
              <a:rPr lang="en-GB" sz="2400" b="1" dirty="0">
                <a:latin typeface="Times New Roman" pitchFamily="18" charset="0"/>
                <a:ea typeface="Times New Roman"/>
                <a:cs typeface="Times New Roman" pitchFamily="18" charset="0"/>
              </a:rPr>
              <a:t>Flora, Fauna and Ecosystem</a:t>
            </a:r>
            <a:endParaRPr lang="en-US" sz="2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800389197"/>
              </p:ext>
            </p:extLst>
          </p:nvPr>
        </p:nvGraphicFramePr>
        <p:xfrm>
          <a:off x="152400" y="527283"/>
          <a:ext cx="8839200" cy="5961131"/>
        </p:xfrm>
        <a:graphic>
          <a:graphicData uri="http://schemas.openxmlformats.org/drawingml/2006/table">
            <a:tbl>
              <a:tblPr firstRow="1" bandRow="1">
                <a:tableStyleId>{8799B23B-EC83-4686-B30A-512413B5E67A}</a:tableStyleId>
              </a:tblPr>
              <a:tblGrid>
                <a:gridCol w="4419600"/>
                <a:gridCol w="4419600"/>
              </a:tblGrid>
              <a:tr h="207243">
                <a:tc>
                  <a:txBody>
                    <a:bodyPr/>
                    <a:lstStyle/>
                    <a:p>
                      <a:pPr marL="0" marR="0" algn="just">
                        <a:spcBef>
                          <a:spcPts val="0"/>
                        </a:spcBef>
                        <a:spcAft>
                          <a:spcPts val="0"/>
                        </a:spcAft>
                      </a:pPr>
                      <a:r>
                        <a:rPr lang="en-US" sz="1400" dirty="0">
                          <a:effectLst/>
                          <a:latin typeface="Times New Roman"/>
                          <a:ea typeface="Times New Roman"/>
                        </a:rPr>
                        <a:t>Possible Impacts</a:t>
                      </a:r>
                      <a:endParaRPr lang="en-US" sz="16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400" dirty="0">
                          <a:effectLst/>
                          <a:latin typeface="Times New Roman"/>
                          <a:ea typeface="Times New Roman"/>
                        </a:rPr>
                        <a:t>Some </a:t>
                      </a:r>
                      <a:r>
                        <a:rPr lang="en-US" sz="1400" dirty="0" err="1">
                          <a:effectLst/>
                          <a:latin typeface="Times New Roman"/>
                          <a:ea typeface="Times New Roman"/>
                        </a:rPr>
                        <a:t>Mitigative</a:t>
                      </a:r>
                      <a:r>
                        <a:rPr lang="en-US" sz="1400" dirty="0">
                          <a:effectLst/>
                          <a:latin typeface="Times New Roman"/>
                          <a:ea typeface="Times New Roman"/>
                        </a:rPr>
                        <a:t> Measures</a:t>
                      </a:r>
                      <a:endParaRPr lang="en-US" sz="1600" dirty="0">
                        <a:effectLst/>
                        <a:latin typeface="Times New Roman"/>
                        <a:ea typeface="Times New Roman"/>
                      </a:endParaRPr>
                    </a:p>
                  </a:txBody>
                  <a:tcPr marL="68580" marR="68580" marT="0" marB="0"/>
                </a:tc>
              </a:tr>
              <a:tr h="1296733">
                <a:tc>
                  <a:txBody>
                    <a:bodyPr/>
                    <a:lstStyle/>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Loss of flora and fauna can be occurred when projects are established at the spot or in vicinity.</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Locate projects far away from sensitive areas;</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Establishment of biotic buffer zones.</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Carry out necessary rehabilitation measures when phasing out a project</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Give special consideration to mining operation in particular when located close to vulnerable areas;</a:t>
                      </a:r>
                    </a:p>
                  </a:txBody>
                  <a:tcPr marL="68580" marR="68580" marT="0" marB="0"/>
                </a:tc>
              </a:tr>
              <a:tr h="1289122">
                <a:tc>
                  <a:txBody>
                    <a:bodyPr/>
                    <a:lstStyle/>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Stability and health of an ecosystem may be affected when habitat is fragmented.</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Plant with native species in vicinity of a project &amp; adjacent areas to wildlife to provide additional habitats &amp; migration routes/corridors for local animals;</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Fence wildlife areas to avoid people interference If possible also establish a legal protection system/framework;</a:t>
                      </a:r>
                    </a:p>
                  </a:txBody>
                  <a:tcPr marL="68580" marR="68580" marT="0" marB="0"/>
                </a:tc>
              </a:tr>
              <a:tr h="1503976">
                <a:tc>
                  <a:txBody>
                    <a:bodyPr/>
                    <a:lstStyle/>
                    <a:p>
                      <a:pPr marL="342900" marR="0" lvl="0" indent="-342900" algn="just">
                        <a:spcBef>
                          <a:spcPts val="0"/>
                        </a:spcBef>
                        <a:spcAft>
                          <a:spcPts val="0"/>
                        </a:spcAft>
                        <a:buFont typeface="Symbol"/>
                        <a:buChar char=""/>
                        <a:tabLst>
                          <a:tab pos="228600" algn="l"/>
                        </a:tabLst>
                      </a:pPr>
                      <a:r>
                        <a:rPr lang="en-US" sz="1400">
                          <a:effectLst/>
                          <a:latin typeface="Times New Roman"/>
                          <a:ea typeface="Times New Roman"/>
                        </a:rPr>
                        <a:t>Direct killing of animals like collisions with vehicles</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At important areas use of tunnels/bridges reduces interference and collision rates</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Fencing or plant barriers can reduce the interference of human beings and traffics to wildlife;</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Take measures, like speed break on roads, to reduce the speed of vehicles where road crosses protected areas.</a:t>
                      </a:r>
                    </a:p>
                  </a:txBody>
                  <a:tcPr marL="68580" marR="68580" marT="0" marB="0"/>
                </a:tc>
              </a:tr>
              <a:tr h="1657940">
                <a:tc>
                  <a:txBody>
                    <a:bodyPr/>
                    <a:lstStyle/>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Disturbance of ecosystem because of extraction of sand, gravel or rock</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Avoid, if possible, the extraction of sand, gravel </a:t>
                      </a:r>
                      <a:r>
                        <a:rPr lang="en-US" sz="1400" dirty="0" err="1">
                          <a:effectLst/>
                          <a:latin typeface="Times New Roman"/>
                          <a:ea typeface="Times New Roman"/>
                        </a:rPr>
                        <a:t>etc</a:t>
                      </a:r>
                      <a:r>
                        <a:rPr lang="en-US" sz="1400" dirty="0">
                          <a:effectLst/>
                          <a:latin typeface="Times New Roman"/>
                          <a:ea typeface="Times New Roman"/>
                        </a:rPr>
                        <a:t> from river bottom/water bodies. </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Use alternative sites to exploit the resources</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Avoid the use of dynamite/explosive in water bodies</a:t>
                      </a:r>
                    </a:p>
                    <a:p>
                      <a:pPr marL="342900" marR="0" lvl="0" indent="-342900" algn="just">
                        <a:spcBef>
                          <a:spcPts val="0"/>
                        </a:spcBef>
                        <a:spcAft>
                          <a:spcPts val="0"/>
                        </a:spcAft>
                        <a:buFont typeface="Symbol"/>
                        <a:buChar char=""/>
                        <a:tabLst>
                          <a:tab pos="228600" algn="l"/>
                        </a:tabLst>
                      </a:pPr>
                      <a:r>
                        <a:rPr lang="en-US" sz="1400" dirty="0">
                          <a:effectLst/>
                          <a:latin typeface="Times New Roman"/>
                          <a:ea typeface="Times New Roman"/>
                        </a:rPr>
                        <a:t>Avoid construction materials during breading seasons in both water and terrestrial ecosystems</a:t>
                      </a:r>
                    </a:p>
                  </a:txBody>
                  <a:tcPr marL="68580" marR="68580" marT="0" marB="0"/>
                </a:tc>
              </a:tr>
            </a:tbl>
          </a:graphicData>
        </a:graphic>
      </p:graphicFrame>
    </p:spTree>
    <p:extLst>
      <p:ext uri="{BB962C8B-B14F-4D97-AF65-F5344CB8AC3E}">
        <p14:creationId xmlns:p14="http://schemas.microsoft.com/office/powerpoint/2010/main" val="37940796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56433930"/>
              </p:ext>
            </p:extLst>
          </p:nvPr>
        </p:nvGraphicFramePr>
        <p:xfrm>
          <a:off x="228600" y="76200"/>
          <a:ext cx="8763000" cy="6781800"/>
        </p:xfrm>
        <a:graphic>
          <a:graphicData uri="http://schemas.openxmlformats.org/drawingml/2006/table">
            <a:tbl>
              <a:tblPr firstRow="1" bandRow="1">
                <a:tableStyleId>{8799B23B-EC83-4686-B30A-512413B5E67A}</a:tableStyleId>
              </a:tblPr>
              <a:tblGrid>
                <a:gridCol w="4381500"/>
                <a:gridCol w="4381500"/>
              </a:tblGrid>
              <a:tr h="308263">
                <a:tc>
                  <a:txBody>
                    <a:bodyPr/>
                    <a:lstStyle/>
                    <a:p>
                      <a:pPr marL="0" marR="0" algn="just">
                        <a:spcBef>
                          <a:spcPts val="0"/>
                        </a:spcBef>
                        <a:spcAft>
                          <a:spcPts val="0"/>
                        </a:spcAft>
                      </a:pPr>
                      <a:r>
                        <a:rPr lang="en-US" sz="1400" dirty="0">
                          <a:effectLst/>
                          <a:latin typeface="Times New Roman"/>
                          <a:ea typeface="Times New Roman"/>
                        </a:rPr>
                        <a:t>Possible Impacts</a:t>
                      </a:r>
                      <a:endParaRPr lang="en-US" sz="16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400" dirty="0">
                          <a:effectLst/>
                          <a:latin typeface="Times New Roman"/>
                          <a:ea typeface="Times New Roman"/>
                        </a:rPr>
                        <a:t>Some </a:t>
                      </a:r>
                      <a:r>
                        <a:rPr lang="en-US" sz="1400" dirty="0" err="1">
                          <a:effectLst/>
                          <a:latin typeface="Times New Roman"/>
                          <a:ea typeface="Times New Roman"/>
                        </a:rPr>
                        <a:t>Mitigative</a:t>
                      </a:r>
                      <a:r>
                        <a:rPr lang="en-US" sz="1400" dirty="0">
                          <a:effectLst/>
                          <a:latin typeface="Times New Roman"/>
                          <a:ea typeface="Times New Roman"/>
                        </a:rPr>
                        <a:t> Measures</a:t>
                      </a:r>
                      <a:endParaRPr lang="en-US" sz="1600" dirty="0">
                        <a:effectLst/>
                        <a:latin typeface="Times New Roman"/>
                        <a:ea typeface="Times New Roman"/>
                      </a:endParaRPr>
                    </a:p>
                  </a:txBody>
                  <a:tcPr marL="68580" marR="68580" marT="0" marB="0"/>
                </a:tc>
              </a:tr>
              <a:tr h="2311978">
                <a:tc>
                  <a:txBody>
                    <a:bodyPr/>
                    <a:lstStyle/>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Exploitation of natural resources (flora and fauna) because of immigrants to project area</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Before the establishment of projects planting appropriate tree species, which can be used for different purposes, to minimize burden on the existing natural resources;</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Use alternative energy resources and construction materials.</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Use proper waste management not to affect the resources</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Make clear demarcation between the resources and project..</a:t>
                      </a:r>
                    </a:p>
                  </a:txBody>
                  <a:tcPr marL="68580" marR="68580" marT="0" marB="0"/>
                </a:tc>
              </a:tr>
              <a:tr h="2543175">
                <a:tc>
                  <a:txBody>
                    <a:bodyPr/>
                    <a:lstStyle/>
                    <a:p>
                      <a:pPr marL="342900" marR="0" lvl="0" indent="-342900" algn="just">
                        <a:spcBef>
                          <a:spcPts val="0"/>
                        </a:spcBef>
                        <a:spcAft>
                          <a:spcPts val="0"/>
                        </a:spcAft>
                        <a:buFont typeface="Symbol"/>
                        <a:buChar char=""/>
                        <a:tabLst>
                          <a:tab pos="228600" algn="l"/>
                        </a:tabLst>
                      </a:pPr>
                      <a:r>
                        <a:rPr lang="en-US" sz="1500">
                          <a:effectLst/>
                          <a:latin typeface="Times New Roman"/>
                          <a:ea typeface="Times New Roman"/>
                        </a:rPr>
                        <a:t>Flora and fauna in wetlands are affected </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Avoid the excessive clearance of vegetation from stream banks.</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Locate projects as much as possible far from wetlands</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Avoid the release or  minimize the use of hazardous chemicals in the catchments of vulnerable wetlands;</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If possible, the project should not modify water flow/course</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Use soil &amp; water conservation measures in the catchment to reduce siltation.</a:t>
                      </a:r>
                    </a:p>
                  </a:txBody>
                  <a:tcPr marL="68580" marR="68580" marT="0" marB="0"/>
                </a:tc>
              </a:tr>
              <a:tr h="1618384">
                <a:tc>
                  <a:txBody>
                    <a:bodyPr/>
                    <a:lstStyle/>
                    <a:p>
                      <a:pPr marL="342900" marR="0" lvl="0" indent="-342900" algn="just">
                        <a:spcBef>
                          <a:spcPts val="0"/>
                        </a:spcBef>
                        <a:spcAft>
                          <a:spcPts val="0"/>
                        </a:spcAft>
                        <a:buFont typeface="Symbol"/>
                        <a:buChar char=""/>
                        <a:tabLst>
                          <a:tab pos="228600" algn="l"/>
                        </a:tabLst>
                      </a:pPr>
                      <a:r>
                        <a:rPr lang="en-US" sz="1500">
                          <a:effectLst/>
                          <a:latin typeface="Times New Roman"/>
                          <a:ea typeface="Times New Roman"/>
                        </a:rPr>
                        <a:t>Introduction of new species or change of cultivation may cause for development of pests, diseases or weeds. </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If needed research on invasive exotic species should be carried out in enclosed areas</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Avoid the use of invasive exotic species for landscaping, reforestation, or for other purposes;</a:t>
                      </a:r>
                    </a:p>
                    <a:p>
                      <a:pPr marL="342900" marR="0" lvl="0" indent="-342900" algn="just">
                        <a:spcBef>
                          <a:spcPts val="0"/>
                        </a:spcBef>
                        <a:spcAft>
                          <a:spcPts val="0"/>
                        </a:spcAft>
                        <a:buFont typeface="Symbol"/>
                        <a:buChar char=""/>
                        <a:tabLst>
                          <a:tab pos="228600" algn="l"/>
                        </a:tabLst>
                      </a:pPr>
                      <a:r>
                        <a:rPr lang="en-US" sz="1500" dirty="0">
                          <a:effectLst/>
                          <a:latin typeface="Times New Roman"/>
                          <a:ea typeface="Times New Roman"/>
                        </a:rPr>
                        <a:t>Control the importation of uncertified seed or germ </a:t>
                      </a:r>
                      <a:r>
                        <a:rPr lang="en-US" sz="1500" dirty="0" err="1">
                          <a:effectLst/>
                          <a:latin typeface="Times New Roman"/>
                          <a:ea typeface="Times New Roman"/>
                        </a:rPr>
                        <a:t>plasm</a:t>
                      </a:r>
                      <a:r>
                        <a:rPr lang="en-US" sz="1500" dirty="0">
                          <a:effectLst/>
                          <a:latin typeface="Times New Roman"/>
                          <a:ea typeface="Times New Roman"/>
                        </a:rPr>
                        <a:t> to the region to avoid import of plant pests/diseases;</a:t>
                      </a:r>
                    </a:p>
                  </a:txBody>
                  <a:tcPr marL="68580" marR="68580" marT="0" marB="0"/>
                </a:tc>
              </a:tr>
            </a:tbl>
          </a:graphicData>
        </a:graphic>
      </p:graphicFrame>
    </p:spTree>
    <p:extLst>
      <p:ext uri="{BB962C8B-B14F-4D97-AF65-F5344CB8AC3E}">
        <p14:creationId xmlns:p14="http://schemas.microsoft.com/office/powerpoint/2010/main" val="1673319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51822022"/>
              </p:ext>
            </p:extLst>
          </p:nvPr>
        </p:nvGraphicFramePr>
        <p:xfrm>
          <a:off x="304800" y="152400"/>
          <a:ext cx="8763000" cy="6640735"/>
        </p:xfrm>
        <a:graphic>
          <a:graphicData uri="http://schemas.openxmlformats.org/drawingml/2006/table">
            <a:tbl>
              <a:tblPr firstRow="1" bandRow="1">
                <a:tableStyleId>{8799B23B-EC83-4686-B30A-512413B5E67A}</a:tableStyleId>
              </a:tblPr>
              <a:tblGrid>
                <a:gridCol w="4381500"/>
                <a:gridCol w="4381500"/>
              </a:tblGrid>
              <a:tr h="1911506">
                <a:tc>
                  <a:txBody>
                    <a:bodyPr/>
                    <a:lstStyle/>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Directly or indirect killing of aquatic and terrestrial animals Spreading of pesticide/insecticide for different purposes.</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Use Integrated Pest Management to avoid mass killing of animals; </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The concentration and length of time of chemicals should be to the level of the standard.</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Use appropriate and trained man power for application of chemicals</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Avoid the use of very poisonous pesticides in particular, on fields sloping down to watercourses during rain seasons with heavy precipitation. </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Apply pesticide, when a number of fauna are at the side. e.g. timing.</a:t>
                      </a:r>
                    </a:p>
                  </a:txBody>
                  <a:tcPr marL="68580" marR="68580" marT="0" marB="0"/>
                </a:tc>
              </a:tr>
              <a:tr h="2085279">
                <a:tc>
                  <a:txBody>
                    <a:bodyPr/>
                    <a:lstStyle/>
                    <a:p>
                      <a:pPr marL="342900" marR="0" lvl="0" indent="-342900" algn="just">
                        <a:spcBef>
                          <a:spcPts val="0"/>
                        </a:spcBef>
                        <a:spcAft>
                          <a:spcPts val="0"/>
                        </a:spcAft>
                        <a:buFont typeface="Symbol"/>
                        <a:buChar char=""/>
                        <a:tabLst>
                          <a:tab pos="228600" algn="l"/>
                        </a:tabLst>
                      </a:pPr>
                      <a:r>
                        <a:rPr lang="en-US" sz="1200">
                          <a:effectLst/>
                          <a:latin typeface="Times New Roman"/>
                          <a:ea typeface="Times New Roman"/>
                        </a:rPr>
                        <a:t>Contamination or use of polluted water may affect wildlife and nearby communities to the project area.</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Use of chemicals or disposal of wastes in a proper way reduce the impact;</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Handling of unused/used poisonous chemicals until they are treated and disposed properly</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Be sure that effluents are treated to the standard before joining water bodies.</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Avoid the use of very poisonous pesticides in particular on fields sloping down to watercourses during seasons with heavy precipitation.</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Proper disposal of expired chemicals prevents the potential impacts on flora and fauna.</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Proper disposal of wastes reduces siltation and pollution of water</a:t>
                      </a:r>
                    </a:p>
                  </a:txBody>
                  <a:tcPr marL="68580" marR="68580" marT="0" marB="0"/>
                </a:tc>
              </a:tr>
              <a:tr h="1216413">
                <a:tc>
                  <a:txBody>
                    <a:bodyPr/>
                    <a:lstStyle/>
                    <a:p>
                      <a:pPr marL="342900" marR="0" lvl="0" indent="-342900" algn="just">
                        <a:spcBef>
                          <a:spcPts val="0"/>
                        </a:spcBef>
                        <a:spcAft>
                          <a:spcPts val="0"/>
                        </a:spcAft>
                        <a:buFont typeface="Symbol"/>
                        <a:buChar char=""/>
                        <a:tabLst>
                          <a:tab pos="228600" algn="l"/>
                        </a:tabLst>
                      </a:pPr>
                      <a:r>
                        <a:rPr lang="en-US" sz="1200">
                          <a:effectLst/>
                          <a:latin typeface="Times New Roman"/>
                          <a:ea typeface="Times New Roman"/>
                        </a:rPr>
                        <a:t>Improper use of modern biotechnology or introduction of genetically modified varieties to the region may lead to genetic erosion</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Regulate/control importation of varieties to avoid genetic erosion;</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Regulate import of species to avoid the spoiling of the natural means of existence of existing fauna.</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Avoid the use of invasive exotic species for landscaping, reforestation, research or for other purposes</a:t>
                      </a:r>
                      <a:r>
                        <a:rPr lang="en-US" sz="1200" dirty="0" smtClean="0">
                          <a:effectLst/>
                          <a:latin typeface="Times New Roman"/>
                          <a:ea typeface="Times New Roman"/>
                        </a:rPr>
                        <a:t>;</a:t>
                      </a:r>
                      <a:endParaRPr lang="en-US" sz="1200" dirty="0">
                        <a:effectLst/>
                        <a:latin typeface="Times New Roman"/>
                        <a:ea typeface="Times New Roman"/>
                      </a:endParaRPr>
                    </a:p>
                  </a:txBody>
                  <a:tcPr marL="68580" marR="68580" marT="0" marB="0"/>
                </a:tc>
              </a:tr>
              <a:tr h="1035202">
                <a:tc>
                  <a:txBody>
                    <a:bodyPr/>
                    <a:lstStyle/>
                    <a:p>
                      <a:pPr marL="342900" marR="0" lvl="0" indent="-342900" algn="just">
                        <a:spcBef>
                          <a:spcPts val="0"/>
                        </a:spcBef>
                        <a:spcAft>
                          <a:spcPts val="0"/>
                        </a:spcAft>
                        <a:buFont typeface="Symbol"/>
                        <a:buChar char=""/>
                        <a:tabLst>
                          <a:tab pos="228600" algn="l"/>
                        </a:tabLst>
                      </a:pPr>
                      <a:r>
                        <a:rPr lang="en-US" sz="1200">
                          <a:effectLst/>
                          <a:latin typeface="Times New Roman"/>
                          <a:ea typeface="Times New Roman"/>
                        </a:rPr>
                        <a:t>Change of the living condition of fish when its migration route is blocked by constructions e.g. dams/reservoirs</a:t>
                      </a:r>
                    </a:p>
                  </a:txBody>
                  <a:tcPr marL="68580" marR="68580" marT="0" marB="0"/>
                </a:tc>
                <a:tc>
                  <a:txBody>
                    <a:bodyPr/>
                    <a:lstStyle/>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Design carefully diversion wears, dams/reservoirs etc. to allow aquatic species to swim against the current;</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Use filters not to get away fishes to irrigation canals</a:t>
                      </a:r>
                    </a:p>
                    <a:p>
                      <a:pPr marL="342900" marR="0" lvl="0" indent="-342900" algn="just">
                        <a:spcBef>
                          <a:spcPts val="0"/>
                        </a:spcBef>
                        <a:spcAft>
                          <a:spcPts val="0"/>
                        </a:spcAft>
                        <a:buFont typeface="Symbol"/>
                        <a:buChar char=""/>
                        <a:tabLst>
                          <a:tab pos="228600" algn="l"/>
                        </a:tabLst>
                      </a:pPr>
                      <a:r>
                        <a:rPr lang="en-US" sz="1200" dirty="0">
                          <a:effectLst/>
                          <a:latin typeface="Times New Roman"/>
                          <a:ea typeface="Times New Roman"/>
                        </a:rPr>
                        <a:t>Construct ladders so that the fishes jump and migrate against the flow of the water.</a:t>
                      </a:r>
                    </a:p>
                  </a:txBody>
                  <a:tcPr marL="68580" marR="68580" marT="0" marB="0"/>
                </a:tc>
              </a:tr>
            </a:tbl>
          </a:graphicData>
        </a:graphic>
      </p:graphicFrame>
    </p:spTree>
    <p:extLst>
      <p:ext uri="{BB962C8B-B14F-4D97-AF65-F5344CB8AC3E}">
        <p14:creationId xmlns:p14="http://schemas.microsoft.com/office/powerpoint/2010/main" val="32163386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228600"/>
          </a:xfrm>
        </p:spPr>
        <p:txBody>
          <a:bodyPr>
            <a:noAutofit/>
          </a:bodyPr>
          <a:lstStyle/>
          <a:p>
            <a:r>
              <a:rPr lang="en-GB" sz="2800" b="1" dirty="0">
                <a:latin typeface="Times New Roman" pitchFamily="18" charset="0"/>
                <a:ea typeface="Times New Roman"/>
                <a:cs typeface="Times New Roman" pitchFamily="18" charset="0"/>
              </a:rPr>
              <a:t>Socio-Economic Impact</a:t>
            </a:r>
            <a:endParaRPr lang="en-US" sz="28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40675116"/>
              </p:ext>
            </p:extLst>
          </p:nvPr>
        </p:nvGraphicFramePr>
        <p:xfrm>
          <a:off x="228600" y="457200"/>
          <a:ext cx="8610600" cy="6492241"/>
        </p:xfrm>
        <a:graphic>
          <a:graphicData uri="http://schemas.openxmlformats.org/drawingml/2006/table">
            <a:tbl>
              <a:tblPr firstRow="1" bandRow="1">
                <a:tableStyleId>{5DA37D80-6434-44D0-A028-1B22A696006F}</a:tableStyleId>
              </a:tblPr>
              <a:tblGrid>
                <a:gridCol w="4305300"/>
                <a:gridCol w="4305300"/>
              </a:tblGrid>
              <a:tr h="249702">
                <a:tc>
                  <a:txBody>
                    <a:bodyPr/>
                    <a:lstStyle/>
                    <a:p>
                      <a:pPr marL="0" marR="0" algn="just">
                        <a:spcBef>
                          <a:spcPts val="0"/>
                        </a:spcBef>
                        <a:spcAft>
                          <a:spcPts val="0"/>
                        </a:spcAft>
                      </a:pPr>
                      <a:r>
                        <a:rPr lang="en-US" sz="16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600" dirty="0">
                          <a:effectLst/>
                          <a:latin typeface="Times New Roman"/>
                          <a:ea typeface="Times New Roman"/>
                        </a:rPr>
                        <a:t>Some </a:t>
                      </a:r>
                      <a:r>
                        <a:rPr lang="en-US" sz="1600" dirty="0" err="1">
                          <a:effectLst/>
                          <a:latin typeface="Times New Roman"/>
                          <a:ea typeface="Times New Roman"/>
                        </a:rPr>
                        <a:t>Mitigative</a:t>
                      </a:r>
                      <a:r>
                        <a:rPr lang="en-US" sz="1600" dirty="0">
                          <a:effectLst/>
                          <a:latin typeface="Times New Roman"/>
                          <a:ea typeface="Times New Roman"/>
                        </a:rPr>
                        <a:t> Measures</a:t>
                      </a:r>
                    </a:p>
                  </a:txBody>
                  <a:tcPr marL="68580" marR="68580" marT="0" marB="0"/>
                </a:tc>
              </a:tr>
              <a:tr h="499403">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Destruction of resources in downstream areas by activities undertaken in upstream areas.</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Consider </a:t>
                      </a:r>
                      <a:r>
                        <a:rPr lang="en-US" sz="1600" dirty="0" err="1">
                          <a:effectLst/>
                          <a:latin typeface="Times New Roman"/>
                          <a:ea typeface="Times New Roman"/>
                        </a:rPr>
                        <a:t>mitigative</a:t>
                      </a:r>
                      <a:r>
                        <a:rPr lang="en-US" sz="1600" dirty="0">
                          <a:effectLst/>
                          <a:latin typeface="Times New Roman"/>
                          <a:ea typeface="Times New Roman"/>
                        </a:rPr>
                        <a:t> mentioned under section (3.2, 3.3, 3.5)</a:t>
                      </a:r>
                    </a:p>
                  </a:txBody>
                  <a:tcPr marL="68580" marR="68580" marT="0" marB="0"/>
                </a:tc>
              </a:tr>
              <a:tr h="2247314">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Lifestyles, travel patterns and social as well as economic activities etc. are affected by the intervention of projects.</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Sitting the project far from human settlement area to reduce disruption of social and cultural way of life; and disturbance, nuisance from noise, dust </a:t>
                      </a:r>
                      <a:r>
                        <a:rPr lang="en-US" sz="1600" dirty="0" err="1">
                          <a:effectLst/>
                          <a:latin typeface="Times New Roman"/>
                          <a:ea typeface="Times New Roman"/>
                        </a:rPr>
                        <a:t>etc</a:t>
                      </a:r>
                      <a:r>
                        <a:rPr lang="en-US" sz="1600" dirty="0">
                          <a:effectLst/>
                          <a:latin typeface="Times New Roman"/>
                          <a:ea typeface="Times New Roman"/>
                        </a:rPr>
                        <a:t>;</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Implementation of appropriate technology that reduce disruption.</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Ensure that project site is not located in sensitive areas like major flood plains; inundation areas; </a:t>
                      </a:r>
                      <a:r>
                        <a:rPr lang="en-US" sz="1600" dirty="0" err="1">
                          <a:effectLst/>
                          <a:latin typeface="Times New Roman"/>
                          <a:ea typeface="Times New Roman"/>
                        </a:rPr>
                        <a:t>etc</a:t>
                      </a:r>
                      <a:r>
                        <a:rPr lang="en-US" sz="1600" dirty="0">
                          <a:effectLst/>
                          <a:latin typeface="Times New Roman"/>
                          <a:ea typeface="Times New Roman"/>
                        </a:rPr>
                        <a:t>;</a:t>
                      </a:r>
                    </a:p>
                  </a:txBody>
                  <a:tcPr marL="68580" marR="68580" marT="0" marB="0"/>
                </a:tc>
              </a:tr>
              <a:tr h="1997613">
                <a:tc>
                  <a:txBody>
                    <a:bodyPr/>
                    <a:lstStyle/>
                    <a:p>
                      <a:pPr marL="342900" marR="0" lvl="0" indent="-342900" algn="just">
                        <a:spcBef>
                          <a:spcPts val="0"/>
                        </a:spcBef>
                        <a:spcAft>
                          <a:spcPts val="0"/>
                        </a:spcAft>
                        <a:buFont typeface="Symbol"/>
                        <a:buBlip>
                          <a:blip r:embed="rId2"/>
                        </a:buBlip>
                        <a:tabLst>
                          <a:tab pos="228600" algn="l"/>
                        </a:tabLst>
                      </a:pPr>
                      <a:r>
                        <a:rPr lang="en-US" sz="1600">
                          <a:effectLst/>
                          <a:latin typeface="Times New Roman"/>
                          <a:ea typeface="Times New Roman"/>
                        </a:rPr>
                        <a:t>Health and social problems like disease, alcohol abuse and unemployment are often brought with new settlers</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Sitting the project far from human settlement area reduces disruption of social and cultural way of life; and disturbance, nuisance from noise, dust </a:t>
                      </a:r>
                      <a:r>
                        <a:rPr lang="en-US" sz="1600" dirty="0" err="1">
                          <a:effectLst/>
                          <a:latin typeface="Times New Roman"/>
                          <a:ea typeface="Times New Roman"/>
                        </a:rPr>
                        <a:t>etc</a:t>
                      </a:r>
                      <a:r>
                        <a:rPr lang="en-US" sz="1600" dirty="0">
                          <a:effectLst/>
                          <a:latin typeface="Times New Roman"/>
                          <a:ea typeface="Times New Roman"/>
                        </a:rPr>
                        <a:t>;</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Employing the local people to reduce the number of immigrants</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Conduct awareness raising </a:t>
                      </a:r>
                      <a:r>
                        <a:rPr lang="en-US" sz="1600" dirty="0" err="1">
                          <a:effectLst/>
                          <a:latin typeface="Times New Roman"/>
                          <a:ea typeface="Times New Roman"/>
                        </a:rPr>
                        <a:t>programme</a:t>
                      </a:r>
                      <a:endParaRPr lang="en-US" sz="1600" dirty="0">
                        <a:effectLst/>
                        <a:latin typeface="Times New Roman"/>
                        <a:ea typeface="Times New Roman"/>
                      </a:endParaRP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Establishment of health centers</a:t>
                      </a:r>
                    </a:p>
                  </a:txBody>
                  <a:tcPr marL="68580" marR="68580" marT="0" marB="0"/>
                </a:tc>
              </a:tr>
              <a:tr h="1498209">
                <a:tc>
                  <a:txBody>
                    <a:bodyPr/>
                    <a:lstStyle/>
                    <a:p>
                      <a:pPr marL="342900" marR="0" lvl="0" indent="-342900" algn="just">
                        <a:spcBef>
                          <a:spcPts val="0"/>
                        </a:spcBef>
                        <a:spcAft>
                          <a:spcPts val="0"/>
                        </a:spcAft>
                        <a:buFont typeface="Symbol"/>
                        <a:buBlip>
                          <a:blip r:embed="rId2"/>
                        </a:buBlip>
                        <a:tabLst>
                          <a:tab pos="228600" algn="l"/>
                        </a:tabLst>
                      </a:pPr>
                      <a:r>
                        <a:rPr lang="en-US" sz="1600">
                          <a:effectLst/>
                          <a:latin typeface="Times New Roman"/>
                          <a:ea typeface="Times New Roman"/>
                        </a:rPr>
                        <a:t>Loss of traditional sense of self-identity can occur because of new settlers</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Locate as much as possible Projects in areas where encroachment up on the productive resources, sacred sites, and burial grounds is less;</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Aware the project so that it can keep the </a:t>
                      </a:r>
                      <a:r>
                        <a:rPr lang="en-US" sz="1600" dirty="0" smtClean="0">
                          <a:effectLst/>
                          <a:latin typeface="Times New Roman"/>
                          <a:ea typeface="Times New Roman"/>
                        </a:rPr>
                        <a:t>norms/by </a:t>
                      </a:r>
                      <a:r>
                        <a:rPr lang="en-US" sz="1600" dirty="0" err="1" smtClean="0">
                          <a:effectLst/>
                          <a:latin typeface="Times New Roman"/>
                          <a:ea typeface="Times New Roman"/>
                        </a:rPr>
                        <a:t>lawsof</a:t>
                      </a:r>
                      <a:r>
                        <a:rPr lang="en-US" sz="1600" dirty="0" smtClean="0">
                          <a:effectLst/>
                          <a:latin typeface="Times New Roman"/>
                          <a:ea typeface="Times New Roman"/>
                        </a:rPr>
                        <a:t> </a:t>
                      </a:r>
                      <a:r>
                        <a:rPr lang="en-US" sz="1600" dirty="0">
                          <a:effectLst/>
                          <a:latin typeface="Times New Roman"/>
                          <a:ea typeface="Times New Roman"/>
                        </a:rPr>
                        <a:t>indigenous people.</a:t>
                      </a:r>
                    </a:p>
                  </a:txBody>
                  <a:tcPr marL="68580" marR="68580" marT="0" marB="0"/>
                </a:tc>
              </a:tr>
            </a:tbl>
          </a:graphicData>
        </a:graphic>
      </p:graphicFrame>
    </p:spTree>
    <p:extLst>
      <p:ext uri="{BB962C8B-B14F-4D97-AF65-F5344CB8AC3E}">
        <p14:creationId xmlns:p14="http://schemas.microsoft.com/office/powerpoint/2010/main" val="11326923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03717426"/>
              </p:ext>
            </p:extLst>
          </p:nvPr>
        </p:nvGraphicFramePr>
        <p:xfrm>
          <a:off x="228600" y="228599"/>
          <a:ext cx="8686800" cy="6466840"/>
        </p:xfrm>
        <a:graphic>
          <a:graphicData uri="http://schemas.openxmlformats.org/drawingml/2006/table">
            <a:tbl>
              <a:tblPr firstRow="1" bandRow="1">
                <a:tableStyleId>{5DA37D80-6434-44D0-A028-1B22A696006F}</a:tableStyleId>
              </a:tblPr>
              <a:tblGrid>
                <a:gridCol w="4343400"/>
                <a:gridCol w="4343400"/>
              </a:tblGrid>
              <a:tr h="294640">
                <a:tc>
                  <a:txBody>
                    <a:bodyPr/>
                    <a:lstStyle/>
                    <a:p>
                      <a:pPr marL="0" marR="0" algn="just">
                        <a:spcBef>
                          <a:spcPts val="0"/>
                        </a:spcBef>
                        <a:spcAft>
                          <a:spcPts val="0"/>
                        </a:spcAft>
                      </a:pPr>
                      <a:r>
                        <a:rPr lang="en-US" sz="16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600" dirty="0">
                          <a:effectLst/>
                          <a:latin typeface="Times New Roman"/>
                          <a:ea typeface="Times New Roman"/>
                        </a:rPr>
                        <a:t>Some </a:t>
                      </a:r>
                      <a:r>
                        <a:rPr lang="en-US" sz="1600" dirty="0" err="1">
                          <a:effectLst/>
                          <a:latin typeface="Times New Roman"/>
                          <a:ea typeface="Times New Roman"/>
                        </a:rPr>
                        <a:t>Mitigative</a:t>
                      </a:r>
                      <a:r>
                        <a:rPr lang="en-US" sz="1600" dirty="0">
                          <a:effectLst/>
                          <a:latin typeface="Times New Roman"/>
                          <a:ea typeface="Times New Roman"/>
                        </a:rPr>
                        <a:t> Measures</a:t>
                      </a:r>
                    </a:p>
                  </a:txBody>
                  <a:tcPr marL="68580" marR="68580" marT="0" marB="0"/>
                </a:tc>
              </a:tr>
              <a:tr h="370840">
                <a:tc>
                  <a:txBody>
                    <a:bodyPr/>
                    <a:lstStyle/>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Inundation of farmlands like loss of agricultural, forest or grazing lands by huge amount of waste generated from the project, for example from mine tailings.</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Wastes generated from the project have to be properly disposed.</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Minimize the amount of wastes released to the area by using alternative technologies, processes etc.</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Ensure that project site is not located in sensitive areas.</a:t>
                      </a:r>
                    </a:p>
                  </a:txBody>
                  <a:tcPr marL="68580" marR="68580" marT="0" marB="0"/>
                </a:tc>
              </a:tr>
              <a:tr h="370840">
                <a:tc>
                  <a:txBody>
                    <a:bodyPr/>
                    <a:lstStyle/>
                    <a:p>
                      <a:pPr marL="342900" marR="0" lvl="0" indent="-342900" algn="just">
                        <a:spcBef>
                          <a:spcPts val="0"/>
                        </a:spcBef>
                        <a:spcAft>
                          <a:spcPts val="0"/>
                        </a:spcAft>
                        <a:buFont typeface="Symbol"/>
                        <a:buBlip>
                          <a:blip r:embed="rId2"/>
                        </a:buBlip>
                        <a:tabLst>
                          <a:tab pos="228600" algn="l"/>
                        </a:tabLst>
                      </a:pPr>
                      <a:r>
                        <a:rPr lang="en-US" sz="1500">
                          <a:effectLst/>
                          <a:latin typeface="Times New Roman"/>
                          <a:ea typeface="Times New Roman"/>
                        </a:rPr>
                        <a:t>Destruction of resources by fire, which can be generated from an activity</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Giving due attention to blasting and combustible raw materials that generate fire preventive measures have to be in place.</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Provide fireproofing structures, safety buffer zones around the plant boundary, escape routes and others.</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Provide fire protective instruments.</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Fire brigade has to be in place </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Precaution measures as fire proofing instruments have to be used</a:t>
                      </a:r>
                      <a:r>
                        <a:rPr lang="en-US" sz="1500" dirty="0" smtClean="0">
                          <a:effectLst/>
                          <a:latin typeface="Times New Roman"/>
                          <a:ea typeface="Times New Roman"/>
                        </a:rPr>
                        <a:t>.</a:t>
                      </a:r>
                      <a:endParaRPr lang="en-US" sz="1500" dirty="0">
                        <a:effectLst/>
                        <a:latin typeface="Times New Roman"/>
                        <a:ea typeface="Times New Roman"/>
                      </a:endParaRPr>
                    </a:p>
                  </a:txBody>
                  <a:tcPr marL="68580" marR="68580" marT="0" marB="0"/>
                </a:tc>
              </a:tr>
              <a:tr h="370840">
                <a:tc>
                  <a:txBody>
                    <a:bodyPr/>
                    <a:lstStyle/>
                    <a:p>
                      <a:pPr marL="342900" marR="0" lvl="0" indent="-342900" algn="just">
                        <a:spcBef>
                          <a:spcPts val="0"/>
                        </a:spcBef>
                        <a:spcAft>
                          <a:spcPts val="0"/>
                        </a:spcAft>
                        <a:buFont typeface="Symbol"/>
                        <a:buBlip>
                          <a:blip r:embed="rId2"/>
                        </a:buBlip>
                        <a:tabLst>
                          <a:tab pos="228600" algn="l"/>
                        </a:tabLst>
                      </a:pPr>
                      <a:r>
                        <a:rPr lang="en-US" sz="1500">
                          <a:effectLst/>
                          <a:latin typeface="Times New Roman"/>
                          <a:ea typeface="Times New Roman"/>
                        </a:rPr>
                        <a:t>land use and tenure conflict may occur when the area is occupied</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When it is mandatory compensation may need to be considered for those whose housing, land resources, welfare or livelihood are directly affected by projects,</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Use integrated and intensive utilization of land.</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Give employment opportunity</a:t>
                      </a:r>
                    </a:p>
                  </a:txBody>
                  <a:tcPr marL="68580" marR="68580" marT="0" marB="0"/>
                </a:tc>
              </a:tr>
              <a:tr h="370840">
                <a:tc>
                  <a:txBody>
                    <a:bodyPr/>
                    <a:lstStyle/>
                    <a:p>
                      <a:pPr marL="342900" marR="0" lvl="0" indent="-342900" algn="just">
                        <a:spcBef>
                          <a:spcPts val="0"/>
                        </a:spcBef>
                        <a:spcAft>
                          <a:spcPts val="0"/>
                        </a:spcAft>
                        <a:buFont typeface="Symbol"/>
                        <a:buBlip>
                          <a:blip r:embed="rId2"/>
                        </a:buBlip>
                        <a:tabLst>
                          <a:tab pos="228600" algn="l"/>
                        </a:tabLst>
                      </a:pPr>
                      <a:r>
                        <a:rPr lang="en-US" sz="1500">
                          <a:effectLst/>
                          <a:latin typeface="Times New Roman"/>
                          <a:ea typeface="Times New Roman"/>
                        </a:rPr>
                        <a:t>Physical conflict may breakout between settler and the indigenous people as the latter try to reclaim their heritage.</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Provide short-term support and/or skills or an alternative livelihood to minimize the effect.</a:t>
                      </a:r>
                    </a:p>
                    <a:p>
                      <a:pPr marL="342900" marR="0" lvl="0" indent="-342900" algn="just">
                        <a:spcBef>
                          <a:spcPts val="0"/>
                        </a:spcBef>
                        <a:spcAft>
                          <a:spcPts val="0"/>
                        </a:spcAft>
                        <a:buFont typeface="Symbol"/>
                        <a:buBlip>
                          <a:blip r:embed="rId2"/>
                        </a:buBlip>
                        <a:tabLst>
                          <a:tab pos="228600" algn="l"/>
                        </a:tabLst>
                      </a:pPr>
                      <a:r>
                        <a:rPr lang="en-US" sz="1500" dirty="0">
                          <a:effectLst/>
                          <a:latin typeface="Times New Roman"/>
                          <a:ea typeface="Times New Roman"/>
                        </a:rPr>
                        <a:t>Aware the project so that it can keep the norms/bylaws of indigenous people.</a:t>
                      </a:r>
                    </a:p>
                  </a:txBody>
                  <a:tcPr marL="68580" marR="68580" marT="0" marB="0"/>
                </a:tc>
              </a:tr>
            </a:tbl>
          </a:graphicData>
        </a:graphic>
      </p:graphicFrame>
    </p:spTree>
    <p:extLst>
      <p:ext uri="{BB962C8B-B14F-4D97-AF65-F5344CB8AC3E}">
        <p14:creationId xmlns:p14="http://schemas.microsoft.com/office/powerpoint/2010/main" val="35979133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80922793"/>
              </p:ext>
            </p:extLst>
          </p:nvPr>
        </p:nvGraphicFramePr>
        <p:xfrm>
          <a:off x="304800" y="381000"/>
          <a:ext cx="8610600" cy="4859215"/>
        </p:xfrm>
        <a:graphic>
          <a:graphicData uri="http://schemas.openxmlformats.org/drawingml/2006/table">
            <a:tbl>
              <a:tblPr firstRow="1" bandRow="1">
                <a:tableStyleId>{5DA37D80-6434-44D0-A028-1B22A696006F}</a:tableStyleId>
              </a:tblPr>
              <a:tblGrid>
                <a:gridCol w="4305300"/>
                <a:gridCol w="4305300"/>
              </a:tblGrid>
              <a:tr h="304800">
                <a:tc>
                  <a:txBody>
                    <a:bodyPr/>
                    <a:lstStyle/>
                    <a:p>
                      <a:pPr marL="0" marR="0" algn="just">
                        <a:spcBef>
                          <a:spcPts val="0"/>
                        </a:spcBef>
                        <a:spcAft>
                          <a:spcPts val="0"/>
                        </a:spcAft>
                      </a:pPr>
                      <a:r>
                        <a:rPr lang="en-US" sz="16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600" dirty="0">
                          <a:effectLst/>
                          <a:latin typeface="Times New Roman"/>
                          <a:ea typeface="Times New Roman"/>
                        </a:rPr>
                        <a:t>Some </a:t>
                      </a:r>
                      <a:r>
                        <a:rPr lang="en-US" sz="1600" dirty="0" err="1">
                          <a:effectLst/>
                          <a:latin typeface="Times New Roman"/>
                          <a:ea typeface="Times New Roman"/>
                        </a:rPr>
                        <a:t>Mitigative</a:t>
                      </a:r>
                      <a:r>
                        <a:rPr lang="en-US" sz="1600" dirty="0">
                          <a:effectLst/>
                          <a:latin typeface="Times New Roman"/>
                          <a:ea typeface="Times New Roman"/>
                        </a:rPr>
                        <a:t> Measures</a:t>
                      </a:r>
                    </a:p>
                  </a:txBody>
                  <a:tcPr marL="68580" marR="68580" marT="0" marB="0"/>
                </a:tc>
              </a:tr>
              <a:tr h="2057400">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The increased competition between indigenous &amp; the project for existing resources affect the indigenous people at disadvantage.</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Allow sufficient time and money for public participation to ensure the planning of a project;</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Increase the supply of resources and services.</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Use of alternative technologies that efficiently utilize the resources</a:t>
                      </a:r>
                    </a:p>
                  </a:txBody>
                  <a:tcPr marL="68580" marR="68580" marT="0" marB="0"/>
                </a:tc>
              </a:tr>
              <a:tr h="2497015">
                <a:tc>
                  <a:txBody>
                    <a:bodyPr/>
                    <a:lstStyle/>
                    <a:p>
                      <a:pPr marL="342900" marR="0" lvl="0" indent="-342900" algn="just">
                        <a:spcBef>
                          <a:spcPts val="0"/>
                        </a:spcBef>
                        <a:spcAft>
                          <a:spcPts val="0"/>
                        </a:spcAft>
                        <a:buFont typeface="Symbol"/>
                        <a:buBlip>
                          <a:blip r:embed="rId2"/>
                        </a:buBlip>
                        <a:tabLst>
                          <a:tab pos="228600" algn="l"/>
                        </a:tabLst>
                      </a:pPr>
                      <a:r>
                        <a:rPr lang="en-US" sz="1600">
                          <a:effectLst/>
                          <a:latin typeface="Times New Roman"/>
                          <a:ea typeface="Times New Roman"/>
                        </a:rPr>
                        <a:t>People are exposed to further social and economic crises when they are resettled to new area as their original place is occupied by project</a:t>
                      </a:r>
                    </a:p>
                  </a:txBody>
                  <a:tcPr marL="68580" marR="68580" marT="0" marB="0"/>
                </a:tc>
                <a:tc>
                  <a:txBody>
                    <a:bodyPr/>
                    <a:lstStyle/>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Preconditions have to be fulfilled for settlers when resettlement is found to be mandatory;</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Conducting awareness raising program on the resettlement program.</a:t>
                      </a:r>
                    </a:p>
                    <a:p>
                      <a:pPr marL="342900" marR="0" lvl="0" indent="-342900" algn="just">
                        <a:spcBef>
                          <a:spcPts val="0"/>
                        </a:spcBef>
                        <a:spcAft>
                          <a:spcPts val="0"/>
                        </a:spcAft>
                        <a:buFont typeface="Symbol"/>
                        <a:buBlip>
                          <a:blip r:embed="rId2"/>
                        </a:buBlip>
                        <a:tabLst>
                          <a:tab pos="228600" algn="l"/>
                        </a:tabLst>
                      </a:pPr>
                      <a:r>
                        <a:rPr lang="en-US" sz="1600" dirty="0">
                          <a:effectLst/>
                          <a:latin typeface="Times New Roman"/>
                          <a:ea typeface="Times New Roman"/>
                        </a:rPr>
                        <a:t>Involve/participate the community in the whole process of the project</a:t>
                      </a:r>
                    </a:p>
                  </a:txBody>
                  <a:tcPr marL="68580" marR="68580" marT="0" marB="0"/>
                </a:tc>
              </a:tr>
            </a:tbl>
          </a:graphicData>
        </a:graphic>
      </p:graphicFrame>
    </p:spTree>
    <p:extLst>
      <p:ext uri="{BB962C8B-B14F-4D97-AF65-F5344CB8AC3E}">
        <p14:creationId xmlns:p14="http://schemas.microsoft.com/office/powerpoint/2010/main" val="38969109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04800"/>
          </a:xfrm>
        </p:spPr>
        <p:txBody>
          <a:bodyPr>
            <a:normAutofit fontScale="90000"/>
          </a:bodyPr>
          <a:lstStyle/>
          <a:p>
            <a:r>
              <a:rPr lang="en-GB" sz="2400" b="1" dirty="0">
                <a:latin typeface="Times New Roman" pitchFamily="18" charset="0"/>
                <a:ea typeface="Times New Roman"/>
                <a:cs typeface="Times New Roman" pitchFamily="18" charset="0"/>
              </a:rPr>
              <a:t>Impacts on Cultural Heritages</a:t>
            </a:r>
            <a:endParaRPr lang="en-US" sz="2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12824959"/>
              </p:ext>
            </p:extLst>
          </p:nvPr>
        </p:nvGraphicFramePr>
        <p:xfrm>
          <a:off x="228600" y="489120"/>
          <a:ext cx="8458200" cy="6368880"/>
        </p:xfrm>
        <a:graphic>
          <a:graphicData uri="http://schemas.openxmlformats.org/drawingml/2006/table">
            <a:tbl>
              <a:tblPr firstRow="1" bandRow="1">
                <a:tableStyleId>{BDBED569-4797-4DF1-A0F4-6AAB3CD982D8}</a:tableStyleId>
              </a:tblPr>
              <a:tblGrid>
                <a:gridCol w="4266526"/>
                <a:gridCol w="4191674"/>
              </a:tblGrid>
              <a:tr h="351031">
                <a:tc>
                  <a:txBody>
                    <a:bodyPr/>
                    <a:lstStyle/>
                    <a:p>
                      <a:pPr marL="0" marR="0" algn="just">
                        <a:spcBef>
                          <a:spcPts val="0"/>
                        </a:spcBef>
                        <a:spcAft>
                          <a:spcPts val="0"/>
                        </a:spcAft>
                      </a:pPr>
                      <a:r>
                        <a:rPr lang="en-US" sz="16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600" dirty="0">
                          <a:effectLst/>
                          <a:latin typeface="Times New Roman"/>
                          <a:ea typeface="Times New Roman"/>
                        </a:rPr>
                        <a:t>Some </a:t>
                      </a:r>
                      <a:r>
                        <a:rPr lang="en-US" sz="1600" dirty="0" err="1">
                          <a:effectLst/>
                          <a:latin typeface="Times New Roman"/>
                          <a:ea typeface="Times New Roman"/>
                        </a:rPr>
                        <a:t>Mitigative</a:t>
                      </a:r>
                      <a:r>
                        <a:rPr lang="en-US" sz="1600" dirty="0">
                          <a:effectLst/>
                          <a:latin typeface="Times New Roman"/>
                          <a:ea typeface="Times New Roman"/>
                        </a:rPr>
                        <a:t> Measures</a:t>
                      </a:r>
                    </a:p>
                  </a:txBody>
                  <a:tcPr marL="68580" marR="68580" marT="0" marB="0"/>
                </a:tc>
              </a:tr>
              <a:tr h="1154074">
                <a:tc>
                  <a:txBody>
                    <a:bodyPr/>
                    <a:lstStyle/>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Historical relics, burial sites and other objects may be affected when the area is occupied by projects.</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Consider alternative sites for project establishment to avoid the impact</a:t>
                      </a:r>
                    </a:p>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Avoid establishment of projects across or in known cultural, historical sites or landscapes having /considerable/scenic value;</a:t>
                      </a:r>
                    </a:p>
                  </a:txBody>
                  <a:tcPr marL="68580" marR="68580" marT="0" marB="0"/>
                </a:tc>
              </a:tr>
              <a:tr h="1615703">
                <a:tc>
                  <a:txBody>
                    <a:bodyPr/>
                    <a:lstStyle/>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Scenic value or the appearance of landscape may be impaired because of different activities for instance massive excavation of sand etc.</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Avoid the damages of historical relics, burial sites, other objects, and landscapes; </a:t>
                      </a:r>
                    </a:p>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Relocate artifacts or ruing from a site when it is mandatory and possible;</a:t>
                      </a:r>
                    </a:p>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If possible avoid the natural landscape disturbance, if not compensate by rehabilitation measures;</a:t>
                      </a:r>
                    </a:p>
                  </a:txBody>
                  <a:tcPr marL="68580" marR="68580" marT="0" marB="0"/>
                </a:tc>
              </a:tr>
              <a:tr h="1615703">
                <a:tc>
                  <a:txBody>
                    <a:bodyPr/>
                    <a:lstStyle/>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Cultural monuments and archeological sites may be damaged by different activities </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Involving the indigenous people in the whole process of planning and implementation of projects.</a:t>
                      </a:r>
                    </a:p>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Maintaining or repairing with out changing its original design;</a:t>
                      </a:r>
                    </a:p>
                    <a:p>
                      <a:pPr marL="342900" marR="0" lvl="0" indent="-342900" algn="just">
                        <a:spcBef>
                          <a:spcPts val="0"/>
                        </a:spcBef>
                        <a:spcAft>
                          <a:spcPts val="0"/>
                        </a:spcAft>
                        <a:buFont typeface="Wingdings"/>
                        <a:buChar char=""/>
                        <a:tabLst>
                          <a:tab pos="91440" algn="l"/>
                        </a:tabLst>
                      </a:pPr>
                      <a:r>
                        <a:rPr lang="en-US" sz="1600" dirty="0">
                          <a:effectLst/>
                          <a:latin typeface="Times New Roman"/>
                          <a:ea typeface="Times New Roman"/>
                        </a:rPr>
                        <a:t>Honoring norms and taboos before the implementation of projects</a:t>
                      </a:r>
                    </a:p>
                  </a:txBody>
                  <a:tcPr marL="68580" marR="68580" marT="0" marB="0"/>
                </a:tc>
              </a:tr>
              <a:tr h="1384889">
                <a:tc>
                  <a:txBody>
                    <a:bodyPr/>
                    <a:lstStyle/>
                    <a:p>
                      <a:pPr marL="342900" marR="0" lvl="0" indent="-342900" algn="just">
                        <a:spcBef>
                          <a:spcPts val="0"/>
                        </a:spcBef>
                        <a:spcAft>
                          <a:spcPts val="0"/>
                        </a:spcAft>
                        <a:buFont typeface="Wingdings"/>
                        <a:buChar char=""/>
                        <a:tabLst>
                          <a:tab pos="91440" algn="l"/>
                        </a:tabLst>
                      </a:pPr>
                      <a:r>
                        <a:rPr lang="en-US" sz="1500" dirty="0">
                          <a:effectLst/>
                          <a:latin typeface="Times New Roman"/>
                          <a:ea typeface="Times New Roman"/>
                        </a:rPr>
                        <a:t>Subsequent breaching of dams may also result for local earthquake. or </a:t>
                      </a:r>
                    </a:p>
                    <a:p>
                      <a:pPr marL="342900" marR="0" lvl="0" indent="-342900" algn="just">
                        <a:spcBef>
                          <a:spcPts val="0"/>
                        </a:spcBef>
                        <a:spcAft>
                          <a:spcPts val="0"/>
                        </a:spcAft>
                        <a:buFont typeface="Wingdings"/>
                        <a:buChar char=""/>
                        <a:tabLst>
                          <a:tab pos="91440" algn="l"/>
                        </a:tabLst>
                      </a:pPr>
                      <a:r>
                        <a:rPr lang="en-US" sz="1500" dirty="0">
                          <a:effectLst/>
                          <a:latin typeface="Times New Roman"/>
                          <a:ea typeface="Times New Roman"/>
                        </a:rPr>
                        <a:t>Landslides/unsuitability or danger of rock falling at the faces etc. may lose scenic values</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1500" dirty="0">
                          <a:effectLst/>
                          <a:latin typeface="Times New Roman"/>
                          <a:ea typeface="Times New Roman"/>
                        </a:rPr>
                        <a:t>Structural, soil and rock stabilization; control of ground water levels, vegetative stabilization, and site surveillance is required;</a:t>
                      </a:r>
                    </a:p>
                    <a:p>
                      <a:pPr marL="342900" marR="0" lvl="0" indent="-342900" algn="just">
                        <a:spcBef>
                          <a:spcPts val="0"/>
                        </a:spcBef>
                        <a:spcAft>
                          <a:spcPts val="0"/>
                        </a:spcAft>
                        <a:buFont typeface="Wingdings"/>
                        <a:buChar char=""/>
                        <a:tabLst>
                          <a:tab pos="91440" algn="l"/>
                        </a:tabLst>
                      </a:pPr>
                      <a:r>
                        <a:rPr lang="en-US" sz="1500" dirty="0">
                          <a:effectLst/>
                          <a:latin typeface="Times New Roman"/>
                          <a:ea typeface="Times New Roman"/>
                        </a:rPr>
                        <a:t>Daily follow up of sensitive has to be carried out;</a:t>
                      </a:r>
                    </a:p>
                    <a:p>
                      <a:pPr marL="342900" marR="0" lvl="0" indent="-342900" algn="just">
                        <a:spcBef>
                          <a:spcPts val="0"/>
                        </a:spcBef>
                        <a:spcAft>
                          <a:spcPts val="0"/>
                        </a:spcAft>
                        <a:buFont typeface="Wingdings"/>
                        <a:buChar char=""/>
                        <a:tabLst>
                          <a:tab pos="91440" algn="l"/>
                        </a:tabLst>
                      </a:pPr>
                      <a:r>
                        <a:rPr lang="en-US" sz="1500" dirty="0">
                          <a:effectLst/>
                          <a:latin typeface="Times New Roman"/>
                          <a:ea typeface="Times New Roman"/>
                        </a:rPr>
                        <a:t>Establish projects in relatively stable areas. </a:t>
                      </a:r>
                    </a:p>
                  </a:txBody>
                  <a:tcPr marL="68580" marR="68580" marT="0" marB="0"/>
                </a:tc>
              </a:tr>
            </a:tbl>
          </a:graphicData>
        </a:graphic>
      </p:graphicFrame>
    </p:spTree>
    <p:extLst>
      <p:ext uri="{BB962C8B-B14F-4D97-AF65-F5344CB8AC3E}">
        <p14:creationId xmlns:p14="http://schemas.microsoft.com/office/powerpoint/2010/main" val="42625573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15348669"/>
              </p:ext>
            </p:extLst>
          </p:nvPr>
        </p:nvGraphicFramePr>
        <p:xfrm>
          <a:off x="457200" y="609600"/>
          <a:ext cx="8247798" cy="5116366"/>
        </p:xfrm>
        <a:graphic>
          <a:graphicData uri="http://schemas.openxmlformats.org/drawingml/2006/table">
            <a:tbl>
              <a:tblPr firstRow="1" bandRow="1">
                <a:tableStyleId>{BDBED569-4797-4DF1-A0F4-6AAB3CD982D8}</a:tableStyleId>
              </a:tblPr>
              <a:tblGrid>
                <a:gridCol w="4123899"/>
                <a:gridCol w="4123899"/>
              </a:tblGrid>
              <a:tr h="646936">
                <a:tc>
                  <a:txBody>
                    <a:bodyPr/>
                    <a:lstStyle/>
                    <a:p>
                      <a:pPr marL="0" marR="0" algn="just">
                        <a:spcBef>
                          <a:spcPts val="0"/>
                        </a:spcBef>
                        <a:spcAft>
                          <a:spcPts val="0"/>
                        </a:spcAft>
                      </a:pPr>
                      <a:r>
                        <a:rPr lang="en-US" sz="20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2000" dirty="0">
                          <a:effectLst/>
                          <a:latin typeface="Times New Roman"/>
                          <a:ea typeface="Times New Roman"/>
                        </a:rPr>
                        <a:t>Some </a:t>
                      </a:r>
                      <a:r>
                        <a:rPr lang="en-US" sz="2000" dirty="0" err="1">
                          <a:effectLst/>
                          <a:latin typeface="Times New Roman"/>
                          <a:ea typeface="Times New Roman"/>
                        </a:rPr>
                        <a:t>Mitigative</a:t>
                      </a:r>
                      <a:r>
                        <a:rPr lang="en-US" sz="2000" dirty="0">
                          <a:effectLst/>
                          <a:latin typeface="Times New Roman"/>
                          <a:ea typeface="Times New Roman"/>
                        </a:rPr>
                        <a:t> Measures</a:t>
                      </a:r>
                    </a:p>
                  </a:txBody>
                  <a:tcPr marL="68580" marR="68580" marT="0" marB="0"/>
                </a:tc>
              </a:tr>
              <a:tr h="1029464">
                <a:tc>
                  <a:txBody>
                    <a:bodyPr/>
                    <a:lstStyle/>
                    <a:p>
                      <a:pPr marL="342900" marR="0" lvl="0" indent="-342900" algn="just">
                        <a:spcBef>
                          <a:spcPts val="0"/>
                        </a:spcBef>
                        <a:spcAft>
                          <a:spcPts val="0"/>
                        </a:spcAft>
                        <a:buFont typeface="Wingdings"/>
                        <a:buChar char=""/>
                        <a:tabLst>
                          <a:tab pos="91440" algn="l"/>
                        </a:tabLst>
                      </a:pPr>
                      <a:r>
                        <a:rPr lang="en-US" sz="2000" dirty="0">
                          <a:effectLst/>
                          <a:latin typeface="Times New Roman"/>
                          <a:ea typeface="Times New Roman"/>
                        </a:rPr>
                        <a:t>Spoiling of landscapes or recreational areas could occur when projects are established in the vicinity area </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2000" dirty="0">
                          <a:effectLst/>
                          <a:latin typeface="Times New Roman"/>
                          <a:ea typeface="Times New Roman"/>
                        </a:rPr>
                        <a:t>Appropriate site for waste disposal has to be selected and dispose properly;</a:t>
                      </a:r>
                    </a:p>
                    <a:p>
                      <a:pPr marL="342900" marR="0" lvl="0" indent="-342900" algn="just">
                        <a:spcBef>
                          <a:spcPts val="0"/>
                        </a:spcBef>
                        <a:spcAft>
                          <a:spcPts val="0"/>
                        </a:spcAft>
                        <a:buFont typeface="Wingdings"/>
                        <a:buChar char=""/>
                        <a:tabLst>
                          <a:tab pos="91440" algn="l"/>
                        </a:tabLst>
                      </a:pPr>
                      <a:r>
                        <a:rPr lang="en-US" sz="2000" dirty="0">
                          <a:effectLst/>
                          <a:latin typeface="Times New Roman"/>
                          <a:ea typeface="Times New Roman"/>
                        </a:rPr>
                        <a:t>Conduct reuse and recycling methods.</a:t>
                      </a:r>
                    </a:p>
                  </a:txBody>
                  <a:tcPr marL="68580" marR="68580" marT="0" marB="0"/>
                </a:tc>
              </a:tr>
              <a:tr h="1524000">
                <a:tc>
                  <a:txBody>
                    <a:bodyPr/>
                    <a:lstStyle/>
                    <a:p>
                      <a:pPr marL="342900" marR="0" lvl="0" indent="-342900" algn="just">
                        <a:spcBef>
                          <a:spcPts val="0"/>
                        </a:spcBef>
                        <a:spcAft>
                          <a:spcPts val="0"/>
                        </a:spcAft>
                        <a:buFont typeface="Wingdings"/>
                        <a:buChar char=""/>
                        <a:tabLst>
                          <a:tab pos="91440" algn="l"/>
                        </a:tabLst>
                      </a:pPr>
                      <a:r>
                        <a:rPr lang="en-US" sz="2000" dirty="0">
                          <a:effectLst/>
                          <a:latin typeface="Times New Roman"/>
                          <a:ea typeface="Times New Roman"/>
                        </a:rPr>
                        <a:t>Change of channeling of waterway may result in loss of aesthetic value </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2000" dirty="0">
                          <a:effectLst/>
                          <a:latin typeface="Times New Roman"/>
                          <a:ea typeface="Times New Roman"/>
                        </a:rPr>
                        <a:t>Water flow modification should not affect the scenic value of landscape/cultural heritages in down stream areas.</a:t>
                      </a:r>
                    </a:p>
                    <a:p>
                      <a:pPr marL="342900" marR="0" lvl="0" indent="-342900" algn="just">
                        <a:spcBef>
                          <a:spcPts val="0"/>
                        </a:spcBef>
                        <a:spcAft>
                          <a:spcPts val="0"/>
                        </a:spcAft>
                        <a:buFont typeface="Wingdings"/>
                        <a:buChar char=""/>
                        <a:tabLst>
                          <a:tab pos="91440" algn="l"/>
                        </a:tabLst>
                      </a:pPr>
                      <a:r>
                        <a:rPr lang="en-US" sz="2000" dirty="0">
                          <a:effectLst/>
                          <a:latin typeface="Times New Roman"/>
                          <a:ea typeface="Times New Roman"/>
                        </a:rPr>
                        <a:t>Consider alternative site for project establishment</a:t>
                      </a:r>
                    </a:p>
                  </a:txBody>
                  <a:tcPr marL="68580" marR="68580" marT="0" marB="0"/>
                </a:tc>
              </a:tr>
              <a:tr h="1116630">
                <a:tc>
                  <a:txBody>
                    <a:bodyPr/>
                    <a:lstStyle/>
                    <a:p>
                      <a:pPr marL="342900" marR="0" lvl="0" indent="-342900" algn="just">
                        <a:spcBef>
                          <a:spcPts val="0"/>
                        </a:spcBef>
                        <a:spcAft>
                          <a:spcPts val="0"/>
                        </a:spcAft>
                        <a:buFont typeface="Wingdings"/>
                        <a:buChar char=""/>
                        <a:tabLst>
                          <a:tab pos="91440" algn="l"/>
                        </a:tabLst>
                      </a:pPr>
                      <a:r>
                        <a:rPr lang="en-US" sz="2000">
                          <a:effectLst/>
                          <a:latin typeface="Times New Roman"/>
                          <a:ea typeface="Times New Roman"/>
                        </a:rPr>
                        <a:t>Loss of scenic value of an area due to deforestation.</a:t>
                      </a:r>
                    </a:p>
                  </a:txBody>
                  <a:tcPr marL="68580" marR="68580" marT="0" marB="0"/>
                </a:tc>
                <a:tc>
                  <a:txBody>
                    <a:bodyPr/>
                    <a:lstStyle/>
                    <a:p>
                      <a:pPr marL="342900" marR="0" lvl="0" indent="-342900" algn="just">
                        <a:spcBef>
                          <a:spcPts val="0"/>
                        </a:spcBef>
                        <a:spcAft>
                          <a:spcPts val="0"/>
                        </a:spcAft>
                        <a:buFont typeface="Wingdings"/>
                        <a:buChar char=""/>
                        <a:tabLst>
                          <a:tab pos="91440" algn="l"/>
                        </a:tabLst>
                      </a:pPr>
                      <a:r>
                        <a:rPr lang="en-US" sz="2000" dirty="0">
                          <a:effectLst/>
                          <a:latin typeface="Times New Roman"/>
                          <a:ea typeface="Times New Roman"/>
                        </a:rPr>
                        <a:t>Take the advantage of natural openings in the existing vegetation; or use bare areas</a:t>
                      </a:r>
                    </a:p>
                  </a:txBody>
                  <a:tcPr marL="68580" marR="68580" marT="0" marB="0"/>
                </a:tc>
              </a:tr>
            </a:tbl>
          </a:graphicData>
        </a:graphic>
      </p:graphicFrame>
    </p:spTree>
    <p:extLst>
      <p:ext uri="{BB962C8B-B14F-4D97-AF65-F5344CB8AC3E}">
        <p14:creationId xmlns:p14="http://schemas.microsoft.com/office/powerpoint/2010/main" val="15709573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GB" sz="2800" b="1" dirty="0">
                <a:latin typeface="Times New Roman" pitchFamily="18" charset="0"/>
                <a:ea typeface="Times New Roman"/>
                <a:cs typeface="Times New Roman" pitchFamily="18" charset="0"/>
              </a:rPr>
              <a:t>Noise</a:t>
            </a:r>
            <a:endParaRPr lang="en-US" sz="28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514159679"/>
              </p:ext>
            </p:extLst>
          </p:nvPr>
        </p:nvGraphicFramePr>
        <p:xfrm>
          <a:off x="228600" y="533401"/>
          <a:ext cx="8686800" cy="6567054"/>
        </p:xfrm>
        <a:graphic>
          <a:graphicData uri="http://schemas.openxmlformats.org/drawingml/2006/table">
            <a:tbl>
              <a:tblPr firstRow="1" bandRow="1">
                <a:tableStyleId>{BC89EF96-8CEA-46FF-86C4-4CE0E7609802}</a:tableStyleId>
              </a:tblPr>
              <a:tblGrid>
                <a:gridCol w="4343400"/>
                <a:gridCol w="4343400"/>
              </a:tblGrid>
              <a:tr h="287482">
                <a:tc>
                  <a:txBody>
                    <a:bodyPr/>
                    <a:lstStyle/>
                    <a:p>
                      <a:pPr marL="0" marR="0" algn="just">
                        <a:spcBef>
                          <a:spcPts val="0"/>
                        </a:spcBef>
                        <a:spcAft>
                          <a:spcPts val="0"/>
                        </a:spcAft>
                      </a:pPr>
                      <a:r>
                        <a:rPr lang="en-US" sz="14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400" dirty="0">
                          <a:effectLst/>
                          <a:latin typeface="Times New Roman"/>
                          <a:ea typeface="Times New Roman"/>
                        </a:rPr>
                        <a:t>Some </a:t>
                      </a:r>
                      <a:r>
                        <a:rPr lang="en-US" sz="1400" dirty="0" err="1">
                          <a:effectLst/>
                          <a:latin typeface="Times New Roman"/>
                          <a:ea typeface="Times New Roman"/>
                        </a:rPr>
                        <a:t>Mitigative</a:t>
                      </a:r>
                      <a:r>
                        <a:rPr lang="en-US" sz="1400" dirty="0">
                          <a:effectLst/>
                          <a:latin typeface="Times New Roman"/>
                          <a:ea typeface="Times New Roman"/>
                        </a:rPr>
                        <a:t> Measures</a:t>
                      </a:r>
                    </a:p>
                  </a:txBody>
                  <a:tcPr marL="68580" marR="68580" marT="0" marB="0"/>
                </a:tc>
              </a:tr>
              <a:tr h="2616084">
                <a:tc>
                  <a:txBody>
                    <a:bodyPr/>
                    <a:lstStyle/>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Continuous noise exposure creates communication problem, behavioral and health effects.</a:t>
                      </a:r>
                    </a:p>
                  </a:txBody>
                  <a:tcPr marL="68580" marR="68580" marT="0" marB="0"/>
                </a:tc>
                <a:tc>
                  <a:txBody>
                    <a:bodyPr/>
                    <a:lstStyle/>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Establish the project far away from noise- sensitive areas;</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Provide protective measures for workers in the </a:t>
                      </a:r>
                      <a:r>
                        <a:rPr lang="en-US" sz="1400" dirty="0" err="1">
                          <a:effectLst/>
                          <a:latin typeface="Times New Roman"/>
                          <a:ea typeface="Times New Roman"/>
                        </a:rPr>
                        <a:t>rpejct</a:t>
                      </a:r>
                      <a:endParaRPr lang="en-US" sz="1400" dirty="0">
                        <a:effectLst/>
                        <a:latin typeface="Times New Roman"/>
                        <a:ea typeface="Times New Roman"/>
                      </a:endParaRP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Keep the noise at a standard level</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Use of noise barriers are among the most common </a:t>
                      </a:r>
                      <a:r>
                        <a:rPr lang="en-US" sz="1400" dirty="0" err="1">
                          <a:effectLst/>
                          <a:latin typeface="Times New Roman"/>
                          <a:ea typeface="Times New Roman"/>
                        </a:rPr>
                        <a:t>mitigative</a:t>
                      </a:r>
                      <a:r>
                        <a:rPr lang="en-US" sz="1400" dirty="0">
                          <a:effectLst/>
                          <a:latin typeface="Times New Roman"/>
                          <a:ea typeface="Times New Roman"/>
                        </a:rPr>
                        <a:t> measures</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Install sound dampers in ventilation systems in stationed sources.  Enclose machine or use sound barrier walls to reduce the effect of noise.</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Consider wind direction at the design stage in terms of sources of noise to minimize its effect;</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Reduce noise at the sources to minimize its effect on wildlife and people living along or around the project;</a:t>
                      </a:r>
                    </a:p>
                  </a:txBody>
                  <a:tcPr marL="68580" marR="68580" marT="0" marB="0"/>
                </a:tc>
              </a:tr>
              <a:tr h="1408660">
                <a:tc>
                  <a:txBody>
                    <a:bodyPr/>
                    <a:lstStyle/>
                    <a:p>
                      <a:pPr marL="342900" marR="0" lvl="0" indent="-342900" algn="just">
                        <a:spcBef>
                          <a:spcPts val="0"/>
                        </a:spcBef>
                        <a:spcAft>
                          <a:spcPts val="0"/>
                        </a:spcAft>
                        <a:buFont typeface="Wingdings"/>
                        <a:buChar char=""/>
                        <a:tabLst>
                          <a:tab pos="228600" algn="l"/>
                        </a:tabLst>
                      </a:pPr>
                      <a:r>
                        <a:rPr lang="en-US" sz="1400">
                          <a:effectLst/>
                          <a:latin typeface="Times New Roman"/>
                          <a:ea typeface="Times New Roman"/>
                        </a:rPr>
                        <a:t>Vibration can cause detrimental effect on structures particular to cultural heritage sites, standing near the project</a:t>
                      </a:r>
                    </a:p>
                  </a:txBody>
                  <a:tcPr marL="68580" marR="68580" marT="0" marB="0"/>
                </a:tc>
                <a:tc>
                  <a:txBody>
                    <a:bodyPr/>
                    <a:lstStyle/>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Establish the project far away from noise- sensitive areas (buildings)</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Install sound dampers in ventilation systems in stationed sources.  Enclose machine or use sound barrier walls to reduce the effect of noise.</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Reduce noise at the sources to minimize its effect on wildlife and people living along or around the project;</a:t>
                      </a:r>
                    </a:p>
                  </a:txBody>
                  <a:tcPr marL="68580" marR="68580" marT="0" marB="0"/>
                </a:tc>
              </a:tr>
              <a:tr h="2012372">
                <a:tc>
                  <a:txBody>
                    <a:bodyPr/>
                    <a:lstStyle/>
                    <a:p>
                      <a:pPr marL="342900" marR="0" lvl="0" indent="-342900" algn="just">
                        <a:spcBef>
                          <a:spcPts val="0"/>
                        </a:spcBef>
                        <a:spcAft>
                          <a:spcPts val="0"/>
                        </a:spcAft>
                        <a:buFont typeface="Wingdings"/>
                        <a:buChar char=""/>
                        <a:tabLst>
                          <a:tab pos="228600" algn="l"/>
                        </a:tabLst>
                      </a:pPr>
                      <a:r>
                        <a:rPr lang="en-US" sz="1400">
                          <a:effectLst/>
                          <a:latin typeface="Times New Roman"/>
                          <a:ea typeface="Times New Roman"/>
                        </a:rPr>
                        <a:t>Noise can cause wild animals to leave their original habitat that may exposes them to further danger</a:t>
                      </a:r>
                    </a:p>
                  </a:txBody>
                  <a:tcPr marL="68580" marR="68580" marT="0" marB="0"/>
                </a:tc>
                <a:tc>
                  <a:txBody>
                    <a:bodyPr/>
                    <a:lstStyle/>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Establish the project far away from noise- sensitive areas; </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Use of noise barriers are among the most common </a:t>
                      </a:r>
                      <a:r>
                        <a:rPr lang="en-US" sz="1400" dirty="0" err="1">
                          <a:effectLst/>
                          <a:latin typeface="Times New Roman"/>
                          <a:ea typeface="Times New Roman"/>
                        </a:rPr>
                        <a:t>mitigative</a:t>
                      </a:r>
                      <a:r>
                        <a:rPr lang="en-US" sz="1400" dirty="0">
                          <a:effectLst/>
                          <a:latin typeface="Times New Roman"/>
                          <a:ea typeface="Times New Roman"/>
                        </a:rPr>
                        <a:t> measures</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Consider wind direction at the design stage in terms of sources of noise to minimize its effect.</a:t>
                      </a:r>
                    </a:p>
                    <a:p>
                      <a:pPr marL="342900" marR="0" lvl="0" indent="-342900" algn="just">
                        <a:spcBef>
                          <a:spcPts val="0"/>
                        </a:spcBef>
                        <a:spcAft>
                          <a:spcPts val="0"/>
                        </a:spcAft>
                        <a:buFont typeface="Wingdings"/>
                        <a:buChar char=""/>
                        <a:tabLst>
                          <a:tab pos="228600" algn="l"/>
                        </a:tabLst>
                      </a:pPr>
                      <a:r>
                        <a:rPr lang="en-US" sz="1400" dirty="0">
                          <a:effectLst/>
                          <a:latin typeface="Times New Roman"/>
                          <a:ea typeface="Times New Roman"/>
                        </a:rPr>
                        <a:t>Reduce noise at the sources to minimize its effect on wildlife and people living along or around the project</a:t>
                      </a:r>
                      <a:r>
                        <a:rPr lang="en-US" sz="1400" dirty="0" smtClean="0">
                          <a:effectLst/>
                          <a:latin typeface="Times New Roman"/>
                          <a:ea typeface="Times New Roman"/>
                        </a:rPr>
                        <a:t>;</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32958635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04800"/>
          </a:xfrm>
        </p:spPr>
        <p:txBody>
          <a:bodyPr>
            <a:noAutofit/>
          </a:bodyPr>
          <a:lstStyle/>
          <a:p>
            <a:r>
              <a:rPr lang="en-GB" sz="3200" b="1" dirty="0">
                <a:latin typeface="Times New Roman" pitchFamily="18" charset="0"/>
                <a:ea typeface="Times New Roman"/>
                <a:cs typeface="Times New Roman" pitchFamily="18" charset="0"/>
              </a:rPr>
              <a:t>Impacts on Human Health and Safety</a:t>
            </a:r>
            <a:endParaRPr lang="en-US" sz="32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962872187"/>
              </p:ext>
            </p:extLst>
          </p:nvPr>
        </p:nvGraphicFramePr>
        <p:xfrm>
          <a:off x="381000" y="609600"/>
          <a:ext cx="8610600" cy="6291241"/>
        </p:xfrm>
        <a:graphic>
          <a:graphicData uri="http://schemas.openxmlformats.org/drawingml/2006/table">
            <a:tbl>
              <a:tblPr firstRow="1" bandRow="1">
                <a:tableStyleId>{616DA210-FB5B-4158-B5E0-FEB733F419BA}</a:tableStyleId>
              </a:tblPr>
              <a:tblGrid>
                <a:gridCol w="4305300"/>
                <a:gridCol w="4305300"/>
              </a:tblGrid>
              <a:tr h="249893">
                <a:tc>
                  <a:txBody>
                    <a:bodyPr/>
                    <a:lstStyle/>
                    <a:p>
                      <a:pPr marL="0" marR="0" algn="just">
                        <a:spcBef>
                          <a:spcPts val="0"/>
                        </a:spcBef>
                        <a:spcAft>
                          <a:spcPts val="0"/>
                        </a:spcAft>
                      </a:pPr>
                      <a:r>
                        <a:rPr lang="en-US" sz="16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600" dirty="0">
                          <a:effectLst/>
                          <a:latin typeface="Times New Roman"/>
                          <a:ea typeface="Times New Roman"/>
                        </a:rPr>
                        <a:t>Some </a:t>
                      </a:r>
                      <a:r>
                        <a:rPr lang="en-US" sz="1600" dirty="0" err="1">
                          <a:effectLst/>
                          <a:latin typeface="Times New Roman"/>
                          <a:ea typeface="Times New Roman"/>
                        </a:rPr>
                        <a:t>Mitigative</a:t>
                      </a:r>
                      <a:r>
                        <a:rPr lang="en-US" sz="1600" dirty="0">
                          <a:effectLst/>
                          <a:latin typeface="Times New Roman"/>
                          <a:ea typeface="Times New Roman"/>
                        </a:rPr>
                        <a:t> Measures</a:t>
                      </a:r>
                    </a:p>
                  </a:txBody>
                  <a:tcPr marL="68580" marR="68580" marT="0" marB="0"/>
                </a:tc>
              </a:tr>
              <a:tr h="999574">
                <a:tc>
                  <a:txBody>
                    <a:bodyPr/>
                    <a:lstStyle/>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Transmission of disease between human and from plants/animals to humans </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Sanitary or Precaution measures can be accomplished through a comprehensive health awareness campaign.</a:t>
                      </a:r>
                    </a:p>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Curative measures should be in place.</a:t>
                      </a:r>
                    </a:p>
                  </a:txBody>
                  <a:tcPr marL="68580" marR="68580" marT="0" marB="0"/>
                </a:tc>
              </a:tr>
              <a:tr h="2748828">
                <a:tc>
                  <a:txBody>
                    <a:bodyPr/>
                    <a:lstStyle/>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Fire, explosions, emission of toxic gases, vapors, dust, emission of toxic liquid, radiation and their cumulative effects badly affect human health in and around the project</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Establishing projects far away from settlements </a:t>
                      </a:r>
                    </a:p>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Curative measures have to be in place if accidents from different activities can happen;</a:t>
                      </a:r>
                    </a:p>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Provide fire proofing of structures, safety buffer zones around the plant boundary, escape routes and others;</a:t>
                      </a:r>
                    </a:p>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Store properly easily flammable/explosive gases or toxic chemicals.</a:t>
                      </a:r>
                    </a:p>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Preventive/protective instruments have to be provided</a:t>
                      </a:r>
                    </a:p>
                  </a:txBody>
                  <a:tcPr marL="68580" marR="68580" marT="0" marB="0"/>
                </a:tc>
              </a:tr>
              <a:tr h="1499361">
                <a:tc>
                  <a:txBody>
                    <a:bodyPr/>
                    <a:lstStyle/>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Occupational health effects on workers due to fugitive dust, material handling, noise, mechanical or chemical contact can be occurred.</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Prevent accidents through proper design of projects</a:t>
                      </a:r>
                    </a:p>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Train responsible personnel how to properly handle chemicals;</a:t>
                      </a:r>
                    </a:p>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Use protective measure, for example ear/eye masks etc.</a:t>
                      </a:r>
                    </a:p>
                  </a:txBody>
                  <a:tcPr marL="68580" marR="68580" marT="0" marB="0"/>
                </a:tc>
              </a:tr>
              <a:tr h="793585">
                <a:tc>
                  <a:txBody>
                    <a:bodyPr/>
                    <a:lstStyle/>
                    <a:p>
                      <a:pPr marL="342900" marR="0" lvl="0" indent="-342900" algn="just">
                        <a:spcBef>
                          <a:spcPts val="0"/>
                        </a:spcBef>
                        <a:spcAft>
                          <a:spcPts val="0"/>
                        </a:spcAft>
                        <a:buFont typeface="Wingdings 2"/>
                        <a:buChar char=""/>
                        <a:tabLst>
                          <a:tab pos="0" algn="l"/>
                        </a:tabLst>
                      </a:pPr>
                      <a:r>
                        <a:rPr lang="en-US" sz="1600">
                          <a:effectLst/>
                          <a:latin typeface="Times New Roman"/>
                          <a:ea typeface="Times New Roman"/>
                        </a:rPr>
                        <a:t>Transmit patterns may be disrupted, noise and congestion may be created and pedestrian hazards could be aggravated by heavy trucks</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Site selection can be taken as a preventive measures.</a:t>
                      </a:r>
                    </a:p>
                  </a:txBody>
                  <a:tcPr marL="68580" marR="68580" marT="0" marB="0"/>
                </a:tc>
              </a:tr>
            </a:tbl>
          </a:graphicData>
        </a:graphic>
      </p:graphicFrame>
    </p:spTree>
    <p:extLst>
      <p:ext uri="{BB962C8B-B14F-4D97-AF65-F5344CB8AC3E}">
        <p14:creationId xmlns:p14="http://schemas.microsoft.com/office/powerpoint/2010/main" val="3103009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a:t>
            </a:r>
            <a:endParaRPr lang="en-US" dirty="0"/>
          </a:p>
        </p:txBody>
      </p:sp>
      <p:sp>
        <p:nvSpPr>
          <p:cNvPr id="3" name="Content Placeholder 2"/>
          <p:cNvSpPr>
            <a:spLocks noGrp="1"/>
          </p:cNvSpPr>
          <p:nvPr>
            <p:ph idx="1"/>
          </p:nvPr>
        </p:nvSpPr>
        <p:spPr/>
        <p:txBody>
          <a:bodyPr>
            <a:normAutofit fontScale="40000" lnSpcReduction="20000"/>
          </a:bodyPr>
          <a:lstStyle/>
          <a:p>
            <a:r>
              <a:rPr lang="en-US" sz="5000" dirty="0" smtClean="0"/>
              <a:t>The Environmental Policy of Ethiopia [EPE], which was approved on April 1997, constitutes</a:t>
            </a:r>
          </a:p>
          <a:p>
            <a:pPr>
              <a:buNone/>
            </a:pPr>
            <a:r>
              <a:rPr lang="en-US" sz="5000" dirty="0" smtClean="0"/>
              <a:t>        eleven-</a:t>
            </a:r>
            <a:r>
              <a:rPr lang="en-US" sz="5000" dirty="0" err="1" smtClean="0"/>
              <a:t>sectoral</a:t>
            </a:r>
            <a:r>
              <a:rPr lang="en-US" sz="5000" dirty="0" smtClean="0"/>
              <a:t> and eleven cross-</a:t>
            </a:r>
            <a:r>
              <a:rPr lang="en-US" sz="5000" dirty="0" err="1" smtClean="0"/>
              <a:t>sectoral</a:t>
            </a:r>
            <a:r>
              <a:rPr lang="en-US" sz="5000" dirty="0" smtClean="0"/>
              <a:t> policy elements. Its overall policy goal is “to improve   and enhance the health and quality of life of all Ethiopians, and to promote sustainable social and</a:t>
            </a:r>
          </a:p>
          <a:p>
            <a:r>
              <a:rPr lang="en-US" sz="5000" dirty="0" smtClean="0"/>
              <a:t>economic development through the sound management and use of natural, human-made and cultural resources and the environment as a whole, so as to meet the needs of the present generation without compromising the ability of future generations to meet their own needs”.</a:t>
            </a:r>
          </a:p>
          <a:p>
            <a:r>
              <a:rPr lang="en-US" sz="5000" dirty="0" smtClean="0"/>
              <a:t>EPE emphasize the need for arresting land degradation. The policy's section on Soil </a:t>
            </a:r>
            <a:r>
              <a:rPr lang="en-US" sz="5000" dirty="0" err="1" smtClean="0"/>
              <a:t>Husbandryand</a:t>
            </a:r>
            <a:r>
              <a:rPr lang="en-US" sz="5000" dirty="0" smtClean="0"/>
              <a:t> Sustainable Agriculture, Forest Wood Land and Tree Resource, Genetic Species and Ecosystem Biodiversity, Water Resource, Energy and Mineral Resource address the issue of</a:t>
            </a:r>
          </a:p>
          <a:p>
            <a:pPr>
              <a:buNone/>
            </a:pPr>
            <a:r>
              <a:rPr lang="en-US" sz="5000" dirty="0" smtClean="0"/>
              <a:t>      combating desertification</a:t>
            </a:r>
            <a:r>
              <a:rPr lang="en-US" dirty="0" smtClean="0"/>
              <a:t>.</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05239024"/>
              </p:ext>
            </p:extLst>
          </p:nvPr>
        </p:nvGraphicFramePr>
        <p:xfrm>
          <a:off x="304800" y="533400"/>
          <a:ext cx="8610600" cy="5414147"/>
        </p:xfrm>
        <a:graphic>
          <a:graphicData uri="http://schemas.openxmlformats.org/drawingml/2006/table">
            <a:tbl>
              <a:tblPr firstRow="1" bandRow="1">
                <a:tableStyleId>{616DA210-FB5B-4158-B5E0-FEB733F419BA}</a:tableStyleId>
              </a:tblPr>
              <a:tblGrid>
                <a:gridCol w="4305300"/>
                <a:gridCol w="4305300"/>
              </a:tblGrid>
              <a:tr h="381000">
                <a:tc>
                  <a:txBody>
                    <a:bodyPr/>
                    <a:lstStyle/>
                    <a:p>
                      <a:pPr marL="0" marR="0" algn="just">
                        <a:spcBef>
                          <a:spcPts val="0"/>
                        </a:spcBef>
                        <a:spcAft>
                          <a:spcPts val="0"/>
                        </a:spcAft>
                      </a:pPr>
                      <a:r>
                        <a:rPr lang="en-US" sz="1600" dirty="0">
                          <a:effectLst/>
                          <a:latin typeface="Times New Roman"/>
                          <a:ea typeface="Times New Roman"/>
                        </a:rPr>
                        <a:t>Possible Impacts</a:t>
                      </a:r>
                    </a:p>
                  </a:txBody>
                  <a:tcPr marL="68580" marR="68580" marT="0" marB="0"/>
                </a:tc>
                <a:tc>
                  <a:txBody>
                    <a:bodyPr/>
                    <a:lstStyle/>
                    <a:p>
                      <a:pPr marL="0" marR="0" algn="just">
                        <a:spcBef>
                          <a:spcPts val="0"/>
                        </a:spcBef>
                        <a:spcAft>
                          <a:spcPts val="0"/>
                        </a:spcAft>
                      </a:pPr>
                      <a:r>
                        <a:rPr lang="en-US" sz="1600" dirty="0">
                          <a:effectLst/>
                          <a:latin typeface="Times New Roman"/>
                          <a:ea typeface="Times New Roman"/>
                        </a:rPr>
                        <a:t>Some </a:t>
                      </a:r>
                      <a:r>
                        <a:rPr lang="en-US" sz="1600" dirty="0" err="1">
                          <a:effectLst/>
                          <a:latin typeface="Times New Roman"/>
                          <a:ea typeface="Times New Roman"/>
                        </a:rPr>
                        <a:t>Mitigative</a:t>
                      </a:r>
                      <a:r>
                        <a:rPr lang="en-US" sz="1600" dirty="0">
                          <a:effectLst/>
                          <a:latin typeface="Times New Roman"/>
                          <a:ea typeface="Times New Roman"/>
                        </a:rPr>
                        <a:t> Measures</a:t>
                      </a:r>
                    </a:p>
                  </a:txBody>
                  <a:tcPr marL="68580" marR="68580" marT="0" marB="0"/>
                </a:tc>
              </a:tr>
              <a:tr h="2224068">
                <a:tc>
                  <a:txBody>
                    <a:bodyPr/>
                    <a:lstStyle/>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Death and injuries to human beings and damages to property could be happened in factories, roads etc.</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Facility should implement a safety and health program designed to identify, evaluate, monitor and control health hazards</a:t>
                      </a:r>
                    </a:p>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Site selection can be taken as a preventive measures to minimize risk of accidents especially in road projects.</a:t>
                      </a:r>
                    </a:p>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Prevent accidents through proper design of projects</a:t>
                      </a:r>
                    </a:p>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Use protective measure, for example ear/eye masks etc.</a:t>
                      </a:r>
                    </a:p>
                  </a:txBody>
                  <a:tcPr marL="68580" marR="68580" marT="0" marB="0"/>
                </a:tc>
              </a:tr>
              <a:tr h="1482712">
                <a:tc>
                  <a:txBody>
                    <a:bodyPr/>
                    <a:lstStyle/>
                    <a:p>
                      <a:pPr marL="342900" marR="0" lvl="0" indent="-342900" algn="just">
                        <a:spcBef>
                          <a:spcPts val="0"/>
                        </a:spcBef>
                        <a:spcAft>
                          <a:spcPts val="0"/>
                        </a:spcAft>
                        <a:buFont typeface="Wingdings 2"/>
                        <a:buChar char=""/>
                        <a:tabLst>
                          <a:tab pos="0" algn="l"/>
                        </a:tabLst>
                      </a:pPr>
                      <a:r>
                        <a:rPr lang="en-US" sz="1600">
                          <a:effectLst/>
                          <a:latin typeface="Times New Roman"/>
                          <a:ea typeface="Times New Roman"/>
                        </a:rPr>
                        <a:t>Extraction of sand, gravel or rock may form unnecessary pond, which creates suitable condition for malaria and water vector borne disease </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Sanitary or Precaution measures can be accomplished through a comprehensive health awareness campaign.</a:t>
                      </a:r>
                    </a:p>
                    <a:p>
                      <a:pPr marL="342900" marR="0" lvl="0" indent="-342900" algn="just">
                        <a:spcBef>
                          <a:spcPts val="0"/>
                        </a:spcBef>
                        <a:spcAft>
                          <a:spcPts val="0"/>
                        </a:spcAft>
                        <a:buFont typeface="Wingdings 2"/>
                        <a:buChar char=""/>
                        <a:tabLst>
                          <a:tab pos="0" algn="l"/>
                        </a:tabLst>
                      </a:pPr>
                      <a:r>
                        <a:rPr lang="en-US" sz="1600" dirty="0">
                          <a:effectLst/>
                          <a:latin typeface="Times New Roman"/>
                          <a:ea typeface="Times New Roman"/>
                        </a:rPr>
                        <a:t>Avoid stagnating water and give consecutive awareness to reduce the occurrence of malaria and other related diseases.</a:t>
                      </a:r>
                    </a:p>
                  </a:txBody>
                  <a:tcPr marL="68580" marR="68580" marT="0" marB="0"/>
                </a:tc>
              </a:tr>
              <a:tr h="1112035">
                <a:tc>
                  <a:txBody>
                    <a:bodyPr/>
                    <a:lstStyle/>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In mining activities workers are injured when rocks/soils are collapsed,</a:t>
                      </a:r>
                    </a:p>
                  </a:txBody>
                  <a:tcPr marL="68580" marR="68580" marT="0" marB="0"/>
                </a:tc>
                <a:tc>
                  <a:txBody>
                    <a:bodyPr/>
                    <a:lstStyle/>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Proper design has to be done well in such away that rocks doesn't collapse. </a:t>
                      </a:r>
                    </a:p>
                    <a:p>
                      <a:pPr marL="342900" marR="0" lvl="0" indent="-342900" algn="just">
                        <a:spcBef>
                          <a:spcPts val="0"/>
                        </a:spcBef>
                        <a:spcAft>
                          <a:spcPts val="0"/>
                        </a:spcAft>
                        <a:buFont typeface="Wingdings 2"/>
                        <a:buChar char=""/>
                        <a:tabLst>
                          <a:tab pos="0" algn="l"/>
                        </a:tabLst>
                      </a:pPr>
                      <a:r>
                        <a:rPr lang="en-US" sz="1600" dirty="0">
                          <a:solidFill>
                            <a:srgbClr val="0070C0"/>
                          </a:solidFill>
                          <a:effectLst/>
                          <a:latin typeface="Times New Roman"/>
                          <a:ea typeface="Times New Roman"/>
                        </a:rPr>
                        <a:t>Curative measures have to be in place</a:t>
                      </a:r>
                    </a:p>
                  </a:txBody>
                  <a:tcPr marL="68580" marR="68580" marT="0" marB="0"/>
                </a:tc>
              </a:tr>
            </a:tbl>
          </a:graphicData>
        </a:graphic>
      </p:graphicFrame>
    </p:spTree>
    <p:extLst>
      <p:ext uri="{BB962C8B-B14F-4D97-AF65-F5344CB8AC3E}">
        <p14:creationId xmlns:p14="http://schemas.microsoft.com/office/powerpoint/2010/main" val="28782590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533399"/>
          </a:xfrm>
        </p:spPr>
        <p:txBody>
          <a:bodyPr>
            <a:normAutofit fontScale="90000"/>
          </a:bodyPr>
          <a:lstStyle/>
          <a:p>
            <a:pPr marL="0" marR="0">
              <a:lnSpc>
                <a:spcPct val="150000"/>
              </a:lnSpc>
              <a:spcBef>
                <a:spcPts val="0"/>
              </a:spcBef>
              <a:spcAft>
                <a:spcPts val="0"/>
              </a:spcAft>
            </a:pPr>
            <a:r>
              <a:rPr lang="en-US" sz="2700" b="1" dirty="0" smtClean="0">
                <a:latin typeface="Times New Roman"/>
                <a:ea typeface="Times New Roman"/>
              </a:rPr>
              <a:t/>
            </a:r>
            <a:br>
              <a:rPr lang="en-US" sz="2700" b="1" dirty="0" smtClean="0">
                <a:latin typeface="Times New Roman"/>
                <a:ea typeface="Times New Roman"/>
              </a:rPr>
            </a:br>
            <a:r>
              <a:rPr lang="en-US" sz="2700" b="1" dirty="0" smtClean="0">
                <a:latin typeface="Times New Roman"/>
                <a:ea typeface="Times New Roman"/>
              </a:rPr>
              <a:t>Chapter Four</a:t>
            </a:r>
            <a:r>
              <a:rPr lang="en-US" sz="2700" dirty="0">
                <a:latin typeface="Times New Roman"/>
                <a:ea typeface="Times New Roman"/>
              </a:rPr>
              <a:t/>
            </a:r>
            <a:br>
              <a:rPr lang="en-US" sz="2700" dirty="0">
                <a:latin typeface="Times New Roman"/>
                <a:ea typeface="Times New Roman"/>
              </a:rPr>
            </a:br>
            <a:r>
              <a:rPr lang="en-US" sz="2700" b="1" dirty="0" smtClean="0">
                <a:latin typeface="Times New Roman"/>
                <a:ea typeface="Times New Roman"/>
              </a:rPr>
              <a:t>Environmental </a:t>
            </a:r>
            <a:r>
              <a:rPr lang="en-US" sz="2700" b="1" dirty="0">
                <a:latin typeface="Times New Roman"/>
                <a:ea typeface="Times New Roman"/>
              </a:rPr>
              <a:t>Impact Assessment Report Writing</a:t>
            </a:r>
            <a:r>
              <a:rPr lang="en-US" sz="2700" dirty="0">
                <a:latin typeface="Times New Roman"/>
                <a:ea typeface="Times New Roman"/>
              </a:rPr>
              <a:t/>
            </a:r>
            <a:br>
              <a:rPr lang="en-US" sz="2700" dirty="0">
                <a:latin typeface="Times New Roman"/>
                <a:ea typeface="Times New Roman"/>
              </a:rPr>
            </a:br>
            <a:endParaRPr lang="en-US" sz="2700" dirty="0"/>
          </a:p>
        </p:txBody>
      </p:sp>
      <p:sp>
        <p:nvSpPr>
          <p:cNvPr id="3" name="Subtitle 2"/>
          <p:cNvSpPr>
            <a:spLocks noGrp="1"/>
          </p:cNvSpPr>
          <p:nvPr>
            <p:ph type="subTitle" idx="1"/>
          </p:nvPr>
        </p:nvSpPr>
        <p:spPr>
          <a:xfrm>
            <a:off x="228600" y="1066800"/>
            <a:ext cx="8763000" cy="5486400"/>
          </a:xfrm>
        </p:spPr>
        <p:txBody>
          <a:bodyPr>
            <a:normAutofit fontScale="47500" lnSpcReduction="20000"/>
          </a:bodyPr>
          <a:lstStyle/>
          <a:p>
            <a:pPr algn="l"/>
            <a:r>
              <a:rPr lang="en-US" sz="2900" dirty="0">
                <a:solidFill>
                  <a:schemeClr val="tx1"/>
                </a:solidFill>
                <a:latin typeface="Times New Roman"/>
                <a:ea typeface="Times New Roman"/>
              </a:rPr>
              <a:t>The EIA report should contain a brief introduction explaining the need for and context of the </a:t>
            </a:r>
            <a:r>
              <a:rPr lang="en-US" sz="2900" dirty="0" smtClean="0">
                <a:solidFill>
                  <a:schemeClr val="tx1"/>
                </a:solidFill>
                <a:latin typeface="Times New Roman"/>
                <a:ea typeface="Times New Roman"/>
              </a:rPr>
              <a:t>project</a:t>
            </a:r>
            <a:r>
              <a:rPr lang="en-US" sz="2900" dirty="0" smtClean="0">
                <a:latin typeface="Times New Roman"/>
                <a:ea typeface="Times New Roman"/>
              </a:rPr>
              <a:t> </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Executive Summary</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Introduction/Background</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Approach to the study</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Policy, Legal and Administrative Framework</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Baseline Information on Bio-Physical and Socio-Economic Situation</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Description of the Proposed Project and its Alternatives</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Significant Environmental Impacts</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Mitigation Action</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Environmental Management Plan</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Environmental Monitoring/auditing </a:t>
            </a:r>
            <a:r>
              <a:rPr lang="en-US" dirty="0" err="1">
                <a:solidFill>
                  <a:schemeClr val="tx1"/>
                </a:solidFill>
                <a:latin typeface="Times New Roman"/>
                <a:ea typeface="Times New Roman"/>
              </a:rPr>
              <a:t>Programme</a:t>
            </a:r>
            <a:endParaRPr lang="en-US" dirty="0">
              <a:solidFill>
                <a:schemeClr val="tx1"/>
              </a:solidFill>
              <a:latin typeface="Times New Roman"/>
              <a:ea typeface="Times New Roman"/>
            </a:endParaRP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Conclusions and Recommendations</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List of References</a:t>
            </a:r>
          </a:p>
          <a:p>
            <a:pPr marL="342900" marR="0" lvl="0" indent="-342900" algn="just">
              <a:lnSpc>
                <a:spcPct val="150000"/>
              </a:lnSpc>
              <a:spcBef>
                <a:spcPts val="0"/>
              </a:spcBef>
              <a:spcAft>
                <a:spcPts val="0"/>
              </a:spcAft>
              <a:buFont typeface="Symbol"/>
              <a:buBlip>
                <a:blip r:embed="rId2"/>
              </a:buBlip>
              <a:tabLst>
                <a:tab pos="457200" algn="l"/>
              </a:tabLst>
            </a:pPr>
            <a:r>
              <a:rPr lang="en-US" dirty="0">
                <a:solidFill>
                  <a:schemeClr val="tx1"/>
                </a:solidFill>
                <a:latin typeface="Times New Roman"/>
                <a:ea typeface="Times New Roman"/>
              </a:rPr>
              <a:t>Appendices including</a:t>
            </a:r>
          </a:p>
          <a:p>
            <a:pPr marL="742950" marR="0" lvl="1" indent="-285750" algn="just">
              <a:lnSpc>
                <a:spcPct val="150000"/>
              </a:lnSpc>
              <a:spcBef>
                <a:spcPts val="0"/>
              </a:spcBef>
              <a:spcAft>
                <a:spcPts val="0"/>
              </a:spcAft>
              <a:buFont typeface="Wingdings"/>
              <a:buChar char=""/>
              <a:tabLst>
                <a:tab pos="777240" algn="l"/>
              </a:tabLst>
            </a:pPr>
            <a:r>
              <a:rPr lang="en-US" dirty="0">
                <a:solidFill>
                  <a:schemeClr val="tx1"/>
                </a:solidFill>
                <a:latin typeface="Times New Roman"/>
                <a:ea typeface="Times New Roman"/>
              </a:rPr>
              <a:t>Reference documents, photographs, unpublished data</a:t>
            </a:r>
          </a:p>
          <a:p>
            <a:pPr marL="742950" marR="0" lvl="1" indent="-285750" algn="just">
              <a:lnSpc>
                <a:spcPct val="150000"/>
              </a:lnSpc>
              <a:spcBef>
                <a:spcPts val="0"/>
              </a:spcBef>
              <a:spcAft>
                <a:spcPts val="0"/>
              </a:spcAft>
              <a:buFont typeface="Wingdings"/>
              <a:buChar char=""/>
              <a:tabLst>
                <a:tab pos="777240" algn="l"/>
              </a:tabLst>
            </a:pPr>
            <a:r>
              <a:rPr lang="en-US" dirty="0">
                <a:solidFill>
                  <a:schemeClr val="tx1"/>
                </a:solidFill>
                <a:latin typeface="Times New Roman"/>
                <a:ea typeface="Times New Roman"/>
              </a:rPr>
              <a:t>Terms of Reference</a:t>
            </a:r>
          </a:p>
          <a:p>
            <a:pPr marL="742950" marR="0" lvl="1" indent="-285750" algn="just">
              <a:lnSpc>
                <a:spcPct val="150000"/>
              </a:lnSpc>
              <a:spcBef>
                <a:spcPts val="0"/>
              </a:spcBef>
              <a:spcAft>
                <a:spcPts val="0"/>
              </a:spcAft>
              <a:buFont typeface="Wingdings"/>
              <a:buChar char=""/>
              <a:tabLst>
                <a:tab pos="777240" algn="l"/>
              </a:tabLst>
            </a:pPr>
            <a:r>
              <a:rPr lang="en-US" dirty="0">
                <a:solidFill>
                  <a:schemeClr val="tx1"/>
                </a:solidFill>
                <a:latin typeface="Times New Roman"/>
                <a:ea typeface="Times New Roman"/>
              </a:rPr>
              <a:t>Consulting team composition</a:t>
            </a:r>
          </a:p>
          <a:p>
            <a:pPr marL="742950" marR="0" lvl="1" indent="-285750" algn="just">
              <a:lnSpc>
                <a:spcPct val="150000"/>
              </a:lnSpc>
              <a:spcBef>
                <a:spcPts val="0"/>
              </a:spcBef>
              <a:spcAft>
                <a:spcPts val="0"/>
              </a:spcAft>
              <a:buFont typeface="Wingdings"/>
              <a:buChar char=""/>
              <a:tabLst>
                <a:tab pos="777240" algn="l"/>
              </a:tabLst>
            </a:pPr>
            <a:r>
              <a:rPr lang="en-US" dirty="0">
                <a:solidFill>
                  <a:schemeClr val="tx1"/>
                </a:solidFill>
                <a:latin typeface="Times New Roman"/>
                <a:ea typeface="Times New Roman"/>
              </a:rPr>
              <a:t>Notes of public consultation sessions</a:t>
            </a:r>
          </a:p>
          <a:p>
            <a:pPr algn="l"/>
            <a:endParaRPr lang="en-US" dirty="0"/>
          </a:p>
        </p:txBody>
      </p:sp>
    </p:spTree>
    <p:extLst>
      <p:ext uri="{BB962C8B-B14F-4D97-AF65-F5344CB8AC3E}">
        <p14:creationId xmlns:p14="http://schemas.microsoft.com/office/powerpoint/2010/main" val="5578540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809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609600"/>
            <a:ext cx="8763000" cy="6019800"/>
          </a:xfrm>
        </p:spPr>
        <p:txBody>
          <a:bodyPr>
            <a:normAutofit fontScale="92500" lnSpcReduction="20000"/>
          </a:bodyPr>
          <a:lstStyle/>
          <a:p>
            <a:r>
              <a:rPr lang="en-GB" sz="2400" b="1" dirty="0">
                <a:solidFill>
                  <a:srgbClr val="7030A0"/>
                </a:solidFill>
                <a:latin typeface="Times New Roman" pitchFamily="18" charset="0"/>
                <a:ea typeface="Times New Roman"/>
                <a:cs typeface="Times New Roman" pitchFamily="18" charset="0"/>
              </a:rPr>
              <a:t>Executive </a:t>
            </a:r>
            <a:r>
              <a:rPr lang="en-GB" sz="2400" b="1" dirty="0" smtClean="0">
                <a:solidFill>
                  <a:srgbClr val="7030A0"/>
                </a:solidFill>
                <a:latin typeface="Times New Roman" pitchFamily="18" charset="0"/>
                <a:ea typeface="Times New Roman"/>
                <a:cs typeface="Times New Roman" pitchFamily="18" charset="0"/>
              </a:rPr>
              <a:t>Summary</a:t>
            </a:r>
          </a:p>
          <a:p>
            <a:pPr algn="l"/>
            <a:r>
              <a:rPr lang="en-US" sz="2400" dirty="0" smtClean="0">
                <a:solidFill>
                  <a:schemeClr val="tx1"/>
                </a:solidFill>
                <a:latin typeface="Times New Roman"/>
                <a:ea typeface="Times New Roman"/>
              </a:rPr>
              <a:t>Important </a:t>
            </a:r>
            <a:r>
              <a:rPr lang="en-US" sz="2400" dirty="0">
                <a:solidFill>
                  <a:schemeClr val="tx1"/>
                </a:solidFill>
                <a:latin typeface="Times New Roman"/>
                <a:ea typeface="Times New Roman"/>
              </a:rPr>
              <a:t>part of the report that enables the reviewers to have very clear view of the intended </a:t>
            </a:r>
            <a:r>
              <a:rPr lang="en-US" sz="2400" dirty="0" smtClean="0">
                <a:solidFill>
                  <a:schemeClr val="tx1"/>
                </a:solidFill>
                <a:latin typeface="Times New Roman"/>
                <a:ea typeface="Times New Roman"/>
              </a:rPr>
              <a:t>project</a:t>
            </a:r>
          </a:p>
          <a:p>
            <a:pPr algn="l"/>
            <a:endParaRPr lang="en-US" sz="2400" dirty="0" smtClean="0">
              <a:latin typeface="Times New Roman"/>
              <a:ea typeface="Times New Roman"/>
            </a:endParaRPr>
          </a:p>
          <a:p>
            <a:pPr algn="l"/>
            <a:r>
              <a:rPr lang="en-US" sz="2400" dirty="0" smtClean="0">
                <a:solidFill>
                  <a:schemeClr val="tx1"/>
                </a:solidFill>
                <a:latin typeface="Times New Roman"/>
                <a:ea typeface="Times New Roman"/>
              </a:rPr>
              <a:t>The </a:t>
            </a:r>
            <a:r>
              <a:rPr lang="en-US" sz="2400" dirty="0">
                <a:solidFill>
                  <a:schemeClr val="tx1"/>
                </a:solidFill>
                <a:latin typeface="Times New Roman"/>
                <a:ea typeface="Times New Roman"/>
              </a:rPr>
              <a:t>summary should provide </a:t>
            </a:r>
            <a:r>
              <a:rPr lang="en-US" sz="2400" dirty="0">
                <a:solidFill>
                  <a:schemeClr val="accent2">
                    <a:lumMod val="75000"/>
                  </a:schemeClr>
                </a:solidFill>
                <a:latin typeface="Times New Roman"/>
                <a:ea typeface="Times New Roman"/>
              </a:rPr>
              <a:t>brief, accurate, clear and concise </a:t>
            </a:r>
            <a:r>
              <a:rPr lang="en-US" sz="2400" dirty="0">
                <a:solidFill>
                  <a:schemeClr val="tx1"/>
                </a:solidFill>
                <a:latin typeface="Times New Roman"/>
                <a:ea typeface="Times New Roman"/>
              </a:rPr>
              <a:t>information about the project, in particular highlighting the main </a:t>
            </a:r>
            <a:r>
              <a:rPr lang="en-US" sz="2400" dirty="0">
                <a:solidFill>
                  <a:schemeClr val="accent2">
                    <a:lumMod val="75000"/>
                  </a:schemeClr>
                </a:solidFill>
                <a:latin typeface="Times New Roman"/>
                <a:ea typeface="Times New Roman"/>
              </a:rPr>
              <a:t>findings and recommendations </a:t>
            </a:r>
            <a:r>
              <a:rPr lang="en-US" sz="2400" dirty="0">
                <a:solidFill>
                  <a:schemeClr val="tx1"/>
                </a:solidFill>
                <a:latin typeface="Times New Roman"/>
                <a:ea typeface="Times New Roman"/>
              </a:rPr>
              <a:t>that are relevant for </a:t>
            </a:r>
            <a:r>
              <a:rPr lang="en-US" sz="2400" dirty="0" smtClean="0">
                <a:solidFill>
                  <a:schemeClr val="tx1"/>
                </a:solidFill>
                <a:latin typeface="Times New Roman"/>
                <a:ea typeface="Times New Roman"/>
              </a:rPr>
              <a:t>decision-making</a:t>
            </a:r>
            <a:endParaRPr lang="en-US" sz="2400" dirty="0" smtClean="0">
              <a:latin typeface="Times New Roman"/>
              <a:ea typeface="Times New Roman"/>
            </a:endParaRPr>
          </a:p>
          <a:p>
            <a:pPr algn="l"/>
            <a:endParaRPr lang="en-US" sz="2400" dirty="0">
              <a:latin typeface="Times New Roman"/>
              <a:ea typeface="Times New Roman"/>
            </a:endParaRPr>
          </a:p>
          <a:p>
            <a:pPr marL="342900" marR="0" lvl="0" indent="-342900" algn="just">
              <a:lnSpc>
                <a:spcPct val="150000"/>
              </a:lnSpc>
              <a:spcBef>
                <a:spcPts val="0"/>
              </a:spcBef>
              <a:spcAft>
                <a:spcPts val="0"/>
              </a:spcAft>
              <a:buFont typeface="Wingdings"/>
              <a:buChar char=""/>
              <a:tabLst>
                <a:tab pos="457200" algn="l"/>
              </a:tabLst>
            </a:pPr>
            <a:r>
              <a:rPr lang="en-US" sz="2400" dirty="0" smtClean="0">
                <a:solidFill>
                  <a:schemeClr val="tx1"/>
                </a:solidFill>
                <a:latin typeface="Times New Roman"/>
                <a:ea typeface="Times New Roman"/>
              </a:rPr>
              <a:t> </a:t>
            </a:r>
            <a:r>
              <a:rPr lang="en-US" sz="2400" dirty="0">
                <a:solidFill>
                  <a:schemeClr val="tx1"/>
                </a:solidFill>
                <a:latin typeface="Times New Roman"/>
                <a:ea typeface="Times New Roman"/>
              </a:rPr>
              <a:t>title and location of the project;</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name of the proponent;</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name of the consultants and/or organization preparing the EIS report;</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a brief project description;</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project alternatives;</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the major impacts;</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recommendation for mitigation/compensation;</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proposed monitoring activity, and implementation strategy</a:t>
            </a:r>
            <a:r>
              <a:rPr lang="en-US" sz="2400" dirty="0">
                <a:latin typeface="Times New Roman"/>
                <a:ea typeface="Times New Roman"/>
              </a:rPr>
              <a:t>.</a:t>
            </a:r>
          </a:p>
          <a:p>
            <a:pPr algn="l"/>
            <a:endParaRPr lang="en-US" sz="24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0232781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4571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762000"/>
            <a:ext cx="8763000" cy="5867400"/>
          </a:xfrm>
        </p:spPr>
        <p:txBody>
          <a:bodyPr>
            <a:normAutofit/>
          </a:bodyPr>
          <a:lstStyle/>
          <a:p>
            <a:r>
              <a:rPr lang="en-GB" sz="2400" b="1" dirty="0">
                <a:solidFill>
                  <a:srgbClr val="7030A0"/>
                </a:solidFill>
                <a:latin typeface="Times New Roman" pitchFamily="18" charset="0"/>
                <a:ea typeface="Times New Roman"/>
                <a:cs typeface="Times New Roman" pitchFamily="18" charset="0"/>
              </a:rPr>
              <a:t>Introduction/ </a:t>
            </a:r>
            <a:r>
              <a:rPr lang="en-GB" sz="2400" b="1" dirty="0" smtClean="0">
                <a:solidFill>
                  <a:srgbClr val="7030A0"/>
                </a:solidFill>
                <a:latin typeface="Times New Roman" pitchFamily="18" charset="0"/>
                <a:ea typeface="Times New Roman"/>
                <a:cs typeface="Times New Roman" pitchFamily="18" charset="0"/>
              </a:rPr>
              <a:t>Background</a:t>
            </a:r>
          </a:p>
          <a:p>
            <a:pPr marL="342900" marR="0" lvl="0" indent="-342900" algn="l">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Background information that can be used for the project proposal or the study in context;</a:t>
            </a:r>
          </a:p>
          <a:p>
            <a:pPr marL="342900" marR="0" lvl="0" indent="-342900" algn="l">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An outline of the proposal (e.g. objectives, location; proposed alternatives in terms of location, design, process, input, </a:t>
            </a:r>
            <a:r>
              <a:rPr lang="en-US" sz="2400" dirty="0" err="1">
                <a:solidFill>
                  <a:schemeClr val="tx1"/>
                </a:solidFill>
                <a:latin typeface="Times New Roman"/>
                <a:ea typeface="Times New Roman"/>
              </a:rPr>
              <a:t>etc</a:t>
            </a:r>
            <a:r>
              <a:rPr lang="en-US" sz="2400" dirty="0">
                <a:solidFill>
                  <a:schemeClr val="tx1"/>
                </a:solidFill>
                <a:latin typeface="Times New Roman"/>
                <a:ea typeface="Times New Roman"/>
              </a:rPr>
              <a:t>, input and resource requirement, life-span of development);</a:t>
            </a:r>
          </a:p>
          <a:p>
            <a:pPr marL="342900" marR="0" lvl="0" indent="-342900" algn="l">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The structure of the report concerning the location of the TOR, summary, conclusions and </a:t>
            </a:r>
            <a:r>
              <a:rPr lang="en-US" sz="2400" dirty="0" smtClean="0">
                <a:solidFill>
                  <a:schemeClr val="tx1"/>
                </a:solidFill>
                <a:latin typeface="Times New Roman"/>
                <a:ea typeface="Times New Roman"/>
              </a:rPr>
              <a:t>recommendations; Methodologies </a:t>
            </a:r>
            <a:r>
              <a:rPr lang="en-US" sz="2400" dirty="0">
                <a:solidFill>
                  <a:schemeClr val="tx1"/>
                </a:solidFill>
                <a:latin typeface="Times New Roman"/>
                <a:ea typeface="Times New Roman"/>
              </a:rPr>
              <a:t>employed, by how many specialist and which disciplines</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0304353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333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762000"/>
            <a:ext cx="8763000" cy="5943600"/>
          </a:xfrm>
        </p:spPr>
        <p:txBody>
          <a:bodyPr>
            <a:normAutofit/>
          </a:bodyPr>
          <a:lstStyle/>
          <a:p>
            <a:r>
              <a:rPr lang="en-GB" sz="2400" b="1" dirty="0">
                <a:solidFill>
                  <a:srgbClr val="7030A0"/>
                </a:solidFill>
                <a:latin typeface="Times New Roman" pitchFamily="18" charset="0"/>
                <a:cs typeface="Times New Roman" pitchFamily="18" charset="0"/>
              </a:rPr>
              <a:t>Approach to the </a:t>
            </a:r>
            <a:r>
              <a:rPr lang="en-GB" sz="2400" b="1" dirty="0" smtClean="0">
                <a:solidFill>
                  <a:srgbClr val="7030A0"/>
                </a:solidFill>
                <a:latin typeface="Times New Roman" pitchFamily="18" charset="0"/>
                <a:cs typeface="Times New Roman" pitchFamily="18" charset="0"/>
              </a:rPr>
              <a:t>Study</a:t>
            </a:r>
          </a:p>
          <a:p>
            <a:endParaRPr lang="en-GB" sz="2400" b="1" dirty="0" smtClean="0">
              <a:solidFill>
                <a:srgbClr val="7030A0"/>
              </a:solidFill>
              <a:latin typeface="Times New Roman" pitchFamily="18" charset="0"/>
              <a:cs typeface="Times New Roman" pitchFamily="18" charset="0"/>
            </a:endParaRPr>
          </a:p>
          <a:p>
            <a:pPr algn="l"/>
            <a:r>
              <a:rPr lang="en-US" sz="2400" dirty="0">
                <a:solidFill>
                  <a:schemeClr val="tx1"/>
                </a:solidFill>
                <a:latin typeface="Times New Roman"/>
                <a:ea typeface="Times New Roman"/>
              </a:rPr>
              <a:t>The methodologies to be used for identifying, predicting and evaluating of the impacts (both positive and negative), alternatives, mitigating measures and public participation are required to be described</a:t>
            </a:r>
            <a:r>
              <a:rPr lang="en-US" sz="2400" dirty="0" smtClean="0">
                <a:solidFill>
                  <a:schemeClr val="tx1"/>
                </a:solidFill>
                <a:latin typeface="Times New Roman"/>
                <a:ea typeface="Times New Roman"/>
              </a:rPr>
              <a:t>.</a:t>
            </a:r>
          </a:p>
          <a:p>
            <a:pPr algn="l"/>
            <a:endParaRPr lang="en-US" sz="2400" dirty="0">
              <a:solidFill>
                <a:schemeClr val="tx1"/>
              </a:solidFill>
              <a:latin typeface="Times New Roman"/>
              <a:cs typeface="Times New Roman" pitchFamily="18" charset="0"/>
            </a:endParaRPr>
          </a:p>
          <a:p>
            <a:pPr algn="l"/>
            <a:r>
              <a:rPr lang="en-GB" sz="2400" b="1" dirty="0">
                <a:solidFill>
                  <a:srgbClr val="7030A0"/>
                </a:solidFill>
                <a:latin typeface="Times New Roman" pitchFamily="18" charset="0"/>
                <a:ea typeface="Times New Roman"/>
                <a:cs typeface="Times New Roman" pitchFamily="18" charset="0"/>
              </a:rPr>
              <a:t>Policy, Legal and Administrative </a:t>
            </a:r>
            <a:r>
              <a:rPr lang="en-GB" sz="2400" b="1" dirty="0" smtClean="0">
                <a:solidFill>
                  <a:srgbClr val="7030A0"/>
                </a:solidFill>
                <a:latin typeface="Times New Roman" pitchFamily="18" charset="0"/>
                <a:ea typeface="Times New Roman"/>
                <a:cs typeface="Times New Roman" pitchFamily="18" charset="0"/>
              </a:rPr>
              <a:t>Framework</a:t>
            </a:r>
          </a:p>
          <a:p>
            <a:pPr algn="l"/>
            <a:r>
              <a:rPr lang="en-US" sz="2400" dirty="0">
                <a:solidFill>
                  <a:schemeClr val="tx1"/>
                </a:solidFill>
                <a:latin typeface="Times New Roman"/>
                <a:ea typeface="Times New Roman"/>
              </a:rPr>
              <a:t>describes the policy and </a:t>
            </a:r>
            <a:r>
              <a:rPr lang="en-US" sz="2400" b="1" dirty="0">
                <a:solidFill>
                  <a:schemeClr val="tx1"/>
                </a:solidFill>
                <a:latin typeface="Times New Roman"/>
                <a:ea typeface="Times New Roman"/>
              </a:rPr>
              <a:t>legal basis </a:t>
            </a:r>
            <a:r>
              <a:rPr lang="en-US" sz="2400" dirty="0">
                <a:solidFill>
                  <a:schemeClr val="tx1"/>
                </a:solidFill>
                <a:latin typeface="Times New Roman"/>
                <a:ea typeface="Times New Roman"/>
              </a:rPr>
              <a:t>within which the project may be implemented. </a:t>
            </a:r>
            <a:r>
              <a:rPr lang="en-US" sz="2400" b="1" dirty="0">
                <a:solidFill>
                  <a:schemeClr val="tx1"/>
                </a:solidFill>
                <a:latin typeface="Times New Roman"/>
                <a:ea typeface="Times New Roman"/>
              </a:rPr>
              <a:t>Regulations</a:t>
            </a:r>
            <a:r>
              <a:rPr lang="en-US" sz="2400" dirty="0">
                <a:solidFill>
                  <a:schemeClr val="tx1"/>
                </a:solidFill>
                <a:latin typeface="Times New Roman"/>
                <a:ea typeface="Times New Roman"/>
              </a:rPr>
              <a:t> and </a:t>
            </a:r>
            <a:r>
              <a:rPr lang="en-US" sz="2400" b="1" dirty="0">
                <a:solidFill>
                  <a:schemeClr val="tx1"/>
                </a:solidFill>
                <a:latin typeface="Times New Roman"/>
                <a:ea typeface="Times New Roman"/>
              </a:rPr>
              <a:t>standards</a:t>
            </a:r>
            <a:r>
              <a:rPr lang="en-US" sz="2400" dirty="0">
                <a:solidFill>
                  <a:schemeClr val="tx1"/>
                </a:solidFill>
                <a:latin typeface="Times New Roman"/>
                <a:ea typeface="Times New Roman"/>
              </a:rPr>
              <a:t> applicable to the project should be referred </a:t>
            </a:r>
            <a:r>
              <a:rPr lang="en-US" sz="2400" dirty="0" smtClean="0">
                <a:solidFill>
                  <a:schemeClr val="tx1"/>
                </a:solidFill>
                <a:latin typeface="Times New Roman"/>
                <a:ea typeface="Times New Roman"/>
              </a:rPr>
              <a:t>to</a:t>
            </a:r>
          </a:p>
          <a:p>
            <a:pPr algn="l"/>
            <a:endParaRPr lang="en-US" sz="2400" dirty="0">
              <a:solidFill>
                <a:schemeClr val="tx1"/>
              </a:solidFill>
              <a:latin typeface="Times New Roman"/>
              <a:cs typeface="Times New Roman" pitchFamily="18" charset="0"/>
            </a:endParaRPr>
          </a:p>
          <a:p>
            <a:pPr algn="l"/>
            <a:r>
              <a:rPr lang="en-US" sz="2400" dirty="0">
                <a:solidFill>
                  <a:schemeClr val="tx1"/>
                </a:solidFill>
                <a:latin typeface="Times New Roman"/>
                <a:ea typeface="Times New Roman"/>
              </a:rPr>
              <a:t>Identification of planning and </a:t>
            </a:r>
            <a:r>
              <a:rPr lang="en-US" sz="2400" b="1" dirty="0">
                <a:solidFill>
                  <a:schemeClr val="tx1"/>
                </a:solidFill>
                <a:latin typeface="Times New Roman"/>
                <a:ea typeface="Times New Roman"/>
              </a:rPr>
              <a:t>administrative procedures </a:t>
            </a:r>
            <a:r>
              <a:rPr lang="en-US" sz="2400" dirty="0">
                <a:solidFill>
                  <a:schemeClr val="tx1"/>
                </a:solidFill>
                <a:latin typeface="Times New Roman"/>
                <a:ea typeface="Times New Roman"/>
              </a:rPr>
              <a:t>followed and the relevant </a:t>
            </a:r>
            <a:r>
              <a:rPr lang="en-US" sz="2400" b="1" dirty="0">
                <a:solidFill>
                  <a:schemeClr val="tx1"/>
                </a:solidFill>
                <a:latin typeface="Times New Roman"/>
                <a:ea typeface="Times New Roman"/>
              </a:rPr>
              <a:t>legislations</a:t>
            </a:r>
            <a:r>
              <a:rPr lang="en-US" sz="2400" dirty="0">
                <a:solidFill>
                  <a:schemeClr val="tx1"/>
                </a:solidFill>
                <a:latin typeface="Times New Roman"/>
                <a:ea typeface="Times New Roman"/>
              </a:rPr>
              <a:t>;</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1961683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5333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838200"/>
            <a:ext cx="8839200" cy="5791200"/>
          </a:xfrm>
        </p:spPr>
        <p:txBody>
          <a:bodyPr>
            <a:normAutofit/>
          </a:bodyPr>
          <a:lstStyle/>
          <a:p>
            <a:r>
              <a:rPr lang="en-GB" sz="2400" b="1" dirty="0">
                <a:solidFill>
                  <a:srgbClr val="7030A0"/>
                </a:solidFill>
                <a:latin typeface="Times New Roman" pitchFamily="18" charset="0"/>
                <a:ea typeface="Times New Roman"/>
                <a:cs typeface="Times New Roman" pitchFamily="18" charset="0"/>
              </a:rPr>
              <a:t>Baseline </a:t>
            </a:r>
            <a:r>
              <a:rPr lang="en-GB" sz="2400" b="1" dirty="0" smtClean="0">
                <a:solidFill>
                  <a:srgbClr val="7030A0"/>
                </a:solidFill>
                <a:latin typeface="Times New Roman" pitchFamily="18" charset="0"/>
                <a:ea typeface="Times New Roman"/>
                <a:cs typeface="Times New Roman" pitchFamily="18" charset="0"/>
              </a:rPr>
              <a:t>Information </a:t>
            </a:r>
            <a:r>
              <a:rPr lang="en-GB" sz="2400" b="1" dirty="0">
                <a:solidFill>
                  <a:srgbClr val="7030A0"/>
                </a:solidFill>
                <a:latin typeface="Times New Roman" pitchFamily="18" charset="0"/>
                <a:ea typeface="Times New Roman"/>
                <a:cs typeface="Times New Roman" pitchFamily="18" charset="0"/>
              </a:rPr>
              <a:t>on Bio-Physical &amp;</a:t>
            </a:r>
            <a:r>
              <a:rPr lang="en-GB" sz="2400" b="1" dirty="0" smtClean="0">
                <a:solidFill>
                  <a:srgbClr val="7030A0"/>
                </a:solidFill>
                <a:latin typeface="Times New Roman" pitchFamily="18" charset="0"/>
                <a:ea typeface="Times New Roman"/>
                <a:cs typeface="Times New Roman" pitchFamily="18" charset="0"/>
              </a:rPr>
              <a:t> </a:t>
            </a:r>
            <a:r>
              <a:rPr lang="en-GB" sz="2400" b="1" dirty="0">
                <a:solidFill>
                  <a:srgbClr val="7030A0"/>
                </a:solidFill>
                <a:latin typeface="Times New Roman" pitchFamily="18" charset="0"/>
                <a:ea typeface="Times New Roman"/>
                <a:cs typeface="Times New Roman" pitchFamily="18" charset="0"/>
              </a:rPr>
              <a:t>Socio-Economic </a:t>
            </a:r>
            <a:r>
              <a:rPr lang="en-GB" sz="2400" b="1" dirty="0" smtClean="0">
                <a:solidFill>
                  <a:srgbClr val="7030A0"/>
                </a:solidFill>
                <a:latin typeface="Times New Roman" pitchFamily="18" charset="0"/>
                <a:ea typeface="Times New Roman"/>
                <a:cs typeface="Times New Roman" pitchFamily="18" charset="0"/>
              </a:rPr>
              <a:t>Situation</a:t>
            </a:r>
          </a:p>
          <a:p>
            <a:pPr algn="l"/>
            <a:r>
              <a:rPr lang="en-US" sz="2400" dirty="0">
                <a:solidFill>
                  <a:schemeClr val="tx1"/>
                </a:solidFill>
                <a:latin typeface="Times New Roman"/>
                <a:ea typeface="Times New Roman"/>
              </a:rPr>
              <a:t>The socio-economic characteristics of the existing location should be identified. </a:t>
            </a:r>
            <a:endParaRPr lang="en-US" sz="2400" dirty="0" smtClean="0">
              <a:solidFill>
                <a:schemeClr val="tx1"/>
              </a:solidFill>
              <a:latin typeface="Times New Roman"/>
              <a:ea typeface="Times New Roman"/>
            </a:endParaRPr>
          </a:p>
          <a:p>
            <a:pPr algn="l"/>
            <a:r>
              <a:rPr lang="en-US" sz="2400" dirty="0" smtClean="0">
                <a:solidFill>
                  <a:schemeClr val="tx1"/>
                </a:solidFill>
                <a:latin typeface="Times New Roman"/>
                <a:ea typeface="Times New Roman"/>
              </a:rPr>
              <a:t>The </a:t>
            </a:r>
            <a:r>
              <a:rPr lang="en-US" sz="2400" dirty="0">
                <a:solidFill>
                  <a:schemeClr val="tx1"/>
                </a:solidFill>
                <a:latin typeface="Times New Roman"/>
                <a:ea typeface="Times New Roman"/>
              </a:rPr>
              <a:t>impacts of the proposed project on the </a:t>
            </a:r>
            <a:r>
              <a:rPr lang="en-US" sz="2400" dirty="0" smtClean="0">
                <a:solidFill>
                  <a:schemeClr val="tx1"/>
                </a:solidFill>
                <a:latin typeface="Times New Roman"/>
                <a:ea typeface="Times New Roman"/>
              </a:rPr>
              <a:t>socio-economic environment </a:t>
            </a:r>
            <a:r>
              <a:rPr lang="en-US" sz="2400" dirty="0">
                <a:solidFill>
                  <a:schemeClr val="tx1"/>
                </a:solidFill>
                <a:latin typeface="Times New Roman"/>
                <a:ea typeface="Times New Roman"/>
              </a:rPr>
              <a:t>should then be analyzed. </a:t>
            </a:r>
            <a:endParaRPr lang="en-US" sz="2400" dirty="0" smtClean="0">
              <a:solidFill>
                <a:schemeClr val="tx1"/>
              </a:solidFill>
              <a:latin typeface="Times New Roman"/>
              <a:ea typeface="Times New Roman"/>
            </a:endParaRPr>
          </a:p>
          <a:p>
            <a:pPr algn="l"/>
            <a:endParaRPr lang="en-US" sz="2400" dirty="0">
              <a:solidFill>
                <a:schemeClr val="tx1"/>
              </a:solidFill>
              <a:latin typeface="Times New Roman"/>
              <a:ea typeface="Times New Roman"/>
            </a:endParaRPr>
          </a:p>
          <a:p>
            <a:pPr algn="l"/>
            <a:r>
              <a:rPr lang="en-US" sz="2400" dirty="0" smtClean="0">
                <a:solidFill>
                  <a:schemeClr val="tx1"/>
                </a:solidFill>
                <a:latin typeface="Times New Roman"/>
                <a:ea typeface="Times New Roman"/>
              </a:rPr>
              <a:t>The </a:t>
            </a:r>
            <a:r>
              <a:rPr lang="en-US" sz="2400" dirty="0">
                <a:solidFill>
                  <a:schemeClr val="tx1"/>
                </a:solidFill>
                <a:latin typeface="Times New Roman"/>
                <a:ea typeface="Times New Roman"/>
              </a:rPr>
              <a:t>analysis should include the use of land, the main economic activities e.g. tourism, agriculture, the social level within nearby communities, employment levels and the existence of archaeological or historical sites. </a:t>
            </a:r>
            <a:endParaRPr lang="en-US" sz="2400" dirty="0" smtClean="0">
              <a:solidFill>
                <a:schemeClr val="tx1"/>
              </a:solidFill>
              <a:latin typeface="Times New Roman"/>
              <a:ea typeface="Times New Roman"/>
            </a:endParaRPr>
          </a:p>
          <a:p>
            <a:pPr algn="l"/>
            <a:endParaRPr lang="en-US" sz="2400" dirty="0">
              <a:solidFill>
                <a:schemeClr val="tx1"/>
              </a:solidFill>
              <a:latin typeface="Times New Roman"/>
              <a:ea typeface="Times New Roman"/>
            </a:endParaRPr>
          </a:p>
          <a:p>
            <a:pPr algn="l"/>
            <a:r>
              <a:rPr lang="en-US" sz="2400" dirty="0" smtClean="0">
                <a:solidFill>
                  <a:schemeClr val="tx1"/>
                </a:solidFill>
                <a:latin typeface="Times New Roman"/>
                <a:ea typeface="Times New Roman"/>
              </a:rPr>
              <a:t>Impacts </a:t>
            </a:r>
            <a:r>
              <a:rPr lang="en-US" sz="2400" dirty="0">
                <a:solidFill>
                  <a:schemeClr val="tx1"/>
                </a:solidFill>
                <a:latin typeface="Times New Roman"/>
                <a:ea typeface="Times New Roman"/>
              </a:rPr>
              <a:t>should be categorized in terms of positive and negative</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253787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09599"/>
          </a:xfrm>
        </p:spPr>
        <p:txBody>
          <a:bodyPr>
            <a:noAutofit/>
          </a:bodyPr>
          <a:lstStyle/>
          <a:p>
            <a:r>
              <a:rPr lang="en-GB" sz="2800" b="1" dirty="0" err="1" smtClean="0">
                <a:latin typeface="Times New Roman" pitchFamily="18" charset="0"/>
                <a:cs typeface="Times New Roman" pitchFamily="18" charset="0"/>
              </a:rPr>
              <a:t>Cont</a:t>
            </a:r>
            <a:r>
              <a:rPr lang="en-GB" sz="2800" b="1"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762000"/>
            <a:ext cx="8839200" cy="5867400"/>
          </a:xfrm>
        </p:spPr>
        <p:txBody>
          <a:bodyPr>
            <a:normAutofit fontScale="92500" lnSpcReduction="10000"/>
          </a:bodyPr>
          <a:lstStyle/>
          <a:p>
            <a:r>
              <a:rPr lang="en-GB" sz="2400" b="1" dirty="0" smtClean="0">
                <a:solidFill>
                  <a:srgbClr val="7030A0"/>
                </a:solidFill>
                <a:latin typeface="Times New Roman" pitchFamily="18" charset="0"/>
                <a:cs typeface="Times New Roman" pitchFamily="18" charset="0"/>
              </a:rPr>
              <a:t>Description </a:t>
            </a:r>
            <a:r>
              <a:rPr lang="en-GB" sz="2400" b="1" dirty="0">
                <a:solidFill>
                  <a:srgbClr val="7030A0"/>
                </a:solidFill>
                <a:latin typeface="Times New Roman" pitchFamily="18" charset="0"/>
                <a:cs typeface="Times New Roman" pitchFamily="18" charset="0"/>
              </a:rPr>
              <a:t>of the Proposed Project and its </a:t>
            </a:r>
            <a:r>
              <a:rPr lang="en-GB" sz="2400" b="1" dirty="0" smtClean="0">
                <a:solidFill>
                  <a:srgbClr val="7030A0"/>
                </a:solidFill>
                <a:latin typeface="Times New Roman" pitchFamily="18" charset="0"/>
                <a:cs typeface="Times New Roman" pitchFamily="18" charset="0"/>
              </a:rPr>
              <a:t>Alternatives</a:t>
            </a:r>
          </a:p>
          <a:p>
            <a:pPr algn="l"/>
            <a:r>
              <a:rPr lang="en-US" sz="2400" dirty="0">
                <a:solidFill>
                  <a:schemeClr val="tx1"/>
                </a:solidFill>
                <a:latin typeface="Times New Roman"/>
                <a:ea typeface="Times New Roman"/>
              </a:rPr>
              <a:t>This is a detailed statement of all the critical activities which will be involved in the proposed project including </a:t>
            </a:r>
            <a:r>
              <a:rPr lang="en-US" sz="2400" dirty="0">
                <a:solidFill>
                  <a:srgbClr val="0070C0"/>
                </a:solidFill>
                <a:latin typeface="Times New Roman"/>
                <a:ea typeface="Times New Roman"/>
              </a:rPr>
              <a:t>construction phase</a:t>
            </a:r>
            <a:r>
              <a:rPr lang="en-US" sz="2400" dirty="0">
                <a:solidFill>
                  <a:schemeClr val="tx1"/>
                </a:solidFill>
                <a:latin typeface="Times New Roman"/>
                <a:ea typeface="Times New Roman"/>
              </a:rPr>
              <a:t>, </a:t>
            </a:r>
            <a:r>
              <a:rPr lang="en-US" sz="2400" dirty="0">
                <a:solidFill>
                  <a:srgbClr val="0070C0"/>
                </a:solidFill>
                <a:latin typeface="Times New Roman"/>
                <a:ea typeface="Times New Roman"/>
              </a:rPr>
              <a:t>start-up and commissioning</a:t>
            </a:r>
            <a:r>
              <a:rPr lang="en-US" sz="2400" dirty="0">
                <a:solidFill>
                  <a:schemeClr val="tx1"/>
                </a:solidFill>
                <a:latin typeface="Times New Roman"/>
                <a:ea typeface="Times New Roman"/>
              </a:rPr>
              <a:t> through to </a:t>
            </a:r>
            <a:r>
              <a:rPr lang="en-US" sz="2400" dirty="0">
                <a:solidFill>
                  <a:srgbClr val="0070C0"/>
                </a:solidFill>
                <a:latin typeface="Times New Roman"/>
                <a:ea typeface="Times New Roman"/>
              </a:rPr>
              <a:t>operational phase</a:t>
            </a:r>
            <a:r>
              <a:rPr lang="en-US" sz="2400" dirty="0">
                <a:solidFill>
                  <a:schemeClr val="tx1"/>
                </a:solidFill>
                <a:latin typeface="Times New Roman"/>
                <a:ea typeface="Times New Roman"/>
              </a:rPr>
              <a:t> of the </a:t>
            </a:r>
            <a:r>
              <a:rPr lang="en-US" sz="2400" dirty="0" smtClean="0">
                <a:solidFill>
                  <a:schemeClr val="tx1"/>
                </a:solidFill>
                <a:latin typeface="Times New Roman"/>
                <a:ea typeface="Times New Roman"/>
              </a:rPr>
              <a:t>facilities</a:t>
            </a:r>
          </a:p>
          <a:p>
            <a:pPr marL="342900" marR="0" lvl="0" indent="-342900" algn="l">
              <a:lnSpc>
                <a:spcPct val="150000"/>
              </a:lnSpc>
              <a:spcBef>
                <a:spcPts val="0"/>
              </a:spcBef>
              <a:spcAft>
                <a:spcPts val="0"/>
              </a:spcAft>
              <a:buFont typeface="Wingdings 2"/>
              <a:buChar char=""/>
              <a:tabLst>
                <a:tab pos="320040" algn="l"/>
              </a:tabLst>
            </a:pPr>
            <a:r>
              <a:rPr lang="en-US" sz="2400" dirty="0">
                <a:solidFill>
                  <a:schemeClr val="tx1"/>
                </a:solidFill>
                <a:latin typeface="Times New Roman"/>
                <a:ea typeface="Times New Roman"/>
              </a:rPr>
              <a:t>Size and nature of the development;</a:t>
            </a:r>
          </a:p>
          <a:p>
            <a:pPr marL="342900" marR="0" lvl="0" indent="-342900" algn="l">
              <a:lnSpc>
                <a:spcPct val="150000"/>
              </a:lnSpc>
              <a:spcBef>
                <a:spcPts val="0"/>
              </a:spcBef>
              <a:spcAft>
                <a:spcPts val="0"/>
              </a:spcAft>
              <a:buFont typeface="Wingdings 2"/>
              <a:buChar char=""/>
              <a:tabLst>
                <a:tab pos="320040" algn="l"/>
              </a:tabLst>
            </a:pPr>
            <a:r>
              <a:rPr lang="en-US" sz="2400" dirty="0">
                <a:solidFill>
                  <a:schemeClr val="tx1"/>
                </a:solidFill>
                <a:latin typeface="Times New Roman"/>
                <a:ea typeface="Times New Roman"/>
              </a:rPr>
              <a:t>Brief description of project alternatives and its analysis;</a:t>
            </a:r>
          </a:p>
          <a:p>
            <a:pPr marL="342900" marR="0" lvl="0" indent="-342900" algn="l">
              <a:lnSpc>
                <a:spcPct val="150000"/>
              </a:lnSpc>
              <a:spcBef>
                <a:spcPts val="0"/>
              </a:spcBef>
              <a:spcAft>
                <a:spcPts val="0"/>
              </a:spcAft>
              <a:buFont typeface="Wingdings 2"/>
              <a:buChar char=""/>
              <a:tabLst>
                <a:tab pos="320040" algn="l"/>
              </a:tabLst>
            </a:pPr>
            <a:r>
              <a:rPr lang="en-US" sz="2400" dirty="0">
                <a:solidFill>
                  <a:schemeClr val="tx1"/>
                </a:solidFill>
                <a:latin typeface="Times New Roman"/>
                <a:ea typeface="Times New Roman"/>
              </a:rPr>
              <a:t>Sources, types, characteristics, and volume of raw materials;</a:t>
            </a:r>
          </a:p>
          <a:p>
            <a:pPr marL="342900" marR="0" lvl="0" indent="-342900" algn="l">
              <a:lnSpc>
                <a:spcPct val="150000"/>
              </a:lnSpc>
              <a:spcBef>
                <a:spcPts val="0"/>
              </a:spcBef>
              <a:spcAft>
                <a:spcPts val="0"/>
              </a:spcAft>
              <a:buFont typeface="Wingdings 2"/>
              <a:buChar char=""/>
              <a:tabLst>
                <a:tab pos="320040" algn="l"/>
              </a:tabLst>
            </a:pPr>
            <a:r>
              <a:rPr lang="en-US" sz="2400" dirty="0">
                <a:solidFill>
                  <a:schemeClr val="tx1"/>
                </a:solidFill>
                <a:latin typeface="Times New Roman"/>
                <a:ea typeface="Times New Roman"/>
              </a:rPr>
              <a:t>Time schedule for phasing of development (i.e. construction, operation, maintenance, decommissioning);</a:t>
            </a:r>
          </a:p>
          <a:p>
            <a:pPr marL="342900" marR="0" lvl="0" indent="-342900" algn="l">
              <a:lnSpc>
                <a:spcPct val="150000"/>
              </a:lnSpc>
              <a:spcBef>
                <a:spcPts val="0"/>
              </a:spcBef>
              <a:spcAft>
                <a:spcPts val="0"/>
              </a:spcAft>
              <a:buFont typeface="Wingdings 2"/>
              <a:buChar char=""/>
              <a:tabLst>
                <a:tab pos="320040" algn="l"/>
              </a:tabLst>
            </a:pPr>
            <a:r>
              <a:rPr lang="en-US" sz="2400" dirty="0">
                <a:solidFill>
                  <a:schemeClr val="tx1"/>
                </a:solidFill>
                <a:latin typeface="Times New Roman"/>
                <a:ea typeface="Times New Roman"/>
              </a:rPr>
              <a:t>Description of technological process;</a:t>
            </a:r>
          </a:p>
          <a:p>
            <a:pPr marL="342900" marR="0" lvl="0" indent="-342900" algn="l">
              <a:lnSpc>
                <a:spcPct val="150000"/>
              </a:lnSpc>
              <a:spcBef>
                <a:spcPts val="0"/>
              </a:spcBef>
              <a:spcAft>
                <a:spcPts val="0"/>
              </a:spcAft>
              <a:buFont typeface="Wingdings 2"/>
              <a:buChar char=""/>
              <a:tabLst>
                <a:tab pos="320040" algn="l"/>
              </a:tabLst>
            </a:pPr>
            <a:r>
              <a:rPr lang="en-US" sz="2400" dirty="0">
                <a:solidFill>
                  <a:schemeClr val="tx1"/>
                </a:solidFill>
                <a:latin typeface="Times New Roman"/>
                <a:ea typeface="Times New Roman"/>
              </a:rPr>
              <a:t>Output volume (byproducts and products of the raw materials);</a:t>
            </a:r>
          </a:p>
          <a:p>
            <a:pPr marL="342900" marR="0" lvl="0" indent="-342900" algn="l">
              <a:lnSpc>
                <a:spcPct val="150000"/>
              </a:lnSpc>
              <a:spcBef>
                <a:spcPts val="0"/>
              </a:spcBef>
              <a:spcAft>
                <a:spcPts val="0"/>
              </a:spcAft>
              <a:buFont typeface="Wingdings 2"/>
              <a:buChar char=""/>
              <a:tabLst>
                <a:tab pos="320040" algn="l"/>
              </a:tabLst>
            </a:pPr>
            <a:r>
              <a:rPr lang="en-US" sz="2400" dirty="0">
                <a:solidFill>
                  <a:schemeClr val="tx1"/>
                </a:solidFill>
                <a:latin typeface="Times New Roman"/>
                <a:ea typeface="Times New Roman"/>
              </a:rPr>
              <a:t>Removal and disposal waste;</a:t>
            </a:r>
          </a:p>
          <a:p>
            <a:pPr algn="l"/>
            <a:r>
              <a:rPr lang="en-US" sz="2400" dirty="0">
                <a:solidFill>
                  <a:schemeClr val="tx1"/>
                </a:solidFill>
                <a:latin typeface="Times New Roman"/>
                <a:ea typeface="Times New Roman"/>
              </a:rPr>
              <a:t>Human and resources materials cost</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3002034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809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85800"/>
            <a:ext cx="8763000" cy="5943600"/>
          </a:xfrm>
        </p:spPr>
        <p:txBody>
          <a:bodyPr>
            <a:normAutofit/>
          </a:bodyPr>
          <a:lstStyle/>
          <a:p>
            <a:r>
              <a:rPr lang="en-GB" sz="2400" b="1" dirty="0">
                <a:solidFill>
                  <a:srgbClr val="7030A0"/>
                </a:solidFill>
                <a:latin typeface="Times New Roman" pitchFamily="18" charset="0"/>
                <a:ea typeface="Times New Roman"/>
                <a:cs typeface="Times New Roman" pitchFamily="18" charset="0"/>
              </a:rPr>
              <a:t>Significant Environmental </a:t>
            </a:r>
            <a:r>
              <a:rPr lang="en-GB" sz="2400" b="1" dirty="0" smtClean="0">
                <a:solidFill>
                  <a:srgbClr val="7030A0"/>
                </a:solidFill>
                <a:latin typeface="Times New Roman" pitchFamily="18" charset="0"/>
                <a:ea typeface="Times New Roman"/>
                <a:cs typeface="Times New Roman" pitchFamily="18" charset="0"/>
              </a:rPr>
              <a:t>Impacts</a:t>
            </a:r>
          </a:p>
          <a:p>
            <a:pPr algn="l"/>
            <a:r>
              <a:rPr lang="en-US" sz="2400" dirty="0">
                <a:solidFill>
                  <a:schemeClr val="tx1"/>
                </a:solidFill>
                <a:latin typeface="Times New Roman"/>
                <a:ea typeface="Times New Roman"/>
              </a:rPr>
              <a:t>Impact identification is a critical step in an EIA. </a:t>
            </a:r>
            <a:endParaRPr lang="en-US" sz="2400" dirty="0" smtClean="0">
              <a:solidFill>
                <a:schemeClr val="tx1"/>
              </a:solidFill>
              <a:latin typeface="Times New Roman"/>
              <a:ea typeface="Times New Roman"/>
            </a:endParaRPr>
          </a:p>
          <a:p>
            <a:pPr algn="l"/>
            <a:endParaRPr lang="en-US" sz="1050" dirty="0" smtClean="0">
              <a:solidFill>
                <a:schemeClr val="tx1"/>
              </a:solidFill>
              <a:latin typeface="Times New Roman"/>
              <a:ea typeface="Times New Roman"/>
            </a:endParaRPr>
          </a:p>
          <a:p>
            <a:pPr algn="l"/>
            <a:r>
              <a:rPr lang="en-US" sz="2400" dirty="0" smtClean="0">
                <a:solidFill>
                  <a:schemeClr val="tx1"/>
                </a:solidFill>
                <a:latin typeface="Times New Roman"/>
                <a:ea typeface="Times New Roman"/>
              </a:rPr>
              <a:t>The </a:t>
            </a:r>
            <a:r>
              <a:rPr lang="en-US" sz="2400" dirty="0">
                <a:solidFill>
                  <a:schemeClr val="tx1"/>
                </a:solidFill>
                <a:latin typeface="Times New Roman"/>
                <a:ea typeface="Times New Roman"/>
              </a:rPr>
              <a:t>process usually consists of two stages. </a:t>
            </a:r>
            <a:endParaRPr lang="en-US" sz="2400" dirty="0" smtClean="0">
              <a:solidFill>
                <a:schemeClr val="tx1"/>
              </a:solidFill>
              <a:latin typeface="Times New Roman"/>
              <a:ea typeface="Times New Roman"/>
            </a:endParaRPr>
          </a:p>
          <a:p>
            <a:pPr algn="l"/>
            <a:r>
              <a:rPr lang="en-US" sz="2400" dirty="0" smtClean="0">
                <a:solidFill>
                  <a:schemeClr val="tx1"/>
                </a:solidFill>
                <a:latin typeface="Times New Roman"/>
                <a:ea typeface="Times New Roman"/>
              </a:rPr>
              <a:t>First </a:t>
            </a:r>
            <a:r>
              <a:rPr lang="en-US" sz="2400" dirty="0">
                <a:solidFill>
                  <a:schemeClr val="tx1"/>
                </a:solidFill>
                <a:latin typeface="Times New Roman"/>
                <a:ea typeface="Times New Roman"/>
              </a:rPr>
              <a:t>an exhaustive list of all impacts including minor, short term, moderate, direct and indirect, is drawn up. </a:t>
            </a:r>
            <a:endParaRPr lang="en-US" sz="2400" dirty="0" smtClean="0">
              <a:solidFill>
                <a:schemeClr val="tx1"/>
              </a:solidFill>
              <a:latin typeface="Times New Roman"/>
              <a:ea typeface="Times New Roman"/>
            </a:endParaRPr>
          </a:p>
          <a:p>
            <a:pPr algn="l"/>
            <a:r>
              <a:rPr lang="en-US" sz="2400" dirty="0" smtClean="0">
                <a:solidFill>
                  <a:schemeClr val="tx1"/>
                </a:solidFill>
                <a:latin typeface="Times New Roman"/>
                <a:ea typeface="Times New Roman"/>
              </a:rPr>
              <a:t>Then </a:t>
            </a:r>
            <a:r>
              <a:rPr lang="en-US" sz="2400" dirty="0">
                <a:solidFill>
                  <a:schemeClr val="tx1"/>
                </a:solidFill>
                <a:latin typeface="Times New Roman"/>
                <a:ea typeface="Times New Roman"/>
              </a:rPr>
              <a:t>the manageable, significant impacts are selected, based on magnitude, significance, extent and special sensitivity, for further study</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439087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4571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85800"/>
            <a:ext cx="8839200" cy="6019800"/>
          </a:xfrm>
        </p:spPr>
        <p:txBody>
          <a:bodyPr>
            <a:normAutofit/>
          </a:bodyPr>
          <a:lstStyle/>
          <a:p>
            <a:r>
              <a:rPr lang="en-GB" sz="2400" b="1" dirty="0">
                <a:solidFill>
                  <a:srgbClr val="7030A0"/>
                </a:solidFill>
                <a:latin typeface="Times New Roman" pitchFamily="18" charset="0"/>
                <a:cs typeface="Times New Roman" pitchFamily="18" charset="0"/>
              </a:rPr>
              <a:t>Mitigation </a:t>
            </a:r>
            <a:r>
              <a:rPr lang="en-GB" sz="2400" b="1" dirty="0" smtClean="0">
                <a:solidFill>
                  <a:srgbClr val="7030A0"/>
                </a:solidFill>
                <a:latin typeface="Times New Roman" pitchFamily="18" charset="0"/>
                <a:cs typeface="Times New Roman" pitchFamily="18" charset="0"/>
              </a:rPr>
              <a:t>Measures</a:t>
            </a:r>
          </a:p>
          <a:p>
            <a:pPr algn="l"/>
            <a:r>
              <a:rPr lang="en-US" sz="2400" dirty="0">
                <a:solidFill>
                  <a:schemeClr val="tx1"/>
                </a:solidFill>
                <a:latin typeface="Times New Roman"/>
                <a:ea typeface="Times New Roman"/>
              </a:rPr>
              <a:t>It is recognized that it is seldom possible to eliminate an adverse environmental impact altogether, but it is often feasible to reduce its intensity. </a:t>
            </a:r>
            <a:endParaRPr lang="en-US" sz="2400" dirty="0" smtClean="0">
              <a:solidFill>
                <a:schemeClr val="tx1"/>
              </a:solidFill>
              <a:latin typeface="Times New Roman"/>
              <a:ea typeface="Times New Roman"/>
            </a:endParaRPr>
          </a:p>
          <a:p>
            <a:pPr algn="l"/>
            <a:r>
              <a:rPr lang="en-US" sz="2400" dirty="0" smtClean="0">
                <a:solidFill>
                  <a:schemeClr val="tx1"/>
                </a:solidFill>
                <a:latin typeface="Times New Roman"/>
                <a:ea typeface="Times New Roman"/>
              </a:rPr>
              <a:t>This </a:t>
            </a:r>
            <a:r>
              <a:rPr lang="en-US" sz="2400" dirty="0">
                <a:solidFill>
                  <a:schemeClr val="tx1"/>
                </a:solidFill>
                <a:latin typeface="Times New Roman"/>
                <a:ea typeface="Times New Roman"/>
              </a:rPr>
              <a:t>reduction is referred to as </a:t>
            </a:r>
            <a:r>
              <a:rPr lang="en-US" sz="2400" dirty="0" smtClean="0">
                <a:solidFill>
                  <a:schemeClr val="tx1"/>
                </a:solidFill>
                <a:latin typeface="Times New Roman"/>
                <a:ea typeface="Times New Roman"/>
              </a:rPr>
              <a:t>mitigation</a:t>
            </a:r>
          </a:p>
          <a:p>
            <a:pPr algn="l"/>
            <a:endParaRPr lang="en-US" sz="2400" dirty="0">
              <a:solidFill>
                <a:schemeClr val="tx1"/>
              </a:solidFill>
              <a:latin typeface="Times New Roman"/>
              <a:cs typeface="Times New Roman" pitchFamily="18" charset="0"/>
            </a:endParaRPr>
          </a:p>
          <a:p>
            <a:pPr algn="l"/>
            <a:r>
              <a:rPr lang="en-US" sz="2400" dirty="0">
                <a:solidFill>
                  <a:schemeClr val="tx1"/>
                </a:solidFill>
                <a:latin typeface="Times New Roman"/>
                <a:ea typeface="Times New Roman"/>
              </a:rPr>
              <a:t>For each potential adverse impact the plan for its mitigation at each stage of the project should be documented and its cost </a:t>
            </a:r>
            <a:r>
              <a:rPr lang="en-US" sz="2400" dirty="0" smtClean="0">
                <a:solidFill>
                  <a:schemeClr val="tx1"/>
                </a:solidFill>
                <a:latin typeface="Times New Roman"/>
                <a:ea typeface="Times New Roman"/>
              </a:rPr>
              <a:t>assessed</a:t>
            </a:r>
          </a:p>
          <a:p>
            <a:pPr algn="l"/>
            <a:endParaRPr lang="en-US" sz="2400" dirty="0">
              <a:solidFill>
                <a:schemeClr val="tx1"/>
              </a:solidFill>
              <a:latin typeface="Times New Roman"/>
              <a:cs typeface="Times New Roman" pitchFamily="18" charset="0"/>
            </a:endParaRPr>
          </a:p>
          <a:p>
            <a:pPr algn="just">
              <a:lnSpc>
                <a:spcPct val="150000"/>
              </a:lnSpc>
              <a:spcBef>
                <a:spcPts val="0"/>
              </a:spcBef>
            </a:pPr>
            <a:r>
              <a:rPr lang="en-US" sz="2400" dirty="0">
                <a:solidFill>
                  <a:schemeClr val="tx1"/>
                </a:solidFill>
                <a:latin typeface="Times New Roman"/>
                <a:ea typeface="Times New Roman"/>
              </a:rPr>
              <a:t>This is very important in the selection of the preferred alternative. In the case of beneficial impacts it should be demonstrated how these can be maximized.</a:t>
            </a:r>
          </a:p>
          <a:p>
            <a:pPr algn="l"/>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013205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4571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85800"/>
            <a:ext cx="8763000" cy="6019800"/>
          </a:xfrm>
        </p:spPr>
        <p:txBody>
          <a:bodyPr>
            <a:normAutofit/>
          </a:bodyPr>
          <a:lstStyle/>
          <a:p>
            <a:pPr algn="l"/>
            <a:r>
              <a:rPr lang="en-GB" sz="2400" b="1" dirty="0">
                <a:solidFill>
                  <a:srgbClr val="7030A0"/>
                </a:solidFill>
                <a:latin typeface="Times New Roman" pitchFamily="18" charset="0"/>
                <a:cs typeface="Times New Roman" pitchFamily="18" charset="0"/>
              </a:rPr>
              <a:t>Environmental Management Plan</a:t>
            </a:r>
            <a:endParaRPr lang="en-US" sz="2400" b="1" dirty="0" smtClean="0">
              <a:solidFill>
                <a:srgbClr val="7030A0"/>
              </a:solidFill>
              <a:latin typeface="Times New Roman" pitchFamily="18" charset="0"/>
              <a:ea typeface="Times New Roman"/>
              <a:cs typeface="Times New Roman" pitchFamily="18" charset="0"/>
            </a:endParaRPr>
          </a:p>
          <a:p>
            <a:pPr algn="l"/>
            <a:r>
              <a:rPr lang="en-US" sz="2400" dirty="0" smtClean="0">
                <a:solidFill>
                  <a:schemeClr val="tx1"/>
                </a:solidFill>
                <a:latin typeface="Times New Roman"/>
                <a:ea typeface="Times New Roman"/>
              </a:rPr>
              <a:t>This </a:t>
            </a:r>
            <a:r>
              <a:rPr lang="en-US" sz="2400" dirty="0">
                <a:solidFill>
                  <a:schemeClr val="tx1"/>
                </a:solidFill>
                <a:latin typeface="Times New Roman"/>
                <a:ea typeface="Times New Roman"/>
              </a:rPr>
              <a:t>section should document how the environment will be managed during the implementation of the project both</a:t>
            </a:r>
            <a:r>
              <a:rPr lang="en-US" sz="2400" dirty="0">
                <a:solidFill>
                  <a:schemeClr val="accent2">
                    <a:lumMod val="75000"/>
                  </a:schemeClr>
                </a:solidFill>
                <a:latin typeface="Times New Roman"/>
                <a:ea typeface="Times New Roman"/>
              </a:rPr>
              <a:t> construction </a:t>
            </a:r>
            <a:r>
              <a:rPr lang="en-US" sz="2400" dirty="0">
                <a:solidFill>
                  <a:schemeClr val="tx1"/>
                </a:solidFill>
                <a:latin typeface="Times New Roman"/>
                <a:ea typeface="Times New Roman"/>
              </a:rPr>
              <a:t>and </a:t>
            </a:r>
            <a:r>
              <a:rPr lang="en-US" sz="2400" dirty="0">
                <a:solidFill>
                  <a:schemeClr val="accent2">
                    <a:lumMod val="75000"/>
                  </a:schemeClr>
                </a:solidFill>
                <a:latin typeface="Times New Roman"/>
                <a:ea typeface="Times New Roman"/>
              </a:rPr>
              <a:t>operational</a:t>
            </a:r>
            <a:r>
              <a:rPr lang="en-US" sz="2400" dirty="0">
                <a:solidFill>
                  <a:schemeClr val="tx1"/>
                </a:solidFill>
                <a:latin typeface="Times New Roman"/>
                <a:ea typeface="Times New Roman"/>
              </a:rPr>
              <a:t> </a:t>
            </a:r>
            <a:r>
              <a:rPr lang="en-US" sz="2400" dirty="0" smtClean="0">
                <a:solidFill>
                  <a:schemeClr val="tx1"/>
                </a:solidFill>
                <a:latin typeface="Times New Roman"/>
                <a:ea typeface="Times New Roman"/>
              </a:rPr>
              <a:t>phases</a:t>
            </a:r>
          </a:p>
          <a:p>
            <a:pPr algn="l"/>
            <a:endParaRPr lang="en-US" sz="2400" dirty="0">
              <a:solidFill>
                <a:schemeClr val="tx1"/>
              </a:solidFill>
              <a:latin typeface="Times New Roman"/>
            </a:endParaRPr>
          </a:p>
          <a:p>
            <a:pPr algn="l"/>
            <a:endParaRPr lang="en-US" sz="2400"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536395954"/>
              </p:ext>
            </p:extLst>
          </p:nvPr>
        </p:nvGraphicFramePr>
        <p:xfrm>
          <a:off x="228599" y="2362200"/>
          <a:ext cx="8610601" cy="4313936"/>
        </p:xfrm>
        <a:graphic>
          <a:graphicData uri="http://schemas.openxmlformats.org/drawingml/2006/table">
            <a:tbl>
              <a:tblPr firstRow="1" bandRow="1">
                <a:tableStyleId>{BDBED569-4797-4DF1-A0F4-6AAB3CD982D8}</a:tableStyleId>
              </a:tblPr>
              <a:tblGrid>
                <a:gridCol w="662354"/>
                <a:gridCol w="1490296"/>
                <a:gridCol w="1076325"/>
                <a:gridCol w="1311160"/>
                <a:gridCol w="1174173"/>
                <a:gridCol w="939338"/>
                <a:gridCol w="880630"/>
                <a:gridCol w="1076325"/>
              </a:tblGrid>
              <a:tr h="370840">
                <a:tc>
                  <a:txBody>
                    <a:bodyPr/>
                    <a:lstStyle/>
                    <a:p>
                      <a:r>
                        <a:rPr lang="en-US" dirty="0" smtClean="0"/>
                        <a:t>No.</a:t>
                      </a:r>
                      <a:endParaRPr lang="en-US" dirty="0"/>
                    </a:p>
                  </a:txBody>
                  <a:tcPr/>
                </a:tc>
                <a:tc>
                  <a:txBody>
                    <a:bodyPr/>
                    <a:lstStyle/>
                    <a:p>
                      <a:r>
                        <a:rPr lang="en-GB" sz="1400" b="1" dirty="0" smtClean="0">
                          <a:effectLst/>
                          <a:latin typeface="Times New Roman"/>
                          <a:ea typeface="Times New Roman"/>
                        </a:rPr>
                        <a:t>Environmental/ Social Issue/ Impact</a:t>
                      </a:r>
                      <a:endParaRPr lang="en-US" sz="1400" dirty="0"/>
                    </a:p>
                  </a:txBody>
                  <a:tcPr/>
                </a:tc>
                <a:tc>
                  <a:txBody>
                    <a:bodyPr/>
                    <a:lstStyle/>
                    <a:p>
                      <a:r>
                        <a:rPr lang="en-US" sz="1400" b="1" dirty="0" err="1" smtClean="0">
                          <a:effectLst/>
                          <a:latin typeface="Times New Roman"/>
                          <a:ea typeface="Times New Roman"/>
                        </a:rPr>
                        <a:t>Signifi-cance</a:t>
                      </a:r>
                      <a:endParaRPr lang="en-US" sz="1400" dirty="0"/>
                    </a:p>
                  </a:txBody>
                  <a:tcPr/>
                </a:tc>
                <a:tc>
                  <a:txBody>
                    <a:bodyPr/>
                    <a:lstStyle/>
                    <a:p>
                      <a:r>
                        <a:rPr lang="en-US" sz="1400" b="1" dirty="0" smtClean="0">
                          <a:effectLst/>
                          <a:latin typeface="Times New Roman"/>
                          <a:ea typeface="Times New Roman"/>
                        </a:rPr>
                        <a:t>Main Mitigation Measures/ Management Activities</a:t>
                      </a:r>
                      <a:endParaRPr lang="en-US" sz="1400" dirty="0"/>
                    </a:p>
                  </a:txBody>
                  <a:tcPr/>
                </a:tc>
                <a:tc>
                  <a:txBody>
                    <a:bodyPr/>
                    <a:lstStyle/>
                    <a:p>
                      <a:r>
                        <a:rPr lang="en-US" sz="1400" b="1" dirty="0" smtClean="0">
                          <a:effectLst/>
                          <a:latin typeface="Times New Roman"/>
                          <a:ea typeface="Times New Roman"/>
                        </a:rPr>
                        <a:t>Timing of Implementation of Mitigation</a:t>
                      </a:r>
                      <a:endParaRPr lang="en-US" sz="1400" dirty="0"/>
                    </a:p>
                  </a:txBody>
                  <a:tcPr/>
                </a:tc>
                <a:tc>
                  <a:txBody>
                    <a:bodyPr/>
                    <a:lstStyle/>
                    <a:p>
                      <a:r>
                        <a:rPr lang="en-US" sz="1400" b="1" dirty="0" smtClean="0">
                          <a:effectLst/>
                          <a:latin typeface="Times New Roman"/>
                          <a:ea typeface="Times New Roman"/>
                        </a:rPr>
                        <a:t>Implementing Organization</a:t>
                      </a:r>
                      <a:endParaRPr lang="en-US" sz="1400" dirty="0"/>
                    </a:p>
                  </a:txBody>
                  <a:tcPr/>
                </a:tc>
                <a:tc>
                  <a:txBody>
                    <a:bodyPr/>
                    <a:lstStyle/>
                    <a:p>
                      <a:pPr marL="3175" marR="0">
                        <a:lnSpc>
                          <a:spcPct val="115000"/>
                        </a:lnSpc>
                        <a:spcBef>
                          <a:spcPts val="0"/>
                        </a:spcBef>
                        <a:spcAft>
                          <a:spcPts val="0"/>
                        </a:spcAft>
                      </a:pPr>
                      <a:r>
                        <a:rPr lang="en-US" sz="1400" b="1" dirty="0" smtClean="0">
                          <a:effectLst/>
                          <a:latin typeface="Times New Roman"/>
                          <a:ea typeface="Times New Roman"/>
                        </a:rPr>
                        <a:t>Monitoring Organization</a:t>
                      </a:r>
                      <a:endParaRPr lang="en-US" sz="1400" dirty="0" smtClean="0">
                        <a:effectLst/>
                        <a:latin typeface="Times New Roman"/>
                        <a:ea typeface="Times New Roman"/>
                      </a:endParaRPr>
                    </a:p>
                    <a:p>
                      <a:endParaRPr lang="en-US" dirty="0"/>
                    </a:p>
                  </a:txBody>
                  <a:tcPr/>
                </a:tc>
                <a:tc>
                  <a:txBody>
                    <a:bodyPr/>
                    <a:lstStyle/>
                    <a:p>
                      <a:r>
                        <a:rPr lang="en-GB" sz="1400" b="1" dirty="0" smtClean="0">
                          <a:effectLst/>
                          <a:latin typeface="Times New Roman"/>
                          <a:ea typeface="Times New Roman"/>
                        </a:rPr>
                        <a:t>Cost Estimate </a:t>
                      </a:r>
                      <a:endParaRPr lang="en-US" sz="1400" dirty="0"/>
                    </a:p>
                  </a:txBody>
                  <a:tcPr/>
                </a:tc>
              </a:tr>
              <a:tr h="370840">
                <a:tc gridSpan="8">
                  <a:txBody>
                    <a:bodyPr/>
                    <a:lstStyle/>
                    <a:p>
                      <a:r>
                        <a:rPr lang="en-US" b="1" dirty="0" smtClean="0">
                          <a:latin typeface="Times New Roman" pitchFamily="18" charset="0"/>
                          <a:cs typeface="Times New Roman" pitchFamily="18" charset="0"/>
                        </a:rPr>
                        <a:t>Pre-construction phase</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1</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2</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gridSpan="8">
                  <a:txBody>
                    <a:bodyPr/>
                    <a:lstStyle/>
                    <a:p>
                      <a:r>
                        <a:rPr lang="en-US" sz="1800" b="1" dirty="0" smtClean="0">
                          <a:effectLst/>
                          <a:latin typeface="Times New Roman"/>
                          <a:ea typeface="Times New Roman"/>
                        </a:rPr>
                        <a:t>Construction Phase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gridSpan="8">
                  <a:txBody>
                    <a:bodyPr/>
                    <a:lstStyle/>
                    <a:p>
                      <a:r>
                        <a:rPr lang="en-GB" sz="1800" b="1" kern="1200" dirty="0" smtClean="0">
                          <a:solidFill>
                            <a:schemeClr val="tx1"/>
                          </a:solidFill>
                          <a:effectLst/>
                          <a:latin typeface="Times New Roman" pitchFamily="18" charset="0"/>
                          <a:ea typeface="+mn-ea"/>
                          <a:cs typeface="Times New Roman" pitchFamily="18" charset="0"/>
                        </a:rPr>
                        <a:t>Commissioning Phase</a:t>
                      </a:r>
                      <a:endParaRPr lang="en-US"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1</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700996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EIA is important?</a:t>
            </a:r>
            <a:endParaRPr lang="en-US" dirty="0"/>
          </a:p>
        </p:txBody>
      </p:sp>
      <p:sp>
        <p:nvSpPr>
          <p:cNvPr id="3" name="Content Placeholder 2"/>
          <p:cNvSpPr>
            <a:spLocks noGrp="1"/>
          </p:cNvSpPr>
          <p:nvPr>
            <p:ph idx="1"/>
          </p:nvPr>
        </p:nvSpPr>
        <p:spPr/>
        <p:txBody>
          <a:bodyPr>
            <a:normAutofit fontScale="70000" lnSpcReduction="20000"/>
          </a:bodyPr>
          <a:lstStyle/>
          <a:p>
            <a:r>
              <a:rPr lang="en-US" sz="3400" dirty="0" smtClean="0"/>
              <a:t>EIA can help to achieve the following benefits:</a:t>
            </a:r>
          </a:p>
          <a:p>
            <a:pPr>
              <a:buNone/>
            </a:pPr>
            <a:r>
              <a:rPr lang="en-US" sz="3400" dirty="0" smtClean="0"/>
              <a:t>1.Avoiding mistakes that can be expensive and damaging in ecological, social and economic terms</a:t>
            </a:r>
          </a:p>
          <a:p>
            <a:pPr>
              <a:buNone/>
            </a:pPr>
            <a:r>
              <a:rPr lang="en-US" sz="3400" dirty="0" smtClean="0"/>
              <a:t>2. Avoiding conflicts and increasing project acceptance</a:t>
            </a:r>
          </a:p>
          <a:p>
            <a:pPr>
              <a:buNone/>
            </a:pPr>
            <a:r>
              <a:rPr lang="en-US" sz="3400" dirty="0" smtClean="0"/>
              <a:t>3.Integrating short-term needs with long term </a:t>
            </a:r>
            <a:r>
              <a:rPr lang="en-US" sz="3400" dirty="0" err="1" smtClean="0"/>
              <a:t>gools</a:t>
            </a:r>
            <a:endParaRPr lang="en-US" sz="3400" dirty="0" smtClean="0"/>
          </a:p>
          <a:p>
            <a:pPr>
              <a:buNone/>
            </a:pPr>
            <a:r>
              <a:rPr lang="en-US" sz="3400" dirty="0" smtClean="0"/>
              <a:t>4.Adressing Trans boundary issues</a:t>
            </a:r>
          </a:p>
          <a:p>
            <a:pPr>
              <a:buNone/>
            </a:pPr>
            <a:r>
              <a:rPr lang="en-US" sz="3400" dirty="0" smtClean="0"/>
              <a:t>5.Improving project design and reducing capital  and operating costs</a:t>
            </a:r>
          </a:p>
          <a:p>
            <a:pPr marL="514350" indent="-514350">
              <a:buAutoNum type="arabicPeriod" startAt="6"/>
            </a:pPr>
            <a:r>
              <a:rPr lang="en-US" sz="3400" dirty="0" smtClean="0"/>
              <a:t>EIA is potentially a useful component of good environmental management</a:t>
            </a:r>
          </a:p>
          <a:p>
            <a:pPr marL="514350" indent="-514350">
              <a:buAutoNum type="arabicPeriod" startAt="6"/>
            </a:pPr>
            <a:r>
              <a:rPr lang="en-US" sz="3400" dirty="0" smtClean="0"/>
              <a:t>It is the Government policy that any industrial project has to obtain EIA clearance from the Ministry of Environment before approval by the planning commission</a:t>
            </a:r>
          </a:p>
          <a:p>
            <a:pPr marL="514350" indent="-514350">
              <a:buAutoNum type="arabicPeriod" startAt="6"/>
            </a:pPr>
            <a:endParaRPr lang="en-US" dirty="0" smtClean="0"/>
          </a:p>
          <a:p>
            <a:pPr>
              <a:buNone/>
            </a:pPr>
            <a:endParaRPr lang="en-US" dirty="0" smtClean="0"/>
          </a:p>
          <a:p>
            <a:pPr>
              <a:buNone/>
            </a:pPr>
            <a:endParaRPr lang="en-US" dirty="0" smtClean="0"/>
          </a:p>
          <a:p>
            <a:pPr>
              <a:buNone/>
            </a:pPr>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4571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762000"/>
            <a:ext cx="8763000" cy="5867400"/>
          </a:xfrm>
        </p:spPr>
        <p:txBody>
          <a:bodyPr/>
          <a:lstStyle/>
          <a:p>
            <a:r>
              <a:rPr lang="en-GB" sz="2400" b="1" dirty="0">
                <a:solidFill>
                  <a:srgbClr val="7030A0"/>
                </a:solidFill>
                <a:latin typeface="Times New Roman" pitchFamily="18" charset="0"/>
                <a:cs typeface="Times New Roman" pitchFamily="18" charset="0"/>
              </a:rPr>
              <a:t>Environmental Monitoring/Auditing </a:t>
            </a:r>
            <a:r>
              <a:rPr lang="en-GB" sz="2400" b="1" dirty="0" smtClean="0">
                <a:solidFill>
                  <a:srgbClr val="7030A0"/>
                </a:solidFill>
                <a:latin typeface="Times New Roman" pitchFamily="18" charset="0"/>
                <a:cs typeface="Times New Roman" pitchFamily="18" charset="0"/>
              </a:rPr>
              <a:t>Programme</a:t>
            </a:r>
          </a:p>
          <a:p>
            <a:pPr algn="l"/>
            <a:r>
              <a:rPr lang="en-US" sz="2400" dirty="0">
                <a:solidFill>
                  <a:schemeClr val="tx1"/>
                </a:solidFill>
                <a:latin typeface="Times New Roman"/>
                <a:ea typeface="Times New Roman"/>
              </a:rPr>
              <a:t>A detailed environmental monitoring </a:t>
            </a:r>
            <a:r>
              <a:rPr lang="en-US" sz="2400" dirty="0" err="1">
                <a:solidFill>
                  <a:schemeClr val="tx1"/>
                </a:solidFill>
                <a:latin typeface="Times New Roman"/>
                <a:ea typeface="Times New Roman"/>
              </a:rPr>
              <a:t>programme</a:t>
            </a:r>
            <a:r>
              <a:rPr lang="en-US" sz="2400" dirty="0">
                <a:solidFill>
                  <a:schemeClr val="tx1"/>
                </a:solidFill>
                <a:latin typeface="Times New Roman"/>
                <a:ea typeface="Times New Roman"/>
              </a:rPr>
              <a:t>/plan should be </a:t>
            </a:r>
            <a:r>
              <a:rPr lang="en-US" sz="2400" dirty="0" smtClean="0">
                <a:solidFill>
                  <a:schemeClr val="tx1"/>
                </a:solidFill>
                <a:latin typeface="Times New Roman"/>
                <a:ea typeface="Times New Roman"/>
              </a:rPr>
              <a:t>described</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institutional arrangements for carrying out the work and methods to be employed;</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parameters to be monitored and standards or guidelines to be used;</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evaluation of the results and schedule and duration of monitoring;</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initiation of action necessary to limit adverse impacts disclosed by monitoring;</a:t>
            </a:r>
          </a:p>
          <a:p>
            <a:pPr marL="342900" marR="0" lvl="0" indent="-342900" algn="just">
              <a:lnSpc>
                <a:spcPct val="150000"/>
              </a:lnSpc>
              <a:spcBef>
                <a:spcPts val="0"/>
              </a:spcBef>
              <a:spcAft>
                <a:spcPts val="0"/>
              </a:spcAft>
              <a:buFont typeface="Wingdings"/>
              <a:buChar char=""/>
              <a:tabLst>
                <a:tab pos="457200" algn="l"/>
              </a:tabLst>
            </a:pPr>
            <a:r>
              <a:rPr lang="en-US" sz="2400" dirty="0">
                <a:solidFill>
                  <a:schemeClr val="tx1"/>
                </a:solidFill>
                <a:latin typeface="Times New Roman"/>
                <a:ea typeface="Times New Roman"/>
              </a:rPr>
              <a:t>Format and frequency of reporting.</a:t>
            </a:r>
          </a:p>
          <a:p>
            <a:pPr algn="l"/>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017173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047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609600"/>
            <a:ext cx="8686800" cy="6019800"/>
          </a:xfrm>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78099821"/>
              </p:ext>
            </p:extLst>
          </p:nvPr>
        </p:nvGraphicFramePr>
        <p:xfrm>
          <a:off x="381000" y="533400"/>
          <a:ext cx="8458205" cy="5822181"/>
        </p:xfrm>
        <a:graphic>
          <a:graphicData uri="http://schemas.openxmlformats.org/drawingml/2006/table">
            <a:tbl>
              <a:tblPr firstRow="1" bandRow="1">
                <a:tableStyleId>{E8B1032C-EA38-4F05-BA0D-38AFFFC7BED3}</a:tableStyleId>
              </a:tblPr>
              <a:tblGrid>
                <a:gridCol w="533402"/>
                <a:gridCol w="1600200"/>
                <a:gridCol w="1491343"/>
                <a:gridCol w="1208315"/>
                <a:gridCol w="1208315"/>
                <a:gridCol w="1208315"/>
                <a:gridCol w="1208315"/>
              </a:tblGrid>
              <a:tr h="1490512">
                <a:tc>
                  <a:txBody>
                    <a:bodyPr/>
                    <a:lstStyle/>
                    <a:p>
                      <a:pPr marL="0" marR="0" algn="just">
                        <a:lnSpc>
                          <a:spcPct val="115000"/>
                        </a:lnSpc>
                        <a:spcBef>
                          <a:spcPts val="200"/>
                        </a:spcBef>
                        <a:spcAft>
                          <a:spcPts val="200"/>
                        </a:spcAft>
                      </a:pPr>
                      <a:r>
                        <a:rPr lang="en-US" sz="1600" b="1" dirty="0">
                          <a:effectLst/>
                          <a:latin typeface="Times New Roman"/>
                          <a:ea typeface="Times New Roman"/>
                        </a:rPr>
                        <a:t>Ser.</a:t>
                      </a:r>
                      <a:endParaRPr lang="en-US" sz="1600" dirty="0">
                        <a:effectLst/>
                        <a:latin typeface="Times New Roman"/>
                        <a:ea typeface="Times New Roman"/>
                      </a:endParaRPr>
                    </a:p>
                    <a:p>
                      <a:pPr marL="0" marR="0" algn="just">
                        <a:lnSpc>
                          <a:spcPct val="115000"/>
                        </a:lnSpc>
                        <a:spcBef>
                          <a:spcPts val="200"/>
                        </a:spcBef>
                        <a:spcAft>
                          <a:spcPts val="200"/>
                        </a:spcAft>
                      </a:pPr>
                      <a:r>
                        <a:rPr lang="en-US" sz="1600" b="1" dirty="0">
                          <a:effectLst/>
                          <a:latin typeface="Times New Roman"/>
                          <a:ea typeface="Times New Roman"/>
                        </a:rPr>
                        <a:t>No</a:t>
                      </a:r>
                      <a:endParaRPr lang="en-US" sz="1600" dirty="0">
                        <a:effectLst/>
                        <a:latin typeface="Times New Roman"/>
                        <a:ea typeface="Times New Roman"/>
                      </a:endParaRPr>
                    </a:p>
                  </a:txBody>
                  <a:tcPr marL="68580" marR="68580" marT="0" marB="0"/>
                </a:tc>
                <a:tc>
                  <a:txBody>
                    <a:bodyPr/>
                    <a:lstStyle/>
                    <a:p>
                      <a:pPr marL="0" marR="0" algn="just">
                        <a:lnSpc>
                          <a:spcPct val="115000"/>
                        </a:lnSpc>
                        <a:spcBef>
                          <a:spcPts val="200"/>
                        </a:spcBef>
                        <a:spcAft>
                          <a:spcPts val="200"/>
                        </a:spcAft>
                      </a:pPr>
                      <a:r>
                        <a:rPr lang="en-US" sz="1600" b="1" dirty="0">
                          <a:effectLst/>
                          <a:latin typeface="Times New Roman"/>
                          <a:ea typeface="Times New Roman"/>
                        </a:rPr>
                        <a:t>Environmental/ Social issues</a:t>
                      </a:r>
                      <a:endParaRPr lang="en-US" sz="1600" dirty="0">
                        <a:effectLst/>
                        <a:latin typeface="Times New Roman"/>
                        <a:ea typeface="Times New Roman"/>
                      </a:endParaRPr>
                    </a:p>
                  </a:txBody>
                  <a:tcPr marL="68580" marR="68580" marT="0" marB="0"/>
                </a:tc>
                <a:tc>
                  <a:txBody>
                    <a:bodyPr/>
                    <a:lstStyle/>
                    <a:p>
                      <a:pPr marL="0" marR="0" algn="just">
                        <a:lnSpc>
                          <a:spcPct val="115000"/>
                        </a:lnSpc>
                        <a:spcBef>
                          <a:spcPts val="200"/>
                        </a:spcBef>
                        <a:spcAft>
                          <a:spcPts val="200"/>
                        </a:spcAft>
                      </a:pPr>
                      <a:r>
                        <a:rPr lang="en-US" sz="1600" b="1" dirty="0">
                          <a:effectLst/>
                          <a:latin typeface="Times New Roman"/>
                          <a:ea typeface="Times New Roman"/>
                        </a:rPr>
                        <a:t>Indicators/Parameters to be Measured/ Monitored</a:t>
                      </a:r>
                      <a:endParaRPr lang="en-US" sz="1600" dirty="0">
                        <a:effectLst/>
                        <a:latin typeface="Times New Roman"/>
                        <a:ea typeface="Times New Roman"/>
                      </a:endParaRPr>
                    </a:p>
                  </a:txBody>
                  <a:tcPr marL="68580" marR="68580" marT="0" marB="0"/>
                </a:tc>
                <a:tc>
                  <a:txBody>
                    <a:bodyPr/>
                    <a:lstStyle/>
                    <a:p>
                      <a:pPr marL="0" marR="0" algn="just">
                        <a:lnSpc>
                          <a:spcPct val="115000"/>
                        </a:lnSpc>
                        <a:spcBef>
                          <a:spcPts val="200"/>
                        </a:spcBef>
                        <a:spcAft>
                          <a:spcPts val="200"/>
                        </a:spcAft>
                      </a:pPr>
                      <a:r>
                        <a:rPr lang="en-US" sz="1600" b="1" dirty="0">
                          <a:effectLst/>
                          <a:latin typeface="Times New Roman"/>
                          <a:ea typeface="Times New Roman"/>
                        </a:rPr>
                        <a:t>Location/ Project Component</a:t>
                      </a:r>
                      <a:endParaRPr lang="en-US" sz="16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Times New Roman"/>
                          <a:ea typeface="Times New Roman"/>
                        </a:rPr>
                        <a:t>Frequency</a:t>
                      </a:r>
                      <a:endParaRPr lang="en-US" sz="1600" dirty="0">
                        <a:effectLst/>
                        <a:latin typeface="Times New Roman"/>
                        <a:ea typeface="Times New Roman"/>
                      </a:endParaRPr>
                    </a:p>
                  </a:txBody>
                  <a:tcPr marL="68580" marR="68580" marT="0" marB="0"/>
                </a:tc>
                <a:tc>
                  <a:txBody>
                    <a:bodyPr/>
                    <a:lstStyle/>
                    <a:p>
                      <a:pPr marL="0" marR="0" algn="just">
                        <a:lnSpc>
                          <a:spcPct val="115000"/>
                        </a:lnSpc>
                        <a:spcBef>
                          <a:spcPts val="200"/>
                        </a:spcBef>
                        <a:spcAft>
                          <a:spcPts val="200"/>
                        </a:spcAft>
                      </a:pPr>
                      <a:r>
                        <a:rPr lang="en-US" sz="1600" b="1" dirty="0">
                          <a:effectLst/>
                          <a:latin typeface="Times New Roman"/>
                          <a:ea typeface="Times New Roman"/>
                        </a:rPr>
                        <a:t>Responsible body</a:t>
                      </a:r>
                      <a:endParaRPr lang="en-US" sz="1600" dirty="0">
                        <a:effectLst/>
                        <a:latin typeface="Times New Roman"/>
                        <a:ea typeface="Times New Roman"/>
                      </a:endParaRPr>
                    </a:p>
                  </a:txBody>
                  <a:tcPr marL="68580" marR="68580" marT="0" marB="0"/>
                </a:tc>
                <a:tc>
                  <a:txBody>
                    <a:bodyPr/>
                    <a:lstStyle/>
                    <a:p>
                      <a:pPr marL="0" marR="0" algn="just">
                        <a:lnSpc>
                          <a:spcPct val="115000"/>
                        </a:lnSpc>
                        <a:spcBef>
                          <a:spcPts val="200"/>
                        </a:spcBef>
                        <a:spcAft>
                          <a:spcPts val="200"/>
                        </a:spcAft>
                      </a:pPr>
                      <a:r>
                        <a:rPr lang="en-US" sz="1600" b="1" dirty="0">
                          <a:effectLst/>
                          <a:latin typeface="Times New Roman"/>
                          <a:ea typeface="Times New Roman"/>
                        </a:rPr>
                        <a:t>Cost Estimate in Birr</a:t>
                      </a:r>
                      <a:endParaRPr lang="en-US" sz="1600" dirty="0">
                        <a:effectLst/>
                        <a:latin typeface="Times New Roman"/>
                        <a:ea typeface="Times New Roman"/>
                      </a:endParaRPr>
                    </a:p>
                  </a:txBody>
                  <a:tcPr marL="68580" marR="68580" marT="0" marB="0"/>
                </a:tc>
              </a:tr>
              <a:tr h="490688">
                <a:tc gridSpan="7">
                  <a:txBody>
                    <a:bodyPr/>
                    <a:lstStyle/>
                    <a:p>
                      <a:r>
                        <a:rPr lang="en-US" b="1" dirty="0" smtClean="0">
                          <a:latin typeface="Times New Roman" pitchFamily="18" charset="0"/>
                          <a:cs typeface="Times New Roman" pitchFamily="18" charset="0"/>
                        </a:rPr>
                        <a:t>                      I. Pre-construction Phase</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57200">
                <a:tc>
                  <a:txBody>
                    <a:bodyPr/>
                    <a:lstStyle/>
                    <a:p>
                      <a:r>
                        <a:rPr lang="en-US"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r h="533400">
                <a:tc>
                  <a:txBody>
                    <a:bodyPr/>
                    <a:lstStyle/>
                    <a:p>
                      <a:r>
                        <a:rPr lang="en-US" dirty="0" smtClean="0"/>
                        <a:t>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r h="533400">
                <a:tc gridSpan="7">
                  <a:txBody>
                    <a:bodyPr/>
                    <a:lstStyle/>
                    <a:p>
                      <a:r>
                        <a:rPr lang="en-US" b="1" dirty="0" smtClean="0">
                          <a:latin typeface="Times New Roman" pitchFamily="18" charset="0"/>
                          <a:cs typeface="Times New Roman" pitchFamily="18" charset="0"/>
                        </a:rPr>
                        <a:t>                          II. Construction Phases</a:t>
                      </a:r>
                      <a:endParaRPr lang="en-US" b="1"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42963">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r h="716781">
                <a:tc>
                  <a:txBody>
                    <a:bodyPr/>
                    <a:lstStyle/>
                    <a:p>
                      <a:r>
                        <a:rPr lang="en-US" dirty="0" smtClean="0"/>
                        <a:t>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r h="440456">
                <a:tc gridSpan="7">
                  <a:txBody>
                    <a:bodyPr/>
                    <a:lstStyle/>
                    <a:p>
                      <a:r>
                        <a:rPr lang="en-US" sz="1800" b="1" dirty="0" smtClean="0">
                          <a:effectLst/>
                          <a:latin typeface="Times New Roman"/>
                          <a:ea typeface="Times New Roman"/>
                        </a:rPr>
                        <a:t>                            III. Operation phase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716781">
                <a:tc>
                  <a:txBody>
                    <a:bodyPr/>
                    <a:lstStyle/>
                    <a:p>
                      <a:r>
                        <a:rPr lang="en-US"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0623219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047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228600" y="533400"/>
            <a:ext cx="8686800" cy="6172200"/>
          </a:xfrm>
        </p:spPr>
        <p:txBody>
          <a:bodyPr>
            <a:normAutofit fontScale="70000" lnSpcReduction="20000"/>
          </a:bodyPr>
          <a:lstStyle/>
          <a:p>
            <a:pPr marR="0" lvl="0" algn="just">
              <a:lnSpc>
                <a:spcPct val="115000"/>
              </a:lnSpc>
              <a:spcBef>
                <a:spcPts val="600"/>
              </a:spcBef>
              <a:spcAft>
                <a:spcPts val="0"/>
              </a:spcAft>
              <a:tabLst>
                <a:tab pos="457200" algn="l"/>
              </a:tabLst>
            </a:pPr>
            <a:r>
              <a:rPr lang="fr-FR" sz="2400" b="1" kern="0" cap="all" dirty="0" smtClean="0">
                <a:solidFill>
                  <a:srgbClr val="7030A0"/>
                </a:solidFill>
                <a:latin typeface="Times New Roman"/>
              </a:rPr>
              <a:t>		</a:t>
            </a:r>
            <a:r>
              <a:rPr lang="fr-FR" sz="3400" b="1" kern="0" cap="all" dirty="0" smtClean="0">
                <a:solidFill>
                  <a:srgbClr val="7030A0"/>
                </a:solidFill>
                <a:latin typeface="Times New Roman"/>
              </a:rPr>
              <a:t>C</a:t>
            </a:r>
            <a:r>
              <a:rPr lang="fr-FR" sz="3400" b="1" kern="0" dirty="0" smtClean="0">
                <a:solidFill>
                  <a:srgbClr val="7030A0"/>
                </a:solidFill>
                <a:latin typeface="Times New Roman"/>
              </a:rPr>
              <a:t>onclusions</a:t>
            </a:r>
            <a:r>
              <a:rPr lang="fr-FR" sz="3400" b="1" kern="0" cap="all" dirty="0" smtClean="0">
                <a:solidFill>
                  <a:srgbClr val="7030A0"/>
                </a:solidFill>
                <a:latin typeface="Times New Roman"/>
              </a:rPr>
              <a:t> &amp; </a:t>
            </a:r>
            <a:r>
              <a:rPr lang="fr-FR" sz="3400" b="1" kern="0" cap="all" dirty="0" err="1" smtClean="0">
                <a:solidFill>
                  <a:srgbClr val="7030A0"/>
                </a:solidFill>
                <a:latin typeface="Times New Roman"/>
              </a:rPr>
              <a:t>R</a:t>
            </a:r>
            <a:r>
              <a:rPr lang="fr-FR" sz="3400" b="1" kern="0" dirty="0" err="1" smtClean="0">
                <a:solidFill>
                  <a:srgbClr val="7030A0"/>
                </a:solidFill>
                <a:latin typeface="Times New Roman"/>
              </a:rPr>
              <a:t>ecommendations</a:t>
            </a:r>
            <a:endParaRPr lang="fr-FR" sz="3400" b="1" kern="0" dirty="0" smtClean="0">
              <a:solidFill>
                <a:srgbClr val="7030A0"/>
              </a:solidFill>
              <a:latin typeface="Times New Roman"/>
            </a:endParaRPr>
          </a:p>
          <a:p>
            <a:pPr marR="0" lvl="0" algn="just">
              <a:lnSpc>
                <a:spcPct val="115000"/>
              </a:lnSpc>
              <a:spcBef>
                <a:spcPts val="600"/>
              </a:spcBef>
              <a:spcAft>
                <a:spcPts val="0"/>
              </a:spcAft>
              <a:tabLst>
                <a:tab pos="457200" algn="l"/>
              </a:tabLst>
            </a:pPr>
            <a:r>
              <a:rPr lang="en-US" sz="3100" dirty="0" smtClean="0">
                <a:solidFill>
                  <a:schemeClr val="tx1"/>
                </a:solidFill>
                <a:latin typeface="Times New Roman"/>
                <a:ea typeface="Times New Roman"/>
              </a:rPr>
              <a:t>This </a:t>
            </a:r>
            <a:r>
              <a:rPr lang="en-US" sz="3100" dirty="0">
                <a:solidFill>
                  <a:schemeClr val="tx1"/>
                </a:solidFill>
                <a:latin typeface="Times New Roman"/>
                <a:ea typeface="Times New Roman"/>
              </a:rPr>
              <a:t>section is important to highlight key issues, which are relevant to decision making.  Especially the main reasons for selecting the recommended alternative need to be clearly stipulated</a:t>
            </a:r>
            <a:r>
              <a:rPr lang="en-US" sz="3400" dirty="0">
                <a:solidFill>
                  <a:schemeClr val="tx1"/>
                </a:solidFill>
                <a:latin typeface="Times New Roman"/>
                <a:ea typeface="Times New Roman"/>
              </a:rPr>
              <a:t>.</a:t>
            </a:r>
            <a:endParaRPr lang="en-US" sz="3400" b="1" kern="0" cap="all" dirty="0">
              <a:solidFill>
                <a:schemeClr val="tx1"/>
              </a:solidFill>
              <a:latin typeface="Times New Roman"/>
            </a:endParaRP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Brief discussion of key issues;</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Statement of adverse impacts and the suggested measures to compensate them;</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Identification of management and monitoring needs and additional recommendations;</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Net benefits, which justify the project by indicating of both positive and negative impacts;</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Explanation of how adverse effects have been mitigated;</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Explanation of use or destruction of any irreplaceable components;</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Provisions for follow-up surveillance and monitoring.</a:t>
            </a:r>
          </a:p>
          <a:p>
            <a:endParaRPr lang="en-US" dirty="0"/>
          </a:p>
        </p:txBody>
      </p:sp>
    </p:spTree>
    <p:extLst>
      <p:ext uri="{BB962C8B-B14F-4D97-AF65-F5344CB8AC3E}">
        <p14:creationId xmlns:p14="http://schemas.microsoft.com/office/powerpoint/2010/main" val="159808529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380999"/>
          </a:xfrm>
        </p:spPr>
        <p:txBody>
          <a:bodyPr>
            <a:noAutofit/>
          </a:bodyPr>
          <a:lstStyle/>
          <a:p>
            <a:r>
              <a:rPr lang="en-US" sz="2800" b="1" dirty="0" err="1" smtClean="0">
                <a:latin typeface="Times New Roman" pitchFamily="18" charset="0"/>
                <a:cs typeface="Times New Roman" pitchFamily="18" charset="0"/>
              </a:rPr>
              <a:t>Cont</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609600"/>
            <a:ext cx="8839200" cy="6019800"/>
          </a:xfrm>
        </p:spPr>
        <p:txBody>
          <a:bodyPr>
            <a:normAutofit fontScale="70000" lnSpcReduction="20000"/>
          </a:bodyPr>
          <a:lstStyle/>
          <a:p>
            <a:pPr algn="just">
              <a:lnSpc>
                <a:spcPct val="150000"/>
              </a:lnSpc>
              <a:spcBef>
                <a:spcPts val="0"/>
              </a:spcBef>
            </a:pPr>
            <a:r>
              <a:rPr lang="en-GB" sz="2400" b="1" dirty="0" smtClean="0">
                <a:solidFill>
                  <a:srgbClr val="7030A0"/>
                </a:solidFill>
                <a:latin typeface="Times New Roman" pitchFamily="18" charset="0"/>
                <a:ea typeface="Times New Roman"/>
                <a:cs typeface="Times New Roman" pitchFamily="18" charset="0"/>
              </a:rPr>
              <a:t>			</a:t>
            </a:r>
            <a:r>
              <a:rPr lang="en-GB" sz="3400" b="1" dirty="0" smtClean="0">
                <a:solidFill>
                  <a:srgbClr val="7030A0"/>
                </a:solidFill>
                <a:latin typeface="Times New Roman" pitchFamily="18" charset="0"/>
                <a:ea typeface="Times New Roman"/>
                <a:cs typeface="Times New Roman" pitchFamily="18" charset="0"/>
              </a:rPr>
              <a:t>Appendices</a:t>
            </a:r>
            <a:endParaRPr lang="en-US" sz="3400" dirty="0">
              <a:solidFill>
                <a:srgbClr val="7030A0"/>
              </a:solidFill>
              <a:latin typeface="Times New Roman" pitchFamily="18" charset="0"/>
              <a:ea typeface="Times New Roman"/>
              <a:cs typeface="Times New Roman" pitchFamily="18" charset="0"/>
            </a:endParaRPr>
          </a:p>
          <a:p>
            <a:pPr algn="just">
              <a:lnSpc>
                <a:spcPct val="150000"/>
              </a:lnSpc>
              <a:spcBef>
                <a:spcPts val="0"/>
              </a:spcBef>
            </a:pPr>
            <a:r>
              <a:rPr lang="en-US" dirty="0">
                <a:solidFill>
                  <a:schemeClr val="tx1"/>
                </a:solidFill>
                <a:latin typeface="Times New Roman"/>
                <a:ea typeface="Times New Roman"/>
              </a:rPr>
              <a:t>These are separate documents to be used as references for the reviewers. They enable reviewers to reach at appropriate decision-making. Examples of documents that may be provided as appendices are: </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A glossary and an explanation of acronyms (Terms of Reference);</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Endorsement letter from the concerned relevant environmental agency or local administration;</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Safety or product quality certificate and Health and product quality assurance certificates as the case may be;</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detailed technical reports, flow charts, site maps and brief corporate environmental policy; </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approved minutes of public involvement process;</a:t>
            </a:r>
          </a:p>
          <a:p>
            <a:pPr marL="342900" marR="0" lvl="0" indent="-342900" algn="just">
              <a:lnSpc>
                <a:spcPct val="150000"/>
              </a:lnSpc>
              <a:spcBef>
                <a:spcPts val="0"/>
              </a:spcBef>
              <a:spcAft>
                <a:spcPts val="0"/>
              </a:spcAft>
              <a:buFont typeface="Wingdings"/>
              <a:buChar char=""/>
              <a:tabLst>
                <a:tab pos="457200" algn="l"/>
              </a:tabLst>
            </a:pPr>
            <a:r>
              <a:rPr lang="en-US" dirty="0">
                <a:solidFill>
                  <a:schemeClr val="tx1"/>
                </a:solidFill>
                <a:latin typeface="Times New Roman"/>
                <a:ea typeface="Times New Roman"/>
              </a:rPr>
              <a:t>List of members of the study team (names, qualifications, etc.).</a:t>
            </a:r>
          </a:p>
          <a:p>
            <a:endParaRPr lang="en-US" dirty="0"/>
          </a:p>
        </p:txBody>
      </p:sp>
    </p:spTree>
    <p:extLst>
      <p:ext uri="{BB962C8B-B14F-4D97-AF65-F5344CB8AC3E}">
        <p14:creationId xmlns:p14="http://schemas.microsoft.com/office/powerpoint/2010/main" val="266428610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3100" dirty="0" smtClean="0"/>
              <a:t>Chapter 3 Environmental Impact Assessment Environmental Impact Assessment Tools and Techniques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Desirable of EIA methodologies </a:t>
            </a:r>
          </a:p>
          <a:p>
            <a:r>
              <a:rPr lang="en-US" dirty="0" smtClean="0"/>
              <a:t>  Methods based on equality, openness, cost-effectiveness and efficiency approach and should also be:</a:t>
            </a:r>
          </a:p>
          <a:p>
            <a:r>
              <a:rPr lang="en-US" dirty="0" smtClean="0"/>
              <a:t>Comprehensive: Recognize intricate systems  bound complex interrelation ships;</a:t>
            </a:r>
          </a:p>
          <a:p>
            <a:r>
              <a:rPr lang="en-US" dirty="0" smtClean="0"/>
              <a:t>Selective: Pinpoint critical (significant) impacts and eliminate as early as possible  unimportant impacts;</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Comparative: Determine environmental changes resulting from the project compared  by that occur under existing conditions;</a:t>
            </a:r>
          </a:p>
          <a:p>
            <a:r>
              <a:rPr lang="en-US" dirty="0" smtClean="0"/>
              <a:t>Objective: Provide unbiased measurements </a:t>
            </a:r>
          </a:p>
          <a:p>
            <a:pPr>
              <a:buNone/>
            </a:pPr>
            <a:r>
              <a:rPr lang="en-US" dirty="0" smtClean="0"/>
              <a:t>free from political and external influences.</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Commonly Used EIA Tools </a:t>
            </a:r>
          </a:p>
          <a:p>
            <a:r>
              <a:rPr lang="en-US" dirty="0" smtClean="0"/>
              <a:t>Checklists </a:t>
            </a:r>
          </a:p>
          <a:p>
            <a:r>
              <a:rPr lang="en-US" dirty="0" smtClean="0"/>
              <a:t>Matrices </a:t>
            </a:r>
          </a:p>
          <a:p>
            <a:r>
              <a:rPr lang="en-US" dirty="0" smtClean="0"/>
              <a:t>Networks</a:t>
            </a:r>
          </a:p>
          <a:p>
            <a:r>
              <a:rPr lang="en-US" dirty="0" smtClean="0"/>
              <a:t>Map overlays</a:t>
            </a:r>
          </a:p>
          <a:p>
            <a:r>
              <a:rPr lang="en-US" dirty="0" smtClean="0"/>
              <a:t>Geographic information systems (GIS)</a:t>
            </a:r>
          </a:p>
          <a:p>
            <a:r>
              <a:rPr lang="en-US" dirty="0" smtClean="0"/>
              <a:t>Task specific computer modeling </a:t>
            </a:r>
          </a:p>
          <a:p>
            <a:r>
              <a:rPr lang="en-US" dirty="0" smtClean="0"/>
              <a:t>Expert systems</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Successfulutilizationofanalyticaltools</a:t>
            </a:r>
            <a:endParaRPr lang="en-US" dirty="0"/>
          </a:p>
        </p:txBody>
      </p:sp>
      <p:sp>
        <p:nvSpPr>
          <p:cNvPr id="3" name="Content Placeholder 2"/>
          <p:cNvSpPr>
            <a:spLocks noGrp="1"/>
          </p:cNvSpPr>
          <p:nvPr>
            <p:ph idx="1"/>
          </p:nvPr>
        </p:nvSpPr>
        <p:spPr/>
        <p:txBody>
          <a:bodyPr>
            <a:normAutofit/>
          </a:bodyPr>
          <a:lstStyle/>
          <a:p>
            <a:r>
              <a:rPr lang="en-US" dirty="0" smtClean="0"/>
              <a:t>Successful utilization of analytical tools depends on:</a:t>
            </a:r>
          </a:p>
          <a:p>
            <a:r>
              <a:rPr lang="en-US" dirty="0" smtClean="0"/>
              <a:t>Nature of the project and competence  the users. </a:t>
            </a:r>
          </a:p>
          <a:p>
            <a:r>
              <a:rPr lang="en-US" dirty="0" smtClean="0"/>
              <a:t>Scale and scope of anticipated impacts For example, the use of costly GIS technology and expertise may not be justified for a small </a:t>
            </a:r>
          </a:p>
          <a:p>
            <a:pPr>
              <a:buNone/>
            </a:pPr>
            <a:r>
              <a:rPr lang="en-US" dirty="0" smtClean="0"/>
              <a:t>project of limited environmental scope.</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Some simple EIA tools used for Scoping, Prediction and Evaluation </a:t>
            </a:r>
          </a:p>
          <a:p>
            <a:r>
              <a:rPr lang="en-US" dirty="0" smtClean="0"/>
              <a:t>1-Checklists </a:t>
            </a:r>
          </a:p>
          <a:p>
            <a:r>
              <a:rPr lang="en-US" dirty="0" err="1" smtClean="0"/>
              <a:t>ChecklistsTypes</a:t>
            </a:r>
            <a:r>
              <a:rPr lang="en-US" dirty="0" smtClean="0"/>
              <a:t>: </a:t>
            </a:r>
          </a:p>
          <a:p>
            <a:r>
              <a:rPr lang="en-US" dirty="0" smtClean="0"/>
              <a:t>Simple Checklists</a:t>
            </a:r>
          </a:p>
          <a:p>
            <a:r>
              <a:rPr lang="en-US" dirty="0" smtClean="0"/>
              <a:t> Descriptive Checklists</a:t>
            </a:r>
          </a:p>
          <a:p>
            <a:r>
              <a:rPr lang="en-US" dirty="0" smtClean="0"/>
              <a:t> Descriptive Checklists  </a:t>
            </a:r>
          </a:p>
          <a:p>
            <a:r>
              <a:rPr lang="en-US" dirty="0" smtClean="0"/>
              <a:t>Questionnaire Checklists </a:t>
            </a:r>
          </a:p>
          <a:p>
            <a:r>
              <a:rPr lang="en-US" dirty="0" smtClean="0"/>
              <a:t>Threshold of Concern Checklists</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Checklists?</a:t>
            </a:r>
            <a:endParaRPr lang="en-US" dirty="0"/>
          </a:p>
        </p:txBody>
      </p:sp>
      <p:sp>
        <p:nvSpPr>
          <p:cNvPr id="3" name="Content Placeholder 2"/>
          <p:cNvSpPr>
            <a:spLocks noGrp="1"/>
          </p:cNvSpPr>
          <p:nvPr>
            <p:ph idx="1"/>
          </p:nvPr>
        </p:nvSpPr>
        <p:spPr/>
        <p:txBody>
          <a:bodyPr/>
          <a:lstStyle/>
          <a:p>
            <a:r>
              <a:rPr lang="en-US" dirty="0" smtClean="0"/>
              <a:t>Structured list to identify relevant environmental factors for   environmental factors for consideration in EIA, </a:t>
            </a:r>
          </a:p>
          <a:p>
            <a:r>
              <a:rPr lang="en-US" dirty="0" smtClean="0"/>
              <a:t> Encourage discussion during the early stages Represent  the collective knowledge</a:t>
            </a:r>
          </a:p>
          <a:p>
            <a:r>
              <a:rPr lang="en-US" dirty="0" smtClean="0"/>
              <a:t> Represent the collective knowledge and judgment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gets  involved and who should undertake EIA?</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information and outputs provided by the assessment process are readily usable in decision making and planning. </a:t>
            </a:r>
          </a:p>
          <a:p>
            <a:r>
              <a:rPr lang="en-US" dirty="0" smtClean="0"/>
              <a:t>Participants in EIA Process:</a:t>
            </a:r>
          </a:p>
          <a:p>
            <a:r>
              <a:rPr lang="en-US" dirty="0" smtClean="0"/>
              <a:t>1. Proponent: </a:t>
            </a:r>
          </a:p>
          <a:p>
            <a:r>
              <a:rPr lang="en-US" dirty="0" smtClean="0"/>
              <a:t>Government or Private Agency which initiates the project. </a:t>
            </a:r>
          </a:p>
          <a:p>
            <a:r>
              <a:rPr lang="en-US" dirty="0" smtClean="0"/>
              <a:t>2. Decision maker: </a:t>
            </a:r>
          </a:p>
          <a:p>
            <a:r>
              <a:rPr lang="en-US" dirty="0" smtClean="0"/>
              <a:t>Designated individual or group. </a:t>
            </a:r>
          </a:p>
          <a:p>
            <a:r>
              <a:rPr lang="en-US" dirty="0" smtClean="0"/>
              <a:t>3. Assessor: </a:t>
            </a:r>
          </a:p>
          <a:p>
            <a:r>
              <a:rPr lang="en-US" dirty="0" smtClean="0"/>
              <a:t>Agency responsible for the preparation of EIS. </a:t>
            </a:r>
          </a:p>
          <a:p>
            <a:r>
              <a:rPr lang="en-US" dirty="0" smtClean="0"/>
              <a:t>4. Reviewer: </a:t>
            </a:r>
          </a:p>
          <a:p>
            <a:r>
              <a:rPr lang="en-US" dirty="0" smtClean="0"/>
              <a:t>Individual/Agency/Board. </a:t>
            </a:r>
          </a:p>
          <a:p>
            <a:r>
              <a:rPr lang="en-US" dirty="0" smtClean="0"/>
              <a:t>5. Expert advisers, Media and Public, Environmental </a:t>
            </a:r>
            <a:r>
              <a:rPr lang="en-US" dirty="0" err="1" smtClean="0"/>
              <a:t>organisations</a:t>
            </a:r>
            <a:r>
              <a:rPr lang="en-US" dirty="0" smtClean="0"/>
              <a:t> etc. </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What are Checklists?</a:t>
            </a:r>
            <a:endParaRPr lang="en-US" dirty="0"/>
          </a:p>
        </p:txBody>
      </p:sp>
      <p:sp>
        <p:nvSpPr>
          <p:cNvPr id="3" name="Content Placeholder 2"/>
          <p:cNvSpPr>
            <a:spLocks noGrp="1"/>
          </p:cNvSpPr>
          <p:nvPr>
            <p:ph idx="1"/>
          </p:nvPr>
        </p:nvSpPr>
        <p:spPr/>
        <p:txBody>
          <a:bodyPr>
            <a:normAutofit lnSpcReduction="10000"/>
          </a:bodyPr>
          <a:lstStyle/>
          <a:p>
            <a:r>
              <a:rPr lang="en-US" dirty="0" smtClean="0"/>
              <a:t>Ensure nothing has been left out; </a:t>
            </a:r>
          </a:p>
          <a:p>
            <a:r>
              <a:rPr lang="en-US" dirty="0" smtClean="0"/>
              <a:t>Do not require the clear establishment of direct cause effect links to project activities. Checklists cannot represent the interdependence connectivity or ,  synergism between interacting environmental components.</a:t>
            </a:r>
          </a:p>
          <a:p>
            <a:endParaRPr lang="en-US" dirty="0" smtClean="0"/>
          </a:p>
          <a:p>
            <a:pPr>
              <a:buNone/>
            </a:pPr>
            <a:r>
              <a:rPr lang="en-US" dirty="0" smtClean="0"/>
              <a:t> </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Checklists Advantages</a:t>
            </a:r>
            <a:endParaRPr lang="en-US" dirty="0"/>
          </a:p>
        </p:txBody>
      </p:sp>
      <p:sp>
        <p:nvSpPr>
          <p:cNvPr id="3" name="Content Placeholder 2"/>
          <p:cNvSpPr>
            <a:spLocks noGrp="1"/>
          </p:cNvSpPr>
          <p:nvPr>
            <p:ph idx="1"/>
          </p:nvPr>
        </p:nvSpPr>
        <p:spPr>
          <a:xfrm>
            <a:off x="-1752600" y="1600200"/>
            <a:ext cx="11811000" cy="10134600"/>
          </a:xfrm>
        </p:spPr>
        <p:txBody>
          <a:bodyPr/>
          <a:lstStyle/>
          <a:p>
            <a:r>
              <a:rPr lang="en-US" dirty="0" smtClean="0"/>
              <a:t>:             1.Can structure initial stages of assessment        </a:t>
            </a:r>
          </a:p>
          <a:p>
            <a:r>
              <a:rPr lang="en-US" dirty="0" smtClean="0"/>
              <a:t>               2. Help to ensure that vital factors are not neglected </a:t>
            </a:r>
          </a:p>
          <a:p>
            <a:r>
              <a:rPr lang="en-US" dirty="0" smtClean="0"/>
              <a:t>               3.Easy to apply, particularly by non experts</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Simple checklists :</a:t>
            </a:r>
          </a:p>
          <a:p>
            <a:pPr>
              <a:buNone/>
            </a:pPr>
            <a:r>
              <a:rPr lang="en-US" dirty="0" smtClean="0"/>
              <a:t>  offers simplicity for gathering and classifying information, do not provide information on specific needs for data</a:t>
            </a:r>
          </a:p>
          <a:p>
            <a:pPr>
              <a:buNone/>
            </a:pPr>
            <a:endParaRPr lang="en-US" dirty="0" smtClean="0"/>
          </a:p>
          <a:p>
            <a:pPr>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55626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Proposed activities</a:t>
                      </a:r>
                      <a:endParaRPr lang="en-US" dirty="0"/>
                    </a:p>
                  </a:txBody>
                  <a:tcPr/>
                </a:tc>
                <a:tc>
                  <a:txBody>
                    <a:bodyPr/>
                    <a:lstStyle/>
                    <a:p>
                      <a:endParaRPr lang="en-US"/>
                    </a:p>
                  </a:txBody>
                  <a:tcPr/>
                </a:tc>
              </a:tr>
              <a:tr h="370840">
                <a:tc>
                  <a:txBody>
                    <a:bodyPr/>
                    <a:lstStyle/>
                    <a:p>
                      <a:r>
                        <a:rPr lang="en-US" dirty="0" smtClean="0"/>
                        <a:t>Clearing</a:t>
                      </a:r>
                      <a:endParaRPr lang="en-US" dirty="0"/>
                    </a:p>
                  </a:txBody>
                  <a:tcPr/>
                </a:tc>
                <a:tc>
                  <a:txBody>
                    <a:bodyPr/>
                    <a:lstStyle/>
                    <a:p>
                      <a:r>
                        <a:rPr lang="en-US" dirty="0" smtClean="0"/>
                        <a:t>X</a:t>
                      </a:r>
                      <a:endParaRPr lang="en-US" dirty="0"/>
                    </a:p>
                  </a:txBody>
                  <a:tcPr/>
                </a:tc>
              </a:tr>
              <a:tr h="370840">
                <a:tc>
                  <a:txBody>
                    <a:bodyPr/>
                    <a:lstStyle/>
                    <a:p>
                      <a:r>
                        <a:rPr lang="en-US" dirty="0" smtClean="0"/>
                        <a:t>Cut/fill</a:t>
                      </a:r>
                      <a:endParaRPr lang="en-US" dirty="0"/>
                    </a:p>
                  </a:txBody>
                  <a:tcPr/>
                </a:tc>
                <a:tc>
                  <a:txBody>
                    <a:bodyPr/>
                    <a:lstStyle/>
                    <a:p>
                      <a:r>
                        <a:rPr lang="en-US" dirty="0" smtClean="0"/>
                        <a:t>X</a:t>
                      </a:r>
                      <a:endParaRPr lang="en-US" dirty="0"/>
                    </a:p>
                  </a:txBody>
                  <a:tcPr/>
                </a:tc>
              </a:tr>
              <a:tr h="370840">
                <a:tc>
                  <a:txBody>
                    <a:bodyPr/>
                    <a:lstStyle/>
                    <a:p>
                      <a:r>
                        <a:rPr lang="en-US" dirty="0" smtClean="0"/>
                        <a:t>Dredging</a:t>
                      </a:r>
                      <a:endParaRPr lang="en-US" dirty="0"/>
                    </a:p>
                  </a:txBody>
                  <a:tcPr/>
                </a:tc>
                <a:tc>
                  <a:txBody>
                    <a:bodyPr/>
                    <a:lstStyle/>
                    <a:p>
                      <a:r>
                        <a:rPr lang="en-US" dirty="0" smtClean="0"/>
                        <a:t>X</a:t>
                      </a:r>
                      <a:endParaRPr lang="en-US" dirty="0"/>
                    </a:p>
                  </a:txBody>
                  <a:tcPr/>
                </a:tc>
              </a:tr>
              <a:tr h="370840">
                <a:tc>
                  <a:txBody>
                    <a:bodyPr/>
                    <a:lstStyle/>
                    <a:p>
                      <a:r>
                        <a:rPr lang="en-US" dirty="0" smtClean="0"/>
                        <a:t>Blasting</a:t>
                      </a:r>
                      <a:endParaRPr lang="en-US" dirty="0"/>
                    </a:p>
                  </a:txBody>
                  <a:tcPr/>
                </a:tc>
                <a:tc>
                  <a:txBody>
                    <a:bodyPr/>
                    <a:lstStyle/>
                    <a:p>
                      <a:r>
                        <a:rPr lang="en-US" dirty="0" smtClean="0"/>
                        <a:t>_</a:t>
                      </a:r>
                      <a:endParaRPr lang="en-US" dirty="0"/>
                    </a:p>
                  </a:txBody>
                  <a:tcPr/>
                </a:tc>
              </a:tr>
              <a:tr h="370840">
                <a:tc>
                  <a:txBody>
                    <a:bodyPr/>
                    <a:lstStyle/>
                    <a:p>
                      <a:r>
                        <a:rPr lang="en-US" dirty="0" smtClean="0"/>
                        <a:t>Environmental Components</a:t>
                      </a:r>
                      <a:endParaRPr lang="en-US" dirty="0"/>
                    </a:p>
                  </a:txBody>
                  <a:tcPr/>
                </a:tc>
                <a:tc>
                  <a:txBody>
                    <a:bodyPr/>
                    <a:lstStyle/>
                    <a:p>
                      <a:endParaRPr lang="en-US"/>
                    </a:p>
                  </a:txBody>
                  <a:tcPr/>
                </a:tc>
              </a:tr>
              <a:tr h="370840">
                <a:tc>
                  <a:txBody>
                    <a:bodyPr/>
                    <a:lstStyle/>
                    <a:p>
                      <a:r>
                        <a:rPr lang="en-US" dirty="0" smtClean="0"/>
                        <a:t>Physical</a:t>
                      </a:r>
                      <a:endParaRPr lang="en-US" dirty="0"/>
                    </a:p>
                  </a:txBody>
                  <a:tcPr/>
                </a:tc>
                <a:tc>
                  <a:txBody>
                    <a:bodyPr/>
                    <a:lstStyle/>
                    <a:p>
                      <a:endParaRPr lang="en-US"/>
                    </a:p>
                  </a:txBody>
                  <a:tcPr/>
                </a:tc>
              </a:tr>
              <a:tr h="370840">
                <a:tc>
                  <a:txBody>
                    <a:bodyPr/>
                    <a:lstStyle/>
                    <a:p>
                      <a:r>
                        <a:rPr lang="en-US" dirty="0" smtClean="0"/>
                        <a:t>Air quality</a:t>
                      </a:r>
                      <a:endParaRPr lang="en-US" dirty="0"/>
                    </a:p>
                  </a:txBody>
                  <a:tcPr/>
                </a:tc>
                <a:tc>
                  <a:txBody>
                    <a:bodyPr/>
                    <a:lstStyle/>
                    <a:p>
                      <a:r>
                        <a:rPr lang="en-US" dirty="0" smtClean="0"/>
                        <a:t>X</a:t>
                      </a:r>
                      <a:endParaRPr lang="en-US" dirty="0"/>
                    </a:p>
                  </a:txBody>
                  <a:tcPr/>
                </a:tc>
              </a:tr>
              <a:tr h="370840">
                <a:tc>
                  <a:txBody>
                    <a:bodyPr/>
                    <a:lstStyle/>
                    <a:p>
                      <a:r>
                        <a:rPr lang="en-US" dirty="0" smtClean="0"/>
                        <a:t>Water quality</a:t>
                      </a:r>
                      <a:endParaRPr lang="en-US" dirty="0"/>
                    </a:p>
                  </a:txBody>
                  <a:tcPr/>
                </a:tc>
                <a:tc>
                  <a:txBody>
                    <a:bodyPr/>
                    <a:lstStyle/>
                    <a:p>
                      <a:r>
                        <a:rPr lang="en-US" dirty="0" smtClean="0"/>
                        <a:t>X</a:t>
                      </a:r>
                      <a:endParaRPr lang="en-US" dirty="0"/>
                    </a:p>
                  </a:txBody>
                  <a:tcPr/>
                </a:tc>
              </a:tr>
              <a:tr h="370840">
                <a:tc>
                  <a:txBody>
                    <a:bodyPr/>
                    <a:lstStyle/>
                    <a:p>
                      <a:r>
                        <a:rPr lang="en-US" dirty="0" smtClean="0"/>
                        <a:t>Water flow</a:t>
                      </a:r>
                      <a:endParaRPr lang="en-US" dirty="0"/>
                    </a:p>
                  </a:txBody>
                  <a:tcPr/>
                </a:tc>
                <a:tc>
                  <a:txBody>
                    <a:bodyPr/>
                    <a:lstStyle/>
                    <a:p>
                      <a:r>
                        <a:rPr lang="en-US" dirty="0" smtClean="0"/>
                        <a:t>X</a:t>
                      </a:r>
                      <a:endParaRPr lang="en-US" dirty="0"/>
                    </a:p>
                  </a:txBody>
                  <a:tcPr/>
                </a:tc>
              </a:tr>
              <a:tr h="370840">
                <a:tc>
                  <a:txBody>
                    <a:bodyPr/>
                    <a:lstStyle/>
                    <a:p>
                      <a:r>
                        <a:rPr lang="en-US" dirty="0" smtClean="0"/>
                        <a:t>Biological</a:t>
                      </a:r>
                      <a:endParaRPr lang="en-US" dirty="0"/>
                    </a:p>
                  </a:txBody>
                  <a:tcPr/>
                </a:tc>
                <a:tc>
                  <a:txBody>
                    <a:bodyPr/>
                    <a:lstStyle/>
                    <a:p>
                      <a:endParaRPr lang="en-US"/>
                    </a:p>
                  </a:txBody>
                  <a:tcPr/>
                </a:tc>
              </a:tr>
              <a:tr h="370840">
                <a:tc>
                  <a:txBody>
                    <a:bodyPr/>
                    <a:lstStyle/>
                    <a:p>
                      <a:r>
                        <a:rPr lang="en-US" dirty="0" smtClean="0"/>
                        <a:t>Spawning habitat</a:t>
                      </a:r>
                      <a:endParaRPr lang="en-US" dirty="0"/>
                    </a:p>
                  </a:txBody>
                  <a:tcPr/>
                </a:tc>
                <a:tc>
                  <a:txBody>
                    <a:bodyPr/>
                    <a:lstStyle/>
                    <a:p>
                      <a:r>
                        <a:rPr lang="en-US" dirty="0" smtClean="0"/>
                        <a:t>X</a:t>
                      </a:r>
                      <a:endParaRPr lang="en-US" dirty="0"/>
                    </a:p>
                  </a:txBody>
                  <a:tcPr/>
                </a:tc>
              </a:tr>
              <a:tr h="370840">
                <a:tc>
                  <a:txBody>
                    <a:bodyPr/>
                    <a:lstStyle/>
                    <a:p>
                      <a:r>
                        <a:rPr lang="en-US" dirty="0" smtClean="0"/>
                        <a:t>Rearing   habitat</a:t>
                      </a:r>
                      <a:endParaRPr lang="en-US" dirty="0"/>
                    </a:p>
                  </a:txBody>
                  <a:tcPr/>
                </a:tc>
                <a:tc>
                  <a:txBody>
                    <a:bodyPr/>
                    <a:lstStyle/>
                    <a:p>
                      <a:r>
                        <a:rPr lang="en-US" dirty="0" smtClean="0"/>
                        <a:t>X</a:t>
                      </a:r>
                      <a:endParaRPr lang="en-US" dirty="0"/>
                    </a:p>
                  </a:txBody>
                  <a:tcPr/>
                </a:tc>
              </a:tr>
              <a:tr h="370840">
                <a:tc>
                  <a:txBody>
                    <a:bodyPr/>
                    <a:lstStyle/>
                    <a:p>
                      <a:r>
                        <a:rPr lang="en-US" dirty="0" smtClean="0"/>
                        <a:t>Socio-economic</a:t>
                      </a:r>
                      <a:endParaRPr lang="en-US" dirty="0"/>
                    </a:p>
                  </a:txBody>
                  <a:tcPr/>
                </a:tc>
                <a:tc>
                  <a:txBody>
                    <a:bodyPr/>
                    <a:lstStyle/>
                    <a:p>
                      <a:endParaRPr lang="en-US"/>
                    </a:p>
                  </a:txBody>
                  <a:tcPr/>
                </a:tc>
              </a:tr>
              <a:tr h="370840">
                <a:tc>
                  <a:txBody>
                    <a:bodyPr/>
                    <a:lstStyle/>
                    <a:p>
                      <a:r>
                        <a:rPr lang="en-US" dirty="0" smtClean="0"/>
                        <a:t>Fishing</a:t>
                      </a:r>
                      <a:endParaRPr lang="en-US" dirty="0"/>
                    </a:p>
                  </a:txBody>
                  <a:tcPr/>
                </a:tc>
                <a:tc>
                  <a:txBody>
                    <a:bodyPr/>
                    <a:lstStyle/>
                    <a:p>
                      <a:r>
                        <a:rPr lang="en-US" dirty="0" smtClean="0"/>
                        <a:t>X</a:t>
                      </a:r>
                      <a:endParaRPr lang="en-US" dirty="0"/>
                    </a:p>
                  </a:txBody>
                  <a:tcPr/>
                </a:tc>
              </a:tr>
            </a:tbl>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Give guidance how to assess impact</a:t>
            </a:r>
            <a:endParaRPr lang="en-US" dirty="0"/>
          </a:p>
        </p:txBody>
      </p:sp>
      <p:graphicFrame>
        <p:nvGraphicFramePr>
          <p:cNvPr id="4" name="Content Placeholder 3"/>
          <p:cNvGraphicFramePr>
            <a:graphicFrameLocks noGrp="1"/>
          </p:cNvGraphicFramePr>
          <p:nvPr>
            <p:ph idx="1"/>
          </p:nvPr>
        </p:nvGraphicFramePr>
        <p:xfrm>
          <a:off x="457200" y="1600200"/>
          <a:ext cx="8229600" cy="95910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Data</a:t>
                      </a:r>
                      <a:r>
                        <a:rPr lang="en-US" baseline="0" dirty="0" smtClean="0"/>
                        <a:t> required</a:t>
                      </a:r>
                      <a:endParaRPr lang="en-US" dirty="0"/>
                    </a:p>
                  </a:txBody>
                  <a:tcPr/>
                </a:tc>
                <a:tc>
                  <a:txBody>
                    <a:bodyPr/>
                    <a:lstStyle/>
                    <a:p>
                      <a:r>
                        <a:rPr lang="en-US" dirty="0" smtClean="0"/>
                        <a:t>Information </a:t>
                      </a:r>
                      <a:r>
                        <a:rPr lang="en-US" dirty="0" err="1" smtClean="0"/>
                        <a:t>sources,predictive</a:t>
                      </a:r>
                      <a:r>
                        <a:rPr lang="en-US" dirty="0" smtClean="0"/>
                        <a:t> techniques      </a:t>
                      </a:r>
                      <a:endParaRPr lang="en-US" dirty="0"/>
                    </a:p>
                  </a:txBody>
                  <a:tcPr/>
                </a:tc>
              </a:tr>
              <a:tr h="370840">
                <a:tc>
                  <a:txBody>
                    <a:bodyPr/>
                    <a:lstStyle/>
                    <a:p>
                      <a:r>
                        <a:rPr lang="en-US" dirty="0" smtClean="0"/>
                        <a:t>Nuisance</a:t>
                      </a:r>
                      <a:endParaRPr lang="en-US" dirty="0"/>
                    </a:p>
                  </a:txBody>
                  <a:tcPr/>
                </a:tc>
                <a:tc>
                  <a:txBody>
                    <a:bodyPr/>
                    <a:lstStyle/>
                    <a:p>
                      <a:endParaRPr lang="en-US"/>
                    </a:p>
                  </a:txBody>
                  <a:tcPr/>
                </a:tc>
              </a:tr>
              <a:tr h="370840">
                <a:tc>
                  <a:txBody>
                    <a:bodyPr/>
                    <a:lstStyle/>
                    <a:p>
                      <a:r>
                        <a:rPr lang="en-US" dirty="0" smtClean="0"/>
                        <a:t>Change in occurrence of odour ,smoke,haze,etc,and number of people affected </a:t>
                      </a:r>
                      <a:endParaRPr lang="en-US" dirty="0"/>
                    </a:p>
                  </a:txBody>
                  <a:tcPr/>
                </a:tc>
                <a:tc>
                  <a:txBody>
                    <a:bodyPr/>
                    <a:lstStyle/>
                    <a:p>
                      <a:r>
                        <a:rPr lang="en-US" dirty="0" smtClean="0"/>
                        <a:t>Expected industrial processes and traffic</a:t>
                      </a:r>
                    </a:p>
                    <a:p>
                      <a:r>
                        <a:rPr lang="en-US" dirty="0" smtClean="0"/>
                        <a:t>Volumes, citizen surveys</a:t>
                      </a:r>
                      <a:endParaRPr lang="en-US" dirty="0"/>
                    </a:p>
                  </a:txBody>
                  <a:tcPr/>
                </a:tc>
              </a:tr>
              <a:tr h="370840">
                <a:tc>
                  <a:txBody>
                    <a:bodyPr/>
                    <a:lstStyle/>
                    <a:p>
                      <a:r>
                        <a:rPr lang="en-US" dirty="0" smtClean="0"/>
                        <a:t>Water quality</a:t>
                      </a:r>
                      <a:endParaRPr lang="en-US" dirty="0"/>
                    </a:p>
                  </a:txBody>
                  <a:tcPr/>
                </a:tc>
                <a:tc>
                  <a:txBody>
                    <a:bodyPr/>
                    <a:lstStyle/>
                    <a:p>
                      <a:endParaRPr lang="en-US"/>
                    </a:p>
                  </a:txBody>
                  <a:tcPr/>
                </a:tc>
              </a:tr>
              <a:tr h="370840">
                <a:tc>
                  <a:txBody>
                    <a:bodyPr/>
                    <a:lstStyle/>
                    <a:p>
                      <a:r>
                        <a:rPr lang="en-US" dirty="0" smtClean="0"/>
                        <a:t>For each body of water, changes in water uses, and number of people affected</a:t>
                      </a:r>
                      <a:endParaRPr lang="en-US" dirty="0"/>
                    </a:p>
                  </a:txBody>
                  <a:tcPr/>
                </a:tc>
                <a:tc>
                  <a:txBody>
                    <a:bodyPr/>
                    <a:lstStyle/>
                    <a:p>
                      <a:r>
                        <a:rPr lang="en-US" dirty="0" smtClean="0"/>
                        <a:t>Current water quality, current and expected effluent</a:t>
                      </a:r>
                      <a:endParaRPr lang="en-US" dirty="0"/>
                    </a:p>
                  </a:txBody>
                  <a:tcPr/>
                </a:tc>
              </a:tr>
              <a:tr h="370840">
                <a:tc>
                  <a:txBody>
                    <a:bodyPr/>
                    <a:lstStyle/>
                    <a:p>
                      <a:r>
                        <a:rPr lang="en-US" dirty="0" smtClean="0"/>
                        <a:t>Noise</a:t>
                      </a:r>
                      <a:endParaRPr lang="en-US" dirty="0"/>
                    </a:p>
                  </a:txBody>
                  <a:tcPr/>
                </a:tc>
                <a:tc>
                  <a:txBody>
                    <a:bodyPr/>
                    <a:lstStyle/>
                    <a:p>
                      <a:endParaRPr lang="en-US"/>
                    </a:p>
                  </a:txBody>
                  <a:tcPr/>
                </a:tc>
              </a:tr>
              <a:tr h="370840">
                <a:tc>
                  <a:txBody>
                    <a:bodyPr/>
                    <a:lstStyle/>
                    <a:p>
                      <a:r>
                        <a:rPr lang="en-US" dirty="0" smtClean="0"/>
                        <a:t>Change in noise levels frequency of occurrence, and number of people bothered</a:t>
                      </a:r>
                      <a:endParaRPr lang="en-US" dirty="0"/>
                    </a:p>
                  </a:txBody>
                  <a:tcPr/>
                </a:tc>
                <a:tc>
                  <a:txBody>
                    <a:bodyPr/>
                    <a:lstStyle/>
                    <a:p>
                      <a:r>
                        <a:rPr lang="en-US" dirty="0" smtClean="0"/>
                        <a:t>Current noise levels ,changes in traffic or other noise sources, changes in noise mitigation measures ,noise propagation model, citizen surveys</a:t>
                      </a:r>
                    </a:p>
                    <a:p>
                      <a:r>
                        <a:rPr lang="en-US" dirty="0" smtClean="0"/>
                        <a:t>(Adapted from Schaenman 1976)</a:t>
                      </a:r>
                      <a:endParaRPr lang="en-US" dirty="0"/>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bl>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Questionnaire  checklists:</a:t>
            </a:r>
            <a:endParaRPr lang="en-US" dirty="0"/>
          </a:p>
        </p:txBody>
      </p:sp>
      <p:graphicFrame>
        <p:nvGraphicFramePr>
          <p:cNvPr id="4" name="Content Placeholder 3"/>
          <p:cNvGraphicFramePr>
            <a:graphicFrameLocks noGrp="1"/>
          </p:cNvGraphicFramePr>
          <p:nvPr>
            <p:ph idx="1"/>
          </p:nvPr>
        </p:nvGraphicFramePr>
        <p:xfrm>
          <a:off x="457200" y="1143000"/>
          <a:ext cx="8229600" cy="5303520"/>
        </p:xfrm>
        <a:graphic>
          <a:graphicData uri="http://schemas.openxmlformats.org/drawingml/2006/table">
            <a:tbl>
              <a:tblPr firstRow="1" bandRow="1">
                <a:tableStyleId>{5C22544A-7EE6-4342-B048-85BDC9FD1C3A}</a:tableStyleId>
              </a:tblPr>
              <a:tblGrid>
                <a:gridCol w="4267200"/>
                <a:gridCol w="990600"/>
                <a:gridCol w="914400"/>
                <a:gridCol w="2057400"/>
              </a:tblGrid>
              <a:tr h="250062">
                <a:tc>
                  <a:txBody>
                    <a:bodyPr/>
                    <a:lstStyle/>
                    <a:p>
                      <a:r>
                        <a:rPr lang="en-US" dirty="0" smtClean="0"/>
                        <a:t>Disease vectors</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616591">
                <a:tc>
                  <a:txBody>
                    <a:bodyPr/>
                    <a:lstStyle/>
                    <a:p>
                      <a:r>
                        <a:rPr lang="en-US" dirty="0" smtClean="0"/>
                        <a:t>A) Are these known disease problems in the project are transmitted through vector species such as mosqitoes,flies,snalis,etc</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c>
                  <a:txBody>
                    <a:bodyPr/>
                    <a:lstStyle/>
                    <a:p>
                      <a:r>
                        <a:rPr lang="en-US" dirty="0" smtClean="0"/>
                        <a:t>not known</a:t>
                      </a:r>
                      <a:endParaRPr lang="en-US" dirty="0"/>
                    </a:p>
                  </a:txBody>
                  <a:tcPr/>
                </a:tc>
              </a:tr>
              <a:tr h="250062">
                <a:tc>
                  <a:txBody>
                    <a:bodyPr/>
                    <a:lstStyle/>
                    <a:p>
                      <a:r>
                        <a:rPr lang="en-US" dirty="0" smtClean="0"/>
                        <a:t>B)Are these vector species associated with:</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250062">
                <a:tc>
                  <a:txBody>
                    <a:bodyPr/>
                    <a:lstStyle/>
                    <a:p>
                      <a:r>
                        <a:rPr lang="en-US" dirty="0" smtClean="0"/>
                        <a:t>-aquatic habitants ?</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c>
                  <a:txBody>
                    <a:bodyPr/>
                    <a:lstStyle/>
                    <a:p>
                      <a:r>
                        <a:rPr lang="en-US" dirty="0" smtClean="0"/>
                        <a:t>not known</a:t>
                      </a:r>
                      <a:endParaRPr lang="en-US" dirty="0"/>
                    </a:p>
                  </a:txBody>
                  <a:tcPr/>
                </a:tc>
              </a:tr>
              <a:tr h="250062">
                <a:tc>
                  <a:txBody>
                    <a:bodyPr/>
                    <a:lstStyle/>
                    <a:p>
                      <a:r>
                        <a:rPr lang="en-US" dirty="0" smtClean="0"/>
                        <a:t>-Forest habitants ?</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c>
                  <a:txBody>
                    <a:bodyPr/>
                    <a:lstStyle/>
                    <a:p>
                      <a:r>
                        <a:rPr lang="en-US" dirty="0" smtClean="0"/>
                        <a:t>not known</a:t>
                      </a:r>
                      <a:endParaRPr lang="en-US" dirty="0"/>
                    </a:p>
                  </a:txBody>
                  <a:tcPr/>
                </a:tc>
              </a:tr>
              <a:tr h="250062">
                <a:tc>
                  <a:txBody>
                    <a:bodyPr/>
                    <a:lstStyle/>
                    <a:p>
                      <a:r>
                        <a:rPr lang="en-US" dirty="0" smtClean="0"/>
                        <a:t>Agricultural habitants?</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c>
                  <a:txBody>
                    <a:bodyPr/>
                    <a:lstStyle/>
                    <a:p>
                      <a:r>
                        <a:rPr lang="en-US" dirty="0" smtClean="0"/>
                        <a:t>not known</a:t>
                      </a:r>
                      <a:endParaRPr lang="en-US" dirty="0"/>
                    </a:p>
                  </a:txBody>
                  <a:tcPr/>
                </a:tc>
              </a:tr>
              <a:tr h="616591">
                <a:tc>
                  <a:txBody>
                    <a:bodyPr/>
                    <a:lstStyle/>
                    <a:p>
                      <a:r>
                        <a:rPr lang="en-US" dirty="0" smtClean="0"/>
                        <a:t>C)Will the project provide opportunities for the vector control through  improved standards of living?</a:t>
                      </a:r>
                    </a:p>
                    <a:p>
                      <a:endParaRPr lang="en-US" dirty="0" smtClean="0"/>
                    </a:p>
                    <a:p>
                      <a:endParaRPr lang="en-US" dirty="0" smtClean="0"/>
                    </a:p>
                    <a:p>
                      <a:r>
                        <a:rPr lang="en-US" dirty="0" smtClean="0"/>
                        <a:t>Estimated impact on disease vectors?                   </a:t>
                      </a:r>
                    </a:p>
                    <a:p>
                      <a:r>
                        <a:rPr lang="en-US" dirty="0" smtClean="0"/>
                        <a:t>   High adverse                   Insignificant</a:t>
                      </a:r>
                    </a:p>
                    <a:p>
                      <a:r>
                        <a:rPr lang="en-US" dirty="0" smtClean="0"/>
                        <a:t>                                             </a:t>
                      </a:r>
                    </a:p>
                    <a:p>
                      <a:endParaRPr lang="en-US" dirty="0"/>
                    </a:p>
                  </a:txBody>
                  <a:tcPr/>
                </a:tc>
                <a:tc>
                  <a:txBody>
                    <a:bodyPr/>
                    <a:lstStyle/>
                    <a:p>
                      <a:r>
                        <a:rPr lang="en-US" dirty="0" err="1" smtClean="0"/>
                        <a:t>YesHigh</a:t>
                      </a:r>
                      <a:r>
                        <a:rPr lang="en-US" dirty="0" smtClean="0"/>
                        <a:t> </a:t>
                      </a:r>
                    </a:p>
                    <a:p>
                      <a:endParaRPr lang="en-US" dirty="0" smtClean="0"/>
                    </a:p>
                    <a:p>
                      <a:endParaRPr lang="en-US" dirty="0" smtClean="0"/>
                    </a:p>
                    <a:p>
                      <a:endParaRPr lang="en-US" dirty="0" smtClean="0"/>
                    </a:p>
                    <a:p>
                      <a:endParaRPr lang="en-US" dirty="0" smtClean="0"/>
                    </a:p>
                    <a:p>
                      <a:endParaRPr lang="en-US" dirty="0" smtClean="0"/>
                    </a:p>
                    <a:p>
                      <a:r>
                        <a:rPr lang="en-US" dirty="0" smtClean="0"/>
                        <a:t>benefit</a:t>
                      </a:r>
                      <a:endParaRPr lang="en-US" dirty="0"/>
                    </a:p>
                  </a:txBody>
                  <a:tcPr/>
                </a:tc>
                <a:tc>
                  <a:txBody>
                    <a:bodyPr/>
                    <a:lstStyle/>
                    <a:p>
                      <a:endParaRPr lang="en-US" dirty="0"/>
                    </a:p>
                  </a:txBody>
                  <a:tcPr/>
                </a:tc>
                <a:tc>
                  <a:txBody>
                    <a:bodyPr/>
                    <a:lstStyle/>
                    <a:p>
                      <a:r>
                        <a:rPr lang="en-US" dirty="0" smtClean="0"/>
                        <a:t>not known</a:t>
                      </a:r>
                      <a:endParaRPr lang="en-US" dirty="0"/>
                    </a:p>
                  </a:txBody>
                  <a:tcPr/>
                </a:tc>
              </a:tr>
            </a:tbl>
          </a:graphicData>
        </a:graphic>
      </p:graphicFrame>
      <p:cxnSp>
        <p:nvCxnSpPr>
          <p:cNvPr id="8" name="Straight Arrow Connector 7"/>
          <p:cNvCxnSpPr/>
          <p:nvPr/>
        </p:nvCxnSpPr>
        <p:spPr>
          <a:xfrm rot="10800000">
            <a:off x="1981200" y="57150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3962400" y="57150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Threshold of Concern (TOC) checklists:</a:t>
            </a:r>
            <a:br>
              <a:rPr lang="en-US" dirty="0" smtClean="0"/>
            </a:br>
            <a:endParaRPr lang="en-US" dirty="0"/>
          </a:p>
        </p:txBody>
      </p:sp>
      <p:graphicFrame>
        <p:nvGraphicFramePr>
          <p:cNvPr id="4" name="Content Placeholder 3"/>
          <p:cNvGraphicFramePr>
            <a:graphicFrameLocks noGrp="1"/>
          </p:cNvGraphicFramePr>
          <p:nvPr>
            <p:ph idx="1"/>
          </p:nvPr>
        </p:nvGraphicFramePr>
        <p:xfrm>
          <a:off x="685800" y="1066800"/>
          <a:ext cx="6248400" cy="4485640"/>
        </p:xfrm>
        <a:graphic>
          <a:graphicData uri="http://schemas.openxmlformats.org/drawingml/2006/table">
            <a:tbl>
              <a:tblPr firstRow="1" bandRow="1">
                <a:tableStyleId>{5C22544A-7EE6-4342-B048-85BDC9FD1C3A}</a:tableStyleId>
              </a:tblPr>
              <a:tblGrid>
                <a:gridCol w="1562100"/>
                <a:gridCol w="1562100"/>
                <a:gridCol w="1562100"/>
                <a:gridCol w="1562100"/>
              </a:tblGrid>
              <a:tr h="370840">
                <a:tc>
                  <a:txBody>
                    <a:bodyPr/>
                    <a:lstStyle/>
                    <a:p>
                      <a:r>
                        <a:rPr lang="en-US" dirty="0" smtClean="0"/>
                        <a:t>Environmental component</a:t>
                      </a:r>
                      <a:endParaRPr lang="en-US" dirty="0"/>
                    </a:p>
                  </a:txBody>
                  <a:tcPr/>
                </a:tc>
                <a:tc>
                  <a:txBody>
                    <a:bodyPr/>
                    <a:lstStyle/>
                    <a:p>
                      <a:r>
                        <a:rPr lang="en-US" dirty="0" smtClean="0"/>
                        <a:t>Criterion</a:t>
                      </a:r>
                      <a:endParaRPr lang="en-US" dirty="0"/>
                    </a:p>
                  </a:txBody>
                  <a:tcPr/>
                </a:tc>
                <a:tc>
                  <a:txBody>
                    <a:bodyPr/>
                    <a:lstStyle/>
                    <a:p>
                      <a:r>
                        <a:rPr lang="en-US" dirty="0" smtClean="0"/>
                        <a:t>TOC</a:t>
                      </a:r>
                      <a:endParaRPr lang="en-US" dirty="0"/>
                    </a:p>
                  </a:txBody>
                  <a:tcPr/>
                </a:tc>
                <a:tc>
                  <a:txBody>
                    <a:bodyPr/>
                    <a:lstStyle/>
                    <a:p>
                      <a:endParaRPr lang="en-US" dirty="0"/>
                    </a:p>
                  </a:txBody>
                  <a:tcPr/>
                </a:tc>
              </a:tr>
              <a:tr h="370840">
                <a:tc>
                  <a:txBody>
                    <a:bodyPr/>
                    <a:lstStyle/>
                    <a:p>
                      <a:r>
                        <a:rPr lang="en-US" dirty="0" smtClean="0"/>
                        <a:t>Air quality</a:t>
                      </a:r>
                      <a:endParaRPr lang="en-US" dirty="0"/>
                    </a:p>
                  </a:txBody>
                  <a:tcPr/>
                </a:tc>
                <a:tc>
                  <a:txBody>
                    <a:bodyPr/>
                    <a:lstStyle/>
                    <a:p>
                      <a:r>
                        <a:rPr lang="en-US" dirty="0" smtClean="0"/>
                        <a:t>Emission standards</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r>
                        <a:rPr lang="en-US" dirty="0" smtClean="0"/>
                        <a:t>Economics</a:t>
                      </a:r>
                      <a:endParaRPr lang="en-US" dirty="0"/>
                    </a:p>
                  </a:txBody>
                  <a:tcPr/>
                </a:tc>
                <a:tc>
                  <a:txBody>
                    <a:bodyPr/>
                    <a:lstStyle/>
                    <a:p>
                      <a:r>
                        <a:rPr lang="en-US" dirty="0" smtClean="0"/>
                        <a:t>benefit: Cost</a:t>
                      </a:r>
                      <a:r>
                        <a:rPr lang="en-US" baseline="0" dirty="0" smtClean="0"/>
                        <a:t> ration</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r>
                        <a:rPr lang="en-US" dirty="0" smtClean="0"/>
                        <a:t>Endangered species</a:t>
                      </a:r>
                      <a:endParaRPr lang="en-US" dirty="0"/>
                    </a:p>
                  </a:txBody>
                  <a:tcPr/>
                </a:tc>
                <a:tc>
                  <a:txBody>
                    <a:bodyPr/>
                    <a:lstStyle/>
                    <a:p>
                      <a:r>
                        <a:rPr lang="en-US" dirty="0" err="1" smtClean="0"/>
                        <a:t>No,pairs</a:t>
                      </a:r>
                      <a:r>
                        <a:rPr lang="en-US" dirty="0" smtClean="0"/>
                        <a:t> of spotted owls</a:t>
                      </a:r>
                      <a:endParaRPr lang="en-US" dirty="0"/>
                    </a:p>
                  </a:txBody>
                  <a:tcPr/>
                </a:tc>
                <a:tc>
                  <a:txBody>
                    <a:bodyPr/>
                    <a:lstStyle/>
                    <a:p>
                      <a:r>
                        <a:rPr lang="en-US" dirty="0" smtClean="0"/>
                        <a:t>35</a:t>
                      </a:r>
                      <a:endParaRPr lang="en-US" dirty="0"/>
                    </a:p>
                  </a:txBody>
                  <a:tcPr/>
                </a:tc>
                <a:tc>
                  <a:txBody>
                    <a:bodyPr/>
                    <a:lstStyle/>
                    <a:p>
                      <a:endParaRPr lang="en-US" dirty="0"/>
                    </a:p>
                  </a:txBody>
                  <a:tcPr/>
                </a:tc>
              </a:tr>
              <a:tr h="370840">
                <a:tc>
                  <a:txBody>
                    <a:bodyPr/>
                    <a:lstStyle/>
                    <a:p>
                      <a:r>
                        <a:rPr lang="en-US" dirty="0" smtClean="0"/>
                        <a:t>Water quality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Water quality standards</a:t>
                      </a:r>
                    </a:p>
                    <a:p>
                      <a:r>
                        <a:rPr lang="en-US" baseline="0" dirty="0" smtClean="0"/>
                        <a:t>  </a:t>
                      </a:r>
                      <a:endParaRPr lang="en-US" dirty="0"/>
                    </a:p>
                  </a:txBody>
                  <a:tcPr/>
                </a:tc>
                <a:tc>
                  <a:txBody>
                    <a:bodyPr/>
                    <a:lstStyle/>
                    <a:p>
                      <a:r>
                        <a:rPr lang="en-US" dirty="0" smtClean="0"/>
                        <a:t>1</a:t>
                      </a:r>
                      <a:endParaRPr lang="en-US" dirty="0"/>
                    </a:p>
                  </a:txBody>
                  <a:tcPr/>
                </a:tc>
                <a:tc>
                  <a:txBody>
                    <a:bodyPr/>
                    <a:lstStyle/>
                    <a:p>
                      <a:endParaRPr lang="en-US"/>
                    </a:p>
                  </a:txBody>
                  <a:tcPr/>
                </a:tc>
              </a:tr>
              <a:tr h="370840">
                <a:tc>
                  <a:txBody>
                    <a:bodyPr/>
                    <a:lstStyle/>
                    <a:p>
                      <a:r>
                        <a:rPr lang="en-US" dirty="0" smtClean="0"/>
                        <a:t>Recreation</a:t>
                      </a:r>
                      <a:endParaRPr lang="en-US" dirty="0"/>
                    </a:p>
                  </a:txBody>
                  <a:tcPr/>
                </a:tc>
                <a:tc>
                  <a:txBody>
                    <a:bodyPr/>
                    <a:lstStyle/>
                    <a:p>
                      <a:r>
                        <a:rPr lang="en-US" dirty="0" err="1" smtClean="0"/>
                        <a:t>No.comping</a:t>
                      </a:r>
                      <a:r>
                        <a:rPr lang="en-US" dirty="0" smtClean="0"/>
                        <a:t> sites</a:t>
                      </a:r>
                      <a:endParaRPr lang="en-US" dirty="0"/>
                    </a:p>
                  </a:txBody>
                  <a:tcPr/>
                </a:tc>
                <a:tc>
                  <a:txBody>
                    <a:bodyPr/>
                    <a:lstStyle/>
                    <a:p>
                      <a:r>
                        <a:rPr lang="en-US" dirty="0" smtClean="0"/>
                        <a:t>5000</a:t>
                      </a:r>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normAutofit fontScale="90000"/>
          </a:bodyPr>
          <a:lstStyle/>
          <a:p>
            <a:r>
              <a:rPr lang="en-US" dirty="0" smtClean="0"/>
              <a:t/>
            </a:r>
            <a:br>
              <a:rPr lang="en-US" dirty="0" smtClean="0"/>
            </a:br>
            <a:r>
              <a:rPr lang="en-US" dirty="0" smtClean="0"/>
              <a:t>Matrices</a:t>
            </a:r>
            <a:br>
              <a:rPr lang="en-US" dirty="0" smtClean="0"/>
            </a:br>
            <a:r>
              <a:rPr lang="en-US" dirty="0" smtClean="0"/>
              <a:t> </a:t>
            </a:r>
            <a:r>
              <a:rPr lang="en-US" sz="3100" dirty="0" smtClean="0"/>
              <a:t>Most Commonly used Method of Impact Identification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Matrices Types:</a:t>
            </a:r>
          </a:p>
          <a:p>
            <a:r>
              <a:rPr lang="en-US" dirty="0" smtClean="0"/>
              <a:t> Simple Matrices</a:t>
            </a:r>
          </a:p>
          <a:p>
            <a:r>
              <a:rPr lang="en-US" dirty="0" smtClean="0"/>
              <a:t> Time Dependent Matrices</a:t>
            </a:r>
          </a:p>
          <a:p>
            <a:r>
              <a:rPr lang="en-US" dirty="0" smtClean="0"/>
              <a:t> Magnitude Matrices</a:t>
            </a:r>
          </a:p>
          <a:p>
            <a:r>
              <a:rPr lang="en-US" dirty="0" smtClean="0"/>
              <a:t>Quantified Matrix (Leopold Matrix) </a:t>
            </a:r>
          </a:p>
          <a:p>
            <a:r>
              <a:rPr lang="en-US" dirty="0" smtClean="0"/>
              <a:t>Weighted Matrices</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Matrices?</a:t>
            </a:r>
            <a:endParaRPr lang="en-US" dirty="0"/>
          </a:p>
        </p:txBody>
      </p:sp>
      <p:sp>
        <p:nvSpPr>
          <p:cNvPr id="3" name="Content Placeholder 2"/>
          <p:cNvSpPr>
            <a:spLocks noGrp="1"/>
          </p:cNvSpPr>
          <p:nvPr>
            <p:ph idx="1"/>
          </p:nvPr>
        </p:nvSpPr>
        <p:spPr/>
        <p:txBody>
          <a:bodyPr/>
          <a:lstStyle/>
          <a:p>
            <a:r>
              <a:rPr lang="en-US" dirty="0" smtClean="0"/>
              <a:t>Matrices are two-dimensional tables which facilitate the identification of impacts arising from the interaction between project activities and specific environmental components </a:t>
            </a:r>
          </a:p>
          <a:p>
            <a:r>
              <a:rPr lang="en-US" dirty="0" smtClean="0"/>
              <a:t>The entries in the cell of the matrix can be either qualitative or quantitative estimates of impact. </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6" name="Content Placeholder 5"/>
          <p:cNvGraphicFramePr>
            <a:graphicFrameLocks noGrp="1"/>
          </p:cNvGraphicFramePr>
          <p:nvPr>
            <p:ph idx="1"/>
          </p:nvPr>
        </p:nvGraphicFramePr>
        <p:xfrm>
          <a:off x="685800" y="1600200"/>
          <a:ext cx="7848600" cy="2243975"/>
        </p:xfrm>
        <a:graphic>
          <a:graphicData uri="http://schemas.openxmlformats.org/drawingml/2006/table">
            <a:tbl>
              <a:tblPr firstRow="1" bandRow="1">
                <a:tableStyleId>{5C22544A-7EE6-4342-B048-85BDC9FD1C3A}</a:tableStyleId>
              </a:tblPr>
              <a:tblGrid>
                <a:gridCol w="1676400"/>
                <a:gridCol w="1028700"/>
                <a:gridCol w="1028700"/>
                <a:gridCol w="1028700"/>
                <a:gridCol w="1028700"/>
                <a:gridCol w="1028700"/>
                <a:gridCol w="1028700"/>
              </a:tblGrid>
              <a:tr h="394855">
                <a:tc rowSpan="2">
                  <a:txBody>
                    <a:bodyPr/>
                    <a:lstStyle/>
                    <a:p>
                      <a:r>
                        <a:rPr lang="en-US" dirty="0" smtClean="0"/>
                        <a:t>Environmental </a:t>
                      </a:r>
                      <a:r>
                        <a:rPr lang="en-US" baseline="0" dirty="0" smtClean="0"/>
                        <a:t> </a:t>
                      </a:r>
                      <a:r>
                        <a:rPr lang="en-US" dirty="0" smtClean="0"/>
                        <a:t> Components</a:t>
                      </a:r>
                      <a:endParaRPr lang="en-US" dirty="0"/>
                    </a:p>
                  </a:txBody>
                  <a:tcPr/>
                </a:tc>
                <a:tc>
                  <a:txBody>
                    <a:bodyPr/>
                    <a:lstStyle/>
                    <a:p>
                      <a:r>
                        <a:rPr lang="en-US" dirty="0" smtClean="0"/>
                        <a:t> </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Phase    I</a:t>
                      </a:r>
                      <a:endParaRPr lang="en-US" dirty="0"/>
                    </a:p>
                  </a:txBody>
                  <a:tcPr>
                    <a:lnB w="12700" cap="flat" cmpd="sng" algn="ctr">
                      <a:solidFill>
                        <a:schemeClr val="tx1"/>
                      </a:solidFill>
                      <a:prstDash val="solid"/>
                      <a:round/>
                      <a:headEnd type="none" w="med" len="med"/>
                      <a:tailEnd type="none" w="med" len="med"/>
                    </a:lnB>
                  </a:tcPr>
                </a:tc>
                <a:tc>
                  <a:txBody>
                    <a:bodyPr/>
                    <a:lstStyle/>
                    <a:p>
                      <a:endParaRPr lang="en-US" dirty="0"/>
                    </a:p>
                  </a:txBody>
                  <a:tcPr>
                    <a:lnB w="12700" cap="flat" cmpd="sng" algn="ctr">
                      <a:solidFill>
                        <a:schemeClr val="tx1"/>
                      </a:solidFill>
                      <a:prstDash val="solid"/>
                      <a:round/>
                      <a:headEnd type="none" w="med" len="med"/>
                      <a:tailEnd type="none" w="med" len="med"/>
                    </a:lnB>
                  </a:tcPr>
                </a:tc>
                <a:tc rowSpan="2">
                  <a:txBody>
                    <a:bodyPr/>
                    <a:lstStyle/>
                    <a:p>
                      <a:endParaRPr lang="en-US" dirty="0"/>
                    </a:p>
                  </a:txBody>
                  <a:tcPr/>
                </a:tc>
                <a:tc rowSpan="2">
                  <a:txBody>
                    <a:bodyPr/>
                    <a:lstStyle/>
                    <a:p>
                      <a:r>
                        <a:rPr lang="en-US" dirty="0" smtClean="0"/>
                        <a:t>Phase II</a:t>
                      </a:r>
                      <a:endParaRPr lang="en-US" dirty="0"/>
                    </a:p>
                  </a:txBody>
                  <a:tcPr/>
                </a:tc>
                <a:tc rowSpan="2">
                  <a:txBody>
                    <a:bodyPr/>
                    <a:lstStyle/>
                    <a:p>
                      <a:endParaRPr lang="en-US"/>
                    </a:p>
                  </a:txBody>
                  <a:tcPr/>
                </a:tc>
              </a:tr>
              <a:tr h="245225">
                <a:tc vMerge="1">
                  <a:txBody>
                    <a:bodyPr/>
                    <a:lstStyle/>
                    <a:p>
                      <a:endParaRPr lang="en-US"/>
                    </a:p>
                  </a:txBody>
                  <a:tcPr/>
                </a:tc>
                <a:tc>
                  <a:txBody>
                    <a:bodyPr/>
                    <a:lstStyle/>
                    <a:p>
                      <a:r>
                        <a:rPr lang="en-US" dirty="0" smtClean="0"/>
                        <a:t>Project</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activities</a:t>
                      </a:r>
                      <a:endParaRPr lang="en-US" dirty="0"/>
                    </a:p>
                  </a:txBody>
                  <a:tcPr>
                    <a:lnT w="12700" cap="flat" cmpd="sng" algn="ctr">
                      <a:solidFill>
                        <a:schemeClr val="tx1"/>
                      </a:solidFill>
                      <a:prstDash val="solid"/>
                      <a:round/>
                      <a:headEnd type="none" w="med" len="med"/>
                      <a:tailEnd type="none" w="med" len="med"/>
                    </a:lnT>
                  </a:tcPr>
                </a:tc>
                <a:tc>
                  <a:txBody>
                    <a:bodyPr/>
                    <a:lstStyle/>
                    <a:p>
                      <a:endParaRPr lang="en-US" dirty="0"/>
                    </a:p>
                  </a:txBody>
                  <a:tcPr>
                    <a:lnT w="12700" cap="flat" cmpd="sng" algn="ctr">
                      <a:solidFill>
                        <a:schemeClr val="tx1"/>
                      </a:solidFill>
                      <a:prstDash val="solid"/>
                      <a:round/>
                      <a:headEnd type="none" w="med" len="med"/>
                      <a:tailEnd type="none" w="med" len="med"/>
                    </a:lnT>
                  </a:tcPr>
                </a:tc>
                <a:tc vMerge="1">
                  <a:txBody>
                    <a:bodyPr/>
                    <a:lstStyle/>
                    <a:p>
                      <a:endParaRPr lang="en-US"/>
                    </a:p>
                  </a:txBody>
                  <a:tcPr/>
                </a:tc>
                <a:tc vMerge="1">
                  <a:txBody>
                    <a:bodyPr/>
                    <a:lstStyle/>
                    <a:p>
                      <a:endParaRPr lang="en-US"/>
                    </a:p>
                  </a:txBody>
                  <a:tcPr/>
                </a:tc>
                <a:tc vMerge="1">
                  <a:txBody>
                    <a:bodyPr/>
                    <a:lstStyle/>
                    <a:p>
                      <a:endParaRPr lang="en-US"/>
                    </a:p>
                  </a:txBody>
                  <a:tcPr/>
                </a:tc>
              </a:tr>
              <a:tr h="370840">
                <a:tc>
                  <a:txBody>
                    <a:bodyPr/>
                    <a:lstStyle/>
                    <a:p>
                      <a:r>
                        <a:rPr lang="en-US" dirty="0" smtClean="0"/>
                        <a:t>Water quality</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Biodiversity</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Standard living</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Air quality</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 of EIA</a:t>
            </a:r>
            <a:endParaRPr lang="en-US" dirty="0"/>
          </a:p>
        </p:txBody>
      </p:sp>
      <p:sp>
        <p:nvSpPr>
          <p:cNvPr id="3" name="Content Placeholder 2"/>
          <p:cNvSpPr>
            <a:spLocks noGrp="1"/>
          </p:cNvSpPr>
          <p:nvPr>
            <p:ph idx="1"/>
          </p:nvPr>
        </p:nvSpPr>
        <p:spPr/>
        <p:txBody>
          <a:bodyPr>
            <a:normAutofit fontScale="25000" lnSpcReduction="20000"/>
          </a:bodyPr>
          <a:lstStyle/>
          <a:p>
            <a:r>
              <a:rPr lang="en-US" sz="5600" b="1" dirty="0" smtClean="0"/>
              <a:t>The entire process of EIA is governed by eight guiding principles. </a:t>
            </a:r>
            <a:endParaRPr lang="en-US" sz="5600" dirty="0" smtClean="0"/>
          </a:p>
          <a:p>
            <a:r>
              <a:rPr lang="en-US" sz="5600" b="1" dirty="0" smtClean="0"/>
              <a:t>1. Participation: </a:t>
            </a:r>
            <a:endParaRPr lang="en-US" sz="5600" dirty="0" smtClean="0"/>
          </a:p>
          <a:p>
            <a:r>
              <a:rPr lang="en-US" sz="5600" dirty="0" smtClean="0"/>
              <a:t>An appropriate and timely access to the process for all interested parties. </a:t>
            </a:r>
          </a:p>
          <a:p>
            <a:r>
              <a:rPr lang="en-US" sz="5600" b="1" dirty="0" smtClean="0"/>
              <a:t>2. Transparency: </a:t>
            </a:r>
            <a:endParaRPr lang="en-US" sz="5600" dirty="0" smtClean="0"/>
          </a:p>
          <a:p>
            <a:r>
              <a:rPr lang="en-US" sz="5600" dirty="0" smtClean="0"/>
              <a:t>ADVERTISEMENTS:</a:t>
            </a:r>
          </a:p>
          <a:p>
            <a:r>
              <a:rPr lang="en-US" sz="5600" dirty="0" smtClean="0"/>
              <a:t>All assessment decisions and their basis should be open and accessible. </a:t>
            </a:r>
          </a:p>
          <a:p>
            <a:r>
              <a:rPr lang="en-US" sz="5600" b="1" dirty="0" smtClean="0"/>
              <a:t>3. Certainty:</a:t>
            </a:r>
            <a:r>
              <a:rPr lang="en-US" sz="5600" dirty="0" smtClean="0"/>
              <a:t> </a:t>
            </a:r>
          </a:p>
          <a:p>
            <a:r>
              <a:rPr lang="en-US" sz="5600" dirty="0" smtClean="0"/>
              <a:t>The process and timing of the assessment should be agreed by all participants in advance. </a:t>
            </a:r>
          </a:p>
          <a:p>
            <a:r>
              <a:rPr lang="en-US" sz="5600" b="1" dirty="0" smtClean="0"/>
              <a:t>4. Accountability: </a:t>
            </a:r>
            <a:endParaRPr lang="en-US" sz="5600" dirty="0" smtClean="0"/>
          </a:p>
          <a:p>
            <a:r>
              <a:rPr lang="en-US" sz="5600" dirty="0" smtClean="0"/>
              <a:t>The decision makers of all parties are responsible for their action and decisions under the assessment process. </a:t>
            </a:r>
          </a:p>
          <a:p>
            <a:r>
              <a:rPr lang="en-US" sz="5600" b="1" dirty="0" smtClean="0"/>
              <a:t>5. Credibility:</a:t>
            </a:r>
            <a:r>
              <a:rPr lang="en-US" sz="5600" dirty="0" smtClean="0"/>
              <a:t> </a:t>
            </a:r>
          </a:p>
          <a:p>
            <a:r>
              <a:rPr lang="en-US" sz="5600" dirty="0" smtClean="0"/>
              <a:t>Assessment is undertaken with professionalism and objectivity. </a:t>
            </a:r>
          </a:p>
          <a:p>
            <a:r>
              <a:rPr lang="en-US" sz="5600" b="1" dirty="0" smtClean="0"/>
              <a:t>6. Cost effectiveness:</a:t>
            </a:r>
            <a:r>
              <a:rPr lang="en-US" sz="5600" dirty="0" smtClean="0"/>
              <a:t> </a:t>
            </a:r>
          </a:p>
          <a:p>
            <a:r>
              <a:rPr lang="en-US" sz="5600" dirty="0" smtClean="0"/>
              <a:t>The assessment process and its outcomes will ensure environmental protection at the least cost to the society. </a:t>
            </a:r>
          </a:p>
          <a:p>
            <a:r>
              <a:rPr lang="en-US" sz="5600" b="1" dirty="0" smtClean="0"/>
              <a:t>7. Flexibility:</a:t>
            </a:r>
            <a:r>
              <a:rPr lang="en-US" sz="5600" dirty="0" smtClean="0"/>
              <a:t> </a:t>
            </a:r>
          </a:p>
          <a:p>
            <a:r>
              <a:rPr lang="en-US" sz="5600" dirty="0" smtClean="0"/>
              <a:t>The assessment process should be able to deal efficiently with any proposal and decision making situation. </a:t>
            </a:r>
          </a:p>
          <a:p>
            <a:r>
              <a:rPr lang="en-US" sz="5600" b="1" dirty="0" smtClean="0"/>
              <a:t>8. Practicality: </a:t>
            </a:r>
            <a:endParaRPr lang="en-US" sz="5600" dirty="0" smtClean="0"/>
          </a:p>
          <a:p>
            <a:r>
              <a:rPr lang="en-US" sz="5600" dirty="0" smtClean="0"/>
              <a:t>The information and outputs provided by the assessment process are readily usable in decision making and planning. </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Matrices advantages: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•Visually describe relationship between two sets of factors,  </a:t>
            </a:r>
          </a:p>
          <a:p>
            <a:pPr>
              <a:buNone/>
            </a:pPr>
            <a:r>
              <a:rPr lang="en-US" dirty="0" smtClean="0"/>
              <a:t>•Expanded or contracted to meet needs the proposal being assessed, </a:t>
            </a:r>
          </a:p>
          <a:p>
            <a:pPr>
              <a:buNone/>
            </a:pPr>
            <a:r>
              <a:rPr lang="en-US" dirty="0" smtClean="0"/>
              <a:t>•Identify impacts of different phases of  project, construction, operation</a:t>
            </a:r>
          </a:p>
          <a:p>
            <a:pPr>
              <a:buNone/>
            </a:pPr>
            <a:r>
              <a:rPr lang="en-US" dirty="0" smtClean="0"/>
              <a:t> • Help separate site-specific impacts from impacts affecting region</a:t>
            </a:r>
          </a:p>
          <a:p>
            <a:pPr>
              <a:buNone/>
            </a:pPr>
            <a:r>
              <a:rPr lang="en-US" dirty="0" smtClean="0"/>
              <a:t> </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Metrics</a:t>
            </a:r>
            <a:endParaRPr lang="en-US" dirty="0"/>
          </a:p>
        </p:txBody>
      </p:sp>
      <p:graphicFrame>
        <p:nvGraphicFramePr>
          <p:cNvPr id="4" name="Content Placeholder 3"/>
          <p:cNvGraphicFramePr>
            <a:graphicFrameLocks noGrp="1"/>
          </p:cNvGraphicFramePr>
          <p:nvPr>
            <p:ph idx="1"/>
          </p:nvPr>
        </p:nvGraphicFramePr>
        <p:xfrm>
          <a:off x="838200" y="1676400"/>
          <a:ext cx="7415151" cy="5303520"/>
        </p:xfrm>
        <a:graphic>
          <a:graphicData uri="http://schemas.openxmlformats.org/drawingml/2006/table">
            <a:tbl>
              <a:tblPr/>
              <a:tblGrid>
                <a:gridCol w="1821056"/>
                <a:gridCol w="2225736"/>
                <a:gridCol w="3368359"/>
              </a:tblGrid>
              <a:tr h="309748">
                <a:tc rowSpan="3">
                  <a:txBody>
                    <a:bodyPr/>
                    <a:lstStyle/>
                    <a:p>
                      <a:endParaRPr lang="en-US" dirty="0" smtClean="0"/>
                    </a:p>
                    <a:p>
                      <a:endParaRPr lang="en-US" dirty="0" smtClean="0"/>
                    </a:p>
                    <a:p>
                      <a:r>
                        <a:rPr lang="en-US" dirty="0" smtClean="0"/>
                        <a:t>Environmental</a:t>
                      </a:r>
                    </a:p>
                    <a:p>
                      <a:r>
                        <a:rPr lang="en-US" dirty="0" smtClean="0"/>
                        <a:t>component</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gridSpan="2">
                  <a:txBody>
                    <a:bodyPr/>
                    <a:lstStyle/>
                    <a:p>
                      <a:r>
                        <a:rPr lang="en-US" dirty="0" smtClean="0"/>
                        <a:t>                                       Project action</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r>
              <a:tr h="324988">
                <a:tc vMerge="1">
                  <a:txBody>
                    <a:bodyPr/>
                    <a:lstStyle/>
                    <a:p>
                      <a:endParaRPr lang="en-US"/>
                    </a:p>
                  </a:txBody>
                  <a:tcPr/>
                </a:tc>
                <a:tc>
                  <a:txBody>
                    <a:bodyPr/>
                    <a:lstStyle/>
                    <a:p>
                      <a:r>
                        <a:rPr lang="en-US" dirty="0" smtClean="0"/>
                        <a:t>Construction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Operation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3628">
                <a:tc vMerge="1">
                  <a:txBody>
                    <a:bodyPr/>
                    <a:lstStyle/>
                    <a:p>
                      <a:endParaRPr lang="en-US"/>
                    </a:p>
                  </a:txBody>
                  <a:tcPr/>
                </a:tc>
                <a:tc>
                  <a:txBody>
                    <a:bodyPr/>
                    <a:lstStyle/>
                    <a:p>
                      <a:r>
                        <a:rPr lang="en-US" dirty="0" smtClean="0"/>
                        <a:t>Utilities  Residential        </a:t>
                      </a:r>
                    </a:p>
                    <a:p>
                      <a:r>
                        <a:rPr lang="en-US" dirty="0" smtClean="0"/>
                        <a:t>             &amp; Commercial</a:t>
                      </a:r>
                    </a:p>
                    <a:p>
                      <a:r>
                        <a:rPr lang="en-US" dirty="0" smtClean="0"/>
                        <a:t>                 buildings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Residential Commercial  Park</a:t>
                      </a:r>
                      <a:r>
                        <a:rPr lang="en-US" baseline="0" dirty="0" smtClean="0"/>
                        <a:t> &amp;</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buildings    </a:t>
                      </a:r>
                      <a:r>
                        <a:rPr lang="en-US" dirty="0" err="1" smtClean="0"/>
                        <a:t>buildings</a:t>
                      </a:r>
                      <a:r>
                        <a:rPr lang="en-US" dirty="0" smtClean="0"/>
                        <a:t>       open              </a:t>
                      </a:r>
                      <a:r>
                        <a:rPr lang="en-US" baseline="0" dirty="0" smtClean="0"/>
                        <a:t>               </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space</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9058">
                <a:tc>
                  <a:txBody>
                    <a:bodyPr/>
                    <a:lstStyle/>
                    <a:p>
                      <a:r>
                        <a:rPr lang="en-US" dirty="0" smtClean="0"/>
                        <a:t>Soil &amp;Geology</a:t>
                      </a:r>
                    </a:p>
                    <a:p>
                      <a:r>
                        <a:rPr lang="en-US" dirty="0" smtClean="0"/>
                        <a:t>Flora</a:t>
                      </a:r>
                    </a:p>
                    <a:p>
                      <a:r>
                        <a:rPr lang="en-US" dirty="0" smtClean="0"/>
                        <a:t>Fauna</a:t>
                      </a:r>
                    </a:p>
                    <a:p>
                      <a:r>
                        <a:rPr lang="en-US" dirty="0" smtClean="0"/>
                        <a:t>Air quality</a:t>
                      </a:r>
                    </a:p>
                    <a:p>
                      <a:r>
                        <a:rPr lang="en-US" dirty="0" smtClean="0"/>
                        <a:t>Water quality</a:t>
                      </a:r>
                    </a:p>
                    <a:p>
                      <a:r>
                        <a:rPr lang="en-US" dirty="0" smtClean="0"/>
                        <a:t>Population density</a:t>
                      </a:r>
                    </a:p>
                    <a:p>
                      <a:r>
                        <a:rPr lang="en-US" dirty="0" smtClean="0"/>
                        <a:t>Employment</a:t>
                      </a:r>
                    </a:p>
                    <a:p>
                      <a:r>
                        <a:rPr lang="en-US" dirty="0" smtClean="0"/>
                        <a:t>Traffic</a:t>
                      </a:r>
                    </a:p>
                    <a:p>
                      <a:r>
                        <a:rPr lang="en-US" dirty="0" smtClean="0"/>
                        <a:t>Housing</a:t>
                      </a:r>
                    </a:p>
                    <a:p>
                      <a:r>
                        <a:rPr lang="en-US" dirty="0" smtClean="0"/>
                        <a:t>Community Structure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 X                   </a:t>
                      </a:r>
                      <a:r>
                        <a:rPr lang="en-US" dirty="0" err="1" smtClean="0"/>
                        <a:t>X</a:t>
                      </a:r>
                      <a:r>
                        <a:rPr lang="en-US" dirty="0" smtClean="0"/>
                        <a:t>  </a:t>
                      </a:r>
                    </a:p>
                    <a:p>
                      <a:r>
                        <a:rPr lang="en-US" dirty="0" smtClean="0"/>
                        <a:t>X                    </a:t>
                      </a:r>
                      <a:r>
                        <a:rPr lang="en-US" dirty="0" err="1" smtClean="0"/>
                        <a:t>X</a:t>
                      </a:r>
                      <a:endParaRPr lang="en-US" dirty="0" smtClean="0"/>
                    </a:p>
                    <a:p>
                      <a:r>
                        <a:rPr lang="en-US" dirty="0" smtClean="0"/>
                        <a:t> X                   </a:t>
                      </a:r>
                      <a:r>
                        <a:rPr lang="en-US" dirty="0" err="1" smtClean="0"/>
                        <a:t>X</a:t>
                      </a:r>
                      <a:endParaRPr lang="en-US" dirty="0" smtClean="0"/>
                    </a:p>
                    <a:p>
                      <a:r>
                        <a:rPr lang="en-US" dirty="0" smtClean="0"/>
                        <a:t>                    </a:t>
                      </a:r>
                    </a:p>
                    <a:p>
                      <a:r>
                        <a:rPr lang="en-US" dirty="0" smtClean="0"/>
                        <a:t>X                    </a:t>
                      </a:r>
                      <a:r>
                        <a:rPr lang="en-US" dirty="0" err="1" smtClean="0"/>
                        <a:t>X</a:t>
                      </a:r>
                      <a:endParaRPr lang="en-US" dirty="0" smtClean="0"/>
                    </a:p>
                    <a:p>
                      <a:r>
                        <a:rPr lang="en-US" dirty="0" smtClean="0"/>
                        <a:t> </a:t>
                      </a:r>
                    </a:p>
                    <a:p>
                      <a:r>
                        <a:rPr lang="en-US" dirty="0" smtClean="0"/>
                        <a:t>                     </a:t>
                      </a:r>
                    </a:p>
                    <a:p>
                      <a:r>
                        <a:rPr lang="en-US" dirty="0" smtClean="0"/>
                        <a:t>X                    </a:t>
                      </a:r>
                      <a:r>
                        <a:rPr lang="en-US" dirty="0" err="1" smtClean="0"/>
                        <a:t>X</a:t>
                      </a:r>
                      <a:endParaRPr lang="en-US" dirty="0" smtClean="0"/>
                    </a:p>
                    <a:p>
                      <a:r>
                        <a:rPr lang="en-US" dirty="0" smtClean="0"/>
                        <a:t>                      </a:t>
                      </a:r>
                    </a:p>
                    <a:p>
                      <a:endParaRPr lang="en-US" dirty="0" smtClean="0"/>
                    </a:p>
                    <a:p>
                      <a:r>
                        <a:rPr lang="en-US" dirty="0" smtClean="0"/>
                        <a:t>                      X</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                                                                                     </a:t>
                      </a:r>
                    </a:p>
                    <a:p>
                      <a:r>
                        <a:rPr lang="en-US" dirty="0" smtClean="0"/>
                        <a:t>                                          X                                                              </a:t>
                      </a:r>
                    </a:p>
                    <a:p>
                      <a:r>
                        <a:rPr lang="en-US" dirty="0" smtClean="0"/>
                        <a:t>                                          X</a:t>
                      </a:r>
                    </a:p>
                    <a:p>
                      <a:r>
                        <a:rPr lang="en-US" dirty="0" smtClean="0"/>
                        <a:t>                                X</a:t>
                      </a:r>
                    </a:p>
                    <a:p>
                      <a:r>
                        <a:rPr lang="en-US" dirty="0" smtClean="0"/>
                        <a:t>  X                                        </a:t>
                      </a:r>
                    </a:p>
                    <a:p>
                      <a:r>
                        <a:rPr lang="en-US" dirty="0" smtClean="0"/>
                        <a:t>  </a:t>
                      </a:r>
                    </a:p>
                    <a:p>
                      <a:r>
                        <a:rPr lang="en-US" dirty="0" smtClean="0"/>
                        <a:t>X                             </a:t>
                      </a:r>
                      <a:r>
                        <a:rPr lang="en-US" dirty="0" err="1" smtClean="0"/>
                        <a:t>X</a:t>
                      </a:r>
                      <a:endParaRPr lang="en-US" dirty="0" smtClean="0"/>
                    </a:p>
                    <a:p>
                      <a:r>
                        <a:rPr lang="en-US" dirty="0" smtClean="0"/>
                        <a:t>X                                       </a:t>
                      </a:r>
                      <a:r>
                        <a:rPr lang="en-US" dirty="0" err="1" smtClean="0"/>
                        <a:t>X</a:t>
                      </a:r>
                      <a:endParaRPr lang="en-US" dirty="0" smtClean="0"/>
                    </a:p>
                    <a:p>
                      <a:r>
                        <a:rPr lang="en-US" dirty="0" smtClean="0"/>
                        <a:t>X                                        </a:t>
                      </a:r>
                    </a:p>
                    <a:p>
                      <a:endParaRPr lang="en-US" dirty="0" smtClean="0"/>
                    </a:p>
                    <a:p>
                      <a:r>
                        <a:rPr lang="en-US" dirty="0" smtClean="0"/>
                        <a:t>X                                        </a:t>
                      </a:r>
                      <a:r>
                        <a:rPr lang="en-US" dirty="0" err="1" smtClean="0"/>
                        <a:t>X</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Dependent Matrices:</a:t>
            </a:r>
            <a:endParaRPr lang="en-US" dirty="0"/>
          </a:p>
        </p:txBody>
      </p:sp>
      <p:graphicFrame>
        <p:nvGraphicFramePr>
          <p:cNvPr id="4" name="Content Placeholder 3"/>
          <p:cNvGraphicFramePr>
            <a:graphicFrameLocks noGrp="1"/>
          </p:cNvGraphicFramePr>
          <p:nvPr>
            <p:ph idx="1"/>
          </p:nvPr>
        </p:nvGraphicFramePr>
        <p:xfrm>
          <a:off x="685800" y="1864426"/>
          <a:ext cx="7980218" cy="5577840"/>
        </p:xfrm>
        <a:graphic>
          <a:graphicData uri="http://schemas.openxmlformats.org/drawingml/2006/table">
            <a:tbl>
              <a:tblPr/>
              <a:tblGrid>
                <a:gridCol w="1742704"/>
                <a:gridCol w="893618"/>
                <a:gridCol w="1377538"/>
                <a:gridCol w="1270660"/>
                <a:gridCol w="1411184"/>
                <a:gridCol w="1284514"/>
              </a:tblGrid>
              <a:tr h="320634">
                <a:tc rowSpan="3">
                  <a:txBody>
                    <a:bodyPr/>
                    <a:lstStyle/>
                    <a:p>
                      <a:r>
                        <a:rPr lang="en-US" dirty="0" smtClean="0"/>
                        <a:t>Environmental Component</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gridSpan="5">
                  <a:txBody>
                    <a:bodyPr/>
                    <a:lstStyle/>
                    <a:p>
                      <a:r>
                        <a:rPr lang="en-US" dirty="0" smtClean="0"/>
                        <a:t>                                         Project action</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06136">
                <a:tc vMerge="1">
                  <a:txBody>
                    <a:bodyPr/>
                    <a:lstStyle/>
                    <a:p>
                      <a:endParaRPr lang="en-US"/>
                    </a:p>
                  </a:txBody>
                  <a:tcPr/>
                </a:tc>
                <a:tc gridSpan="2">
                  <a:txBody>
                    <a:bodyPr/>
                    <a:lstStyle/>
                    <a:p>
                      <a:r>
                        <a:rPr lang="en-US" dirty="0" smtClean="0"/>
                        <a:t>Construction</a:t>
                      </a:r>
                    </a:p>
                    <a:p>
                      <a:r>
                        <a:rPr lang="en-US" dirty="0" smtClean="0"/>
                        <a:t>(3 years)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3">
                  <a:txBody>
                    <a:bodyPr/>
                    <a:lstStyle/>
                    <a:p>
                      <a:r>
                        <a:rPr lang="en-US" dirty="0" smtClean="0"/>
                        <a:t>Operation</a:t>
                      </a:r>
                    </a:p>
                    <a:p>
                      <a:r>
                        <a:rPr lang="en-US" dirty="0" smtClean="0"/>
                        <a:t>(25 years, events out after 4 years)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570016">
                <a:tc vMerge="1">
                  <a:txBody>
                    <a:bodyPr/>
                    <a:lstStyle/>
                    <a:p>
                      <a:endParaRPr lang="en-US"/>
                    </a:p>
                  </a:txBody>
                  <a:tcPr/>
                </a:tc>
                <a:tc>
                  <a:txBody>
                    <a:bodyPr/>
                    <a:lstStyle/>
                    <a:p>
                      <a:r>
                        <a:rPr lang="en-US" dirty="0" smtClean="0"/>
                        <a:t>Utilities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Residential &amp;Commercial buildings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Residential</a:t>
                      </a:r>
                      <a:endParaRPr lang="en-US" baseline="0" dirty="0" smtClean="0">
                        <a:solidFill>
                          <a:srgbClr val="FF0000"/>
                        </a:solidFill>
                      </a:endParaRPr>
                    </a:p>
                    <a:p>
                      <a:r>
                        <a:rPr lang="en-US" baseline="0" dirty="0" smtClean="0">
                          <a:solidFill>
                            <a:srgbClr val="FF0000"/>
                          </a:solidFill>
                        </a:rPr>
                        <a:t> buildings</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Commercial</a:t>
                      </a:r>
                    </a:p>
                    <a:p>
                      <a:r>
                        <a:rPr lang="en-US" dirty="0" smtClean="0"/>
                        <a:t>buildings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Park and open</a:t>
                      </a:r>
                    </a:p>
                    <a:p>
                      <a:r>
                        <a:rPr lang="en-US" dirty="0" smtClean="0"/>
                        <a:t>space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3334">
                <a:tc>
                  <a:txBody>
                    <a:bodyPr/>
                    <a:lstStyle/>
                    <a:p>
                      <a:r>
                        <a:rPr lang="en-US" dirty="0" smtClean="0"/>
                        <a:t>Soil and Geology</a:t>
                      </a:r>
                    </a:p>
                    <a:p>
                      <a:r>
                        <a:rPr lang="en-US" dirty="0" smtClean="0"/>
                        <a:t>Flora                         </a:t>
                      </a:r>
                    </a:p>
                    <a:p>
                      <a:r>
                        <a:rPr lang="en-US" dirty="0" smtClean="0"/>
                        <a:t>Fauna </a:t>
                      </a:r>
                    </a:p>
                    <a:p>
                      <a:r>
                        <a:rPr lang="en-US" dirty="0" smtClean="0"/>
                        <a:t>Air quality</a:t>
                      </a:r>
                    </a:p>
                    <a:p>
                      <a:r>
                        <a:rPr lang="en-US" dirty="0" smtClean="0"/>
                        <a:t>Water quality</a:t>
                      </a:r>
                    </a:p>
                    <a:p>
                      <a:r>
                        <a:rPr lang="en-US" dirty="0" smtClean="0"/>
                        <a:t>Population density</a:t>
                      </a:r>
                    </a:p>
                    <a:p>
                      <a:r>
                        <a:rPr lang="en-US" dirty="0" smtClean="0"/>
                        <a:t>Employment</a:t>
                      </a:r>
                    </a:p>
                    <a:p>
                      <a:r>
                        <a:rPr lang="en-US" dirty="0" smtClean="0"/>
                        <a:t>Traffic</a:t>
                      </a:r>
                    </a:p>
                    <a:p>
                      <a:r>
                        <a:rPr lang="en-US" dirty="0" smtClean="0"/>
                        <a:t>Housing</a:t>
                      </a:r>
                    </a:p>
                    <a:p>
                      <a:r>
                        <a:rPr lang="en-US" dirty="0" smtClean="0"/>
                        <a:t>Community Structure</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211</a:t>
                      </a:r>
                    </a:p>
                    <a:p>
                      <a:r>
                        <a:rPr lang="en-US" dirty="0" smtClean="0"/>
                        <a:t>211</a:t>
                      </a:r>
                    </a:p>
                    <a:p>
                      <a:r>
                        <a:rPr lang="en-US" dirty="0" smtClean="0"/>
                        <a:t>221           </a:t>
                      </a:r>
                    </a:p>
                    <a:p>
                      <a:r>
                        <a:rPr lang="en-US" dirty="0" smtClean="0"/>
                        <a:t>000</a:t>
                      </a:r>
                    </a:p>
                    <a:p>
                      <a:r>
                        <a:rPr lang="en-US" dirty="0" smtClean="0"/>
                        <a:t>010</a:t>
                      </a:r>
                    </a:p>
                    <a:p>
                      <a:endParaRPr lang="en-US" dirty="0" smtClean="0"/>
                    </a:p>
                    <a:p>
                      <a:r>
                        <a:rPr lang="en-US" dirty="0" smtClean="0"/>
                        <a:t>O11</a:t>
                      </a:r>
                    </a:p>
                    <a:p>
                      <a:r>
                        <a:rPr lang="en-US" dirty="0" smtClean="0"/>
                        <a:t>120</a:t>
                      </a:r>
                    </a:p>
                    <a:p>
                      <a:r>
                        <a:rPr lang="en-US" dirty="0" smtClean="0"/>
                        <a:t>220</a:t>
                      </a:r>
                    </a:p>
                    <a:p>
                      <a:r>
                        <a:rPr lang="en-US" dirty="0" smtClean="0"/>
                        <a:t>010</a:t>
                      </a:r>
                    </a:p>
                    <a:p>
                      <a:endParaRPr lang="en-US" dirty="0" smtClean="0"/>
                    </a:p>
                    <a:p>
                      <a:r>
                        <a:rPr lang="en-US" dirty="0" smtClean="0"/>
                        <a:t>010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321</a:t>
                      </a:r>
                    </a:p>
                    <a:p>
                      <a:r>
                        <a:rPr lang="en-US" dirty="0" smtClean="0"/>
                        <a:t>422</a:t>
                      </a:r>
                    </a:p>
                    <a:p>
                      <a:r>
                        <a:rPr lang="en-US" dirty="0" smtClean="0"/>
                        <a:t>311</a:t>
                      </a:r>
                    </a:p>
                    <a:p>
                      <a:r>
                        <a:rPr lang="en-US" dirty="0" smtClean="0"/>
                        <a:t>000</a:t>
                      </a:r>
                    </a:p>
                    <a:p>
                      <a:r>
                        <a:rPr lang="en-US" dirty="0" smtClean="0"/>
                        <a:t>022</a:t>
                      </a:r>
                    </a:p>
                    <a:p>
                      <a:endParaRPr lang="en-US" dirty="0" smtClean="0"/>
                    </a:p>
                    <a:p>
                      <a:r>
                        <a:rPr lang="en-US" dirty="0" smtClean="0"/>
                        <a:t>112</a:t>
                      </a:r>
                    </a:p>
                    <a:p>
                      <a:r>
                        <a:rPr lang="en-US" dirty="0" smtClean="0"/>
                        <a:t>342</a:t>
                      </a:r>
                    </a:p>
                    <a:p>
                      <a:r>
                        <a:rPr lang="en-US" dirty="0" smtClean="0"/>
                        <a:t>332</a:t>
                      </a:r>
                    </a:p>
                    <a:p>
                      <a:r>
                        <a:rPr lang="en-US" dirty="0" smtClean="0"/>
                        <a:t>121</a:t>
                      </a:r>
                    </a:p>
                    <a:p>
                      <a:endParaRPr lang="en-US" dirty="0" smtClean="0"/>
                    </a:p>
                    <a:p>
                      <a:r>
                        <a:rPr lang="en-US" dirty="0" smtClean="0"/>
                        <a:t>232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0000</a:t>
                      </a:r>
                    </a:p>
                    <a:p>
                      <a:r>
                        <a:rPr lang="en-US" dirty="0" smtClean="0"/>
                        <a:t>1223</a:t>
                      </a:r>
                    </a:p>
                    <a:p>
                      <a:r>
                        <a:rPr lang="en-US" dirty="0" smtClean="0"/>
                        <a:t>1100</a:t>
                      </a:r>
                    </a:p>
                    <a:p>
                      <a:r>
                        <a:rPr lang="en-US" dirty="0" smtClean="0"/>
                        <a:t>0123</a:t>
                      </a:r>
                    </a:p>
                    <a:p>
                      <a:r>
                        <a:rPr lang="en-US" dirty="0" smtClean="0"/>
                        <a:t>1223</a:t>
                      </a:r>
                    </a:p>
                    <a:p>
                      <a:r>
                        <a:rPr lang="en-US" dirty="0" smtClean="0"/>
                        <a:t> </a:t>
                      </a:r>
                    </a:p>
                    <a:p>
                      <a:r>
                        <a:rPr lang="en-US" dirty="0" smtClean="0"/>
                        <a:t>2344</a:t>
                      </a:r>
                    </a:p>
                    <a:p>
                      <a:r>
                        <a:rPr lang="en-US" dirty="0" smtClean="0"/>
                        <a:t>1111</a:t>
                      </a:r>
                    </a:p>
                    <a:p>
                      <a:r>
                        <a:rPr lang="en-US" dirty="0" smtClean="0"/>
                        <a:t>2333</a:t>
                      </a:r>
                    </a:p>
                    <a:p>
                      <a:r>
                        <a:rPr lang="en-US" dirty="0" smtClean="0"/>
                        <a:t>23444</a:t>
                      </a:r>
                    </a:p>
                    <a:p>
                      <a:endParaRPr lang="en-US" dirty="0" smtClean="0"/>
                    </a:p>
                    <a:p>
                      <a:r>
                        <a:rPr lang="en-US" dirty="0" smtClean="0"/>
                        <a:t>2344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0000</a:t>
                      </a:r>
                    </a:p>
                    <a:p>
                      <a:r>
                        <a:rPr lang="en-US" dirty="0" smtClean="0"/>
                        <a:t>1111</a:t>
                      </a:r>
                    </a:p>
                    <a:p>
                      <a:r>
                        <a:rPr lang="en-US" dirty="0" smtClean="0"/>
                        <a:t>1100</a:t>
                      </a:r>
                    </a:p>
                    <a:p>
                      <a:r>
                        <a:rPr lang="en-US" dirty="0" smtClean="0"/>
                        <a:t>0034</a:t>
                      </a:r>
                    </a:p>
                    <a:p>
                      <a:r>
                        <a:rPr lang="en-US" dirty="0" smtClean="0"/>
                        <a:t>0111</a:t>
                      </a:r>
                    </a:p>
                    <a:p>
                      <a:endParaRPr lang="en-US" dirty="0" smtClean="0"/>
                    </a:p>
                    <a:p>
                      <a:r>
                        <a:rPr lang="en-US" dirty="0" smtClean="0"/>
                        <a:t>0222</a:t>
                      </a:r>
                    </a:p>
                    <a:p>
                      <a:r>
                        <a:rPr lang="en-US" dirty="0" smtClean="0"/>
                        <a:t>1334</a:t>
                      </a:r>
                    </a:p>
                    <a:p>
                      <a:r>
                        <a:rPr lang="en-US" dirty="0" smtClean="0"/>
                        <a:t>2333</a:t>
                      </a:r>
                    </a:p>
                    <a:p>
                      <a:r>
                        <a:rPr lang="en-US" dirty="0" smtClean="0"/>
                        <a:t>0000</a:t>
                      </a:r>
                    </a:p>
                    <a:p>
                      <a:endParaRPr lang="en-US" dirty="0" smtClean="0"/>
                    </a:p>
                    <a:p>
                      <a:r>
                        <a:rPr lang="en-US" dirty="0" smtClean="0"/>
                        <a:t>1111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0001</a:t>
                      </a:r>
                    </a:p>
                    <a:p>
                      <a:r>
                        <a:rPr lang="en-US" dirty="0" smtClean="0"/>
                        <a:t>1123</a:t>
                      </a:r>
                    </a:p>
                    <a:p>
                      <a:r>
                        <a:rPr lang="en-US" dirty="0" smtClean="0"/>
                        <a:t>1122</a:t>
                      </a:r>
                    </a:p>
                    <a:p>
                      <a:r>
                        <a:rPr lang="en-US" dirty="0" smtClean="0"/>
                        <a:t> 0011</a:t>
                      </a:r>
                    </a:p>
                    <a:p>
                      <a:r>
                        <a:rPr lang="en-US" dirty="0" smtClean="0"/>
                        <a:t>0000</a:t>
                      </a:r>
                    </a:p>
                    <a:p>
                      <a:endParaRPr lang="en-US" dirty="0" smtClean="0"/>
                    </a:p>
                    <a:p>
                      <a:r>
                        <a:rPr lang="en-US" dirty="0" smtClean="0"/>
                        <a:t>0011</a:t>
                      </a:r>
                    </a:p>
                    <a:p>
                      <a:r>
                        <a:rPr lang="en-US" dirty="0" smtClean="0"/>
                        <a:t>1111</a:t>
                      </a:r>
                    </a:p>
                    <a:p>
                      <a:r>
                        <a:rPr lang="en-US" dirty="0" smtClean="0"/>
                        <a:t>1111</a:t>
                      </a:r>
                    </a:p>
                    <a:p>
                      <a:r>
                        <a:rPr lang="en-US" dirty="0" smtClean="0"/>
                        <a:t>0000</a:t>
                      </a:r>
                    </a:p>
                    <a:p>
                      <a:endParaRPr lang="en-US" smtClean="0"/>
                    </a:p>
                    <a:p>
                      <a:r>
                        <a:rPr lang="en-US" smtClean="0"/>
                        <a:t>1233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Magnitude Metrics</a:t>
            </a:r>
            <a:endParaRPr lang="en-US" dirty="0"/>
          </a:p>
        </p:txBody>
      </p:sp>
      <p:graphicFrame>
        <p:nvGraphicFramePr>
          <p:cNvPr id="4" name="Content Placeholder 3"/>
          <p:cNvGraphicFramePr>
            <a:graphicFrameLocks noGrp="1"/>
          </p:cNvGraphicFramePr>
          <p:nvPr>
            <p:ph idx="1"/>
          </p:nvPr>
        </p:nvGraphicFramePr>
        <p:xfrm>
          <a:off x="838200" y="1676400"/>
          <a:ext cx="7415151" cy="5303520"/>
        </p:xfrm>
        <a:graphic>
          <a:graphicData uri="http://schemas.openxmlformats.org/drawingml/2006/table">
            <a:tbl>
              <a:tblPr/>
              <a:tblGrid>
                <a:gridCol w="1821056"/>
                <a:gridCol w="2225736"/>
                <a:gridCol w="3368359"/>
              </a:tblGrid>
              <a:tr h="309748">
                <a:tc rowSpan="3">
                  <a:txBody>
                    <a:bodyPr/>
                    <a:lstStyle/>
                    <a:p>
                      <a:endParaRPr lang="en-US" dirty="0" smtClean="0"/>
                    </a:p>
                    <a:p>
                      <a:endParaRPr lang="en-US" dirty="0" smtClean="0"/>
                    </a:p>
                    <a:p>
                      <a:r>
                        <a:rPr lang="en-US" dirty="0" smtClean="0"/>
                        <a:t>Environmental</a:t>
                      </a:r>
                    </a:p>
                    <a:p>
                      <a:r>
                        <a:rPr lang="en-US" dirty="0" smtClean="0"/>
                        <a:t>component</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gridSpan="2">
                  <a:txBody>
                    <a:bodyPr/>
                    <a:lstStyle/>
                    <a:p>
                      <a:r>
                        <a:rPr lang="en-US" dirty="0" smtClean="0"/>
                        <a:t>                                       Project action</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r>
              <a:tr h="324988">
                <a:tc vMerge="1">
                  <a:txBody>
                    <a:bodyPr/>
                    <a:lstStyle/>
                    <a:p>
                      <a:endParaRPr lang="en-US"/>
                    </a:p>
                  </a:txBody>
                  <a:tcPr/>
                </a:tc>
                <a:tc>
                  <a:txBody>
                    <a:bodyPr/>
                    <a:lstStyle/>
                    <a:p>
                      <a:r>
                        <a:rPr lang="en-US" dirty="0" smtClean="0"/>
                        <a:t>Construction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Operation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3628">
                <a:tc vMerge="1">
                  <a:txBody>
                    <a:bodyPr/>
                    <a:lstStyle/>
                    <a:p>
                      <a:endParaRPr lang="en-US"/>
                    </a:p>
                  </a:txBody>
                  <a:tcPr/>
                </a:tc>
                <a:tc>
                  <a:txBody>
                    <a:bodyPr/>
                    <a:lstStyle/>
                    <a:p>
                      <a:r>
                        <a:rPr lang="en-US" dirty="0" smtClean="0"/>
                        <a:t>Utilities  Residential        </a:t>
                      </a:r>
                    </a:p>
                    <a:p>
                      <a:r>
                        <a:rPr lang="en-US" dirty="0" smtClean="0"/>
                        <a:t>             &amp; Commercial</a:t>
                      </a:r>
                    </a:p>
                    <a:p>
                      <a:r>
                        <a:rPr lang="en-US" dirty="0" smtClean="0"/>
                        <a:t>                 buildings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Residential Commercial  Park</a:t>
                      </a:r>
                      <a:r>
                        <a:rPr lang="en-US" baseline="0" dirty="0" smtClean="0"/>
                        <a:t> &amp;</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buildings    </a:t>
                      </a:r>
                      <a:r>
                        <a:rPr lang="en-US" dirty="0" err="1" smtClean="0"/>
                        <a:t>buildings</a:t>
                      </a:r>
                      <a:r>
                        <a:rPr lang="en-US" dirty="0" smtClean="0"/>
                        <a:t>       open              </a:t>
                      </a:r>
                      <a:r>
                        <a:rPr lang="en-US" baseline="0" dirty="0" smtClean="0"/>
                        <a:t>               </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space</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9058">
                <a:tc>
                  <a:txBody>
                    <a:bodyPr/>
                    <a:lstStyle/>
                    <a:p>
                      <a:r>
                        <a:rPr lang="en-US" dirty="0" smtClean="0"/>
                        <a:t>Soil &amp;Geology</a:t>
                      </a:r>
                    </a:p>
                    <a:p>
                      <a:r>
                        <a:rPr lang="en-US" dirty="0" smtClean="0"/>
                        <a:t>Flora</a:t>
                      </a:r>
                    </a:p>
                    <a:p>
                      <a:r>
                        <a:rPr lang="en-US" dirty="0" smtClean="0"/>
                        <a:t>Fauna</a:t>
                      </a:r>
                    </a:p>
                    <a:p>
                      <a:r>
                        <a:rPr lang="en-US" dirty="0" smtClean="0"/>
                        <a:t>Air quality</a:t>
                      </a:r>
                    </a:p>
                    <a:p>
                      <a:r>
                        <a:rPr lang="en-US" dirty="0" smtClean="0"/>
                        <a:t>Water quality</a:t>
                      </a:r>
                    </a:p>
                    <a:p>
                      <a:r>
                        <a:rPr lang="en-US" dirty="0" smtClean="0"/>
                        <a:t>Population density</a:t>
                      </a:r>
                    </a:p>
                    <a:p>
                      <a:r>
                        <a:rPr lang="en-US" dirty="0" smtClean="0"/>
                        <a:t>Employment</a:t>
                      </a:r>
                    </a:p>
                    <a:p>
                      <a:r>
                        <a:rPr lang="en-US" dirty="0" smtClean="0"/>
                        <a:t>Traffic</a:t>
                      </a:r>
                    </a:p>
                    <a:p>
                      <a:r>
                        <a:rPr lang="en-US" dirty="0" smtClean="0"/>
                        <a:t>Housing</a:t>
                      </a:r>
                    </a:p>
                    <a:p>
                      <a:r>
                        <a:rPr lang="en-US" dirty="0" smtClean="0"/>
                        <a:t>Community Structure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 a                   </a:t>
                      </a:r>
                      <a:r>
                        <a:rPr lang="en-US" dirty="0" err="1" smtClean="0"/>
                        <a:t>a</a:t>
                      </a:r>
                      <a:r>
                        <a:rPr lang="en-US" dirty="0" smtClean="0"/>
                        <a:t>  </a:t>
                      </a:r>
                    </a:p>
                    <a:p>
                      <a:r>
                        <a:rPr lang="en-US" dirty="0" smtClean="0"/>
                        <a:t>a                    </a:t>
                      </a:r>
                      <a:r>
                        <a:rPr lang="en-US" dirty="0" err="1" smtClean="0"/>
                        <a:t>A</a:t>
                      </a:r>
                      <a:endParaRPr lang="en-US" dirty="0" smtClean="0"/>
                    </a:p>
                    <a:p>
                      <a:r>
                        <a:rPr lang="en-US" dirty="0" smtClean="0"/>
                        <a:t> a                   </a:t>
                      </a:r>
                      <a:r>
                        <a:rPr lang="en-US" baseline="0" dirty="0" smtClean="0"/>
                        <a:t> </a:t>
                      </a:r>
                      <a:r>
                        <a:rPr lang="en-US" baseline="0" dirty="0" err="1" smtClean="0"/>
                        <a:t>a</a:t>
                      </a:r>
                      <a:endParaRPr lang="en-US" dirty="0" smtClean="0"/>
                    </a:p>
                    <a:p>
                      <a:r>
                        <a:rPr lang="en-US" dirty="0" smtClean="0"/>
                        <a:t>                    </a:t>
                      </a:r>
                    </a:p>
                    <a:p>
                      <a:r>
                        <a:rPr lang="en-US" dirty="0" smtClean="0"/>
                        <a:t>B                     a</a:t>
                      </a:r>
                    </a:p>
                    <a:p>
                      <a:r>
                        <a:rPr lang="en-US" dirty="0" smtClean="0"/>
                        <a:t> </a:t>
                      </a:r>
                    </a:p>
                    <a:p>
                      <a:r>
                        <a:rPr lang="en-US" dirty="0" smtClean="0"/>
                        <a:t>                     </a:t>
                      </a:r>
                    </a:p>
                    <a:p>
                      <a:r>
                        <a:rPr lang="en-US" dirty="0" smtClean="0"/>
                        <a:t>                       B</a:t>
                      </a:r>
                    </a:p>
                    <a:p>
                      <a:r>
                        <a:rPr lang="en-US" dirty="0" smtClean="0"/>
                        <a:t>  a                   </a:t>
                      </a:r>
                      <a:r>
                        <a:rPr lang="en-US" dirty="0" err="1" smtClean="0"/>
                        <a:t>a</a:t>
                      </a:r>
                      <a:r>
                        <a:rPr lang="en-US" dirty="0" smtClean="0"/>
                        <a:t>                    </a:t>
                      </a:r>
                    </a:p>
                    <a:p>
                      <a:endParaRPr lang="en-US" dirty="0" smtClean="0"/>
                    </a:p>
                    <a:p>
                      <a:r>
                        <a:rPr lang="en-US" dirty="0" smtClean="0"/>
                        <a:t>                     </a:t>
                      </a:r>
                    </a:p>
                    <a:p>
                      <a:r>
                        <a:rPr lang="en-US" dirty="0" smtClean="0"/>
                        <a:t>                        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                                                                                     </a:t>
                      </a:r>
                    </a:p>
                    <a:p>
                      <a:r>
                        <a:rPr lang="en-US" dirty="0" smtClean="0"/>
                        <a:t>                                               B                                                              </a:t>
                      </a:r>
                    </a:p>
                    <a:p>
                      <a:r>
                        <a:rPr lang="en-US" dirty="0" smtClean="0"/>
                        <a:t>                                             </a:t>
                      </a:r>
                      <a:r>
                        <a:rPr lang="en-US" baseline="0" dirty="0" smtClean="0"/>
                        <a:t> </a:t>
                      </a:r>
                      <a:r>
                        <a:rPr lang="en-US" dirty="0" smtClean="0"/>
                        <a:t> b </a:t>
                      </a:r>
                    </a:p>
                    <a:p>
                      <a:r>
                        <a:rPr lang="en-US" dirty="0" smtClean="0"/>
                        <a:t>                               a</a:t>
                      </a:r>
                    </a:p>
                    <a:p>
                      <a:r>
                        <a:rPr lang="en-US" dirty="0" smtClean="0"/>
                        <a:t>  a                                        </a:t>
                      </a:r>
                    </a:p>
                    <a:p>
                      <a:r>
                        <a:rPr lang="en-US" dirty="0" smtClean="0"/>
                        <a:t>  </a:t>
                      </a:r>
                    </a:p>
                    <a:p>
                      <a:r>
                        <a:rPr lang="en-US" dirty="0" smtClean="0"/>
                        <a:t> b                              </a:t>
                      </a:r>
                      <a:r>
                        <a:rPr lang="en-US" dirty="0" err="1" smtClean="0"/>
                        <a:t>b</a:t>
                      </a:r>
                      <a:endParaRPr lang="en-US" dirty="0" smtClean="0"/>
                    </a:p>
                    <a:p>
                      <a:r>
                        <a:rPr lang="en-US" dirty="0" smtClean="0"/>
                        <a:t>                                 B     </a:t>
                      </a:r>
                    </a:p>
                    <a:p>
                      <a:r>
                        <a:rPr lang="en-US" dirty="0" smtClean="0"/>
                        <a:t>a</a:t>
                      </a:r>
                      <a:r>
                        <a:rPr lang="en-US" baseline="0" dirty="0" smtClean="0"/>
                        <a:t>                               B</a:t>
                      </a:r>
                      <a:r>
                        <a:rPr lang="en-US" dirty="0" smtClean="0"/>
                        <a:t>                                                </a:t>
                      </a:r>
                    </a:p>
                    <a:p>
                      <a:r>
                        <a:rPr lang="en-US" dirty="0" smtClean="0"/>
                        <a:t>B</a:t>
                      </a:r>
                    </a:p>
                    <a:p>
                      <a:endParaRPr lang="en-US" dirty="0" smtClean="0"/>
                    </a:p>
                    <a:p>
                      <a:r>
                        <a:rPr lang="en-US" dirty="0" smtClean="0"/>
                        <a:t>B                                 </a:t>
                      </a:r>
                      <a:r>
                        <a:rPr lang="en-US" dirty="0" err="1" smtClean="0"/>
                        <a:t>B</a:t>
                      </a:r>
                      <a:r>
                        <a:rPr lang="en-US"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Metrics</a:t>
            </a:r>
            <a:endParaRPr lang="en-US" dirty="0"/>
          </a:p>
        </p:txBody>
      </p:sp>
      <p:graphicFrame>
        <p:nvGraphicFramePr>
          <p:cNvPr id="4" name="Content Placeholder 3"/>
          <p:cNvGraphicFramePr>
            <a:graphicFrameLocks noGrp="1"/>
          </p:cNvGraphicFramePr>
          <p:nvPr>
            <p:ph idx="1"/>
          </p:nvPr>
        </p:nvGraphicFramePr>
        <p:xfrm>
          <a:off x="838200" y="1676400"/>
          <a:ext cx="7415151" cy="5303520"/>
        </p:xfrm>
        <a:graphic>
          <a:graphicData uri="http://schemas.openxmlformats.org/drawingml/2006/table">
            <a:tbl>
              <a:tblPr/>
              <a:tblGrid>
                <a:gridCol w="1821056"/>
                <a:gridCol w="2225736"/>
                <a:gridCol w="3368359"/>
              </a:tblGrid>
              <a:tr h="309748">
                <a:tc rowSpan="3">
                  <a:txBody>
                    <a:bodyPr/>
                    <a:lstStyle/>
                    <a:p>
                      <a:endParaRPr lang="en-US" dirty="0" smtClean="0"/>
                    </a:p>
                    <a:p>
                      <a:endParaRPr lang="en-US" dirty="0" smtClean="0"/>
                    </a:p>
                    <a:p>
                      <a:r>
                        <a:rPr lang="en-US" dirty="0" smtClean="0"/>
                        <a:t>Environmental</a:t>
                      </a:r>
                    </a:p>
                    <a:p>
                      <a:r>
                        <a:rPr lang="en-US" dirty="0" smtClean="0"/>
                        <a:t>component</a:t>
                      </a:r>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gridSpan="2">
                  <a:txBody>
                    <a:bodyPr/>
                    <a:lstStyle/>
                    <a:p>
                      <a:r>
                        <a:rPr lang="en-US" dirty="0" smtClean="0"/>
                        <a:t>                                       Project action</a:t>
                      </a:r>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r>
              <a:tr h="324988">
                <a:tc vMerge="1">
                  <a:txBody>
                    <a:bodyPr/>
                    <a:lstStyle/>
                    <a:p>
                      <a:endParaRPr lang="en-US"/>
                    </a:p>
                  </a:txBody>
                  <a:tcPr/>
                </a:tc>
                <a:tc>
                  <a:txBody>
                    <a:bodyPr/>
                    <a:lstStyle/>
                    <a:p>
                      <a:r>
                        <a:rPr lang="en-US" dirty="0" smtClean="0"/>
                        <a:t>Construction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Operation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3628">
                <a:tc vMerge="1">
                  <a:txBody>
                    <a:bodyPr/>
                    <a:lstStyle/>
                    <a:p>
                      <a:endParaRPr lang="en-US"/>
                    </a:p>
                  </a:txBody>
                  <a:tcPr/>
                </a:tc>
                <a:tc>
                  <a:txBody>
                    <a:bodyPr/>
                    <a:lstStyle/>
                    <a:p>
                      <a:r>
                        <a:rPr lang="en-US" dirty="0" smtClean="0"/>
                        <a:t>Utilities  Residential        </a:t>
                      </a:r>
                    </a:p>
                    <a:p>
                      <a:r>
                        <a:rPr lang="en-US" dirty="0" smtClean="0"/>
                        <a:t>             &amp; Commercial</a:t>
                      </a:r>
                    </a:p>
                    <a:p>
                      <a:r>
                        <a:rPr lang="en-US" dirty="0" smtClean="0"/>
                        <a:t>                 buildings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Residential Commercial  Park</a:t>
                      </a:r>
                      <a:r>
                        <a:rPr lang="en-US" baseline="0" dirty="0" smtClean="0"/>
                        <a:t> &amp;</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buildings    </a:t>
                      </a:r>
                      <a:r>
                        <a:rPr lang="en-US" dirty="0" err="1" smtClean="0"/>
                        <a:t>buildings</a:t>
                      </a:r>
                      <a:r>
                        <a:rPr lang="en-US" dirty="0" smtClean="0"/>
                        <a:t>       open              </a:t>
                      </a:r>
                      <a:r>
                        <a:rPr lang="en-US" baseline="0" dirty="0" smtClean="0"/>
                        <a:t>               </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space</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9058">
                <a:tc>
                  <a:txBody>
                    <a:bodyPr/>
                    <a:lstStyle/>
                    <a:p>
                      <a:r>
                        <a:rPr lang="en-US" dirty="0" smtClean="0"/>
                        <a:t>Soil &amp;Geology</a:t>
                      </a:r>
                    </a:p>
                    <a:p>
                      <a:r>
                        <a:rPr lang="en-US" dirty="0" smtClean="0"/>
                        <a:t>Flora</a:t>
                      </a:r>
                    </a:p>
                    <a:p>
                      <a:r>
                        <a:rPr lang="en-US" dirty="0" smtClean="0"/>
                        <a:t>Fauna</a:t>
                      </a:r>
                    </a:p>
                    <a:p>
                      <a:r>
                        <a:rPr lang="en-US" dirty="0" smtClean="0"/>
                        <a:t>Air quality</a:t>
                      </a:r>
                    </a:p>
                    <a:p>
                      <a:r>
                        <a:rPr lang="en-US" dirty="0" smtClean="0"/>
                        <a:t>Water quality</a:t>
                      </a:r>
                    </a:p>
                    <a:p>
                      <a:r>
                        <a:rPr lang="en-US" dirty="0" smtClean="0"/>
                        <a:t>Population density</a:t>
                      </a:r>
                    </a:p>
                    <a:p>
                      <a:r>
                        <a:rPr lang="en-US" dirty="0" smtClean="0"/>
                        <a:t>Employment</a:t>
                      </a:r>
                    </a:p>
                    <a:p>
                      <a:r>
                        <a:rPr lang="en-US" dirty="0" smtClean="0"/>
                        <a:t>Traffic</a:t>
                      </a:r>
                    </a:p>
                    <a:p>
                      <a:r>
                        <a:rPr lang="en-US" dirty="0" smtClean="0"/>
                        <a:t>Housing</a:t>
                      </a:r>
                    </a:p>
                    <a:p>
                      <a:r>
                        <a:rPr lang="en-US" dirty="0" smtClean="0"/>
                        <a:t>Community Structure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dirty="0" smtClean="0"/>
                        <a:t> X                   </a:t>
                      </a:r>
                      <a:r>
                        <a:rPr lang="en-US" dirty="0" err="1" smtClean="0"/>
                        <a:t>X</a:t>
                      </a:r>
                      <a:r>
                        <a:rPr lang="en-US" dirty="0" smtClean="0"/>
                        <a:t>  </a:t>
                      </a:r>
                    </a:p>
                    <a:p>
                      <a:r>
                        <a:rPr lang="en-US" dirty="0" smtClean="0"/>
                        <a:t>X                    </a:t>
                      </a:r>
                      <a:r>
                        <a:rPr lang="en-US" dirty="0" err="1" smtClean="0"/>
                        <a:t>X</a:t>
                      </a:r>
                      <a:endParaRPr lang="en-US" dirty="0" smtClean="0"/>
                    </a:p>
                    <a:p>
                      <a:r>
                        <a:rPr lang="en-US" dirty="0" smtClean="0"/>
                        <a:t> X                   </a:t>
                      </a:r>
                      <a:r>
                        <a:rPr lang="en-US" dirty="0" err="1" smtClean="0"/>
                        <a:t>X</a:t>
                      </a:r>
                      <a:endParaRPr lang="en-US" dirty="0" smtClean="0"/>
                    </a:p>
                    <a:p>
                      <a:r>
                        <a:rPr lang="en-US" dirty="0" smtClean="0"/>
                        <a:t>                    </a:t>
                      </a:r>
                    </a:p>
                    <a:p>
                      <a:r>
                        <a:rPr lang="en-US" dirty="0" smtClean="0"/>
                        <a:t>X                    </a:t>
                      </a:r>
                      <a:r>
                        <a:rPr lang="en-US" dirty="0" err="1" smtClean="0"/>
                        <a:t>X</a:t>
                      </a:r>
                      <a:endParaRPr lang="en-US" dirty="0" smtClean="0"/>
                    </a:p>
                    <a:p>
                      <a:r>
                        <a:rPr lang="en-US" dirty="0" smtClean="0"/>
                        <a:t> </a:t>
                      </a:r>
                    </a:p>
                    <a:p>
                      <a:r>
                        <a:rPr lang="en-US" dirty="0" smtClean="0"/>
                        <a:t>                     </a:t>
                      </a:r>
                    </a:p>
                    <a:p>
                      <a:r>
                        <a:rPr lang="en-US" dirty="0" smtClean="0"/>
                        <a:t>X                    </a:t>
                      </a:r>
                      <a:r>
                        <a:rPr lang="en-US" dirty="0" err="1" smtClean="0"/>
                        <a:t>X</a:t>
                      </a:r>
                      <a:endParaRPr lang="en-US" dirty="0" smtClean="0"/>
                    </a:p>
                    <a:p>
                      <a:r>
                        <a:rPr lang="en-US" dirty="0" smtClean="0"/>
                        <a:t>                      </a:t>
                      </a:r>
                    </a:p>
                    <a:p>
                      <a:endParaRPr lang="en-US" dirty="0" smtClean="0"/>
                    </a:p>
                    <a:p>
                      <a:r>
                        <a:rPr lang="en-US" dirty="0" smtClean="0"/>
                        <a:t>                      X</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                                                                                     </a:t>
                      </a:r>
                    </a:p>
                    <a:p>
                      <a:r>
                        <a:rPr lang="en-US" dirty="0" smtClean="0"/>
                        <a:t>                                          X                                                              </a:t>
                      </a:r>
                    </a:p>
                    <a:p>
                      <a:r>
                        <a:rPr lang="en-US" dirty="0" smtClean="0"/>
                        <a:t>                                          X</a:t>
                      </a:r>
                    </a:p>
                    <a:p>
                      <a:r>
                        <a:rPr lang="en-US" dirty="0" smtClean="0"/>
                        <a:t>                                X</a:t>
                      </a:r>
                    </a:p>
                    <a:p>
                      <a:r>
                        <a:rPr lang="en-US" dirty="0" smtClean="0"/>
                        <a:t>  X                                        </a:t>
                      </a:r>
                    </a:p>
                    <a:p>
                      <a:r>
                        <a:rPr lang="en-US" dirty="0" smtClean="0"/>
                        <a:t>  </a:t>
                      </a:r>
                    </a:p>
                    <a:p>
                      <a:r>
                        <a:rPr lang="en-US" dirty="0" smtClean="0"/>
                        <a:t>X                             </a:t>
                      </a:r>
                      <a:r>
                        <a:rPr lang="en-US" dirty="0" err="1" smtClean="0"/>
                        <a:t>X</a:t>
                      </a:r>
                      <a:endParaRPr lang="en-US" dirty="0" smtClean="0"/>
                    </a:p>
                    <a:p>
                      <a:r>
                        <a:rPr lang="en-US" dirty="0" smtClean="0"/>
                        <a:t>X                                       </a:t>
                      </a:r>
                      <a:r>
                        <a:rPr lang="en-US" dirty="0" err="1" smtClean="0"/>
                        <a:t>X</a:t>
                      </a:r>
                      <a:endParaRPr lang="en-US" dirty="0" smtClean="0"/>
                    </a:p>
                    <a:p>
                      <a:r>
                        <a:rPr lang="en-US" dirty="0" smtClean="0"/>
                        <a:t>X                                        </a:t>
                      </a:r>
                    </a:p>
                    <a:p>
                      <a:endParaRPr lang="en-US" dirty="0" smtClean="0"/>
                    </a:p>
                    <a:p>
                      <a:r>
                        <a:rPr lang="en-US" dirty="0" smtClean="0"/>
                        <a:t>X                                        </a:t>
                      </a:r>
                      <a:r>
                        <a:rPr lang="en-US" dirty="0" err="1" smtClean="0"/>
                        <a:t>X</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a-small negative impact</a:t>
            </a:r>
          </a:p>
          <a:p>
            <a:r>
              <a:rPr lang="en-US" dirty="0" smtClean="0"/>
              <a:t>A-large negative impact</a:t>
            </a:r>
          </a:p>
          <a:p>
            <a:r>
              <a:rPr lang="en-US" dirty="0" smtClean="0"/>
              <a:t>b- small negative impact</a:t>
            </a:r>
          </a:p>
          <a:p>
            <a:r>
              <a:rPr lang="en-US" dirty="0" smtClean="0"/>
              <a:t>B-large negative impact</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use a Leopold Matrix</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Anumberfrom1to10whichindicatestheMAGNITUDEof a number from 1to 10which indicates the MAGNITUDE of the possible impact; 10 represents -the greatest magnitude of impact and 1, the least (no zeroes). Before each number place p,()p + (if the impact would be beneficial!). 9In the lower right hand corner of the box place a number from 1 to 10which indicates the IMPORT ANCE of the possible impact (e.g. regional vs. local); 10 represents the greatest':importanceand1theleast(</a:t>
            </a:r>
            <a:r>
              <a:rPr lang="en-US" dirty="0" err="1" smtClean="0"/>
              <a:t>nozeroes</a:t>
            </a:r>
            <a:r>
              <a:rPr lang="en-US" dirty="0" smtClean="0"/>
              <a:t>)</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Weighted Matrices</a:t>
            </a:r>
            <a:br>
              <a:rPr lang="en-US" dirty="0" smtClean="0"/>
            </a:br>
            <a:endParaRPr lang="en-US" dirty="0"/>
          </a:p>
        </p:txBody>
      </p:sp>
      <p:graphicFrame>
        <p:nvGraphicFramePr>
          <p:cNvPr id="4" name="Content Placeholder 3"/>
          <p:cNvGraphicFramePr>
            <a:graphicFrameLocks noGrp="1"/>
          </p:cNvGraphicFramePr>
          <p:nvPr>
            <p:ph idx="1"/>
          </p:nvPr>
        </p:nvGraphicFramePr>
        <p:xfrm>
          <a:off x="381000" y="777240"/>
          <a:ext cx="8229600" cy="3566160"/>
        </p:xfrm>
        <a:graphic>
          <a:graphicData uri="http://schemas.openxmlformats.org/drawingml/2006/table">
            <a:tbl>
              <a:tblPr firstRow="1" bandRow="1">
                <a:tableStyleId>{5C22544A-7EE6-4342-B048-85BDC9FD1C3A}</a:tableStyleId>
              </a:tblPr>
              <a:tblGrid>
                <a:gridCol w="1585356"/>
                <a:gridCol w="700644"/>
                <a:gridCol w="653143"/>
                <a:gridCol w="783771"/>
                <a:gridCol w="914400"/>
                <a:gridCol w="1033154"/>
                <a:gridCol w="1104405"/>
                <a:gridCol w="1454727"/>
              </a:tblGrid>
              <a:tr h="320040">
                <a:tc rowSpan="2">
                  <a:txBody>
                    <a:bodyPr/>
                    <a:lstStyle/>
                    <a:p>
                      <a:r>
                        <a:rPr lang="en-US" dirty="0" smtClean="0"/>
                        <a:t>Environmental component</a:t>
                      </a:r>
                      <a:endParaRPr lang="en-US" dirty="0"/>
                    </a:p>
                  </a:txBody>
                  <a:tcPr>
                    <a:lnR w="12700" cap="flat" cmpd="sng" algn="ctr">
                      <a:solidFill>
                        <a:schemeClr val="tx1"/>
                      </a:solidFill>
                      <a:prstDash val="solid"/>
                      <a:round/>
                      <a:headEnd type="none" w="med" len="med"/>
                      <a:tailEnd type="none" w="med" len="med"/>
                    </a:lnR>
                  </a:tcPr>
                </a:tc>
                <a:tc rowSpan="2">
                  <a:txBody>
                    <a:bodyPr/>
                    <a:lstStyle/>
                    <a:p>
                      <a:r>
                        <a:rPr lang="en-US" dirty="0" smtClean="0"/>
                        <a:t>(a)</a:t>
                      </a:r>
                      <a:endParaRPr lang="en-US" dirty="0"/>
                    </a:p>
                  </a:txBody>
                  <a:tcPr>
                    <a:lnL w="12700" cap="flat" cmpd="sng" algn="ctr">
                      <a:solidFill>
                        <a:schemeClr val="tx1"/>
                      </a:solidFill>
                      <a:prstDash val="solid"/>
                      <a:round/>
                      <a:headEnd type="none" w="med" len="med"/>
                      <a:tailEnd type="none" w="med" len="med"/>
                    </a:lnL>
                  </a:tcPr>
                </a:tc>
                <a:tc gridSpan="6">
                  <a:txBody>
                    <a:bodyPr/>
                    <a:lstStyle/>
                    <a:p>
                      <a:r>
                        <a:rPr lang="en-US" dirty="0" smtClean="0"/>
                        <a:t>                                      Alternative sites</a:t>
                      </a:r>
                    </a:p>
                    <a:p>
                      <a:r>
                        <a:rPr lang="en-US" dirty="0" smtClean="0"/>
                        <a:t>            Site A                 site B                            Site  C</a:t>
                      </a:r>
                      <a:endParaRPr lang="en-US" dirty="0"/>
                    </a:p>
                  </a:txBody>
                  <a:tcP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040">
                <a:tc vMerge="1">
                  <a:txBody>
                    <a:bodyPr/>
                    <a:lstStyle/>
                    <a:p>
                      <a:endParaRPr lang="en-US"/>
                    </a:p>
                  </a:txBody>
                  <a:tcPr/>
                </a:tc>
                <a:tc vMerge="1">
                  <a:txBody>
                    <a:bodyPr/>
                    <a:lstStyle/>
                    <a:p>
                      <a:endParaRPr lang="en-US"/>
                    </a:p>
                  </a:txBody>
                  <a:tcPr/>
                </a:tc>
                <a:tc>
                  <a:txBody>
                    <a:bodyPr/>
                    <a:lstStyle/>
                    <a:p>
                      <a:r>
                        <a:rPr lang="en-US" dirty="0" smtClean="0"/>
                        <a:t>(</a:t>
                      </a:r>
                      <a:r>
                        <a:rPr lang="en-US" baseline="0" dirty="0" smtClean="0"/>
                        <a:t> c)</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 </a:t>
                      </a:r>
                      <a:r>
                        <a:rPr lang="en-US" dirty="0" err="1" smtClean="0"/>
                        <a:t>axc</a:t>
                      </a: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a:t>
                      </a:r>
                      <a:r>
                        <a:rPr lang="en-US" dirty="0" err="1" smtClean="0"/>
                        <a:t>axc</a:t>
                      </a: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(c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a:t>
                      </a:r>
                      <a:r>
                        <a:rPr lang="en-US" dirty="0" err="1" smtClean="0"/>
                        <a:t>axc</a:t>
                      </a:r>
                      <a:r>
                        <a:rPr lang="en-US" dirty="0" smtClean="0"/>
                        <a:t>)</a:t>
                      </a:r>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61315">
                <a:tc>
                  <a:txBody>
                    <a:bodyPr/>
                    <a:lstStyle/>
                    <a:p>
                      <a:r>
                        <a:rPr lang="en-US" dirty="0" smtClean="0"/>
                        <a:t>Air quality</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21</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3</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63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105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63</a:t>
                      </a:r>
                      <a:endParaRPr lang="en-US" dirty="0"/>
                    </a:p>
                  </a:txBody>
                  <a:tcPr>
                    <a:lnL w="12700" cap="flat" cmpd="sng" algn="ctr">
                      <a:solidFill>
                        <a:schemeClr val="tx1"/>
                      </a:solidFill>
                      <a:prstDash val="solid"/>
                      <a:round/>
                      <a:headEnd type="none" w="med" len="med"/>
                      <a:tailEnd type="none" w="med" len="med"/>
                    </a:lnL>
                  </a:tcPr>
                </a:tc>
              </a:tr>
              <a:tr h="361315">
                <a:tc>
                  <a:txBody>
                    <a:bodyPr/>
                    <a:lstStyle/>
                    <a:p>
                      <a:r>
                        <a:rPr lang="en-US" dirty="0" smtClean="0"/>
                        <a:t>Water quality</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42</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6</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252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84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210</a:t>
                      </a:r>
                      <a:endParaRPr lang="en-US" dirty="0"/>
                    </a:p>
                  </a:txBody>
                  <a:tcPr>
                    <a:lnL w="12700" cap="flat" cmpd="sng" algn="ctr">
                      <a:solidFill>
                        <a:schemeClr val="tx1"/>
                      </a:solidFill>
                      <a:prstDash val="solid"/>
                      <a:round/>
                      <a:headEnd type="none" w="med" len="med"/>
                      <a:tailEnd type="none" w="med" len="med"/>
                    </a:lnL>
                  </a:tcPr>
                </a:tc>
              </a:tr>
              <a:tr h="361315">
                <a:tc>
                  <a:txBody>
                    <a:bodyPr/>
                    <a:lstStyle/>
                    <a:p>
                      <a:r>
                        <a:rPr lang="en-US" dirty="0" smtClean="0"/>
                        <a:t>Noise</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9</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5</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45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63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81</a:t>
                      </a:r>
                      <a:endParaRPr lang="en-US" dirty="0"/>
                    </a:p>
                  </a:txBody>
                  <a:tcPr>
                    <a:lnL w="12700" cap="flat" cmpd="sng" algn="ctr">
                      <a:solidFill>
                        <a:schemeClr val="tx1"/>
                      </a:solidFill>
                      <a:prstDash val="solid"/>
                      <a:round/>
                      <a:headEnd type="none" w="med" len="med"/>
                      <a:tailEnd type="none" w="med" len="med"/>
                    </a:lnL>
                  </a:tcPr>
                </a:tc>
              </a:tr>
              <a:tr h="361315">
                <a:tc>
                  <a:txBody>
                    <a:bodyPr/>
                    <a:lstStyle/>
                    <a:p>
                      <a:r>
                        <a:rPr lang="en-US" dirty="0" smtClean="0"/>
                        <a:t>Ecosystem</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28</a:t>
                      </a:r>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smtClean="0"/>
                        <a:t>5</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140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112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84</a:t>
                      </a:r>
                      <a:endParaRPr lang="en-US" dirty="0"/>
                    </a:p>
                  </a:txBody>
                  <a:tcPr>
                    <a:lnL w="12700" cap="flat" cmpd="sng" algn="ctr">
                      <a:solidFill>
                        <a:schemeClr val="tx1"/>
                      </a:solidFill>
                      <a:prstDash val="solid"/>
                      <a:round/>
                      <a:headEnd type="none" w="med" len="med"/>
                      <a:tailEnd type="none" w="med" len="med"/>
                    </a:lnL>
                  </a:tcPr>
                </a:tc>
              </a:tr>
              <a:tr h="361315">
                <a:tc>
                  <a:txBody>
                    <a:bodyPr/>
                    <a:lstStyle/>
                    <a:p>
                      <a:r>
                        <a:rPr lang="en-US" dirty="0" smtClean="0"/>
                        <a:t>Total</a:t>
                      </a:r>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smtClean="0"/>
                        <a:t>100</a:t>
                      </a:r>
                      <a:endParaRPr lang="en-US" dirty="0"/>
                    </a:p>
                  </a:txBody>
                  <a:tcPr>
                    <a:lnL w="12700" cap="flat" cmpd="sng" algn="ctr">
                      <a:solidFill>
                        <a:schemeClr val="tx1"/>
                      </a:solidFill>
                      <a:prstDash val="solid"/>
                      <a:round/>
                      <a:headEnd type="none" w="med" len="med"/>
                      <a:tailEnd type="none" w="med" len="med"/>
                    </a:lnL>
                  </a:tcPr>
                </a:tc>
                <a:tc>
                  <a:txBody>
                    <a:bodyPr/>
                    <a:lstStyle/>
                    <a:p>
                      <a:endParaRPr lang="en-US"/>
                    </a:p>
                  </a:txBody>
                  <a:tcPr>
                    <a:lnR w="12700" cap="flat" cmpd="sng" algn="ctr">
                      <a:solidFill>
                        <a:schemeClr val="tx1"/>
                      </a:solidFill>
                      <a:prstDash val="solid"/>
                      <a:round/>
                      <a:headEnd type="none" w="med" len="med"/>
                      <a:tailEnd type="none" w="med" len="med"/>
                    </a:lnR>
                  </a:tcPr>
                </a:tc>
                <a:tc>
                  <a:txBody>
                    <a:bodyPr/>
                    <a:lstStyle/>
                    <a:p>
                      <a:r>
                        <a:rPr lang="en-US" dirty="0" smtClean="0"/>
                        <a:t>500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364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dirty="0" smtClean="0"/>
                        <a:t>438</a:t>
                      </a:r>
                      <a:endParaRPr lang="en-US" dirty="0"/>
                    </a:p>
                  </a:txBody>
                  <a:tcPr>
                    <a:lnL w="12700" cap="flat" cmpd="sng" algn="ctr">
                      <a:solidFill>
                        <a:schemeClr val="tx1"/>
                      </a:solidFill>
                      <a:prstDash val="solid"/>
                      <a:round/>
                      <a:headEnd type="none" w="med" len="med"/>
                      <a:tailEnd type="none" w="med" len="med"/>
                    </a:lnL>
                  </a:tcPr>
                </a:tc>
              </a:tr>
              <a:tr h="361315">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tcPr>
                </a:tc>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tr>
              <a:tr h="152400">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tc>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tcPr>
                </a:tc>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(a)-relative weighting of environmental component (total 100)</a:t>
            </a:r>
          </a:p>
          <a:p>
            <a:r>
              <a:rPr lang="en-US" dirty="0" smtClean="0"/>
              <a:t>(c) Impact of project at particular site on environmental component (0-10)</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Weighted Matrices</a:t>
            </a:r>
            <a:endParaRPr lang="en-US" dirty="0"/>
          </a:p>
        </p:txBody>
      </p:sp>
      <p:graphicFrame>
        <p:nvGraphicFramePr>
          <p:cNvPr id="4" name="Content Placeholder 3"/>
          <p:cNvGraphicFramePr>
            <a:graphicFrameLocks noGrp="1"/>
          </p:cNvGraphicFramePr>
          <p:nvPr>
            <p:ph idx="1"/>
          </p:nvPr>
        </p:nvGraphicFramePr>
        <p:xfrm>
          <a:off x="1066800" y="1828800"/>
          <a:ext cx="8229600" cy="4216400"/>
        </p:xfrm>
        <a:graphic>
          <a:graphicData uri="http://schemas.openxmlformats.org/drawingml/2006/table">
            <a:tbl>
              <a:tblPr firstRow="1" bandRow="1">
                <a:tableStyleId>{5C22544A-7EE6-4342-B048-85BDC9FD1C3A}</a:tableStyleId>
              </a:tblPr>
              <a:tblGrid>
                <a:gridCol w="838200"/>
                <a:gridCol w="1295400"/>
                <a:gridCol w="990600"/>
                <a:gridCol w="1143000"/>
                <a:gridCol w="1295400"/>
                <a:gridCol w="1066800"/>
                <a:gridCol w="838200"/>
                <a:gridCol w="762000"/>
              </a:tblGrid>
              <a:tr h="370840">
                <a:tc>
                  <a:txBody>
                    <a:bodyPr/>
                    <a:lstStyle/>
                    <a:p>
                      <a:endParaRPr lang="en-US" dirty="0"/>
                    </a:p>
                  </a:txBody>
                  <a:tcPr/>
                </a:tc>
                <a:tc>
                  <a:txBody>
                    <a:bodyPr/>
                    <a:lstStyle/>
                    <a:p>
                      <a:r>
                        <a:rPr lang="en-US" dirty="0" smtClean="0"/>
                        <a:t>Importance weighting</a:t>
                      </a:r>
                    </a:p>
                    <a:p>
                      <a:r>
                        <a:rPr lang="en-US" dirty="0" smtClean="0"/>
                        <a:t>   (a)</a:t>
                      </a:r>
                      <a:endParaRPr lang="en-US" dirty="0"/>
                    </a:p>
                  </a:txBody>
                  <a:tcPr/>
                </a:tc>
                <a:tc>
                  <a:txBody>
                    <a:bodyPr/>
                    <a:lstStyle/>
                    <a:p>
                      <a:r>
                        <a:rPr lang="en-US" dirty="0" smtClean="0"/>
                        <a:t>Treatment plant</a:t>
                      </a:r>
                      <a:endParaRPr lang="en-US" dirty="0"/>
                    </a:p>
                  </a:txBody>
                  <a:tcPr/>
                </a:tc>
                <a:tc>
                  <a:txBody>
                    <a:bodyPr/>
                    <a:lstStyle/>
                    <a:p>
                      <a:r>
                        <a:rPr lang="en-US" dirty="0" smtClean="0"/>
                        <a:t>Pumping station</a:t>
                      </a:r>
                      <a:endParaRPr lang="en-US" dirty="0"/>
                    </a:p>
                  </a:txBody>
                  <a:tcPr/>
                </a:tc>
                <a:tc>
                  <a:txBody>
                    <a:bodyPr/>
                    <a:lstStyle/>
                    <a:p>
                      <a:r>
                        <a:rPr lang="en-US" dirty="0" smtClean="0"/>
                        <a:t>Interceptor</a:t>
                      </a:r>
                      <a:endParaRPr lang="en-US" dirty="0"/>
                    </a:p>
                  </a:txBody>
                  <a:tcPr/>
                </a:tc>
                <a:tc>
                  <a:txBody>
                    <a:bodyPr/>
                    <a:lstStyle/>
                    <a:p>
                      <a:r>
                        <a:rPr lang="en-US" dirty="0" smtClean="0"/>
                        <a:t>Out fall</a:t>
                      </a:r>
                      <a:endParaRPr lang="en-US" dirty="0"/>
                    </a:p>
                  </a:txBody>
                  <a:tcPr/>
                </a:tc>
                <a:tc>
                  <a:txBody>
                    <a:bodyPr/>
                    <a:lstStyle/>
                    <a:p>
                      <a:r>
                        <a:rPr lang="en-US" dirty="0" smtClean="0"/>
                        <a:t>Total</a:t>
                      </a:r>
                      <a:endParaRPr lang="en-US" dirty="0"/>
                    </a:p>
                  </a:txBody>
                  <a:tcPr/>
                </a:tc>
                <a:tc>
                  <a:txBody>
                    <a:bodyPr/>
                    <a:lstStyle/>
                    <a:p>
                      <a:endParaRPr lang="en-US"/>
                    </a:p>
                  </a:txBody>
                  <a:tcPr/>
                </a:tc>
              </a:tr>
              <a:tr h="370840">
                <a:tc>
                  <a:txBody>
                    <a:bodyPr/>
                    <a:lstStyle/>
                    <a:p>
                      <a:r>
                        <a:rPr lang="en-US" dirty="0" smtClean="0"/>
                        <a:t>Air quality</a:t>
                      </a:r>
                      <a:endParaRPr lang="en-US" dirty="0"/>
                    </a:p>
                  </a:txBody>
                  <a:tcPr/>
                </a:tc>
                <a:tc>
                  <a:txBody>
                    <a:bodyPr/>
                    <a:lstStyle/>
                    <a:p>
                      <a:r>
                        <a:rPr lang="en-US" dirty="0" smtClean="0"/>
                        <a:t>21</a:t>
                      </a:r>
                      <a:endParaRPr lang="en-US" dirty="0"/>
                    </a:p>
                  </a:txBody>
                  <a:tcPr/>
                </a:tc>
                <a:tc>
                  <a:txBody>
                    <a:bodyPr/>
                    <a:lstStyle/>
                    <a:p>
                      <a:r>
                        <a:rPr lang="en-US" dirty="0" smtClean="0"/>
                        <a:t>10(b)</a:t>
                      </a:r>
                    </a:p>
                    <a:p>
                      <a:r>
                        <a:rPr lang="en-US" dirty="0" smtClean="0"/>
                        <a:t>8(c)</a:t>
                      </a:r>
                      <a:endParaRPr lang="en-US" dirty="0"/>
                    </a:p>
                  </a:txBody>
                  <a:tcPr/>
                </a:tc>
                <a:tc>
                  <a:txBody>
                    <a:bodyPr/>
                    <a:lstStyle/>
                    <a:p>
                      <a:r>
                        <a:rPr lang="en-US" dirty="0" smtClean="0"/>
                        <a:t>0</a:t>
                      </a:r>
                    </a:p>
                    <a:p>
                      <a:r>
                        <a:rPr lang="en-US" dirty="0" smtClean="0"/>
                        <a:t>-</a:t>
                      </a:r>
                      <a:endParaRPr lang="en-US" dirty="0"/>
                    </a:p>
                  </a:txBody>
                  <a:tcPr/>
                </a:tc>
                <a:tc>
                  <a:txBody>
                    <a:bodyPr/>
                    <a:lstStyle/>
                    <a:p>
                      <a:r>
                        <a:rPr lang="en-US" dirty="0" smtClean="0"/>
                        <a:t>50</a:t>
                      </a:r>
                    </a:p>
                    <a:p>
                      <a:r>
                        <a:rPr lang="en-US" dirty="0" smtClean="0"/>
                        <a:t>7</a:t>
                      </a:r>
                      <a:endParaRPr lang="en-US" dirty="0"/>
                    </a:p>
                  </a:txBody>
                  <a:tcPr/>
                </a:tc>
                <a:tc>
                  <a:txBody>
                    <a:bodyPr/>
                    <a:lstStyle/>
                    <a:p>
                      <a:r>
                        <a:rPr lang="en-US" dirty="0" smtClean="0"/>
                        <a:t>40</a:t>
                      </a:r>
                    </a:p>
                    <a:p>
                      <a:r>
                        <a:rPr lang="en-US" dirty="0" smtClean="0"/>
                        <a:t>  8</a:t>
                      </a:r>
                      <a:endParaRPr lang="en-US" dirty="0"/>
                    </a:p>
                  </a:txBody>
                  <a:tcPr/>
                </a:tc>
                <a:tc>
                  <a:txBody>
                    <a:bodyPr/>
                    <a:lstStyle/>
                    <a:p>
                      <a:r>
                        <a:rPr lang="en-US" dirty="0" smtClean="0"/>
                        <a:t>15,750</a:t>
                      </a:r>
                      <a:endParaRPr lang="en-US" dirty="0"/>
                    </a:p>
                  </a:txBody>
                  <a:tcPr/>
                </a:tc>
                <a:tc>
                  <a:txBody>
                    <a:bodyPr/>
                    <a:lstStyle/>
                    <a:p>
                      <a:endParaRPr lang="en-US"/>
                    </a:p>
                  </a:txBody>
                  <a:tcPr/>
                </a:tc>
              </a:tr>
              <a:tr h="370840">
                <a:tc>
                  <a:txBody>
                    <a:bodyPr/>
                    <a:lstStyle/>
                    <a:p>
                      <a:r>
                        <a:rPr lang="en-US" dirty="0" smtClean="0"/>
                        <a:t>Water</a:t>
                      </a:r>
                    </a:p>
                    <a:p>
                      <a:r>
                        <a:rPr lang="en-US" dirty="0" smtClean="0"/>
                        <a:t>quality</a:t>
                      </a:r>
                      <a:endParaRPr lang="en-US" dirty="0"/>
                    </a:p>
                  </a:txBody>
                  <a:tcPr/>
                </a:tc>
                <a:tc>
                  <a:txBody>
                    <a:bodyPr/>
                    <a:lstStyle/>
                    <a:p>
                      <a:r>
                        <a:rPr lang="en-US" dirty="0" smtClean="0"/>
                        <a:t>42</a:t>
                      </a:r>
                      <a:endParaRPr lang="en-US" dirty="0"/>
                    </a:p>
                  </a:txBody>
                  <a:tcPr/>
                </a:tc>
                <a:tc>
                  <a:txBody>
                    <a:bodyPr/>
                    <a:lstStyle/>
                    <a:p>
                      <a:r>
                        <a:rPr lang="en-US" dirty="0" smtClean="0"/>
                        <a:t>100</a:t>
                      </a:r>
                    </a:p>
                    <a:p>
                      <a:r>
                        <a:rPr lang="en-US" dirty="0" smtClean="0"/>
                        <a:t>     9</a:t>
                      </a:r>
                      <a:endParaRPr lang="en-US" dirty="0"/>
                    </a:p>
                  </a:txBody>
                  <a:tcPr/>
                </a:tc>
                <a:tc>
                  <a:txBody>
                    <a:bodyPr/>
                    <a:lstStyle/>
                    <a:p>
                      <a:r>
                        <a:rPr lang="en-US" dirty="0" smtClean="0"/>
                        <a:t>0</a:t>
                      </a:r>
                    </a:p>
                    <a:p>
                      <a:r>
                        <a:rPr lang="en-US" dirty="0" smtClean="0"/>
                        <a:t>-</a:t>
                      </a:r>
                      <a:endParaRPr lang="en-US" dirty="0"/>
                    </a:p>
                  </a:txBody>
                  <a:tcPr/>
                </a:tc>
                <a:tc>
                  <a:txBody>
                    <a:bodyPr/>
                    <a:lstStyle/>
                    <a:p>
                      <a:r>
                        <a:rPr lang="en-US" dirty="0" smtClean="0"/>
                        <a:t>0</a:t>
                      </a:r>
                    </a:p>
                    <a:p>
                      <a:r>
                        <a:rPr lang="en-US" dirty="0" smtClean="0"/>
                        <a:t>-</a:t>
                      </a:r>
                      <a:endParaRPr lang="en-US" dirty="0"/>
                    </a:p>
                  </a:txBody>
                  <a:tcPr/>
                </a:tc>
                <a:tc>
                  <a:txBody>
                    <a:bodyPr/>
                    <a:lstStyle/>
                    <a:p>
                      <a:r>
                        <a:rPr lang="en-US" dirty="0" smtClean="0"/>
                        <a:t>0</a:t>
                      </a:r>
                    </a:p>
                    <a:p>
                      <a:r>
                        <a:rPr lang="en-US" dirty="0" smtClean="0"/>
                        <a:t>-</a:t>
                      </a:r>
                      <a:endParaRPr lang="en-US" dirty="0"/>
                    </a:p>
                  </a:txBody>
                  <a:tcPr/>
                </a:tc>
                <a:tc>
                  <a:txBody>
                    <a:bodyPr/>
                    <a:lstStyle/>
                    <a:p>
                      <a:r>
                        <a:rPr lang="en-US" dirty="0" smtClean="0"/>
                        <a:t>37,800</a:t>
                      </a:r>
                      <a:endParaRPr lang="en-US" dirty="0"/>
                    </a:p>
                  </a:txBody>
                  <a:tcPr/>
                </a:tc>
                <a:tc>
                  <a:txBody>
                    <a:bodyPr/>
                    <a:lstStyle/>
                    <a:p>
                      <a:endParaRPr lang="en-US"/>
                    </a:p>
                  </a:txBody>
                  <a:tcPr/>
                </a:tc>
              </a:tr>
              <a:tr h="370840">
                <a:tc>
                  <a:txBody>
                    <a:bodyPr/>
                    <a:lstStyle/>
                    <a:p>
                      <a:r>
                        <a:rPr lang="en-US" dirty="0" smtClean="0"/>
                        <a:t>Noise</a:t>
                      </a:r>
                      <a:endParaRPr lang="en-US" dirty="0"/>
                    </a:p>
                  </a:txBody>
                  <a:tcPr/>
                </a:tc>
                <a:tc>
                  <a:txBody>
                    <a:bodyPr/>
                    <a:lstStyle/>
                    <a:p>
                      <a:r>
                        <a:rPr lang="en-US" dirty="0" smtClean="0"/>
                        <a:t>9</a:t>
                      </a:r>
                      <a:endParaRPr lang="en-US" dirty="0"/>
                    </a:p>
                  </a:txBody>
                  <a:tcPr/>
                </a:tc>
                <a:tc>
                  <a:txBody>
                    <a:bodyPr/>
                    <a:lstStyle/>
                    <a:p>
                      <a:r>
                        <a:rPr lang="en-US" dirty="0" smtClean="0"/>
                        <a:t>0</a:t>
                      </a:r>
                    </a:p>
                    <a:p>
                      <a:r>
                        <a:rPr lang="en-US" dirty="0" smtClean="0"/>
                        <a:t>-</a:t>
                      </a:r>
                      <a:endParaRPr lang="en-US" dirty="0"/>
                    </a:p>
                  </a:txBody>
                  <a:tcPr/>
                </a:tc>
                <a:tc>
                  <a:txBody>
                    <a:bodyPr/>
                    <a:lstStyle/>
                    <a:p>
                      <a:r>
                        <a:rPr lang="en-US" dirty="0" smtClean="0"/>
                        <a:t>100</a:t>
                      </a:r>
                    </a:p>
                    <a:p>
                      <a:r>
                        <a:rPr lang="en-US" dirty="0" smtClean="0"/>
                        <a:t>3</a:t>
                      </a:r>
                      <a:endParaRPr lang="en-US" dirty="0"/>
                    </a:p>
                  </a:txBody>
                  <a:tcPr/>
                </a:tc>
                <a:tc>
                  <a:txBody>
                    <a:bodyPr/>
                    <a:lstStyle/>
                    <a:p>
                      <a:r>
                        <a:rPr lang="en-US" dirty="0" smtClean="0"/>
                        <a:t>0</a:t>
                      </a:r>
                    </a:p>
                    <a:p>
                      <a:r>
                        <a:rPr lang="en-US" dirty="0" smtClean="0"/>
                        <a:t>-</a:t>
                      </a:r>
                      <a:endParaRPr lang="en-US" dirty="0"/>
                    </a:p>
                  </a:txBody>
                  <a:tcPr/>
                </a:tc>
                <a:tc>
                  <a:txBody>
                    <a:bodyPr/>
                    <a:lstStyle/>
                    <a:p>
                      <a:r>
                        <a:rPr lang="en-US" dirty="0" smtClean="0"/>
                        <a:t>0</a:t>
                      </a:r>
                    </a:p>
                    <a:p>
                      <a:r>
                        <a:rPr lang="en-US" dirty="0" smtClean="0"/>
                        <a:t>-</a:t>
                      </a:r>
                      <a:endParaRPr lang="en-US" dirty="0"/>
                    </a:p>
                  </a:txBody>
                  <a:tcPr/>
                </a:tc>
                <a:tc>
                  <a:txBody>
                    <a:bodyPr/>
                    <a:lstStyle/>
                    <a:p>
                      <a:r>
                        <a:rPr lang="en-US" dirty="0" smtClean="0"/>
                        <a:t>2700</a:t>
                      </a:r>
                      <a:endParaRPr lang="en-US" dirty="0"/>
                    </a:p>
                  </a:txBody>
                  <a:tcPr/>
                </a:tc>
                <a:tc>
                  <a:txBody>
                    <a:bodyPr/>
                    <a:lstStyle/>
                    <a:p>
                      <a:endParaRPr lang="en-US"/>
                    </a:p>
                  </a:txBody>
                  <a:tcPr/>
                </a:tc>
              </a:tr>
              <a:tr h="370840">
                <a:tc>
                  <a:txBody>
                    <a:bodyPr/>
                    <a:lstStyle/>
                    <a:p>
                      <a:r>
                        <a:rPr lang="en-US" dirty="0" smtClean="0"/>
                        <a:t>Ecosystem</a:t>
                      </a:r>
                      <a:endParaRPr lang="en-US" dirty="0"/>
                    </a:p>
                  </a:txBody>
                  <a:tcPr/>
                </a:tc>
                <a:tc>
                  <a:txBody>
                    <a:bodyPr/>
                    <a:lstStyle/>
                    <a:p>
                      <a:r>
                        <a:rPr lang="en-US" dirty="0" smtClean="0"/>
                        <a:t>28</a:t>
                      </a:r>
                      <a:endParaRPr lang="en-US" dirty="0"/>
                    </a:p>
                  </a:txBody>
                  <a:tcPr/>
                </a:tc>
                <a:tc>
                  <a:txBody>
                    <a:bodyPr/>
                    <a:lstStyle/>
                    <a:p>
                      <a:r>
                        <a:rPr lang="en-US" dirty="0" smtClean="0"/>
                        <a:t>10</a:t>
                      </a:r>
                    </a:p>
                    <a:p>
                      <a:r>
                        <a:rPr lang="en-US" dirty="0" smtClean="0"/>
                        <a:t>5</a:t>
                      </a:r>
                      <a:endParaRPr lang="en-US" dirty="0"/>
                    </a:p>
                  </a:txBody>
                  <a:tcPr/>
                </a:tc>
                <a:tc>
                  <a:txBody>
                    <a:bodyPr/>
                    <a:lstStyle/>
                    <a:p>
                      <a:r>
                        <a:rPr lang="en-US" dirty="0" smtClean="0"/>
                        <a:t>20</a:t>
                      </a:r>
                    </a:p>
                    <a:p>
                      <a:r>
                        <a:rPr lang="en-US" dirty="0" smtClean="0"/>
                        <a:t>4</a:t>
                      </a:r>
                      <a:endParaRPr lang="en-US" dirty="0"/>
                    </a:p>
                  </a:txBody>
                  <a:tcPr/>
                </a:tc>
                <a:tc>
                  <a:txBody>
                    <a:bodyPr/>
                    <a:lstStyle/>
                    <a:p>
                      <a:r>
                        <a:rPr lang="en-US" dirty="0" smtClean="0"/>
                        <a:t>40</a:t>
                      </a:r>
                    </a:p>
                    <a:p>
                      <a:r>
                        <a:rPr lang="en-US" dirty="0" smtClean="0"/>
                        <a:t>8</a:t>
                      </a:r>
                      <a:endParaRPr lang="en-US" dirty="0"/>
                    </a:p>
                  </a:txBody>
                  <a:tcPr/>
                </a:tc>
                <a:tc>
                  <a:txBody>
                    <a:bodyPr/>
                    <a:lstStyle/>
                    <a:p>
                      <a:r>
                        <a:rPr lang="en-US" dirty="0" smtClean="0"/>
                        <a:t>30</a:t>
                      </a:r>
                    </a:p>
                    <a:p>
                      <a:r>
                        <a:rPr lang="en-US" dirty="0" smtClean="0"/>
                        <a:t>8</a:t>
                      </a:r>
                      <a:endParaRPr lang="en-US" dirty="0"/>
                    </a:p>
                  </a:txBody>
                  <a:tcPr/>
                </a:tc>
                <a:tc>
                  <a:txBody>
                    <a:bodyPr/>
                    <a:lstStyle/>
                    <a:p>
                      <a:r>
                        <a:rPr lang="en-US" dirty="0" smtClean="0"/>
                        <a:t>19,320</a:t>
                      </a:r>
                      <a:endParaRPr lang="en-US" dirty="0"/>
                    </a:p>
                  </a:txBody>
                  <a:tcPr/>
                </a:tc>
                <a:tc>
                  <a:txBody>
                    <a:bodyPr/>
                    <a:lstStyle/>
                    <a:p>
                      <a:endParaRPr lang="en-US"/>
                    </a:p>
                  </a:txBody>
                  <a:tcPr/>
                </a:tc>
              </a:tr>
              <a:tr h="370840">
                <a:tc>
                  <a:txBody>
                    <a:bodyPr/>
                    <a:lstStyle/>
                    <a:p>
                      <a:r>
                        <a:rPr lang="en-US" dirty="0" smtClean="0"/>
                        <a:t>total</a:t>
                      </a:r>
                      <a:endParaRPr lang="en-US" dirty="0"/>
                    </a:p>
                  </a:txBody>
                  <a:tcPr/>
                </a:tc>
                <a:tc>
                  <a:txBody>
                    <a:bodyPr/>
                    <a:lstStyle/>
                    <a:p>
                      <a:r>
                        <a:rPr lang="en-US" dirty="0" smtClean="0"/>
                        <a:t>100</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75,570</a:t>
                      </a:r>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dirty="0" smtClean="0"/>
              <a:t>Legal framework EIA</a:t>
            </a:r>
            <a:endParaRPr lang="en-US" dirty="0"/>
          </a:p>
        </p:txBody>
      </p:sp>
      <p:sp>
        <p:nvSpPr>
          <p:cNvPr id="3" name="Content Placeholder 2"/>
          <p:cNvSpPr>
            <a:spLocks noGrp="1"/>
          </p:cNvSpPr>
          <p:nvPr>
            <p:ph idx="1"/>
          </p:nvPr>
        </p:nvSpPr>
        <p:spPr>
          <a:xfrm>
            <a:off x="533400" y="685800"/>
            <a:ext cx="8229600" cy="6172200"/>
          </a:xfrm>
        </p:spPr>
        <p:txBody>
          <a:bodyPr>
            <a:normAutofit/>
          </a:bodyPr>
          <a:lstStyle/>
          <a:p>
            <a:r>
              <a:rPr lang="en-US" dirty="0" smtClean="0"/>
              <a:t>                       </a:t>
            </a:r>
            <a:endParaRPr lang="en-US" dirty="0"/>
          </a:p>
        </p:txBody>
      </p:sp>
      <p:sp>
        <p:nvSpPr>
          <p:cNvPr id="4" name="Rectangle 3"/>
          <p:cNvSpPr/>
          <p:nvPr/>
        </p:nvSpPr>
        <p:spPr>
          <a:xfrm>
            <a:off x="3352800" y="609600"/>
            <a:ext cx="1828800" cy="228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t>Identification of needs</a:t>
            </a:r>
            <a:endParaRPr lang="en-US" sz="1050" b="1" dirty="0">
              <a:ln w="17780" cmpd="sng">
                <a:solidFill>
                  <a:srgbClr val="FFFFFF"/>
                </a:solidFill>
                <a:prstDash val="solid"/>
                <a:miter lim="800000"/>
              </a:ln>
              <a:solidFill>
                <a:schemeClr val="tx1"/>
              </a:solidFill>
              <a:effectLst>
                <a:outerShdw blurRad="50800" algn="tl" rotWithShape="0">
                  <a:srgbClr val="000000"/>
                </a:outerShdw>
              </a:effectLst>
            </a:endParaRPr>
          </a:p>
        </p:txBody>
      </p:sp>
      <p:sp>
        <p:nvSpPr>
          <p:cNvPr id="5" name="Rectangle 4"/>
          <p:cNvSpPr/>
          <p:nvPr/>
        </p:nvSpPr>
        <p:spPr>
          <a:xfrm>
            <a:off x="3124200" y="1066800"/>
            <a:ext cx="2362200" cy="228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                 Proposal Description</a:t>
            </a:r>
            <a:endParaRPr lang="en-US" sz="1100" dirty="0"/>
          </a:p>
        </p:txBody>
      </p:sp>
      <p:sp>
        <p:nvSpPr>
          <p:cNvPr id="6" name="Rectangle 5"/>
          <p:cNvSpPr/>
          <p:nvPr/>
        </p:nvSpPr>
        <p:spPr>
          <a:xfrm>
            <a:off x="2286000" y="1524000"/>
            <a:ext cx="41910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   Screening /Initial Environmental/  Examination</a:t>
            </a:r>
            <a:endParaRPr lang="en-US" sz="1100" dirty="0"/>
          </a:p>
        </p:txBody>
      </p:sp>
      <p:sp>
        <p:nvSpPr>
          <p:cNvPr id="7" name="Rectangle 6"/>
          <p:cNvSpPr/>
          <p:nvPr/>
        </p:nvSpPr>
        <p:spPr>
          <a:xfrm>
            <a:off x="1676400" y="2133600"/>
            <a:ext cx="15240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EIA Required</a:t>
            </a:r>
            <a:endParaRPr lang="en-US" sz="1100" dirty="0"/>
          </a:p>
        </p:txBody>
      </p:sp>
      <p:sp>
        <p:nvSpPr>
          <p:cNvPr id="8" name="Rectangle 7"/>
          <p:cNvSpPr/>
          <p:nvPr/>
        </p:nvSpPr>
        <p:spPr>
          <a:xfrm>
            <a:off x="5181600" y="2133600"/>
            <a:ext cx="15240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No father EIA required</a:t>
            </a:r>
            <a:endParaRPr lang="en-US" sz="1100" dirty="0"/>
          </a:p>
        </p:txBody>
      </p:sp>
      <p:sp>
        <p:nvSpPr>
          <p:cNvPr id="9" name="Rectangle 8"/>
          <p:cNvSpPr/>
          <p:nvPr/>
        </p:nvSpPr>
        <p:spPr>
          <a:xfrm>
            <a:off x="1676400" y="2667000"/>
            <a:ext cx="1524000" cy="228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Scoping</a:t>
            </a:r>
            <a:endParaRPr lang="en-US" sz="1100" dirty="0"/>
          </a:p>
        </p:txBody>
      </p:sp>
      <p:sp>
        <p:nvSpPr>
          <p:cNvPr id="10" name="Rectangle 9"/>
          <p:cNvSpPr/>
          <p:nvPr/>
        </p:nvSpPr>
        <p:spPr>
          <a:xfrm>
            <a:off x="1676400" y="3124200"/>
            <a:ext cx="28194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Assessing impacts; Impact identification</a:t>
            </a:r>
          </a:p>
          <a:p>
            <a:r>
              <a:rPr lang="en-US" sz="1100" dirty="0" smtClean="0"/>
              <a:t>Impact analysis prediction Impact significance</a:t>
            </a:r>
            <a:endParaRPr lang="en-US" sz="1100" dirty="0"/>
          </a:p>
        </p:txBody>
      </p:sp>
      <p:sp>
        <p:nvSpPr>
          <p:cNvPr id="11" name="Rectangle 10"/>
          <p:cNvSpPr/>
          <p:nvPr/>
        </p:nvSpPr>
        <p:spPr>
          <a:xfrm>
            <a:off x="1676400" y="3810000"/>
            <a:ext cx="2819400" cy="381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Impact mitigation Redesign planning</a:t>
            </a:r>
          </a:p>
          <a:p>
            <a:r>
              <a:rPr lang="en-US" sz="1100" dirty="0" smtClean="0"/>
              <a:t>For impact management  </a:t>
            </a:r>
            <a:endParaRPr lang="en-US" sz="1100" dirty="0"/>
          </a:p>
        </p:txBody>
      </p:sp>
      <p:sp>
        <p:nvSpPr>
          <p:cNvPr id="12" name="Rectangle 11"/>
          <p:cNvSpPr/>
          <p:nvPr/>
        </p:nvSpPr>
        <p:spPr>
          <a:xfrm>
            <a:off x="1905000" y="4419600"/>
            <a:ext cx="1524000" cy="228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smtClean="0"/>
          </a:p>
          <a:p>
            <a:pPr algn="ctr"/>
            <a:endParaRPr lang="en-US" sz="1100" dirty="0" smtClean="0"/>
          </a:p>
          <a:p>
            <a:pPr algn="ctr"/>
            <a:r>
              <a:rPr lang="en-US" sz="1100" dirty="0" smtClean="0"/>
              <a:t>Reporting</a:t>
            </a:r>
          </a:p>
          <a:p>
            <a:pPr algn="ctr"/>
            <a:endParaRPr lang="en-US" dirty="0"/>
          </a:p>
        </p:txBody>
      </p:sp>
      <p:sp>
        <p:nvSpPr>
          <p:cNvPr id="13" name="Rectangle 12"/>
          <p:cNvSpPr/>
          <p:nvPr/>
        </p:nvSpPr>
        <p:spPr>
          <a:xfrm>
            <a:off x="1143000" y="6400800"/>
            <a:ext cx="13716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200" dirty="0" smtClean="0"/>
              <a:t>Not approved</a:t>
            </a:r>
            <a:endParaRPr lang="en-US" sz="1200" dirty="0"/>
          </a:p>
        </p:txBody>
      </p:sp>
      <p:sp>
        <p:nvSpPr>
          <p:cNvPr id="14" name="Rectangle 13"/>
          <p:cNvSpPr/>
          <p:nvPr/>
        </p:nvSpPr>
        <p:spPr>
          <a:xfrm>
            <a:off x="1600200" y="4876800"/>
            <a:ext cx="2971800" cy="381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EIA review:   Document quality stakeholders, input proposed acceptability              </a:t>
            </a:r>
            <a:endParaRPr lang="en-US" sz="1100" dirty="0"/>
          </a:p>
        </p:txBody>
      </p:sp>
      <p:sp>
        <p:nvSpPr>
          <p:cNvPr id="15" name="Rectangle 14"/>
          <p:cNvSpPr/>
          <p:nvPr/>
        </p:nvSpPr>
        <p:spPr>
          <a:xfrm>
            <a:off x="2209800" y="5562600"/>
            <a:ext cx="16764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Decision making</a:t>
            </a:r>
            <a:endParaRPr lang="en-US" sz="1100" dirty="0"/>
          </a:p>
        </p:txBody>
      </p:sp>
      <p:sp>
        <p:nvSpPr>
          <p:cNvPr id="16" name="Rectangle 15"/>
          <p:cNvSpPr/>
          <p:nvPr/>
        </p:nvSpPr>
        <p:spPr>
          <a:xfrm>
            <a:off x="3581400" y="6400800"/>
            <a:ext cx="11430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200" dirty="0" smtClean="0"/>
              <a:t>Approve </a:t>
            </a:r>
            <a:endParaRPr lang="en-US" sz="1200" dirty="0"/>
          </a:p>
        </p:txBody>
      </p:sp>
      <p:sp>
        <p:nvSpPr>
          <p:cNvPr id="17" name="Rectangle 16"/>
          <p:cNvSpPr/>
          <p:nvPr/>
        </p:nvSpPr>
        <p:spPr>
          <a:xfrm>
            <a:off x="6248400" y="6248400"/>
            <a:ext cx="16764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100" dirty="0" smtClean="0"/>
              <a:t>Post monitoring and </a:t>
            </a:r>
          </a:p>
          <a:p>
            <a:r>
              <a:rPr lang="en-US" sz="1100" dirty="0" smtClean="0"/>
              <a:t>Environmental audit  </a:t>
            </a:r>
            <a:endParaRPr lang="en-US" sz="1100" dirty="0"/>
          </a:p>
        </p:txBody>
      </p:sp>
      <p:sp>
        <p:nvSpPr>
          <p:cNvPr id="18" name="Rectangle 17"/>
          <p:cNvSpPr/>
          <p:nvPr/>
        </p:nvSpPr>
        <p:spPr>
          <a:xfrm>
            <a:off x="152400" y="5257800"/>
            <a:ext cx="12192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200" dirty="0" smtClean="0"/>
          </a:p>
          <a:p>
            <a:pPr algn="ctr"/>
            <a:r>
              <a:rPr lang="en-US" sz="1200" dirty="0" smtClean="0"/>
              <a:t>Re-submit</a:t>
            </a:r>
          </a:p>
          <a:p>
            <a:pPr algn="ctr"/>
            <a:endParaRPr lang="en-US" dirty="0"/>
          </a:p>
        </p:txBody>
      </p:sp>
      <p:sp>
        <p:nvSpPr>
          <p:cNvPr id="19" name="Rectangle 18"/>
          <p:cNvSpPr/>
          <p:nvPr/>
        </p:nvSpPr>
        <p:spPr>
          <a:xfrm>
            <a:off x="152400" y="5791200"/>
            <a:ext cx="1219200" cy="3048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200" dirty="0" smtClean="0"/>
              <a:t>     Re-design</a:t>
            </a:r>
            <a:endParaRPr lang="en-US" sz="1200" dirty="0"/>
          </a:p>
        </p:txBody>
      </p:sp>
      <p:cxnSp>
        <p:nvCxnSpPr>
          <p:cNvPr id="30" name="Straight Arrow Connector 29"/>
          <p:cNvCxnSpPr>
            <a:endCxn id="5" idx="0"/>
          </p:cNvCxnSpPr>
          <p:nvPr/>
        </p:nvCxnSpPr>
        <p:spPr>
          <a:xfrm rot="5400000">
            <a:off x="4191397" y="9521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4153297" y="14093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3200400" y="2286000"/>
            <a:ext cx="1981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038600" y="20574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2324497" y="25523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2324497" y="30095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2324497" y="36953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2324497" y="43049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2324497" y="47621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a:off x="2667000" y="54102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905000" y="6172200"/>
            <a:ext cx="213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a:off x="1791097" y="62861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3924697" y="62861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2667000" y="60198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endCxn id="13" idx="1"/>
          </p:cNvCxnSpPr>
          <p:nvPr/>
        </p:nvCxnSpPr>
        <p:spPr>
          <a:xfrm>
            <a:off x="609600" y="65532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5400000" flipH="1" flipV="1">
            <a:off x="496094" y="56761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5400000" flipH="1" flipV="1">
            <a:off x="381794" y="6323806"/>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6" idx="3"/>
          </p:cNvCxnSpPr>
          <p:nvPr/>
        </p:nvCxnSpPr>
        <p:spPr>
          <a:xfrm>
            <a:off x="4724400" y="6553200"/>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(a)-relative weighting of environmental component(total-100)</a:t>
            </a:r>
          </a:p>
          <a:p>
            <a:r>
              <a:rPr lang="en-US" dirty="0" smtClean="0"/>
              <a:t>(b) relative weighting of project component(total-100)</a:t>
            </a:r>
          </a:p>
          <a:p>
            <a:r>
              <a:rPr lang="en-US" dirty="0" smtClean="0"/>
              <a:t>( c)-impact of project on environmental component (0-10)</a:t>
            </a:r>
          </a:p>
          <a:p>
            <a:r>
              <a:rPr lang="en-US" dirty="0" smtClean="0"/>
              <a:t>A weighted matrix: weighted project components .Based on Wenger </a:t>
            </a:r>
            <a:r>
              <a:rPr lang="en-US" dirty="0" err="1" smtClean="0"/>
              <a:t>Rhyner</a:t>
            </a:r>
            <a:r>
              <a:rPr lang="en-US" dirty="0" smtClean="0"/>
              <a:t>(1972)</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s</a:t>
            </a:r>
            <a:endParaRPr lang="en-US" dirty="0"/>
          </a:p>
        </p:txBody>
      </p:sp>
      <p:sp>
        <p:nvSpPr>
          <p:cNvPr id="3" name="Content Placeholder 2"/>
          <p:cNvSpPr>
            <a:spLocks noGrp="1"/>
          </p:cNvSpPr>
          <p:nvPr>
            <p:ph idx="1"/>
          </p:nvPr>
        </p:nvSpPr>
        <p:spPr/>
        <p:txBody>
          <a:bodyPr>
            <a:normAutofit/>
          </a:bodyPr>
          <a:lstStyle/>
          <a:p>
            <a:r>
              <a:rPr lang="en-US" dirty="0" smtClean="0"/>
              <a:t>Matrices are limited to identifying cause-effect linkages (direct impact).</a:t>
            </a:r>
          </a:p>
          <a:p>
            <a:r>
              <a:rPr lang="en-US" dirty="0" smtClean="0"/>
              <a:t> Network diagram visually describes these linkages providing   some these linkages, providing some indication of how an ecosystem operates.</a:t>
            </a:r>
          </a:p>
          <a:p>
            <a:r>
              <a:rPr lang="en-US" dirty="0" smtClean="0"/>
              <a:t>  Different levels of information can be displayed in a network diagram to study the.</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“Holistic" characteristic approach of network is to recognize series of impacts may be activated by a single  project action.  </a:t>
            </a:r>
          </a:p>
          <a:p>
            <a:r>
              <a:rPr lang="en-US" dirty="0" smtClean="0"/>
              <a:t> This method provides a guide to identification </a:t>
            </a:r>
            <a:r>
              <a:rPr lang="en-US" dirty="0" err="1" smtClean="0"/>
              <a:t>ofsecond</a:t>
            </a:r>
            <a:r>
              <a:rPr lang="en-US" dirty="0" smtClean="0"/>
              <a:t> and third order effects (indirect impact).</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Networks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 network may be an unnecessary and generalization of reality unless relationships  between individual ecosystem components are adequately understood.  </a:t>
            </a:r>
          </a:p>
          <a:p>
            <a:pPr>
              <a:buNone/>
            </a:pPr>
            <a:r>
              <a:rPr lang="en-US" dirty="0" smtClean="0"/>
              <a:t>•Individual ecosystem or social system elements may not be easily recognized or elements may not be easily recognized or found in the diagram, especially as the level of detail increases. </a:t>
            </a:r>
          </a:p>
          <a:p>
            <a:pPr>
              <a:buNone/>
            </a:pPr>
            <a:r>
              <a:rPr lang="en-US" dirty="0" smtClean="0"/>
              <a:t>•Networks cannot describe temporal aspects </a:t>
            </a:r>
          </a:p>
          <a:p>
            <a:pPr>
              <a:buNone/>
            </a:pPr>
            <a:r>
              <a:rPr lang="en-US" dirty="0" smtClean="0"/>
              <a:t>of ecosystem dynamics.</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Sorensen Network as an 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Sorensen network is probably the best known approach for investigating higher order impacts.</a:t>
            </a:r>
          </a:p>
          <a:p>
            <a:r>
              <a:rPr lang="en-US" dirty="0" smtClean="0"/>
              <a:t> It identifies feasible mitigation measures.  Structure/ content of the network must be pre defined for </a:t>
            </a:r>
            <a:r>
              <a:rPr lang="en-US" dirty="0" err="1" smtClean="0"/>
              <a:t>aparticular</a:t>
            </a:r>
            <a:r>
              <a:rPr lang="en-US" dirty="0" smtClean="0"/>
              <a:t> EIA. </a:t>
            </a:r>
          </a:p>
          <a:p>
            <a:r>
              <a:rPr lang="en-US" dirty="0" smtClean="0"/>
              <a:t>Its application is limited by adequate data </a:t>
            </a:r>
          </a:p>
          <a:p>
            <a:pPr>
              <a:buNone/>
            </a:pPr>
            <a:r>
              <a:rPr lang="en-US" dirty="0" smtClean="0"/>
              <a:t>availability and reference networks relevant to the local environment</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4-Map Overlays (</a:t>
            </a:r>
            <a:r>
              <a:rPr lang="en-US" dirty="0" err="1" smtClean="0"/>
              <a:t>OverlayMaps</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•An effective visual aid, </a:t>
            </a:r>
          </a:p>
          <a:p>
            <a:pPr>
              <a:buNone/>
            </a:pPr>
            <a:r>
              <a:rPr lang="en-US" dirty="0" smtClean="0"/>
              <a:t>•Useful as documentation of environmental </a:t>
            </a:r>
          </a:p>
          <a:p>
            <a:pPr>
              <a:buNone/>
            </a:pPr>
            <a:r>
              <a:rPr lang="en-US" dirty="0" smtClean="0"/>
              <a:t>conditions existing before project implementation </a:t>
            </a:r>
          </a:p>
          <a:p>
            <a:pPr>
              <a:buNone/>
            </a:pPr>
            <a:r>
              <a:rPr lang="en-US" dirty="0" smtClean="0"/>
              <a:t>•May describe both biophysical and social aspects of area under study.</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overlay method is effective in considering:</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•Sensitive and requiring protection from </a:t>
            </a:r>
          </a:p>
          <a:p>
            <a:pPr>
              <a:buNone/>
            </a:pPr>
            <a:r>
              <a:rPr lang="en-US" dirty="0" smtClean="0"/>
              <a:t>•Sensitive lands, requiring protection from human activity (e.g., shorelines, wetlands, etc.),</a:t>
            </a:r>
          </a:p>
          <a:p>
            <a:pPr>
              <a:buNone/>
            </a:pPr>
            <a:r>
              <a:rPr lang="en-US" dirty="0" smtClean="0"/>
              <a:t>• Hazard lands, requiring protection from the environment (e.g., floodplains, unstable slopes, volcanic slopes, etc.),  </a:t>
            </a:r>
          </a:p>
          <a:p>
            <a:pPr>
              <a:buNone/>
            </a:pPr>
            <a:r>
              <a:rPr lang="en-US" dirty="0" smtClean="0"/>
              <a:t>•Renewable resource areas, where the environment needs to be protected from human activities (e.g., aquifer recharge zones, , fish and wildlife habitat, etc.)</a:t>
            </a:r>
          </a:p>
          <a:p>
            <a:pPr>
              <a:buNone/>
            </a:pPr>
            <a:r>
              <a:rPr lang="en-US" dirty="0" smtClean="0"/>
              <a:t>•Cultural heritage (areas of scientific/ educational value, historical, architectural resources).</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Map overlays</a:t>
            </a:r>
            <a:endParaRPr lang="en-US" dirty="0"/>
          </a:p>
        </p:txBody>
      </p:sp>
      <p:sp>
        <p:nvSpPr>
          <p:cNvPr id="3" name="Content Placeholder 2"/>
          <p:cNvSpPr>
            <a:spLocks noGrp="1"/>
          </p:cNvSpPr>
          <p:nvPr>
            <p:ph idx="1"/>
          </p:nvPr>
        </p:nvSpPr>
        <p:spPr/>
        <p:txBody>
          <a:bodyPr/>
          <a:lstStyle/>
          <a:p>
            <a:pPr>
              <a:buNone/>
            </a:pPr>
            <a:r>
              <a:rPr lang="en-US" dirty="0" smtClean="0"/>
              <a:t>•Maps tend to over simplify.</a:t>
            </a:r>
          </a:p>
          <a:p>
            <a:pPr>
              <a:buNone/>
            </a:pPr>
            <a:r>
              <a:rPr lang="en-US" dirty="0" smtClean="0"/>
              <a:t> • Specific interrelationships between environmental factors are not readily obtainable.</a:t>
            </a:r>
          </a:p>
          <a:p>
            <a:pPr>
              <a:buNone/>
            </a:pPr>
            <a:r>
              <a:rPr lang="en-US" dirty="0" smtClean="0"/>
              <a:t> •Although "before" and "after" conditions is possible, it cannot , describe ecosystem dynamics through time.</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In the past, manual overlay techniques have </a:t>
            </a:r>
          </a:p>
          <a:p>
            <a:pPr>
              <a:buNone/>
            </a:pPr>
            <a:r>
              <a:rPr lang="en-US" dirty="0" smtClean="0"/>
              <a:t>been applied  and continue to be used for analyzing continue to be used for analyzing small projects. </a:t>
            </a:r>
          </a:p>
          <a:p>
            <a:pPr>
              <a:buNone/>
            </a:pPr>
            <a:r>
              <a:rPr lang="en-US" dirty="0" smtClean="0"/>
              <a:t>For large projects, geographic information systems GIS </a:t>
            </a:r>
            <a:r>
              <a:rPr lang="en-US" dirty="0" err="1" smtClean="0"/>
              <a:t>arecurrently</a:t>
            </a:r>
            <a:r>
              <a:rPr lang="en-US" dirty="0" smtClean="0"/>
              <a:t> favored</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Quantitative methods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Advanced anal y </a:t>
            </a:r>
            <a:r>
              <a:rPr lang="en-US" dirty="0" err="1" smtClean="0"/>
              <a:t>tical</a:t>
            </a:r>
            <a:r>
              <a:rPr lang="en-US" dirty="0" smtClean="0"/>
              <a:t> tool s y </a:t>
            </a:r>
          </a:p>
          <a:p>
            <a:r>
              <a:rPr lang="en-US" dirty="0" smtClean="0"/>
              <a:t>Quantitative methods, Advanced analytical tool system These tools are useful in early stages for identification environmental factors  and processes to be included in more advanced analysis. </a:t>
            </a:r>
          </a:p>
          <a:p>
            <a:r>
              <a:rPr lang="en-US" dirty="0" smtClean="0"/>
              <a:t>As Example , Battelle Environmental Evaluation system was designed to assess the impacts of water resource developments water quality resource developments, water quality management plans, highways, nuclear power plats and other projects.</a:t>
            </a:r>
          </a:p>
          <a:p>
            <a:r>
              <a:rPr lang="en-US" dirty="0" smtClean="0"/>
              <a:t>  The system is sophisticated checklist.</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VBPICTUREIDS" val="621,400,600"/>
  <p:tag name="VBLAYOUTID" val="104008"/>
  <p:tag name="VBANIMATE"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no Dark Plants">
  <a:themeElements>
    <a:clrScheme name="C-mono dark">
      <a:dk1>
        <a:srgbClr val="052D4E"/>
      </a:dk1>
      <a:lt1>
        <a:srgbClr val="FFA200"/>
      </a:lt1>
      <a:dk2>
        <a:srgbClr val="104A76"/>
      </a:dk2>
      <a:lt2>
        <a:srgbClr val="F8F3D9"/>
      </a:lt2>
      <a:accent1>
        <a:srgbClr val="0B5D83"/>
      </a:accent1>
      <a:accent2>
        <a:srgbClr val="FCB605"/>
      </a:accent2>
      <a:accent3>
        <a:srgbClr val="09385E"/>
      </a:accent3>
      <a:accent4>
        <a:srgbClr val="10B1D7"/>
      </a:accent4>
      <a:accent5>
        <a:srgbClr val="F9E99D"/>
      </a:accent5>
      <a:accent6>
        <a:srgbClr val="EE8C0B"/>
      </a:accent6>
      <a:hlink>
        <a:srgbClr val="FCB605"/>
      </a:hlink>
      <a:folHlink>
        <a:srgbClr val="10B1D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3033</TotalTime>
  <Words>11727</Words>
  <Application>Microsoft Office PowerPoint</Application>
  <PresentationFormat>On-screen Show (4:3)</PresentationFormat>
  <Paragraphs>1565</Paragraphs>
  <Slides>149</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149</vt:i4>
      </vt:variant>
    </vt:vector>
  </HeadingPairs>
  <TitlesOfParts>
    <vt:vector size="157" baseType="lpstr">
      <vt:lpstr>Arial</vt:lpstr>
      <vt:lpstr>Calibri</vt:lpstr>
      <vt:lpstr>Symbol</vt:lpstr>
      <vt:lpstr>Times New Roman</vt:lpstr>
      <vt:lpstr>Wingdings</vt:lpstr>
      <vt:lpstr>Wingdings 2</vt:lpstr>
      <vt:lpstr>Office Theme</vt:lpstr>
      <vt:lpstr>Mono Dark Plants</vt:lpstr>
      <vt:lpstr>  DBREMARKOS University  Department of Environmental Science</vt:lpstr>
      <vt:lpstr>Environmental Impact Assessment</vt:lpstr>
      <vt:lpstr>Objective of EIA:</vt:lpstr>
      <vt:lpstr>Status of EIA:Global and country level(in Ethiopia)</vt:lpstr>
      <vt:lpstr>Count…</vt:lpstr>
      <vt:lpstr>Why  EIA is important?</vt:lpstr>
      <vt:lpstr>Who gets  involved and who should undertake EIA?</vt:lpstr>
      <vt:lpstr>Guiding principles of EIA</vt:lpstr>
      <vt:lpstr>Legal framework EIA</vt:lpstr>
      <vt:lpstr>Opportunities for the challenges to EIA in Ethiopia</vt:lpstr>
      <vt:lpstr>Cont…</vt:lpstr>
      <vt:lpstr>Count…</vt:lpstr>
      <vt:lpstr>Challenges to EIA in Ethiopia</vt:lpstr>
      <vt:lpstr>Ethiopia’s development trajectories foe resilient green economy</vt:lpstr>
      <vt:lpstr>Challenges facing each cluster’s trajectory</vt:lpstr>
      <vt:lpstr>Pathways for each cluster in terms of:</vt:lpstr>
      <vt:lpstr>Implementation:</vt:lpstr>
      <vt:lpstr>Chapter Two </vt:lpstr>
      <vt:lpstr>PowerPoint Presentation</vt:lpstr>
      <vt:lpstr>Count…</vt:lpstr>
      <vt:lpstr>Count…</vt:lpstr>
      <vt:lpstr>Count…</vt:lpstr>
      <vt:lpstr>Count…</vt:lpstr>
      <vt:lpstr>Count…</vt:lpstr>
      <vt:lpstr>Count…</vt:lpstr>
      <vt:lpstr>PowerPoint Presentation</vt:lpstr>
      <vt:lpstr> </vt:lpstr>
      <vt:lpstr>Cont…</vt:lpstr>
      <vt:lpstr>Cont…</vt:lpstr>
      <vt:lpstr>Cont…</vt:lpstr>
      <vt:lpstr>Cont…</vt:lpstr>
      <vt:lpstr>Cont…</vt:lpstr>
      <vt:lpstr>Chapter 3 Checklists of Possible Environmental Impacts and their    Mitigation Measures</vt:lpstr>
      <vt:lpstr>Cont…</vt:lpstr>
      <vt:lpstr>PowerPoint Presentation</vt:lpstr>
      <vt:lpstr>PowerPoint Presentation</vt:lpstr>
      <vt:lpstr>PowerPoint Presentation</vt:lpstr>
      <vt:lpstr>PowerPoint Presentation</vt:lpstr>
      <vt:lpstr>PowerPoint Presentation</vt:lpstr>
      <vt:lpstr>Flora, Fauna and Ecosystem</vt:lpstr>
      <vt:lpstr>PowerPoint Presentation</vt:lpstr>
      <vt:lpstr>PowerPoint Presentation</vt:lpstr>
      <vt:lpstr>Socio-Economic Impact</vt:lpstr>
      <vt:lpstr>PowerPoint Presentation</vt:lpstr>
      <vt:lpstr>PowerPoint Presentation</vt:lpstr>
      <vt:lpstr>Impacts on Cultural Heritages</vt:lpstr>
      <vt:lpstr>PowerPoint Presentation</vt:lpstr>
      <vt:lpstr>Noise</vt:lpstr>
      <vt:lpstr>Impacts on Human Health and Safety</vt:lpstr>
      <vt:lpstr>PowerPoint Presentation</vt:lpstr>
      <vt:lpstr> Chapter Four Environmental Impact Assessment Report Writing </vt:lpstr>
      <vt:lpstr>Cont…</vt:lpstr>
      <vt:lpstr>Cont…</vt:lpstr>
      <vt:lpstr>Cont…</vt:lpstr>
      <vt:lpstr>Cont…</vt:lpstr>
      <vt:lpstr>Cont…</vt:lpstr>
      <vt:lpstr>Cont…</vt:lpstr>
      <vt:lpstr>Cont…</vt:lpstr>
      <vt:lpstr>Cont…</vt:lpstr>
      <vt:lpstr>Cont…</vt:lpstr>
      <vt:lpstr>Cont…</vt:lpstr>
      <vt:lpstr>Cont….</vt:lpstr>
      <vt:lpstr>Cont…</vt:lpstr>
      <vt:lpstr>Chapter 3 Environmental Impact Assessment Environmental Impact Assessment Tools and Techniques </vt:lpstr>
      <vt:lpstr>Cont…</vt:lpstr>
      <vt:lpstr>Cont…</vt:lpstr>
      <vt:lpstr>Successfulutilizationofanalyticaltools</vt:lpstr>
      <vt:lpstr>PowerPoint Presentation</vt:lpstr>
      <vt:lpstr>What are Checklists?</vt:lpstr>
      <vt:lpstr>Cont. What are Checklists?</vt:lpstr>
      <vt:lpstr>Checklists Advantages</vt:lpstr>
      <vt:lpstr>Cont…</vt:lpstr>
      <vt:lpstr>PowerPoint Presentation</vt:lpstr>
      <vt:lpstr> Give guidance how to assess impact</vt:lpstr>
      <vt:lpstr>Questionnaire  checklists:</vt:lpstr>
      <vt:lpstr>Threshold of Concern (TOC) checklists: </vt:lpstr>
      <vt:lpstr> Matrices  Most Commonly used Method of Impact Identification </vt:lpstr>
      <vt:lpstr>What are Matrices?</vt:lpstr>
      <vt:lpstr>Cont…</vt:lpstr>
      <vt:lpstr>Matrices advantages:</vt:lpstr>
      <vt:lpstr>Simple Metrics</vt:lpstr>
      <vt:lpstr>Time Dependent Matrices:</vt:lpstr>
      <vt:lpstr>Magnitude Metrics</vt:lpstr>
      <vt:lpstr>Simple Metrics</vt:lpstr>
      <vt:lpstr>Cont…</vt:lpstr>
      <vt:lpstr>How to use a Leopold Matrix</vt:lpstr>
      <vt:lpstr>Weighted Matrices </vt:lpstr>
      <vt:lpstr>Cont…</vt:lpstr>
      <vt:lpstr>cont. Weighted Matrices</vt:lpstr>
      <vt:lpstr>Cont…</vt:lpstr>
      <vt:lpstr>Network s</vt:lpstr>
      <vt:lpstr>Cont…</vt:lpstr>
      <vt:lpstr>Limitations of Networks</vt:lpstr>
      <vt:lpstr>Sorensen Network as an Example</vt:lpstr>
      <vt:lpstr>4-Map Overlays (OverlayMaps)</vt:lpstr>
      <vt:lpstr>The overlay method is effective in considering:</vt:lpstr>
      <vt:lpstr>Limitations of Map overlays</vt:lpstr>
      <vt:lpstr>Cont…</vt:lpstr>
      <vt:lpstr>Quantitative methods</vt:lpstr>
      <vt:lpstr>Major concerns are separated in to four categories</vt:lpstr>
      <vt:lpstr>How to use Battelle system:</vt:lpstr>
      <vt:lpstr>Cont…</vt:lpstr>
      <vt:lpstr>Battelle system advantages:</vt:lpstr>
      <vt:lpstr>Limitations of Battelle System:</vt:lpstr>
      <vt:lpstr>Geographic information systems</vt:lpstr>
      <vt:lpstr>Cont…</vt:lpstr>
      <vt:lpstr>Geographic information systems (GIS )</vt:lpstr>
      <vt:lpstr>Limitations of geographic information systems in ElA</vt:lpstr>
      <vt:lpstr>-Task -specific computer model s</vt:lpstr>
      <vt:lpstr>Expert systems</vt:lpstr>
      <vt:lpstr>Chapter Four: Impact identification, prediction and analysis  </vt:lpstr>
      <vt:lpstr>Impact Analysis</vt:lpstr>
      <vt:lpstr>Methods for impact analysis </vt:lpstr>
      <vt:lpstr>Proposal</vt:lpstr>
      <vt:lpstr>PowerPoint Presentation</vt:lpstr>
      <vt:lpstr>PowerPoint Presentation</vt:lpstr>
      <vt:lpstr>PowerPoint Presentation</vt:lpstr>
      <vt:lpstr>Ad hoc </vt:lpstr>
      <vt:lpstr>Types of Ad hoc methods</vt:lpstr>
      <vt:lpstr>PowerPoint Presentation</vt:lpstr>
      <vt:lpstr>Experts opinion</vt:lpstr>
      <vt:lpstr>Delphi method </vt:lpstr>
      <vt:lpstr>Ad hoc method</vt:lpstr>
      <vt:lpstr>Checklists method</vt:lpstr>
      <vt:lpstr>Cont..</vt:lpstr>
      <vt:lpstr>Types of checklists method:</vt:lpstr>
      <vt:lpstr>Cheklists</vt:lpstr>
      <vt:lpstr>Matrices</vt:lpstr>
      <vt:lpstr>Matrices method :</vt:lpstr>
      <vt:lpstr>Network method:</vt:lpstr>
      <vt:lpstr>Cont…</vt:lpstr>
      <vt:lpstr>Overlays Mc Harg (1968,69)</vt:lpstr>
      <vt:lpstr>Cont…</vt:lpstr>
      <vt:lpstr>Types of impacts</vt:lpstr>
      <vt:lpstr>A-Biological and physico-chemical impacts</vt:lpstr>
      <vt:lpstr>B- Social impacts</vt:lpstr>
      <vt:lpstr>C-Health impacts </vt:lpstr>
      <vt:lpstr>Economic impacts</vt:lpstr>
      <vt:lpstr>Impact prediction</vt:lpstr>
      <vt:lpstr>Methods of impact predication:</vt:lpstr>
      <vt:lpstr>Points to consider for impact predictions</vt:lpstr>
      <vt:lpstr>Impact evaluation</vt:lpstr>
      <vt:lpstr>Criterion for evaluating potential effects</vt:lpstr>
      <vt:lpstr>Evaluation of EIA system effectivness</vt:lpstr>
      <vt:lpstr>Continued….</vt:lpstr>
      <vt:lpstr>Five step process for evaluation of cumulative effects</vt:lpstr>
      <vt:lpstr>Impact mitigation</vt:lpstr>
      <vt:lpstr>Mitigation development</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Microsoft account</cp:lastModifiedBy>
  <cp:revision>99</cp:revision>
  <dcterms:created xsi:type="dcterms:W3CDTF">2016-10-26T18:53:50Z</dcterms:created>
  <dcterms:modified xsi:type="dcterms:W3CDTF">2020-05-18T05:25:41Z</dcterms:modified>
</cp:coreProperties>
</file>