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7" r:id="rId2"/>
    <p:sldId id="325" r:id="rId3"/>
    <p:sldId id="258" r:id="rId4"/>
    <p:sldId id="259" r:id="rId5"/>
    <p:sldId id="260" r:id="rId6"/>
    <p:sldId id="264" r:id="rId7"/>
    <p:sldId id="261" r:id="rId8"/>
    <p:sldId id="262" r:id="rId9"/>
    <p:sldId id="263" r:id="rId10"/>
    <p:sldId id="265" r:id="rId11"/>
    <p:sldId id="324" r:id="rId12"/>
    <p:sldId id="320" r:id="rId13"/>
    <p:sldId id="266" r:id="rId14"/>
    <p:sldId id="267" r:id="rId15"/>
    <p:sldId id="323" r:id="rId16"/>
    <p:sldId id="304" r:id="rId17"/>
    <p:sldId id="319"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286" r:id="rId33"/>
    <p:sldId id="287" r:id="rId34"/>
    <p:sldId id="288" r:id="rId35"/>
    <p:sldId id="290" r:id="rId36"/>
    <p:sldId id="291" r:id="rId37"/>
    <p:sldId id="289" r:id="rId38"/>
    <p:sldId id="292" r:id="rId39"/>
    <p:sldId id="293" r:id="rId40"/>
    <p:sldId id="294" r:id="rId41"/>
    <p:sldId id="295" r:id="rId42"/>
    <p:sldId id="296" r:id="rId43"/>
    <p:sldId id="297" r:id="rId44"/>
    <p:sldId id="298" r:id="rId45"/>
    <p:sldId id="300" r:id="rId46"/>
    <p:sldId id="301" r:id="rId47"/>
    <p:sldId id="299" r:id="rId48"/>
    <p:sldId id="302" r:id="rId4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478507-5A81-49D8-A67E-C69DCB060A47}"/>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B66614-B02C-4A79-99B3-B2C4C07B12D8}"/>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ACCE99EE-382A-4E2C-B484-55587104C029}" type="datetimeFigureOut">
              <a:rPr lang="en-US" smtClean="0"/>
              <a:t>11/29/2019</a:t>
            </a:fld>
            <a:endParaRPr lang="en-US"/>
          </a:p>
        </p:txBody>
      </p:sp>
      <p:sp>
        <p:nvSpPr>
          <p:cNvPr id="4" name="Footer Placeholder 3">
            <a:extLst>
              <a:ext uri="{FF2B5EF4-FFF2-40B4-BE49-F238E27FC236}">
                <a16:creationId xmlns:a16="http://schemas.microsoft.com/office/drawing/2014/main" id="{309AD9B7-42F2-433C-954E-08ECF6292AD9}"/>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F1ED7D-183A-40EE-825D-8A5C4382C132}"/>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54E703FD-5B0E-4B42-A644-AA885598C61F}" type="slidenum">
              <a:rPr lang="en-US" smtClean="0"/>
              <a:t>‹#›</a:t>
            </a:fld>
            <a:endParaRPr lang="en-US"/>
          </a:p>
        </p:txBody>
      </p:sp>
    </p:spTree>
    <p:extLst>
      <p:ext uri="{BB962C8B-B14F-4D97-AF65-F5344CB8AC3E}">
        <p14:creationId xmlns:p14="http://schemas.microsoft.com/office/powerpoint/2010/main" val="32479063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41D8-179E-403B-8C79-A2E6DAC2F3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EAFF4-F2FA-4250-9868-C5085D9C1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F6494D-FF63-415A-81B8-F87BE983C349}"/>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5" name="Footer Placeholder 4">
            <a:extLst>
              <a:ext uri="{FF2B5EF4-FFF2-40B4-BE49-F238E27FC236}">
                <a16:creationId xmlns:a16="http://schemas.microsoft.com/office/drawing/2014/main" id="{4D370325-DFC5-42DE-B576-BDFFF1CA9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018A6-0786-4482-A7D9-AE910BCB46B7}"/>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383194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09A9-C67A-4432-99B9-938B55A0BB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5F074-3499-4211-AAEC-648BCAEF26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1759E-304E-487B-BE71-FF72AABEECB2}"/>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5" name="Footer Placeholder 4">
            <a:extLst>
              <a:ext uri="{FF2B5EF4-FFF2-40B4-BE49-F238E27FC236}">
                <a16:creationId xmlns:a16="http://schemas.microsoft.com/office/drawing/2014/main" id="{19598383-C9EF-4B5B-A75A-AADA1A686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91322-E7F8-48D4-9D20-9530BDD31730}"/>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275291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4EBB4-F24A-4FBE-A27A-B1A5E4FEF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E8002C-9095-42BA-B124-C058503713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8ACA3-E542-4179-9A4D-7C693FC51102}"/>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5" name="Footer Placeholder 4">
            <a:extLst>
              <a:ext uri="{FF2B5EF4-FFF2-40B4-BE49-F238E27FC236}">
                <a16:creationId xmlns:a16="http://schemas.microsoft.com/office/drawing/2014/main" id="{44EF178C-04DB-44C3-AAAE-FDA8C5973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BBFF2-296B-436B-8C5B-C4EBF4043557}"/>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33187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AA26-1E91-48DF-A1F0-E761E182A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69B5B-A02D-4619-81E4-F9A833C926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A7CB6-2686-439D-BED2-B2EB7CB995B7}"/>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5" name="Footer Placeholder 4">
            <a:extLst>
              <a:ext uri="{FF2B5EF4-FFF2-40B4-BE49-F238E27FC236}">
                <a16:creationId xmlns:a16="http://schemas.microsoft.com/office/drawing/2014/main" id="{59D2A7E6-ACC0-4527-85D8-CF2D5AA69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95C5C-8C5A-4EB5-9EAC-C22FB8179352}"/>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148080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5B7C-EBA2-4B14-8905-733EB2321A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9F8DE-BF9E-48FF-BF2F-ED9E8E0193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7506A8-095D-4C59-8E7D-D0F7B55F78F7}"/>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5" name="Footer Placeholder 4">
            <a:extLst>
              <a:ext uri="{FF2B5EF4-FFF2-40B4-BE49-F238E27FC236}">
                <a16:creationId xmlns:a16="http://schemas.microsoft.com/office/drawing/2014/main" id="{63C0A48C-E587-4730-B0CB-C492E25A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B85F2-1D14-4DD4-9C43-DF6B7342B9F7}"/>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72610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42B8-E3F2-40BE-9499-2BDEDB0B3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AC310-C4FB-49C9-90DE-09575F5925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98B34-9A9D-449B-972B-9424068DD4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ABB3F-BFAE-42F6-9BA9-F78775FA3177}"/>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6" name="Footer Placeholder 5">
            <a:extLst>
              <a:ext uri="{FF2B5EF4-FFF2-40B4-BE49-F238E27FC236}">
                <a16:creationId xmlns:a16="http://schemas.microsoft.com/office/drawing/2014/main" id="{0826AE2E-57E1-4EB6-8797-8EBE73A07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EFF30-2BCE-45A6-AFB3-9705A17DCBA5}"/>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156044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82C5-EFCA-45BF-B44C-7DACAB49D3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50270D-CB4A-4228-9F51-C9BDA82FF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818061-E31F-4A82-8CE7-FB8915D4D9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C612A5-0A78-454E-86EB-47819D5AD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DF1A76-0AD7-4CF9-B018-D515E189BA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46C9CD-6F80-4EA3-91ED-5ACD553D6246}"/>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8" name="Footer Placeholder 7">
            <a:extLst>
              <a:ext uri="{FF2B5EF4-FFF2-40B4-BE49-F238E27FC236}">
                <a16:creationId xmlns:a16="http://schemas.microsoft.com/office/drawing/2014/main" id="{556C4EB0-0550-4BAD-A21A-E504231C64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EFB87-B525-4B4B-9F25-BF92FBB76AFC}"/>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45047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4428-921B-4F1F-B934-292282646E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42A00-BFF3-49F6-9F69-F5021FFE98C5}"/>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4" name="Footer Placeholder 3">
            <a:extLst>
              <a:ext uri="{FF2B5EF4-FFF2-40B4-BE49-F238E27FC236}">
                <a16:creationId xmlns:a16="http://schemas.microsoft.com/office/drawing/2014/main" id="{EA8C8A61-7367-4F39-9BBC-199EF524FD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2C453D-D2CB-49DF-9187-5829F830D8C4}"/>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136789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C816-A261-4493-9238-2734ED5079AE}"/>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3" name="Footer Placeholder 2">
            <a:extLst>
              <a:ext uri="{FF2B5EF4-FFF2-40B4-BE49-F238E27FC236}">
                <a16:creationId xmlns:a16="http://schemas.microsoft.com/office/drawing/2014/main" id="{2562B4BD-C82C-443D-ACB7-297A2261EB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2ECE84-B946-4F2C-A84A-D91F8A8887F0}"/>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135313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25DE-0B1F-4834-ACCB-8BD9EE91A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84A77-53BA-4451-AF26-2D99BC8CE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67196-F77F-409B-A778-D86C66CE7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CF8CB4-611F-4DE7-BF51-F8FB9A6FB105}"/>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6" name="Footer Placeholder 5">
            <a:extLst>
              <a:ext uri="{FF2B5EF4-FFF2-40B4-BE49-F238E27FC236}">
                <a16:creationId xmlns:a16="http://schemas.microsoft.com/office/drawing/2014/main" id="{345F6BC5-31C8-4F5F-BB1F-81348E18C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EEA2D-CDD3-4289-8C62-B5826366C014}"/>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357210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81F6-B216-4AFB-879C-5AB0180BF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4C7BFB-72AC-4058-9875-C4DF01A12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ADE786-E05E-4726-BC0D-BEA92C6D5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FAFA79-6E72-4046-A0F4-6344C1E9F1CC}"/>
              </a:ext>
            </a:extLst>
          </p:cNvPr>
          <p:cNvSpPr>
            <a:spLocks noGrp="1"/>
          </p:cNvSpPr>
          <p:nvPr>
            <p:ph type="dt" sz="half" idx="10"/>
          </p:nvPr>
        </p:nvSpPr>
        <p:spPr/>
        <p:txBody>
          <a:bodyPr/>
          <a:lstStyle/>
          <a:p>
            <a:fld id="{5B657CDF-A2E1-4175-A12F-6154E77A6E1F}" type="datetimeFigureOut">
              <a:rPr lang="en-US" smtClean="0"/>
              <a:t>11/29/2019</a:t>
            </a:fld>
            <a:endParaRPr lang="en-US"/>
          </a:p>
        </p:txBody>
      </p:sp>
      <p:sp>
        <p:nvSpPr>
          <p:cNvPr id="6" name="Footer Placeholder 5">
            <a:extLst>
              <a:ext uri="{FF2B5EF4-FFF2-40B4-BE49-F238E27FC236}">
                <a16:creationId xmlns:a16="http://schemas.microsoft.com/office/drawing/2014/main" id="{1CCBC1E4-9F26-4617-8ACF-57E52C2623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E6C16B-0A6C-4E5C-B37D-FAC5519BC42F}"/>
              </a:ext>
            </a:extLst>
          </p:cNvPr>
          <p:cNvSpPr>
            <a:spLocks noGrp="1"/>
          </p:cNvSpPr>
          <p:nvPr>
            <p:ph type="sldNum" sz="quarter" idx="12"/>
          </p:nvPr>
        </p:nvSpPr>
        <p:spPr/>
        <p:txBody>
          <a:bodyPr/>
          <a:lstStyle/>
          <a:p>
            <a:fld id="{400C323A-5FD6-4A3D-A6F4-69EA267536B0}" type="slidenum">
              <a:rPr lang="en-US" smtClean="0"/>
              <a:t>‹#›</a:t>
            </a:fld>
            <a:endParaRPr lang="en-US"/>
          </a:p>
        </p:txBody>
      </p:sp>
    </p:spTree>
    <p:extLst>
      <p:ext uri="{BB962C8B-B14F-4D97-AF65-F5344CB8AC3E}">
        <p14:creationId xmlns:p14="http://schemas.microsoft.com/office/powerpoint/2010/main" val="286679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B6BFD-4CDE-4EA1-993A-FA816020E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87F30-28C9-4F23-821E-BE0AB9626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B0939-F76B-4F79-8440-4A866054E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57CDF-A2E1-4175-A12F-6154E77A6E1F}" type="datetimeFigureOut">
              <a:rPr lang="en-US" smtClean="0"/>
              <a:t>11/29/2019</a:t>
            </a:fld>
            <a:endParaRPr lang="en-US"/>
          </a:p>
        </p:txBody>
      </p:sp>
      <p:sp>
        <p:nvSpPr>
          <p:cNvPr id="5" name="Footer Placeholder 4">
            <a:extLst>
              <a:ext uri="{FF2B5EF4-FFF2-40B4-BE49-F238E27FC236}">
                <a16:creationId xmlns:a16="http://schemas.microsoft.com/office/drawing/2014/main" id="{CA258056-0FF0-4341-9318-51B155A2EB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D41D2-E1A7-4614-B520-F625F9705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C323A-5FD6-4A3D-A6F4-69EA267536B0}" type="slidenum">
              <a:rPr lang="en-US" smtClean="0"/>
              <a:t>‹#›</a:t>
            </a:fld>
            <a:endParaRPr lang="en-US"/>
          </a:p>
        </p:txBody>
      </p:sp>
    </p:spTree>
    <p:extLst>
      <p:ext uri="{BB962C8B-B14F-4D97-AF65-F5344CB8AC3E}">
        <p14:creationId xmlns:p14="http://schemas.microsoft.com/office/powerpoint/2010/main" val="302561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5CDB-8B9F-4EE8-8001-A89EC8F8DF77}"/>
              </a:ext>
            </a:extLst>
          </p:cNvPr>
          <p:cNvSpPr>
            <a:spLocks noGrp="1"/>
          </p:cNvSpPr>
          <p:nvPr>
            <p:ph type="title"/>
          </p:nvPr>
        </p:nvSpPr>
        <p:spPr>
          <a:xfrm>
            <a:off x="225287" y="145774"/>
            <a:ext cx="11648661" cy="980662"/>
          </a:xfrm>
        </p:spPr>
        <p:txBody>
          <a:bodyPr>
            <a:normAutofit fontScale="90000"/>
          </a:bodyPr>
          <a:lstStyle/>
          <a:p>
            <a:pPr algn="ctr">
              <a:lnSpc>
                <a:spcPct val="100000"/>
              </a:lnSpc>
            </a:pPr>
            <a:br>
              <a:rPr lang="en-US" dirty="0"/>
            </a:br>
            <a:br>
              <a:rPr lang="en-US" dirty="0"/>
            </a:br>
            <a:r>
              <a:rPr lang="en-US" sz="3100" b="1" dirty="0">
                <a:latin typeface="Arial" panose="020B0604020202020204" pitchFamily="34" charset="0"/>
                <a:cs typeface="Arial" panose="020B0604020202020204" pitchFamily="34" charset="0"/>
              </a:rPr>
              <a:t>CHAPTER 3 </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WATERSHED DELINEATION AND CHARACTERISATION</a:t>
            </a:r>
            <a:br>
              <a:rPr lang="en-US" dirty="0"/>
            </a:br>
            <a:br>
              <a:rPr lang="en-US" dirty="0"/>
            </a:br>
            <a:endParaRPr lang="en-US" dirty="0"/>
          </a:p>
        </p:txBody>
      </p:sp>
      <p:sp>
        <p:nvSpPr>
          <p:cNvPr id="3" name="Content Placeholder 2">
            <a:extLst>
              <a:ext uri="{FF2B5EF4-FFF2-40B4-BE49-F238E27FC236}">
                <a16:creationId xmlns:a16="http://schemas.microsoft.com/office/drawing/2014/main" id="{146852CD-BC49-4998-A97C-5A1E254680F2}"/>
              </a:ext>
            </a:extLst>
          </p:cNvPr>
          <p:cNvSpPr>
            <a:spLocks noGrp="1"/>
          </p:cNvSpPr>
          <p:nvPr>
            <p:ph idx="1"/>
          </p:nvPr>
        </p:nvSpPr>
        <p:spPr>
          <a:xfrm>
            <a:off x="225287" y="1470991"/>
            <a:ext cx="11648661" cy="5387010"/>
          </a:xfrm>
        </p:spPr>
        <p:txBody>
          <a:bodyPr>
            <a:normAutofit/>
          </a:bodyPr>
          <a:lstStyle/>
          <a:p>
            <a:pPr marL="914400" lvl="2" indent="0" algn="just">
              <a:lnSpc>
                <a:spcPct val="150000"/>
              </a:lnSpc>
              <a:buNone/>
            </a:pPr>
            <a:r>
              <a:rPr lang="en-US" sz="2400" dirty="0">
                <a:latin typeface="Arial" panose="020B0604020202020204" pitchFamily="34" charset="0"/>
                <a:cs typeface="Arial" panose="020B0604020202020204" pitchFamily="34" charset="0"/>
              </a:rPr>
              <a:t>3.1. Identifying priority watersheds</a:t>
            </a:r>
          </a:p>
          <a:p>
            <a:pPr marL="914400" lvl="2" indent="0" algn="just">
              <a:lnSpc>
                <a:spcPct val="150000"/>
              </a:lnSpc>
              <a:buNone/>
            </a:pPr>
            <a:r>
              <a:rPr lang="en-US" sz="2400" dirty="0">
                <a:latin typeface="Arial" panose="020B0604020202020204" pitchFamily="34" charset="0"/>
                <a:cs typeface="Arial" panose="020B0604020202020204" pitchFamily="34" charset="0"/>
              </a:rPr>
              <a:t>3.2. Measuring Watershed Areas</a:t>
            </a:r>
          </a:p>
          <a:p>
            <a:pPr marL="914400" lvl="2" indent="0" algn="just">
              <a:lnSpc>
                <a:spcPct val="150000"/>
              </a:lnSpc>
              <a:buNone/>
            </a:pPr>
            <a:r>
              <a:rPr lang="en-US" sz="2400" dirty="0">
                <a:latin typeface="Arial" panose="020B0604020202020204" pitchFamily="34" charset="0"/>
                <a:cs typeface="Arial" panose="020B0604020202020204" pitchFamily="34" charset="0"/>
              </a:rPr>
              <a:t>3. 3. Basin Order and Channel Order</a:t>
            </a:r>
          </a:p>
          <a:p>
            <a:pPr marL="914400" lvl="2" indent="0" algn="just">
              <a:lnSpc>
                <a:spcPct val="150000"/>
              </a:lnSpc>
              <a:buNone/>
            </a:pPr>
            <a:r>
              <a:rPr lang="en-US" sz="2400" dirty="0">
                <a:latin typeface="Arial" panose="020B0604020202020204" pitchFamily="34" charset="0"/>
                <a:cs typeface="Arial" panose="020B0604020202020204" pitchFamily="34" charset="0"/>
              </a:rPr>
              <a:t>3.4. Watershed morphology and characteristics affecting water yield and quality</a:t>
            </a:r>
          </a:p>
          <a:p>
            <a:pPr algn="just">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20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A4C1AD-94BF-480E-AED1-2D65BF73A248}"/>
              </a:ext>
            </a:extLst>
          </p:cNvPr>
          <p:cNvSpPr>
            <a:spLocks noGrp="1"/>
          </p:cNvSpPr>
          <p:nvPr>
            <p:ph idx="1"/>
          </p:nvPr>
        </p:nvSpPr>
        <p:spPr>
          <a:xfrm>
            <a:off x="232231" y="203200"/>
            <a:ext cx="6633026" cy="6531429"/>
          </a:xfrm>
          <a:solidFill>
            <a:schemeClr val="bg1">
              <a:lumMod val="85000"/>
            </a:schemeClr>
          </a:solidFill>
        </p:spPr>
        <p:txBody>
          <a:bodyPr>
            <a:normAutofit lnSpcReduction="10000"/>
          </a:bodyPr>
          <a:lstStyle/>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To trace the boundary, - start at the outlet &amp; then draw a line away on the left bank, maintaining it always at right angles to the contour lines. (The line should not cross the drainage paths)</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Continue the line until it is above the headwaters of the stream network. </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Return to the outlet and repeat the procedure with a line away from the right bank.</a:t>
            </a:r>
          </a:p>
          <a:p>
            <a:pPr lvl="1">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Two lines should join to produce the full watershed boundary.</a:t>
            </a:r>
          </a:p>
          <a:p>
            <a:endParaRPr lang="en-US" dirty="0"/>
          </a:p>
        </p:txBody>
      </p:sp>
      <p:pic>
        <p:nvPicPr>
          <p:cNvPr id="4" name="Picture 3">
            <a:extLst>
              <a:ext uri="{FF2B5EF4-FFF2-40B4-BE49-F238E27FC236}">
                <a16:creationId xmlns:a16="http://schemas.microsoft.com/office/drawing/2014/main" id="{07C0588F-5720-408B-A2C2-62EEA3B9F97F}"/>
              </a:ext>
            </a:extLst>
          </p:cNvPr>
          <p:cNvPicPr>
            <a:picLocks noChangeAspect="1"/>
          </p:cNvPicPr>
          <p:nvPr/>
        </p:nvPicPr>
        <p:blipFill>
          <a:blip r:embed="rId2"/>
          <a:stretch>
            <a:fillRect/>
          </a:stretch>
        </p:blipFill>
        <p:spPr>
          <a:xfrm>
            <a:off x="6865256" y="406400"/>
            <a:ext cx="5094513" cy="5646057"/>
          </a:xfrm>
          <a:prstGeom prst="rect">
            <a:avLst/>
          </a:prstGeom>
        </p:spPr>
      </p:pic>
    </p:spTree>
    <p:extLst>
      <p:ext uri="{BB962C8B-B14F-4D97-AF65-F5344CB8AC3E}">
        <p14:creationId xmlns:p14="http://schemas.microsoft.com/office/powerpoint/2010/main" val="369147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D840-A443-46E4-A3C1-B7591CCA7AA8}"/>
              </a:ext>
            </a:extLst>
          </p:cNvPr>
          <p:cNvSpPr>
            <a:spLocks noGrp="1"/>
          </p:cNvSpPr>
          <p:nvPr>
            <p:ph type="title"/>
          </p:nvPr>
        </p:nvSpPr>
        <p:spPr>
          <a:xfrm>
            <a:off x="838200" y="145776"/>
            <a:ext cx="10515600" cy="535262"/>
          </a:xfrm>
        </p:spPr>
        <p:txBody>
          <a:bodyPr>
            <a:normAutofit/>
          </a:bodyPr>
          <a:lstStyle/>
          <a:p>
            <a:r>
              <a:rPr lang="en-US" sz="2800" dirty="0">
                <a:latin typeface="Arial" panose="020B0604020202020204" pitchFamily="34" charset="0"/>
                <a:cs typeface="Arial" panose="020B0604020202020204" pitchFamily="34" charset="0"/>
              </a:rPr>
              <a:t>Watershed delineation</a:t>
            </a:r>
          </a:p>
        </p:txBody>
      </p:sp>
      <p:pic>
        <p:nvPicPr>
          <p:cNvPr id="4" name="Content Placeholder 3">
            <a:extLst>
              <a:ext uri="{FF2B5EF4-FFF2-40B4-BE49-F238E27FC236}">
                <a16:creationId xmlns:a16="http://schemas.microsoft.com/office/drawing/2014/main" id="{09267770-E741-4763-BA89-F888E7B4EB80}"/>
              </a:ext>
            </a:extLst>
          </p:cNvPr>
          <p:cNvPicPr>
            <a:picLocks noGrp="1" noChangeAspect="1"/>
          </p:cNvPicPr>
          <p:nvPr>
            <p:ph idx="1"/>
          </p:nvPr>
        </p:nvPicPr>
        <p:blipFill>
          <a:blip r:embed="rId2"/>
          <a:stretch>
            <a:fillRect/>
          </a:stretch>
        </p:blipFill>
        <p:spPr>
          <a:xfrm>
            <a:off x="1881809" y="681038"/>
            <a:ext cx="7050156" cy="6031186"/>
          </a:xfrm>
          <a:prstGeom prst="rect">
            <a:avLst/>
          </a:prstGeom>
        </p:spPr>
      </p:pic>
    </p:spTree>
    <p:extLst>
      <p:ext uri="{BB962C8B-B14F-4D97-AF65-F5344CB8AC3E}">
        <p14:creationId xmlns:p14="http://schemas.microsoft.com/office/powerpoint/2010/main" val="391439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EEFA58F-3755-4E95-8F4F-3F6990FC93DF}"/>
              </a:ext>
            </a:extLst>
          </p:cNvPr>
          <p:cNvPicPr>
            <a:picLocks noGrp="1" noChangeAspect="1"/>
          </p:cNvPicPr>
          <p:nvPr>
            <p:ph idx="1"/>
          </p:nvPr>
        </p:nvPicPr>
        <p:blipFill>
          <a:blip r:embed="rId2"/>
          <a:stretch>
            <a:fillRect/>
          </a:stretch>
        </p:blipFill>
        <p:spPr>
          <a:xfrm>
            <a:off x="874644" y="159026"/>
            <a:ext cx="9727096" cy="6520069"/>
          </a:xfrm>
          <a:prstGeom prst="rect">
            <a:avLst/>
          </a:prstGeom>
        </p:spPr>
      </p:pic>
    </p:spTree>
    <p:extLst>
      <p:ext uri="{BB962C8B-B14F-4D97-AF65-F5344CB8AC3E}">
        <p14:creationId xmlns:p14="http://schemas.microsoft.com/office/powerpoint/2010/main" val="84459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FEFC3-1572-46C5-947E-E55B27D1AAAC}"/>
              </a:ext>
            </a:extLst>
          </p:cNvPr>
          <p:cNvSpPr>
            <a:spLocks noGrp="1"/>
          </p:cNvSpPr>
          <p:nvPr>
            <p:ph sz="half" idx="1"/>
          </p:nvPr>
        </p:nvSpPr>
        <p:spPr>
          <a:xfrm>
            <a:off x="838198" y="580570"/>
            <a:ext cx="10758715" cy="5936343"/>
          </a:xfrm>
        </p:spPr>
        <p:txBody>
          <a:bodyPr>
            <a:normAutofit/>
          </a:bodyPr>
          <a:lstStyle/>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Boundary defined by all points that shed water to the outlet</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Identify ridge lines from topo-sheet</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Water will travel perpendicular to the elevation contours which is the direction that maximize slope</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Watershed boundary is delineated by drawing lines perpendicular to the elevation contour lines for land that drains to outlet</a:t>
            </a:r>
          </a:p>
        </p:txBody>
      </p:sp>
    </p:spTree>
    <p:extLst>
      <p:ext uri="{BB962C8B-B14F-4D97-AF65-F5344CB8AC3E}">
        <p14:creationId xmlns:p14="http://schemas.microsoft.com/office/powerpoint/2010/main" val="177114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A939B-430A-4067-A1F1-262458264B0A}"/>
              </a:ext>
            </a:extLst>
          </p:cNvPr>
          <p:cNvSpPr>
            <a:spLocks noGrp="1"/>
          </p:cNvSpPr>
          <p:nvPr>
            <p:ph idx="1"/>
          </p:nvPr>
        </p:nvSpPr>
        <p:spPr>
          <a:xfrm>
            <a:off x="188686" y="116114"/>
            <a:ext cx="11698514" cy="6741886"/>
          </a:xfrm>
        </p:spPr>
        <p:txBody>
          <a:bodyPr>
            <a:normAutofit/>
          </a:bodyPr>
          <a:lstStyle/>
          <a:p>
            <a:pPr>
              <a:lnSpc>
                <a:spcPct val="150000"/>
              </a:lnSpc>
              <a:buFont typeface="Wingdings" panose="05000000000000000000" pitchFamily="2" charset="2"/>
              <a:buChar char="q"/>
            </a:pPr>
            <a:r>
              <a:rPr lang="en-US" sz="2400" dirty="0">
                <a:solidFill>
                  <a:srgbClr val="00B050"/>
                </a:solidFill>
                <a:latin typeface="Arial" panose="020B0604020202020204" pitchFamily="34" charset="0"/>
                <a:cs typeface="Arial" panose="020B0604020202020204" pitchFamily="34" charset="0"/>
              </a:rPr>
              <a:t>Area calculation of delineated watershed: </a:t>
            </a:r>
          </a:p>
          <a:p>
            <a:pPr>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procedure for calculating the watershed area is as follows:</a:t>
            </a:r>
          </a:p>
          <a:p>
            <a:pPr marL="457200" lvl="1" indent="0">
              <a:lnSpc>
                <a:spcPct val="150000"/>
              </a:lnSpc>
              <a:buNone/>
            </a:pPr>
            <a:r>
              <a:rPr lang="en-US" sz="20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Trace the ridgeline (watershed boundary) on the transparent graph paper.</a:t>
            </a:r>
          </a:p>
          <a:p>
            <a:pPr marL="457200" lvl="1" indent="0">
              <a:lnSpc>
                <a:spcPct val="150000"/>
              </a:lnSpc>
              <a:buNone/>
            </a:pPr>
            <a:r>
              <a:rPr lang="en-US" dirty="0">
                <a:latin typeface="Arial" panose="020B0604020202020204" pitchFamily="34" charset="0"/>
                <a:cs typeface="Arial" panose="020B0604020202020204" pitchFamily="34" charset="0"/>
              </a:rPr>
              <a:t>2. Count the 1 </a:t>
            </a:r>
            <a:r>
              <a:rPr lang="en-US" dirty="0" err="1">
                <a:latin typeface="Arial" panose="020B0604020202020204" pitchFamily="34" charset="0"/>
                <a:cs typeface="Arial" panose="020B0604020202020204" pitchFamily="34" charset="0"/>
              </a:rPr>
              <a:t>sq</a:t>
            </a:r>
            <a:r>
              <a:rPr lang="en-US" dirty="0">
                <a:latin typeface="Arial" panose="020B0604020202020204" pitchFamily="34" charset="0"/>
                <a:cs typeface="Arial" panose="020B0604020202020204" pitchFamily="34" charset="0"/>
              </a:rPr>
              <a:t> cm box on the graph paper. </a:t>
            </a:r>
          </a:p>
          <a:p>
            <a:pPr marL="457200" lvl="1" indent="0">
              <a:lnSpc>
                <a:spcPct val="150000"/>
              </a:lnSpc>
              <a:buNone/>
            </a:pPr>
            <a:r>
              <a:rPr lang="en-US" dirty="0">
                <a:latin typeface="Arial" panose="020B0604020202020204" pitchFamily="34" charset="0"/>
                <a:cs typeface="Arial" panose="020B0604020202020204" pitchFamily="34" charset="0"/>
              </a:rPr>
              <a:t>Then count the 1 </a:t>
            </a:r>
            <a:r>
              <a:rPr lang="en-US" dirty="0" err="1">
                <a:latin typeface="Arial" panose="020B0604020202020204" pitchFamily="34" charset="0"/>
                <a:cs typeface="Arial" panose="020B0604020202020204" pitchFamily="34" charset="0"/>
              </a:rPr>
              <a:t>sq</a:t>
            </a:r>
            <a:r>
              <a:rPr lang="en-US" dirty="0">
                <a:latin typeface="Arial" panose="020B0604020202020204" pitchFamily="34" charset="0"/>
                <a:cs typeface="Arial" panose="020B0604020202020204" pitchFamily="34" charset="0"/>
              </a:rPr>
              <a:t> mm box in an incomplete box.</a:t>
            </a:r>
          </a:p>
          <a:p>
            <a:pPr marL="457200" lvl="1" indent="0">
              <a:lnSpc>
                <a:spcPct val="150000"/>
              </a:lnSpc>
              <a:buNone/>
            </a:pPr>
            <a:r>
              <a:rPr lang="en-US" dirty="0">
                <a:latin typeface="Arial" panose="020B0604020202020204" pitchFamily="34" charset="0"/>
                <a:cs typeface="Arial" panose="020B0604020202020204" pitchFamily="34" charset="0"/>
              </a:rPr>
              <a:t>Example: Assuming that the scale of map is 1:50000 and the number of complete 1 </a:t>
            </a:r>
            <a:r>
              <a:rPr lang="en-US" dirty="0" err="1">
                <a:latin typeface="Arial" panose="020B0604020202020204" pitchFamily="34" charset="0"/>
                <a:cs typeface="Arial" panose="020B0604020202020204" pitchFamily="34" charset="0"/>
              </a:rPr>
              <a:t>sq</a:t>
            </a:r>
            <a:r>
              <a:rPr lang="en-US" dirty="0">
                <a:latin typeface="Arial" panose="020B0604020202020204" pitchFamily="34" charset="0"/>
                <a:cs typeface="Arial" panose="020B0604020202020204" pitchFamily="34" charset="0"/>
              </a:rPr>
              <a:t> cm box are 30. </a:t>
            </a:r>
          </a:p>
          <a:p>
            <a:pPr lvl="2">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What is the area of the watershed?</a:t>
            </a:r>
          </a:p>
          <a:p>
            <a:pPr lvl="2">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Solution:1 cm = 50000 cm = 500 m </a:t>
            </a:r>
          </a:p>
          <a:p>
            <a:pPr lvl="2">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1 x 1 </a:t>
            </a:r>
            <a:r>
              <a:rPr lang="en-US" sz="2400" dirty="0" err="1">
                <a:latin typeface="Arial" panose="020B0604020202020204" pitchFamily="34" charset="0"/>
                <a:cs typeface="Arial" panose="020B0604020202020204" pitchFamily="34" charset="0"/>
              </a:rPr>
              <a:t>sq</a:t>
            </a:r>
            <a:r>
              <a:rPr lang="en-US" sz="2400" dirty="0">
                <a:latin typeface="Arial" panose="020B0604020202020204" pitchFamily="34" charset="0"/>
                <a:cs typeface="Arial" panose="020B0604020202020204" pitchFamily="34" charset="0"/>
              </a:rPr>
              <a:t> cm = 500 x 500 </a:t>
            </a:r>
            <a:r>
              <a:rPr lang="en-US" sz="2400" dirty="0" err="1">
                <a:latin typeface="Arial" panose="020B0604020202020204" pitchFamily="34" charset="0"/>
                <a:cs typeface="Arial" panose="020B0604020202020204" pitchFamily="34" charset="0"/>
              </a:rPr>
              <a:t>sq</a:t>
            </a:r>
            <a:r>
              <a:rPr lang="en-US" sz="2400" dirty="0">
                <a:latin typeface="Arial" panose="020B0604020202020204" pitchFamily="34" charset="0"/>
                <a:cs typeface="Arial" panose="020B0604020202020204" pitchFamily="34" charset="0"/>
              </a:rPr>
              <a:t> m = 250000sq m = 25 ha</a:t>
            </a:r>
          </a:p>
          <a:p>
            <a:pPr lvl="2">
              <a:lnSpc>
                <a:spcPct val="150000"/>
              </a:lnSpc>
              <a:buFont typeface="Courier New" panose="02070309020205020404" pitchFamily="49" charset="0"/>
              <a:buChar char="o"/>
            </a:pPr>
            <a:r>
              <a:rPr lang="fr-FR" sz="2400" dirty="0">
                <a:latin typeface="Arial" panose="020B0604020202020204" pitchFamily="34" charset="0"/>
                <a:cs typeface="Arial" panose="020B0604020202020204" pitchFamily="34" charset="0"/>
              </a:rPr>
              <a:t>1 </a:t>
            </a:r>
            <a:r>
              <a:rPr lang="fr-FR" sz="2400" dirty="0" err="1">
                <a:latin typeface="Arial" panose="020B0604020202020204" pitchFamily="34" charset="0"/>
                <a:cs typeface="Arial" panose="020B0604020202020204" pitchFamily="34" charset="0"/>
              </a:rPr>
              <a:t>Sq</a:t>
            </a:r>
            <a:r>
              <a:rPr lang="fr-FR" sz="2400" dirty="0">
                <a:latin typeface="Arial" panose="020B0604020202020204" pitchFamily="34" charset="0"/>
                <a:cs typeface="Arial" panose="020B0604020202020204" pitchFamily="34" charset="0"/>
              </a:rPr>
              <a:t> cm = 25 ha.  </a:t>
            </a:r>
            <a:r>
              <a:rPr lang="fr-FR" sz="2400" dirty="0" err="1">
                <a:latin typeface="Arial" panose="020B0604020202020204" pitchFamily="34" charset="0"/>
                <a:cs typeface="Arial" panose="020B0604020202020204" pitchFamily="34" charset="0"/>
              </a:rPr>
              <a:t>Hence</a:t>
            </a:r>
            <a:r>
              <a:rPr lang="fr-F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area of watershed = 30 x 25 = 750 ha</a:t>
            </a:r>
          </a:p>
        </p:txBody>
      </p:sp>
    </p:spTree>
    <p:extLst>
      <p:ext uri="{BB962C8B-B14F-4D97-AF65-F5344CB8AC3E}">
        <p14:creationId xmlns:p14="http://schemas.microsoft.com/office/powerpoint/2010/main" val="209493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9B18-A3B9-4CF9-A155-6F325B3119DC}"/>
              </a:ext>
            </a:extLst>
          </p:cNvPr>
          <p:cNvSpPr>
            <a:spLocks noGrp="1"/>
          </p:cNvSpPr>
          <p:nvPr>
            <p:ph type="title"/>
          </p:nvPr>
        </p:nvSpPr>
        <p:spPr>
          <a:xfrm>
            <a:off x="838200" y="365126"/>
            <a:ext cx="10515600" cy="893832"/>
          </a:xfrm>
        </p:spPr>
        <p:txBody>
          <a:bodyPr>
            <a:normAutofit/>
          </a:bodyPr>
          <a:lstStyle/>
          <a:p>
            <a:r>
              <a:rPr lang="en-US" sz="2800" b="1" dirty="0">
                <a:latin typeface="Arial Black" panose="020B0A04020102020204" pitchFamily="34" charset="0"/>
              </a:rPr>
              <a:t>Assignment I</a:t>
            </a:r>
          </a:p>
        </p:txBody>
      </p:sp>
      <p:sp>
        <p:nvSpPr>
          <p:cNvPr id="3" name="Content Placeholder 2">
            <a:extLst>
              <a:ext uri="{FF2B5EF4-FFF2-40B4-BE49-F238E27FC236}">
                <a16:creationId xmlns:a16="http://schemas.microsoft.com/office/drawing/2014/main" id="{B748B68A-ABA5-403A-A745-6C9B1D22EFFF}"/>
              </a:ext>
            </a:extLst>
          </p:cNvPr>
          <p:cNvSpPr>
            <a:spLocks noGrp="1"/>
          </p:cNvSpPr>
          <p:nvPr>
            <p:ph idx="1"/>
          </p:nvPr>
        </p:nvSpPr>
        <p:spPr>
          <a:xfrm>
            <a:off x="838200" y="1258958"/>
            <a:ext cx="10515600" cy="5353877"/>
          </a:xfrm>
        </p:spPr>
        <p:txBody>
          <a:bodyPr/>
          <a:lstStyle/>
          <a:p>
            <a:pPr algn="just">
              <a:lnSpc>
                <a:spcPts val="3600"/>
              </a:lnSpc>
              <a:buFont typeface="Courier New" panose="02070309020205020404" pitchFamily="49" charset="0"/>
              <a:buChar char="o"/>
            </a:pPr>
            <a:r>
              <a:rPr lang="en-US" sz="2400" dirty="0">
                <a:solidFill>
                  <a:srgbClr val="00B050"/>
                </a:solidFill>
                <a:latin typeface="Arial" panose="020B0604020202020204" pitchFamily="34" charset="0"/>
                <a:cs typeface="Arial" panose="020B0604020202020204" pitchFamily="34" charset="0"/>
              </a:rPr>
              <a:t>Identify a major watershed on the topo maps and carry out the following analysis</a:t>
            </a:r>
          </a:p>
          <a:p>
            <a:pPr algn="just">
              <a:lnSpc>
                <a:spcPts val="3600"/>
              </a:lnSpc>
              <a:buFont typeface="Wingdings" panose="05000000000000000000" pitchFamily="2" charset="2"/>
              <a:buChar char="ü"/>
            </a:pPr>
            <a:r>
              <a:rPr lang="en-US" sz="2400" dirty="0">
                <a:solidFill>
                  <a:srgbClr val="00B050"/>
                </a:solidFill>
                <a:latin typeface="Arial" panose="020B0604020202020204" pitchFamily="34" charset="0"/>
                <a:cs typeface="Arial" panose="020B0604020202020204" pitchFamily="34" charset="0"/>
              </a:rPr>
              <a:t>Characterize the watershed:</a:t>
            </a:r>
          </a:p>
          <a:p>
            <a:pPr lvl="1" algn="just">
              <a:lnSpc>
                <a:spcPts val="36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Name the watershed</a:t>
            </a:r>
          </a:p>
          <a:p>
            <a:pPr lvl="1" algn="just">
              <a:lnSpc>
                <a:spcPts val="36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Delineate the watershed and describe how you identified the boundary</a:t>
            </a:r>
          </a:p>
          <a:p>
            <a:pPr lvl="1" algn="just">
              <a:lnSpc>
                <a:spcPts val="36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Identify and delineate sub-watersheds (How many and name them)</a:t>
            </a:r>
          </a:p>
          <a:p>
            <a:pPr lvl="1" algn="just">
              <a:lnSpc>
                <a:spcPts val="36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Calculate the watershed area</a:t>
            </a:r>
          </a:p>
          <a:p>
            <a:pPr algn="just">
              <a:lnSpc>
                <a:spcPts val="3600"/>
              </a:lnSpc>
              <a:buFont typeface="Wingdings" panose="05000000000000000000" pitchFamily="2" charset="2"/>
              <a:buChar char="ü"/>
            </a:pPr>
            <a:r>
              <a:rPr lang="en-US" sz="2400" dirty="0">
                <a:solidFill>
                  <a:srgbClr val="00B050"/>
                </a:solidFill>
                <a:latin typeface="Arial" panose="020B0604020202020204" pitchFamily="34" charset="0"/>
                <a:cs typeface="Arial" panose="020B0604020202020204" pitchFamily="34" charset="0"/>
              </a:rPr>
              <a:t>Please report your analysis in one page within a week</a:t>
            </a:r>
          </a:p>
        </p:txBody>
      </p:sp>
    </p:spTree>
    <p:extLst>
      <p:ext uri="{BB962C8B-B14F-4D97-AF65-F5344CB8AC3E}">
        <p14:creationId xmlns:p14="http://schemas.microsoft.com/office/powerpoint/2010/main" val="297843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28B81-7ED8-4A7E-B8D4-898BE016CF34}"/>
              </a:ext>
            </a:extLst>
          </p:cNvPr>
          <p:cNvSpPr>
            <a:spLocks noGrp="1"/>
          </p:cNvSpPr>
          <p:nvPr>
            <p:ph idx="1"/>
          </p:nvPr>
        </p:nvSpPr>
        <p:spPr>
          <a:xfrm>
            <a:off x="198782" y="145774"/>
            <a:ext cx="11860695" cy="6712226"/>
          </a:xfrm>
        </p:spPr>
        <p:txBody>
          <a:bodyPr>
            <a:normAutofit lnSpcReduction="10000"/>
          </a:bodyPr>
          <a:lstStyle/>
          <a:p>
            <a:pPr algn="just">
              <a:lnSpc>
                <a:spcPct val="16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Conditions for watershed prioritization</a:t>
            </a:r>
          </a:p>
          <a:p>
            <a:pPr algn="just">
              <a:lnSpc>
                <a:spcPct val="16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Analyzing Watershed conditions </a:t>
            </a:r>
          </a:p>
          <a:p>
            <a:pPr lvl="1" algn="just">
              <a:lnSpc>
                <a:spcPct val="160000"/>
              </a:lnSpc>
              <a:buFont typeface="Wingdings" panose="05000000000000000000" pitchFamily="2" charset="2"/>
              <a:buChar char="Ø"/>
            </a:pPr>
            <a:r>
              <a:rPr lang="en-US" dirty="0">
                <a:latin typeface="Arial" panose="020B0604020202020204" pitchFamily="34" charset="0"/>
                <a:cs typeface="Arial" panose="020B0604020202020204" pitchFamily="34" charset="0"/>
              </a:rPr>
              <a:t>It is describing and collecting data in a watershed using appropriate methods, techniques and tools</a:t>
            </a:r>
          </a:p>
          <a:p>
            <a:pPr lvl="1" algn="just">
              <a:lnSpc>
                <a:spcPct val="160000"/>
              </a:lnSpc>
              <a:buFont typeface="Wingdings" panose="05000000000000000000" pitchFamily="2" charset="2"/>
              <a:buChar char="Ø"/>
            </a:pPr>
            <a:r>
              <a:rPr lang="en-US" dirty="0">
                <a:latin typeface="Arial" panose="020B0604020202020204" pitchFamily="34" charset="0"/>
                <a:cs typeface="Arial" panose="020B0604020202020204" pitchFamily="34" charset="0"/>
              </a:rPr>
              <a:t>To prioritize a watershed it is important to analyze watersheds at different levels</a:t>
            </a:r>
          </a:p>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Levels of analysis of watersheds:</a:t>
            </a:r>
          </a:p>
          <a:p>
            <a:pPr lvl="1" algn="just">
              <a:lnSpc>
                <a:spcPct val="150000"/>
              </a:lnSpc>
              <a:buFont typeface="Wingdings" panose="05000000000000000000" pitchFamily="2" charset="2"/>
              <a:buChar char="ü"/>
            </a:pPr>
            <a:r>
              <a:rPr lang="en-US" b="1" dirty="0">
                <a:latin typeface="Arial" panose="020B0604020202020204" pitchFamily="34" charset="0"/>
                <a:cs typeface="Arial" panose="020B0604020202020204" pitchFamily="34" charset="0"/>
              </a:rPr>
              <a:t>National level</a:t>
            </a:r>
            <a:r>
              <a:rPr lang="en-US" dirty="0">
                <a:latin typeface="Arial" panose="020B0604020202020204" pitchFamily="34" charset="0"/>
                <a:cs typeface="Arial" panose="020B0604020202020204" pitchFamily="34" charset="0"/>
              </a:rPr>
              <a:t>: reconnaissance and to categorize or classify major watersheds in a country (using remote sensing techniques and aerial photographs)</a:t>
            </a:r>
          </a:p>
          <a:p>
            <a:pPr lvl="1" algn="just">
              <a:lnSpc>
                <a:spcPct val="150000"/>
              </a:lnSpc>
              <a:buFont typeface="Wingdings" panose="05000000000000000000" pitchFamily="2" charset="2"/>
              <a:buChar char="ü"/>
            </a:pPr>
            <a:r>
              <a:rPr lang="en-US" b="1" dirty="0">
                <a:latin typeface="Arial" panose="020B0604020202020204" pitchFamily="34" charset="0"/>
                <a:cs typeface="Arial" panose="020B0604020202020204" pitchFamily="34" charset="0"/>
              </a:rPr>
              <a:t>Regional and district level</a:t>
            </a:r>
            <a:r>
              <a:rPr lang="en-US" dirty="0">
                <a:latin typeface="Arial" panose="020B0604020202020204" pitchFamily="34" charset="0"/>
                <a:cs typeface="Arial" panose="020B0604020202020204" pitchFamily="34" charset="0"/>
              </a:rPr>
              <a:t>: semi-detailed survey designed for certain clusters of watersheds for regional development planning (remote sensing and ground data collection for master planning purpose, e.g., river basins)</a:t>
            </a:r>
          </a:p>
        </p:txBody>
      </p:sp>
    </p:spTree>
    <p:extLst>
      <p:ext uri="{BB962C8B-B14F-4D97-AF65-F5344CB8AC3E}">
        <p14:creationId xmlns:p14="http://schemas.microsoft.com/office/powerpoint/2010/main" val="244123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B5A9436-431D-4C1C-AD94-6EDD52D9069D}"/>
              </a:ext>
            </a:extLst>
          </p:cNvPr>
          <p:cNvPicPr>
            <a:picLocks noGrp="1" noChangeAspect="1"/>
          </p:cNvPicPr>
          <p:nvPr>
            <p:ph idx="1"/>
          </p:nvPr>
        </p:nvPicPr>
        <p:blipFill>
          <a:blip r:embed="rId2"/>
          <a:stretch>
            <a:fillRect/>
          </a:stretch>
        </p:blipFill>
        <p:spPr>
          <a:xfrm>
            <a:off x="477078" y="1"/>
            <a:ext cx="6838122" cy="5367130"/>
          </a:xfrm>
          <a:prstGeom prst="rect">
            <a:avLst/>
          </a:prstGeom>
        </p:spPr>
      </p:pic>
      <p:pic>
        <p:nvPicPr>
          <p:cNvPr id="3" name="Picture 2">
            <a:extLst>
              <a:ext uri="{FF2B5EF4-FFF2-40B4-BE49-F238E27FC236}">
                <a16:creationId xmlns:a16="http://schemas.microsoft.com/office/drawing/2014/main" id="{EE0905C4-5501-4AD8-ABC2-A8198C2F6B24}"/>
              </a:ext>
            </a:extLst>
          </p:cNvPr>
          <p:cNvPicPr/>
          <p:nvPr/>
        </p:nvPicPr>
        <p:blipFill>
          <a:blip r:embed="rId3"/>
          <a:srcRect/>
          <a:stretch>
            <a:fillRect/>
          </a:stretch>
        </p:blipFill>
        <p:spPr bwMode="auto">
          <a:xfrm>
            <a:off x="7315200" y="693254"/>
            <a:ext cx="4876800" cy="4475094"/>
          </a:xfrm>
          <a:prstGeom prst="rect">
            <a:avLst/>
          </a:prstGeom>
          <a:noFill/>
          <a:ln w="9525">
            <a:noFill/>
            <a:miter lim="800000"/>
            <a:headEnd/>
            <a:tailEnd/>
          </a:ln>
        </p:spPr>
      </p:pic>
    </p:spTree>
    <p:extLst>
      <p:ext uri="{BB962C8B-B14F-4D97-AF65-F5344CB8AC3E}">
        <p14:creationId xmlns:p14="http://schemas.microsoft.com/office/powerpoint/2010/main" val="93472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EDDA6-0DC6-4BB2-A785-56D55FDC535B}"/>
              </a:ext>
            </a:extLst>
          </p:cNvPr>
          <p:cNvSpPr>
            <a:spLocks noGrp="1"/>
          </p:cNvSpPr>
          <p:nvPr>
            <p:ph idx="1"/>
          </p:nvPr>
        </p:nvSpPr>
        <p:spPr>
          <a:xfrm>
            <a:off x="198783" y="0"/>
            <a:ext cx="11860695" cy="6858000"/>
          </a:xfrm>
        </p:spPr>
        <p:txBody>
          <a:bodyPr>
            <a:normAutofit/>
          </a:bodyPr>
          <a:lstStyle/>
          <a:p>
            <a:pPr lvl="1" algn="just">
              <a:lnSpc>
                <a:spcPct val="150000"/>
              </a:lnSpc>
              <a:buFont typeface="Wingdings" panose="05000000000000000000" pitchFamily="2" charset="2"/>
              <a:buChar char="ü"/>
            </a:pPr>
            <a:r>
              <a:rPr lang="en-US" sz="2600" b="1" dirty="0">
                <a:latin typeface="Arial" panose="020B0604020202020204" pitchFamily="34" charset="0"/>
                <a:cs typeface="Arial" panose="020B0604020202020204" pitchFamily="34" charset="0"/>
              </a:rPr>
              <a:t>Watershed and sub-watershed level</a:t>
            </a:r>
            <a:r>
              <a:rPr lang="en-US" sz="2600" dirty="0">
                <a:latin typeface="Arial" panose="020B0604020202020204" pitchFamily="34" charset="0"/>
                <a:cs typeface="Arial" panose="020B0604020202020204" pitchFamily="34" charset="0"/>
              </a:rPr>
              <a:t>: a detailed survey for the purpose of local development planning (e.g., </a:t>
            </a:r>
            <a:r>
              <a:rPr lang="en-US" sz="2600" dirty="0" err="1">
                <a:latin typeface="Arial" panose="020B0604020202020204" pitchFamily="34" charset="0"/>
                <a:cs typeface="Arial" panose="020B0604020202020204" pitchFamily="34" charset="0"/>
              </a:rPr>
              <a:t>woreda</a:t>
            </a:r>
            <a:r>
              <a:rPr lang="en-US" sz="2600" dirty="0">
                <a:latin typeface="Arial" panose="020B0604020202020204" pitchFamily="34" charset="0"/>
                <a:cs typeface="Arial" panose="020B0604020202020204" pitchFamily="34" charset="0"/>
              </a:rPr>
              <a:t> level analysis)</a:t>
            </a:r>
          </a:p>
          <a:p>
            <a:pPr lvl="1" algn="just">
              <a:lnSpc>
                <a:spcPct val="150000"/>
              </a:lnSpc>
              <a:buFont typeface="Wingdings" panose="05000000000000000000" pitchFamily="2" charset="2"/>
              <a:buChar char="ü"/>
            </a:pPr>
            <a:r>
              <a:rPr lang="en-US" sz="2600" b="1" dirty="0">
                <a:latin typeface="Arial" panose="020B0604020202020204" pitchFamily="34" charset="0"/>
                <a:cs typeface="Arial" panose="020B0604020202020204" pitchFamily="34" charset="0"/>
              </a:rPr>
              <a:t>Community and farm level</a:t>
            </a:r>
            <a:r>
              <a:rPr lang="en-US" sz="2600" dirty="0">
                <a:latin typeface="Arial" panose="020B0604020202020204" pitchFamily="34" charset="0"/>
                <a:cs typeface="Arial" panose="020B0604020202020204" pitchFamily="34" charset="0"/>
              </a:rPr>
              <a:t>: very detailed analysis of a particular community or farm for a specific watershed management objective</a:t>
            </a:r>
          </a:p>
          <a:p>
            <a:pPr algn="just">
              <a:lnSpc>
                <a:spcPct val="150000"/>
              </a:lnSpc>
              <a:buFont typeface="Wingdings" panose="05000000000000000000" pitchFamily="2" charset="2"/>
              <a:buChar char="q"/>
            </a:pPr>
            <a:r>
              <a:rPr lang="en-US" sz="2600" b="1" dirty="0">
                <a:latin typeface="Arial" panose="020B0604020202020204" pitchFamily="34" charset="0"/>
                <a:cs typeface="Arial" panose="020B0604020202020204" pitchFamily="34" charset="0"/>
              </a:rPr>
              <a:t>Operational watershed size: (</a:t>
            </a:r>
            <a:r>
              <a:rPr lang="en-US" sz="2600" dirty="0">
                <a:latin typeface="Arial" panose="020B0604020202020204" pitchFamily="34" charset="0"/>
                <a:cs typeface="Arial" panose="020B0604020202020204" pitchFamily="34" charset="0"/>
              </a:rPr>
              <a:t>Basin, Watershed, Sub-watershed, Community watershed)</a:t>
            </a:r>
          </a:p>
          <a:p>
            <a:pPr algn="just">
              <a:lnSpc>
                <a:spcPts val="3200"/>
              </a:lnSpc>
              <a:buFont typeface="Wingdings" panose="05000000000000000000" pitchFamily="2" charset="2"/>
              <a:buChar char="q"/>
            </a:pPr>
            <a:r>
              <a:rPr lang="en-US" sz="2400" dirty="0">
                <a:solidFill>
                  <a:srgbClr val="006FC0"/>
                </a:solidFill>
                <a:latin typeface="Arial" panose="020B0604020202020204" pitchFamily="34" charset="0"/>
              </a:rPr>
              <a:t>Classification of watersheds</a:t>
            </a:r>
          </a:p>
          <a:p>
            <a:pPr lvl="1" algn="just">
              <a:lnSpc>
                <a:spcPts val="3200"/>
              </a:lnSpc>
              <a:buFont typeface="Courier New" panose="02070309020205020404" pitchFamily="49" charset="0"/>
              <a:buChar char="o"/>
            </a:pPr>
            <a:r>
              <a:rPr lang="en-US" dirty="0">
                <a:solidFill>
                  <a:srgbClr val="000000"/>
                </a:solidFill>
                <a:latin typeface="Arial" panose="020B0604020202020204" pitchFamily="34" charset="0"/>
              </a:rPr>
              <a:t>Mini watershed &lt; 100 ha</a:t>
            </a:r>
          </a:p>
          <a:p>
            <a:pPr lvl="1" algn="just">
              <a:lnSpc>
                <a:spcPts val="3200"/>
              </a:lnSpc>
              <a:buFont typeface="Courier New" panose="02070309020205020404" pitchFamily="49" charset="0"/>
              <a:buChar char="o"/>
            </a:pPr>
            <a:r>
              <a:rPr lang="en-US" dirty="0">
                <a:solidFill>
                  <a:srgbClr val="000000"/>
                </a:solidFill>
                <a:latin typeface="Arial" panose="020B0604020202020204" pitchFamily="34" charset="0"/>
              </a:rPr>
              <a:t>Micro watershed = 100 and 1000 ha</a:t>
            </a:r>
          </a:p>
          <a:p>
            <a:pPr lvl="1" algn="just">
              <a:lnSpc>
                <a:spcPts val="3200"/>
              </a:lnSpc>
              <a:buFont typeface="Courier New" panose="02070309020205020404" pitchFamily="49" charset="0"/>
              <a:buChar char="o"/>
            </a:pPr>
            <a:r>
              <a:rPr lang="en-US" dirty="0">
                <a:solidFill>
                  <a:srgbClr val="000000"/>
                </a:solidFill>
                <a:latin typeface="Arial" panose="020B0604020202020204" pitchFamily="34" charset="0"/>
              </a:rPr>
              <a:t>Milli watersheds = 1000 to 10000 ha</a:t>
            </a:r>
          </a:p>
          <a:p>
            <a:pPr lvl="1" algn="just">
              <a:lnSpc>
                <a:spcPts val="3200"/>
              </a:lnSpc>
              <a:buFont typeface="Courier New" panose="02070309020205020404" pitchFamily="49" charset="0"/>
              <a:buChar char="o"/>
            </a:pPr>
            <a:r>
              <a:rPr lang="en-US" dirty="0">
                <a:solidFill>
                  <a:srgbClr val="000000"/>
                </a:solidFill>
                <a:latin typeface="Arial" panose="020B0604020202020204" pitchFamily="34" charset="0"/>
              </a:rPr>
              <a:t>Sub watershed = 10000 to 50000 ha </a:t>
            </a:r>
          </a:p>
          <a:p>
            <a:pPr lvl="1" algn="just">
              <a:lnSpc>
                <a:spcPts val="3200"/>
              </a:lnSpc>
              <a:buFont typeface="Courier New" panose="02070309020205020404" pitchFamily="49" charset="0"/>
              <a:buChar char="o"/>
            </a:pPr>
            <a:r>
              <a:rPr lang="en-US" dirty="0">
                <a:solidFill>
                  <a:srgbClr val="000000"/>
                </a:solidFill>
                <a:latin typeface="Arial" panose="020B0604020202020204" pitchFamily="34" charset="0"/>
              </a:rPr>
              <a:t>Macro watershed &gt; 50000 ha</a:t>
            </a:r>
            <a:endParaRPr lang="en-US"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54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F960C-75B0-4CC5-81E5-AF708AC0DC5A}"/>
              </a:ext>
            </a:extLst>
          </p:cNvPr>
          <p:cNvSpPr>
            <a:spLocks noGrp="1"/>
          </p:cNvSpPr>
          <p:nvPr>
            <p:ph idx="1"/>
          </p:nvPr>
        </p:nvSpPr>
        <p:spPr>
          <a:xfrm>
            <a:off x="198783" y="159026"/>
            <a:ext cx="11834191" cy="6586331"/>
          </a:xfrm>
        </p:spPr>
        <p:txBody>
          <a:bodyPr>
            <a:normAutofit/>
          </a:bodyPr>
          <a:lstStyle/>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participatory community watershed management, the size of a watershed is decided based on the community or communities who depend on the watershed, i.e. community boundary. Why?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Because the decision making unit for any watershed is the community.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Therefore, the starting point for any watershed development planning is the community and its surroundings.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optimum size of a community watershed that should be considered as a planning unit is recommended to be in the range of </a:t>
            </a:r>
            <a:r>
              <a:rPr lang="en-US" b="1" dirty="0">
                <a:solidFill>
                  <a:srgbClr val="00B050"/>
                </a:solidFill>
                <a:latin typeface="Arial" panose="020B0604020202020204" pitchFamily="34" charset="0"/>
                <a:cs typeface="Arial" panose="020B0604020202020204" pitchFamily="34" charset="0"/>
              </a:rPr>
              <a:t>200 and 500 ha</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If it is more than 500, it will be difficult to organize the community.</a:t>
            </a:r>
          </a:p>
          <a:p>
            <a:endParaRPr lang="en-US" dirty="0"/>
          </a:p>
        </p:txBody>
      </p:sp>
    </p:spTree>
    <p:extLst>
      <p:ext uri="{BB962C8B-B14F-4D97-AF65-F5344CB8AC3E}">
        <p14:creationId xmlns:p14="http://schemas.microsoft.com/office/powerpoint/2010/main" val="187562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0127DC-30F8-4217-8B82-B6BECBE0E024}"/>
              </a:ext>
            </a:extLst>
          </p:cNvPr>
          <p:cNvSpPr>
            <a:spLocks noGrp="1"/>
          </p:cNvSpPr>
          <p:nvPr>
            <p:ph idx="1"/>
          </p:nvPr>
        </p:nvSpPr>
        <p:spPr>
          <a:xfrm>
            <a:off x="410817" y="132522"/>
            <a:ext cx="10942983" cy="6725478"/>
          </a:xfrm>
        </p:spPr>
        <p:txBody>
          <a:bodyPr>
            <a:normAutofit/>
          </a:bodyPr>
          <a:lstStyle/>
          <a:p>
            <a:pPr marL="457200" indent="-457200" algn="just">
              <a:lnSpc>
                <a:spcPct val="150000"/>
              </a:lnSpc>
              <a:buFont typeface="+mj-lt"/>
              <a:buAutoNum type="arabicPeriod"/>
            </a:pPr>
            <a:r>
              <a:rPr lang="en-US" sz="2400" b="1" dirty="0">
                <a:latin typeface="Arial" panose="020B0604020202020204" pitchFamily="34" charset="0"/>
                <a:cs typeface="Arial" panose="020B0604020202020204" pitchFamily="34" charset="0"/>
              </a:rPr>
              <a:t>Watershed delineation, measuring watershed areas and identifying priority watersheds</a:t>
            </a:r>
          </a:p>
          <a:p>
            <a:pPr lvl="1"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Major Contents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Watershed delineation</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Measuring Watershed Areas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Identifying priority watersheds</a:t>
            </a:r>
          </a:p>
          <a:p>
            <a:pPr lvl="1"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Learning outcomes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identify data/tools sources, type of data used in watershed delineation and limitations in these data/tools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able to delineate watersheds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Able to prioritize critical watersheds</a:t>
            </a:r>
          </a:p>
          <a:p>
            <a:endParaRPr lang="en-US" dirty="0"/>
          </a:p>
        </p:txBody>
      </p:sp>
    </p:spTree>
    <p:extLst>
      <p:ext uri="{BB962C8B-B14F-4D97-AF65-F5344CB8AC3E}">
        <p14:creationId xmlns:p14="http://schemas.microsoft.com/office/powerpoint/2010/main" val="85211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4A936-7150-412F-9B8B-40344772435E}"/>
              </a:ext>
            </a:extLst>
          </p:cNvPr>
          <p:cNvSpPr>
            <a:spLocks noGrp="1"/>
          </p:cNvSpPr>
          <p:nvPr>
            <p:ph idx="1"/>
          </p:nvPr>
        </p:nvSpPr>
        <p:spPr>
          <a:xfrm>
            <a:off x="437322" y="331304"/>
            <a:ext cx="11463130" cy="6175513"/>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Is it the same for dry and wet areas?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In wet areas, villages or communities are found in a </a:t>
            </a:r>
            <a:r>
              <a:rPr lang="en-US" b="1" dirty="0">
                <a:latin typeface="Arial" panose="020B0604020202020204" pitchFamily="34" charset="0"/>
                <a:cs typeface="Arial" panose="020B0604020202020204" pitchFamily="34" charset="0"/>
              </a:rPr>
              <a:t>more dense condition </a:t>
            </a:r>
            <a:r>
              <a:rPr lang="en-US" dirty="0">
                <a:latin typeface="Arial" panose="020B0604020202020204" pitchFamily="34" charset="0"/>
                <a:cs typeface="Arial" panose="020B0604020202020204" pitchFamily="34" charset="0"/>
              </a:rPr>
              <a:t>and resources in watersheds are influenced by the presence of </a:t>
            </a:r>
            <a:r>
              <a:rPr lang="en-US" b="1" dirty="0">
                <a:latin typeface="Arial" panose="020B0604020202020204" pitchFamily="34" charset="0"/>
                <a:cs typeface="Arial" panose="020B0604020202020204" pitchFamily="34" charset="0"/>
              </a:rPr>
              <a:t>high rainfall </a:t>
            </a:r>
            <a:r>
              <a:rPr lang="en-US" dirty="0">
                <a:latin typeface="Arial" panose="020B0604020202020204" pitchFamily="34" charset="0"/>
                <a:cs typeface="Arial" panose="020B0604020202020204" pitchFamily="34" charset="0"/>
              </a:rPr>
              <a:t>and numerous streams.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Smaller size is preferred for effective and successful management.</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In dry areas, villages or communities are </a:t>
            </a:r>
            <a:r>
              <a:rPr lang="en-US" b="1" dirty="0">
                <a:latin typeface="Arial" panose="020B0604020202020204" pitchFamily="34" charset="0"/>
                <a:cs typeface="Arial" panose="020B0604020202020204" pitchFamily="34" charset="0"/>
              </a:rPr>
              <a:t>more scattered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rainfall may not be problematic </a:t>
            </a:r>
            <a:r>
              <a:rPr lang="en-US" dirty="0">
                <a:latin typeface="Arial" panose="020B0604020202020204" pitchFamily="34" charset="0"/>
                <a:cs typeface="Arial" panose="020B0604020202020204" pitchFamily="34" charset="0"/>
              </a:rPr>
              <a:t>and the size of watersheds can be larger.</a:t>
            </a:r>
          </a:p>
        </p:txBody>
      </p:sp>
    </p:spTree>
    <p:extLst>
      <p:ext uri="{BB962C8B-B14F-4D97-AF65-F5344CB8AC3E}">
        <p14:creationId xmlns:p14="http://schemas.microsoft.com/office/powerpoint/2010/main" val="371622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3AF59-9DBD-4490-9B62-3B6F11BE53C7}"/>
              </a:ext>
            </a:extLst>
          </p:cNvPr>
          <p:cNvSpPr>
            <a:spLocks noGrp="1"/>
          </p:cNvSpPr>
          <p:nvPr>
            <p:ph idx="1"/>
          </p:nvPr>
        </p:nvSpPr>
        <p:spPr>
          <a:xfrm>
            <a:off x="318051" y="278296"/>
            <a:ext cx="11608905" cy="6268278"/>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Identifying watersheds at a</a:t>
            </a:r>
            <a:r>
              <a:rPr lang="en-US" sz="2400" b="1" i="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woreda</a:t>
            </a:r>
            <a:r>
              <a:rPr lang="en-US" sz="2400" b="1"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level</a:t>
            </a:r>
            <a:r>
              <a:rPr lang="en-US" sz="2400"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Mapping and delineating boundaries: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Major watersheds and </a:t>
            </a:r>
            <a:r>
              <a:rPr lang="en-US" dirty="0">
                <a:solidFill>
                  <a:srgbClr val="FF0000"/>
                </a:solidFill>
                <a:latin typeface="Arial" panose="020B0604020202020204" pitchFamily="34" charset="0"/>
                <a:cs typeface="Arial" panose="020B0604020202020204" pitchFamily="34" charset="0"/>
              </a:rPr>
              <a:t>critical watershed units</a:t>
            </a:r>
            <a:r>
              <a:rPr lang="en-US" dirty="0">
                <a:latin typeface="Arial" panose="020B0604020202020204" pitchFamily="34" charset="0"/>
                <a:cs typeface="Arial" panose="020B0604020202020204" pitchFamily="34" charset="0"/>
              </a:rPr>
              <a:t>/sub-watersheds within a </a:t>
            </a:r>
            <a:r>
              <a:rPr lang="en-US" i="1" dirty="0" err="1">
                <a:latin typeface="Arial" panose="020B0604020202020204" pitchFamily="34" charset="0"/>
                <a:cs typeface="Arial" panose="020B0604020202020204" pitchFamily="34" charset="0"/>
              </a:rPr>
              <a:t>woreda</a:t>
            </a:r>
            <a:r>
              <a:rPr lang="en-US" dirty="0">
                <a:latin typeface="Arial" panose="020B0604020202020204" pitchFamily="34" charset="0"/>
                <a:cs typeface="Arial" panose="020B0604020202020204" pitchFamily="34" charset="0"/>
              </a:rPr>
              <a:t> can be identified using a 1: 50, 000 topo map (standard map)</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Major watersheds approximately ranging between 6000 and 20, 000 ha</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critical watershed units ranging between 2000 and 6000 ha, containing more than one administrative unit or Kebele and several communities map</a:t>
            </a:r>
          </a:p>
        </p:txBody>
      </p:sp>
    </p:spTree>
    <p:extLst>
      <p:ext uri="{BB962C8B-B14F-4D97-AF65-F5344CB8AC3E}">
        <p14:creationId xmlns:p14="http://schemas.microsoft.com/office/powerpoint/2010/main" val="355201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3EFBE-C90C-4142-8208-34893C1397C3}"/>
              </a:ext>
            </a:extLst>
          </p:cNvPr>
          <p:cNvSpPr>
            <a:spLocks noGrp="1"/>
          </p:cNvSpPr>
          <p:nvPr>
            <p:ph idx="1"/>
          </p:nvPr>
        </p:nvSpPr>
        <p:spPr>
          <a:xfrm>
            <a:off x="132522" y="0"/>
            <a:ext cx="11860695" cy="6858000"/>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Identifying watersheds at the community level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Within the broader sub-watershed units, community watersheds can be identified and delineated with a range between </a:t>
            </a:r>
            <a:r>
              <a:rPr lang="en-US" b="1" dirty="0">
                <a:latin typeface="Arial" panose="020B0604020202020204" pitchFamily="34" charset="0"/>
                <a:cs typeface="Arial" panose="020B0604020202020204" pitchFamily="34" charset="0"/>
              </a:rPr>
              <a:t>200-500 ha</a:t>
            </a:r>
            <a:r>
              <a:rPr lang="en-US" dirty="0">
                <a:latin typeface="Arial" panose="020B0604020202020204" pitchFamily="34" charset="0"/>
                <a:cs typeface="Arial" panose="020B0604020202020204" pitchFamily="34" charset="0"/>
              </a:rPr>
              <a:t>, based on community boundaries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Community boundaries often do not coincide with watershed boundaries and may have possible scenarios: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Scenario 1: Community boundaries may be completely located within a specific sub-watershed - ideal but usually does not happen</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Scenario 2: Part of the community land is located in one watershed and partly in another; e.g., when a stream dissects or borders two communities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Scenario 3: Community land is included as part of one sub-watershed</a:t>
            </a:r>
          </a:p>
        </p:txBody>
      </p:sp>
    </p:spTree>
    <p:extLst>
      <p:ext uri="{BB962C8B-B14F-4D97-AF65-F5344CB8AC3E}">
        <p14:creationId xmlns:p14="http://schemas.microsoft.com/office/powerpoint/2010/main" val="207950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C08A43-4265-4B97-9C01-8E1F718DB987}"/>
              </a:ext>
            </a:extLst>
          </p:cNvPr>
          <p:cNvPicPr>
            <a:picLocks noGrp="1" noChangeAspect="1"/>
          </p:cNvPicPr>
          <p:nvPr>
            <p:ph idx="1"/>
          </p:nvPr>
        </p:nvPicPr>
        <p:blipFill>
          <a:blip r:embed="rId2"/>
          <a:stretch>
            <a:fillRect/>
          </a:stretch>
        </p:blipFill>
        <p:spPr>
          <a:xfrm>
            <a:off x="2226366" y="159026"/>
            <a:ext cx="8256104" cy="6586331"/>
          </a:xfrm>
          <a:prstGeom prst="rect">
            <a:avLst/>
          </a:prstGeom>
        </p:spPr>
      </p:pic>
    </p:spTree>
    <p:extLst>
      <p:ext uri="{BB962C8B-B14F-4D97-AF65-F5344CB8AC3E}">
        <p14:creationId xmlns:p14="http://schemas.microsoft.com/office/powerpoint/2010/main" val="149511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EA43B-BE45-4FB8-B680-C5B09514BF70}"/>
              </a:ext>
            </a:extLst>
          </p:cNvPr>
          <p:cNvSpPr>
            <a:spLocks noGrp="1"/>
          </p:cNvSpPr>
          <p:nvPr>
            <p:ph idx="1"/>
          </p:nvPr>
        </p:nvSpPr>
        <p:spPr>
          <a:xfrm>
            <a:off x="159027" y="397565"/>
            <a:ext cx="11834190" cy="6069496"/>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After identifying major watersheds, critical/sub-watersheds and community watersheds, priority watersheds will then be </a:t>
            </a:r>
            <a:r>
              <a:rPr lang="en-US" sz="2400" b="1" dirty="0">
                <a:latin typeface="Arial" panose="020B0604020202020204" pitchFamily="34" charset="0"/>
                <a:cs typeface="Arial" panose="020B0604020202020204" pitchFamily="34" charset="0"/>
              </a:rPr>
              <a:t>ranked based on standardized selection criteria.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This could be </a:t>
            </a:r>
            <a:r>
              <a:rPr lang="en-US" sz="2400" b="1" dirty="0">
                <a:latin typeface="Arial" panose="020B0604020202020204" pitchFamily="34" charset="0"/>
                <a:cs typeface="Arial" panose="020B0604020202020204" pitchFamily="34" charset="0"/>
              </a:rPr>
              <a:t>based on the objective and urgency of the problem </a:t>
            </a:r>
            <a:r>
              <a:rPr lang="en-US" sz="2400" dirty="0">
                <a:latin typeface="Arial" panose="020B0604020202020204" pitchFamily="34" charset="0"/>
                <a:cs typeface="Arial" panose="020B0604020202020204" pitchFamily="34" charset="0"/>
              </a:rPr>
              <a:t>which in turn based on watershed information resulted from </a:t>
            </a:r>
            <a:r>
              <a:rPr lang="en-US" sz="2400" b="1" dirty="0">
                <a:latin typeface="Arial" panose="020B0604020202020204" pitchFamily="34" charset="0"/>
                <a:cs typeface="Arial" panose="020B0604020202020204" pitchFamily="34" charset="0"/>
              </a:rPr>
              <a:t>conducting the watershed analysis or survey</a:t>
            </a:r>
          </a:p>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Read on WOCAT 2010, A Framework for Documentation and Evaluation of Sustainable Land Management</a:t>
            </a:r>
          </a:p>
          <a:p>
            <a:pPr algn="just">
              <a:lnSpc>
                <a:spcPct val="150000"/>
              </a:lnSpc>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93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FDEB19-0B8F-433C-A41A-612F36E6E22F}"/>
              </a:ext>
            </a:extLst>
          </p:cNvPr>
          <p:cNvSpPr>
            <a:spLocks noGrp="1"/>
          </p:cNvSpPr>
          <p:nvPr>
            <p:ph idx="1"/>
          </p:nvPr>
        </p:nvSpPr>
        <p:spPr>
          <a:xfrm>
            <a:off x="838200" y="503584"/>
            <a:ext cx="10515600" cy="5910468"/>
          </a:xfrm>
        </p:spPr>
        <p:txBody>
          <a:bodyPr>
            <a:normAutofit lnSpcReduction="10000"/>
          </a:bodyPr>
          <a:lstStyle/>
          <a:p>
            <a:pPr algn="just">
              <a:lnSpc>
                <a:spcPct val="150000"/>
              </a:lnSpc>
              <a:buFont typeface="Wingdings" panose="05000000000000000000" pitchFamily="2" charset="2"/>
              <a:buChar char="§"/>
            </a:pPr>
            <a:r>
              <a:rPr lang="en-US" sz="2400" b="1" dirty="0">
                <a:latin typeface="Arial" panose="020B0604020202020204" pitchFamily="34" charset="0"/>
                <a:cs typeface="Arial" panose="020B0604020202020204" pitchFamily="34" charset="0"/>
              </a:rPr>
              <a:t>Conducting the watershed analysis or survey</a:t>
            </a:r>
          </a:p>
          <a:p>
            <a:pPr lvl="1"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For any sort of survey or analysis, start by collecting available information from secondary sources</a:t>
            </a:r>
          </a:p>
          <a:p>
            <a:pPr lvl="1" algn="just">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Biophysical analysis (survey)</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Watershed physical conditions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Land use and vegetation</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 resource related problems</a:t>
            </a:r>
          </a:p>
          <a:p>
            <a:pPr lvl="1" algn="just">
              <a:lnSpc>
                <a:spcPct val="150000"/>
              </a:lnSpc>
              <a:buFont typeface="Wingdings" panose="05000000000000000000" pitchFamily="2" charset="2"/>
              <a:buChar char="q"/>
            </a:pPr>
            <a:r>
              <a:rPr lang="en-US" b="1" dirty="0">
                <a:latin typeface="Arial" panose="020B0604020202020204" pitchFamily="34" charset="0"/>
                <a:cs typeface="Arial" panose="020B0604020202020204" pitchFamily="34" charset="0"/>
              </a:rPr>
              <a:t>Socioeconomic and institutional analysis (survey)</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Socioeconomic and infrastructural conditions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Policy and institutional needs</a:t>
            </a:r>
          </a:p>
        </p:txBody>
      </p:sp>
    </p:spTree>
    <p:extLst>
      <p:ext uri="{BB962C8B-B14F-4D97-AF65-F5344CB8AC3E}">
        <p14:creationId xmlns:p14="http://schemas.microsoft.com/office/powerpoint/2010/main" val="337229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316BB-C8ED-4250-B7A9-5C99F6C86E64}"/>
              </a:ext>
            </a:extLst>
          </p:cNvPr>
          <p:cNvSpPr>
            <a:spLocks noGrp="1"/>
          </p:cNvSpPr>
          <p:nvPr>
            <p:ph idx="1"/>
          </p:nvPr>
        </p:nvSpPr>
        <p:spPr>
          <a:xfrm>
            <a:off x="291548" y="331304"/>
            <a:ext cx="11569148" cy="6202018"/>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Biophysical survey</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Characterizing the watershed (general information)</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Watershed name</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Structural zones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Stream order and density</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Length and Shape</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Drainage area or size,</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Number of sub-watersheds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Tools and methods: Topo maps, participatory mapping and transect walk to quantify the characteristics of the watershed</a:t>
            </a:r>
          </a:p>
        </p:txBody>
      </p:sp>
    </p:spTree>
    <p:extLst>
      <p:ext uri="{BB962C8B-B14F-4D97-AF65-F5344CB8AC3E}">
        <p14:creationId xmlns:p14="http://schemas.microsoft.com/office/powerpoint/2010/main" val="266647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F10C1-BBB0-40E4-A552-D466D1FBE91F}"/>
              </a:ext>
            </a:extLst>
          </p:cNvPr>
          <p:cNvSpPr>
            <a:spLocks noGrp="1"/>
          </p:cNvSpPr>
          <p:nvPr>
            <p:ph idx="1"/>
          </p:nvPr>
        </p:nvSpPr>
        <p:spPr>
          <a:xfrm>
            <a:off x="291547" y="0"/>
            <a:ext cx="11516139" cy="6858000"/>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Area determination</a:t>
            </a:r>
          </a:p>
          <a:p>
            <a:pPr lvl="1" algn="just">
              <a:lnSpc>
                <a:spcPts val="3400"/>
              </a:lnSpc>
              <a:buFont typeface="Wingdings" panose="05000000000000000000" pitchFamily="2" charset="2"/>
              <a:buChar char="v"/>
            </a:pPr>
            <a:r>
              <a:rPr lang="en-US" dirty="0">
                <a:latin typeface="Arial" panose="020B0604020202020204" pitchFamily="34" charset="0"/>
                <a:cs typeface="Arial" panose="020B0604020202020204" pitchFamily="34" charset="0"/>
              </a:rPr>
              <a:t>Old methods</a:t>
            </a:r>
          </a:p>
          <a:p>
            <a:pPr lvl="2" algn="just">
              <a:lnSpc>
                <a:spcPts val="34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Dot counting</a:t>
            </a:r>
          </a:p>
          <a:p>
            <a:pPr lvl="2" algn="just">
              <a:lnSpc>
                <a:spcPts val="34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Grid square</a:t>
            </a:r>
          </a:p>
          <a:p>
            <a:pPr lvl="1" algn="just">
              <a:lnSpc>
                <a:spcPts val="3400"/>
              </a:lnSpc>
              <a:buFont typeface="Wingdings" panose="05000000000000000000" pitchFamily="2" charset="2"/>
              <a:buChar char="v"/>
            </a:pPr>
            <a:r>
              <a:rPr lang="en-US" dirty="0">
                <a:latin typeface="Arial" panose="020B0604020202020204" pitchFamily="34" charset="0"/>
                <a:cs typeface="Arial" panose="020B0604020202020204" pitchFamily="34" charset="0"/>
              </a:rPr>
              <a:t>Current methods</a:t>
            </a:r>
          </a:p>
          <a:p>
            <a:pPr lvl="2" algn="just">
              <a:lnSpc>
                <a:spcPts val="34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Planimeter</a:t>
            </a:r>
          </a:p>
          <a:p>
            <a:pPr lvl="2" algn="just">
              <a:lnSpc>
                <a:spcPts val="34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GIS (boundary delineation by GPS point collection)</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Slope calculation</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slope =     </a:t>
            </a:r>
            <a:r>
              <a:rPr lang="en-US" u="sng" dirty="0">
                <a:latin typeface="Arial" panose="020B0604020202020204" pitchFamily="34" charset="0"/>
                <a:cs typeface="Arial" panose="020B0604020202020204" pitchFamily="34" charset="0"/>
              </a:rPr>
              <a:t>Vertical distance</a:t>
            </a:r>
          </a:p>
          <a:p>
            <a:pPr marL="457200" lvl="1" indent="0" algn="just">
              <a:lnSpc>
                <a:spcPct val="150000"/>
              </a:lnSpc>
              <a:buNone/>
            </a:pPr>
            <a:r>
              <a:rPr lang="en-US" dirty="0">
                <a:latin typeface="Arial" panose="020B0604020202020204" pitchFamily="34" charset="0"/>
                <a:cs typeface="Arial" panose="020B0604020202020204" pitchFamily="34" charset="0"/>
              </a:rPr>
              <a:t>                       Horizontal distance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Techniques and tools: Clinometers, Line level, RS and GIS (from DEM) to produce slope map</a:t>
            </a:r>
          </a:p>
        </p:txBody>
      </p:sp>
    </p:spTree>
    <p:extLst>
      <p:ext uri="{BB962C8B-B14F-4D97-AF65-F5344CB8AC3E}">
        <p14:creationId xmlns:p14="http://schemas.microsoft.com/office/powerpoint/2010/main" val="69720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3B5B0-0868-4BB7-8BD3-877AEA161198}"/>
              </a:ext>
            </a:extLst>
          </p:cNvPr>
          <p:cNvSpPr>
            <a:spLocks noGrp="1"/>
          </p:cNvSpPr>
          <p:nvPr>
            <p:ph idx="1"/>
          </p:nvPr>
        </p:nvSpPr>
        <p:spPr>
          <a:xfrm>
            <a:off x="212035" y="119270"/>
            <a:ext cx="11979965" cy="6738730"/>
          </a:xfrm>
        </p:spPr>
        <p:txBody>
          <a:bodyPr>
            <a:no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Data collection (quantitative and qualitative)</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Geology and soil data</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Existing reports, with field checking and verification</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Soil survey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Techniques: Profile pit sampling &amp; description, samples using soil augers</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Climatic data</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Nearby weather stations or national meteorological center</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Land use land cover data</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Current: current images or current aerial photo analysis, ground truthing,</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Historical: personal communication, historical maps, aerial photos, images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Techniques: using various GIS and RS methods</a:t>
            </a:r>
          </a:p>
        </p:txBody>
      </p:sp>
    </p:spTree>
    <p:extLst>
      <p:ext uri="{BB962C8B-B14F-4D97-AF65-F5344CB8AC3E}">
        <p14:creationId xmlns:p14="http://schemas.microsoft.com/office/powerpoint/2010/main" val="1831105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5F07C-D6A5-4185-9BBF-45B39E7DF838}"/>
              </a:ext>
            </a:extLst>
          </p:cNvPr>
          <p:cNvSpPr>
            <a:spLocks noGrp="1"/>
          </p:cNvSpPr>
          <p:nvPr>
            <p:ph idx="1"/>
          </p:nvPr>
        </p:nvSpPr>
        <p:spPr>
          <a:xfrm>
            <a:off x="318052" y="357809"/>
            <a:ext cx="11595652" cy="6400800"/>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Land capability data</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Secondary sources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Use slope and soil data to develop land capability classes</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Soil erosion data</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From secondary sources (e.g., EHRS)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Field observation (major erosion features and indicators, e.g., rills and gullies or sediments in trails and channels)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Gully classification based on depth</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Runoff plots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Aerial photo and image analysis (for gully erosion)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Erosion Models (Process based: SWAT, WEPP, Cs-137; Mathematical: USLE)</a:t>
            </a:r>
          </a:p>
        </p:txBody>
      </p:sp>
    </p:spTree>
    <p:extLst>
      <p:ext uri="{BB962C8B-B14F-4D97-AF65-F5344CB8AC3E}">
        <p14:creationId xmlns:p14="http://schemas.microsoft.com/office/powerpoint/2010/main" val="297184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36FBF-D606-41CD-8178-DAB7405EDCAA}"/>
              </a:ext>
            </a:extLst>
          </p:cNvPr>
          <p:cNvSpPr>
            <a:spLocks noGrp="1"/>
          </p:cNvSpPr>
          <p:nvPr>
            <p:ph idx="1"/>
          </p:nvPr>
        </p:nvSpPr>
        <p:spPr>
          <a:xfrm>
            <a:off x="357809" y="291548"/>
            <a:ext cx="11529391" cy="6334539"/>
          </a:xfrm>
        </p:spPr>
        <p:txBody>
          <a:bodyPr>
            <a:normAutofit/>
          </a:bodyPr>
          <a:lstStyle/>
          <a:p>
            <a:pPr algn="just">
              <a:lnSpc>
                <a:spcPct val="150000"/>
              </a:lnSpc>
              <a:buFont typeface="Wingdings" panose="05000000000000000000" pitchFamily="2" charset="2"/>
              <a:buChar char="q"/>
            </a:pPr>
            <a:r>
              <a:rPr lang="en-US" sz="2400" dirty="0">
                <a:solidFill>
                  <a:srgbClr val="00B050"/>
                </a:solidFill>
                <a:latin typeface="Arial" panose="020B0604020202020204" pitchFamily="34" charset="0"/>
                <a:cs typeface="Arial" panose="020B0604020202020204" pitchFamily="34" charset="0"/>
              </a:rPr>
              <a:t>Definitions related to watershed delineation</a:t>
            </a:r>
          </a:p>
          <a:p>
            <a:pPr lvl="1" algn="just">
              <a:lnSpc>
                <a:spcPct val="150000"/>
              </a:lnSpc>
              <a:buFont typeface="Courier New" panose="02070309020205020404" pitchFamily="49" charset="0"/>
              <a:buChar char="o"/>
            </a:pPr>
            <a:r>
              <a:rPr lang="en-US" dirty="0">
                <a:solidFill>
                  <a:srgbClr val="C00000"/>
                </a:solidFill>
                <a:latin typeface="Arial" panose="020B0604020202020204" pitchFamily="34" charset="0"/>
                <a:cs typeface="Arial" panose="020B0604020202020204" pitchFamily="34" charset="0"/>
              </a:rPr>
              <a:t>Outlet</a:t>
            </a:r>
            <a:r>
              <a:rPr lang="en-US" dirty="0">
                <a:latin typeface="Arial" panose="020B0604020202020204" pitchFamily="34" charset="0"/>
                <a:cs typeface="Arial" panose="020B0604020202020204" pitchFamily="34" charset="0"/>
              </a:rPr>
              <a:t>: the location at which the design is being made</a:t>
            </a:r>
          </a:p>
          <a:p>
            <a:pPr lvl="1" algn="just">
              <a:lnSpc>
                <a:spcPct val="150000"/>
              </a:lnSpc>
              <a:buFont typeface="Courier New" panose="02070309020205020404" pitchFamily="49" charset="0"/>
              <a:buChar char="o"/>
            </a:pPr>
            <a:r>
              <a:rPr lang="en-US" dirty="0">
                <a:solidFill>
                  <a:srgbClr val="C00000"/>
                </a:solidFill>
                <a:latin typeface="Arial" panose="020B0604020202020204" pitchFamily="34" charset="0"/>
                <a:cs typeface="Arial" panose="020B0604020202020204" pitchFamily="34" charset="0"/>
              </a:rPr>
              <a:t>Watershed</a:t>
            </a:r>
            <a:r>
              <a:rPr lang="en-US" dirty="0">
                <a:latin typeface="Arial" panose="020B0604020202020204" pitchFamily="34" charset="0"/>
                <a:cs typeface="Arial" panose="020B0604020202020204" pitchFamily="34" charset="0"/>
              </a:rPr>
              <a:t>: the land area that sheds water to the outlet during a rainstorm</a:t>
            </a:r>
          </a:p>
          <a:p>
            <a:pPr lvl="1" algn="just">
              <a:lnSpc>
                <a:spcPct val="150000"/>
              </a:lnSpc>
              <a:buFont typeface="Courier New" panose="02070309020205020404" pitchFamily="49" charset="0"/>
              <a:buChar char="o"/>
            </a:pPr>
            <a:r>
              <a:rPr lang="en-US" dirty="0">
                <a:solidFill>
                  <a:srgbClr val="C00000"/>
                </a:solidFill>
                <a:latin typeface="Arial" panose="020B0604020202020204" pitchFamily="34" charset="0"/>
                <a:cs typeface="Arial" panose="020B0604020202020204" pitchFamily="34" charset="0"/>
              </a:rPr>
              <a:t>Watershed boundary</a:t>
            </a:r>
            <a:r>
              <a:rPr lang="en-US" dirty="0">
                <a:latin typeface="Arial" panose="020B0604020202020204" pitchFamily="34" charset="0"/>
                <a:cs typeface="Arial" panose="020B0604020202020204" pitchFamily="34" charset="0"/>
              </a:rPr>
              <a:t>: consists of the line drawn across the contours joining the highest elevations surrounding the basin/watershed</a:t>
            </a:r>
          </a:p>
          <a:p>
            <a:pPr>
              <a:lnSpc>
                <a:spcPct val="150000"/>
              </a:lnSpc>
              <a:buFont typeface="Courier New" panose="02070309020205020404" pitchFamily="49" charset="0"/>
              <a:buChar char="o"/>
            </a:pPr>
            <a:r>
              <a:rPr lang="en-US" sz="2400" dirty="0">
                <a:solidFill>
                  <a:srgbClr val="C00000"/>
                </a:solidFill>
                <a:latin typeface="Arial" panose="020B0604020202020204" pitchFamily="34" charset="0"/>
                <a:cs typeface="Arial" panose="020B0604020202020204" pitchFamily="34" charset="0"/>
              </a:rPr>
              <a:t>Watershed delineation </a:t>
            </a:r>
            <a:r>
              <a:rPr lang="en-US" sz="2400" dirty="0">
                <a:latin typeface="Arial" panose="020B0604020202020204" pitchFamily="34" charset="0"/>
                <a:cs typeface="Arial" panose="020B0604020202020204" pitchFamily="34" charset="0"/>
              </a:rPr>
              <a:t>is the process of identifying the drainage area of a point or set of points.</a:t>
            </a:r>
          </a:p>
          <a:p>
            <a:pPr>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For many years, Water Engineers have been using EMA (Ethiopian Mapping Agency) paper maps for watershed delineation.</a:t>
            </a:r>
          </a:p>
          <a:p>
            <a:pPr>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The maps are in UTM coordinates and in 1:50,000 scale with 20m contour interval</a:t>
            </a:r>
          </a:p>
          <a:p>
            <a:endParaRPr lang="en-US" dirty="0"/>
          </a:p>
        </p:txBody>
      </p:sp>
    </p:spTree>
    <p:extLst>
      <p:ext uri="{BB962C8B-B14F-4D97-AF65-F5344CB8AC3E}">
        <p14:creationId xmlns:p14="http://schemas.microsoft.com/office/powerpoint/2010/main" val="3714024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169C1-ED6F-49F8-A993-9DEF33D094A1}"/>
              </a:ext>
            </a:extLst>
          </p:cNvPr>
          <p:cNvSpPr>
            <a:spLocks noGrp="1"/>
          </p:cNvSpPr>
          <p:nvPr>
            <p:ph idx="1"/>
          </p:nvPr>
        </p:nvSpPr>
        <p:spPr>
          <a:xfrm>
            <a:off x="198783" y="0"/>
            <a:ext cx="11860695" cy="6858000"/>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Vegetation data</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Type and area cover</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Structure, composition, diversity, volume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Techniques: RS and GIS; aerial photos; inventory and statistical analysis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Tools: Hypsometer, diameter tape, caliper, </a:t>
            </a:r>
            <a:r>
              <a:rPr lang="en-US" dirty="0" err="1">
                <a:latin typeface="Arial" panose="020B0604020202020204" pitchFamily="34" charset="0"/>
                <a:cs typeface="Arial" panose="020B0604020202020204" pitchFamily="34" charset="0"/>
              </a:rPr>
              <a:t>relascope</a:t>
            </a:r>
            <a:endParaRPr lang="en-US"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resources data</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Water quantity can be measured by analyzing the water balance (to determine shortages and seasonal fluctuations)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Water use can be analyzed by determining demand and consumption for different purposes (irrigation, domestic, industries), from secondary sources and questionnaire surveys</a:t>
            </a:r>
          </a:p>
          <a:p>
            <a:pPr lvl="1" algn="just">
              <a:lnSpc>
                <a:spcPct val="150000"/>
              </a:lnSpc>
              <a:buFont typeface="Wingdings" panose="05000000000000000000" pitchFamily="2" charset="2"/>
              <a:buChar char="Ø"/>
            </a:pPr>
            <a:r>
              <a:rPr lang="en-US" b="1" dirty="0">
                <a:solidFill>
                  <a:srgbClr val="00B050"/>
                </a:solidFill>
                <a:latin typeface="Arial" panose="020B0604020202020204" pitchFamily="34" charset="0"/>
                <a:cs typeface="Arial" panose="020B0604020202020204" pitchFamily="34" charset="0"/>
              </a:rPr>
              <a:t>Water quality analysis can be done using chemicals and laboratory works</a:t>
            </a:r>
          </a:p>
        </p:txBody>
      </p:sp>
    </p:spTree>
    <p:extLst>
      <p:ext uri="{BB962C8B-B14F-4D97-AF65-F5344CB8AC3E}">
        <p14:creationId xmlns:p14="http://schemas.microsoft.com/office/powerpoint/2010/main" val="68708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842194-14DF-4B7D-9616-5C768B716400}"/>
              </a:ext>
            </a:extLst>
          </p:cNvPr>
          <p:cNvSpPr>
            <a:spLocks noGrp="1"/>
          </p:cNvSpPr>
          <p:nvPr>
            <p:ph idx="1"/>
          </p:nvPr>
        </p:nvSpPr>
        <p:spPr>
          <a:xfrm>
            <a:off x="384313" y="106018"/>
            <a:ext cx="11516139" cy="6626086"/>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Socioeconomic and institutional analysis (survey)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Socioeconomic and infrastructural conditions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Existing reports (secondary sources)</a:t>
            </a:r>
          </a:p>
          <a:p>
            <a:pPr lvl="2" algn="just">
              <a:lnSpc>
                <a:spcPct val="150000"/>
              </a:lnSpc>
              <a:buFont typeface="Wingdings" panose="05000000000000000000" pitchFamily="2" charset="2"/>
              <a:buChar char="Ø"/>
            </a:pPr>
            <a:r>
              <a:rPr lang="fr-FR" sz="2400" dirty="0">
                <a:latin typeface="Arial" panose="020B0604020202020204" pitchFamily="34" charset="0"/>
                <a:cs typeface="Arial" panose="020B0604020202020204" pitchFamily="34" charset="0"/>
              </a:rPr>
              <a:t>Questionnaire Survey (</a:t>
            </a:r>
            <a:r>
              <a:rPr lang="fr-FR" sz="2400" dirty="0" err="1">
                <a:latin typeface="Arial" panose="020B0604020202020204" pitchFamily="34" charset="0"/>
                <a:cs typeface="Arial" panose="020B0604020202020204" pitchFamily="34" charset="0"/>
              </a:rPr>
              <a:t>household</a:t>
            </a:r>
            <a:r>
              <a:rPr lang="fr-FR" sz="2400" dirty="0">
                <a:latin typeface="Arial" panose="020B0604020202020204" pitchFamily="34" charset="0"/>
                <a:cs typeface="Arial" panose="020B0604020202020204" pitchFamily="34" charset="0"/>
              </a:rPr>
              <a:t>, institutions, industries, etc…)</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Interviews and observations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Policy and institutional needs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Method: Review of policies, laws and regulations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Agriculture and related land use laws and acts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Forest and range land laws and acts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 resource development related laws</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Environmental protection laws and acts</a:t>
            </a:r>
          </a:p>
        </p:txBody>
      </p:sp>
    </p:spTree>
    <p:extLst>
      <p:ext uri="{BB962C8B-B14F-4D97-AF65-F5344CB8AC3E}">
        <p14:creationId xmlns:p14="http://schemas.microsoft.com/office/powerpoint/2010/main" val="2995924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27BB6-6789-4AB8-BAEC-BC94C0B86D27}"/>
              </a:ext>
            </a:extLst>
          </p:cNvPr>
          <p:cNvSpPr>
            <a:spLocks noGrp="1"/>
          </p:cNvSpPr>
          <p:nvPr>
            <p:ph idx="1"/>
          </p:nvPr>
        </p:nvSpPr>
        <p:spPr>
          <a:xfrm>
            <a:off x="556591" y="278296"/>
            <a:ext cx="11211339" cy="6281530"/>
          </a:xfrm>
        </p:spPr>
        <p:txBody>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Identifying priority watersheds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need for watershed management is most urgent, and is most likely to achieve a </a:t>
            </a:r>
            <a:r>
              <a:rPr lang="en-US" dirty="0">
                <a:solidFill>
                  <a:srgbClr val="C00000"/>
                </a:solidFill>
                <a:latin typeface="Arial" panose="020B0604020202020204" pitchFamily="34" charset="0"/>
                <a:cs typeface="Arial" panose="020B0604020202020204" pitchFamily="34" charset="0"/>
              </a:rPr>
              <a:t>positive and measurable impact </a:t>
            </a:r>
            <a:r>
              <a:rPr lang="en-US" dirty="0">
                <a:latin typeface="Arial" panose="020B0604020202020204" pitchFamily="34" charset="0"/>
                <a:cs typeface="Arial" panose="020B0604020202020204" pitchFamily="34" charset="0"/>
              </a:rPr>
              <a:t>in watersheds where essential watershed </a:t>
            </a:r>
            <a:r>
              <a:rPr lang="en-US" dirty="0">
                <a:solidFill>
                  <a:srgbClr val="C00000"/>
                </a:solidFill>
                <a:latin typeface="Arial" panose="020B0604020202020204" pitchFamily="34" charset="0"/>
                <a:cs typeface="Arial" panose="020B0604020202020204" pitchFamily="34" charset="0"/>
              </a:rPr>
              <a:t>functions</a:t>
            </a:r>
            <a:r>
              <a:rPr lang="en-US" dirty="0">
                <a:latin typeface="Arial" panose="020B0604020202020204" pitchFamily="34" charset="0"/>
                <a:cs typeface="Arial" panose="020B0604020202020204" pitchFamily="34" charset="0"/>
              </a:rPr>
              <a:t> are already or likely to become  </a:t>
            </a:r>
            <a:r>
              <a:rPr lang="en-US" dirty="0">
                <a:solidFill>
                  <a:srgbClr val="C00000"/>
                </a:solidFill>
                <a:latin typeface="Arial" panose="020B0604020202020204" pitchFamily="34" charset="0"/>
                <a:cs typeface="Arial" panose="020B0604020202020204" pitchFamily="34" charset="0"/>
              </a:rPr>
              <a:t>critically impaired </a:t>
            </a:r>
            <a:r>
              <a:rPr lang="en-US" dirty="0">
                <a:latin typeface="Arial" panose="020B0604020202020204" pitchFamily="34" charset="0"/>
                <a:cs typeface="Arial" panose="020B0604020202020204" pitchFamily="34" charset="0"/>
              </a:rPr>
              <a:t>through human intervention.</a:t>
            </a:r>
            <a:endParaRPr lang="en-US" dirty="0"/>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 for example watersheds with a significant negative impact on water </a:t>
            </a:r>
            <a:r>
              <a:rPr lang="en-US" dirty="0">
                <a:solidFill>
                  <a:srgbClr val="00B050"/>
                </a:solidFill>
                <a:latin typeface="Arial" panose="020B0604020202020204" pitchFamily="34" charset="0"/>
                <a:cs typeface="Arial" panose="020B0604020202020204" pitchFamily="34" charset="0"/>
              </a:rPr>
              <a:t>quality</a:t>
            </a:r>
            <a:r>
              <a:rPr lang="en-US" dirty="0">
                <a:latin typeface="Arial" panose="020B0604020202020204" pitchFamily="34" charset="0"/>
                <a:cs typeface="Arial" panose="020B0604020202020204" pitchFamily="34" charset="0"/>
              </a:rPr>
              <a:t> and / or </a:t>
            </a:r>
            <a:r>
              <a:rPr lang="en-US" dirty="0">
                <a:solidFill>
                  <a:srgbClr val="00B050"/>
                </a:solidFill>
                <a:latin typeface="Arial" panose="020B0604020202020204" pitchFamily="34" charset="0"/>
                <a:cs typeface="Arial" panose="020B0604020202020204" pitchFamily="34" charset="0"/>
              </a:rPr>
              <a:t>quantity</a:t>
            </a:r>
            <a:r>
              <a:rPr lang="en-US" dirty="0">
                <a:latin typeface="Arial" panose="020B0604020202020204" pitchFamily="34" charset="0"/>
                <a:cs typeface="Arial" panose="020B0604020202020204" pitchFamily="34" charset="0"/>
              </a:rPr>
              <a:t> can be considered to be “</a:t>
            </a:r>
            <a:r>
              <a:rPr lang="en-US" dirty="0">
                <a:solidFill>
                  <a:srgbClr val="00B050"/>
                </a:solidFill>
                <a:latin typeface="Arial" panose="020B0604020202020204" pitchFamily="34" charset="0"/>
                <a:cs typeface="Arial" panose="020B0604020202020204" pitchFamily="34" charset="0"/>
              </a:rPr>
              <a:t>sensitive” or “critical”. </a:t>
            </a:r>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 these critical watersheds can be resulted from high </a:t>
            </a:r>
            <a:r>
              <a:rPr lang="en-US" dirty="0">
                <a:solidFill>
                  <a:srgbClr val="C00000"/>
                </a:solidFill>
                <a:latin typeface="Arial" panose="020B0604020202020204" pitchFamily="34" charset="0"/>
                <a:cs typeface="Arial" panose="020B0604020202020204" pitchFamily="34" charset="0"/>
              </a:rPr>
              <a:t>rates of deforestation, land use change and population growth </a:t>
            </a:r>
          </a:p>
        </p:txBody>
      </p:sp>
    </p:spTree>
    <p:extLst>
      <p:ext uri="{BB962C8B-B14F-4D97-AF65-F5344CB8AC3E}">
        <p14:creationId xmlns:p14="http://schemas.microsoft.com/office/powerpoint/2010/main" val="2032506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D7BBD-ED23-4598-875B-E6F75AA9A5AD}"/>
              </a:ext>
            </a:extLst>
          </p:cNvPr>
          <p:cNvSpPr>
            <a:spLocks noGrp="1"/>
          </p:cNvSpPr>
          <p:nvPr>
            <p:ph idx="1"/>
          </p:nvPr>
        </p:nvSpPr>
        <p:spPr>
          <a:xfrm>
            <a:off x="278296" y="251791"/>
            <a:ext cx="11529391" cy="6427305"/>
          </a:xfrm>
        </p:spPr>
        <p:txBody>
          <a:bodyPr>
            <a:normAutofit/>
          </a:bodyPr>
          <a:lstStyle/>
          <a:p>
            <a:endParaRPr lang="en-US" dirty="0"/>
          </a:p>
          <a:p>
            <a:pPr lvl="1">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 An approach that is used to identify critical watersheds is the </a:t>
            </a:r>
            <a:r>
              <a:rPr lang="en-US" b="1" i="1" dirty="0">
                <a:solidFill>
                  <a:srgbClr val="C00000"/>
                </a:solidFill>
                <a:latin typeface="Arial" panose="020B0604020202020204" pitchFamily="34" charset="0"/>
                <a:cs typeface="Arial" panose="020B0604020202020204" pitchFamily="34" charset="0"/>
              </a:rPr>
              <a:t>concept of priority watersheds</a:t>
            </a:r>
            <a:r>
              <a:rPr lang="en-US" b="1" dirty="0">
                <a:solidFill>
                  <a:srgbClr val="C0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there is no universally accepted definition of a critical watershed, but the following </a:t>
            </a:r>
            <a:r>
              <a:rPr lang="en-US" b="1" i="1" dirty="0">
                <a:solidFill>
                  <a:srgbClr val="C00000"/>
                </a:solidFill>
                <a:latin typeface="Arial" panose="020B0604020202020204" pitchFamily="34" charset="0"/>
                <a:cs typeface="Arial" panose="020B0604020202020204" pitchFamily="34" charset="0"/>
              </a:rPr>
              <a:t>alternative definitions </a:t>
            </a:r>
            <a:r>
              <a:rPr lang="en-US" dirty="0">
                <a:latin typeface="Arial" panose="020B0604020202020204" pitchFamily="34" charset="0"/>
                <a:cs typeface="Arial" panose="020B0604020202020204" pitchFamily="34" charset="0"/>
              </a:rPr>
              <a:t>have been given: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An area considered as critical regarding the </a:t>
            </a:r>
            <a:r>
              <a:rPr lang="en-US" sz="2400" dirty="0">
                <a:solidFill>
                  <a:srgbClr val="C00000"/>
                </a:solidFill>
                <a:latin typeface="Arial" panose="020B0604020202020204" pitchFamily="34" charset="0"/>
                <a:cs typeface="Arial" panose="020B0604020202020204" pitchFamily="34" charset="0"/>
              </a:rPr>
              <a:t>risk of soil erosion</a:t>
            </a:r>
            <a:r>
              <a:rPr lang="en-US" sz="2400" dirty="0">
                <a:latin typeface="Arial" panose="020B0604020202020204" pitchFamily="34" charset="0"/>
                <a:cs typeface="Arial" panose="020B0604020202020204" pitchFamily="34" charset="0"/>
              </a:rPr>
              <a:t>, typically an area with watershed that </a:t>
            </a:r>
            <a:r>
              <a:rPr lang="en-US" sz="2400" dirty="0">
                <a:solidFill>
                  <a:srgbClr val="C00000"/>
                </a:solidFill>
                <a:latin typeface="Arial" panose="020B0604020202020204" pitchFamily="34" charset="0"/>
                <a:cs typeface="Arial" panose="020B0604020202020204" pitchFamily="34" charset="0"/>
              </a:rPr>
              <a:t>lacks permanent forest cover</a:t>
            </a:r>
            <a:r>
              <a:rPr lang="en-US" sz="2400" dirty="0">
                <a:latin typeface="Arial" panose="020B0604020202020204" pitchFamily="34" charset="0"/>
                <a:cs typeface="Arial" panose="020B0604020202020204" pitchFamily="34" charset="0"/>
              </a:rPr>
              <a:t>.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Sensitive cross-border areas and other areas where the interests of the Basin as a whole are impacted or potentially impacted.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Watersheds that are in a critical condition, </a:t>
            </a:r>
            <a:r>
              <a:rPr lang="en-US" sz="2400" dirty="0">
                <a:solidFill>
                  <a:srgbClr val="00B050"/>
                </a:solidFill>
                <a:latin typeface="Arial" panose="020B0604020202020204" pitchFamily="34" charset="0"/>
                <a:cs typeface="Arial" panose="020B0604020202020204" pitchFamily="34" charset="0"/>
              </a:rPr>
              <a:t>with steep slopes, a high rate of land use change or deforestation </a:t>
            </a:r>
            <a:r>
              <a:rPr lang="en-US" sz="2400" dirty="0">
                <a:latin typeface="Arial" panose="020B0604020202020204" pitchFamily="34" charset="0"/>
                <a:cs typeface="Arial" panose="020B0604020202020204" pitchFamily="34" charset="0"/>
              </a:rPr>
              <a:t>and high increases in the </a:t>
            </a:r>
            <a:r>
              <a:rPr lang="en-US" sz="2400" dirty="0">
                <a:solidFill>
                  <a:srgbClr val="FF0000"/>
                </a:solidFill>
                <a:latin typeface="Arial" panose="020B0604020202020204" pitchFamily="34" charset="0"/>
                <a:cs typeface="Arial" panose="020B0604020202020204" pitchFamily="34" charset="0"/>
              </a:rPr>
              <a:t>population</a:t>
            </a:r>
            <a:r>
              <a:rPr lang="en-US" sz="2400" dirty="0">
                <a:latin typeface="Arial" panose="020B0604020202020204" pitchFamily="34" charset="0"/>
                <a:cs typeface="Arial" panose="020B0604020202020204" pitchFamily="34" charset="0"/>
              </a:rPr>
              <a:t>, etc. </a:t>
            </a:r>
          </a:p>
          <a:p>
            <a:endParaRPr lang="en-US" dirty="0"/>
          </a:p>
          <a:p>
            <a:pPr lvl="1">
              <a:lnSpc>
                <a:spcPct val="150000"/>
              </a:lnSpc>
              <a:buFont typeface="Courier New" panose="02070309020205020404" pitchFamily="49" charset="0"/>
              <a:buChar char="o"/>
            </a:pPr>
            <a:endParaRPr lang="en-US"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249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67277-24FE-427D-9B79-933543A62AF3}"/>
              </a:ext>
            </a:extLst>
          </p:cNvPr>
          <p:cNvSpPr>
            <a:spLocks noGrp="1"/>
          </p:cNvSpPr>
          <p:nvPr>
            <p:ph idx="1"/>
          </p:nvPr>
        </p:nvSpPr>
        <p:spPr>
          <a:xfrm>
            <a:off x="675861" y="609600"/>
            <a:ext cx="11224591" cy="6082748"/>
          </a:xfrm>
        </p:spPr>
        <p:txBody>
          <a:bodyPr>
            <a:normAutofit/>
          </a:bodyPr>
          <a:lstStyle/>
          <a:p>
            <a:pPr algn="just">
              <a:lnSpc>
                <a:spcPct val="17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There are two broad classes of criteria that can be used to define and identify critical watersheds: </a:t>
            </a:r>
          </a:p>
          <a:p>
            <a:pPr lvl="1" algn="just">
              <a:lnSpc>
                <a:spcPct val="170000"/>
              </a:lnSpc>
              <a:buFont typeface="Courier New" panose="02070309020205020404" pitchFamily="49" charset="0"/>
              <a:buChar char="o"/>
            </a:pPr>
            <a:r>
              <a:rPr lang="en-US" b="1" i="1" dirty="0">
                <a:solidFill>
                  <a:srgbClr val="C00000"/>
                </a:solidFill>
                <a:latin typeface="Arial" panose="020B0604020202020204" pitchFamily="34" charset="0"/>
                <a:cs typeface="Arial" panose="020B0604020202020204" pitchFamily="34" charset="0"/>
              </a:rPr>
              <a:t>Static criteria: </a:t>
            </a:r>
            <a:r>
              <a:rPr lang="en-US" dirty="0">
                <a:latin typeface="Arial" panose="020B0604020202020204" pitchFamily="34" charset="0"/>
                <a:cs typeface="Arial" panose="020B0604020202020204" pitchFamily="34" charset="0"/>
              </a:rPr>
              <a:t>These are criteria that do not change easily over time. </a:t>
            </a:r>
          </a:p>
          <a:p>
            <a:pPr lvl="2" algn="just">
              <a:lnSpc>
                <a:spcPct val="17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They include high elevation, steep slopes, prone to erosion landforms and absence of permanent forest cover. </a:t>
            </a:r>
          </a:p>
          <a:p>
            <a:pPr lvl="1" algn="just">
              <a:lnSpc>
                <a:spcPct val="170000"/>
              </a:lnSpc>
              <a:buFont typeface="Courier New" panose="02070309020205020404" pitchFamily="49" charset="0"/>
              <a:buChar char="o"/>
            </a:pPr>
            <a:r>
              <a:rPr lang="en-US" b="1" i="1" dirty="0">
                <a:solidFill>
                  <a:srgbClr val="C00000"/>
                </a:solidFill>
                <a:latin typeface="Arial" panose="020B0604020202020204" pitchFamily="34" charset="0"/>
                <a:cs typeface="Arial" panose="020B0604020202020204" pitchFamily="34" charset="0"/>
              </a:rPr>
              <a:t>Dynamic criteria: </a:t>
            </a:r>
            <a:r>
              <a:rPr lang="en-US" dirty="0">
                <a:latin typeface="Arial" panose="020B0604020202020204" pitchFamily="34" charset="0"/>
                <a:cs typeface="Arial" panose="020B0604020202020204" pitchFamily="34" charset="0"/>
              </a:rPr>
              <a:t>These are criteria that may change quickly over time.</a:t>
            </a:r>
          </a:p>
          <a:p>
            <a:pPr lvl="2" algn="just">
              <a:lnSpc>
                <a:spcPct val="17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Such rates of change could reflect changes in the water quality and quantity, deforestation rate and population growth. </a:t>
            </a: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6718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C5510C-45EA-428C-9B3B-2AE9B6FFA59F}"/>
              </a:ext>
            </a:extLst>
          </p:cNvPr>
          <p:cNvSpPr>
            <a:spLocks noGrp="1"/>
          </p:cNvSpPr>
          <p:nvPr>
            <p:ph idx="1"/>
          </p:nvPr>
        </p:nvSpPr>
        <p:spPr>
          <a:xfrm>
            <a:off x="583097" y="304800"/>
            <a:ext cx="11211338" cy="6268278"/>
          </a:xfrm>
        </p:spPr>
        <p:txBody>
          <a:bodyPr>
            <a:normAutofit/>
          </a:bodyPr>
          <a:lstStyle/>
          <a:p>
            <a:pPr algn="just">
              <a:lnSpc>
                <a:spcPct val="150000"/>
              </a:lnSpc>
              <a:buFont typeface="Courier New" panose="02070309020205020404" pitchFamily="49" charset="0"/>
              <a:buChar char="o"/>
            </a:pPr>
            <a:r>
              <a:rPr lang="en-US" sz="2400" dirty="0">
                <a:solidFill>
                  <a:srgbClr val="00B050"/>
                </a:solidFill>
                <a:latin typeface="Arial" panose="020B0604020202020204" pitchFamily="34" charset="0"/>
                <a:cs typeface="Arial" panose="020B0604020202020204" pitchFamily="34" charset="0"/>
              </a:rPr>
              <a:t>Using dynamic criteria or a combination of static and dynamic criteria to identify critical watersheds seems more appropriate than solely using static criteria. </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Because watershed functions are impacted on by human interventions that are undertaken to use natural resources. </a:t>
            </a:r>
          </a:p>
          <a:p>
            <a:pPr algn="just">
              <a:lnSpc>
                <a:spcPct val="150000"/>
              </a:lnSpc>
              <a:buFont typeface="Courier New" panose="02070309020205020404" pitchFamily="49" charset="0"/>
              <a:buChar char="o"/>
            </a:pPr>
            <a:r>
              <a:rPr lang="en-US" sz="2400" b="1" dirty="0">
                <a:solidFill>
                  <a:srgbClr val="00B050"/>
                </a:solidFill>
                <a:latin typeface="Arial" panose="020B0604020202020204" pitchFamily="34" charset="0"/>
                <a:cs typeface="Arial" panose="020B0604020202020204" pitchFamily="34" charset="0"/>
              </a:rPr>
              <a:t>Dynamic criteria </a:t>
            </a:r>
            <a:r>
              <a:rPr lang="en-US" sz="2400" dirty="0">
                <a:latin typeface="Arial" panose="020B0604020202020204" pitchFamily="34" charset="0"/>
                <a:cs typeface="Arial" panose="020B0604020202020204" pitchFamily="34" charset="0"/>
              </a:rPr>
              <a:t>are direct or indirect indicators for such human interventions and change, and thus indicate areas where human activities do actually or are very likely to influence and critically impair essential watershed functions. </a:t>
            </a:r>
          </a:p>
          <a:p>
            <a:pPr algn="just">
              <a:lnSpc>
                <a:spcPct val="150000"/>
              </a:lnSpc>
              <a:buFont typeface="Courier New" panose="02070309020205020404" pitchFamily="49" charset="0"/>
              <a:buChar char="o"/>
            </a:pPr>
            <a:r>
              <a:rPr lang="en-US" sz="2400" dirty="0">
                <a:solidFill>
                  <a:srgbClr val="000000"/>
                </a:solidFill>
                <a:latin typeface="Arial" panose="020B0604020202020204" pitchFamily="34" charset="0"/>
              </a:rPr>
              <a:t>Recent and </a:t>
            </a:r>
            <a:r>
              <a:rPr lang="en-US" sz="2400" b="1" dirty="0">
                <a:solidFill>
                  <a:srgbClr val="000000"/>
                </a:solidFill>
                <a:latin typeface="Arial" panose="020B0604020202020204" pitchFamily="34" charset="0"/>
              </a:rPr>
              <a:t>reliable geographically referenced information </a:t>
            </a:r>
            <a:r>
              <a:rPr lang="en-US" sz="2400" dirty="0">
                <a:solidFill>
                  <a:srgbClr val="000000"/>
                </a:solidFill>
                <a:latin typeface="Arial" panose="020B0604020202020204" pitchFamily="34" charset="0"/>
              </a:rPr>
              <a:t>is required to actually identify critical watersheds using criteria that have been agreed upon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110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C06615-8896-41B1-9289-3B64A453E140}"/>
              </a:ext>
            </a:extLst>
          </p:cNvPr>
          <p:cNvSpPr>
            <a:spLocks noGrp="1"/>
          </p:cNvSpPr>
          <p:nvPr>
            <p:ph idx="1"/>
          </p:nvPr>
        </p:nvSpPr>
        <p:spPr>
          <a:xfrm>
            <a:off x="331303" y="344557"/>
            <a:ext cx="11463131" cy="6149008"/>
          </a:xfrm>
        </p:spPr>
        <p:txBody>
          <a:bodyPr>
            <a:normAutofit/>
          </a:bodyPr>
          <a:lstStyle/>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Watershed classification is one approach that can help to identify critical watersheds, by mainly using static criteria. </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It should be noted though that methods to classify watersheds differ around the world, as the method will depend on the </a:t>
            </a:r>
            <a:r>
              <a:rPr lang="en-US" sz="2400" dirty="0">
                <a:solidFill>
                  <a:srgbClr val="FF0000"/>
                </a:solidFill>
                <a:latin typeface="Arial" panose="020B0604020202020204" pitchFamily="34" charset="0"/>
                <a:cs typeface="Arial" panose="020B0604020202020204" pitchFamily="34" charset="0"/>
              </a:rPr>
              <a:t>intended use of the results</a:t>
            </a:r>
            <a:r>
              <a:rPr lang="en-US" sz="2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For instance, the classification of a watershed for the purpose of hydropower generation will look rather different from one that addresses erosion issues. </a:t>
            </a:r>
          </a:p>
        </p:txBody>
      </p:sp>
    </p:spTree>
    <p:extLst>
      <p:ext uri="{BB962C8B-B14F-4D97-AF65-F5344CB8AC3E}">
        <p14:creationId xmlns:p14="http://schemas.microsoft.com/office/powerpoint/2010/main" val="3207075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46C60-3B56-41C2-9FAF-5C80688EA158}"/>
              </a:ext>
            </a:extLst>
          </p:cNvPr>
          <p:cNvSpPr>
            <a:spLocks noGrp="1"/>
          </p:cNvSpPr>
          <p:nvPr>
            <p:ph idx="1"/>
          </p:nvPr>
        </p:nvSpPr>
        <p:spPr>
          <a:xfrm>
            <a:off x="838200" y="238539"/>
            <a:ext cx="10515600" cy="6493565"/>
          </a:xfrm>
        </p:spPr>
        <p:txBody>
          <a:bodyPr>
            <a:normAutofit/>
          </a:bodyPr>
          <a:lstStyle/>
          <a:p>
            <a:pPr lvl="1" algn="just">
              <a:lnSpc>
                <a:spcPct val="170000"/>
              </a:lnSpc>
              <a:buFont typeface="Courier New" panose="02070309020205020404" pitchFamily="49" charset="0"/>
              <a:buChar char="o"/>
            </a:pPr>
            <a:r>
              <a:rPr lang="en-US" dirty="0">
                <a:solidFill>
                  <a:prstClr val="black"/>
                </a:solidFill>
                <a:latin typeface="Arial" panose="020B0604020202020204" pitchFamily="34" charset="0"/>
                <a:cs typeface="Arial" panose="020B0604020202020204" pitchFamily="34" charset="0"/>
              </a:rPr>
              <a:t>Hence, there are varying ways in which different countries classify watersheds based on the specific prioritization purposes.</a:t>
            </a:r>
          </a:p>
          <a:p>
            <a:pPr lvl="2" algn="just">
              <a:lnSpc>
                <a:spcPct val="170000"/>
              </a:lnSpc>
              <a:buFont typeface="Wingdings" panose="05000000000000000000" pitchFamily="2" charset="2"/>
              <a:buChar char="Ø"/>
            </a:pPr>
            <a:r>
              <a:rPr lang="en-US" sz="2400" dirty="0">
                <a:solidFill>
                  <a:prstClr val="black"/>
                </a:solidFill>
                <a:latin typeface="Arial" panose="020B0604020202020204" pitchFamily="34" charset="0"/>
                <a:cs typeface="Arial" panose="020B0604020202020204" pitchFamily="34" charset="0"/>
              </a:rPr>
              <a:t>For example priority classification depended on the so-called </a:t>
            </a:r>
            <a:r>
              <a:rPr lang="en-US" sz="2400" dirty="0">
                <a:solidFill>
                  <a:srgbClr val="00B050"/>
                </a:solidFill>
                <a:latin typeface="Arial" panose="020B0604020202020204" pitchFamily="34" charset="0"/>
                <a:cs typeface="Arial" panose="020B0604020202020204" pitchFamily="34" charset="0"/>
              </a:rPr>
              <a:t>“sediment yield index” </a:t>
            </a:r>
            <a:r>
              <a:rPr lang="en-US" sz="2400" dirty="0">
                <a:solidFill>
                  <a:prstClr val="black"/>
                </a:solidFill>
                <a:latin typeface="Arial" panose="020B0604020202020204" pitchFamily="34" charset="0"/>
                <a:cs typeface="Arial" panose="020B0604020202020204" pitchFamily="34" charset="0"/>
              </a:rPr>
              <a:t>which was composed of measures of erosion intensity (terrain, slope, soil class, susceptibility to erosion, vegetation cover and extent of the erosion process) and a delivery ratio indicating transportability of sediments to reservoirs </a:t>
            </a:r>
          </a:p>
          <a:p>
            <a:pPr lvl="2" algn="just">
              <a:lnSpc>
                <a:spcPct val="17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Others regard to </a:t>
            </a:r>
            <a:r>
              <a:rPr lang="en-US" sz="2400" dirty="0">
                <a:solidFill>
                  <a:srgbClr val="00B050"/>
                </a:solidFill>
                <a:latin typeface="Arial" panose="020B0604020202020204" pitchFamily="34" charset="0"/>
                <a:cs typeface="Arial" panose="020B0604020202020204" pitchFamily="34" charset="0"/>
              </a:rPr>
              <a:t>water resources degradation mainly through soil erosion </a:t>
            </a:r>
            <a:r>
              <a:rPr lang="en-US" sz="2400" dirty="0">
                <a:latin typeface="Arial" panose="020B0604020202020204" pitchFamily="34" charset="0"/>
                <a:cs typeface="Arial" panose="020B0604020202020204" pitchFamily="34" charset="0"/>
              </a:rPr>
              <a:t>which established a watershed classification system and corresponding watershed classification data and maps </a:t>
            </a:r>
            <a:endParaRPr lang="en-US" sz="2400" b="1" dirty="0">
              <a:solidFill>
                <a:srgbClr val="C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33380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CDCCE-3FA7-4D40-8B71-C39974DB5D3E}"/>
              </a:ext>
            </a:extLst>
          </p:cNvPr>
          <p:cNvSpPr>
            <a:spLocks noGrp="1"/>
          </p:cNvSpPr>
          <p:nvPr>
            <p:ph idx="1"/>
          </p:nvPr>
        </p:nvSpPr>
        <p:spPr>
          <a:xfrm>
            <a:off x="318051" y="357808"/>
            <a:ext cx="11489635" cy="6334540"/>
          </a:xfrm>
        </p:spPr>
        <p:txBody>
          <a:bodyPr>
            <a:normAutofit/>
          </a:bodyPr>
          <a:lstStyle/>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Based on the </a:t>
            </a:r>
            <a:r>
              <a:rPr lang="en-US" sz="2400" dirty="0">
                <a:solidFill>
                  <a:srgbClr val="00B050"/>
                </a:solidFill>
                <a:latin typeface="Arial" panose="020B0604020202020204" pitchFamily="34" charset="0"/>
                <a:cs typeface="Arial" panose="020B0604020202020204" pitchFamily="34" charset="0"/>
              </a:rPr>
              <a:t>topography of the landscape and vegetation cover </a:t>
            </a:r>
            <a:r>
              <a:rPr lang="en-US" sz="2400" dirty="0">
                <a:latin typeface="Arial" panose="020B0604020202020204" pitchFamily="34" charset="0"/>
                <a:cs typeface="Arial" panose="020B0604020202020204" pitchFamily="34" charset="0"/>
              </a:rPr>
              <a:t>five watershed classes (class 1 is the most sensitive and class 5 the least sensitive to water resource degradation through erosion) can be calculated by means of statistical analysis </a:t>
            </a:r>
          </a:p>
          <a:p>
            <a:pPr algn="just">
              <a:lnSpc>
                <a:spcPct val="150000"/>
              </a:lnSpc>
              <a:buFont typeface="Wingdings" panose="05000000000000000000" pitchFamily="2" charset="2"/>
              <a:buChar char="q"/>
            </a:pPr>
            <a:r>
              <a:rPr lang="en-US" sz="2400" b="1" i="1" dirty="0">
                <a:solidFill>
                  <a:srgbClr val="C00000"/>
                </a:solidFill>
                <a:latin typeface="Arial" panose="020B0604020202020204" pitchFamily="34" charset="0"/>
                <a:cs typeface="Arial" panose="020B0604020202020204" pitchFamily="34" charset="0"/>
              </a:rPr>
              <a:t>Watershed Class 1 (Protection Forest): </a:t>
            </a:r>
            <a:r>
              <a:rPr lang="en-US" sz="2400" dirty="0">
                <a:latin typeface="Arial" panose="020B0604020202020204" pitchFamily="34" charset="0"/>
                <a:cs typeface="Arial" panose="020B0604020202020204" pitchFamily="34" charset="0"/>
              </a:rPr>
              <a:t>Comprise areas with very steep slopes and rugged landforms, which are commonly </a:t>
            </a:r>
            <a:r>
              <a:rPr lang="en-US" sz="2400" dirty="0">
                <a:solidFill>
                  <a:srgbClr val="00B050"/>
                </a:solidFill>
                <a:latin typeface="Arial" panose="020B0604020202020204" pitchFamily="34" charset="0"/>
                <a:cs typeface="Arial" panose="020B0604020202020204" pitchFamily="34" charset="0"/>
              </a:rPr>
              <a:t>upland and headwater </a:t>
            </a:r>
            <a:r>
              <a:rPr lang="en-US" sz="2400" dirty="0">
                <a:latin typeface="Arial" panose="020B0604020202020204" pitchFamily="34" charset="0"/>
                <a:cs typeface="Arial" panose="020B0604020202020204" pitchFamily="34" charset="0"/>
              </a:rPr>
              <a:t>areas that are critical for water and soil resources management.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These areas should be under permanent forest cover.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other existing land uses that are based on traditional rights and practices should be considered carefully with regard to their impact on water and soil conservation </a:t>
            </a:r>
          </a:p>
        </p:txBody>
      </p:sp>
    </p:spTree>
    <p:extLst>
      <p:ext uri="{BB962C8B-B14F-4D97-AF65-F5344CB8AC3E}">
        <p14:creationId xmlns:p14="http://schemas.microsoft.com/office/powerpoint/2010/main" val="2363122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AE186-0F14-4D76-8DD5-B3A72717C2E7}"/>
              </a:ext>
            </a:extLst>
          </p:cNvPr>
          <p:cNvSpPr>
            <a:spLocks noGrp="1"/>
          </p:cNvSpPr>
          <p:nvPr>
            <p:ph idx="1"/>
          </p:nvPr>
        </p:nvSpPr>
        <p:spPr>
          <a:xfrm>
            <a:off x="119270" y="119270"/>
            <a:ext cx="11926956" cy="6738730"/>
          </a:xfrm>
        </p:spPr>
        <p:txBody>
          <a:bodyPr>
            <a:normAutofit lnSpcReduction="10000"/>
          </a:bodyPr>
          <a:lstStyle/>
          <a:p>
            <a:pPr algn="just">
              <a:lnSpc>
                <a:spcPct val="150000"/>
              </a:lnSpc>
              <a:buFont typeface="Wingdings" panose="05000000000000000000" pitchFamily="2" charset="2"/>
              <a:buChar char="q"/>
            </a:pPr>
            <a:r>
              <a:rPr lang="en-US" sz="2400" b="1" i="1" dirty="0">
                <a:solidFill>
                  <a:srgbClr val="C00000"/>
                </a:solidFill>
                <a:latin typeface="Arial" panose="020B0604020202020204" pitchFamily="34" charset="0"/>
                <a:cs typeface="Arial" panose="020B0604020202020204" pitchFamily="34" charset="0"/>
              </a:rPr>
              <a:t>Watershed Class 2 (Commercial Forest): </a:t>
            </a:r>
            <a:r>
              <a:rPr lang="en-US" sz="2400" dirty="0">
                <a:latin typeface="Arial" panose="020B0604020202020204" pitchFamily="34" charset="0"/>
                <a:cs typeface="Arial" panose="020B0604020202020204" pitchFamily="34" charset="0"/>
              </a:rPr>
              <a:t>Comprise areas with steep slopes, usually found at a </a:t>
            </a:r>
            <a:r>
              <a:rPr lang="en-US" sz="2400" dirty="0">
                <a:solidFill>
                  <a:srgbClr val="C00000"/>
                </a:solidFill>
                <a:latin typeface="Arial" panose="020B0604020202020204" pitchFamily="34" charset="0"/>
                <a:cs typeface="Arial" panose="020B0604020202020204" pitchFamily="34" charset="0"/>
              </a:rPr>
              <a:t>higher elevation</a:t>
            </a:r>
            <a:r>
              <a:rPr lang="en-US" sz="2400" dirty="0">
                <a:latin typeface="Arial" panose="020B0604020202020204" pitchFamily="34" charset="0"/>
                <a:cs typeface="Arial" panose="020B0604020202020204" pitchFamily="34" charset="0"/>
              </a:rPr>
              <a:t>.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In general the landforms are less susceptible to water and soil degradation than those categorized under class 1.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Conservation and production forests, as well as agroforestry and grazing, if they are accompanied by strict conservation measures.</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Watershed Class 3 (Agroforestry): </a:t>
            </a:r>
            <a:r>
              <a:rPr lang="en-US" sz="2400" dirty="0">
                <a:latin typeface="Arial" panose="020B0604020202020204" pitchFamily="34" charset="0"/>
                <a:cs typeface="Arial" panose="020B0604020202020204" pitchFamily="34" charset="0"/>
              </a:rPr>
              <a:t>Comprise areas with moderate to steep slopes that have less erosive landforms, located in upland areas and on foot slopes.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Recommendations include a wider range of acceptable land uses than those for WSC classes 1 and 2.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Areas may be used for commercial forests, grazing and combinations of trees and agricultural crops, if appropriate conservation measures are being applied. </a:t>
            </a:r>
          </a:p>
        </p:txBody>
      </p:sp>
    </p:spTree>
    <p:extLst>
      <p:ext uri="{BB962C8B-B14F-4D97-AF65-F5344CB8AC3E}">
        <p14:creationId xmlns:p14="http://schemas.microsoft.com/office/powerpoint/2010/main" val="17364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93A8F-9E68-4580-B68B-41E98DE49FBA}"/>
              </a:ext>
            </a:extLst>
          </p:cNvPr>
          <p:cNvSpPr>
            <a:spLocks noGrp="1"/>
          </p:cNvSpPr>
          <p:nvPr>
            <p:ph sz="half" idx="1"/>
          </p:nvPr>
        </p:nvSpPr>
        <p:spPr>
          <a:xfrm>
            <a:off x="311426" y="463825"/>
            <a:ext cx="5855130" cy="6202017"/>
          </a:xfrm>
          <a:solidFill>
            <a:schemeClr val="bg1">
              <a:lumMod val="85000"/>
            </a:schemeClr>
          </a:solidFill>
        </p:spPr>
        <p:txBody>
          <a:bodyPr/>
          <a:lstStyle/>
          <a:p>
            <a:pPr marL="342900" indent="-342900">
              <a:lnSpc>
                <a:spcPct val="120000"/>
              </a:lnSpc>
              <a:spcBef>
                <a:spcPct val="20000"/>
              </a:spcBef>
              <a:buClr>
                <a:schemeClr val="accent2"/>
              </a:buClr>
              <a:buFont typeface="Wingdings" pitchFamily="2" charset="2"/>
              <a:buChar char="§"/>
            </a:pPr>
            <a:r>
              <a:rPr lang="en-US" sz="2400" dirty="0">
                <a:latin typeface="Arial" panose="020B0604020202020204" pitchFamily="34" charset="0"/>
                <a:cs typeface="Arial" panose="020B0604020202020204" pitchFamily="34" charset="0"/>
              </a:rPr>
              <a:t>Water flows in the direction of the terrain steepest downhill slope.</a:t>
            </a:r>
          </a:p>
          <a:p>
            <a:pPr marL="342900" indent="-342900">
              <a:lnSpc>
                <a:spcPct val="120000"/>
              </a:lnSpc>
              <a:spcBef>
                <a:spcPct val="20000"/>
              </a:spcBef>
              <a:buClr>
                <a:schemeClr val="accent2"/>
              </a:buClr>
              <a:buFont typeface="Wingdings" pitchFamily="2" charset="2"/>
              <a:buChar char="§"/>
            </a:pPr>
            <a:r>
              <a:rPr lang="en-US" sz="2400" dirty="0">
                <a:latin typeface="Arial" panose="020B0604020202020204" pitchFamily="34" charset="0"/>
                <a:cs typeface="Arial" panose="020B0604020202020204" pitchFamily="34" charset="0"/>
              </a:rPr>
              <a:t>Streamlines do not flow towards drainage divides, and do not intersect them</a:t>
            </a:r>
            <a:r>
              <a:rPr lang="en-US" sz="2400" dirty="0">
                <a:solidFill>
                  <a:schemeClr val="accent2"/>
                </a:solidFill>
                <a:latin typeface="Arial" panose="020B0604020202020204" pitchFamily="34" charset="0"/>
                <a:cs typeface="Arial" panose="020B0604020202020204" pitchFamily="34" charset="0"/>
              </a:rPr>
              <a:t>.</a:t>
            </a:r>
          </a:p>
          <a:p>
            <a:pPr marL="342900" indent="-342900">
              <a:lnSpc>
                <a:spcPct val="120000"/>
              </a:lnSpc>
              <a:spcBef>
                <a:spcPct val="20000"/>
              </a:spcBef>
              <a:buClr>
                <a:schemeClr val="accent2"/>
              </a:buClr>
              <a:buFont typeface="Wingdings" pitchFamily="2" charset="2"/>
              <a:buChar char="§"/>
            </a:pPr>
            <a:endParaRPr lang="en-US" sz="2400" dirty="0">
              <a:solidFill>
                <a:schemeClr val="accent2"/>
              </a:solidFill>
              <a:latin typeface="Arial" panose="020B0604020202020204" pitchFamily="34" charset="0"/>
              <a:cs typeface="Arial" panose="020B0604020202020204" pitchFamily="34" charset="0"/>
            </a:endParaRPr>
          </a:p>
          <a:p>
            <a:pPr marL="342900" indent="-342900">
              <a:lnSpc>
                <a:spcPct val="120000"/>
              </a:lnSpc>
              <a:spcBef>
                <a:spcPct val="20000"/>
              </a:spcBef>
              <a:buClr>
                <a:schemeClr val="accent2"/>
              </a:buClr>
              <a:buFont typeface="Wingdings" pitchFamily="2" charset="2"/>
              <a:buChar char="§"/>
            </a:pPr>
            <a:r>
              <a:rPr lang="en-US" sz="2400" dirty="0">
                <a:latin typeface="Arial" panose="020B0604020202020204" pitchFamily="34" charset="0"/>
                <a:cs typeface="Arial" panose="020B0604020202020204" pitchFamily="34" charset="0"/>
              </a:rPr>
              <a:t>Sources of data for watershed delineation are </a:t>
            </a:r>
          </a:p>
          <a:p>
            <a:pPr marL="800100" lvl="1" indent="-342900">
              <a:lnSpc>
                <a:spcPct val="120000"/>
              </a:lnSpc>
              <a:spcBef>
                <a:spcPct val="20000"/>
              </a:spcBef>
              <a:buClr>
                <a:schemeClr val="accent2"/>
              </a:buClr>
              <a:buFont typeface="Wingdings" pitchFamily="2" charset="2"/>
              <a:buChar char="§"/>
            </a:pPr>
            <a:r>
              <a:rPr lang="en-US" dirty="0">
                <a:solidFill>
                  <a:srgbClr val="00B050"/>
                </a:solidFill>
                <a:latin typeface="Arial" panose="020B0604020202020204" pitchFamily="34" charset="0"/>
                <a:cs typeface="Arial" panose="020B0604020202020204" pitchFamily="34" charset="0"/>
              </a:rPr>
              <a:t>Topographic maps = manual use</a:t>
            </a:r>
          </a:p>
          <a:p>
            <a:pPr marL="800100" lvl="1" indent="-342900">
              <a:lnSpc>
                <a:spcPct val="120000"/>
              </a:lnSpc>
              <a:spcBef>
                <a:spcPct val="20000"/>
              </a:spcBef>
              <a:buClr>
                <a:schemeClr val="accent2"/>
              </a:buClr>
              <a:buFont typeface="Wingdings" pitchFamily="2" charset="2"/>
              <a:buChar char="§"/>
            </a:pPr>
            <a:r>
              <a:rPr lang="en-US" dirty="0">
                <a:solidFill>
                  <a:srgbClr val="00B050"/>
                </a:solidFill>
                <a:latin typeface="Arial" panose="020B0604020202020204" pitchFamily="34" charset="0"/>
                <a:cs typeface="Arial" panose="020B0604020202020204" pitchFamily="34" charset="0"/>
              </a:rPr>
              <a:t>DEMs (Digital Elevation Models) = using GIS</a:t>
            </a:r>
          </a:p>
          <a:p>
            <a:endParaRPr lang="en-US" dirty="0"/>
          </a:p>
        </p:txBody>
      </p:sp>
      <p:sp>
        <p:nvSpPr>
          <p:cNvPr id="4" name="Content Placeholder 3">
            <a:extLst>
              <a:ext uri="{FF2B5EF4-FFF2-40B4-BE49-F238E27FC236}">
                <a16:creationId xmlns:a16="http://schemas.microsoft.com/office/drawing/2014/main" id="{FD40BCA6-5212-4C70-A1C2-334BCD1C5D34}"/>
              </a:ext>
            </a:extLst>
          </p:cNvPr>
          <p:cNvSpPr>
            <a:spLocks noGrp="1"/>
          </p:cNvSpPr>
          <p:nvPr>
            <p:ph sz="half" idx="2"/>
          </p:nvPr>
        </p:nvSpPr>
        <p:spPr>
          <a:xfrm>
            <a:off x="6172200" y="463826"/>
            <a:ext cx="5555974" cy="5713138"/>
          </a:xfrm>
        </p:spPr>
        <p:txBody>
          <a:bodyPr/>
          <a:lstStyle/>
          <a:p>
            <a:r>
              <a:rPr lang="en-US" dirty="0"/>
              <a:t>Contour map</a:t>
            </a:r>
          </a:p>
        </p:txBody>
      </p:sp>
      <p:grpSp>
        <p:nvGrpSpPr>
          <p:cNvPr id="5" name="Group 26">
            <a:extLst>
              <a:ext uri="{FF2B5EF4-FFF2-40B4-BE49-F238E27FC236}">
                <a16:creationId xmlns:a16="http://schemas.microsoft.com/office/drawing/2014/main" id="{C71CFB53-36D8-424E-B33D-677D57B7E77D}"/>
              </a:ext>
            </a:extLst>
          </p:cNvPr>
          <p:cNvGrpSpPr>
            <a:grpSpLocks/>
          </p:cNvGrpSpPr>
          <p:nvPr/>
        </p:nvGrpSpPr>
        <p:grpSpPr bwMode="auto">
          <a:xfrm>
            <a:off x="6901656" y="1179444"/>
            <a:ext cx="4978918" cy="4837044"/>
            <a:chOff x="2837" y="1559"/>
            <a:chExt cx="2345" cy="2140"/>
          </a:xfrm>
        </p:grpSpPr>
        <p:pic>
          <p:nvPicPr>
            <p:cNvPr id="6" name="Picture 4" descr="flowdir">
              <a:extLst>
                <a:ext uri="{FF2B5EF4-FFF2-40B4-BE49-F238E27FC236}">
                  <a16:creationId xmlns:a16="http://schemas.microsoft.com/office/drawing/2014/main" id="{C1B75C8B-6BEE-4E87-B116-7C81DE6CAD2C}"/>
                </a:ext>
              </a:extLst>
            </p:cNvPr>
            <p:cNvPicPr>
              <a:picLocks noChangeAspect="1" noChangeArrowheads="1"/>
            </p:cNvPicPr>
            <p:nvPr/>
          </p:nvPicPr>
          <p:blipFill>
            <a:blip r:embed="rId2" cstate="print"/>
            <a:srcRect/>
            <a:stretch>
              <a:fillRect/>
            </a:stretch>
          </p:blipFill>
          <p:spPr bwMode="auto">
            <a:xfrm>
              <a:off x="2837" y="1559"/>
              <a:ext cx="2345" cy="2140"/>
            </a:xfrm>
            <a:prstGeom prst="rect">
              <a:avLst/>
            </a:prstGeom>
            <a:noFill/>
            <a:ln w="9525">
              <a:solidFill>
                <a:schemeClr val="tx1"/>
              </a:solidFill>
              <a:miter lim="800000"/>
              <a:headEnd/>
              <a:tailEnd/>
            </a:ln>
          </p:spPr>
        </p:pic>
        <p:sp>
          <p:nvSpPr>
            <p:cNvPr id="7" name="Line 5">
              <a:extLst>
                <a:ext uri="{FF2B5EF4-FFF2-40B4-BE49-F238E27FC236}">
                  <a16:creationId xmlns:a16="http://schemas.microsoft.com/office/drawing/2014/main" id="{F6604F0E-E8A7-44AE-8470-FB90B67FCE7C}"/>
                </a:ext>
              </a:extLst>
            </p:cNvPr>
            <p:cNvSpPr>
              <a:spLocks noChangeShapeType="1"/>
            </p:cNvSpPr>
            <p:nvPr/>
          </p:nvSpPr>
          <p:spPr bwMode="auto">
            <a:xfrm>
              <a:off x="3860" y="1903"/>
              <a:ext cx="0" cy="276"/>
            </a:xfrm>
            <a:prstGeom prst="line">
              <a:avLst/>
            </a:prstGeom>
            <a:noFill/>
            <a:ln w="25400">
              <a:solidFill>
                <a:srgbClr val="3366FF"/>
              </a:solidFill>
              <a:round/>
              <a:headEnd/>
              <a:tailEnd type="triangle" w="med" len="med"/>
            </a:ln>
          </p:spPr>
          <p:txBody>
            <a:bodyPr wrap="none" anchor="ctr"/>
            <a:lstStyle/>
            <a:p>
              <a:endParaRPr lang="en-US"/>
            </a:p>
          </p:txBody>
        </p:sp>
        <p:sp>
          <p:nvSpPr>
            <p:cNvPr id="8" name="Line 6">
              <a:extLst>
                <a:ext uri="{FF2B5EF4-FFF2-40B4-BE49-F238E27FC236}">
                  <a16:creationId xmlns:a16="http://schemas.microsoft.com/office/drawing/2014/main" id="{422CBC28-B54C-4988-869C-7B4E6095F2EA}"/>
                </a:ext>
              </a:extLst>
            </p:cNvPr>
            <p:cNvSpPr>
              <a:spLocks noChangeShapeType="1"/>
            </p:cNvSpPr>
            <p:nvPr/>
          </p:nvSpPr>
          <p:spPr bwMode="auto">
            <a:xfrm>
              <a:off x="3588" y="2633"/>
              <a:ext cx="207" cy="116"/>
            </a:xfrm>
            <a:prstGeom prst="line">
              <a:avLst/>
            </a:prstGeom>
            <a:noFill/>
            <a:ln w="25400">
              <a:solidFill>
                <a:srgbClr val="3366FF"/>
              </a:solidFill>
              <a:round/>
              <a:headEnd/>
              <a:tailEnd type="triangle" w="med" len="med"/>
            </a:ln>
          </p:spPr>
          <p:txBody>
            <a:bodyPr wrap="none" anchor="ctr"/>
            <a:lstStyle/>
            <a:p>
              <a:endParaRPr lang="en-US"/>
            </a:p>
          </p:txBody>
        </p:sp>
        <p:sp>
          <p:nvSpPr>
            <p:cNvPr id="9" name="Line 7">
              <a:extLst>
                <a:ext uri="{FF2B5EF4-FFF2-40B4-BE49-F238E27FC236}">
                  <a16:creationId xmlns:a16="http://schemas.microsoft.com/office/drawing/2014/main" id="{7064DBFB-0A53-4C3D-926C-AB13355971CE}"/>
                </a:ext>
              </a:extLst>
            </p:cNvPr>
            <p:cNvSpPr>
              <a:spLocks noChangeShapeType="1"/>
            </p:cNvSpPr>
            <p:nvPr/>
          </p:nvSpPr>
          <p:spPr bwMode="auto">
            <a:xfrm flipV="1">
              <a:off x="3588" y="2365"/>
              <a:ext cx="207" cy="38"/>
            </a:xfrm>
            <a:prstGeom prst="line">
              <a:avLst/>
            </a:prstGeom>
            <a:noFill/>
            <a:ln w="25400">
              <a:solidFill>
                <a:srgbClr val="3366FF"/>
              </a:solidFill>
              <a:round/>
              <a:headEnd/>
              <a:tailEnd type="triangle" w="med" len="med"/>
            </a:ln>
          </p:spPr>
          <p:txBody>
            <a:bodyPr wrap="none" anchor="ctr"/>
            <a:lstStyle/>
            <a:p>
              <a:endParaRPr lang="en-US"/>
            </a:p>
          </p:txBody>
        </p:sp>
        <p:sp>
          <p:nvSpPr>
            <p:cNvPr id="10" name="Line 8">
              <a:extLst>
                <a:ext uri="{FF2B5EF4-FFF2-40B4-BE49-F238E27FC236}">
                  <a16:creationId xmlns:a16="http://schemas.microsoft.com/office/drawing/2014/main" id="{7AEA7C05-2B76-45A1-B2F5-062A53FA2060}"/>
                </a:ext>
              </a:extLst>
            </p:cNvPr>
            <p:cNvSpPr>
              <a:spLocks noChangeShapeType="1"/>
            </p:cNvSpPr>
            <p:nvPr/>
          </p:nvSpPr>
          <p:spPr bwMode="auto">
            <a:xfrm>
              <a:off x="3703" y="2986"/>
              <a:ext cx="235" cy="0"/>
            </a:xfrm>
            <a:prstGeom prst="line">
              <a:avLst/>
            </a:prstGeom>
            <a:noFill/>
            <a:ln w="25400">
              <a:solidFill>
                <a:srgbClr val="3366FF"/>
              </a:solidFill>
              <a:round/>
              <a:headEnd/>
              <a:tailEnd type="triangle" w="med" len="med"/>
            </a:ln>
          </p:spPr>
          <p:txBody>
            <a:bodyPr wrap="none" anchor="ctr"/>
            <a:lstStyle/>
            <a:p>
              <a:endParaRPr lang="en-US"/>
            </a:p>
          </p:txBody>
        </p:sp>
        <p:sp>
          <p:nvSpPr>
            <p:cNvPr id="11" name="Line 9">
              <a:extLst>
                <a:ext uri="{FF2B5EF4-FFF2-40B4-BE49-F238E27FC236}">
                  <a16:creationId xmlns:a16="http://schemas.microsoft.com/office/drawing/2014/main" id="{FEDDE8C3-B402-4BD9-B06F-AF3846A577A5}"/>
                </a:ext>
              </a:extLst>
            </p:cNvPr>
            <p:cNvSpPr>
              <a:spLocks noChangeShapeType="1"/>
            </p:cNvSpPr>
            <p:nvPr/>
          </p:nvSpPr>
          <p:spPr bwMode="auto">
            <a:xfrm flipV="1">
              <a:off x="3351" y="2099"/>
              <a:ext cx="182" cy="87"/>
            </a:xfrm>
            <a:prstGeom prst="line">
              <a:avLst/>
            </a:prstGeom>
            <a:noFill/>
            <a:ln w="25400">
              <a:solidFill>
                <a:srgbClr val="3366FF"/>
              </a:solidFill>
              <a:round/>
              <a:headEnd/>
              <a:tailEnd type="triangle" w="med" len="med"/>
            </a:ln>
          </p:spPr>
          <p:txBody>
            <a:bodyPr wrap="none" anchor="ctr"/>
            <a:lstStyle/>
            <a:p>
              <a:endParaRPr lang="en-US"/>
            </a:p>
          </p:txBody>
        </p:sp>
        <p:sp>
          <p:nvSpPr>
            <p:cNvPr id="12" name="Line 10">
              <a:extLst>
                <a:ext uri="{FF2B5EF4-FFF2-40B4-BE49-F238E27FC236}">
                  <a16:creationId xmlns:a16="http://schemas.microsoft.com/office/drawing/2014/main" id="{4480FD50-40F0-4ACC-B0DE-18EE3191A3F6}"/>
                </a:ext>
              </a:extLst>
            </p:cNvPr>
            <p:cNvSpPr>
              <a:spLocks noChangeShapeType="1"/>
            </p:cNvSpPr>
            <p:nvPr/>
          </p:nvSpPr>
          <p:spPr bwMode="auto">
            <a:xfrm flipV="1">
              <a:off x="3252" y="1946"/>
              <a:ext cx="196" cy="58"/>
            </a:xfrm>
            <a:prstGeom prst="line">
              <a:avLst/>
            </a:prstGeom>
            <a:noFill/>
            <a:ln w="25400">
              <a:solidFill>
                <a:srgbClr val="3366FF"/>
              </a:solidFill>
              <a:round/>
              <a:headEnd/>
              <a:tailEnd type="triangle" w="med" len="med"/>
            </a:ln>
          </p:spPr>
          <p:txBody>
            <a:bodyPr wrap="none" anchor="ctr"/>
            <a:lstStyle/>
            <a:p>
              <a:endParaRPr lang="en-US"/>
            </a:p>
          </p:txBody>
        </p:sp>
        <p:sp>
          <p:nvSpPr>
            <p:cNvPr id="13" name="Line 11">
              <a:extLst>
                <a:ext uri="{FF2B5EF4-FFF2-40B4-BE49-F238E27FC236}">
                  <a16:creationId xmlns:a16="http://schemas.microsoft.com/office/drawing/2014/main" id="{51216203-6D5B-4591-8D49-365873C11A51}"/>
                </a:ext>
              </a:extLst>
            </p:cNvPr>
            <p:cNvSpPr>
              <a:spLocks noChangeShapeType="1"/>
            </p:cNvSpPr>
            <p:nvPr/>
          </p:nvSpPr>
          <p:spPr bwMode="auto">
            <a:xfrm>
              <a:off x="3396" y="1706"/>
              <a:ext cx="85" cy="175"/>
            </a:xfrm>
            <a:prstGeom prst="line">
              <a:avLst/>
            </a:prstGeom>
            <a:noFill/>
            <a:ln w="25400">
              <a:solidFill>
                <a:srgbClr val="3366FF"/>
              </a:solidFill>
              <a:round/>
              <a:headEnd/>
              <a:tailEnd type="triangle" w="med" len="med"/>
            </a:ln>
          </p:spPr>
          <p:txBody>
            <a:bodyPr wrap="none" anchor="ctr"/>
            <a:lstStyle/>
            <a:p>
              <a:endParaRPr lang="en-US"/>
            </a:p>
          </p:txBody>
        </p:sp>
        <p:sp>
          <p:nvSpPr>
            <p:cNvPr id="14" name="Line 12">
              <a:extLst>
                <a:ext uri="{FF2B5EF4-FFF2-40B4-BE49-F238E27FC236}">
                  <a16:creationId xmlns:a16="http://schemas.microsoft.com/office/drawing/2014/main" id="{6A0E3CA1-F83A-4697-AB6C-884EBCA55376}"/>
                </a:ext>
              </a:extLst>
            </p:cNvPr>
            <p:cNvSpPr>
              <a:spLocks noChangeShapeType="1"/>
            </p:cNvSpPr>
            <p:nvPr/>
          </p:nvSpPr>
          <p:spPr bwMode="auto">
            <a:xfrm flipH="1">
              <a:off x="3618" y="1859"/>
              <a:ext cx="78" cy="196"/>
            </a:xfrm>
            <a:prstGeom prst="line">
              <a:avLst/>
            </a:prstGeom>
            <a:noFill/>
            <a:ln w="25400">
              <a:solidFill>
                <a:srgbClr val="3366FF"/>
              </a:solidFill>
              <a:round/>
              <a:headEnd/>
              <a:tailEnd type="triangle" w="med" len="med"/>
            </a:ln>
          </p:spPr>
          <p:txBody>
            <a:bodyPr wrap="none" anchor="ctr"/>
            <a:lstStyle/>
            <a:p>
              <a:endParaRPr lang="en-US"/>
            </a:p>
          </p:txBody>
        </p:sp>
        <p:sp>
          <p:nvSpPr>
            <p:cNvPr id="15" name="Line 13">
              <a:extLst>
                <a:ext uri="{FF2B5EF4-FFF2-40B4-BE49-F238E27FC236}">
                  <a16:creationId xmlns:a16="http://schemas.microsoft.com/office/drawing/2014/main" id="{FD2991B2-0817-474A-8FCE-9C5CE1150DFE}"/>
                </a:ext>
              </a:extLst>
            </p:cNvPr>
            <p:cNvSpPr>
              <a:spLocks noChangeShapeType="1"/>
            </p:cNvSpPr>
            <p:nvPr/>
          </p:nvSpPr>
          <p:spPr bwMode="auto">
            <a:xfrm flipH="1">
              <a:off x="2958" y="2484"/>
              <a:ext cx="138" cy="160"/>
            </a:xfrm>
            <a:prstGeom prst="line">
              <a:avLst/>
            </a:prstGeom>
            <a:noFill/>
            <a:ln w="25400">
              <a:solidFill>
                <a:srgbClr val="3366FF"/>
              </a:solidFill>
              <a:round/>
              <a:headEnd/>
              <a:tailEnd type="triangle" w="med" len="med"/>
            </a:ln>
          </p:spPr>
          <p:txBody>
            <a:bodyPr wrap="none" anchor="ctr"/>
            <a:lstStyle/>
            <a:p>
              <a:endParaRPr lang="en-US"/>
            </a:p>
          </p:txBody>
        </p:sp>
        <p:sp>
          <p:nvSpPr>
            <p:cNvPr id="16" name="Line 14">
              <a:extLst>
                <a:ext uri="{FF2B5EF4-FFF2-40B4-BE49-F238E27FC236}">
                  <a16:creationId xmlns:a16="http://schemas.microsoft.com/office/drawing/2014/main" id="{26E40BC2-E433-4888-8A8C-EC4C577A5D7F}"/>
                </a:ext>
              </a:extLst>
            </p:cNvPr>
            <p:cNvSpPr>
              <a:spLocks noChangeShapeType="1"/>
            </p:cNvSpPr>
            <p:nvPr/>
          </p:nvSpPr>
          <p:spPr bwMode="auto">
            <a:xfrm flipH="1">
              <a:off x="3193" y="2681"/>
              <a:ext cx="72" cy="247"/>
            </a:xfrm>
            <a:prstGeom prst="line">
              <a:avLst/>
            </a:prstGeom>
            <a:noFill/>
            <a:ln w="25400">
              <a:solidFill>
                <a:srgbClr val="3366FF"/>
              </a:solidFill>
              <a:round/>
              <a:headEnd/>
              <a:tailEnd type="triangle" w="med" len="med"/>
            </a:ln>
          </p:spPr>
          <p:txBody>
            <a:bodyPr wrap="none" anchor="ctr"/>
            <a:lstStyle/>
            <a:p>
              <a:endParaRPr lang="en-US"/>
            </a:p>
          </p:txBody>
        </p:sp>
        <p:sp>
          <p:nvSpPr>
            <p:cNvPr id="17" name="Line 15">
              <a:extLst>
                <a:ext uri="{FF2B5EF4-FFF2-40B4-BE49-F238E27FC236}">
                  <a16:creationId xmlns:a16="http://schemas.microsoft.com/office/drawing/2014/main" id="{C9D513BB-7A06-40F5-98E8-C2675924C741}"/>
                </a:ext>
              </a:extLst>
            </p:cNvPr>
            <p:cNvSpPr>
              <a:spLocks noChangeShapeType="1"/>
            </p:cNvSpPr>
            <p:nvPr/>
          </p:nvSpPr>
          <p:spPr bwMode="auto">
            <a:xfrm flipH="1">
              <a:off x="3246" y="3189"/>
              <a:ext cx="111" cy="204"/>
            </a:xfrm>
            <a:prstGeom prst="line">
              <a:avLst/>
            </a:prstGeom>
            <a:noFill/>
            <a:ln w="25400">
              <a:solidFill>
                <a:srgbClr val="3366FF"/>
              </a:solidFill>
              <a:round/>
              <a:headEnd/>
              <a:tailEnd type="triangle" w="med" len="med"/>
            </a:ln>
          </p:spPr>
          <p:txBody>
            <a:bodyPr wrap="none" anchor="ctr"/>
            <a:lstStyle/>
            <a:p>
              <a:endParaRPr lang="en-US"/>
            </a:p>
          </p:txBody>
        </p:sp>
        <p:sp>
          <p:nvSpPr>
            <p:cNvPr id="18" name="Line 16">
              <a:extLst>
                <a:ext uri="{FF2B5EF4-FFF2-40B4-BE49-F238E27FC236}">
                  <a16:creationId xmlns:a16="http://schemas.microsoft.com/office/drawing/2014/main" id="{9C357136-4A36-4B33-8944-FA05B3E2240E}"/>
                </a:ext>
              </a:extLst>
            </p:cNvPr>
            <p:cNvSpPr>
              <a:spLocks noChangeShapeType="1"/>
            </p:cNvSpPr>
            <p:nvPr/>
          </p:nvSpPr>
          <p:spPr bwMode="auto">
            <a:xfrm flipH="1">
              <a:off x="4030" y="2258"/>
              <a:ext cx="169" cy="0"/>
            </a:xfrm>
            <a:prstGeom prst="line">
              <a:avLst/>
            </a:prstGeom>
            <a:noFill/>
            <a:ln w="25400">
              <a:solidFill>
                <a:srgbClr val="3366FF"/>
              </a:solidFill>
              <a:round/>
              <a:headEnd/>
              <a:tailEnd type="triangle" w="med" len="med"/>
            </a:ln>
          </p:spPr>
          <p:txBody>
            <a:bodyPr wrap="none" anchor="ctr"/>
            <a:lstStyle/>
            <a:p>
              <a:endParaRPr lang="en-US"/>
            </a:p>
          </p:txBody>
        </p:sp>
        <p:sp>
          <p:nvSpPr>
            <p:cNvPr id="19" name="Line 17">
              <a:extLst>
                <a:ext uri="{FF2B5EF4-FFF2-40B4-BE49-F238E27FC236}">
                  <a16:creationId xmlns:a16="http://schemas.microsoft.com/office/drawing/2014/main" id="{55D5161F-23DD-4C25-8CCF-5F19736367EA}"/>
                </a:ext>
              </a:extLst>
            </p:cNvPr>
            <p:cNvSpPr>
              <a:spLocks noChangeShapeType="1"/>
            </p:cNvSpPr>
            <p:nvPr/>
          </p:nvSpPr>
          <p:spPr bwMode="auto">
            <a:xfrm>
              <a:off x="4323" y="2266"/>
              <a:ext cx="85" cy="196"/>
            </a:xfrm>
            <a:prstGeom prst="line">
              <a:avLst/>
            </a:prstGeom>
            <a:noFill/>
            <a:ln w="25400">
              <a:solidFill>
                <a:srgbClr val="3366FF"/>
              </a:solidFill>
              <a:round/>
              <a:headEnd/>
              <a:tailEnd type="triangle" w="med" len="med"/>
            </a:ln>
          </p:spPr>
          <p:txBody>
            <a:bodyPr wrap="none" anchor="ctr"/>
            <a:lstStyle/>
            <a:p>
              <a:endParaRPr lang="en-US"/>
            </a:p>
          </p:txBody>
        </p:sp>
        <p:sp>
          <p:nvSpPr>
            <p:cNvPr id="20" name="Line 18">
              <a:extLst>
                <a:ext uri="{FF2B5EF4-FFF2-40B4-BE49-F238E27FC236}">
                  <a16:creationId xmlns:a16="http://schemas.microsoft.com/office/drawing/2014/main" id="{AE68D616-3E1B-4D22-B605-88FCFFC92FAD}"/>
                </a:ext>
              </a:extLst>
            </p:cNvPr>
            <p:cNvSpPr>
              <a:spLocks noChangeShapeType="1"/>
            </p:cNvSpPr>
            <p:nvPr/>
          </p:nvSpPr>
          <p:spPr bwMode="auto">
            <a:xfrm>
              <a:off x="4474" y="2048"/>
              <a:ext cx="183" cy="131"/>
            </a:xfrm>
            <a:prstGeom prst="line">
              <a:avLst/>
            </a:prstGeom>
            <a:noFill/>
            <a:ln w="25400">
              <a:solidFill>
                <a:srgbClr val="3366FF"/>
              </a:solidFill>
              <a:round/>
              <a:headEnd/>
              <a:tailEnd type="triangle" w="med" len="med"/>
            </a:ln>
          </p:spPr>
          <p:txBody>
            <a:bodyPr wrap="none" anchor="ctr"/>
            <a:lstStyle/>
            <a:p>
              <a:endParaRPr lang="en-US"/>
            </a:p>
          </p:txBody>
        </p:sp>
        <p:sp>
          <p:nvSpPr>
            <p:cNvPr id="21" name="Line 19">
              <a:extLst>
                <a:ext uri="{FF2B5EF4-FFF2-40B4-BE49-F238E27FC236}">
                  <a16:creationId xmlns:a16="http://schemas.microsoft.com/office/drawing/2014/main" id="{40794679-5B77-4A23-88AA-E2470D7F3C15}"/>
                </a:ext>
              </a:extLst>
            </p:cNvPr>
            <p:cNvSpPr>
              <a:spLocks noChangeShapeType="1"/>
            </p:cNvSpPr>
            <p:nvPr/>
          </p:nvSpPr>
          <p:spPr bwMode="auto">
            <a:xfrm flipV="1">
              <a:off x="4304" y="1626"/>
              <a:ext cx="157" cy="204"/>
            </a:xfrm>
            <a:prstGeom prst="line">
              <a:avLst/>
            </a:prstGeom>
            <a:noFill/>
            <a:ln w="25400">
              <a:solidFill>
                <a:srgbClr val="3366FF"/>
              </a:solidFill>
              <a:round/>
              <a:headEnd/>
              <a:tailEnd type="triangle" w="med" len="med"/>
            </a:ln>
          </p:spPr>
          <p:txBody>
            <a:bodyPr wrap="none" anchor="ctr"/>
            <a:lstStyle/>
            <a:p>
              <a:endParaRPr lang="en-US"/>
            </a:p>
          </p:txBody>
        </p:sp>
        <p:sp>
          <p:nvSpPr>
            <p:cNvPr id="22" name="Line 20">
              <a:extLst>
                <a:ext uri="{FF2B5EF4-FFF2-40B4-BE49-F238E27FC236}">
                  <a16:creationId xmlns:a16="http://schemas.microsoft.com/office/drawing/2014/main" id="{4CA80A5C-4B5B-4E7C-AEDF-2E06F8FE2001}"/>
                </a:ext>
              </a:extLst>
            </p:cNvPr>
            <p:cNvSpPr>
              <a:spLocks noChangeShapeType="1"/>
            </p:cNvSpPr>
            <p:nvPr/>
          </p:nvSpPr>
          <p:spPr bwMode="auto">
            <a:xfrm>
              <a:off x="4454" y="2869"/>
              <a:ext cx="91" cy="226"/>
            </a:xfrm>
            <a:prstGeom prst="line">
              <a:avLst/>
            </a:prstGeom>
            <a:noFill/>
            <a:ln w="25400">
              <a:solidFill>
                <a:srgbClr val="3366FF"/>
              </a:solidFill>
              <a:round/>
              <a:headEnd/>
              <a:tailEnd type="triangle" w="med" len="med"/>
            </a:ln>
          </p:spPr>
          <p:txBody>
            <a:bodyPr wrap="none" anchor="ctr"/>
            <a:lstStyle/>
            <a:p>
              <a:endParaRPr lang="en-US"/>
            </a:p>
          </p:txBody>
        </p:sp>
        <p:sp>
          <p:nvSpPr>
            <p:cNvPr id="23" name="Line 21">
              <a:extLst>
                <a:ext uri="{FF2B5EF4-FFF2-40B4-BE49-F238E27FC236}">
                  <a16:creationId xmlns:a16="http://schemas.microsoft.com/office/drawing/2014/main" id="{F314ABD4-08DF-490F-AF9A-BBFD06EAA4D9}"/>
                </a:ext>
              </a:extLst>
            </p:cNvPr>
            <p:cNvSpPr>
              <a:spLocks noChangeShapeType="1"/>
            </p:cNvSpPr>
            <p:nvPr/>
          </p:nvSpPr>
          <p:spPr bwMode="auto">
            <a:xfrm>
              <a:off x="4114" y="2637"/>
              <a:ext cx="59" cy="276"/>
            </a:xfrm>
            <a:prstGeom prst="line">
              <a:avLst/>
            </a:prstGeom>
            <a:noFill/>
            <a:ln w="25400">
              <a:solidFill>
                <a:srgbClr val="3366FF"/>
              </a:solidFill>
              <a:round/>
              <a:headEnd/>
              <a:tailEnd type="triangle" w="med" len="med"/>
            </a:ln>
          </p:spPr>
          <p:txBody>
            <a:bodyPr wrap="none" anchor="ctr"/>
            <a:lstStyle/>
            <a:p>
              <a:endParaRPr lang="en-US"/>
            </a:p>
          </p:txBody>
        </p:sp>
        <p:sp>
          <p:nvSpPr>
            <p:cNvPr id="24" name="Line 22">
              <a:extLst>
                <a:ext uri="{FF2B5EF4-FFF2-40B4-BE49-F238E27FC236}">
                  <a16:creationId xmlns:a16="http://schemas.microsoft.com/office/drawing/2014/main" id="{FDDE07C3-FE89-41B1-AF98-BABEDA03E491}"/>
                </a:ext>
              </a:extLst>
            </p:cNvPr>
            <p:cNvSpPr>
              <a:spLocks noChangeShapeType="1"/>
            </p:cNvSpPr>
            <p:nvPr/>
          </p:nvSpPr>
          <p:spPr bwMode="auto">
            <a:xfrm>
              <a:off x="4689" y="3000"/>
              <a:ext cx="183" cy="175"/>
            </a:xfrm>
            <a:prstGeom prst="line">
              <a:avLst/>
            </a:prstGeom>
            <a:noFill/>
            <a:ln w="25400">
              <a:solidFill>
                <a:srgbClr val="3366FF"/>
              </a:solidFill>
              <a:round/>
              <a:headEnd/>
              <a:tailEnd type="triangle" w="med" len="med"/>
            </a:ln>
          </p:spPr>
          <p:txBody>
            <a:bodyPr wrap="none" anchor="ctr"/>
            <a:lstStyle/>
            <a:p>
              <a:endParaRPr lang="en-US"/>
            </a:p>
          </p:txBody>
        </p:sp>
        <p:sp>
          <p:nvSpPr>
            <p:cNvPr id="25" name="Line 23">
              <a:extLst>
                <a:ext uri="{FF2B5EF4-FFF2-40B4-BE49-F238E27FC236}">
                  <a16:creationId xmlns:a16="http://schemas.microsoft.com/office/drawing/2014/main" id="{D55D15D2-A117-4B62-BCE3-6E5F77EA62A6}"/>
                </a:ext>
              </a:extLst>
            </p:cNvPr>
            <p:cNvSpPr>
              <a:spLocks noChangeShapeType="1"/>
            </p:cNvSpPr>
            <p:nvPr/>
          </p:nvSpPr>
          <p:spPr bwMode="auto">
            <a:xfrm flipV="1">
              <a:off x="4278" y="3362"/>
              <a:ext cx="0" cy="192"/>
            </a:xfrm>
            <a:prstGeom prst="line">
              <a:avLst/>
            </a:prstGeom>
            <a:noFill/>
            <a:ln w="25400">
              <a:solidFill>
                <a:srgbClr val="3366FF"/>
              </a:solidFill>
              <a:round/>
              <a:headEnd/>
              <a:tailEnd type="triangle" w="med" len="med"/>
            </a:ln>
          </p:spPr>
          <p:txBody>
            <a:bodyPr wrap="none" anchor="ctr"/>
            <a:lstStyle/>
            <a:p>
              <a:endParaRPr lang="en-US"/>
            </a:p>
          </p:txBody>
        </p:sp>
        <p:sp>
          <p:nvSpPr>
            <p:cNvPr id="26" name="Line 24">
              <a:extLst>
                <a:ext uri="{FF2B5EF4-FFF2-40B4-BE49-F238E27FC236}">
                  <a16:creationId xmlns:a16="http://schemas.microsoft.com/office/drawing/2014/main" id="{8FE3354B-D9BE-4E85-B319-AA72B53163FD}"/>
                </a:ext>
              </a:extLst>
            </p:cNvPr>
            <p:cNvSpPr>
              <a:spLocks noChangeShapeType="1"/>
            </p:cNvSpPr>
            <p:nvPr/>
          </p:nvSpPr>
          <p:spPr bwMode="auto">
            <a:xfrm flipV="1">
              <a:off x="3933" y="3247"/>
              <a:ext cx="138" cy="115"/>
            </a:xfrm>
            <a:prstGeom prst="line">
              <a:avLst/>
            </a:prstGeom>
            <a:noFill/>
            <a:ln w="25400">
              <a:solidFill>
                <a:srgbClr val="3366FF"/>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2642990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869C6-0A2F-477A-9F42-DD5FD320446B}"/>
              </a:ext>
            </a:extLst>
          </p:cNvPr>
          <p:cNvSpPr>
            <a:spLocks noGrp="1"/>
          </p:cNvSpPr>
          <p:nvPr>
            <p:ph idx="1"/>
          </p:nvPr>
        </p:nvSpPr>
        <p:spPr>
          <a:xfrm>
            <a:off x="251791" y="344557"/>
            <a:ext cx="11675165" cy="6321286"/>
          </a:xfrm>
        </p:spPr>
        <p:txBody>
          <a:bodyPr>
            <a:normAutofit/>
          </a:bodyPr>
          <a:lstStyle/>
          <a:p>
            <a:pPr algn="just">
              <a:lnSpc>
                <a:spcPct val="150000"/>
              </a:lnSpc>
              <a:buFont typeface="Wingdings" panose="05000000000000000000" pitchFamily="2" charset="2"/>
              <a:buChar char="q"/>
            </a:pPr>
            <a:r>
              <a:rPr lang="en-US" sz="2400" b="1" dirty="0">
                <a:solidFill>
                  <a:srgbClr val="C00000"/>
                </a:solidFill>
                <a:latin typeface="Arial" panose="020B0604020202020204" pitchFamily="34" charset="0"/>
                <a:cs typeface="Arial" panose="020B0604020202020204" pitchFamily="34" charset="0"/>
              </a:rPr>
              <a:t>Watershed Class 4 (Upland Farming): </a:t>
            </a:r>
            <a:r>
              <a:rPr lang="en-US" sz="2400" dirty="0">
                <a:latin typeface="Arial" panose="020B0604020202020204" pitchFamily="34" charset="0"/>
                <a:cs typeface="Arial" panose="020B0604020202020204" pitchFamily="34" charset="0"/>
              </a:rPr>
              <a:t>Comprise areas with gently sloping lands, where there is a moderate need for water and soil conservation.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In these areas a wide range of land uses related to agriculture and forestry are possible.</a:t>
            </a:r>
          </a:p>
          <a:p>
            <a:pPr algn="just">
              <a:lnSpc>
                <a:spcPct val="150000"/>
              </a:lnSpc>
              <a:buFont typeface="Wingdings" panose="05000000000000000000" pitchFamily="2" charset="2"/>
              <a:buChar char="q"/>
            </a:pPr>
            <a:r>
              <a:rPr lang="en-US" sz="2400" b="1" dirty="0">
                <a:solidFill>
                  <a:srgbClr val="C00000"/>
                </a:solidFill>
                <a:latin typeface="Arial" panose="020B0604020202020204" pitchFamily="34" charset="0"/>
                <a:cs typeface="Arial" panose="020B0604020202020204" pitchFamily="34" charset="0"/>
              </a:rPr>
              <a:t>Watershed Class 5 (Lowland Farming): </a:t>
            </a:r>
            <a:r>
              <a:rPr lang="en-US" sz="2400" dirty="0">
                <a:latin typeface="Arial" panose="020B0604020202020204" pitchFamily="34" charset="0"/>
                <a:cs typeface="Arial" panose="020B0604020202020204" pitchFamily="34" charset="0"/>
              </a:rPr>
              <a:t>Comprise areas with gently sloping land and flat areas that are suitable for a wide range of land uses such as the cultivation of paddy rice, other agricultural uses and forests.</a:t>
            </a:r>
          </a:p>
        </p:txBody>
      </p:sp>
    </p:spTree>
    <p:extLst>
      <p:ext uri="{BB962C8B-B14F-4D97-AF65-F5344CB8AC3E}">
        <p14:creationId xmlns:p14="http://schemas.microsoft.com/office/powerpoint/2010/main" val="1483117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D7DD0-760F-459D-A08E-CD471D30B536}"/>
              </a:ext>
            </a:extLst>
          </p:cNvPr>
          <p:cNvSpPr>
            <a:spLocks noGrp="1"/>
          </p:cNvSpPr>
          <p:nvPr>
            <p:ph sz="half" idx="1"/>
          </p:nvPr>
        </p:nvSpPr>
        <p:spPr>
          <a:xfrm>
            <a:off x="291548" y="344557"/>
            <a:ext cx="6228522" cy="6308034"/>
          </a:xfrm>
          <a:solidFill>
            <a:schemeClr val="bg1">
              <a:lumMod val="75000"/>
            </a:schemeClr>
          </a:solidFill>
        </p:spPr>
        <p:txBody>
          <a:bodyPr>
            <a:normAutofit lnSpcReduction="10000"/>
          </a:bodyPr>
          <a:lstStyle/>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It should be noted that these are recommendations and they do not exclude other land uses, provided that adequate care is given to soil conservation. </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As an example of this, the recommended land use for areas in class 1 is forest cover. </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However there are many cases which clearly show that forest cover</a:t>
            </a:r>
            <a:r>
              <a:rPr lang="en-US" sz="2400" b="1" dirty="0">
                <a:solidFill>
                  <a:srgbClr val="C00000"/>
                </a:solidFill>
                <a:latin typeface="Arial" panose="020B0604020202020204" pitchFamily="34" charset="0"/>
                <a:cs typeface="Arial" panose="020B0604020202020204" pitchFamily="34" charset="0"/>
              </a:rPr>
              <a:t> is not the one and only solution </a:t>
            </a:r>
            <a:r>
              <a:rPr lang="en-US" sz="2400" dirty="0">
                <a:latin typeface="Arial" panose="020B0604020202020204" pitchFamily="34" charset="0"/>
                <a:cs typeface="Arial" panose="020B0604020202020204" pitchFamily="34" charset="0"/>
              </a:rPr>
              <a:t>for conserving steep watersheds. </a:t>
            </a:r>
          </a:p>
        </p:txBody>
      </p:sp>
      <p:pic>
        <p:nvPicPr>
          <p:cNvPr id="5" name="Content Placeholder 4">
            <a:extLst>
              <a:ext uri="{FF2B5EF4-FFF2-40B4-BE49-F238E27FC236}">
                <a16:creationId xmlns:a16="http://schemas.microsoft.com/office/drawing/2014/main" id="{EFB7534A-2496-46EA-AC17-36C57308C9C0}"/>
              </a:ext>
            </a:extLst>
          </p:cNvPr>
          <p:cNvPicPr>
            <a:picLocks noGrp="1" noChangeAspect="1"/>
          </p:cNvPicPr>
          <p:nvPr>
            <p:ph sz="half" idx="2"/>
          </p:nvPr>
        </p:nvPicPr>
        <p:blipFill>
          <a:blip r:embed="rId2"/>
          <a:stretch>
            <a:fillRect/>
          </a:stretch>
        </p:blipFill>
        <p:spPr>
          <a:xfrm>
            <a:off x="7187854" y="1311966"/>
            <a:ext cx="4805363" cy="4410602"/>
          </a:xfrm>
          <a:prstGeom prst="rect">
            <a:avLst/>
          </a:prstGeom>
        </p:spPr>
      </p:pic>
    </p:spTree>
    <p:extLst>
      <p:ext uri="{BB962C8B-B14F-4D97-AF65-F5344CB8AC3E}">
        <p14:creationId xmlns:p14="http://schemas.microsoft.com/office/powerpoint/2010/main" val="1472882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CD899-8BDC-44C6-B643-2597B7B78B71}"/>
              </a:ext>
            </a:extLst>
          </p:cNvPr>
          <p:cNvSpPr>
            <a:spLocks noGrp="1"/>
          </p:cNvSpPr>
          <p:nvPr>
            <p:ph sz="half" idx="1"/>
          </p:nvPr>
        </p:nvSpPr>
        <p:spPr>
          <a:xfrm>
            <a:off x="0" y="291548"/>
            <a:ext cx="5486400" cy="6440556"/>
          </a:xfrm>
        </p:spPr>
        <p:txBody>
          <a:bodyPr>
            <a:normAutofit lnSpcReduction="10000"/>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Other considers soil erosion rate to prioritize watersheds</a:t>
            </a:r>
          </a:p>
          <a:p>
            <a:pPr lvl="1" algn="just">
              <a:lnSpc>
                <a:spcPct val="150000"/>
              </a:lnSpc>
            </a:pPr>
            <a:r>
              <a:rPr lang="en-US" dirty="0">
                <a:latin typeface="Arial" panose="020B0604020202020204" pitchFamily="34" charset="0"/>
                <a:cs typeface="Arial" panose="020B0604020202020204" pitchFamily="34" charset="0"/>
              </a:rPr>
              <a:t>Prioritization of micro-watersheds involves ranking of the different micro-watersheds according to the order in which they ought to be taken up for treatment with conservation technologies by considering the amount of </a:t>
            </a:r>
            <a:r>
              <a:rPr lang="en-US" b="1" dirty="0">
                <a:solidFill>
                  <a:srgbClr val="C00000"/>
                </a:solidFill>
                <a:latin typeface="Arial" panose="020B0604020202020204" pitchFamily="34" charset="0"/>
                <a:cs typeface="Arial" panose="020B0604020202020204" pitchFamily="34" charset="0"/>
              </a:rPr>
              <a:t>soil loss occurring</a:t>
            </a:r>
          </a:p>
          <a:p>
            <a:pPr algn="just">
              <a:lnSpc>
                <a:spcPct val="150000"/>
              </a:lnSpc>
            </a:pPr>
            <a:r>
              <a:rPr lang="en-US" sz="2400" b="1" dirty="0" err="1">
                <a:latin typeface="Arial" panose="020B0604020202020204" pitchFamily="34" charset="0"/>
                <a:cs typeface="Arial" panose="020B0604020202020204" pitchFamily="34" charset="0"/>
              </a:rPr>
              <a:t>Eg</a:t>
            </a:r>
            <a:r>
              <a:rPr lang="en-US" sz="2400" b="1" dirty="0">
                <a:latin typeface="Arial" panose="020B0604020202020204" pitchFamily="34" charset="0"/>
                <a:cs typeface="Arial" panose="020B0604020202020204" pitchFamily="34" charset="0"/>
              </a:rPr>
              <a:t> the case of </a:t>
            </a:r>
            <a:r>
              <a:rPr lang="en-US" sz="2400" b="1" dirty="0" err="1">
                <a:solidFill>
                  <a:srgbClr val="C00000"/>
                </a:solidFill>
                <a:latin typeface="Arial" panose="020B0604020202020204" pitchFamily="34" charset="0"/>
                <a:cs typeface="Arial" panose="020B0604020202020204" pitchFamily="34" charset="0"/>
              </a:rPr>
              <a:t>chemoga</a:t>
            </a:r>
            <a:r>
              <a:rPr lang="en-US" sz="2400" b="1" dirty="0">
                <a:solidFill>
                  <a:srgbClr val="C0000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watershed</a:t>
            </a:r>
          </a:p>
        </p:txBody>
      </p:sp>
      <p:pic>
        <p:nvPicPr>
          <p:cNvPr id="5" name="Content Placeholder 4">
            <a:extLst>
              <a:ext uri="{FF2B5EF4-FFF2-40B4-BE49-F238E27FC236}">
                <a16:creationId xmlns:a16="http://schemas.microsoft.com/office/drawing/2014/main" id="{DDD4A692-D77E-4A5D-BD4E-E6DFAFFFFAF6}"/>
              </a:ext>
            </a:extLst>
          </p:cNvPr>
          <p:cNvPicPr>
            <a:picLocks noGrp="1" noChangeAspect="1"/>
          </p:cNvPicPr>
          <p:nvPr>
            <p:ph sz="half" idx="2"/>
          </p:nvPr>
        </p:nvPicPr>
        <p:blipFill>
          <a:blip r:embed="rId2"/>
          <a:stretch>
            <a:fillRect/>
          </a:stretch>
        </p:blipFill>
        <p:spPr>
          <a:xfrm>
            <a:off x="5963478" y="119270"/>
            <a:ext cx="5734695" cy="6738730"/>
          </a:xfrm>
          <a:prstGeom prst="rect">
            <a:avLst/>
          </a:prstGeom>
        </p:spPr>
      </p:pic>
    </p:spTree>
    <p:extLst>
      <p:ext uri="{BB962C8B-B14F-4D97-AF65-F5344CB8AC3E}">
        <p14:creationId xmlns:p14="http://schemas.microsoft.com/office/powerpoint/2010/main" val="130077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6B5F29F-199B-4574-9D6D-68BBB8F3BD4C}"/>
              </a:ext>
            </a:extLst>
          </p:cNvPr>
          <p:cNvGraphicFramePr>
            <a:graphicFrameLocks noGrp="1"/>
          </p:cNvGraphicFramePr>
          <p:nvPr>
            <p:ph idx="1"/>
            <p:extLst>
              <p:ext uri="{D42A27DB-BD31-4B8C-83A1-F6EECF244321}">
                <p14:modId xmlns:p14="http://schemas.microsoft.com/office/powerpoint/2010/main" val="1659605501"/>
              </p:ext>
            </p:extLst>
          </p:nvPr>
        </p:nvGraphicFramePr>
        <p:xfrm>
          <a:off x="316963" y="398403"/>
          <a:ext cx="11558073" cy="6236727"/>
        </p:xfrm>
        <a:graphic>
          <a:graphicData uri="http://schemas.openxmlformats.org/drawingml/2006/table">
            <a:tbl>
              <a:tblPr firstRow="1" bandRow="1">
                <a:tableStyleId>{2D5ABB26-0587-4C30-8999-92F81FD0307C}</a:tableStyleId>
              </a:tblPr>
              <a:tblGrid>
                <a:gridCol w="1456549">
                  <a:extLst>
                    <a:ext uri="{9D8B030D-6E8A-4147-A177-3AD203B41FA5}">
                      <a16:colId xmlns:a16="http://schemas.microsoft.com/office/drawing/2014/main" val="1470102541"/>
                    </a:ext>
                  </a:extLst>
                </a:gridCol>
                <a:gridCol w="1223503">
                  <a:extLst>
                    <a:ext uri="{9D8B030D-6E8A-4147-A177-3AD203B41FA5}">
                      <a16:colId xmlns:a16="http://schemas.microsoft.com/office/drawing/2014/main" val="3755878029"/>
                    </a:ext>
                  </a:extLst>
                </a:gridCol>
                <a:gridCol w="1497286">
                  <a:extLst>
                    <a:ext uri="{9D8B030D-6E8A-4147-A177-3AD203B41FA5}">
                      <a16:colId xmlns:a16="http://schemas.microsoft.com/office/drawing/2014/main" val="73600163"/>
                    </a:ext>
                  </a:extLst>
                </a:gridCol>
                <a:gridCol w="2397304">
                  <a:extLst>
                    <a:ext uri="{9D8B030D-6E8A-4147-A177-3AD203B41FA5}">
                      <a16:colId xmlns:a16="http://schemas.microsoft.com/office/drawing/2014/main" val="227388235"/>
                    </a:ext>
                  </a:extLst>
                </a:gridCol>
                <a:gridCol w="1306316">
                  <a:extLst>
                    <a:ext uri="{9D8B030D-6E8A-4147-A177-3AD203B41FA5}">
                      <a16:colId xmlns:a16="http://schemas.microsoft.com/office/drawing/2014/main" val="1509103782"/>
                    </a:ext>
                  </a:extLst>
                </a:gridCol>
                <a:gridCol w="1618499">
                  <a:extLst>
                    <a:ext uri="{9D8B030D-6E8A-4147-A177-3AD203B41FA5}">
                      <a16:colId xmlns:a16="http://schemas.microsoft.com/office/drawing/2014/main" val="2470705860"/>
                    </a:ext>
                  </a:extLst>
                </a:gridCol>
                <a:gridCol w="2058616">
                  <a:extLst>
                    <a:ext uri="{9D8B030D-6E8A-4147-A177-3AD203B41FA5}">
                      <a16:colId xmlns:a16="http://schemas.microsoft.com/office/drawing/2014/main" val="3834412004"/>
                    </a:ext>
                  </a:extLst>
                </a:gridCol>
              </a:tblGrid>
              <a:tr h="1103236">
                <a:tc>
                  <a:txBody>
                    <a:bodyPr/>
                    <a:lstStyle/>
                    <a:p>
                      <a:pPr>
                        <a:lnSpc>
                          <a:spcPct val="150000"/>
                        </a:lnSpc>
                      </a:pPr>
                      <a:r>
                        <a:rPr lang="en-US" sz="2000" b="1" dirty="0">
                          <a:solidFill>
                            <a:srgbClr val="C00000"/>
                          </a:solidFill>
                          <a:latin typeface="Arial" panose="020B0604020202020204" pitchFamily="34" charset="0"/>
                          <a:cs typeface="Arial" panose="020B0604020202020204" pitchFamily="34" charset="0"/>
                        </a:rPr>
                        <a:t>Soil loss</a:t>
                      </a:r>
                    </a:p>
                    <a:p>
                      <a:pPr>
                        <a:lnSpc>
                          <a:spcPct val="150000"/>
                        </a:lnSpc>
                      </a:pPr>
                      <a:r>
                        <a:rPr lang="en-US" sz="2000" b="1" dirty="0">
                          <a:solidFill>
                            <a:srgbClr val="C00000"/>
                          </a:solidFill>
                          <a:latin typeface="Arial" panose="020B0604020202020204" pitchFamily="34" charset="0"/>
                          <a:cs typeface="Arial" panose="020B0604020202020204" pitchFamily="34" charset="0"/>
                        </a:rPr>
                        <a:t> (t ha</a:t>
                      </a:r>
                      <a:r>
                        <a:rPr lang="en-US" sz="2000" b="1" baseline="30000" dirty="0">
                          <a:solidFill>
                            <a:srgbClr val="C00000"/>
                          </a:solidFill>
                          <a:latin typeface="Arial" panose="020B0604020202020204" pitchFamily="34" charset="0"/>
                          <a:cs typeface="Arial" panose="020B0604020202020204" pitchFamily="34" charset="0"/>
                        </a:rPr>
                        <a:t>-1</a:t>
                      </a:r>
                      <a:r>
                        <a:rPr lang="en-US" sz="2000" b="1" dirty="0">
                          <a:solidFill>
                            <a:srgbClr val="C00000"/>
                          </a:solidFill>
                          <a:latin typeface="Arial" panose="020B0604020202020204" pitchFamily="34" charset="0"/>
                          <a:cs typeface="Arial" panose="020B0604020202020204" pitchFamily="34" charset="0"/>
                        </a:rPr>
                        <a:t> y</a:t>
                      </a:r>
                      <a:r>
                        <a:rPr lang="en-US" sz="2000" b="1" baseline="30000" dirty="0">
                          <a:solidFill>
                            <a:srgbClr val="C00000"/>
                          </a:solidFill>
                          <a:latin typeface="Arial" panose="020B0604020202020204" pitchFamily="34" charset="0"/>
                          <a:cs typeface="Arial" panose="020B0604020202020204" pitchFamily="34" charset="0"/>
                        </a:rPr>
                        <a:t>-1</a:t>
                      </a:r>
                    </a:p>
                  </a:txBody>
                  <a:tcPr>
                    <a:solidFill>
                      <a:schemeClr val="bg1">
                        <a:lumMod val="85000"/>
                      </a:schemeClr>
                    </a:solidFill>
                  </a:tcPr>
                </a:tc>
                <a:tc>
                  <a:txBody>
                    <a:bodyPr/>
                    <a:lstStyle/>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Priority</a:t>
                      </a:r>
                    </a:p>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classes</a:t>
                      </a:r>
                      <a:endParaRPr lang="en-US" sz="2000" b="1" baseline="30000" dirty="0">
                        <a:solidFill>
                          <a:srgbClr val="C0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b="1" dirty="0">
                          <a:solidFill>
                            <a:srgbClr val="C00000"/>
                          </a:solidFill>
                          <a:latin typeface="Arial" panose="020B0604020202020204" pitchFamily="34" charset="0"/>
                          <a:cs typeface="Arial" panose="020B0604020202020204" pitchFamily="34" charset="0"/>
                        </a:rPr>
                        <a:t>Severity classes</a:t>
                      </a:r>
                    </a:p>
                  </a:txBody>
                  <a:tcPr>
                    <a:solidFill>
                      <a:schemeClr val="bg1">
                        <a:lumMod val="85000"/>
                      </a:schemeClr>
                    </a:solidFill>
                  </a:tcPr>
                </a:tc>
                <a:tc>
                  <a:txBody>
                    <a:bodyPr/>
                    <a:lstStyle/>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Micro-watershed</a:t>
                      </a:r>
                      <a:endParaRPr lang="en-US" sz="2000" b="1" dirty="0">
                        <a:solidFill>
                          <a:srgbClr val="C0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b="1" dirty="0">
                          <a:solidFill>
                            <a:srgbClr val="C00000"/>
                          </a:solidFill>
                          <a:latin typeface="Arial" panose="020B0604020202020204" pitchFamily="34" charset="0"/>
                          <a:cs typeface="Arial" panose="020B0604020202020204" pitchFamily="34" charset="0"/>
                        </a:rPr>
                        <a:t>Area (ha)</a:t>
                      </a:r>
                    </a:p>
                  </a:txBody>
                  <a:tcPr>
                    <a:solidFill>
                      <a:schemeClr val="bg1">
                        <a:lumMod val="85000"/>
                      </a:schemeClr>
                    </a:solidFill>
                  </a:tcPr>
                </a:tc>
                <a:tc>
                  <a:txBody>
                    <a:bodyPr/>
                    <a:lstStyle/>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Per cent of</a:t>
                      </a:r>
                    </a:p>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total area</a:t>
                      </a:r>
                      <a:endParaRPr lang="en-US" sz="2000" b="1" dirty="0">
                        <a:solidFill>
                          <a:srgbClr val="C00000"/>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Per cent of</a:t>
                      </a:r>
                    </a:p>
                    <a:p>
                      <a:pPr>
                        <a:lnSpc>
                          <a:spcPct val="150000"/>
                        </a:lnSpc>
                      </a:pPr>
                      <a:r>
                        <a:rPr lang="en-US" sz="2000" b="1" u="none" strike="noStrike" kern="1200" baseline="0" dirty="0">
                          <a:solidFill>
                            <a:srgbClr val="C00000"/>
                          </a:solidFill>
                          <a:latin typeface="Arial" panose="020B0604020202020204" pitchFamily="34" charset="0"/>
                          <a:cs typeface="Arial" panose="020B0604020202020204" pitchFamily="34" charset="0"/>
                        </a:rPr>
                        <a:t>total soil loss</a:t>
                      </a:r>
                      <a:endParaRPr lang="en-US" sz="2000" b="1" dirty="0">
                        <a:solidFill>
                          <a:srgbClr val="C00000"/>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15802538"/>
                  </a:ext>
                </a:extLst>
              </a:tr>
              <a:tr h="136810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&gt;125</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I</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Very severe </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pl-PL" sz="2000" dirty="0">
                          <a:latin typeface="Arial" panose="020B0604020202020204" pitchFamily="34" charset="0"/>
                          <a:cs typeface="Arial" panose="020B0604020202020204" pitchFamily="34" charset="0"/>
                        </a:rPr>
                        <a:t>SW_8, SW_9, SW_10, SW_12, SW_14</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8552.2</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baseline="0" dirty="0">
                          <a:latin typeface="Arial" panose="020B0604020202020204" pitchFamily="34" charset="0"/>
                          <a:cs typeface="Arial" panose="020B0604020202020204" pitchFamily="34" charset="0"/>
                        </a:rPr>
                        <a:t>24.7</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baseline="0" dirty="0">
                          <a:latin typeface="Arial" panose="020B0604020202020204" pitchFamily="34" charset="0"/>
                          <a:cs typeface="Arial" panose="020B0604020202020204" pitchFamily="34" charset="0"/>
                        </a:rPr>
                        <a:t>50.9</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653767968"/>
                  </a:ext>
                </a:extLst>
              </a:tr>
              <a:tr h="136438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80–125</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II</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Severe</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pl-PL" sz="2000" u="none" strike="noStrike" kern="1200" baseline="0" dirty="0">
                          <a:latin typeface="Arial" panose="020B0604020202020204" pitchFamily="34" charset="0"/>
                          <a:cs typeface="Arial" panose="020B0604020202020204" pitchFamily="34" charset="0"/>
                        </a:rPr>
                        <a:t>SW_6, SW_13, SW_15, SW_16, SW_17, SW_18</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gn="l">
                        <a:lnSpc>
                          <a:spcPct val="150000"/>
                        </a:lnSpc>
                      </a:pPr>
                      <a:r>
                        <a:rPr lang="en-US" sz="2000" u="none" strike="noStrike" kern="1200" baseline="0" dirty="0">
                          <a:latin typeface="Arial" panose="020B0604020202020204" pitchFamily="34" charset="0"/>
                          <a:cs typeface="Arial" panose="020B0604020202020204" pitchFamily="34" charset="0"/>
                        </a:rPr>
                        <a:t>11 650.4</a:t>
                      </a:r>
                      <a:endParaRPr lang="en-US" sz="200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2000" u="none" strike="noStrike" kern="1200" baseline="0" dirty="0">
                        <a:latin typeface="Arial" panose="020B0604020202020204" pitchFamily="34" charset="0"/>
                        <a:cs typeface="Arial" panose="020B0604020202020204" pitchFamily="34" charset="0"/>
                      </a:endParaRPr>
                    </a:p>
                    <a:p>
                      <a:pPr>
                        <a:lnSpc>
                          <a:spcPct val="150000"/>
                        </a:lnSpc>
                      </a:pP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33.6</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 35.7</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623927989"/>
                  </a:ext>
                </a:extLst>
              </a:tr>
              <a:tr h="47872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50–80</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III</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Very high</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SW_7, SW_11</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2219.3</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6.4 </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 4.6</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614895310"/>
                  </a:ext>
                </a:extLst>
              </a:tr>
              <a:tr h="478723">
                <a:tc>
                  <a:txBody>
                    <a:bodyPr/>
                    <a:lstStyle/>
                    <a:p>
                      <a:pPr>
                        <a:lnSpc>
                          <a:spcPct val="150000"/>
                        </a:lnSpc>
                      </a:pPr>
                      <a:r>
                        <a:rPr lang="en-US" sz="2000" dirty="0">
                          <a:latin typeface="Arial" panose="020B0604020202020204" pitchFamily="34" charset="0"/>
                          <a:cs typeface="Arial" panose="020B0604020202020204" pitchFamily="34" charset="0"/>
                        </a:rPr>
                        <a:t>25–50</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IV</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High</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SW_4, SW_5</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3731.3</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10.8</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4.7</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891107944"/>
                  </a:ext>
                </a:extLst>
              </a:tr>
              <a:tr h="478723">
                <a:tc>
                  <a:txBody>
                    <a:bodyPr/>
                    <a:lstStyle/>
                    <a:p>
                      <a:pPr>
                        <a:lnSpc>
                          <a:spcPct val="150000"/>
                        </a:lnSpc>
                      </a:pPr>
                      <a:r>
                        <a:rPr lang="en-US" sz="2000" dirty="0">
                          <a:latin typeface="Arial" panose="020B0604020202020204" pitchFamily="34" charset="0"/>
                          <a:cs typeface="Arial" panose="020B0604020202020204" pitchFamily="34" charset="0"/>
                        </a:rPr>
                        <a:t>12–25</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V</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Moderate</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SW_3</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4182.3</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12.1</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3.0</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781482547"/>
                  </a:ext>
                </a:extLst>
              </a:tr>
              <a:tr h="843746">
                <a:tc>
                  <a:txBody>
                    <a:bodyPr/>
                    <a:lstStyle/>
                    <a:p>
                      <a:pPr>
                        <a:lnSpc>
                          <a:spcPct val="150000"/>
                        </a:lnSpc>
                      </a:pPr>
                      <a:r>
                        <a:rPr lang="en-US" sz="2000" dirty="0">
                          <a:latin typeface="Arial" panose="020B0604020202020204" pitchFamily="34" charset="0"/>
                          <a:cs typeface="Arial" panose="020B0604020202020204" pitchFamily="34" charset="0"/>
                        </a:rPr>
                        <a:t>&lt;12 </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VI</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Low</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SW_1, SW_2</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u="none" strike="noStrike" kern="1200" baseline="0" dirty="0">
                          <a:latin typeface="Arial" panose="020B0604020202020204" pitchFamily="34" charset="0"/>
                          <a:cs typeface="Arial" panose="020B0604020202020204" pitchFamily="34" charset="0"/>
                        </a:rPr>
                        <a:t>43513</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12.5</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a:lnSpc>
                          <a:spcPct val="150000"/>
                        </a:lnSpc>
                      </a:pPr>
                      <a:r>
                        <a:rPr lang="en-US" sz="2000" dirty="0">
                          <a:latin typeface="Arial" panose="020B0604020202020204" pitchFamily="34" charset="0"/>
                          <a:cs typeface="Arial" panose="020B0604020202020204" pitchFamily="34" charset="0"/>
                        </a:rPr>
                        <a:t>1.1</a:t>
                      </a:r>
                      <a:endParaRPr lang="en-US" sz="2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055477517"/>
                  </a:ext>
                </a:extLst>
              </a:tr>
            </a:tbl>
          </a:graphicData>
        </a:graphic>
      </p:graphicFrame>
      <p:sp>
        <p:nvSpPr>
          <p:cNvPr id="5" name="Rectangle 4">
            <a:extLst>
              <a:ext uri="{FF2B5EF4-FFF2-40B4-BE49-F238E27FC236}">
                <a16:creationId xmlns:a16="http://schemas.microsoft.com/office/drawing/2014/main" id="{954D77FD-454A-4388-ADFB-F1AAD8AE08F6}"/>
              </a:ext>
            </a:extLst>
          </p:cNvPr>
          <p:cNvSpPr/>
          <p:nvPr/>
        </p:nvSpPr>
        <p:spPr>
          <a:xfrm>
            <a:off x="316963" y="53517"/>
            <a:ext cx="4738798" cy="461665"/>
          </a:xfrm>
          <a:prstGeom prst="rect">
            <a:avLst/>
          </a:prstGeom>
        </p:spPr>
        <p:txBody>
          <a:bodyPr wrap="none">
            <a:spAutoFit/>
          </a:bodyPr>
          <a:lstStyle/>
          <a:p>
            <a:r>
              <a:rPr lang="en-US" sz="2400" dirty="0">
                <a:solidFill>
                  <a:srgbClr val="231F20"/>
                </a:solidFill>
                <a:latin typeface="Arial" panose="020B0604020202020204" pitchFamily="34" charset="0"/>
                <a:cs typeface="Arial" panose="020B0604020202020204" pitchFamily="34" charset="0"/>
              </a:rPr>
              <a:t>Prioritization of micro-watersheds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93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6E58D-7D93-4A22-8D09-05E214A875B3}"/>
              </a:ext>
            </a:extLst>
          </p:cNvPr>
          <p:cNvSpPr>
            <a:spLocks noGrp="1"/>
          </p:cNvSpPr>
          <p:nvPr>
            <p:ph idx="1"/>
          </p:nvPr>
        </p:nvSpPr>
        <p:spPr>
          <a:xfrm>
            <a:off x="119270" y="212036"/>
            <a:ext cx="12072730" cy="6645964"/>
          </a:xfrm>
        </p:spPr>
        <p:txBody>
          <a:bodyPr>
            <a:no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Watershed conditions for the perspective of restoration of watersheds</a:t>
            </a:r>
          </a:p>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Defining Watershed Condition</a:t>
            </a:r>
          </a:p>
          <a:p>
            <a:pPr algn="just">
              <a:lnSpc>
                <a:spcPct val="150000"/>
              </a:lnSpc>
              <a:buFont typeface="Courier New" panose="02070309020205020404" pitchFamily="49" charset="0"/>
              <a:buChar char="o"/>
            </a:pPr>
            <a:r>
              <a:rPr lang="en-US" sz="2400" b="1" dirty="0">
                <a:solidFill>
                  <a:srgbClr val="C00000"/>
                </a:solidFill>
                <a:latin typeface="Arial" panose="020B0604020202020204" pitchFamily="34" charset="0"/>
                <a:cs typeface="Arial" panose="020B0604020202020204" pitchFamily="34" charset="0"/>
              </a:rPr>
              <a:t>Watershed condition </a:t>
            </a:r>
            <a:r>
              <a:rPr lang="en-US" sz="2400" dirty="0">
                <a:latin typeface="Arial" panose="020B0604020202020204" pitchFamily="34" charset="0"/>
                <a:cs typeface="Arial" panose="020B0604020202020204" pitchFamily="34" charset="0"/>
              </a:rPr>
              <a:t>is the state of the physical and biological characteristics and processes within a watershed that affect the </a:t>
            </a:r>
            <a:r>
              <a:rPr lang="en-US" sz="2400" dirty="0">
                <a:solidFill>
                  <a:srgbClr val="C00000"/>
                </a:solidFill>
                <a:latin typeface="Arial" panose="020B0604020202020204" pitchFamily="34" charset="0"/>
                <a:cs typeface="Arial" panose="020B0604020202020204" pitchFamily="34" charset="0"/>
              </a:rPr>
              <a:t>hydrologic</a:t>
            </a:r>
            <a:r>
              <a:rPr lang="en-US" sz="2400" dirty="0">
                <a:latin typeface="Arial" panose="020B0604020202020204" pitchFamily="34" charset="0"/>
                <a:cs typeface="Arial" panose="020B0604020202020204" pitchFamily="34" charset="0"/>
              </a:rPr>
              <a:t> and </a:t>
            </a:r>
            <a:r>
              <a:rPr lang="en-US" sz="2400" dirty="0">
                <a:solidFill>
                  <a:srgbClr val="C00000"/>
                </a:solidFill>
                <a:latin typeface="Arial" panose="020B0604020202020204" pitchFamily="34" charset="0"/>
                <a:cs typeface="Arial" panose="020B0604020202020204" pitchFamily="34" charset="0"/>
              </a:rPr>
              <a:t>soil functions </a:t>
            </a:r>
            <a:r>
              <a:rPr lang="en-US" sz="2400" dirty="0">
                <a:latin typeface="Arial" panose="020B0604020202020204" pitchFamily="34" charset="0"/>
                <a:cs typeface="Arial" panose="020B0604020202020204" pitchFamily="34" charset="0"/>
              </a:rPr>
              <a:t>supporting </a:t>
            </a:r>
            <a:r>
              <a:rPr lang="en-US" sz="2400" dirty="0">
                <a:solidFill>
                  <a:srgbClr val="FF0000"/>
                </a:solidFill>
                <a:latin typeface="Arial" panose="020B0604020202020204" pitchFamily="34" charset="0"/>
                <a:cs typeface="Arial" panose="020B0604020202020204" pitchFamily="34" charset="0"/>
              </a:rPr>
              <a:t>aquatic and terrestrial </a:t>
            </a:r>
            <a:r>
              <a:rPr lang="en-US" sz="2400" dirty="0">
                <a:latin typeface="Arial" panose="020B0604020202020204" pitchFamily="34" charset="0"/>
                <a:cs typeface="Arial" panose="020B0604020202020204" pitchFamily="34" charset="0"/>
              </a:rPr>
              <a:t>ecosystems.</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It reflects a range of variability from natural pristine (functioning properly) to severely altered state or impaired. </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Watersheds that are functioning properly are referred to as healthy watersheds.</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In general, the greater the departure from the natural pristine state, the more impaired the watershed condition is likely to be. </a:t>
            </a:r>
          </a:p>
        </p:txBody>
      </p:sp>
    </p:spTree>
    <p:extLst>
      <p:ext uri="{BB962C8B-B14F-4D97-AF65-F5344CB8AC3E}">
        <p14:creationId xmlns:p14="http://schemas.microsoft.com/office/powerpoint/2010/main" val="2609055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7A834-BE5F-404C-89AD-E0EC1293B71D}"/>
              </a:ext>
            </a:extLst>
          </p:cNvPr>
          <p:cNvSpPr>
            <a:spLocks noGrp="1"/>
          </p:cNvSpPr>
          <p:nvPr>
            <p:ph idx="1"/>
          </p:nvPr>
        </p:nvSpPr>
        <p:spPr>
          <a:xfrm>
            <a:off x="159027" y="119270"/>
            <a:ext cx="11900452" cy="6738730"/>
          </a:xfrm>
        </p:spPr>
        <p:txBody>
          <a:bodyPr>
            <a:normAutofit lnSpcReduction="10000"/>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Watersheds that are functioning properly have 5 characteristics (Williams et al. 1997):</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They provide for high biotic integrity, which includes habitats that support adaptive animal and plant communities that reflect natural processes.</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They are resilient and recover rapidly from natural and human disturbances.</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They exhibit a high degree of connectivity longitudinally along the stream, laterally across the floodplain &amp; valley bottom, and vertically b/n surface &amp; subsurface flows.</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They provide important ecosystem services, such as high quality water, the recharge of streams and aquifers, the maintenance of riparian communities, and the moderation of climate variability and change.</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They maintain long-term soil productivity.</a:t>
            </a:r>
          </a:p>
          <a:p>
            <a:pPr marL="0" indent="0">
              <a:buNone/>
            </a:pPr>
            <a:endParaRPr lang="en-US" dirty="0"/>
          </a:p>
        </p:txBody>
      </p:sp>
    </p:spTree>
    <p:extLst>
      <p:ext uri="{BB962C8B-B14F-4D97-AF65-F5344CB8AC3E}">
        <p14:creationId xmlns:p14="http://schemas.microsoft.com/office/powerpoint/2010/main" val="1066221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5D900-96BE-4F17-A6C9-A9B09A0342B7}"/>
              </a:ext>
            </a:extLst>
          </p:cNvPr>
          <p:cNvSpPr>
            <a:spLocks noGrp="1"/>
          </p:cNvSpPr>
          <p:nvPr>
            <p:ph idx="1"/>
          </p:nvPr>
        </p:nvSpPr>
        <p:spPr>
          <a:xfrm>
            <a:off x="410817" y="371060"/>
            <a:ext cx="11489635" cy="6188765"/>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Watershed condition classification </a:t>
            </a:r>
            <a:r>
              <a:rPr lang="en-US" sz="2400" dirty="0">
                <a:latin typeface="Arial" panose="020B0604020202020204" pitchFamily="34" charset="0"/>
                <a:cs typeface="Arial" panose="020B0604020202020204" pitchFamily="34" charset="0"/>
              </a:rPr>
              <a:t>is the process of describing watershed condition in terms of discrete categories (or classes) that reflect the level of watershed health or integrity.</a:t>
            </a:r>
          </a:p>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 USDA US Department of agriculture FSM (Forest Service Manual) uses three classes to describe watershed condition (USDA Forest Service 2004).</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Class 1 watersheds exhibit high geomorphic, hydrologic, and biotic integrity relative to their natural potential condition.</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Class 2 watersheds exhibit moderate geomorphic, hydrologic, and biotic integrity relative to their natural potential condition.</a:t>
            </a:r>
          </a:p>
          <a:p>
            <a:pPr marL="914400" lvl="1" indent="-457200" algn="just">
              <a:lnSpc>
                <a:spcPct val="150000"/>
              </a:lnSpc>
              <a:buFont typeface="+mj-lt"/>
              <a:buAutoNum type="arabicPeriod"/>
            </a:pPr>
            <a:r>
              <a:rPr lang="en-US" dirty="0">
                <a:latin typeface="Arial" panose="020B0604020202020204" pitchFamily="34" charset="0"/>
                <a:cs typeface="Arial" panose="020B0604020202020204" pitchFamily="34" charset="0"/>
              </a:rPr>
              <a:t>Class 3 watersheds exhibit low geomorphic, hydrologic, and biotic integrity relative to their natural potential condition.</a:t>
            </a:r>
          </a:p>
        </p:txBody>
      </p:sp>
    </p:spTree>
    <p:extLst>
      <p:ext uri="{BB962C8B-B14F-4D97-AF65-F5344CB8AC3E}">
        <p14:creationId xmlns:p14="http://schemas.microsoft.com/office/powerpoint/2010/main" val="3972150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FE4F8-3AF9-48CD-8876-534297FD9111}"/>
              </a:ext>
            </a:extLst>
          </p:cNvPr>
          <p:cNvSpPr>
            <a:spLocks noGrp="1"/>
          </p:cNvSpPr>
          <p:nvPr>
            <p:ph idx="1"/>
          </p:nvPr>
        </p:nvSpPr>
        <p:spPr>
          <a:xfrm>
            <a:off x="304800" y="265043"/>
            <a:ext cx="11582400" cy="6361044"/>
          </a:xfrm>
        </p:spPr>
        <p:txBody>
          <a:bodyPr>
            <a:normAutofit lnSpcReduction="10000"/>
          </a:bodyPr>
          <a:lstStyle/>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 FSM classification defines watershed condition in terms of “geomorphic, hydrologic and biotic integrity” relative to “potential natural condition.” </a:t>
            </a:r>
          </a:p>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In this context, integrity relates directly to functionality</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They define </a:t>
            </a:r>
            <a:r>
              <a:rPr lang="en-US" b="1" dirty="0">
                <a:solidFill>
                  <a:srgbClr val="C00000"/>
                </a:solidFill>
                <a:latin typeface="Arial" panose="020B0604020202020204" pitchFamily="34" charset="0"/>
                <a:cs typeface="Arial" panose="020B0604020202020204" pitchFamily="34" charset="0"/>
              </a:rPr>
              <a:t>geomorphic functionality </a:t>
            </a:r>
            <a:r>
              <a:rPr lang="en-US" dirty="0">
                <a:latin typeface="Arial" panose="020B0604020202020204" pitchFamily="34" charset="0"/>
                <a:cs typeface="Arial" panose="020B0604020202020204" pitchFamily="34" charset="0"/>
              </a:rPr>
              <a:t>in terms of attributes such as slope stability, soil erosion, channel morphology, and other upslope, riparian, and aquatic habitat characteristics. </a:t>
            </a:r>
          </a:p>
          <a:p>
            <a:pPr lvl="1" algn="just">
              <a:lnSpc>
                <a:spcPct val="150000"/>
              </a:lnSpc>
              <a:buFont typeface="Courier New" panose="02070309020205020404" pitchFamily="49" charset="0"/>
              <a:buChar char="o"/>
            </a:pPr>
            <a:r>
              <a:rPr lang="en-US" b="1" dirty="0">
                <a:solidFill>
                  <a:srgbClr val="C00000"/>
                </a:solidFill>
                <a:latin typeface="Arial" panose="020B0604020202020204" pitchFamily="34" charset="0"/>
                <a:cs typeface="Arial" panose="020B0604020202020204" pitchFamily="34" charset="0"/>
              </a:rPr>
              <a:t>Hydrologic functionality </a:t>
            </a:r>
            <a:r>
              <a:rPr lang="en-US" dirty="0">
                <a:latin typeface="Arial" panose="020B0604020202020204" pitchFamily="34" charset="0"/>
                <a:cs typeface="Arial" panose="020B0604020202020204" pitchFamily="34" charset="0"/>
              </a:rPr>
              <a:t>relates primarily to flow, sediment, and water-quality attributes. </a:t>
            </a:r>
          </a:p>
          <a:p>
            <a:pPr lvl="1" algn="just">
              <a:lnSpc>
                <a:spcPct val="150000"/>
              </a:lnSpc>
              <a:buFont typeface="Courier New" panose="02070309020205020404" pitchFamily="49" charset="0"/>
              <a:buChar char="o"/>
            </a:pPr>
            <a:r>
              <a:rPr lang="en-US" b="1" dirty="0">
                <a:solidFill>
                  <a:srgbClr val="C00000"/>
                </a:solidFill>
                <a:latin typeface="Arial" panose="020B0604020202020204" pitchFamily="34" charset="0"/>
                <a:cs typeface="Arial" panose="020B0604020202020204" pitchFamily="34" charset="0"/>
              </a:rPr>
              <a:t>Biological functionality </a:t>
            </a:r>
            <a:r>
              <a:rPr lang="en-US" dirty="0">
                <a:latin typeface="Arial" panose="020B0604020202020204" pitchFamily="34" charset="0"/>
                <a:cs typeface="Arial" panose="020B0604020202020204" pitchFamily="34" charset="0"/>
              </a:rPr>
              <a:t>is defined by the characteristics that influence the diversity and abundance of aquatic species, terrestrial vegetation, and soil productivity.</a:t>
            </a:r>
          </a:p>
        </p:txBody>
      </p:sp>
    </p:spTree>
    <p:extLst>
      <p:ext uri="{BB962C8B-B14F-4D97-AF65-F5344CB8AC3E}">
        <p14:creationId xmlns:p14="http://schemas.microsoft.com/office/powerpoint/2010/main" val="2533539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BD85E-CD1A-45F1-82D3-9FFEBCA158FC}"/>
              </a:ext>
            </a:extLst>
          </p:cNvPr>
          <p:cNvSpPr>
            <a:spLocks noGrp="1"/>
          </p:cNvSpPr>
          <p:nvPr>
            <p:ph idx="1"/>
          </p:nvPr>
        </p:nvSpPr>
        <p:spPr>
          <a:xfrm>
            <a:off x="132523" y="92765"/>
            <a:ext cx="11741426" cy="6765235"/>
          </a:xfrm>
        </p:spPr>
        <p:txBody>
          <a:bodyPr>
            <a:normAutofit lnSpcReduction="10000"/>
          </a:bodyPr>
          <a:lstStyle/>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In each case, functionality is evaluated in the context of the natural disturbance regime and other important factors within the context of a watershed</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the three watershed condition classes are directly related to the degree of watershed functionality:</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Class 1 = Functioning Properly.</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Class 2 = Functioning at Risk.</a:t>
            </a:r>
          </a:p>
          <a:p>
            <a:pPr marL="971550" lvl="1" indent="-514350" algn="just">
              <a:lnSpc>
                <a:spcPct val="150000"/>
              </a:lnSpc>
              <a:buFont typeface="+mj-lt"/>
              <a:buAutoNum type="arabicPeriod"/>
            </a:pPr>
            <a:r>
              <a:rPr lang="en-US" dirty="0">
                <a:latin typeface="Arial" panose="020B0604020202020204" pitchFamily="34" charset="0"/>
                <a:cs typeface="Arial" panose="020B0604020202020204" pitchFamily="34" charset="0"/>
              </a:rPr>
              <a:t>Class 3 = Impaired Function</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 Class 1 watershed that is functioning properly has </a:t>
            </a:r>
            <a:r>
              <a:rPr lang="en-US" sz="2400" b="1" dirty="0">
                <a:solidFill>
                  <a:srgbClr val="C00000"/>
                </a:solidFill>
                <a:latin typeface="Arial" panose="020B0604020202020204" pitchFamily="34" charset="0"/>
                <a:cs typeface="Arial" panose="020B0604020202020204" pitchFamily="34" charset="0"/>
              </a:rPr>
              <a:t>minimal undesirable human impact</a:t>
            </a:r>
            <a:r>
              <a:rPr lang="en-US" sz="2400" dirty="0">
                <a:latin typeface="Arial" panose="020B0604020202020204" pitchFamily="34" charset="0"/>
                <a:cs typeface="Arial" panose="020B0604020202020204" pitchFamily="34" charset="0"/>
              </a:rPr>
              <a:t> on its natural, physical, or biological processes, and it is resilient to the desired condition when disturbed</a:t>
            </a:r>
          </a:p>
          <a:p>
            <a:pPr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By contrast, a Class 3 watershed has impaired function because some physical, hydrological, or biological threshold has been exceeded.</a:t>
            </a:r>
          </a:p>
        </p:txBody>
      </p:sp>
    </p:spTree>
    <p:extLst>
      <p:ext uri="{BB962C8B-B14F-4D97-AF65-F5344CB8AC3E}">
        <p14:creationId xmlns:p14="http://schemas.microsoft.com/office/powerpoint/2010/main" val="66089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96772-6672-4FF2-8169-46B4A4A2332F}"/>
              </a:ext>
            </a:extLst>
          </p:cNvPr>
          <p:cNvSpPr>
            <a:spLocks noGrp="1"/>
          </p:cNvSpPr>
          <p:nvPr>
            <p:ph sz="half" idx="1"/>
          </p:nvPr>
        </p:nvSpPr>
        <p:spPr>
          <a:xfrm>
            <a:off x="106017" y="185530"/>
            <a:ext cx="6156315" cy="6506818"/>
          </a:xfrm>
          <a:solidFill>
            <a:schemeClr val="bg1">
              <a:lumMod val="85000"/>
            </a:schemeClr>
          </a:solidFill>
        </p:spPr>
        <p:txBody>
          <a:bodyPr>
            <a:noAutofit/>
          </a:bodyPr>
          <a:lstStyle/>
          <a:p>
            <a:pPr algn="just">
              <a:lnSpc>
                <a:spcPct val="150000"/>
              </a:lnSpc>
              <a:buFont typeface="Wingdings" panose="05000000000000000000" pitchFamily="2" charset="2"/>
              <a:buChar char="§"/>
            </a:pPr>
            <a:r>
              <a:rPr lang="en-US" sz="2400" dirty="0">
                <a:solidFill>
                  <a:srgbClr val="C00000"/>
                </a:solidFill>
                <a:latin typeface="Arial" panose="020B0604020202020204" pitchFamily="34" charset="0"/>
                <a:cs typeface="Arial" panose="020B0604020202020204" pitchFamily="34" charset="0"/>
              </a:rPr>
              <a:t>Topographic Maps</a:t>
            </a:r>
            <a:r>
              <a:rPr lang="en-US" sz="2400" dirty="0">
                <a:latin typeface="Arial" panose="020B0604020202020204" pitchFamily="34" charset="0"/>
                <a:cs typeface="Arial" panose="020B0604020202020204" pitchFamily="34" charset="0"/>
              </a:rPr>
              <a:t>: </a:t>
            </a:r>
            <a:r>
              <a:rPr lang="en-US" sz="2400" dirty="0">
                <a:solidFill>
                  <a:srgbClr val="00B050"/>
                </a:solidFill>
                <a:latin typeface="Arial" panose="020B0604020202020204" pitchFamily="34" charset="0"/>
                <a:cs typeface="Arial" panose="020B0604020202020204" pitchFamily="34" charset="0"/>
              </a:rPr>
              <a:t>fundamental source of data for delineating and studying watersheds</a:t>
            </a:r>
          </a:p>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These maps are wealth of information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Topographic contour lines,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locations of cities and buildings,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roads, road types, railroads,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water bodies,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forested land, </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stream networks and benchmarks.</a:t>
            </a:r>
          </a:p>
        </p:txBody>
      </p:sp>
      <p:sp>
        <p:nvSpPr>
          <p:cNvPr id="4" name="Content Placeholder 3">
            <a:extLst>
              <a:ext uri="{FF2B5EF4-FFF2-40B4-BE49-F238E27FC236}">
                <a16:creationId xmlns:a16="http://schemas.microsoft.com/office/drawing/2014/main" id="{5557264E-C241-4537-9D26-B67AB07EECC7}"/>
              </a:ext>
            </a:extLst>
          </p:cNvPr>
          <p:cNvSpPr>
            <a:spLocks noGrp="1"/>
          </p:cNvSpPr>
          <p:nvPr>
            <p:ph sz="half" idx="2"/>
          </p:nvPr>
        </p:nvSpPr>
        <p:spPr>
          <a:xfrm>
            <a:off x="6374296" y="278296"/>
            <a:ext cx="5817704" cy="6228519"/>
          </a:xfrm>
        </p:spPr>
        <p:txBody>
          <a:bodyPr>
            <a:normAutofit/>
          </a:bodyPr>
          <a:lstStyle/>
          <a:p>
            <a:pPr marL="0" indent="0" algn="just">
              <a:lnSpc>
                <a:spcPct val="150000"/>
              </a:lnSpc>
              <a:buNone/>
            </a:pPr>
            <a:r>
              <a:rPr lang="en-US" sz="2400" dirty="0">
                <a:latin typeface="Arial" panose="020B0604020202020204" pitchFamily="34" charset="0"/>
                <a:cs typeface="Arial" panose="020B0604020202020204" pitchFamily="34" charset="0"/>
              </a:rPr>
              <a:t>Watershed boundaries/drainage divides are found along the </a:t>
            </a:r>
            <a:r>
              <a:rPr lang="en-US" sz="2400" dirty="0">
                <a:solidFill>
                  <a:srgbClr val="00B050"/>
                </a:solidFill>
                <a:latin typeface="Arial" panose="020B0604020202020204" pitchFamily="34" charset="0"/>
                <a:cs typeface="Arial" panose="020B0604020202020204" pitchFamily="34" charset="0"/>
              </a:rPr>
              <a:t>highest points </a:t>
            </a:r>
            <a:r>
              <a:rPr lang="en-US" sz="2400" dirty="0">
                <a:latin typeface="Arial" panose="020B0604020202020204" pitchFamily="34" charset="0"/>
                <a:cs typeface="Arial" panose="020B0604020202020204" pitchFamily="34" charset="0"/>
              </a:rPr>
              <a:t>of the terrain and they always divides the different watersheds</a:t>
            </a:r>
            <a:r>
              <a:rPr lang="en-US" sz="2400" dirty="0"/>
              <a:t>.</a:t>
            </a:r>
            <a:endParaRPr lang="en-US" sz="2400" dirty="0">
              <a:latin typeface="Arial" panose="020B0604020202020204" pitchFamily="34" charset="0"/>
              <a:cs typeface="Arial" panose="020B0604020202020204" pitchFamily="34" charset="0"/>
            </a:endParaRPr>
          </a:p>
        </p:txBody>
      </p:sp>
      <p:grpSp>
        <p:nvGrpSpPr>
          <p:cNvPr id="5" name="Group 38">
            <a:extLst>
              <a:ext uri="{FF2B5EF4-FFF2-40B4-BE49-F238E27FC236}">
                <a16:creationId xmlns:a16="http://schemas.microsoft.com/office/drawing/2014/main" id="{A83A5D4E-87DE-4C65-B0CC-F7026C1972C7}"/>
              </a:ext>
            </a:extLst>
          </p:cNvPr>
          <p:cNvGrpSpPr>
            <a:grpSpLocks/>
          </p:cNvGrpSpPr>
          <p:nvPr/>
        </p:nvGrpSpPr>
        <p:grpSpPr bwMode="auto">
          <a:xfrm>
            <a:off x="6374296" y="2531164"/>
            <a:ext cx="5194852" cy="4048539"/>
            <a:chOff x="2757" y="1547"/>
            <a:chExt cx="2547" cy="2150"/>
          </a:xfrm>
        </p:grpSpPr>
        <p:pic>
          <p:nvPicPr>
            <p:cNvPr id="6" name="Picture 3" descr="wshed">
              <a:extLst>
                <a:ext uri="{FF2B5EF4-FFF2-40B4-BE49-F238E27FC236}">
                  <a16:creationId xmlns:a16="http://schemas.microsoft.com/office/drawing/2014/main" id="{A8BC74C8-F5CF-466B-A646-66170749E9AA}"/>
                </a:ext>
              </a:extLst>
            </p:cNvPr>
            <p:cNvPicPr>
              <a:picLocks noChangeAspect="1" noChangeArrowheads="1"/>
            </p:cNvPicPr>
            <p:nvPr/>
          </p:nvPicPr>
          <p:blipFill>
            <a:blip r:embed="rId2" cstate="print"/>
            <a:srcRect/>
            <a:stretch>
              <a:fillRect/>
            </a:stretch>
          </p:blipFill>
          <p:spPr bwMode="auto">
            <a:xfrm>
              <a:off x="2757" y="1547"/>
              <a:ext cx="2547" cy="2150"/>
            </a:xfrm>
            <a:prstGeom prst="rect">
              <a:avLst/>
            </a:prstGeom>
            <a:noFill/>
            <a:ln w="9525">
              <a:solidFill>
                <a:schemeClr val="tx1"/>
              </a:solidFill>
              <a:miter lim="800000"/>
              <a:headEnd/>
              <a:tailEnd/>
            </a:ln>
          </p:spPr>
        </p:pic>
        <p:sp>
          <p:nvSpPr>
            <p:cNvPr id="7" name="Line 4">
              <a:extLst>
                <a:ext uri="{FF2B5EF4-FFF2-40B4-BE49-F238E27FC236}">
                  <a16:creationId xmlns:a16="http://schemas.microsoft.com/office/drawing/2014/main" id="{AA4D65A0-5BF8-4891-87EC-D79F030B4F20}"/>
                </a:ext>
              </a:extLst>
            </p:cNvPr>
            <p:cNvSpPr>
              <a:spLocks noChangeAspect="1" noChangeShapeType="1"/>
            </p:cNvSpPr>
            <p:nvPr/>
          </p:nvSpPr>
          <p:spPr bwMode="auto">
            <a:xfrm rot="-1636573">
              <a:off x="3476" y="2369"/>
              <a:ext cx="261" cy="1"/>
            </a:xfrm>
            <a:prstGeom prst="line">
              <a:avLst/>
            </a:prstGeom>
            <a:noFill/>
            <a:ln w="25400">
              <a:solidFill>
                <a:srgbClr val="3366FF"/>
              </a:solidFill>
              <a:round/>
              <a:headEnd/>
              <a:tailEnd type="triangle" w="med" len="med"/>
            </a:ln>
          </p:spPr>
          <p:txBody>
            <a:bodyPr wrap="none" anchor="ctr"/>
            <a:lstStyle/>
            <a:p>
              <a:endParaRPr lang="en-US"/>
            </a:p>
          </p:txBody>
        </p:sp>
        <p:sp>
          <p:nvSpPr>
            <p:cNvPr id="8" name="Line 5">
              <a:extLst>
                <a:ext uri="{FF2B5EF4-FFF2-40B4-BE49-F238E27FC236}">
                  <a16:creationId xmlns:a16="http://schemas.microsoft.com/office/drawing/2014/main" id="{D4C24B0C-D735-4463-B73C-ABD2010B38F4}"/>
                </a:ext>
              </a:extLst>
            </p:cNvPr>
            <p:cNvSpPr>
              <a:spLocks noChangeAspect="1" noChangeShapeType="1"/>
            </p:cNvSpPr>
            <p:nvPr/>
          </p:nvSpPr>
          <p:spPr bwMode="auto">
            <a:xfrm rot="5630327">
              <a:off x="3797" y="2197"/>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9" name="Line 6">
              <a:extLst>
                <a:ext uri="{FF2B5EF4-FFF2-40B4-BE49-F238E27FC236}">
                  <a16:creationId xmlns:a16="http://schemas.microsoft.com/office/drawing/2014/main" id="{39DB945E-2940-4F78-9D5F-36143310D000}"/>
                </a:ext>
              </a:extLst>
            </p:cNvPr>
            <p:cNvSpPr>
              <a:spLocks noChangeAspect="1" noChangeShapeType="1"/>
            </p:cNvSpPr>
            <p:nvPr/>
          </p:nvSpPr>
          <p:spPr bwMode="auto">
            <a:xfrm rot="378426">
              <a:off x="3672" y="2610"/>
              <a:ext cx="261" cy="0"/>
            </a:xfrm>
            <a:prstGeom prst="line">
              <a:avLst/>
            </a:prstGeom>
            <a:noFill/>
            <a:ln w="25400">
              <a:solidFill>
                <a:srgbClr val="3366FF"/>
              </a:solidFill>
              <a:round/>
              <a:headEnd/>
              <a:tailEnd type="triangle" w="med" len="med"/>
            </a:ln>
          </p:spPr>
          <p:txBody>
            <a:bodyPr wrap="none" anchor="ctr"/>
            <a:lstStyle/>
            <a:p>
              <a:endParaRPr lang="en-US"/>
            </a:p>
          </p:txBody>
        </p:sp>
        <p:sp>
          <p:nvSpPr>
            <p:cNvPr id="10" name="Line 7">
              <a:extLst>
                <a:ext uri="{FF2B5EF4-FFF2-40B4-BE49-F238E27FC236}">
                  <a16:creationId xmlns:a16="http://schemas.microsoft.com/office/drawing/2014/main" id="{C7A130E5-0AD8-4838-B84D-ABAE5DE46F82}"/>
                </a:ext>
              </a:extLst>
            </p:cNvPr>
            <p:cNvSpPr>
              <a:spLocks noChangeAspect="1" noChangeShapeType="1"/>
            </p:cNvSpPr>
            <p:nvPr/>
          </p:nvSpPr>
          <p:spPr bwMode="auto">
            <a:xfrm rot="781026">
              <a:off x="3704" y="2815"/>
              <a:ext cx="261" cy="1"/>
            </a:xfrm>
            <a:prstGeom prst="line">
              <a:avLst/>
            </a:prstGeom>
            <a:noFill/>
            <a:ln w="25400">
              <a:solidFill>
                <a:srgbClr val="3366FF"/>
              </a:solidFill>
              <a:round/>
              <a:headEnd/>
              <a:tailEnd type="triangle" w="med" len="med"/>
            </a:ln>
          </p:spPr>
          <p:txBody>
            <a:bodyPr wrap="none" anchor="ctr"/>
            <a:lstStyle/>
            <a:p>
              <a:endParaRPr lang="en-US"/>
            </a:p>
          </p:txBody>
        </p:sp>
        <p:sp>
          <p:nvSpPr>
            <p:cNvPr id="11" name="Line 8">
              <a:extLst>
                <a:ext uri="{FF2B5EF4-FFF2-40B4-BE49-F238E27FC236}">
                  <a16:creationId xmlns:a16="http://schemas.microsoft.com/office/drawing/2014/main" id="{EF1678E1-78B6-42BD-BEE8-3053A6EF6083}"/>
                </a:ext>
              </a:extLst>
            </p:cNvPr>
            <p:cNvSpPr>
              <a:spLocks noChangeAspect="1" noChangeShapeType="1"/>
            </p:cNvSpPr>
            <p:nvPr/>
          </p:nvSpPr>
          <p:spPr bwMode="auto">
            <a:xfrm rot="8748832">
              <a:off x="3116" y="2576"/>
              <a:ext cx="261" cy="0"/>
            </a:xfrm>
            <a:prstGeom prst="line">
              <a:avLst/>
            </a:prstGeom>
            <a:noFill/>
            <a:ln w="25400">
              <a:solidFill>
                <a:srgbClr val="3366FF"/>
              </a:solidFill>
              <a:round/>
              <a:headEnd/>
              <a:tailEnd type="triangle" w="med" len="med"/>
            </a:ln>
          </p:spPr>
          <p:txBody>
            <a:bodyPr wrap="none" anchor="ctr"/>
            <a:lstStyle/>
            <a:p>
              <a:endParaRPr lang="en-US"/>
            </a:p>
          </p:txBody>
        </p:sp>
        <p:sp>
          <p:nvSpPr>
            <p:cNvPr id="12" name="Line 9">
              <a:extLst>
                <a:ext uri="{FF2B5EF4-FFF2-40B4-BE49-F238E27FC236}">
                  <a16:creationId xmlns:a16="http://schemas.microsoft.com/office/drawing/2014/main" id="{84B25AEE-F885-46F0-9D64-5B0A7DF56105}"/>
                </a:ext>
              </a:extLst>
            </p:cNvPr>
            <p:cNvSpPr>
              <a:spLocks noChangeAspect="1" noChangeShapeType="1"/>
            </p:cNvSpPr>
            <p:nvPr/>
          </p:nvSpPr>
          <p:spPr bwMode="auto">
            <a:xfrm rot="7655208">
              <a:off x="2914" y="2061"/>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13" name="Line 10">
              <a:extLst>
                <a:ext uri="{FF2B5EF4-FFF2-40B4-BE49-F238E27FC236}">
                  <a16:creationId xmlns:a16="http://schemas.microsoft.com/office/drawing/2014/main" id="{6832A74B-104D-4A4D-8C2E-E7E5675BE3FF}"/>
                </a:ext>
              </a:extLst>
            </p:cNvPr>
            <p:cNvSpPr>
              <a:spLocks noChangeAspect="1" noChangeShapeType="1"/>
            </p:cNvSpPr>
            <p:nvPr/>
          </p:nvSpPr>
          <p:spPr bwMode="auto">
            <a:xfrm rot="-2395224">
              <a:off x="3899" y="3158"/>
              <a:ext cx="262" cy="1"/>
            </a:xfrm>
            <a:prstGeom prst="line">
              <a:avLst/>
            </a:prstGeom>
            <a:noFill/>
            <a:ln w="25400">
              <a:solidFill>
                <a:srgbClr val="3366FF"/>
              </a:solidFill>
              <a:round/>
              <a:headEnd/>
              <a:tailEnd type="triangle" w="med" len="med"/>
            </a:ln>
          </p:spPr>
          <p:txBody>
            <a:bodyPr wrap="none" anchor="ctr"/>
            <a:lstStyle/>
            <a:p>
              <a:endParaRPr lang="en-US"/>
            </a:p>
          </p:txBody>
        </p:sp>
        <p:sp>
          <p:nvSpPr>
            <p:cNvPr id="14" name="Line 11">
              <a:extLst>
                <a:ext uri="{FF2B5EF4-FFF2-40B4-BE49-F238E27FC236}">
                  <a16:creationId xmlns:a16="http://schemas.microsoft.com/office/drawing/2014/main" id="{EDEF53C5-B69D-4C1E-85A3-C82E8E47D039}"/>
                </a:ext>
              </a:extLst>
            </p:cNvPr>
            <p:cNvSpPr>
              <a:spLocks noChangeAspect="1" noChangeShapeType="1"/>
            </p:cNvSpPr>
            <p:nvPr/>
          </p:nvSpPr>
          <p:spPr bwMode="auto">
            <a:xfrm rot="3572978">
              <a:off x="4221" y="2643"/>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15" name="Line 12">
              <a:extLst>
                <a:ext uri="{FF2B5EF4-FFF2-40B4-BE49-F238E27FC236}">
                  <a16:creationId xmlns:a16="http://schemas.microsoft.com/office/drawing/2014/main" id="{24F7F810-9FFB-4536-8752-F32537DB1F61}"/>
                </a:ext>
              </a:extLst>
            </p:cNvPr>
            <p:cNvSpPr>
              <a:spLocks noChangeAspect="1" noChangeShapeType="1"/>
            </p:cNvSpPr>
            <p:nvPr/>
          </p:nvSpPr>
          <p:spPr bwMode="auto">
            <a:xfrm rot="3150886">
              <a:off x="4368" y="2969"/>
              <a:ext cx="239" cy="1"/>
            </a:xfrm>
            <a:prstGeom prst="line">
              <a:avLst/>
            </a:prstGeom>
            <a:noFill/>
            <a:ln w="25400">
              <a:solidFill>
                <a:srgbClr val="3366FF"/>
              </a:solidFill>
              <a:round/>
              <a:headEnd/>
              <a:tailEnd type="triangle" w="med" len="med"/>
            </a:ln>
          </p:spPr>
          <p:txBody>
            <a:bodyPr wrap="none" anchor="ctr"/>
            <a:lstStyle/>
            <a:p>
              <a:endParaRPr lang="en-US"/>
            </a:p>
          </p:txBody>
        </p:sp>
        <p:sp>
          <p:nvSpPr>
            <p:cNvPr id="16" name="Line 13">
              <a:extLst>
                <a:ext uri="{FF2B5EF4-FFF2-40B4-BE49-F238E27FC236}">
                  <a16:creationId xmlns:a16="http://schemas.microsoft.com/office/drawing/2014/main" id="{FCE1F847-B349-4B80-ABF3-DD371106103B}"/>
                </a:ext>
              </a:extLst>
            </p:cNvPr>
            <p:cNvSpPr>
              <a:spLocks noChangeAspect="1" noChangeShapeType="1"/>
            </p:cNvSpPr>
            <p:nvPr/>
          </p:nvSpPr>
          <p:spPr bwMode="auto">
            <a:xfrm rot="9931783">
              <a:off x="4063" y="2369"/>
              <a:ext cx="261" cy="1"/>
            </a:xfrm>
            <a:prstGeom prst="line">
              <a:avLst/>
            </a:prstGeom>
            <a:noFill/>
            <a:ln w="25400">
              <a:solidFill>
                <a:srgbClr val="3366FF"/>
              </a:solidFill>
              <a:round/>
              <a:headEnd/>
              <a:tailEnd type="triangle" w="med" len="med"/>
            </a:ln>
          </p:spPr>
          <p:txBody>
            <a:bodyPr wrap="none" anchor="ctr"/>
            <a:lstStyle/>
            <a:p>
              <a:endParaRPr lang="en-US"/>
            </a:p>
          </p:txBody>
        </p:sp>
        <p:sp>
          <p:nvSpPr>
            <p:cNvPr id="17" name="Line 14">
              <a:extLst>
                <a:ext uri="{FF2B5EF4-FFF2-40B4-BE49-F238E27FC236}">
                  <a16:creationId xmlns:a16="http://schemas.microsoft.com/office/drawing/2014/main" id="{7C92655B-0790-422F-B6E3-EC79E935335B}"/>
                </a:ext>
              </a:extLst>
            </p:cNvPr>
            <p:cNvSpPr>
              <a:spLocks noChangeAspect="1" noChangeShapeType="1"/>
            </p:cNvSpPr>
            <p:nvPr/>
          </p:nvSpPr>
          <p:spPr bwMode="auto">
            <a:xfrm rot="3356217">
              <a:off x="3404" y="2026"/>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18" name="Line 15">
              <a:extLst>
                <a:ext uri="{FF2B5EF4-FFF2-40B4-BE49-F238E27FC236}">
                  <a16:creationId xmlns:a16="http://schemas.microsoft.com/office/drawing/2014/main" id="{5C381501-ABFE-4F25-B02D-D97CB34809D2}"/>
                </a:ext>
              </a:extLst>
            </p:cNvPr>
            <p:cNvSpPr>
              <a:spLocks noChangeAspect="1" noChangeShapeType="1"/>
            </p:cNvSpPr>
            <p:nvPr/>
          </p:nvSpPr>
          <p:spPr bwMode="auto">
            <a:xfrm rot="-5059146">
              <a:off x="4217" y="3366"/>
              <a:ext cx="171" cy="32"/>
            </a:xfrm>
            <a:prstGeom prst="line">
              <a:avLst/>
            </a:prstGeom>
            <a:noFill/>
            <a:ln w="25400">
              <a:solidFill>
                <a:srgbClr val="3366FF"/>
              </a:solidFill>
              <a:round/>
              <a:headEnd/>
              <a:tailEnd type="triangle" w="med" len="med"/>
            </a:ln>
          </p:spPr>
          <p:txBody>
            <a:bodyPr wrap="none" anchor="ctr"/>
            <a:lstStyle/>
            <a:p>
              <a:endParaRPr lang="en-US"/>
            </a:p>
          </p:txBody>
        </p:sp>
        <p:sp>
          <p:nvSpPr>
            <p:cNvPr id="19" name="Line 16">
              <a:extLst>
                <a:ext uri="{FF2B5EF4-FFF2-40B4-BE49-F238E27FC236}">
                  <a16:creationId xmlns:a16="http://schemas.microsoft.com/office/drawing/2014/main" id="{0D52E871-8E4E-45AC-AE5E-FDDF23D0F352}"/>
                </a:ext>
              </a:extLst>
            </p:cNvPr>
            <p:cNvSpPr>
              <a:spLocks noChangeAspect="1" noChangeShapeType="1"/>
            </p:cNvSpPr>
            <p:nvPr/>
          </p:nvSpPr>
          <p:spPr bwMode="auto">
            <a:xfrm rot="5328016">
              <a:off x="4122" y="2918"/>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0" name="Line 17">
              <a:extLst>
                <a:ext uri="{FF2B5EF4-FFF2-40B4-BE49-F238E27FC236}">
                  <a16:creationId xmlns:a16="http://schemas.microsoft.com/office/drawing/2014/main" id="{5823F2F0-2B5D-43BD-B6D5-22DD21BF360A}"/>
                </a:ext>
              </a:extLst>
            </p:cNvPr>
            <p:cNvSpPr>
              <a:spLocks noChangeAspect="1" noChangeShapeType="1"/>
            </p:cNvSpPr>
            <p:nvPr/>
          </p:nvSpPr>
          <p:spPr bwMode="auto">
            <a:xfrm rot="2176198">
              <a:off x="4585" y="2369"/>
              <a:ext cx="261" cy="1"/>
            </a:xfrm>
            <a:prstGeom prst="line">
              <a:avLst/>
            </a:prstGeom>
            <a:noFill/>
            <a:ln w="25400">
              <a:solidFill>
                <a:srgbClr val="3366FF"/>
              </a:solidFill>
              <a:round/>
              <a:headEnd/>
              <a:tailEnd type="triangle" w="med" len="med"/>
            </a:ln>
          </p:spPr>
          <p:txBody>
            <a:bodyPr wrap="none" anchor="ctr"/>
            <a:lstStyle/>
            <a:p>
              <a:endParaRPr lang="en-US"/>
            </a:p>
          </p:txBody>
        </p:sp>
        <p:sp>
          <p:nvSpPr>
            <p:cNvPr id="21" name="Line 18">
              <a:extLst>
                <a:ext uri="{FF2B5EF4-FFF2-40B4-BE49-F238E27FC236}">
                  <a16:creationId xmlns:a16="http://schemas.microsoft.com/office/drawing/2014/main" id="{F37C5427-2C68-4F2B-AAA5-EDB7892A383C}"/>
                </a:ext>
              </a:extLst>
            </p:cNvPr>
            <p:cNvSpPr>
              <a:spLocks noChangeAspect="1" noChangeShapeType="1"/>
            </p:cNvSpPr>
            <p:nvPr/>
          </p:nvSpPr>
          <p:spPr bwMode="auto">
            <a:xfrm rot="-2712686">
              <a:off x="4319" y="1923"/>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2" name="Line 19">
              <a:extLst>
                <a:ext uri="{FF2B5EF4-FFF2-40B4-BE49-F238E27FC236}">
                  <a16:creationId xmlns:a16="http://schemas.microsoft.com/office/drawing/2014/main" id="{F2F4828B-DAB1-4EE2-B16B-310F60EC5EAE}"/>
                </a:ext>
              </a:extLst>
            </p:cNvPr>
            <p:cNvSpPr>
              <a:spLocks noChangeAspect="1" noChangeShapeType="1"/>
            </p:cNvSpPr>
            <p:nvPr/>
          </p:nvSpPr>
          <p:spPr bwMode="auto">
            <a:xfrm rot="-6449745">
              <a:off x="3666" y="1717"/>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3" name="Line 20">
              <a:extLst>
                <a:ext uri="{FF2B5EF4-FFF2-40B4-BE49-F238E27FC236}">
                  <a16:creationId xmlns:a16="http://schemas.microsoft.com/office/drawing/2014/main" id="{5428F017-01B8-415A-BD22-8F91B168A15F}"/>
                </a:ext>
              </a:extLst>
            </p:cNvPr>
            <p:cNvSpPr>
              <a:spLocks noChangeAspect="1" noChangeShapeType="1"/>
            </p:cNvSpPr>
            <p:nvPr/>
          </p:nvSpPr>
          <p:spPr bwMode="auto">
            <a:xfrm rot="-2906341">
              <a:off x="3143" y="1717"/>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4" name="Line 21">
              <a:extLst>
                <a:ext uri="{FF2B5EF4-FFF2-40B4-BE49-F238E27FC236}">
                  <a16:creationId xmlns:a16="http://schemas.microsoft.com/office/drawing/2014/main" id="{CF20BE3B-A112-4708-A5F1-DEF8469EB7C9}"/>
                </a:ext>
              </a:extLst>
            </p:cNvPr>
            <p:cNvSpPr>
              <a:spLocks noChangeAspect="1" noChangeShapeType="1"/>
            </p:cNvSpPr>
            <p:nvPr/>
          </p:nvSpPr>
          <p:spPr bwMode="auto">
            <a:xfrm rot="-3589714">
              <a:off x="4025" y="1752"/>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5" name="Line 22">
              <a:extLst>
                <a:ext uri="{FF2B5EF4-FFF2-40B4-BE49-F238E27FC236}">
                  <a16:creationId xmlns:a16="http://schemas.microsoft.com/office/drawing/2014/main" id="{2B96E2F1-F19B-4E01-9C3C-5AA435056DE0}"/>
                </a:ext>
              </a:extLst>
            </p:cNvPr>
            <p:cNvSpPr>
              <a:spLocks noChangeAspect="1" noChangeShapeType="1"/>
            </p:cNvSpPr>
            <p:nvPr/>
          </p:nvSpPr>
          <p:spPr bwMode="auto">
            <a:xfrm rot="7255142">
              <a:off x="3274" y="2883"/>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6" name="Line 23">
              <a:extLst>
                <a:ext uri="{FF2B5EF4-FFF2-40B4-BE49-F238E27FC236}">
                  <a16:creationId xmlns:a16="http://schemas.microsoft.com/office/drawing/2014/main" id="{1BBB8FA6-BE8C-472C-A88F-2F6E3CBC1897}"/>
                </a:ext>
              </a:extLst>
            </p:cNvPr>
            <p:cNvSpPr>
              <a:spLocks noChangeAspect="1" noChangeShapeType="1"/>
            </p:cNvSpPr>
            <p:nvPr/>
          </p:nvSpPr>
          <p:spPr bwMode="auto">
            <a:xfrm rot="5185560">
              <a:off x="3535" y="3295"/>
              <a:ext cx="274" cy="0"/>
            </a:xfrm>
            <a:prstGeom prst="line">
              <a:avLst/>
            </a:prstGeom>
            <a:noFill/>
            <a:ln w="25400">
              <a:solidFill>
                <a:srgbClr val="3366FF"/>
              </a:solidFill>
              <a:round/>
              <a:headEnd/>
              <a:tailEnd type="triangle" w="med" len="med"/>
            </a:ln>
          </p:spPr>
          <p:txBody>
            <a:bodyPr wrap="none" anchor="ctr"/>
            <a:lstStyle/>
            <a:p>
              <a:endParaRPr lang="en-US"/>
            </a:p>
          </p:txBody>
        </p:sp>
        <p:sp>
          <p:nvSpPr>
            <p:cNvPr id="27" name="Line 24">
              <a:extLst>
                <a:ext uri="{FF2B5EF4-FFF2-40B4-BE49-F238E27FC236}">
                  <a16:creationId xmlns:a16="http://schemas.microsoft.com/office/drawing/2014/main" id="{029CB363-B60A-4039-9EC4-42633697CD4A}"/>
                </a:ext>
              </a:extLst>
            </p:cNvPr>
            <p:cNvSpPr>
              <a:spLocks noChangeAspect="1" noChangeShapeType="1"/>
            </p:cNvSpPr>
            <p:nvPr/>
          </p:nvSpPr>
          <p:spPr bwMode="auto">
            <a:xfrm rot="3189340">
              <a:off x="3797" y="3500"/>
              <a:ext cx="274" cy="1"/>
            </a:xfrm>
            <a:prstGeom prst="line">
              <a:avLst/>
            </a:prstGeom>
            <a:noFill/>
            <a:ln w="25400">
              <a:solidFill>
                <a:srgbClr val="3366FF"/>
              </a:solidFill>
              <a:round/>
              <a:headEnd/>
              <a:tailEnd type="triangle" w="med" len="med"/>
            </a:ln>
          </p:spPr>
          <p:txBody>
            <a:bodyPr wrap="none" anchor="ctr"/>
            <a:lstStyle/>
            <a:p>
              <a:endParaRPr lang="en-US"/>
            </a:p>
          </p:txBody>
        </p:sp>
        <p:sp>
          <p:nvSpPr>
            <p:cNvPr id="28" name="Line 25">
              <a:extLst>
                <a:ext uri="{FF2B5EF4-FFF2-40B4-BE49-F238E27FC236}">
                  <a16:creationId xmlns:a16="http://schemas.microsoft.com/office/drawing/2014/main" id="{D6F9662D-441B-427A-8264-76DFD1DF886F}"/>
                </a:ext>
              </a:extLst>
            </p:cNvPr>
            <p:cNvSpPr>
              <a:spLocks noChangeAspect="1" noChangeShapeType="1"/>
            </p:cNvSpPr>
            <p:nvPr/>
          </p:nvSpPr>
          <p:spPr bwMode="auto">
            <a:xfrm rot="1465149">
              <a:off x="4716" y="2643"/>
              <a:ext cx="261" cy="1"/>
            </a:xfrm>
            <a:prstGeom prst="line">
              <a:avLst/>
            </a:prstGeom>
            <a:noFill/>
            <a:ln w="25400">
              <a:solidFill>
                <a:srgbClr val="3366FF"/>
              </a:solidFill>
              <a:round/>
              <a:headEnd/>
              <a:tailEnd type="triangle" w="med" len="med"/>
            </a:ln>
          </p:spPr>
          <p:txBody>
            <a:bodyPr wrap="none" anchor="ctr"/>
            <a:lstStyle/>
            <a:p>
              <a:endParaRPr lang="en-US"/>
            </a:p>
          </p:txBody>
        </p:sp>
        <p:sp>
          <p:nvSpPr>
            <p:cNvPr id="29" name="Line 26">
              <a:extLst>
                <a:ext uri="{FF2B5EF4-FFF2-40B4-BE49-F238E27FC236}">
                  <a16:creationId xmlns:a16="http://schemas.microsoft.com/office/drawing/2014/main" id="{3973A118-65DE-4135-B007-2F3CEF6908F0}"/>
                </a:ext>
              </a:extLst>
            </p:cNvPr>
            <p:cNvSpPr>
              <a:spLocks noChangeAspect="1" noChangeShapeType="1"/>
            </p:cNvSpPr>
            <p:nvPr/>
          </p:nvSpPr>
          <p:spPr bwMode="auto">
            <a:xfrm rot="2381422">
              <a:off x="4912" y="2918"/>
              <a:ext cx="261" cy="0"/>
            </a:xfrm>
            <a:prstGeom prst="line">
              <a:avLst/>
            </a:prstGeom>
            <a:noFill/>
            <a:ln w="25400">
              <a:solidFill>
                <a:srgbClr val="3366FF"/>
              </a:solidFill>
              <a:round/>
              <a:headEnd/>
              <a:tailEnd type="triangle" w="med" len="med"/>
            </a:ln>
          </p:spPr>
          <p:txBody>
            <a:bodyPr wrap="none" anchor="ctr"/>
            <a:lstStyle/>
            <a:p>
              <a:endParaRPr lang="en-US"/>
            </a:p>
          </p:txBody>
        </p:sp>
        <p:sp>
          <p:nvSpPr>
            <p:cNvPr id="30" name="Line 27">
              <a:extLst>
                <a:ext uri="{FF2B5EF4-FFF2-40B4-BE49-F238E27FC236}">
                  <a16:creationId xmlns:a16="http://schemas.microsoft.com/office/drawing/2014/main" id="{AF5F6F57-5EF9-4259-9702-4DB6B497663E}"/>
                </a:ext>
              </a:extLst>
            </p:cNvPr>
            <p:cNvSpPr>
              <a:spLocks noChangeAspect="1" noChangeShapeType="1"/>
            </p:cNvSpPr>
            <p:nvPr/>
          </p:nvSpPr>
          <p:spPr bwMode="auto">
            <a:xfrm rot="1328130">
              <a:off x="4553" y="2130"/>
              <a:ext cx="261" cy="0"/>
            </a:xfrm>
            <a:prstGeom prst="line">
              <a:avLst/>
            </a:prstGeom>
            <a:noFill/>
            <a:ln w="25400">
              <a:solidFill>
                <a:srgbClr val="3366FF"/>
              </a:solidFill>
              <a:round/>
              <a:headEnd/>
              <a:tailEnd type="triangle" w="med" len="med"/>
            </a:ln>
          </p:spPr>
          <p:txBody>
            <a:bodyPr wrap="none" anchor="ctr"/>
            <a:lstStyle/>
            <a:p>
              <a:endParaRPr lang="en-US"/>
            </a:p>
          </p:txBody>
        </p:sp>
        <p:sp>
          <p:nvSpPr>
            <p:cNvPr id="31" name="Line 28">
              <a:extLst>
                <a:ext uri="{FF2B5EF4-FFF2-40B4-BE49-F238E27FC236}">
                  <a16:creationId xmlns:a16="http://schemas.microsoft.com/office/drawing/2014/main" id="{039CE4E0-CA09-4754-92B3-0D29B40D9AD3}"/>
                </a:ext>
              </a:extLst>
            </p:cNvPr>
            <p:cNvSpPr>
              <a:spLocks noChangeAspect="1" noChangeShapeType="1"/>
            </p:cNvSpPr>
            <p:nvPr/>
          </p:nvSpPr>
          <p:spPr bwMode="auto">
            <a:xfrm rot="2700000">
              <a:off x="4645" y="3089"/>
              <a:ext cx="274" cy="0"/>
            </a:xfrm>
            <a:prstGeom prst="line">
              <a:avLst/>
            </a:prstGeom>
            <a:noFill/>
            <a:ln w="25400">
              <a:solidFill>
                <a:srgbClr val="3366FF"/>
              </a:solidFill>
              <a:round/>
              <a:headEnd/>
              <a:tailEnd type="triangle" w="med" len="med"/>
            </a:ln>
          </p:spPr>
          <p:txBody>
            <a:bodyPr wrap="none" anchor="ctr"/>
            <a:lstStyle/>
            <a:p>
              <a:endParaRPr lang="en-US"/>
            </a:p>
          </p:txBody>
        </p:sp>
        <p:sp>
          <p:nvSpPr>
            <p:cNvPr id="32" name="Line 29">
              <a:extLst>
                <a:ext uri="{FF2B5EF4-FFF2-40B4-BE49-F238E27FC236}">
                  <a16:creationId xmlns:a16="http://schemas.microsoft.com/office/drawing/2014/main" id="{57561FA6-DFD9-4BCA-879F-DC651681E766}"/>
                </a:ext>
              </a:extLst>
            </p:cNvPr>
            <p:cNvSpPr>
              <a:spLocks noChangeAspect="1" noChangeShapeType="1"/>
            </p:cNvSpPr>
            <p:nvPr/>
          </p:nvSpPr>
          <p:spPr bwMode="auto">
            <a:xfrm rot="2305569">
              <a:off x="4618" y="3569"/>
              <a:ext cx="262" cy="1"/>
            </a:xfrm>
            <a:prstGeom prst="line">
              <a:avLst/>
            </a:prstGeom>
            <a:noFill/>
            <a:ln w="25400">
              <a:solidFill>
                <a:srgbClr val="3366FF"/>
              </a:solidFill>
              <a:round/>
              <a:headEnd/>
              <a:tailEnd type="triangle" w="med" len="med"/>
            </a:ln>
          </p:spPr>
          <p:txBody>
            <a:bodyPr wrap="none" anchor="ctr"/>
            <a:lstStyle/>
            <a:p>
              <a:endParaRPr lang="en-US"/>
            </a:p>
          </p:txBody>
        </p:sp>
      </p:grpSp>
    </p:spTree>
    <p:extLst>
      <p:ext uri="{BB962C8B-B14F-4D97-AF65-F5344CB8AC3E}">
        <p14:creationId xmlns:p14="http://schemas.microsoft.com/office/powerpoint/2010/main" val="12797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3B355-4E18-4C96-AB5D-EA07B696BAEE}"/>
              </a:ext>
            </a:extLst>
          </p:cNvPr>
          <p:cNvSpPr>
            <a:spLocks noGrp="1"/>
          </p:cNvSpPr>
          <p:nvPr>
            <p:ph idx="1"/>
          </p:nvPr>
        </p:nvSpPr>
        <p:spPr>
          <a:xfrm>
            <a:off x="410817" y="384312"/>
            <a:ext cx="11264347" cy="6175513"/>
          </a:xfrm>
        </p:spPr>
        <p:txBody>
          <a:bodyPr>
            <a:normAutofit/>
          </a:bodyPr>
          <a:lstStyle/>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Contour lines </a:t>
            </a:r>
            <a:r>
              <a:rPr lang="en-US" sz="2400" dirty="0">
                <a:solidFill>
                  <a:srgbClr val="C00000"/>
                </a:solidFill>
                <a:latin typeface="Arial" panose="020B0604020202020204" pitchFamily="34" charset="0"/>
                <a:cs typeface="Arial" panose="020B0604020202020204" pitchFamily="34" charset="0"/>
              </a:rPr>
              <a:t>do not cross each other</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Elevation of the lines is always shown on the contour lines and having </a:t>
            </a:r>
            <a:r>
              <a:rPr lang="en-US" sz="2400" dirty="0">
                <a:solidFill>
                  <a:srgbClr val="C00000"/>
                </a:solidFill>
                <a:latin typeface="Arial" panose="020B0604020202020204" pitchFamily="34" charset="0"/>
                <a:cs typeface="Arial" panose="020B0604020202020204" pitchFamily="34" charset="0"/>
              </a:rPr>
              <a:t>equal contour intervals.</a:t>
            </a:r>
          </a:p>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If any two lines cross each other on the map, it means that one line is contour and other could be a drainage channel or a road or a power line </a:t>
            </a:r>
            <a:r>
              <a:rPr lang="fr-FR" sz="2400" dirty="0">
                <a:latin typeface="Arial" panose="020B0604020202020204" pitchFamily="34" charset="0"/>
                <a:cs typeface="Arial" panose="020B0604020202020204" pitchFamily="34" charset="0"/>
              </a:rPr>
              <a:t>etc.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59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06897-0B79-4D70-8FD5-4A9EFFFD516C}"/>
              </a:ext>
            </a:extLst>
          </p:cNvPr>
          <p:cNvSpPr>
            <a:spLocks noGrp="1"/>
          </p:cNvSpPr>
          <p:nvPr>
            <p:ph sz="half" idx="1"/>
          </p:nvPr>
        </p:nvSpPr>
        <p:spPr>
          <a:xfrm>
            <a:off x="212035" y="357810"/>
            <a:ext cx="4797287" cy="6361042"/>
          </a:xfrm>
          <a:solidFill>
            <a:schemeClr val="bg1">
              <a:lumMod val="85000"/>
            </a:schemeClr>
          </a:solidFill>
        </p:spPr>
        <p:txBody>
          <a:bodyPr>
            <a:normAutofit/>
          </a:bodyPr>
          <a:lstStyle/>
          <a:p>
            <a:pPr algn="just">
              <a:lnSpc>
                <a:spcPct val="15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On contour map:</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 depressed area (valley, rivers) is represented by a series of contour lines “pointing” towards the highest elevation</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 higher area (ridge, hill) is represented by a series of contour lines “pointing” towards the lowest elevation</a:t>
            </a:r>
          </a:p>
        </p:txBody>
      </p:sp>
      <p:pic>
        <p:nvPicPr>
          <p:cNvPr id="5" name="Content Placeholder 4">
            <a:extLst>
              <a:ext uri="{FF2B5EF4-FFF2-40B4-BE49-F238E27FC236}">
                <a16:creationId xmlns:a16="http://schemas.microsoft.com/office/drawing/2014/main" id="{12BF01FD-71DD-406E-8360-27554C09ADB8}"/>
              </a:ext>
            </a:extLst>
          </p:cNvPr>
          <p:cNvPicPr>
            <a:picLocks noGrp="1" noChangeAspect="1"/>
          </p:cNvPicPr>
          <p:nvPr>
            <p:ph sz="half" idx="2"/>
          </p:nvPr>
        </p:nvPicPr>
        <p:blipFill>
          <a:blip r:embed="rId2"/>
          <a:stretch>
            <a:fillRect/>
          </a:stretch>
        </p:blipFill>
        <p:spPr>
          <a:xfrm>
            <a:off x="5406887" y="477078"/>
            <a:ext cx="6573077" cy="2597426"/>
          </a:xfrm>
          <a:prstGeom prst="rect">
            <a:avLst/>
          </a:prstGeom>
        </p:spPr>
      </p:pic>
      <p:pic>
        <p:nvPicPr>
          <p:cNvPr id="6" name="Picture 5">
            <a:extLst>
              <a:ext uri="{FF2B5EF4-FFF2-40B4-BE49-F238E27FC236}">
                <a16:creationId xmlns:a16="http://schemas.microsoft.com/office/drawing/2014/main" id="{457E280B-F9FC-4CFB-80B2-D4C03E973F74}"/>
              </a:ext>
            </a:extLst>
          </p:cNvPr>
          <p:cNvPicPr>
            <a:picLocks noChangeAspect="1"/>
          </p:cNvPicPr>
          <p:nvPr/>
        </p:nvPicPr>
        <p:blipFill>
          <a:blip r:embed="rId3"/>
          <a:stretch>
            <a:fillRect/>
          </a:stretch>
        </p:blipFill>
        <p:spPr>
          <a:xfrm>
            <a:off x="5406887" y="3676334"/>
            <a:ext cx="6692348" cy="2803979"/>
          </a:xfrm>
          <a:prstGeom prst="rect">
            <a:avLst/>
          </a:prstGeom>
        </p:spPr>
      </p:pic>
    </p:spTree>
    <p:extLst>
      <p:ext uri="{BB962C8B-B14F-4D97-AF65-F5344CB8AC3E}">
        <p14:creationId xmlns:p14="http://schemas.microsoft.com/office/powerpoint/2010/main" val="207651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1BBD6DD-9076-49AD-A41B-7DAC0AAB9840}"/>
              </a:ext>
            </a:extLst>
          </p:cNvPr>
          <p:cNvPicPr>
            <a:picLocks noGrp="1" noChangeAspect="1"/>
          </p:cNvPicPr>
          <p:nvPr>
            <p:ph sz="half" idx="1"/>
          </p:nvPr>
        </p:nvPicPr>
        <p:blipFill>
          <a:blip r:embed="rId2"/>
          <a:stretch>
            <a:fillRect/>
          </a:stretch>
        </p:blipFill>
        <p:spPr>
          <a:xfrm>
            <a:off x="7057680" y="1877733"/>
            <a:ext cx="4166530" cy="4668839"/>
          </a:xfrm>
          <a:prstGeom prst="rect">
            <a:avLst/>
          </a:prstGeom>
        </p:spPr>
      </p:pic>
      <p:pic>
        <p:nvPicPr>
          <p:cNvPr id="5" name="Content Placeholder 4">
            <a:extLst>
              <a:ext uri="{FF2B5EF4-FFF2-40B4-BE49-F238E27FC236}">
                <a16:creationId xmlns:a16="http://schemas.microsoft.com/office/drawing/2014/main" id="{3E670312-294B-4C6A-9DCF-D8FAB15B884C}"/>
              </a:ext>
            </a:extLst>
          </p:cNvPr>
          <p:cNvPicPr>
            <a:picLocks noGrp="1" noChangeAspect="1"/>
          </p:cNvPicPr>
          <p:nvPr>
            <p:ph sz="half" idx="2"/>
          </p:nvPr>
        </p:nvPicPr>
        <p:blipFill>
          <a:blip r:embed="rId3"/>
          <a:stretch>
            <a:fillRect/>
          </a:stretch>
        </p:blipFill>
        <p:spPr>
          <a:xfrm>
            <a:off x="967790" y="1877734"/>
            <a:ext cx="5419758" cy="4668840"/>
          </a:xfrm>
          <a:prstGeom prst="rect">
            <a:avLst/>
          </a:prstGeom>
        </p:spPr>
      </p:pic>
      <p:sp>
        <p:nvSpPr>
          <p:cNvPr id="7" name="Rectangle 6">
            <a:extLst>
              <a:ext uri="{FF2B5EF4-FFF2-40B4-BE49-F238E27FC236}">
                <a16:creationId xmlns:a16="http://schemas.microsoft.com/office/drawing/2014/main" id="{C0AFD1A8-B12C-450C-9344-9818717D836E}"/>
              </a:ext>
            </a:extLst>
          </p:cNvPr>
          <p:cNvSpPr/>
          <p:nvPr/>
        </p:nvSpPr>
        <p:spPr>
          <a:xfrm>
            <a:off x="344557" y="634951"/>
            <a:ext cx="5844208" cy="1200329"/>
          </a:xfrm>
          <a:prstGeom prst="rect">
            <a:avLst/>
          </a:prstGeom>
          <a:solidFill>
            <a:schemeClr val="bg1">
              <a:lumMod val="85000"/>
            </a:schemeClr>
          </a:solidFill>
        </p:spPr>
        <p:txBody>
          <a:bodyPr wrap="square">
            <a:spAutoFit/>
          </a:bodyPr>
          <a:lstStyle/>
          <a:p>
            <a:pPr lvl="1" algn="just">
              <a:lnSpc>
                <a:spcPct val="150000"/>
              </a:lnSpc>
            </a:pPr>
            <a:r>
              <a:rPr lang="en-US" sz="2400" dirty="0">
                <a:latin typeface="Arial" panose="020B0604020202020204" pitchFamily="34" charset="0"/>
                <a:cs typeface="Arial" panose="020B0604020202020204" pitchFamily="34" charset="0"/>
              </a:rPr>
              <a:t>How a typical ridge line would look on a contour map</a:t>
            </a:r>
          </a:p>
        </p:txBody>
      </p:sp>
      <p:sp>
        <p:nvSpPr>
          <p:cNvPr id="8" name="Rectangle 7">
            <a:extLst>
              <a:ext uri="{FF2B5EF4-FFF2-40B4-BE49-F238E27FC236}">
                <a16:creationId xmlns:a16="http://schemas.microsoft.com/office/drawing/2014/main" id="{02151E89-31F3-4628-BFD7-5E8A10103850}"/>
              </a:ext>
            </a:extLst>
          </p:cNvPr>
          <p:cNvSpPr/>
          <p:nvPr/>
        </p:nvSpPr>
        <p:spPr>
          <a:xfrm>
            <a:off x="6520070" y="634951"/>
            <a:ext cx="5671930" cy="1200329"/>
          </a:xfrm>
          <a:prstGeom prst="rect">
            <a:avLst/>
          </a:prstGeom>
          <a:solidFill>
            <a:schemeClr val="bg1">
              <a:lumMod val="85000"/>
            </a:schemeClr>
          </a:solidFill>
        </p:spPr>
        <p:txBody>
          <a:bodyPr wrap="square">
            <a:spAutoFit/>
          </a:bodyPr>
          <a:lstStyle/>
          <a:p>
            <a:pPr lvl="1" algn="just">
              <a:lnSpc>
                <a:spcPct val="150000"/>
              </a:lnSpc>
            </a:pPr>
            <a:r>
              <a:rPr lang="en-US" sz="2400" dirty="0">
                <a:latin typeface="Arial" panose="020B0604020202020204" pitchFamily="34" charset="0"/>
                <a:cs typeface="Arial" panose="020B0604020202020204" pitchFamily="34" charset="0"/>
              </a:rPr>
              <a:t>How a typical valley section would look on a contour map</a:t>
            </a:r>
          </a:p>
        </p:txBody>
      </p:sp>
    </p:spTree>
    <p:extLst>
      <p:ext uri="{BB962C8B-B14F-4D97-AF65-F5344CB8AC3E}">
        <p14:creationId xmlns:p14="http://schemas.microsoft.com/office/powerpoint/2010/main" val="421973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40968-80C1-41AD-A5FD-A2B25567084D}"/>
              </a:ext>
            </a:extLst>
          </p:cNvPr>
          <p:cNvSpPr>
            <a:spLocks noGrp="1"/>
          </p:cNvSpPr>
          <p:nvPr>
            <p:ph sz="half" idx="1"/>
          </p:nvPr>
        </p:nvSpPr>
        <p:spPr>
          <a:xfrm>
            <a:off x="331304" y="331304"/>
            <a:ext cx="11555896" cy="6308035"/>
          </a:xfrm>
        </p:spPr>
        <p:txBody>
          <a:bodyPr>
            <a:normAutofit/>
          </a:bodyPr>
          <a:lstStyle/>
          <a:p>
            <a:pPr>
              <a:lnSpc>
                <a:spcPct val="150000"/>
              </a:lnSpc>
              <a:buFont typeface="Wingdings" panose="05000000000000000000" pitchFamily="2" charset="2"/>
              <a:buChar char="q"/>
            </a:pPr>
            <a:r>
              <a:rPr lang="en-US" sz="2400" dirty="0">
                <a:solidFill>
                  <a:srgbClr val="00B050"/>
                </a:solidFill>
                <a:latin typeface="Arial" panose="020B0604020202020204" pitchFamily="34" charset="0"/>
                <a:cs typeface="Arial" panose="020B0604020202020204" pitchFamily="34" charset="0"/>
              </a:rPr>
              <a:t>Watershed delineation steps using topographic maps</a:t>
            </a:r>
          </a:p>
          <a:p>
            <a:pPr lvl="1">
              <a:lnSpc>
                <a:spcPct val="150000"/>
              </a:lnSpc>
              <a:buFont typeface="Wingdings" panose="05000000000000000000" pitchFamily="2" charset="2"/>
              <a:buChar char="§"/>
            </a:pPr>
            <a:r>
              <a:rPr lang="en-US" dirty="0">
                <a:latin typeface="Arial" panose="020B0604020202020204" pitchFamily="34" charset="0"/>
                <a:cs typeface="Arial" panose="020B0604020202020204" pitchFamily="34" charset="0"/>
              </a:rPr>
              <a:t>There are </a:t>
            </a:r>
            <a:r>
              <a:rPr lang="en-US" dirty="0">
                <a:solidFill>
                  <a:srgbClr val="00B050"/>
                </a:solidFill>
                <a:latin typeface="Arial" panose="020B0604020202020204" pitchFamily="34" charset="0"/>
                <a:cs typeface="Arial" panose="020B0604020202020204" pitchFamily="34" charset="0"/>
              </a:rPr>
              <a:t>two basic steps </a:t>
            </a:r>
            <a:r>
              <a:rPr lang="en-US" dirty="0">
                <a:latin typeface="Arial" panose="020B0604020202020204" pitchFamily="34" charset="0"/>
                <a:cs typeface="Arial" panose="020B0604020202020204" pitchFamily="34" charset="0"/>
              </a:rPr>
              <a:t>to follow in watershed delineation.</a:t>
            </a:r>
          </a:p>
          <a:p>
            <a:pPr lvl="2">
              <a:lnSpc>
                <a:spcPct val="150000"/>
              </a:lnSpc>
              <a:buFont typeface="Courier New" panose="02070309020205020404" pitchFamily="49" charset="0"/>
              <a:buChar char="o"/>
            </a:pPr>
            <a:r>
              <a:rPr lang="en-US" sz="2400" dirty="0">
                <a:solidFill>
                  <a:srgbClr val="C00000"/>
                </a:solidFill>
                <a:latin typeface="Arial" panose="020B0604020202020204" pitchFamily="34" charset="0"/>
                <a:cs typeface="Arial" panose="020B0604020202020204" pitchFamily="34" charset="0"/>
              </a:rPr>
              <a:t>Step 1</a:t>
            </a:r>
            <a:r>
              <a:rPr lang="en-US" sz="2400" dirty="0">
                <a:latin typeface="Arial" panose="020B0604020202020204" pitchFamily="34" charset="0"/>
                <a:cs typeface="Arial" panose="020B0604020202020204" pitchFamily="34" charset="0"/>
              </a:rPr>
              <a:t>: Choose the point of the watershed outlet. </a:t>
            </a:r>
          </a:p>
          <a:p>
            <a:pPr lvl="3">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This is generally our point of interest for designing a structure or monitoring location.</a:t>
            </a:r>
          </a:p>
          <a:p>
            <a:pPr lvl="2">
              <a:lnSpc>
                <a:spcPct val="150000"/>
              </a:lnSpc>
              <a:buFont typeface="Courier New" panose="02070309020205020404" pitchFamily="49" charset="0"/>
              <a:buChar char="o"/>
            </a:pPr>
            <a:r>
              <a:rPr lang="en-US" sz="2400" dirty="0">
                <a:solidFill>
                  <a:srgbClr val="C00000"/>
                </a:solidFill>
                <a:latin typeface="Arial" panose="020B0604020202020204" pitchFamily="34" charset="0"/>
                <a:cs typeface="Arial" panose="020B0604020202020204" pitchFamily="34" charset="0"/>
              </a:rPr>
              <a:t>Step 2</a:t>
            </a:r>
            <a:r>
              <a:rPr lang="en-US" sz="2400" dirty="0">
                <a:latin typeface="Arial" panose="020B0604020202020204" pitchFamily="34" charset="0"/>
                <a:cs typeface="Arial" panose="020B0604020202020204" pitchFamily="34" charset="0"/>
              </a:rPr>
              <a:t>: Delineate the watershed boundary by drawing</a:t>
            </a:r>
            <a:r>
              <a:rPr lang="en-US" sz="2400" dirty="0">
                <a:solidFill>
                  <a:srgbClr val="00B050"/>
                </a:solidFill>
                <a:latin typeface="Arial" panose="020B0604020202020204" pitchFamily="34" charset="0"/>
                <a:cs typeface="Arial" panose="020B0604020202020204" pitchFamily="34" charset="0"/>
              </a:rPr>
              <a:t> perpendicular lines across </a:t>
            </a:r>
            <a:r>
              <a:rPr lang="en-US" sz="2400" dirty="0">
                <a:latin typeface="Arial" panose="020B0604020202020204" pitchFamily="34" charset="0"/>
                <a:cs typeface="Arial" panose="020B0604020202020204" pitchFamily="34" charset="0"/>
              </a:rPr>
              <a:t>the elevation contour lines for land that drains to the point of interest.</a:t>
            </a:r>
          </a:p>
        </p:txBody>
      </p:sp>
    </p:spTree>
    <p:extLst>
      <p:ext uri="{BB962C8B-B14F-4D97-AF65-F5344CB8AC3E}">
        <p14:creationId xmlns:p14="http://schemas.microsoft.com/office/powerpoint/2010/main" val="415518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9312</TotalTime>
  <Words>3593</Words>
  <Application>Microsoft Office PowerPoint</Application>
  <PresentationFormat>Widescreen</PresentationFormat>
  <Paragraphs>313</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Calibri</vt:lpstr>
      <vt:lpstr>Calibri Light</vt:lpstr>
      <vt:lpstr>Courier New</vt:lpstr>
      <vt:lpstr>Wingdings</vt:lpstr>
      <vt:lpstr>Office Theme</vt:lpstr>
      <vt:lpstr>  CHAPTER 3  WATERSHED DELINEATION AND CHARACTERISATION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Watershed delineation</vt:lpstr>
      <vt:lpstr>PowerPoint Presentation</vt:lpstr>
      <vt:lpstr>PowerPoint Presentation</vt:lpstr>
      <vt:lpstr>PowerPoint Presentation</vt:lpstr>
      <vt:lpstr>Assignment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120</cp:revision>
  <cp:lastPrinted>2018-04-14T11:17:51Z</cp:lastPrinted>
  <dcterms:created xsi:type="dcterms:W3CDTF">2017-12-25T06:05:47Z</dcterms:created>
  <dcterms:modified xsi:type="dcterms:W3CDTF">2019-11-29T20:25:49Z</dcterms:modified>
</cp:coreProperties>
</file>