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257" r:id="rId2"/>
    <p:sldId id="284" r:id="rId3"/>
    <p:sldId id="282" r:id="rId4"/>
    <p:sldId id="283" r:id="rId5"/>
    <p:sldId id="285" r:id="rId6"/>
    <p:sldId id="258" r:id="rId7"/>
    <p:sldId id="259" r:id="rId8"/>
    <p:sldId id="260" r:id="rId9"/>
    <p:sldId id="261" r:id="rId10"/>
    <p:sldId id="262" r:id="rId11"/>
    <p:sldId id="263" r:id="rId12"/>
    <p:sldId id="264" r:id="rId13"/>
    <p:sldId id="330" r:id="rId14"/>
    <p:sldId id="265" r:id="rId15"/>
    <p:sldId id="266" r:id="rId16"/>
    <p:sldId id="267" r:id="rId17"/>
    <p:sldId id="268" r:id="rId18"/>
    <p:sldId id="269" r:id="rId19"/>
    <p:sldId id="270" r:id="rId20"/>
    <p:sldId id="272" r:id="rId21"/>
    <p:sldId id="273" r:id="rId22"/>
    <p:sldId id="274" r:id="rId23"/>
    <p:sldId id="275" r:id="rId24"/>
    <p:sldId id="280" r:id="rId25"/>
    <p:sldId id="276" r:id="rId26"/>
    <p:sldId id="277" r:id="rId27"/>
    <p:sldId id="278" r:id="rId28"/>
    <p:sldId id="279" r:id="rId29"/>
    <p:sldId id="331" r:id="rId30"/>
    <p:sldId id="332" r:id="rId31"/>
    <p:sldId id="333" r:id="rId32"/>
    <p:sldId id="334" r:id="rId33"/>
    <p:sldId id="335" r:id="rId34"/>
    <p:sldId id="281"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9" r:id="rId48"/>
    <p:sldId id="298" r:id="rId49"/>
    <p:sldId id="300" r:id="rId50"/>
    <p:sldId id="301" r:id="rId51"/>
    <p:sldId id="302" r:id="rId52"/>
    <p:sldId id="303"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0167" autoAdjust="0"/>
  </p:normalViewPr>
  <p:slideViewPr>
    <p:cSldViewPr snapToGrid="0">
      <p:cViewPr varScale="1">
        <p:scale>
          <a:sx n="65" d="100"/>
          <a:sy n="65" d="100"/>
        </p:scale>
        <p:origin x="9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2BDBFF-7049-425C-90FA-A7D0AD9F6073}"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BF6777-CECE-48C7-AEC7-4D9342E1BF27}" type="slidenum">
              <a:rPr lang="en-US" smtClean="0"/>
              <a:t>‹#›</a:t>
            </a:fld>
            <a:endParaRPr lang="en-US"/>
          </a:p>
        </p:txBody>
      </p:sp>
    </p:spTree>
    <p:extLst>
      <p:ext uri="{BB962C8B-B14F-4D97-AF65-F5344CB8AC3E}">
        <p14:creationId xmlns:p14="http://schemas.microsoft.com/office/powerpoint/2010/main" val="2707647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BF6777-CECE-48C7-AEC7-4D9342E1BF27}" type="slidenum">
              <a:rPr lang="en-US" smtClean="0"/>
              <a:t>73</a:t>
            </a:fld>
            <a:endParaRPr lang="en-US"/>
          </a:p>
        </p:txBody>
      </p:sp>
    </p:spTree>
    <p:extLst>
      <p:ext uri="{BB962C8B-B14F-4D97-AF65-F5344CB8AC3E}">
        <p14:creationId xmlns:p14="http://schemas.microsoft.com/office/powerpoint/2010/main" val="3528709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D1784-4AB0-4CA5-883C-F65A01E8C0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8A428A-04C9-4D84-9267-54612783C4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6BB5EE-654B-4EFB-8583-8205C4C432F7}"/>
              </a:ext>
            </a:extLst>
          </p:cNvPr>
          <p:cNvSpPr>
            <a:spLocks noGrp="1"/>
          </p:cNvSpPr>
          <p:nvPr>
            <p:ph type="dt" sz="half" idx="10"/>
          </p:nvPr>
        </p:nvSpPr>
        <p:spPr/>
        <p:txBody>
          <a:bodyPr/>
          <a:lstStyle/>
          <a:p>
            <a:fld id="{412E53D8-0B1F-4330-9962-8F0B9B7966EF}" type="datetimeFigureOut">
              <a:rPr lang="en-US" smtClean="0"/>
              <a:t>12/6/2019</a:t>
            </a:fld>
            <a:endParaRPr lang="en-US"/>
          </a:p>
        </p:txBody>
      </p:sp>
      <p:sp>
        <p:nvSpPr>
          <p:cNvPr id="5" name="Footer Placeholder 4">
            <a:extLst>
              <a:ext uri="{FF2B5EF4-FFF2-40B4-BE49-F238E27FC236}">
                <a16:creationId xmlns:a16="http://schemas.microsoft.com/office/drawing/2014/main" id="{E834B497-69BC-4091-889F-36D1285544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A55CBC-1178-43BF-BBAC-EF0AF12B484B}"/>
              </a:ext>
            </a:extLst>
          </p:cNvPr>
          <p:cNvSpPr>
            <a:spLocks noGrp="1"/>
          </p:cNvSpPr>
          <p:nvPr>
            <p:ph type="sldNum" sz="quarter" idx="12"/>
          </p:nvPr>
        </p:nvSpPr>
        <p:spPr/>
        <p:txBody>
          <a:bodyPr/>
          <a:lstStyle/>
          <a:p>
            <a:fld id="{2A6791DD-CEC6-4ADA-A0D3-BF7092809B2D}" type="slidenum">
              <a:rPr lang="en-US" smtClean="0"/>
              <a:t>‹#›</a:t>
            </a:fld>
            <a:endParaRPr lang="en-US"/>
          </a:p>
        </p:txBody>
      </p:sp>
    </p:spTree>
    <p:extLst>
      <p:ext uri="{BB962C8B-B14F-4D97-AF65-F5344CB8AC3E}">
        <p14:creationId xmlns:p14="http://schemas.microsoft.com/office/powerpoint/2010/main" val="588819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F1AE6-44FB-44DA-AA45-F5BFDD9A3C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8D2206-622A-4C58-A767-C72297B9A94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7F9E2C-68D5-4BFA-A03C-C3C53F3DB7B7}"/>
              </a:ext>
            </a:extLst>
          </p:cNvPr>
          <p:cNvSpPr>
            <a:spLocks noGrp="1"/>
          </p:cNvSpPr>
          <p:nvPr>
            <p:ph type="dt" sz="half" idx="10"/>
          </p:nvPr>
        </p:nvSpPr>
        <p:spPr/>
        <p:txBody>
          <a:bodyPr/>
          <a:lstStyle/>
          <a:p>
            <a:fld id="{412E53D8-0B1F-4330-9962-8F0B9B7966EF}" type="datetimeFigureOut">
              <a:rPr lang="en-US" smtClean="0"/>
              <a:t>12/6/2019</a:t>
            </a:fld>
            <a:endParaRPr lang="en-US"/>
          </a:p>
        </p:txBody>
      </p:sp>
      <p:sp>
        <p:nvSpPr>
          <p:cNvPr id="5" name="Footer Placeholder 4">
            <a:extLst>
              <a:ext uri="{FF2B5EF4-FFF2-40B4-BE49-F238E27FC236}">
                <a16:creationId xmlns:a16="http://schemas.microsoft.com/office/drawing/2014/main" id="{E0249CE9-56FE-45E6-B8EF-F814803633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8D37A9-7EF9-4EA1-B2DA-137AC41E2FAE}"/>
              </a:ext>
            </a:extLst>
          </p:cNvPr>
          <p:cNvSpPr>
            <a:spLocks noGrp="1"/>
          </p:cNvSpPr>
          <p:nvPr>
            <p:ph type="sldNum" sz="quarter" idx="12"/>
          </p:nvPr>
        </p:nvSpPr>
        <p:spPr/>
        <p:txBody>
          <a:bodyPr/>
          <a:lstStyle/>
          <a:p>
            <a:fld id="{2A6791DD-CEC6-4ADA-A0D3-BF7092809B2D}" type="slidenum">
              <a:rPr lang="en-US" smtClean="0"/>
              <a:t>‹#›</a:t>
            </a:fld>
            <a:endParaRPr lang="en-US"/>
          </a:p>
        </p:txBody>
      </p:sp>
    </p:spTree>
    <p:extLst>
      <p:ext uri="{BB962C8B-B14F-4D97-AF65-F5344CB8AC3E}">
        <p14:creationId xmlns:p14="http://schemas.microsoft.com/office/powerpoint/2010/main" val="1076142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13CA66-1E7D-4B62-B881-27BBCA53AD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323A69-B1ED-49D1-A52E-082F8206973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700C8-842D-4A4F-A977-E728F22CA9B1}"/>
              </a:ext>
            </a:extLst>
          </p:cNvPr>
          <p:cNvSpPr>
            <a:spLocks noGrp="1"/>
          </p:cNvSpPr>
          <p:nvPr>
            <p:ph type="dt" sz="half" idx="10"/>
          </p:nvPr>
        </p:nvSpPr>
        <p:spPr/>
        <p:txBody>
          <a:bodyPr/>
          <a:lstStyle/>
          <a:p>
            <a:fld id="{412E53D8-0B1F-4330-9962-8F0B9B7966EF}" type="datetimeFigureOut">
              <a:rPr lang="en-US" smtClean="0"/>
              <a:t>12/6/2019</a:t>
            </a:fld>
            <a:endParaRPr lang="en-US"/>
          </a:p>
        </p:txBody>
      </p:sp>
      <p:sp>
        <p:nvSpPr>
          <p:cNvPr id="5" name="Footer Placeholder 4">
            <a:extLst>
              <a:ext uri="{FF2B5EF4-FFF2-40B4-BE49-F238E27FC236}">
                <a16:creationId xmlns:a16="http://schemas.microsoft.com/office/drawing/2014/main" id="{FE749D39-6CFF-4C9B-89E6-48D8900BEB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5B7A6A-FF7E-4A49-A41F-C028C858D0D0}"/>
              </a:ext>
            </a:extLst>
          </p:cNvPr>
          <p:cNvSpPr>
            <a:spLocks noGrp="1"/>
          </p:cNvSpPr>
          <p:nvPr>
            <p:ph type="sldNum" sz="quarter" idx="12"/>
          </p:nvPr>
        </p:nvSpPr>
        <p:spPr/>
        <p:txBody>
          <a:bodyPr/>
          <a:lstStyle/>
          <a:p>
            <a:fld id="{2A6791DD-CEC6-4ADA-A0D3-BF7092809B2D}" type="slidenum">
              <a:rPr lang="en-US" smtClean="0"/>
              <a:t>‹#›</a:t>
            </a:fld>
            <a:endParaRPr lang="en-US"/>
          </a:p>
        </p:txBody>
      </p:sp>
    </p:spTree>
    <p:extLst>
      <p:ext uri="{BB962C8B-B14F-4D97-AF65-F5344CB8AC3E}">
        <p14:creationId xmlns:p14="http://schemas.microsoft.com/office/powerpoint/2010/main" val="1930817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162E1-67E6-47C6-80FC-B409C88C33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EBE857-5DE9-43B2-B6B8-D6C180F2FA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078146-D105-4301-902C-F92E47BAAD85}"/>
              </a:ext>
            </a:extLst>
          </p:cNvPr>
          <p:cNvSpPr>
            <a:spLocks noGrp="1"/>
          </p:cNvSpPr>
          <p:nvPr>
            <p:ph type="dt" sz="half" idx="10"/>
          </p:nvPr>
        </p:nvSpPr>
        <p:spPr/>
        <p:txBody>
          <a:bodyPr/>
          <a:lstStyle/>
          <a:p>
            <a:fld id="{412E53D8-0B1F-4330-9962-8F0B9B7966EF}" type="datetimeFigureOut">
              <a:rPr lang="en-US" smtClean="0"/>
              <a:t>12/6/2019</a:t>
            </a:fld>
            <a:endParaRPr lang="en-US"/>
          </a:p>
        </p:txBody>
      </p:sp>
      <p:sp>
        <p:nvSpPr>
          <p:cNvPr id="5" name="Footer Placeholder 4">
            <a:extLst>
              <a:ext uri="{FF2B5EF4-FFF2-40B4-BE49-F238E27FC236}">
                <a16:creationId xmlns:a16="http://schemas.microsoft.com/office/drawing/2014/main" id="{1CFFB263-7D52-4A2C-885F-4F4D971E46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1F53E8-91D6-40C4-A55C-784436C8AF08}"/>
              </a:ext>
            </a:extLst>
          </p:cNvPr>
          <p:cNvSpPr>
            <a:spLocks noGrp="1"/>
          </p:cNvSpPr>
          <p:nvPr>
            <p:ph type="sldNum" sz="quarter" idx="12"/>
          </p:nvPr>
        </p:nvSpPr>
        <p:spPr/>
        <p:txBody>
          <a:bodyPr/>
          <a:lstStyle/>
          <a:p>
            <a:fld id="{2A6791DD-CEC6-4ADA-A0D3-BF7092809B2D}" type="slidenum">
              <a:rPr lang="en-US" smtClean="0"/>
              <a:t>‹#›</a:t>
            </a:fld>
            <a:endParaRPr lang="en-US"/>
          </a:p>
        </p:txBody>
      </p:sp>
    </p:spTree>
    <p:extLst>
      <p:ext uri="{BB962C8B-B14F-4D97-AF65-F5344CB8AC3E}">
        <p14:creationId xmlns:p14="http://schemas.microsoft.com/office/powerpoint/2010/main" val="2574312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1393-03C3-4667-8C44-D022137200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6867F90-337F-4A2F-A47B-7A646EEBD2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4898572-1E98-472D-BFA3-01D573C33031}"/>
              </a:ext>
            </a:extLst>
          </p:cNvPr>
          <p:cNvSpPr>
            <a:spLocks noGrp="1"/>
          </p:cNvSpPr>
          <p:nvPr>
            <p:ph type="dt" sz="half" idx="10"/>
          </p:nvPr>
        </p:nvSpPr>
        <p:spPr/>
        <p:txBody>
          <a:bodyPr/>
          <a:lstStyle/>
          <a:p>
            <a:fld id="{412E53D8-0B1F-4330-9962-8F0B9B7966EF}" type="datetimeFigureOut">
              <a:rPr lang="en-US" smtClean="0"/>
              <a:t>12/6/2019</a:t>
            </a:fld>
            <a:endParaRPr lang="en-US"/>
          </a:p>
        </p:txBody>
      </p:sp>
      <p:sp>
        <p:nvSpPr>
          <p:cNvPr id="5" name="Footer Placeholder 4">
            <a:extLst>
              <a:ext uri="{FF2B5EF4-FFF2-40B4-BE49-F238E27FC236}">
                <a16:creationId xmlns:a16="http://schemas.microsoft.com/office/drawing/2014/main" id="{4C560869-E74B-427C-B852-13118E4CD7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BEF7A1-6914-46C7-9ED2-893A67594371}"/>
              </a:ext>
            </a:extLst>
          </p:cNvPr>
          <p:cNvSpPr>
            <a:spLocks noGrp="1"/>
          </p:cNvSpPr>
          <p:nvPr>
            <p:ph type="sldNum" sz="quarter" idx="12"/>
          </p:nvPr>
        </p:nvSpPr>
        <p:spPr/>
        <p:txBody>
          <a:bodyPr/>
          <a:lstStyle/>
          <a:p>
            <a:fld id="{2A6791DD-CEC6-4ADA-A0D3-BF7092809B2D}" type="slidenum">
              <a:rPr lang="en-US" smtClean="0"/>
              <a:t>‹#›</a:t>
            </a:fld>
            <a:endParaRPr lang="en-US"/>
          </a:p>
        </p:txBody>
      </p:sp>
    </p:spTree>
    <p:extLst>
      <p:ext uri="{BB962C8B-B14F-4D97-AF65-F5344CB8AC3E}">
        <p14:creationId xmlns:p14="http://schemas.microsoft.com/office/powerpoint/2010/main" val="149331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3E326-C941-43BB-833E-AAA47135F0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025CF9-29CE-497B-9A38-B3BA11FDBFF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9C2DD8-D40A-4269-8F44-729DE51F7F9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BA9E7B-1162-4660-9CD9-B78589CE814D}"/>
              </a:ext>
            </a:extLst>
          </p:cNvPr>
          <p:cNvSpPr>
            <a:spLocks noGrp="1"/>
          </p:cNvSpPr>
          <p:nvPr>
            <p:ph type="dt" sz="half" idx="10"/>
          </p:nvPr>
        </p:nvSpPr>
        <p:spPr/>
        <p:txBody>
          <a:bodyPr/>
          <a:lstStyle/>
          <a:p>
            <a:fld id="{412E53D8-0B1F-4330-9962-8F0B9B7966EF}" type="datetimeFigureOut">
              <a:rPr lang="en-US" smtClean="0"/>
              <a:t>12/6/2019</a:t>
            </a:fld>
            <a:endParaRPr lang="en-US"/>
          </a:p>
        </p:txBody>
      </p:sp>
      <p:sp>
        <p:nvSpPr>
          <p:cNvPr id="6" name="Footer Placeholder 5">
            <a:extLst>
              <a:ext uri="{FF2B5EF4-FFF2-40B4-BE49-F238E27FC236}">
                <a16:creationId xmlns:a16="http://schemas.microsoft.com/office/drawing/2014/main" id="{4F7B705B-A551-4C1B-B617-DAB1DD7961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FFF3E5-58C6-477F-A4A3-B18AE1E5A057}"/>
              </a:ext>
            </a:extLst>
          </p:cNvPr>
          <p:cNvSpPr>
            <a:spLocks noGrp="1"/>
          </p:cNvSpPr>
          <p:nvPr>
            <p:ph type="sldNum" sz="quarter" idx="12"/>
          </p:nvPr>
        </p:nvSpPr>
        <p:spPr/>
        <p:txBody>
          <a:bodyPr/>
          <a:lstStyle/>
          <a:p>
            <a:fld id="{2A6791DD-CEC6-4ADA-A0D3-BF7092809B2D}" type="slidenum">
              <a:rPr lang="en-US" smtClean="0"/>
              <a:t>‹#›</a:t>
            </a:fld>
            <a:endParaRPr lang="en-US"/>
          </a:p>
        </p:txBody>
      </p:sp>
    </p:spTree>
    <p:extLst>
      <p:ext uri="{BB962C8B-B14F-4D97-AF65-F5344CB8AC3E}">
        <p14:creationId xmlns:p14="http://schemas.microsoft.com/office/powerpoint/2010/main" val="2062347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6A10D-2E82-44E4-B5DA-52BE05E4E8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FC4F76-ABB8-448D-9CF4-DA132BA760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1E5C829-FAA7-434A-A567-39A733CC0DB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AD98BD-DFC7-427F-B345-08218C43A9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E3A87E0-70D3-4738-A8E8-2C909DC1128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49085A-6D29-40F7-9093-14AC52E1A620}"/>
              </a:ext>
            </a:extLst>
          </p:cNvPr>
          <p:cNvSpPr>
            <a:spLocks noGrp="1"/>
          </p:cNvSpPr>
          <p:nvPr>
            <p:ph type="dt" sz="half" idx="10"/>
          </p:nvPr>
        </p:nvSpPr>
        <p:spPr/>
        <p:txBody>
          <a:bodyPr/>
          <a:lstStyle/>
          <a:p>
            <a:fld id="{412E53D8-0B1F-4330-9962-8F0B9B7966EF}" type="datetimeFigureOut">
              <a:rPr lang="en-US" smtClean="0"/>
              <a:t>12/6/2019</a:t>
            </a:fld>
            <a:endParaRPr lang="en-US"/>
          </a:p>
        </p:txBody>
      </p:sp>
      <p:sp>
        <p:nvSpPr>
          <p:cNvPr id="8" name="Footer Placeholder 7">
            <a:extLst>
              <a:ext uri="{FF2B5EF4-FFF2-40B4-BE49-F238E27FC236}">
                <a16:creationId xmlns:a16="http://schemas.microsoft.com/office/drawing/2014/main" id="{2C19C7B2-0238-49F1-9DE6-EDDD4CA6BF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AA7303-CF61-4303-8E2B-65509B538A08}"/>
              </a:ext>
            </a:extLst>
          </p:cNvPr>
          <p:cNvSpPr>
            <a:spLocks noGrp="1"/>
          </p:cNvSpPr>
          <p:nvPr>
            <p:ph type="sldNum" sz="quarter" idx="12"/>
          </p:nvPr>
        </p:nvSpPr>
        <p:spPr/>
        <p:txBody>
          <a:bodyPr/>
          <a:lstStyle/>
          <a:p>
            <a:fld id="{2A6791DD-CEC6-4ADA-A0D3-BF7092809B2D}" type="slidenum">
              <a:rPr lang="en-US" smtClean="0"/>
              <a:t>‹#›</a:t>
            </a:fld>
            <a:endParaRPr lang="en-US"/>
          </a:p>
        </p:txBody>
      </p:sp>
    </p:spTree>
    <p:extLst>
      <p:ext uri="{BB962C8B-B14F-4D97-AF65-F5344CB8AC3E}">
        <p14:creationId xmlns:p14="http://schemas.microsoft.com/office/powerpoint/2010/main" val="3650458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96392-40DC-4C95-BBBA-95C904DC84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5C1EAA-84D3-4948-A297-436C189CD88E}"/>
              </a:ext>
            </a:extLst>
          </p:cNvPr>
          <p:cNvSpPr>
            <a:spLocks noGrp="1"/>
          </p:cNvSpPr>
          <p:nvPr>
            <p:ph type="dt" sz="half" idx="10"/>
          </p:nvPr>
        </p:nvSpPr>
        <p:spPr/>
        <p:txBody>
          <a:bodyPr/>
          <a:lstStyle/>
          <a:p>
            <a:fld id="{412E53D8-0B1F-4330-9962-8F0B9B7966EF}" type="datetimeFigureOut">
              <a:rPr lang="en-US" smtClean="0"/>
              <a:t>12/6/2019</a:t>
            </a:fld>
            <a:endParaRPr lang="en-US"/>
          </a:p>
        </p:txBody>
      </p:sp>
      <p:sp>
        <p:nvSpPr>
          <p:cNvPr id="4" name="Footer Placeholder 3">
            <a:extLst>
              <a:ext uri="{FF2B5EF4-FFF2-40B4-BE49-F238E27FC236}">
                <a16:creationId xmlns:a16="http://schemas.microsoft.com/office/drawing/2014/main" id="{EC876280-5731-4D92-BB05-B1F4E550C8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DE3FC9-23F7-4098-B74E-CF70A26C5AAC}"/>
              </a:ext>
            </a:extLst>
          </p:cNvPr>
          <p:cNvSpPr>
            <a:spLocks noGrp="1"/>
          </p:cNvSpPr>
          <p:nvPr>
            <p:ph type="sldNum" sz="quarter" idx="12"/>
          </p:nvPr>
        </p:nvSpPr>
        <p:spPr/>
        <p:txBody>
          <a:bodyPr/>
          <a:lstStyle/>
          <a:p>
            <a:fld id="{2A6791DD-CEC6-4ADA-A0D3-BF7092809B2D}" type="slidenum">
              <a:rPr lang="en-US" smtClean="0"/>
              <a:t>‹#›</a:t>
            </a:fld>
            <a:endParaRPr lang="en-US"/>
          </a:p>
        </p:txBody>
      </p:sp>
    </p:spTree>
    <p:extLst>
      <p:ext uri="{BB962C8B-B14F-4D97-AF65-F5344CB8AC3E}">
        <p14:creationId xmlns:p14="http://schemas.microsoft.com/office/powerpoint/2010/main" val="3391555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B3BD9B-7C1A-4692-A77C-88C0D496DBD6}"/>
              </a:ext>
            </a:extLst>
          </p:cNvPr>
          <p:cNvSpPr>
            <a:spLocks noGrp="1"/>
          </p:cNvSpPr>
          <p:nvPr>
            <p:ph type="dt" sz="half" idx="10"/>
          </p:nvPr>
        </p:nvSpPr>
        <p:spPr/>
        <p:txBody>
          <a:bodyPr/>
          <a:lstStyle/>
          <a:p>
            <a:fld id="{412E53D8-0B1F-4330-9962-8F0B9B7966EF}" type="datetimeFigureOut">
              <a:rPr lang="en-US" smtClean="0"/>
              <a:t>12/6/2019</a:t>
            </a:fld>
            <a:endParaRPr lang="en-US"/>
          </a:p>
        </p:txBody>
      </p:sp>
      <p:sp>
        <p:nvSpPr>
          <p:cNvPr id="3" name="Footer Placeholder 2">
            <a:extLst>
              <a:ext uri="{FF2B5EF4-FFF2-40B4-BE49-F238E27FC236}">
                <a16:creationId xmlns:a16="http://schemas.microsoft.com/office/drawing/2014/main" id="{11BED0B9-AA50-4F9D-88AA-787F19A4FA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B29122-F5ED-4747-B274-FFB09868CECA}"/>
              </a:ext>
            </a:extLst>
          </p:cNvPr>
          <p:cNvSpPr>
            <a:spLocks noGrp="1"/>
          </p:cNvSpPr>
          <p:nvPr>
            <p:ph type="sldNum" sz="quarter" idx="12"/>
          </p:nvPr>
        </p:nvSpPr>
        <p:spPr/>
        <p:txBody>
          <a:bodyPr/>
          <a:lstStyle/>
          <a:p>
            <a:fld id="{2A6791DD-CEC6-4ADA-A0D3-BF7092809B2D}" type="slidenum">
              <a:rPr lang="en-US" smtClean="0"/>
              <a:t>‹#›</a:t>
            </a:fld>
            <a:endParaRPr lang="en-US"/>
          </a:p>
        </p:txBody>
      </p:sp>
    </p:spTree>
    <p:extLst>
      <p:ext uri="{BB962C8B-B14F-4D97-AF65-F5344CB8AC3E}">
        <p14:creationId xmlns:p14="http://schemas.microsoft.com/office/powerpoint/2010/main" val="2100206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BF3B6-21FF-4D61-AB49-4557759FD5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4041AB-F718-453D-B20D-C3BA8D5231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CA9D34-C412-4448-BA7B-041F73EF37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AA347CD-7E86-40AF-8084-9EFAA8732D43}"/>
              </a:ext>
            </a:extLst>
          </p:cNvPr>
          <p:cNvSpPr>
            <a:spLocks noGrp="1"/>
          </p:cNvSpPr>
          <p:nvPr>
            <p:ph type="dt" sz="half" idx="10"/>
          </p:nvPr>
        </p:nvSpPr>
        <p:spPr/>
        <p:txBody>
          <a:bodyPr/>
          <a:lstStyle/>
          <a:p>
            <a:fld id="{412E53D8-0B1F-4330-9962-8F0B9B7966EF}" type="datetimeFigureOut">
              <a:rPr lang="en-US" smtClean="0"/>
              <a:t>12/6/2019</a:t>
            </a:fld>
            <a:endParaRPr lang="en-US"/>
          </a:p>
        </p:txBody>
      </p:sp>
      <p:sp>
        <p:nvSpPr>
          <p:cNvPr id="6" name="Footer Placeholder 5">
            <a:extLst>
              <a:ext uri="{FF2B5EF4-FFF2-40B4-BE49-F238E27FC236}">
                <a16:creationId xmlns:a16="http://schemas.microsoft.com/office/drawing/2014/main" id="{CFAB543A-929F-4CC6-BC41-5D4659C3C0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972D9B-B6D6-47E4-8518-83F9373FB65C}"/>
              </a:ext>
            </a:extLst>
          </p:cNvPr>
          <p:cNvSpPr>
            <a:spLocks noGrp="1"/>
          </p:cNvSpPr>
          <p:nvPr>
            <p:ph type="sldNum" sz="quarter" idx="12"/>
          </p:nvPr>
        </p:nvSpPr>
        <p:spPr/>
        <p:txBody>
          <a:bodyPr/>
          <a:lstStyle/>
          <a:p>
            <a:fld id="{2A6791DD-CEC6-4ADA-A0D3-BF7092809B2D}" type="slidenum">
              <a:rPr lang="en-US" smtClean="0"/>
              <a:t>‹#›</a:t>
            </a:fld>
            <a:endParaRPr lang="en-US"/>
          </a:p>
        </p:txBody>
      </p:sp>
    </p:spTree>
    <p:extLst>
      <p:ext uri="{BB962C8B-B14F-4D97-AF65-F5344CB8AC3E}">
        <p14:creationId xmlns:p14="http://schemas.microsoft.com/office/powerpoint/2010/main" val="945493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CA99F-DABE-431F-932B-1504C0CE5B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D31BC7-D399-4FB2-A0F9-B7668E547C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7DFD6C2-C529-43AD-82D4-1908506ADF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CBC4ED0-C224-4BF7-A6E6-03F96AFEC787}"/>
              </a:ext>
            </a:extLst>
          </p:cNvPr>
          <p:cNvSpPr>
            <a:spLocks noGrp="1"/>
          </p:cNvSpPr>
          <p:nvPr>
            <p:ph type="dt" sz="half" idx="10"/>
          </p:nvPr>
        </p:nvSpPr>
        <p:spPr/>
        <p:txBody>
          <a:bodyPr/>
          <a:lstStyle/>
          <a:p>
            <a:fld id="{412E53D8-0B1F-4330-9962-8F0B9B7966EF}" type="datetimeFigureOut">
              <a:rPr lang="en-US" smtClean="0"/>
              <a:t>12/6/2019</a:t>
            </a:fld>
            <a:endParaRPr lang="en-US"/>
          </a:p>
        </p:txBody>
      </p:sp>
      <p:sp>
        <p:nvSpPr>
          <p:cNvPr id="6" name="Footer Placeholder 5">
            <a:extLst>
              <a:ext uri="{FF2B5EF4-FFF2-40B4-BE49-F238E27FC236}">
                <a16:creationId xmlns:a16="http://schemas.microsoft.com/office/drawing/2014/main" id="{56BC05B7-F413-4F15-95BC-4B3BAC14A6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E8472B-D0F5-461F-8009-E78F7BD8A49B}"/>
              </a:ext>
            </a:extLst>
          </p:cNvPr>
          <p:cNvSpPr>
            <a:spLocks noGrp="1"/>
          </p:cNvSpPr>
          <p:nvPr>
            <p:ph type="sldNum" sz="quarter" idx="12"/>
          </p:nvPr>
        </p:nvSpPr>
        <p:spPr/>
        <p:txBody>
          <a:bodyPr/>
          <a:lstStyle/>
          <a:p>
            <a:fld id="{2A6791DD-CEC6-4ADA-A0D3-BF7092809B2D}" type="slidenum">
              <a:rPr lang="en-US" smtClean="0"/>
              <a:t>‹#›</a:t>
            </a:fld>
            <a:endParaRPr lang="en-US"/>
          </a:p>
        </p:txBody>
      </p:sp>
    </p:spTree>
    <p:extLst>
      <p:ext uri="{BB962C8B-B14F-4D97-AF65-F5344CB8AC3E}">
        <p14:creationId xmlns:p14="http://schemas.microsoft.com/office/powerpoint/2010/main" val="3070047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0446B3-9099-497A-89A5-6359619092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C69AC4-9171-4615-A0C7-09716AF6D1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E56895-ECC2-4F13-B5CA-0A8AC24BD2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2E53D8-0B1F-4330-9962-8F0B9B7966EF}" type="datetimeFigureOut">
              <a:rPr lang="en-US" smtClean="0"/>
              <a:t>12/6/2019</a:t>
            </a:fld>
            <a:endParaRPr lang="en-US"/>
          </a:p>
        </p:txBody>
      </p:sp>
      <p:sp>
        <p:nvSpPr>
          <p:cNvPr id="5" name="Footer Placeholder 4">
            <a:extLst>
              <a:ext uri="{FF2B5EF4-FFF2-40B4-BE49-F238E27FC236}">
                <a16:creationId xmlns:a16="http://schemas.microsoft.com/office/drawing/2014/main" id="{E0878114-58AB-43AD-A0B4-A40557D0E6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7CCE90-9BE6-4CC9-ADA2-0C74F0CC7D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6791DD-CEC6-4ADA-A0D3-BF7092809B2D}" type="slidenum">
              <a:rPr lang="en-US" smtClean="0"/>
              <a:t>‹#›</a:t>
            </a:fld>
            <a:endParaRPr lang="en-US"/>
          </a:p>
        </p:txBody>
      </p:sp>
    </p:spTree>
    <p:extLst>
      <p:ext uri="{BB962C8B-B14F-4D97-AF65-F5344CB8AC3E}">
        <p14:creationId xmlns:p14="http://schemas.microsoft.com/office/powerpoint/2010/main" val="3838139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7772B4-B5C1-479C-AC84-685DDEA2B43B}"/>
              </a:ext>
            </a:extLst>
          </p:cNvPr>
          <p:cNvSpPr>
            <a:spLocks noGrp="1"/>
          </p:cNvSpPr>
          <p:nvPr>
            <p:ph idx="1"/>
          </p:nvPr>
        </p:nvSpPr>
        <p:spPr>
          <a:xfrm>
            <a:off x="838200" y="927652"/>
            <a:ext cx="10515600" cy="5249311"/>
          </a:xfrm>
        </p:spPr>
        <p:txBody>
          <a:bodyPr/>
          <a:lstStyle/>
          <a:p>
            <a:endParaRPr lang="en-US" b="1" dirty="0"/>
          </a:p>
          <a:p>
            <a:endParaRPr lang="en-US" b="1" dirty="0"/>
          </a:p>
          <a:p>
            <a:endParaRPr lang="en-US" b="1" dirty="0"/>
          </a:p>
          <a:p>
            <a:pPr algn="ctr"/>
            <a:endParaRPr lang="en-US" b="1" dirty="0"/>
          </a:p>
          <a:p>
            <a:pPr marL="0" indent="0" algn="ctr">
              <a:buNone/>
            </a:pPr>
            <a:r>
              <a:rPr lang="en-US" b="1" dirty="0">
                <a:latin typeface="Arial" panose="020B0604020202020204" pitchFamily="34" charset="0"/>
                <a:cs typeface="Arial" panose="020B0604020202020204" pitchFamily="34" charset="0"/>
              </a:rPr>
              <a:t>Watershed Management &amp; Water Quality</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5368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E589AD-926E-4264-910D-AC082464AB27}"/>
              </a:ext>
            </a:extLst>
          </p:cNvPr>
          <p:cNvSpPr>
            <a:spLocks noGrp="1"/>
          </p:cNvSpPr>
          <p:nvPr>
            <p:ph idx="1"/>
          </p:nvPr>
        </p:nvSpPr>
        <p:spPr>
          <a:xfrm>
            <a:off x="225287" y="185530"/>
            <a:ext cx="11675165" cy="6506818"/>
          </a:xfrm>
        </p:spPr>
        <p:txBody>
          <a:bodyPr>
            <a:normAutofit/>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Water Pollution Sources</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Water pollution is the </a:t>
            </a:r>
            <a:r>
              <a:rPr lang="en-US" b="1" dirty="0">
                <a:solidFill>
                  <a:srgbClr val="00B050"/>
                </a:solidFill>
                <a:latin typeface="Arial" panose="020B0604020202020204" pitchFamily="34" charset="0"/>
                <a:cs typeface="Arial" panose="020B0604020202020204" pitchFamily="34" charset="0"/>
              </a:rPr>
              <a:t>contamination of water bodies </a:t>
            </a:r>
            <a:r>
              <a:rPr lang="en-US" dirty="0">
                <a:latin typeface="Arial" panose="020B0604020202020204" pitchFamily="34" charset="0"/>
                <a:cs typeface="Arial" panose="020B0604020202020204" pitchFamily="34" charset="0"/>
              </a:rPr>
              <a:t>e.g. lakes, rivers, oceans and groundwater.</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Water pollution occurs when pollutants are </a:t>
            </a:r>
            <a:r>
              <a:rPr lang="en-US" b="1" dirty="0">
                <a:solidFill>
                  <a:srgbClr val="00B050"/>
                </a:solidFill>
                <a:latin typeface="Arial" panose="020B0604020202020204" pitchFamily="34" charset="0"/>
                <a:cs typeface="Arial" panose="020B0604020202020204" pitchFamily="34" charset="0"/>
              </a:rPr>
              <a:t>discharged</a:t>
            </a:r>
            <a:r>
              <a:rPr lang="en-US" dirty="0">
                <a:latin typeface="Arial" panose="020B0604020202020204" pitchFamily="34" charset="0"/>
                <a:cs typeface="Arial" panose="020B0604020202020204" pitchFamily="34" charset="0"/>
              </a:rPr>
              <a:t> directly or indirectly into water bodies </a:t>
            </a:r>
            <a:r>
              <a:rPr lang="en-US" b="1" dirty="0">
                <a:solidFill>
                  <a:srgbClr val="00B050"/>
                </a:solidFill>
                <a:latin typeface="Arial" panose="020B0604020202020204" pitchFamily="34" charset="0"/>
                <a:cs typeface="Arial" panose="020B0604020202020204" pitchFamily="34" charset="0"/>
              </a:rPr>
              <a:t>without adequate treatment </a:t>
            </a:r>
            <a:r>
              <a:rPr lang="en-US" dirty="0">
                <a:latin typeface="Arial" panose="020B0604020202020204" pitchFamily="34" charset="0"/>
                <a:cs typeface="Arial" panose="020B0604020202020204" pitchFamily="34" charset="0"/>
              </a:rPr>
              <a:t>to remove harmful compounds.</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Water pollution affects </a:t>
            </a:r>
            <a:r>
              <a:rPr lang="en-US" b="1" dirty="0">
                <a:latin typeface="Arial" panose="020B0604020202020204" pitchFamily="34" charset="0"/>
                <a:cs typeface="Arial" panose="020B0604020202020204" pitchFamily="34" charset="0"/>
              </a:rPr>
              <a:t>plants and organisms </a:t>
            </a:r>
            <a:r>
              <a:rPr lang="en-US" dirty="0">
                <a:latin typeface="Arial" panose="020B0604020202020204" pitchFamily="34" charset="0"/>
                <a:cs typeface="Arial" panose="020B0604020202020204" pitchFamily="34" charset="0"/>
              </a:rPr>
              <a:t>living in these bodies of water.</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effect is damaging to </a:t>
            </a:r>
            <a:r>
              <a:rPr lang="en-US" b="1" dirty="0">
                <a:solidFill>
                  <a:srgbClr val="00B050"/>
                </a:solidFill>
                <a:latin typeface="Arial" panose="020B0604020202020204" pitchFamily="34" charset="0"/>
                <a:cs typeface="Arial" panose="020B0604020202020204" pitchFamily="34" charset="0"/>
              </a:rPr>
              <a:t>individual species and populations and natural biological communities.</a:t>
            </a:r>
          </a:p>
        </p:txBody>
      </p:sp>
    </p:spTree>
    <p:extLst>
      <p:ext uri="{BB962C8B-B14F-4D97-AF65-F5344CB8AC3E}">
        <p14:creationId xmlns:p14="http://schemas.microsoft.com/office/powerpoint/2010/main" val="758990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C5CD59-28D2-46CF-8C8E-9C43F33981FF}"/>
              </a:ext>
            </a:extLst>
          </p:cNvPr>
          <p:cNvSpPr>
            <a:spLocks noGrp="1"/>
          </p:cNvSpPr>
          <p:nvPr>
            <p:ph idx="1"/>
          </p:nvPr>
        </p:nvSpPr>
        <p:spPr>
          <a:xfrm>
            <a:off x="132523" y="106017"/>
            <a:ext cx="11873948" cy="6652592"/>
          </a:xfrm>
        </p:spPr>
        <p:txBody>
          <a:bodyPr>
            <a:normAutofit/>
          </a:bodyPr>
          <a:lstStyle/>
          <a:p>
            <a:pPr algn="just">
              <a:lnSpc>
                <a:spcPts val="36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Water Pollution Source Types</a:t>
            </a:r>
          </a:p>
          <a:p>
            <a:pPr marL="914400" lvl="1" indent="-457200" algn="just">
              <a:lnSpc>
                <a:spcPts val="3600"/>
              </a:lnSpc>
              <a:buFont typeface="+mj-lt"/>
              <a:buAutoNum type="arabicPeriod"/>
            </a:pPr>
            <a:r>
              <a:rPr lang="en-US" dirty="0">
                <a:latin typeface="Arial" panose="020B0604020202020204" pitchFamily="34" charset="0"/>
                <a:cs typeface="Arial" panose="020B0604020202020204" pitchFamily="34" charset="0"/>
              </a:rPr>
              <a:t>Point sources or </a:t>
            </a:r>
          </a:p>
          <a:p>
            <a:pPr marL="914400" lvl="1" indent="-457200" algn="just">
              <a:lnSpc>
                <a:spcPts val="3600"/>
              </a:lnSpc>
              <a:buFont typeface="+mj-lt"/>
              <a:buAutoNum type="arabicPeriod"/>
            </a:pPr>
            <a:r>
              <a:rPr lang="en-US" dirty="0">
                <a:latin typeface="Arial" panose="020B0604020202020204" pitchFamily="34" charset="0"/>
                <a:cs typeface="Arial" panose="020B0604020202020204" pitchFamily="34" charset="0"/>
              </a:rPr>
              <a:t>Non-point sources</a:t>
            </a:r>
          </a:p>
          <a:p>
            <a:pPr marL="514350" indent="-514350" algn="just">
              <a:lnSpc>
                <a:spcPts val="3600"/>
              </a:lnSpc>
              <a:buFont typeface="+mj-lt"/>
              <a:buAutoNum type="arabicPeriod"/>
            </a:pPr>
            <a:r>
              <a:rPr lang="en-US" sz="2400" b="1" dirty="0">
                <a:latin typeface="Arial" panose="020B0604020202020204" pitchFamily="34" charset="0"/>
                <a:cs typeface="Arial" panose="020B0604020202020204" pitchFamily="34" charset="0"/>
              </a:rPr>
              <a:t>Point sources</a:t>
            </a:r>
            <a:r>
              <a:rPr lang="en-US" sz="2400" dirty="0">
                <a:latin typeface="Arial" panose="020B0604020202020204" pitchFamily="34" charset="0"/>
                <a:cs typeface="Arial" panose="020B0604020202020204" pitchFamily="34" charset="0"/>
              </a:rPr>
              <a:t>: </a:t>
            </a:r>
          </a:p>
          <a:p>
            <a:pPr lvl="1" algn="just">
              <a:lnSpc>
                <a:spcPts val="3600"/>
              </a:lnSpc>
              <a:buFont typeface="Wingdings" panose="05000000000000000000" pitchFamily="2" charset="2"/>
              <a:buChar char="Ø"/>
            </a:pPr>
            <a:r>
              <a:rPr lang="en-US" dirty="0">
                <a:latin typeface="Arial" panose="020B0604020202020204" pitchFamily="34" charset="0"/>
                <a:cs typeface="Arial" panose="020B0604020202020204" pitchFamily="34" charset="0"/>
              </a:rPr>
              <a:t>Contaminants that enter a waterway from a single, identifiable source, such as a pipe or ditch.</a:t>
            </a:r>
          </a:p>
          <a:p>
            <a:pPr lvl="1" algn="just">
              <a:lnSpc>
                <a:spcPts val="3600"/>
              </a:lnSpc>
              <a:buFont typeface="Wingdings" panose="05000000000000000000" pitchFamily="2" charset="2"/>
              <a:buChar char="Ø"/>
            </a:pPr>
            <a:r>
              <a:rPr lang="en-US" dirty="0">
                <a:latin typeface="Arial" panose="020B0604020202020204" pitchFamily="34" charset="0"/>
                <a:cs typeface="Arial" panose="020B0604020202020204" pitchFamily="34" charset="0"/>
              </a:rPr>
              <a:t>Traced to a specific source</a:t>
            </a:r>
          </a:p>
          <a:p>
            <a:pPr lvl="1" algn="just">
              <a:lnSpc>
                <a:spcPts val="3600"/>
              </a:lnSpc>
              <a:buFont typeface="Wingdings" panose="05000000000000000000" pitchFamily="2" charset="2"/>
              <a:buChar char="Ø"/>
            </a:pPr>
            <a:r>
              <a:rPr lang="en-US" dirty="0">
                <a:latin typeface="Arial" panose="020B0604020202020204" pitchFamily="34" charset="0"/>
                <a:cs typeface="Arial" panose="020B0604020202020204" pitchFamily="34" charset="0"/>
              </a:rPr>
              <a:t>Leaking effluents coming from a waste treatment or industrial plant</a:t>
            </a: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Examples</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Discharges from a sewage treatment plant;  A factory; A city storm drain;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Municipal storm sewer systems;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Industrial storm water, such as from construction sites</a:t>
            </a:r>
          </a:p>
        </p:txBody>
      </p:sp>
    </p:spTree>
    <p:extLst>
      <p:ext uri="{BB962C8B-B14F-4D97-AF65-F5344CB8AC3E}">
        <p14:creationId xmlns:p14="http://schemas.microsoft.com/office/powerpoint/2010/main" val="1934239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DA5BDB-0DAA-4224-95D9-462805DDA27D}"/>
              </a:ext>
            </a:extLst>
          </p:cNvPr>
          <p:cNvSpPr>
            <a:spLocks noGrp="1"/>
          </p:cNvSpPr>
          <p:nvPr>
            <p:ph idx="1"/>
          </p:nvPr>
        </p:nvSpPr>
        <p:spPr>
          <a:xfrm>
            <a:off x="212035" y="145774"/>
            <a:ext cx="11767930" cy="6712226"/>
          </a:xfrm>
        </p:spPr>
        <p:txBody>
          <a:bodyPr>
            <a:normAutofit/>
          </a:bodyPr>
          <a:lstStyle/>
          <a:p>
            <a:pPr marL="514350" indent="-514350" algn="just">
              <a:lnSpc>
                <a:spcPct val="150000"/>
              </a:lnSpc>
              <a:buFont typeface="+mj-lt"/>
              <a:buAutoNum type="arabicPeriod" startAt="2"/>
            </a:pPr>
            <a:r>
              <a:rPr lang="en-US" sz="2400" b="1" dirty="0">
                <a:latin typeface="Arial" panose="020B0604020202020204" pitchFamily="34" charset="0"/>
                <a:cs typeface="Arial" panose="020B0604020202020204" pitchFamily="34" charset="0"/>
              </a:rPr>
              <a:t>Non–point source pollution (NPS):</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Contamination that does not originate from a single discrete source.</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NPS pollution is the cumulative effect of </a:t>
            </a:r>
            <a:r>
              <a:rPr lang="en-US" b="1" dirty="0">
                <a:solidFill>
                  <a:srgbClr val="00B050"/>
                </a:solidFill>
                <a:latin typeface="Arial" panose="020B0604020202020204" pitchFamily="34" charset="0"/>
                <a:cs typeface="Arial" panose="020B0604020202020204" pitchFamily="34" charset="0"/>
              </a:rPr>
              <a:t>small amounts </a:t>
            </a:r>
            <a:r>
              <a:rPr lang="en-US" dirty="0">
                <a:latin typeface="Arial" panose="020B0604020202020204" pitchFamily="34" charset="0"/>
                <a:cs typeface="Arial" panose="020B0604020202020204" pitchFamily="34" charset="0"/>
              </a:rPr>
              <a:t>of contaminants gathered from </a:t>
            </a:r>
            <a:r>
              <a:rPr lang="en-US" b="1" dirty="0">
                <a:solidFill>
                  <a:srgbClr val="00B050"/>
                </a:solidFill>
                <a:latin typeface="Arial" panose="020B0604020202020204" pitchFamily="34" charset="0"/>
                <a:cs typeface="Arial" panose="020B0604020202020204" pitchFamily="34" charset="0"/>
              </a:rPr>
              <a:t>a large area</a:t>
            </a:r>
            <a:r>
              <a:rPr lang="en-US" dirty="0">
                <a:solidFill>
                  <a:srgbClr val="00B050"/>
                </a:solidFill>
                <a:latin typeface="Arial" panose="020B0604020202020204" pitchFamily="34" charset="0"/>
                <a:cs typeface="Arial" panose="020B0604020202020204" pitchFamily="34" charset="0"/>
              </a:rPr>
              <a:t>.</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Pollutants will come from </a:t>
            </a:r>
            <a:r>
              <a:rPr lang="en-US" b="1" dirty="0">
                <a:solidFill>
                  <a:srgbClr val="00B050"/>
                </a:solidFill>
                <a:latin typeface="Arial" panose="020B0604020202020204" pitchFamily="34" charset="0"/>
                <a:cs typeface="Arial" panose="020B0604020202020204" pitchFamily="34" charset="0"/>
              </a:rPr>
              <a:t>wide spread area</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They </a:t>
            </a:r>
            <a:r>
              <a:rPr lang="en-US" b="1" dirty="0">
                <a:solidFill>
                  <a:srgbClr val="00B050"/>
                </a:solidFill>
                <a:latin typeface="Arial" panose="020B0604020202020204" pitchFamily="34" charset="0"/>
                <a:cs typeface="Arial" panose="020B0604020202020204" pitchFamily="34" charset="0"/>
              </a:rPr>
              <a:t>can’t be traced </a:t>
            </a:r>
            <a:r>
              <a:rPr lang="en-US" dirty="0">
                <a:latin typeface="Arial" panose="020B0604020202020204" pitchFamily="34" charset="0"/>
                <a:cs typeface="Arial" panose="020B0604020202020204" pitchFamily="34" charset="0"/>
              </a:rPr>
              <a:t>to a single point or source</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Examples: Soil erosion, chemical runoff, animal waste pollution</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leaching out of fertilizers/nutrients from agricultural lands.</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Nutrient runoff in storm water- agricultural field/forest.</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Contaminated storm water washed off of parking lots, roads and highways called urban runoff highways, runoff,</a:t>
            </a:r>
          </a:p>
        </p:txBody>
      </p:sp>
    </p:spTree>
    <p:extLst>
      <p:ext uri="{BB962C8B-B14F-4D97-AF65-F5344CB8AC3E}">
        <p14:creationId xmlns:p14="http://schemas.microsoft.com/office/powerpoint/2010/main" val="2910162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E09BC71-E2E7-4E67-9305-7CA9C3112DEC}"/>
              </a:ext>
            </a:extLst>
          </p:cNvPr>
          <p:cNvPicPr>
            <a:picLocks noGrp="1" noChangeAspect="1"/>
          </p:cNvPicPr>
          <p:nvPr>
            <p:ph idx="1"/>
          </p:nvPr>
        </p:nvPicPr>
        <p:blipFill>
          <a:blip r:embed="rId2"/>
          <a:stretch>
            <a:fillRect/>
          </a:stretch>
        </p:blipFill>
        <p:spPr>
          <a:xfrm>
            <a:off x="339213" y="0"/>
            <a:ext cx="11695471" cy="6858000"/>
          </a:xfrm>
          <a:prstGeom prst="rect">
            <a:avLst/>
          </a:prstGeom>
        </p:spPr>
      </p:pic>
    </p:spTree>
    <p:extLst>
      <p:ext uri="{BB962C8B-B14F-4D97-AF65-F5344CB8AC3E}">
        <p14:creationId xmlns:p14="http://schemas.microsoft.com/office/powerpoint/2010/main" val="4108334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10FDDD-A92B-4501-A118-6E41B872B63D}"/>
              </a:ext>
            </a:extLst>
          </p:cNvPr>
          <p:cNvSpPr>
            <a:spLocks noGrp="1"/>
          </p:cNvSpPr>
          <p:nvPr>
            <p:ph idx="1"/>
          </p:nvPr>
        </p:nvSpPr>
        <p:spPr>
          <a:xfrm>
            <a:off x="132522" y="0"/>
            <a:ext cx="11940209" cy="6858000"/>
          </a:xfrm>
        </p:spPr>
        <p:txBody>
          <a:bodyPr>
            <a:normAutofit/>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Specific Sources</a:t>
            </a:r>
          </a:p>
          <a:p>
            <a:pPr lvl="1" algn="just">
              <a:lnSpc>
                <a:spcPct val="150000"/>
              </a:lnSpc>
              <a:buFont typeface="Wingdings" panose="05000000000000000000" pitchFamily="2" charset="2"/>
              <a:buChar char="v"/>
            </a:pPr>
            <a:r>
              <a:rPr lang="en-US" b="1" dirty="0">
                <a:solidFill>
                  <a:srgbClr val="00B050"/>
                </a:solidFill>
                <a:latin typeface="Arial" panose="020B0604020202020204" pitchFamily="34" charset="0"/>
                <a:cs typeface="Arial" panose="020B0604020202020204" pitchFamily="34" charset="0"/>
              </a:rPr>
              <a:t>Septic systems</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Use a large tank buried in the ground to contain and break down household sewage; Fats, oils, and grease as well as large waste particles, are stored and later pumped out of the holding tank; source of concern for groundwater pollution &amp; surface water pollution</a:t>
            </a:r>
          </a:p>
          <a:p>
            <a:pPr lvl="1" algn="just">
              <a:lnSpc>
                <a:spcPct val="150000"/>
              </a:lnSpc>
              <a:buFont typeface="Wingdings" panose="05000000000000000000" pitchFamily="2" charset="2"/>
              <a:buChar char="v"/>
            </a:pPr>
            <a:r>
              <a:rPr lang="en-US" b="1" dirty="0">
                <a:solidFill>
                  <a:srgbClr val="00B050"/>
                </a:solidFill>
                <a:latin typeface="Arial" panose="020B0604020202020204" pitchFamily="34" charset="0"/>
                <a:cs typeface="Arial" panose="020B0604020202020204" pitchFamily="34" charset="0"/>
              </a:rPr>
              <a:t>Waste Disposal</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Underground or above ground disposal practices of domestic, municipal, or industrial liquid waste</a:t>
            </a:r>
          </a:p>
          <a:p>
            <a:pPr lvl="1" algn="just">
              <a:lnSpc>
                <a:spcPct val="150000"/>
              </a:lnSpc>
              <a:buFont typeface="Wingdings" panose="05000000000000000000" pitchFamily="2" charset="2"/>
              <a:buChar char="v"/>
            </a:pPr>
            <a:r>
              <a:rPr lang="en-US" b="1" dirty="0">
                <a:solidFill>
                  <a:srgbClr val="00B050"/>
                </a:solidFill>
                <a:latin typeface="Arial" panose="020B0604020202020204" pitchFamily="34" charset="0"/>
                <a:cs typeface="Arial" panose="020B0604020202020204" pitchFamily="34" charset="0"/>
              </a:rPr>
              <a:t>Industrial liquid waste</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treated/ untreated</a:t>
            </a:r>
          </a:p>
          <a:p>
            <a:pPr lvl="1" algn="just">
              <a:lnSpc>
                <a:spcPct val="150000"/>
              </a:lnSpc>
              <a:buFont typeface="Wingdings" panose="05000000000000000000" pitchFamily="2" charset="2"/>
              <a:buChar char="v"/>
            </a:pPr>
            <a:r>
              <a:rPr lang="en-US" b="1" dirty="0">
                <a:solidFill>
                  <a:srgbClr val="00B050"/>
                </a:solidFill>
                <a:latin typeface="Arial" panose="020B0604020202020204" pitchFamily="34" charset="0"/>
                <a:cs typeface="Arial" panose="020B0604020202020204" pitchFamily="34" charset="0"/>
              </a:rPr>
              <a:t>Solid waste</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Land disposal of municipal and industrial solid waste – leaching</a:t>
            </a:r>
          </a:p>
          <a:p>
            <a:pPr lvl="1" algn="just">
              <a:lnSpc>
                <a:spcPct val="160000"/>
              </a:lnSpc>
              <a:buFont typeface="Wingdings" panose="05000000000000000000" pitchFamily="2" charset="2"/>
              <a:buChar char="v"/>
            </a:pPr>
            <a:r>
              <a:rPr lang="en-US" b="1" dirty="0">
                <a:solidFill>
                  <a:srgbClr val="00B050"/>
                </a:solidFill>
                <a:latin typeface="Arial" panose="020B0604020202020204" pitchFamily="34" charset="0"/>
                <a:cs typeface="Arial" panose="020B0604020202020204" pitchFamily="34" charset="0"/>
              </a:rPr>
              <a:t>Mining operations</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Mines, Oil &amp; gas- Acid mine drainage, Leaching of toxic metals, Wastewater generated</a:t>
            </a:r>
          </a:p>
        </p:txBody>
      </p:sp>
    </p:spTree>
    <p:extLst>
      <p:ext uri="{BB962C8B-B14F-4D97-AF65-F5344CB8AC3E}">
        <p14:creationId xmlns:p14="http://schemas.microsoft.com/office/powerpoint/2010/main" val="31902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23B286-27FD-4F07-8195-B1AC84BB41E3}"/>
              </a:ext>
            </a:extLst>
          </p:cNvPr>
          <p:cNvSpPr>
            <a:spLocks noGrp="1"/>
          </p:cNvSpPr>
          <p:nvPr>
            <p:ph idx="1"/>
          </p:nvPr>
        </p:nvSpPr>
        <p:spPr>
          <a:xfrm>
            <a:off x="318053" y="225286"/>
            <a:ext cx="11529390" cy="6453809"/>
          </a:xfrm>
        </p:spPr>
        <p:txBody>
          <a:bodyPr>
            <a:normAutofit/>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Causes of Water Pollution</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Wide spectrum of </a:t>
            </a:r>
            <a:r>
              <a:rPr lang="en-US" b="1" dirty="0">
                <a:latin typeface="Arial" panose="020B0604020202020204" pitchFamily="34" charset="0"/>
                <a:cs typeface="Arial" panose="020B0604020202020204" pitchFamily="34" charset="0"/>
              </a:rPr>
              <a:t>chemicals, pathogens, and physical </a:t>
            </a:r>
            <a:r>
              <a:rPr lang="en-US" dirty="0">
                <a:latin typeface="Arial" panose="020B0604020202020204" pitchFamily="34" charset="0"/>
                <a:cs typeface="Arial" panose="020B0604020202020204" pitchFamily="34" charset="0"/>
              </a:rPr>
              <a:t>or </a:t>
            </a:r>
            <a:r>
              <a:rPr lang="en-US" b="1" dirty="0">
                <a:latin typeface="Arial" panose="020B0604020202020204" pitchFamily="34" charset="0"/>
                <a:cs typeface="Arial" panose="020B0604020202020204" pitchFamily="34" charset="0"/>
              </a:rPr>
              <a:t>sensory</a:t>
            </a:r>
            <a:r>
              <a:rPr lang="en-US" dirty="0">
                <a:latin typeface="Arial" panose="020B0604020202020204" pitchFamily="34" charset="0"/>
                <a:cs typeface="Arial" panose="020B0604020202020204" pitchFamily="34" charset="0"/>
              </a:rPr>
              <a:t> changes such as elevated </a:t>
            </a:r>
            <a:r>
              <a:rPr lang="en-US" b="1" dirty="0">
                <a:latin typeface="Arial" panose="020B0604020202020204" pitchFamily="34" charset="0"/>
                <a:cs typeface="Arial" panose="020B0604020202020204" pitchFamily="34" charset="0"/>
              </a:rPr>
              <a:t>temperature and discoloration</a:t>
            </a:r>
            <a:r>
              <a:rPr lang="en-US" dirty="0">
                <a:latin typeface="Arial" panose="020B0604020202020204" pitchFamily="34" charset="0"/>
                <a:cs typeface="Arial" panose="020B0604020202020204" pitchFamily="34" charset="0"/>
              </a:rPr>
              <a:t>.</a:t>
            </a:r>
          </a:p>
          <a:p>
            <a:pPr lvl="1" algn="just">
              <a:lnSpc>
                <a:spcPct val="150000"/>
              </a:lnSpc>
              <a:buFont typeface="Wingdings" panose="05000000000000000000" pitchFamily="2" charset="2"/>
              <a:buChar char="v"/>
            </a:pPr>
            <a:r>
              <a:rPr lang="nn-NO" b="1" dirty="0">
                <a:latin typeface="Arial" panose="020B0604020202020204" pitchFamily="34" charset="0"/>
                <a:cs typeface="Arial" panose="020B0604020202020204" pitchFamily="34" charset="0"/>
              </a:rPr>
              <a:t>Natural occurring </a:t>
            </a:r>
            <a:r>
              <a:rPr lang="nn-NO" dirty="0">
                <a:latin typeface="Arial" panose="020B0604020202020204" pitchFamily="34" charset="0"/>
                <a:cs typeface="Arial" panose="020B0604020202020204" pitchFamily="34" charset="0"/>
              </a:rPr>
              <a:t>– eg. Salts, fluoride, </a:t>
            </a:r>
            <a:r>
              <a:rPr lang="en-US" dirty="0">
                <a:latin typeface="Arial" panose="020B0604020202020204" pitchFamily="34" charset="0"/>
                <a:cs typeface="Arial" panose="020B0604020202020204" pitchFamily="34" charset="0"/>
              </a:rPr>
              <a:t>arsenic, Ca, Mg, Na etc.</a:t>
            </a:r>
          </a:p>
          <a:p>
            <a:pPr lvl="1" algn="just">
              <a:lnSpc>
                <a:spcPct val="150000"/>
              </a:lnSpc>
              <a:buFont typeface="Wingdings" panose="05000000000000000000" pitchFamily="2" charset="2"/>
              <a:buChar char="v"/>
            </a:pPr>
            <a:r>
              <a:rPr lang="en-US" b="1" dirty="0">
                <a:latin typeface="Arial" panose="020B0604020202020204" pitchFamily="34" charset="0"/>
                <a:cs typeface="Arial" panose="020B0604020202020204" pitchFamily="34" charset="0"/>
              </a:rPr>
              <a:t>Artificial</a:t>
            </a:r>
            <a:r>
              <a:rPr lang="en-US" dirty="0">
                <a:latin typeface="Arial" panose="020B0604020202020204" pitchFamily="34" charset="0"/>
                <a:cs typeface="Arial" panose="020B0604020202020204" pitchFamily="34" charset="0"/>
              </a:rPr>
              <a:t> – disposed by humans from various sources</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Water's </a:t>
            </a:r>
            <a:r>
              <a:rPr lang="en-US" dirty="0">
                <a:solidFill>
                  <a:srgbClr val="FF0000"/>
                </a:solidFill>
                <a:latin typeface="Arial" panose="020B0604020202020204" pitchFamily="34" charset="0"/>
                <a:cs typeface="Arial" panose="020B0604020202020204" pitchFamily="34" charset="0"/>
              </a:rPr>
              <a:t>physical</a:t>
            </a:r>
            <a:r>
              <a:rPr lang="en-US" dirty="0">
                <a:latin typeface="Arial" panose="020B0604020202020204" pitchFamily="34" charset="0"/>
                <a:cs typeface="Arial" panose="020B0604020202020204" pitchFamily="34" charset="0"/>
              </a:rPr>
              <a:t> chemistry includes acidity (change in pH), electrical conductivity, temperature, and eutrophication</a:t>
            </a:r>
          </a:p>
        </p:txBody>
      </p:sp>
    </p:spTree>
    <p:extLst>
      <p:ext uri="{BB962C8B-B14F-4D97-AF65-F5344CB8AC3E}">
        <p14:creationId xmlns:p14="http://schemas.microsoft.com/office/powerpoint/2010/main" val="2992258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D69502-C399-45A9-A6F5-4DF4880F104E}"/>
              </a:ext>
            </a:extLst>
          </p:cNvPr>
          <p:cNvSpPr>
            <a:spLocks noGrp="1"/>
          </p:cNvSpPr>
          <p:nvPr>
            <p:ph idx="1"/>
          </p:nvPr>
        </p:nvSpPr>
        <p:spPr>
          <a:xfrm>
            <a:off x="172279" y="106017"/>
            <a:ext cx="11820938" cy="6751983"/>
          </a:xfrm>
        </p:spPr>
        <p:txBody>
          <a:bodyPr>
            <a:normAutofit/>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Water Pollution Types</a:t>
            </a:r>
          </a:p>
          <a:p>
            <a:pPr marL="914400" lvl="1" indent="-457200" algn="just">
              <a:lnSpc>
                <a:spcPct val="150000"/>
              </a:lnSpc>
              <a:buFont typeface="+mj-lt"/>
              <a:buAutoNum type="arabicPeriod"/>
            </a:pPr>
            <a:r>
              <a:rPr lang="en-US" b="1" dirty="0">
                <a:latin typeface="Arial" panose="020B0604020202020204" pitchFamily="34" charset="0"/>
                <a:cs typeface="Arial" panose="020B0604020202020204" pitchFamily="34" charset="0"/>
              </a:rPr>
              <a:t>Organic pollutants</a:t>
            </a:r>
          </a:p>
          <a:p>
            <a:pPr lvl="2"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Detergents; Disinfection by-products</a:t>
            </a:r>
          </a:p>
          <a:p>
            <a:pPr lvl="2"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Food processing waste, fats and grease</a:t>
            </a:r>
          </a:p>
          <a:p>
            <a:pPr lvl="2"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Insecticides &amp; herbicides, and other chemical compounds</a:t>
            </a:r>
          </a:p>
          <a:p>
            <a:pPr lvl="2"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Petroleum hydrocarbons, including fuels (gasoline, diesel fuel, jet fuels, and fuel oil) &amp; lubricants (motor oil), &amp; fuel combustion byproducts</a:t>
            </a:r>
          </a:p>
          <a:p>
            <a:pPr lvl="2"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Tree and bush debris from logging operations</a:t>
            </a:r>
          </a:p>
          <a:p>
            <a:pPr lvl="2"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Volatile organic compounds (VOCs), such as industrial solvents.</a:t>
            </a:r>
          </a:p>
          <a:p>
            <a:pPr lvl="2"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Chlorinated solvents, dense non-aqueous phase liquids (DNAPLs),</a:t>
            </a:r>
          </a:p>
          <a:p>
            <a:pPr lvl="2"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Various chemical compounds found in personal hygiene &amp; cosmetic products</a:t>
            </a:r>
          </a:p>
        </p:txBody>
      </p:sp>
    </p:spTree>
    <p:extLst>
      <p:ext uri="{BB962C8B-B14F-4D97-AF65-F5344CB8AC3E}">
        <p14:creationId xmlns:p14="http://schemas.microsoft.com/office/powerpoint/2010/main" val="581340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EF58AF-733A-4D46-A306-3D71F716D29D}"/>
              </a:ext>
            </a:extLst>
          </p:cNvPr>
          <p:cNvSpPr>
            <a:spLocks noGrp="1"/>
          </p:cNvSpPr>
          <p:nvPr>
            <p:ph idx="1"/>
          </p:nvPr>
        </p:nvSpPr>
        <p:spPr>
          <a:xfrm>
            <a:off x="117987" y="145774"/>
            <a:ext cx="11960942" cy="6573078"/>
          </a:xfrm>
        </p:spPr>
        <p:txBody>
          <a:bodyPr>
            <a:normAutofit/>
          </a:bodyPr>
          <a:lstStyle/>
          <a:p>
            <a:pPr marL="514350" indent="-514350" algn="just">
              <a:lnSpc>
                <a:spcPct val="150000"/>
              </a:lnSpc>
              <a:buFont typeface="+mj-lt"/>
              <a:buAutoNum type="arabicPeriod" startAt="2"/>
            </a:pPr>
            <a:r>
              <a:rPr lang="en-US" sz="2400" b="1" dirty="0">
                <a:latin typeface="Arial" panose="020B0604020202020204" pitchFamily="34" charset="0"/>
                <a:cs typeface="Arial" panose="020B0604020202020204" pitchFamily="34" charset="0"/>
              </a:rPr>
              <a:t>Inorganic pollutants</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Acidity caused by industrial discharges (sulfur dioxide from power plants)</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Ammonia from food processing waste</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Chemical waste as industrial by-products</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Fertilizers containing nutrients- </a:t>
            </a:r>
            <a:r>
              <a:rPr lang="en-US" b="1" dirty="0">
                <a:latin typeface="Arial" panose="020B0604020202020204" pitchFamily="34" charset="0"/>
                <a:cs typeface="Arial" panose="020B0604020202020204" pitchFamily="34" charset="0"/>
              </a:rPr>
              <a:t>nitrates and phosphates- </a:t>
            </a:r>
            <a:r>
              <a:rPr lang="en-US" dirty="0">
                <a:latin typeface="Arial" panose="020B0604020202020204" pitchFamily="34" charset="0"/>
                <a:cs typeface="Arial" panose="020B0604020202020204" pitchFamily="34" charset="0"/>
              </a:rPr>
              <a:t>which are found in storm water runoff from </a:t>
            </a:r>
            <a:r>
              <a:rPr lang="en-US" b="1" dirty="0">
                <a:solidFill>
                  <a:srgbClr val="00B050"/>
                </a:solidFill>
                <a:latin typeface="Arial" panose="020B0604020202020204" pitchFamily="34" charset="0"/>
                <a:cs typeface="Arial" panose="020B0604020202020204" pitchFamily="34" charset="0"/>
              </a:rPr>
              <a:t>agriculture, as well as commercial and residential use</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Heavy metals from motor vehicles (via urban storm water runoff) and acid mine drainage</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Silt (sediment) in runoff from construction sites, logging, slash and burn practices or land clearing sites</a:t>
            </a:r>
          </a:p>
        </p:txBody>
      </p:sp>
    </p:spTree>
    <p:extLst>
      <p:ext uri="{BB962C8B-B14F-4D97-AF65-F5344CB8AC3E}">
        <p14:creationId xmlns:p14="http://schemas.microsoft.com/office/powerpoint/2010/main" val="3709606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80079F-E683-4650-993B-B5251ADC8190}"/>
              </a:ext>
            </a:extLst>
          </p:cNvPr>
          <p:cNvSpPr>
            <a:spLocks noGrp="1"/>
          </p:cNvSpPr>
          <p:nvPr>
            <p:ph idx="1"/>
          </p:nvPr>
        </p:nvSpPr>
        <p:spPr>
          <a:xfrm>
            <a:off x="145774" y="0"/>
            <a:ext cx="11913703" cy="6858000"/>
          </a:xfrm>
        </p:spPr>
        <p:txBody>
          <a:bodyPr>
            <a:normAutofit/>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Macroscopic</a:t>
            </a:r>
            <a:r>
              <a:rPr lang="en-US" sz="2400" dirty="0">
                <a:latin typeface="Arial" panose="020B0604020202020204" pitchFamily="34" charset="0"/>
                <a:cs typeface="Arial" panose="020B0604020202020204" pitchFamily="34" charset="0"/>
              </a:rPr>
              <a:t> - Large visible items polluting the water— may be termed </a:t>
            </a:r>
            <a:r>
              <a:rPr lang="en-US" sz="2400" b="1" dirty="0">
                <a:solidFill>
                  <a:srgbClr val="00B050"/>
                </a:solidFill>
                <a:latin typeface="Arial" panose="020B0604020202020204" pitchFamily="34" charset="0"/>
                <a:cs typeface="Arial" panose="020B0604020202020204" pitchFamily="34" charset="0"/>
              </a:rPr>
              <a:t>"floatables" </a:t>
            </a:r>
            <a:r>
              <a:rPr lang="en-US" sz="2400" dirty="0">
                <a:latin typeface="Arial" panose="020B0604020202020204" pitchFamily="34" charset="0"/>
                <a:cs typeface="Arial" panose="020B0604020202020204" pitchFamily="34" charset="0"/>
              </a:rPr>
              <a:t>in an urban storm water context, or </a:t>
            </a:r>
            <a:r>
              <a:rPr lang="en-US" sz="2400" b="1" dirty="0">
                <a:solidFill>
                  <a:srgbClr val="00B050"/>
                </a:solidFill>
                <a:latin typeface="Arial" panose="020B0604020202020204" pitchFamily="34" charset="0"/>
                <a:cs typeface="Arial" panose="020B0604020202020204" pitchFamily="34" charset="0"/>
              </a:rPr>
              <a:t>marine debris </a:t>
            </a:r>
            <a:r>
              <a:rPr lang="en-US" sz="2400" dirty="0">
                <a:latin typeface="Arial" panose="020B0604020202020204" pitchFamily="34" charset="0"/>
                <a:cs typeface="Arial" panose="020B0604020202020204" pitchFamily="34" charset="0"/>
              </a:rPr>
              <a:t>when found on the open water</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Trash or garbage (e.g. paper, plastic) discarded by people on the ground</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Dumping of rubbish, that eventually discharged into surface waters</a:t>
            </a:r>
          </a:p>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Microscopic pollutants </a:t>
            </a:r>
            <a:r>
              <a:rPr lang="en-US" sz="2400" dirty="0">
                <a:latin typeface="Arial" panose="020B0604020202020204" pitchFamily="34" charset="0"/>
                <a:cs typeface="Arial" panose="020B0604020202020204" pitchFamily="34" charset="0"/>
              </a:rPr>
              <a:t>– micro organisms, dissolved/ dispersed pollutants</a:t>
            </a:r>
          </a:p>
          <a:p>
            <a:pPr algn="just">
              <a:lnSpc>
                <a:spcPct val="16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Thermal pollution: </a:t>
            </a:r>
            <a:r>
              <a:rPr lang="en-US" sz="2400" dirty="0">
                <a:latin typeface="Arial" panose="020B0604020202020204" pitchFamily="34" charset="0"/>
                <a:cs typeface="Arial" panose="020B0604020202020204" pitchFamily="34" charset="0"/>
              </a:rPr>
              <a:t>The rise or fall in the temperature of a natural body of water caused by human influence.</a:t>
            </a:r>
          </a:p>
          <a:p>
            <a:pPr lvl="1" algn="just">
              <a:lnSpc>
                <a:spcPct val="160000"/>
              </a:lnSpc>
              <a:buFont typeface="Wingdings" panose="05000000000000000000" pitchFamily="2" charset="2"/>
              <a:buChar char="Ø"/>
            </a:pPr>
            <a:r>
              <a:rPr lang="en-US" dirty="0">
                <a:latin typeface="Arial" panose="020B0604020202020204" pitchFamily="34" charset="0"/>
                <a:cs typeface="Arial" panose="020B0604020202020204" pitchFamily="34" charset="0"/>
              </a:rPr>
              <a:t>It results in a change in the physical properties of water.</a:t>
            </a:r>
          </a:p>
          <a:p>
            <a:pPr lvl="1" algn="just">
              <a:lnSpc>
                <a:spcPct val="160000"/>
              </a:lnSpc>
              <a:buFont typeface="Wingdings" panose="05000000000000000000" pitchFamily="2" charset="2"/>
              <a:buChar char="Ø"/>
            </a:pPr>
            <a:r>
              <a:rPr lang="en-US" dirty="0">
                <a:latin typeface="Arial" panose="020B0604020202020204" pitchFamily="34" charset="0"/>
                <a:cs typeface="Arial" panose="020B0604020202020204" pitchFamily="34" charset="0"/>
              </a:rPr>
              <a:t>A common cause of thermal pollution is the use of water as a </a:t>
            </a:r>
            <a:r>
              <a:rPr lang="en-US" b="1" dirty="0">
                <a:solidFill>
                  <a:srgbClr val="00B050"/>
                </a:solidFill>
                <a:latin typeface="Arial" panose="020B0604020202020204" pitchFamily="34" charset="0"/>
                <a:cs typeface="Arial" panose="020B0604020202020204" pitchFamily="34" charset="0"/>
              </a:rPr>
              <a:t>coolant</a:t>
            </a:r>
            <a:r>
              <a:rPr lang="en-US" dirty="0">
                <a:latin typeface="Arial" panose="020B0604020202020204" pitchFamily="34" charset="0"/>
                <a:cs typeface="Arial" panose="020B0604020202020204" pitchFamily="34" charset="0"/>
              </a:rPr>
              <a:t> by power plants and industrial manufacturers.</a:t>
            </a:r>
          </a:p>
        </p:txBody>
      </p:sp>
    </p:spTree>
    <p:extLst>
      <p:ext uri="{BB962C8B-B14F-4D97-AF65-F5344CB8AC3E}">
        <p14:creationId xmlns:p14="http://schemas.microsoft.com/office/powerpoint/2010/main" val="782541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12C2CC-4A8E-4EE4-9BCD-0A88E678F09F}"/>
              </a:ext>
            </a:extLst>
          </p:cNvPr>
          <p:cNvSpPr>
            <a:spLocks noGrp="1"/>
          </p:cNvSpPr>
          <p:nvPr>
            <p:ph idx="1"/>
          </p:nvPr>
        </p:nvSpPr>
        <p:spPr>
          <a:xfrm>
            <a:off x="331304" y="318052"/>
            <a:ext cx="11582400" cy="6387548"/>
          </a:xfrm>
        </p:spPr>
        <p:txBody>
          <a:bodyPr/>
          <a:lstStyle/>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Elevated water temperatures decreases oxygen levels (which can kill fish) and affects ecosystem</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Urban runoff may elevate temperature in surface waters.</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Thermal pollution can also be caused by the release of very </a:t>
            </a:r>
            <a:r>
              <a:rPr lang="en-US" b="1" dirty="0">
                <a:solidFill>
                  <a:srgbClr val="00B050"/>
                </a:solidFill>
                <a:latin typeface="Arial" panose="020B0604020202020204" pitchFamily="34" charset="0"/>
                <a:cs typeface="Arial" panose="020B0604020202020204" pitchFamily="34" charset="0"/>
              </a:rPr>
              <a:t>cold water </a:t>
            </a:r>
            <a:r>
              <a:rPr lang="en-US" dirty="0">
                <a:latin typeface="Arial" panose="020B0604020202020204" pitchFamily="34" charset="0"/>
                <a:cs typeface="Arial" panose="020B0604020202020204" pitchFamily="34" charset="0"/>
              </a:rPr>
              <a:t>from the base of reservoirs into warmer rivers.</a:t>
            </a:r>
          </a:p>
        </p:txBody>
      </p:sp>
    </p:spTree>
    <p:extLst>
      <p:ext uri="{BB962C8B-B14F-4D97-AF65-F5344CB8AC3E}">
        <p14:creationId xmlns:p14="http://schemas.microsoft.com/office/powerpoint/2010/main" val="2519813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ACE4EA-89AC-4060-A483-9CE4F1AC8925}"/>
              </a:ext>
            </a:extLst>
          </p:cNvPr>
          <p:cNvSpPr>
            <a:spLocks noGrp="1"/>
          </p:cNvSpPr>
          <p:nvPr>
            <p:ph idx="1"/>
          </p:nvPr>
        </p:nvSpPr>
        <p:spPr>
          <a:xfrm>
            <a:off x="314632" y="117987"/>
            <a:ext cx="11562735" cy="6636774"/>
          </a:xfrm>
        </p:spPr>
        <p:txBody>
          <a:bodyPr>
            <a:normAutofit/>
          </a:bodyPr>
          <a:lstStyle/>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Water quality is one of the main challenges that societies will face during the 21st century, threatening human health, limiting food production, reducing ecosystem functions and hindering economic growth. </a:t>
            </a: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Water quality degradation translates directly into </a:t>
            </a:r>
            <a:r>
              <a:rPr lang="en-US" sz="2400" b="1" dirty="0">
                <a:solidFill>
                  <a:srgbClr val="00B050"/>
                </a:solidFill>
                <a:latin typeface="Arial" panose="020B0604020202020204" pitchFamily="34" charset="0"/>
                <a:cs typeface="Arial" panose="020B0604020202020204" pitchFamily="34" charset="0"/>
              </a:rPr>
              <a:t>environmental, social and economic problems. </a:t>
            </a: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The availability of the world’s scarce water resources is increasingly limited due to the </a:t>
            </a:r>
            <a:r>
              <a:rPr lang="en-US" sz="2400" b="1" dirty="0">
                <a:solidFill>
                  <a:srgbClr val="00B050"/>
                </a:solidFill>
                <a:latin typeface="Arial" panose="020B0604020202020204" pitchFamily="34" charset="0"/>
                <a:cs typeface="Arial" panose="020B0604020202020204" pitchFamily="34" charset="0"/>
              </a:rPr>
              <a:t>worsening pollution </a:t>
            </a:r>
            <a:r>
              <a:rPr lang="en-US" sz="2400" dirty="0">
                <a:latin typeface="Arial" panose="020B0604020202020204" pitchFamily="34" charset="0"/>
                <a:cs typeface="Arial" panose="020B0604020202020204" pitchFamily="34" charset="0"/>
              </a:rPr>
              <a:t>of freshwater resources caused by the disposal of large quantities of insufficiently treated, or untreated, wastewater into rivers, lakes, aquifers and coastal waters. </a:t>
            </a:r>
          </a:p>
        </p:txBody>
      </p:sp>
    </p:spTree>
    <p:extLst>
      <p:ext uri="{BB962C8B-B14F-4D97-AF65-F5344CB8AC3E}">
        <p14:creationId xmlns:p14="http://schemas.microsoft.com/office/powerpoint/2010/main" val="1025016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195CD4-EC9D-45EF-A12D-CCDD6C5AF237}"/>
              </a:ext>
            </a:extLst>
          </p:cNvPr>
          <p:cNvSpPr>
            <a:spLocks noGrp="1"/>
          </p:cNvSpPr>
          <p:nvPr>
            <p:ph idx="1"/>
          </p:nvPr>
        </p:nvSpPr>
        <p:spPr>
          <a:xfrm>
            <a:off x="251791" y="251792"/>
            <a:ext cx="11714922" cy="6440556"/>
          </a:xfrm>
        </p:spPr>
        <p:txBody>
          <a:bodyPr>
            <a:normAutofit/>
          </a:bodyPr>
          <a:lstStyle/>
          <a:p>
            <a:pPr algn="just">
              <a:lnSpc>
                <a:spcPct val="150000"/>
              </a:lnSpc>
              <a:buFont typeface="Wingdings" panose="05000000000000000000" pitchFamily="2" charset="2"/>
              <a:buChar char="q"/>
            </a:pPr>
            <a:r>
              <a:rPr lang="en-US" sz="2400" b="1" dirty="0">
                <a:solidFill>
                  <a:srgbClr val="00B050"/>
                </a:solidFill>
                <a:latin typeface="Arial" panose="020B0604020202020204" pitchFamily="34" charset="0"/>
                <a:cs typeface="Arial" panose="020B0604020202020204" pitchFamily="34" charset="0"/>
              </a:rPr>
              <a:t>Important Water Quality Parameters</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Important physicochemical parameters to be tested for ascertaining water quality are:</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pH; Color, Taste and </a:t>
            </a:r>
            <a:r>
              <a:rPr lang="en-US" sz="2400" dirty="0" err="1">
                <a:latin typeface="Arial" panose="020B0604020202020204" pitchFamily="34" charset="0"/>
                <a:cs typeface="Arial" panose="020B0604020202020204" pitchFamily="34" charset="0"/>
              </a:rPr>
              <a:t>Odour</a:t>
            </a:r>
            <a:r>
              <a:rPr lang="en-US" sz="2400" dirty="0">
                <a:latin typeface="Arial" panose="020B0604020202020204" pitchFamily="34" charset="0"/>
                <a:cs typeface="Arial" panose="020B0604020202020204" pitchFamily="34" charset="0"/>
              </a:rPr>
              <a:t>, Turbidity, TDS, total hardness, chlorides, </a:t>
            </a:r>
            <a:r>
              <a:rPr lang="en-US" sz="2400" dirty="0" err="1">
                <a:latin typeface="Arial" panose="020B0604020202020204" pitchFamily="34" charset="0"/>
                <a:cs typeface="Arial" panose="020B0604020202020204" pitchFamily="34" charset="0"/>
              </a:rPr>
              <a:t>sulphates</a:t>
            </a:r>
            <a:r>
              <a:rPr lang="en-US" sz="2400" dirty="0">
                <a:latin typeface="Arial" panose="020B0604020202020204" pitchFamily="34" charset="0"/>
                <a:cs typeface="Arial" panose="020B0604020202020204" pitchFamily="34" charset="0"/>
              </a:rPr>
              <a:t>, fluorides, nitrates, calcium, heavy metals, dissolved oxygen, pesticides, detergents &amp; radio-nuclides</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pH neutral (Ph = 7); acidic (pH&lt;7); basic (pH&gt;7); drinking water (6.5-8)</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Electrical conductivity – water ability to conduct electrical current depends on concentration of dissolved, associated substances</a:t>
            </a:r>
          </a:p>
        </p:txBody>
      </p:sp>
    </p:spTree>
    <p:extLst>
      <p:ext uri="{BB962C8B-B14F-4D97-AF65-F5344CB8AC3E}">
        <p14:creationId xmlns:p14="http://schemas.microsoft.com/office/powerpoint/2010/main" val="3456896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09784D-30C3-4172-9F9A-F43825FF2D0D}"/>
              </a:ext>
            </a:extLst>
          </p:cNvPr>
          <p:cNvSpPr>
            <a:spLocks noGrp="1"/>
          </p:cNvSpPr>
          <p:nvPr>
            <p:ph idx="1"/>
          </p:nvPr>
        </p:nvSpPr>
        <p:spPr>
          <a:xfrm>
            <a:off x="318051" y="291548"/>
            <a:ext cx="11622158" cy="6347791"/>
          </a:xfrm>
        </p:spPr>
        <p:txBody>
          <a:bodyPr>
            <a:normAutofit/>
          </a:bodyPr>
          <a:lstStyle/>
          <a:p>
            <a:pPr algn="just">
              <a:lnSpc>
                <a:spcPct val="150000"/>
              </a:lnSpc>
              <a:buFont typeface="Wingdings" panose="05000000000000000000" pitchFamily="2" charset="2"/>
              <a:buChar char="v"/>
            </a:pPr>
            <a:r>
              <a:rPr lang="en-US" sz="2400" b="1" dirty="0" err="1">
                <a:latin typeface="Arial" panose="020B0604020202020204" pitchFamily="34" charset="0"/>
                <a:cs typeface="Arial" panose="020B0604020202020204" pitchFamily="34" charset="0"/>
              </a:rPr>
              <a:t>Odour</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Colour</a:t>
            </a:r>
            <a:r>
              <a:rPr lang="en-US" sz="2400" b="1" dirty="0">
                <a:latin typeface="Arial" panose="020B0604020202020204" pitchFamily="34" charset="0"/>
                <a:cs typeface="Arial" panose="020B0604020202020204" pitchFamily="34" charset="0"/>
              </a:rPr>
              <a:t> &amp; Taste:</a:t>
            </a:r>
          </a:p>
          <a:p>
            <a:pPr lvl="1" algn="just">
              <a:lnSpc>
                <a:spcPct val="150000"/>
              </a:lnSpc>
              <a:buFont typeface="Wingdings" panose="05000000000000000000" pitchFamily="2" charset="2"/>
              <a:buChar char="Ø"/>
            </a:pPr>
            <a:r>
              <a:rPr lang="en-US" b="1" dirty="0" err="1">
                <a:solidFill>
                  <a:srgbClr val="00B050"/>
                </a:solidFill>
                <a:latin typeface="Arial" panose="020B0604020202020204" pitchFamily="34" charset="0"/>
                <a:cs typeface="Arial" panose="020B0604020202020204" pitchFamily="34" charset="0"/>
              </a:rPr>
              <a:t>Odour</a:t>
            </a:r>
            <a:r>
              <a:rPr lang="en-US" dirty="0">
                <a:latin typeface="Arial" panose="020B0604020202020204" pitchFamily="34" charset="0"/>
                <a:cs typeface="Arial" panose="020B0604020202020204" pitchFamily="34" charset="0"/>
              </a:rPr>
              <a:t> – classified as: very weak, weak, clear, strong or very strong</a:t>
            </a:r>
          </a:p>
          <a:p>
            <a:pPr lvl="1" algn="just">
              <a:lnSpc>
                <a:spcPct val="150000"/>
              </a:lnSpc>
              <a:buFont typeface="Wingdings" panose="05000000000000000000" pitchFamily="2" charset="2"/>
              <a:buChar char="Ø"/>
            </a:pPr>
            <a:r>
              <a:rPr lang="en-US" b="1" dirty="0" err="1">
                <a:solidFill>
                  <a:srgbClr val="00B050"/>
                </a:solidFill>
                <a:latin typeface="Arial" panose="020B0604020202020204" pitchFamily="34" charset="0"/>
                <a:cs typeface="Arial" panose="020B0604020202020204" pitchFamily="34" charset="0"/>
              </a:rPr>
              <a:t>Colour</a:t>
            </a:r>
            <a:r>
              <a:rPr lang="en-US" b="1" dirty="0">
                <a:solidFill>
                  <a:srgbClr val="00B05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tested using </a:t>
            </a:r>
            <a:r>
              <a:rPr lang="en-US" dirty="0" err="1">
                <a:latin typeface="Arial" panose="020B0604020202020204" pitchFamily="34" charset="0"/>
                <a:cs typeface="Arial" panose="020B0604020202020204" pitchFamily="34" charset="0"/>
              </a:rPr>
              <a:t>colorimter</a:t>
            </a:r>
            <a:r>
              <a:rPr lang="en-US" dirty="0">
                <a:latin typeface="Arial" panose="020B0604020202020204" pitchFamily="34" charset="0"/>
                <a:cs typeface="Arial" panose="020B0604020202020204" pitchFamily="34" charset="0"/>
              </a:rPr>
              <a:t> tubes – expressed in Hazen standard unit</a:t>
            </a:r>
          </a:p>
          <a:p>
            <a:pPr lvl="1" algn="just">
              <a:lnSpc>
                <a:spcPct val="150000"/>
              </a:lnSpc>
              <a:buFont typeface="Wingdings" panose="05000000000000000000" pitchFamily="2" charset="2"/>
              <a:buChar char="Ø"/>
            </a:pPr>
            <a:r>
              <a:rPr lang="en-US" b="1" dirty="0">
                <a:solidFill>
                  <a:srgbClr val="00B050"/>
                </a:solidFill>
                <a:latin typeface="Arial" panose="020B0604020202020204" pitchFamily="34" charset="0"/>
                <a:cs typeface="Arial" panose="020B0604020202020204" pitchFamily="34" charset="0"/>
              </a:rPr>
              <a:t>Taste</a:t>
            </a:r>
            <a:r>
              <a:rPr lang="en-US" dirty="0">
                <a:latin typeface="Arial" panose="020B0604020202020204" pitchFamily="34" charset="0"/>
                <a:cs typeface="Arial" panose="020B0604020202020204" pitchFamily="34" charset="0"/>
              </a:rPr>
              <a:t> – purest form tasteless</a:t>
            </a:r>
          </a:p>
          <a:p>
            <a:pPr algn="just">
              <a:lnSpc>
                <a:spcPct val="150000"/>
              </a:lnSpc>
              <a:buFont typeface="Wingdings" panose="05000000000000000000" pitchFamily="2" charset="2"/>
              <a:buChar char="v"/>
            </a:pPr>
            <a:r>
              <a:rPr lang="en-US" sz="2400" b="1" dirty="0">
                <a:solidFill>
                  <a:srgbClr val="00B050"/>
                </a:solidFill>
                <a:latin typeface="Arial" panose="020B0604020202020204" pitchFamily="34" charset="0"/>
                <a:cs typeface="Arial" panose="020B0604020202020204" pitchFamily="34" charset="0"/>
              </a:rPr>
              <a:t>Turbidity</a:t>
            </a:r>
            <a:r>
              <a:rPr lang="en-US" sz="2400" dirty="0">
                <a:latin typeface="Arial" panose="020B0604020202020204" pitchFamily="34" charset="0"/>
                <a:cs typeface="Arial" panose="020B0604020202020204" pitchFamily="34" charset="0"/>
              </a:rPr>
              <a:t> – caused by presence of suspended matter – ranges in size from colloidal to coarse dispersions – measured by </a:t>
            </a:r>
            <a:r>
              <a:rPr lang="en-US" sz="2400" dirty="0" err="1">
                <a:latin typeface="Arial" panose="020B0604020202020204" pitchFamily="34" charset="0"/>
                <a:cs typeface="Arial" panose="020B0604020202020204" pitchFamily="34" charset="0"/>
              </a:rPr>
              <a:t>Nephelo</a:t>
            </a:r>
            <a:r>
              <a:rPr lang="en-US" sz="2400" dirty="0">
                <a:latin typeface="Arial" panose="020B0604020202020204" pitchFamily="34" charset="0"/>
                <a:cs typeface="Arial" panose="020B0604020202020204" pitchFamily="34" charset="0"/>
              </a:rPr>
              <a:t>/turbidity meter &amp; expressed in NTU (Nephelometric turbidity unit) – indicator necessity of treatment</a:t>
            </a:r>
          </a:p>
        </p:txBody>
      </p:sp>
    </p:spTree>
    <p:extLst>
      <p:ext uri="{BB962C8B-B14F-4D97-AF65-F5344CB8AC3E}">
        <p14:creationId xmlns:p14="http://schemas.microsoft.com/office/powerpoint/2010/main" val="2336091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8980A4-2A48-424E-A61C-9E89EC4CAC40}"/>
              </a:ext>
            </a:extLst>
          </p:cNvPr>
          <p:cNvSpPr>
            <a:spLocks noGrp="1"/>
          </p:cNvSpPr>
          <p:nvPr>
            <p:ph idx="1"/>
          </p:nvPr>
        </p:nvSpPr>
        <p:spPr>
          <a:xfrm>
            <a:off x="278295" y="117987"/>
            <a:ext cx="11635409" cy="6563032"/>
          </a:xfrm>
        </p:spPr>
        <p:txBody>
          <a:bodyPr>
            <a:normAutofit/>
          </a:bodyPr>
          <a:lstStyle/>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Dissolved oxygen – indicates amount of oxygen gas dissolved in water – solubility of atmospheric oxygen in fresh water ranges from 14.6 mg/l at 0</a:t>
            </a:r>
            <a:r>
              <a:rPr lang="en-US" sz="2400" baseline="30000" dirty="0">
                <a:latin typeface="Arial" panose="020B0604020202020204" pitchFamily="34" charset="0"/>
                <a:cs typeface="Arial" panose="020B0604020202020204" pitchFamily="34" charset="0"/>
              </a:rPr>
              <a:t>o</a:t>
            </a:r>
            <a:r>
              <a:rPr lang="en-US" sz="2400" dirty="0">
                <a:latin typeface="Arial" panose="020B0604020202020204" pitchFamily="34" charset="0"/>
                <a:cs typeface="Arial" panose="020B0604020202020204" pitchFamily="34" charset="0"/>
              </a:rPr>
              <a:t>C to about 7 mg/l at 35</a:t>
            </a:r>
            <a:r>
              <a:rPr lang="en-US" sz="2400" baseline="30000" dirty="0">
                <a:latin typeface="Arial" panose="020B0604020202020204" pitchFamily="34" charset="0"/>
                <a:cs typeface="Arial" panose="020B0604020202020204" pitchFamily="34" charset="0"/>
              </a:rPr>
              <a:t>o</a:t>
            </a:r>
            <a:r>
              <a:rPr lang="en-US" sz="2400" dirty="0">
                <a:latin typeface="Arial" panose="020B0604020202020204" pitchFamily="34" charset="0"/>
                <a:cs typeface="Arial" panose="020B0604020202020204" pitchFamily="34" charset="0"/>
              </a:rPr>
              <a:t>C under 1 atmospheric pressure measured using DO meter.</a:t>
            </a: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The Biochemical Oxygen Demand (</a:t>
            </a:r>
            <a:r>
              <a:rPr lang="en-US" sz="2400" i="1" dirty="0">
                <a:latin typeface="Arial" panose="020B0604020202020204" pitchFamily="34" charset="0"/>
                <a:cs typeface="Arial" panose="020B0604020202020204" pitchFamily="34" charset="0"/>
              </a:rPr>
              <a:t>BOD) </a:t>
            </a:r>
            <a:r>
              <a:rPr lang="en-US" sz="2400" dirty="0">
                <a:latin typeface="Arial" panose="020B0604020202020204" pitchFamily="34" charset="0"/>
                <a:cs typeface="Arial" panose="020B0604020202020204" pitchFamily="34" charset="0"/>
              </a:rPr>
              <a:t>is an index of the oxygen-demanding properties of biodegradable material in water.</a:t>
            </a: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BOD – amount of dissolved O</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demanded by bacteria during stabilization of the decomposable organic matter under </a:t>
            </a:r>
            <a:r>
              <a:rPr lang="en-US" sz="2400" b="1" dirty="0">
                <a:solidFill>
                  <a:srgbClr val="00B050"/>
                </a:solidFill>
                <a:latin typeface="Arial" panose="020B0604020202020204" pitchFamily="34" charset="0"/>
                <a:cs typeface="Arial" panose="020B0604020202020204" pitchFamily="34" charset="0"/>
              </a:rPr>
              <a:t>aerobic conditions </a:t>
            </a:r>
          </a:p>
        </p:txBody>
      </p:sp>
    </p:spTree>
    <p:extLst>
      <p:ext uri="{BB962C8B-B14F-4D97-AF65-F5344CB8AC3E}">
        <p14:creationId xmlns:p14="http://schemas.microsoft.com/office/powerpoint/2010/main" val="1640349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5F2CC6-74ED-438F-99C1-3C95F4F83B6F}"/>
              </a:ext>
            </a:extLst>
          </p:cNvPr>
          <p:cNvSpPr>
            <a:spLocks noGrp="1"/>
          </p:cNvSpPr>
          <p:nvPr>
            <p:ph idx="1"/>
          </p:nvPr>
        </p:nvSpPr>
        <p:spPr>
          <a:xfrm>
            <a:off x="172278" y="0"/>
            <a:ext cx="11887200" cy="6858000"/>
          </a:xfrm>
        </p:spPr>
        <p:txBody>
          <a:bodyPr>
            <a:normAutofit/>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Nitrate-</a:t>
            </a:r>
            <a:r>
              <a:rPr lang="en-US" sz="2400" dirty="0">
                <a:latin typeface="Arial" panose="020B0604020202020204" pitchFamily="34" charset="0"/>
                <a:cs typeface="Arial" panose="020B0604020202020204" pitchFamily="34" charset="0"/>
              </a:rPr>
              <a:t> water soluble molecule made up of nitrogen &amp; oxygen – natural constituent of plants</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In natural form water contains less than 1mg/liter of nitrate nitrogen but</a:t>
            </a:r>
            <a:r>
              <a:rPr lang="en-US" dirty="0">
                <a:solidFill>
                  <a:srgbClr val="FF0000"/>
                </a:solidFill>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higher levels can cause contamination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common sources: fertilizers, animal wastes etc. – max. permissible 10ppm</a:t>
            </a:r>
          </a:p>
        </p:txBody>
      </p:sp>
    </p:spTree>
    <p:extLst>
      <p:ext uri="{BB962C8B-B14F-4D97-AF65-F5344CB8AC3E}">
        <p14:creationId xmlns:p14="http://schemas.microsoft.com/office/powerpoint/2010/main" val="3180441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89989A-2A90-49B2-9AF2-15E02AF32E30}"/>
              </a:ext>
            </a:extLst>
          </p:cNvPr>
          <p:cNvSpPr>
            <a:spLocks noGrp="1"/>
          </p:cNvSpPr>
          <p:nvPr>
            <p:ph idx="1"/>
          </p:nvPr>
        </p:nvSpPr>
        <p:spPr>
          <a:xfrm>
            <a:off x="132522" y="278296"/>
            <a:ext cx="11221278" cy="6175513"/>
          </a:xfrm>
        </p:spPr>
        <p:txBody>
          <a:bodyPr>
            <a:normAutofit/>
          </a:bodyPr>
          <a:lstStyle/>
          <a:p>
            <a:pPr algn="just">
              <a:lnSpc>
                <a:spcPct val="150000"/>
              </a:lnSpc>
              <a:buFont typeface="Wingdings" panose="05000000000000000000" pitchFamily="2" charset="2"/>
              <a:buChar char="q"/>
            </a:pPr>
            <a:r>
              <a:rPr lang="en-US" sz="2400" b="1" dirty="0">
                <a:solidFill>
                  <a:srgbClr val="00B050"/>
                </a:solidFill>
                <a:latin typeface="Arial" panose="020B0604020202020204" pitchFamily="34" charset="0"/>
                <a:cs typeface="Arial" panose="020B0604020202020204" pitchFamily="34" charset="0"/>
              </a:rPr>
              <a:t>Chlorides</a:t>
            </a:r>
            <a:r>
              <a:rPr lang="en-US" sz="2400" dirty="0">
                <a:latin typeface="Arial" panose="020B0604020202020204" pitchFamily="34" charset="0"/>
                <a:cs typeface="Arial" panose="020B0604020202020204" pitchFamily="34" charset="0"/>
              </a:rPr>
              <a:t> – from dissolved salt deposits, discharge of </a:t>
            </a:r>
            <a:r>
              <a:rPr lang="fr-FR" sz="2400" dirty="0">
                <a:latin typeface="Arial" panose="020B0604020202020204" pitchFamily="34" charset="0"/>
                <a:cs typeface="Arial" panose="020B0604020202020204" pitchFamily="34" charset="0"/>
              </a:rPr>
              <a:t>effluents </a:t>
            </a:r>
            <a:r>
              <a:rPr lang="fr-FR" sz="2400" dirty="0" err="1">
                <a:latin typeface="Arial" panose="020B0604020202020204" pitchFamily="34" charset="0"/>
                <a:cs typeface="Arial" panose="020B0604020202020204" pitchFamily="34" charset="0"/>
              </a:rPr>
              <a:t>etc</a:t>
            </a:r>
            <a:r>
              <a:rPr lang="fr-FR" sz="2400" dirty="0">
                <a:latin typeface="Arial" panose="020B0604020202020204" pitchFamily="34" charset="0"/>
                <a:cs typeface="Arial" panose="020B0604020202020204" pitchFamily="34" charset="0"/>
              </a:rPr>
              <a:t> </a:t>
            </a:r>
          </a:p>
          <a:p>
            <a:pPr lvl="1" algn="just">
              <a:lnSpc>
                <a:spcPct val="150000"/>
              </a:lnSpc>
              <a:buFont typeface="Wingdings" panose="05000000000000000000" pitchFamily="2" charset="2"/>
              <a:buChar char="Ø"/>
            </a:pPr>
            <a:r>
              <a:rPr lang="fr-FR" dirty="0">
                <a:latin typeface="Arial" panose="020B0604020202020204" pitchFamily="34" charset="0"/>
                <a:cs typeface="Arial" panose="020B0604020202020204" pitchFamily="34" charset="0"/>
              </a:rPr>
              <a:t>maximum limite: 250 ppm</a:t>
            </a:r>
          </a:p>
          <a:p>
            <a:pPr algn="just">
              <a:lnSpc>
                <a:spcPct val="150000"/>
              </a:lnSpc>
              <a:buFont typeface="Wingdings" panose="05000000000000000000" pitchFamily="2" charset="2"/>
              <a:buChar char="q"/>
            </a:pPr>
            <a:r>
              <a:rPr lang="en-US" sz="2400" b="1" dirty="0">
                <a:solidFill>
                  <a:srgbClr val="00B050"/>
                </a:solidFill>
                <a:latin typeface="Arial" panose="020B0604020202020204" pitchFamily="34" charset="0"/>
                <a:cs typeface="Arial" panose="020B0604020202020204" pitchFamily="34" charset="0"/>
              </a:rPr>
              <a:t>Fluorides</a:t>
            </a:r>
            <a:r>
              <a:rPr lang="en-US" sz="2400" dirty="0">
                <a:latin typeface="Arial" panose="020B0604020202020204" pitchFamily="34" charset="0"/>
                <a:cs typeface="Arial" panose="020B0604020202020204" pitchFamily="34" charset="0"/>
              </a:rPr>
              <a:t> - fluorine containing compounds - fluorides - found naturally in low concentration in drinking water and foods </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Fresh water between </a:t>
            </a:r>
            <a:r>
              <a:rPr lang="en-US" b="1" dirty="0">
                <a:latin typeface="Arial" panose="020B0604020202020204" pitchFamily="34" charset="0"/>
                <a:cs typeface="Arial" panose="020B0604020202020204" pitchFamily="34" charset="0"/>
              </a:rPr>
              <a:t>0.01–0.3 ppm,</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ocean contains between </a:t>
            </a:r>
            <a:r>
              <a:rPr lang="en-US" b="1" dirty="0">
                <a:latin typeface="Arial" panose="020B0604020202020204" pitchFamily="34" charset="0"/>
                <a:cs typeface="Arial" panose="020B0604020202020204" pitchFamily="34" charset="0"/>
              </a:rPr>
              <a:t>1.2-1.5 ppm; </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Maximum permissible </a:t>
            </a:r>
            <a:r>
              <a:rPr lang="en-US" b="1" dirty="0">
                <a:latin typeface="Arial" panose="020B0604020202020204" pitchFamily="34" charset="0"/>
                <a:cs typeface="Arial" panose="020B0604020202020204" pitchFamily="34" charset="0"/>
              </a:rPr>
              <a:t>1ppm. </a:t>
            </a:r>
            <a:r>
              <a:rPr lang="en-US" dirty="0">
                <a:latin typeface="Arial" panose="020B0604020202020204" pitchFamily="34" charset="0"/>
                <a:cs typeface="Arial" panose="020B0604020202020204" pitchFamily="34" charset="0"/>
              </a:rPr>
              <a:t>= more fluorine – diseases like skeletal fluorosis</a:t>
            </a:r>
          </a:p>
          <a:p>
            <a:endParaRPr lang="en-US" dirty="0"/>
          </a:p>
        </p:txBody>
      </p:sp>
    </p:spTree>
    <p:extLst>
      <p:ext uri="{BB962C8B-B14F-4D97-AF65-F5344CB8AC3E}">
        <p14:creationId xmlns:p14="http://schemas.microsoft.com/office/powerpoint/2010/main" val="1856627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087FBC-0973-4E0E-B7B8-6C62642089DF}"/>
              </a:ext>
            </a:extLst>
          </p:cNvPr>
          <p:cNvSpPr>
            <a:spLocks noGrp="1"/>
          </p:cNvSpPr>
          <p:nvPr>
            <p:ph idx="1"/>
          </p:nvPr>
        </p:nvSpPr>
        <p:spPr>
          <a:xfrm>
            <a:off x="172279" y="106016"/>
            <a:ext cx="11847444" cy="6751983"/>
          </a:xfrm>
        </p:spPr>
        <p:txBody>
          <a:bodyPr>
            <a:normAutofit/>
          </a:bodyPr>
          <a:lstStyle/>
          <a:p>
            <a:pPr algn="just">
              <a:lnSpc>
                <a:spcPct val="150000"/>
              </a:lnSpc>
              <a:buFont typeface="Wingdings" panose="05000000000000000000" pitchFamily="2" charset="2"/>
              <a:buChar char="q"/>
            </a:pPr>
            <a:r>
              <a:rPr lang="en-US" sz="2400" b="1" dirty="0">
                <a:solidFill>
                  <a:srgbClr val="00B050"/>
                </a:solidFill>
                <a:latin typeface="Arial" panose="020B0604020202020204" pitchFamily="34" charset="0"/>
                <a:cs typeface="Arial" panose="020B0604020202020204" pitchFamily="34" charset="0"/>
              </a:rPr>
              <a:t>Hardness</a:t>
            </a:r>
            <a:r>
              <a:rPr lang="en-US" sz="2400" dirty="0">
                <a:latin typeface="Arial" panose="020B0604020202020204" pitchFamily="34" charset="0"/>
                <a:cs typeface="Arial" panose="020B0604020202020204" pitchFamily="34" charset="0"/>
              </a:rPr>
              <a:t> – represents total concentration of Ca &amp; Mg ions – ppm (weight/ volume) </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Hard water is generally not harmful to one's health, but can pose serious problems in industrial settings.</a:t>
            </a:r>
          </a:p>
          <a:p>
            <a:pPr algn="just">
              <a:lnSpc>
                <a:spcPct val="150000"/>
              </a:lnSpc>
              <a:buFont typeface="Wingdings" panose="05000000000000000000" pitchFamily="2" charset="2"/>
              <a:buChar char="q"/>
            </a:pPr>
            <a:r>
              <a:rPr lang="en-US" sz="2400" b="1" dirty="0">
                <a:solidFill>
                  <a:srgbClr val="00B050"/>
                </a:solidFill>
                <a:latin typeface="Arial" panose="020B0604020202020204" pitchFamily="34" charset="0"/>
                <a:cs typeface="Arial" panose="020B0604020202020204" pitchFamily="34" charset="0"/>
              </a:rPr>
              <a:t>Iron</a:t>
            </a:r>
            <a:r>
              <a:rPr lang="en-US" sz="2400" dirty="0">
                <a:latin typeface="Arial" panose="020B0604020202020204" pitchFamily="34" charset="0"/>
                <a:cs typeface="Arial" panose="020B0604020202020204" pitchFamily="34" charset="0"/>
              </a:rPr>
              <a:t> - naturally occurring  and not hazardous </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recommended limit – 0.3mg/liter.</a:t>
            </a:r>
          </a:p>
          <a:p>
            <a:pPr algn="just">
              <a:lnSpc>
                <a:spcPct val="150000"/>
              </a:lnSpc>
              <a:buFont typeface="Wingdings" panose="05000000000000000000" pitchFamily="2" charset="2"/>
              <a:buChar char="q"/>
            </a:pPr>
            <a:r>
              <a:rPr lang="en-US" sz="2400" b="1" dirty="0">
                <a:solidFill>
                  <a:srgbClr val="00B050"/>
                </a:solidFill>
                <a:latin typeface="Arial" panose="020B0604020202020204" pitchFamily="34" charset="0"/>
                <a:cs typeface="Arial" panose="020B0604020202020204" pitchFamily="34" charset="0"/>
              </a:rPr>
              <a:t>Heavy Metals</a:t>
            </a:r>
            <a:r>
              <a:rPr lang="en-US" sz="2400" dirty="0">
                <a:latin typeface="Arial" panose="020B0604020202020204" pitchFamily="34" charset="0"/>
                <a:cs typeface="Arial" panose="020B0604020202020204" pitchFamily="34" charset="0"/>
              </a:rPr>
              <a:t>: Arsenic, Cadmium, Chromium, Copper, Iron, Manganese, Mercury, Nickel, Silver, Zinc etc. are present in as minerals in soils; </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also artificially from man made things – some of these – major contaminations</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determined by AAS (atomic absorption </a:t>
            </a:r>
            <a:r>
              <a:rPr lang="en-US" dirty="0" err="1">
                <a:latin typeface="Arial" panose="020B0604020202020204" pitchFamily="34" charset="0"/>
                <a:cs typeface="Arial" panose="020B0604020202020204" pitchFamily="34" charset="0"/>
              </a:rPr>
              <a:t>sepctro</a:t>
            </a:r>
            <a:r>
              <a:rPr lang="en-US" dirty="0">
                <a:latin typeface="Arial" panose="020B0604020202020204" pitchFamily="34" charset="0"/>
                <a:cs typeface="Arial" panose="020B0604020202020204" pitchFamily="34" charset="0"/>
              </a:rPr>
              <a:t>-photometer), polarography or colorimetry.</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Arsenic – WHO guideline &lt; 0.05 mg/l</a:t>
            </a:r>
          </a:p>
        </p:txBody>
      </p:sp>
    </p:spTree>
    <p:extLst>
      <p:ext uri="{BB962C8B-B14F-4D97-AF65-F5344CB8AC3E}">
        <p14:creationId xmlns:p14="http://schemas.microsoft.com/office/powerpoint/2010/main" val="1381618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3646D5-4CC1-498B-8B42-400558B7C05F}"/>
              </a:ext>
            </a:extLst>
          </p:cNvPr>
          <p:cNvSpPr>
            <a:spLocks noGrp="1"/>
          </p:cNvSpPr>
          <p:nvPr>
            <p:ph idx="1"/>
          </p:nvPr>
        </p:nvSpPr>
        <p:spPr>
          <a:xfrm>
            <a:off x="318051" y="278296"/>
            <a:ext cx="11569149" cy="6321287"/>
          </a:xfrm>
        </p:spPr>
        <p:txBody>
          <a:bodyPr>
            <a:normAutofit/>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Pesticides</a:t>
            </a:r>
            <a:r>
              <a:rPr lang="en-US" sz="2400" dirty="0">
                <a:latin typeface="Arial" panose="020B0604020202020204" pitchFamily="34" charset="0"/>
                <a:cs typeface="Arial" panose="020B0604020202020204" pitchFamily="34" charset="0"/>
              </a:rPr>
              <a:t>: - harmful health effects such as cancer; </a:t>
            </a:r>
            <a:r>
              <a:rPr lang="en-US" sz="2400" dirty="0" err="1">
                <a:latin typeface="Arial" panose="020B0604020202020204" pitchFamily="34" charset="0"/>
                <a:cs typeface="Arial" panose="020B0604020202020204" pitchFamily="34" charset="0"/>
              </a:rPr>
              <a:t>eg</a:t>
            </a:r>
            <a:r>
              <a:rPr lang="en-US" sz="2400" dirty="0">
                <a:latin typeface="Arial" panose="020B0604020202020204" pitchFamily="34" charset="0"/>
                <a:cs typeface="Arial" panose="020B0604020202020204" pitchFamily="34" charset="0"/>
              </a:rPr>
              <a:t>. DDT, </a:t>
            </a:r>
          </a:p>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Detergents, phenol, radio-nuclides etc</a:t>
            </a:r>
            <a:r>
              <a:rPr lang="en-US" sz="2400" dirty="0">
                <a:latin typeface="Arial" panose="020B0604020202020204" pitchFamily="34" charset="0"/>
                <a:cs typeface="Arial" panose="020B0604020202020204" pitchFamily="34" charset="0"/>
              </a:rPr>
              <a:t>. - WHO guideline &lt;0.5 mg/l</a:t>
            </a:r>
          </a:p>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Microbes</a:t>
            </a:r>
            <a:r>
              <a:rPr lang="en-US" sz="2400" dirty="0">
                <a:latin typeface="Arial" panose="020B0604020202020204" pitchFamily="34" charset="0"/>
                <a:cs typeface="Arial" panose="020B0604020202020204" pitchFamily="34" charset="0"/>
              </a:rPr>
              <a:t> – indicator potential water borne diseases–bacteria viruses &amp; pathogenic protozoa; </a:t>
            </a:r>
          </a:p>
          <a:p>
            <a:pPr lvl="1" algn="just">
              <a:lnSpc>
                <a:spcPct val="150000"/>
              </a:lnSpc>
              <a:buFont typeface="Wingdings" panose="05000000000000000000" pitchFamily="2" charset="2"/>
              <a:buChar char="v"/>
            </a:pPr>
            <a:r>
              <a:rPr lang="en-US" dirty="0" err="1">
                <a:latin typeface="Arial" panose="020B0604020202020204" pitchFamily="34" charset="0"/>
                <a:cs typeface="Arial" panose="020B0604020202020204" pitchFamily="34" charset="0"/>
              </a:rPr>
              <a:t>eg</a:t>
            </a:r>
            <a:r>
              <a:rPr lang="en-US" dirty="0">
                <a:latin typeface="Arial" panose="020B0604020202020204" pitchFamily="34" charset="0"/>
                <a:cs typeface="Arial" panose="020B0604020202020204" pitchFamily="34" charset="0"/>
              </a:rPr>
              <a:t>. Coliform bacteria.</a:t>
            </a:r>
          </a:p>
        </p:txBody>
      </p:sp>
    </p:spTree>
    <p:extLst>
      <p:ext uri="{BB962C8B-B14F-4D97-AF65-F5344CB8AC3E}">
        <p14:creationId xmlns:p14="http://schemas.microsoft.com/office/powerpoint/2010/main" val="2582802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5EC423D-5DDA-48DE-851C-D73054CFF5B0}"/>
              </a:ext>
            </a:extLst>
          </p:cNvPr>
          <p:cNvGraphicFramePr>
            <a:graphicFrameLocks noGrp="1"/>
          </p:cNvGraphicFramePr>
          <p:nvPr>
            <p:extLst>
              <p:ext uri="{D42A27DB-BD31-4B8C-83A1-F6EECF244321}">
                <p14:modId xmlns:p14="http://schemas.microsoft.com/office/powerpoint/2010/main" val="1909047345"/>
              </p:ext>
            </p:extLst>
          </p:nvPr>
        </p:nvGraphicFramePr>
        <p:xfrm>
          <a:off x="424070" y="198784"/>
          <a:ext cx="11410121" cy="6436578"/>
        </p:xfrm>
        <a:graphic>
          <a:graphicData uri="http://schemas.openxmlformats.org/drawingml/2006/table">
            <a:tbl>
              <a:tblPr firstRow="1" bandRow="1"/>
              <a:tblGrid>
                <a:gridCol w="8601943">
                  <a:extLst>
                    <a:ext uri="{9D8B030D-6E8A-4147-A177-3AD203B41FA5}">
                      <a16:colId xmlns:a16="http://schemas.microsoft.com/office/drawing/2014/main" val="1352579279"/>
                    </a:ext>
                  </a:extLst>
                </a:gridCol>
                <a:gridCol w="2808178">
                  <a:extLst>
                    <a:ext uri="{9D8B030D-6E8A-4147-A177-3AD203B41FA5}">
                      <a16:colId xmlns:a16="http://schemas.microsoft.com/office/drawing/2014/main" val="1268172058"/>
                    </a:ext>
                  </a:extLst>
                </a:gridCol>
              </a:tblGrid>
              <a:tr h="477078">
                <a:tc>
                  <a:txBody>
                    <a:bodyPr/>
                    <a:lstStyle/>
                    <a:p>
                      <a:r>
                        <a:rPr lang="en-US" sz="2400" b="1" i="0" u="none" strike="noStrike" kern="1200" baseline="0" dirty="0">
                          <a:solidFill>
                            <a:schemeClr val="tx1"/>
                          </a:solidFill>
                          <a:latin typeface="Arial" panose="020B0604020202020204" pitchFamily="34" charset="0"/>
                          <a:ea typeface="+mn-ea"/>
                          <a:cs typeface="Arial" panose="020B0604020202020204" pitchFamily="34" charset="0"/>
                        </a:rPr>
                        <a:t>Observed Problems</a:t>
                      </a:r>
                      <a:endParaRPr lang="en-US" sz="2400" b="1" dirty="0">
                        <a:latin typeface="Arial" panose="020B0604020202020204" pitchFamily="34" charset="0"/>
                        <a:cs typeface="Arial" panose="020B0604020202020204" pitchFamily="34" charset="0"/>
                      </a:endParaRPr>
                    </a:p>
                  </a:txBody>
                  <a:tcPr/>
                </a:tc>
                <a:tc>
                  <a:txBody>
                    <a:bodyPr/>
                    <a:lstStyle/>
                    <a:p>
                      <a:r>
                        <a:rPr lang="en-US" sz="2400" b="1" i="0" u="none" strike="noStrike" kern="1200" baseline="0" dirty="0">
                          <a:solidFill>
                            <a:schemeClr val="tx1"/>
                          </a:solidFill>
                          <a:latin typeface="Arial" panose="020B0604020202020204" pitchFamily="34" charset="0"/>
                          <a:ea typeface="+mn-ea"/>
                          <a:cs typeface="Arial" panose="020B0604020202020204" pitchFamily="34" charset="0"/>
                        </a:rPr>
                        <a:t>Causes</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49318456"/>
                  </a:ext>
                </a:extLst>
              </a:tr>
              <a:tr h="477078">
                <a:tc>
                  <a:txBody>
                    <a:bodyPr/>
                    <a:lstStyle/>
                    <a:p>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Water turns black, smell</a:t>
                      </a:r>
                    </a:p>
                  </a:txBody>
                  <a:tcPr/>
                </a:tc>
                <a:tc>
                  <a:txBody>
                    <a:bodyPr/>
                    <a:lstStyle/>
                    <a:p>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Waste water</a:t>
                      </a:r>
                      <a:endParaRPr lang="en-US" sz="2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10440191"/>
                  </a:ext>
                </a:extLst>
              </a:tr>
              <a:tr h="477078">
                <a:tc>
                  <a:txBody>
                    <a:bodyPr/>
                    <a:lstStyle/>
                    <a:p>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Acidic taste</a:t>
                      </a:r>
                      <a:endParaRPr lang="en-US" sz="2400" b="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Low pH</a:t>
                      </a:r>
                    </a:p>
                  </a:txBody>
                  <a:tcPr/>
                </a:tc>
                <a:extLst>
                  <a:ext uri="{0D108BD9-81ED-4DB2-BD59-A6C34878D82A}">
                    <a16:rowId xmlns:a16="http://schemas.microsoft.com/office/drawing/2014/main" val="1259484464"/>
                  </a:ext>
                </a:extLst>
              </a:tr>
              <a:tr h="477078">
                <a:tc>
                  <a:txBody>
                    <a:bodyPr/>
                    <a:lstStyle/>
                    <a:p>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Alkaline taste</a:t>
                      </a:r>
                    </a:p>
                  </a:txBody>
                  <a:tcPr/>
                </a:tc>
                <a:tc>
                  <a:txBody>
                    <a:bodyPr/>
                    <a:lstStyle/>
                    <a:p>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High pH</a:t>
                      </a:r>
                      <a:endParaRPr lang="en-US" sz="2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6112115"/>
                  </a:ext>
                </a:extLst>
              </a:tr>
              <a:tr h="4770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Boiled Rice hard and yellow</a:t>
                      </a:r>
                      <a:endParaRPr lang="en-US" sz="2400" b="0" dirty="0">
                        <a:latin typeface="Arial" panose="020B0604020202020204" pitchFamily="34" charset="0"/>
                        <a:cs typeface="Arial" panose="020B0604020202020204" pitchFamily="34" charset="0"/>
                      </a:endParaRPr>
                    </a:p>
                  </a:txBody>
                  <a:tcPr/>
                </a:tc>
                <a:tc>
                  <a:txBody>
                    <a:bodyPr/>
                    <a:lstStyle/>
                    <a:p>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High Alkalinity</a:t>
                      </a:r>
                      <a:endParaRPr lang="en-US" sz="2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42805175"/>
                  </a:ext>
                </a:extLst>
              </a:tr>
              <a:tr h="477078">
                <a:tc>
                  <a:txBody>
                    <a:bodyPr/>
                    <a:lstStyle/>
                    <a:p>
                      <a:r>
                        <a:rPr lang="en-US" sz="2400" b="0" dirty="0">
                          <a:latin typeface="Arial" panose="020B0604020202020204" pitchFamily="34" charset="0"/>
                          <a:cs typeface="Arial" panose="020B0604020202020204" pitchFamily="34" charset="0"/>
                        </a:rPr>
                        <a:t>White deposits on boiling</a:t>
                      </a:r>
                    </a:p>
                  </a:txBody>
                  <a:tcPr/>
                </a:tc>
                <a:tc>
                  <a:txBody>
                    <a:bodyPr/>
                    <a:lstStyle/>
                    <a:p>
                      <a:r>
                        <a:rPr lang="en-US" sz="2400" b="0" dirty="0">
                          <a:latin typeface="Arial" panose="020B0604020202020204" pitchFamily="34" charset="0"/>
                          <a:cs typeface="Arial" panose="020B0604020202020204" pitchFamily="34" charset="0"/>
                        </a:rPr>
                        <a:t>Hardness</a:t>
                      </a:r>
                    </a:p>
                  </a:txBody>
                  <a:tcPr/>
                </a:tc>
                <a:extLst>
                  <a:ext uri="{0D108BD9-81ED-4DB2-BD59-A6C34878D82A}">
                    <a16:rowId xmlns:a16="http://schemas.microsoft.com/office/drawing/2014/main" val="1398579635"/>
                  </a:ext>
                </a:extLst>
              </a:tr>
              <a:tr h="477078">
                <a:tc>
                  <a:txBody>
                    <a:bodyPr/>
                    <a:lstStyle/>
                    <a:p>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Iron taste, change in color after exposure to atmosphere, change in Presence of color of cloths, utensils Oily appearance on top of water body</a:t>
                      </a:r>
                      <a:endParaRPr lang="en-US" sz="2400" b="0" dirty="0">
                        <a:latin typeface="Arial" panose="020B0604020202020204" pitchFamily="34" charset="0"/>
                        <a:cs typeface="Arial" panose="020B0604020202020204" pitchFamily="34" charset="0"/>
                      </a:endParaRPr>
                    </a:p>
                  </a:txBody>
                  <a:tcPr/>
                </a:tc>
                <a:tc>
                  <a:txBody>
                    <a:bodyPr/>
                    <a:lstStyle/>
                    <a:p>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Presence of Iron compounds</a:t>
                      </a:r>
                      <a:endParaRPr lang="en-US" sz="2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37191927"/>
                  </a:ext>
                </a:extLst>
              </a:tr>
              <a:tr h="477078">
                <a:tc>
                  <a:txBody>
                    <a:bodyPr/>
                    <a:lstStyle/>
                    <a:p>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Soap not lathering</a:t>
                      </a:r>
                    </a:p>
                  </a:txBody>
                  <a:tcPr/>
                </a:tc>
                <a:tc>
                  <a:txBody>
                    <a:bodyPr/>
                    <a:lstStyle/>
                    <a:p>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hardness</a:t>
                      </a:r>
                      <a:endParaRPr lang="en-US" sz="2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32918870"/>
                  </a:ext>
                </a:extLst>
              </a:tr>
              <a:tr h="477078">
                <a:tc>
                  <a:txBody>
                    <a:bodyPr/>
                    <a:lstStyle/>
                    <a:p>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Brownish black streaks on teeth</a:t>
                      </a:r>
                      <a:endParaRPr lang="en-US" sz="2400" b="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Fluoride</a:t>
                      </a:r>
                    </a:p>
                  </a:txBody>
                  <a:tcPr/>
                </a:tc>
                <a:extLst>
                  <a:ext uri="{0D108BD9-81ED-4DB2-BD59-A6C34878D82A}">
                    <a16:rowId xmlns:a16="http://schemas.microsoft.com/office/drawing/2014/main" val="778824609"/>
                  </a:ext>
                </a:extLst>
              </a:tr>
              <a:tr h="477078">
                <a:tc>
                  <a:txBody>
                    <a:bodyPr/>
                    <a:lstStyle/>
                    <a:p>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Growth of Algae</a:t>
                      </a:r>
                      <a:endParaRPr lang="en-US" sz="2400" b="0" dirty="0">
                        <a:latin typeface="Arial" panose="020B0604020202020204" pitchFamily="34" charset="0"/>
                        <a:cs typeface="Arial" panose="020B0604020202020204" pitchFamily="34" charset="0"/>
                      </a:endParaRPr>
                    </a:p>
                  </a:txBody>
                  <a:tcPr/>
                </a:tc>
                <a:tc>
                  <a:txBody>
                    <a:bodyPr/>
                    <a:lstStyle/>
                    <a:p>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Nitrate, phosphate</a:t>
                      </a:r>
                    </a:p>
                  </a:txBody>
                  <a:tcPr/>
                </a:tc>
                <a:extLst>
                  <a:ext uri="{0D108BD9-81ED-4DB2-BD59-A6C34878D82A}">
                    <a16:rowId xmlns:a16="http://schemas.microsoft.com/office/drawing/2014/main" val="609192290"/>
                  </a:ext>
                </a:extLst>
              </a:tr>
              <a:tr h="477078">
                <a:tc>
                  <a:txBody>
                    <a:bodyPr/>
                    <a:lstStyle/>
                    <a:p>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Fish kills</a:t>
                      </a:r>
                      <a:endParaRPr lang="en-US" sz="2400" b="0" dirty="0">
                        <a:latin typeface="Arial" panose="020B0604020202020204" pitchFamily="34" charset="0"/>
                        <a:cs typeface="Arial" panose="020B0604020202020204" pitchFamily="34" charset="0"/>
                      </a:endParaRPr>
                    </a:p>
                  </a:txBody>
                  <a:tcPr/>
                </a:tc>
                <a:tc>
                  <a:txBody>
                    <a:bodyPr/>
                    <a:lstStyle/>
                    <a:p>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Low pH, less DO</a:t>
                      </a:r>
                    </a:p>
                  </a:txBody>
                  <a:tcPr/>
                </a:tc>
                <a:extLst>
                  <a:ext uri="{0D108BD9-81ED-4DB2-BD59-A6C34878D82A}">
                    <a16:rowId xmlns:a16="http://schemas.microsoft.com/office/drawing/2014/main" val="780765828"/>
                  </a:ext>
                </a:extLst>
              </a:tr>
              <a:tr h="477078">
                <a:tc>
                  <a:txBody>
                    <a:bodyPr/>
                    <a:lstStyle/>
                    <a:p>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Salty taste</a:t>
                      </a:r>
                      <a:endParaRPr lang="en-US" sz="2400" b="0" dirty="0">
                        <a:latin typeface="Arial" panose="020B0604020202020204" pitchFamily="34" charset="0"/>
                        <a:cs typeface="Arial" panose="020B0604020202020204" pitchFamily="34" charset="0"/>
                      </a:endParaRPr>
                    </a:p>
                  </a:txBody>
                  <a:tcPr/>
                </a:tc>
                <a:tc>
                  <a:txBody>
                    <a:bodyPr/>
                    <a:lstStyle/>
                    <a:p>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chloride</a:t>
                      </a:r>
                    </a:p>
                  </a:txBody>
                  <a:tcPr/>
                </a:tc>
                <a:extLst>
                  <a:ext uri="{0D108BD9-81ED-4DB2-BD59-A6C34878D82A}">
                    <a16:rowId xmlns:a16="http://schemas.microsoft.com/office/drawing/2014/main" val="2434846028"/>
                  </a:ext>
                </a:extLst>
              </a:tr>
            </a:tbl>
          </a:graphicData>
        </a:graphic>
      </p:graphicFrame>
    </p:spTree>
    <p:extLst>
      <p:ext uri="{BB962C8B-B14F-4D97-AF65-F5344CB8AC3E}">
        <p14:creationId xmlns:p14="http://schemas.microsoft.com/office/powerpoint/2010/main" val="7439704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1ACF7A-4169-4791-AC72-C87AE1EEB56E}"/>
              </a:ext>
            </a:extLst>
          </p:cNvPr>
          <p:cNvSpPr>
            <a:spLocks noGrp="1"/>
          </p:cNvSpPr>
          <p:nvPr>
            <p:ph idx="1"/>
          </p:nvPr>
        </p:nvSpPr>
        <p:spPr>
          <a:xfrm>
            <a:off x="265471" y="304800"/>
            <a:ext cx="11651226" cy="6405716"/>
          </a:xfrm>
        </p:spPr>
        <p:txBody>
          <a:bodyPr/>
          <a:lstStyle/>
          <a:p>
            <a:pPr algn="just">
              <a:lnSpc>
                <a:spcPct val="150000"/>
              </a:lnSpc>
              <a:buFont typeface="Wingdings" panose="05000000000000000000" pitchFamily="2" charset="2"/>
              <a:buChar char="q"/>
            </a:pPr>
            <a:r>
              <a:rPr lang="en-US" sz="2400" b="1" dirty="0">
                <a:solidFill>
                  <a:srgbClr val="00B050"/>
                </a:solidFill>
                <a:latin typeface="Arial" panose="020B0604020202020204" pitchFamily="34" charset="0"/>
                <a:cs typeface="Arial" panose="020B0604020202020204" pitchFamily="34" charset="0"/>
              </a:rPr>
              <a:t>Water quality for environmental indicators in relation to watersheds</a:t>
            </a:r>
          </a:p>
          <a:p>
            <a:pPr marL="914400" lvl="1" indent="-457200" algn="just">
              <a:lnSpc>
                <a:spcPct val="150000"/>
              </a:lnSpc>
              <a:buFont typeface="+mj-lt"/>
              <a:buAutoNum type="arabicPeriod"/>
            </a:pPr>
            <a:r>
              <a:rPr lang="en-US" b="1" dirty="0">
                <a:solidFill>
                  <a:srgbClr val="FF0000"/>
                </a:solidFill>
                <a:latin typeface="Arial" panose="020B0604020202020204" pitchFamily="34" charset="0"/>
                <a:cs typeface="Arial" panose="020B0604020202020204" pitchFamily="34" charset="0"/>
              </a:rPr>
              <a:t>Physical assessment</a:t>
            </a:r>
            <a:r>
              <a:rPr lang="en-US" dirty="0">
                <a:solidFill>
                  <a:srgbClr val="FF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Total suspended solids (TSS); Temperature; Turbidity; Total dissolved solids (TDS)</a:t>
            </a:r>
          </a:p>
          <a:p>
            <a:pPr marL="914400" lvl="1" indent="-457200" algn="just">
              <a:lnSpc>
                <a:spcPct val="150000"/>
              </a:lnSpc>
              <a:buFont typeface="+mj-lt"/>
              <a:buAutoNum type="arabicPeriod"/>
            </a:pPr>
            <a:r>
              <a:rPr lang="en-US" b="1" dirty="0">
                <a:solidFill>
                  <a:srgbClr val="FF0000"/>
                </a:solidFill>
                <a:latin typeface="Arial" panose="020B0604020202020204" pitchFamily="34" charset="0"/>
                <a:cs typeface="Arial" panose="020B0604020202020204" pitchFamily="34" charset="0"/>
              </a:rPr>
              <a:t>Chemical assessment</a:t>
            </a:r>
            <a:r>
              <a:rPr lang="en-US" dirty="0">
                <a:latin typeface="Arial" panose="020B0604020202020204" pitchFamily="34" charset="0"/>
                <a:cs typeface="Arial" panose="020B0604020202020204" pitchFamily="34" charset="0"/>
              </a:rPr>
              <a:t>: PH; Dissolved oxygen (DO); Biochemical oxygen demand (BOD); Total dissolved solids (TDS); Nutrient concentration/toxins</a:t>
            </a:r>
            <a:r>
              <a:rPr lang="en-US" b="1" dirty="0">
                <a:latin typeface="Arial" panose="020B0604020202020204" pitchFamily="34" charset="0"/>
                <a:cs typeface="Arial" panose="020B0604020202020204" pitchFamily="34" charset="0"/>
              </a:rPr>
              <a:t>;</a:t>
            </a:r>
          </a:p>
          <a:p>
            <a:pPr marL="914400" lvl="1" indent="-457200" algn="just">
              <a:lnSpc>
                <a:spcPct val="150000"/>
              </a:lnSpc>
              <a:buFont typeface="+mj-lt"/>
              <a:buAutoNum type="arabicPeriod"/>
            </a:pPr>
            <a:r>
              <a:rPr lang="en-US" b="1" dirty="0">
                <a:solidFill>
                  <a:srgbClr val="FF0000"/>
                </a:solidFill>
                <a:latin typeface="Arial" panose="020B0604020202020204" pitchFamily="34" charset="0"/>
                <a:cs typeface="Arial" panose="020B0604020202020204" pitchFamily="34" charset="0"/>
              </a:rPr>
              <a:t>Biological assessment</a:t>
            </a:r>
            <a:r>
              <a:rPr lang="en-US" dirty="0">
                <a:latin typeface="Arial" panose="020B0604020202020204" pitchFamily="34" charset="0"/>
                <a:cs typeface="Arial" panose="020B0604020202020204" pitchFamily="34" charset="0"/>
              </a:rPr>
              <a:t>: pathogens; Exotic species </a:t>
            </a:r>
          </a:p>
        </p:txBody>
      </p:sp>
    </p:spTree>
    <p:extLst>
      <p:ext uri="{BB962C8B-B14F-4D97-AF65-F5344CB8AC3E}">
        <p14:creationId xmlns:p14="http://schemas.microsoft.com/office/powerpoint/2010/main" val="3803982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0DD649-2DBC-4E42-9141-B07D6BDE7C7A}"/>
              </a:ext>
            </a:extLst>
          </p:cNvPr>
          <p:cNvSpPr>
            <a:spLocks noGrp="1"/>
          </p:cNvSpPr>
          <p:nvPr>
            <p:ph idx="1"/>
          </p:nvPr>
        </p:nvSpPr>
        <p:spPr>
          <a:xfrm>
            <a:off x="265471" y="206477"/>
            <a:ext cx="11695471" cy="6415549"/>
          </a:xfrm>
        </p:spPr>
        <p:txBody>
          <a:bodyPr>
            <a:noAutofit/>
          </a:bodyPr>
          <a:lstStyle/>
          <a:p>
            <a:pPr marL="514350" indent="-514350" algn="just">
              <a:lnSpc>
                <a:spcPct val="150000"/>
              </a:lnSpc>
              <a:buFont typeface="+mj-lt"/>
              <a:buAutoNum type="arabicPeriod"/>
            </a:pPr>
            <a:r>
              <a:rPr lang="en-US" sz="2400" b="1" dirty="0">
                <a:latin typeface="Arial" panose="020B0604020202020204" pitchFamily="34" charset="0"/>
                <a:cs typeface="Arial" panose="020B0604020202020204" pitchFamily="34" charset="0"/>
              </a:rPr>
              <a:t>Physical components </a:t>
            </a:r>
          </a:p>
          <a:p>
            <a:pPr marL="971550" lvl="1" indent="-514350" algn="just">
              <a:lnSpc>
                <a:spcPct val="150000"/>
              </a:lnSpc>
              <a:buAutoNum type="alphaLcPeriod"/>
            </a:pPr>
            <a:r>
              <a:rPr lang="en-US" b="1" dirty="0">
                <a:latin typeface="Arial" panose="020B0604020202020204" pitchFamily="34" charset="0"/>
                <a:cs typeface="Arial" panose="020B0604020202020204" pitchFamily="34" charset="0"/>
              </a:rPr>
              <a:t>Total suspended solids (TSS) = </a:t>
            </a:r>
          </a:p>
          <a:p>
            <a:pPr lvl="2"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a measure of the concentration of suspended sediments in water. </a:t>
            </a:r>
          </a:p>
          <a:p>
            <a:pPr lvl="2"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It indicates the degree of erosion that is taking place or has taken place in the watershed. </a:t>
            </a:r>
          </a:p>
          <a:p>
            <a:pPr lvl="2"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Measured through water sampling and filtration technique. </a:t>
            </a:r>
          </a:p>
          <a:p>
            <a:pPr marL="457200" lvl="1" indent="0" algn="just">
              <a:lnSpc>
                <a:spcPct val="150000"/>
              </a:lnSpc>
              <a:buNone/>
            </a:pPr>
            <a:r>
              <a:rPr lang="en-US" dirty="0">
                <a:latin typeface="Arial" panose="020B0604020202020204" pitchFamily="34" charset="0"/>
                <a:cs typeface="Arial" panose="020B0604020202020204" pitchFamily="34" charset="0"/>
              </a:rPr>
              <a:t>b. </a:t>
            </a:r>
            <a:r>
              <a:rPr lang="en-US" b="1" dirty="0">
                <a:latin typeface="Arial" panose="020B0604020202020204" pitchFamily="34" charset="0"/>
                <a:cs typeface="Arial" panose="020B0604020202020204" pitchFamily="34" charset="0"/>
              </a:rPr>
              <a:t>Temperature = </a:t>
            </a:r>
            <a:r>
              <a:rPr lang="en-US" dirty="0">
                <a:latin typeface="Arial" panose="020B0604020202020204" pitchFamily="34" charset="0"/>
                <a:cs typeface="Arial" panose="020B0604020202020204" pitchFamily="34" charset="0"/>
              </a:rPr>
              <a:t>the hotness or coldness of water in the stream. </a:t>
            </a:r>
          </a:p>
          <a:p>
            <a:pPr lvl="3"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It can affect biological organisms directly and indirectly. </a:t>
            </a:r>
          </a:p>
          <a:p>
            <a:pPr lvl="3"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Temperature affects the amount of dissolved oxygen in water. </a:t>
            </a:r>
          </a:p>
          <a:p>
            <a:pPr lvl="3"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Measured using portable multi-parameter instruments. </a:t>
            </a:r>
          </a:p>
        </p:txBody>
      </p:sp>
    </p:spTree>
    <p:extLst>
      <p:ext uri="{BB962C8B-B14F-4D97-AF65-F5344CB8AC3E}">
        <p14:creationId xmlns:p14="http://schemas.microsoft.com/office/powerpoint/2010/main" val="4100039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DC0247-3F3E-4B05-8735-C3B7F4871BDC}"/>
              </a:ext>
            </a:extLst>
          </p:cNvPr>
          <p:cNvSpPr>
            <a:spLocks noGrp="1"/>
          </p:cNvSpPr>
          <p:nvPr>
            <p:ph idx="1"/>
          </p:nvPr>
        </p:nvSpPr>
        <p:spPr>
          <a:xfrm>
            <a:off x="339213" y="250722"/>
            <a:ext cx="11547987" cy="6607277"/>
          </a:xfrm>
        </p:spPr>
        <p:txBody>
          <a:bodyPr>
            <a:noAutofit/>
          </a:bodyPr>
          <a:lstStyle/>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Furthermore, newly emerging pollutants like personal care products and </a:t>
            </a:r>
            <a:r>
              <a:rPr lang="en-US" sz="2400" b="1" dirty="0">
                <a:solidFill>
                  <a:srgbClr val="00B050"/>
                </a:solidFill>
                <a:latin typeface="Arial" panose="020B0604020202020204" pitchFamily="34" charset="0"/>
                <a:cs typeface="Arial" panose="020B0604020202020204" pitchFamily="34" charset="0"/>
              </a:rPr>
              <a:t>pharmaceuticals, pesticides, industrial and household chemicals, and changing climate </a:t>
            </a:r>
            <a:r>
              <a:rPr lang="en-US" sz="2400" dirty="0">
                <a:latin typeface="Arial" panose="020B0604020202020204" pitchFamily="34" charset="0"/>
                <a:cs typeface="Arial" panose="020B0604020202020204" pitchFamily="34" charset="0"/>
              </a:rPr>
              <a:t>patterns represent a new water quality challenge, with still unknown long-term impacts on human health and ecosystems.</a:t>
            </a: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Water pollution, resulting from human activities, disturbs aquatic ecosystems not only in structure but also in function, affecting and modifying the integrity of these systems. </a:t>
            </a: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Clear evidence is </a:t>
            </a:r>
            <a:r>
              <a:rPr lang="en-US" sz="2400" b="1" dirty="0">
                <a:solidFill>
                  <a:srgbClr val="00B050"/>
                </a:solidFill>
                <a:latin typeface="Arial" panose="020B0604020202020204" pitchFamily="34" charset="0"/>
                <a:cs typeface="Arial" panose="020B0604020202020204" pitchFamily="34" charset="0"/>
              </a:rPr>
              <a:t>eutrophication</a:t>
            </a:r>
            <a:r>
              <a:rPr lang="en-US" sz="2400" dirty="0">
                <a:latin typeface="Arial" panose="020B0604020202020204" pitchFamily="34" charset="0"/>
                <a:cs typeface="Arial" panose="020B0604020202020204" pitchFamily="34" charset="0"/>
              </a:rPr>
              <a:t>, which results from high loads of nutrients (phosphorus and nitrogen) primarily from </a:t>
            </a:r>
            <a:r>
              <a:rPr lang="en-US" sz="2400" b="1" dirty="0">
                <a:solidFill>
                  <a:srgbClr val="00B050"/>
                </a:solidFill>
                <a:latin typeface="Arial" panose="020B0604020202020204" pitchFamily="34" charset="0"/>
                <a:cs typeface="Arial" panose="020B0604020202020204" pitchFamily="34" charset="0"/>
              </a:rPr>
              <a:t>agricultural runoffs</a:t>
            </a:r>
            <a:r>
              <a:rPr lang="en-US" sz="2400" dirty="0">
                <a:latin typeface="Arial" panose="020B0604020202020204" pitchFamily="34" charset="0"/>
                <a:cs typeface="Arial" panose="020B0604020202020204" pitchFamily="34" charset="0"/>
              </a:rPr>
              <a:t>, domestic and industrial wastewater and atmospheric inputs from fossil fuel burning. </a:t>
            </a:r>
          </a:p>
        </p:txBody>
      </p:sp>
    </p:spTree>
    <p:extLst>
      <p:ext uri="{BB962C8B-B14F-4D97-AF65-F5344CB8AC3E}">
        <p14:creationId xmlns:p14="http://schemas.microsoft.com/office/powerpoint/2010/main" val="24725054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379F15-B652-426E-9183-1374F9A6D036}"/>
              </a:ext>
            </a:extLst>
          </p:cNvPr>
          <p:cNvSpPr>
            <a:spLocks noGrp="1"/>
          </p:cNvSpPr>
          <p:nvPr>
            <p:ph idx="1"/>
          </p:nvPr>
        </p:nvSpPr>
        <p:spPr>
          <a:xfrm>
            <a:off x="235974" y="383458"/>
            <a:ext cx="11739716" cy="6238568"/>
          </a:xfrm>
        </p:spPr>
        <p:txBody>
          <a:bodyPr/>
          <a:lstStyle/>
          <a:p>
            <a:pPr marL="457200" lvl="1" indent="0" algn="just">
              <a:lnSpc>
                <a:spcPct val="150000"/>
              </a:lnSpc>
              <a:buNone/>
            </a:pPr>
            <a:r>
              <a:rPr lang="en-US" dirty="0">
                <a:latin typeface="Arial" panose="020B0604020202020204" pitchFamily="34" charset="0"/>
                <a:cs typeface="Arial" panose="020B0604020202020204" pitchFamily="34" charset="0"/>
              </a:rPr>
              <a:t>c. </a:t>
            </a:r>
            <a:r>
              <a:rPr lang="en-US" b="1" dirty="0">
                <a:latin typeface="Arial" panose="020B0604020202020204" pitchFamily="34" charset="0"/>
                <a:cs typeface="Arial" panose="020B0604020202020204" pitchFamily="34" charset="0"/>
              </a:rPr>
              <a:t>Turbidity </a:t>
            </a:r>
          </a:p>
          <a:p>
            <a:pPr lvl="2"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refers to the clarity of water. </a:t>
            </a:r>
          </a:p>
          <a:p>
            <a:pPr lvl="2"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It impacts the amount of sunlight a stream receives. </a:t>
            </a:r>
          </a:p>
          <a:p>
            <a:pPr lvl="2"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Similarly, it determines the depth the sunlight reaches. </a:t>
            </a:r>
          </a:p>
          <a:p>
            <a:pPr lvl="2"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Turbidity is measured using a Secchi disk or a turbidity meter. </a:t>
            </a:r>
          </a:p>
          <a:p>
            <a:pPr marL="0" indent="0" algn="just">
              <a:lnSpc>
                <a:spcPct val="150000"/>
              </a:lnSpc>
              <a:buNone/>
            </a:pPr>
            <a:r>
              <a:rPr lang="en-US" sz="2400" b="1" dirty="0">
                <a:latin typeface="Arial" panose="020B0604020202020204" pitchFamily="34" charset="0"/>
                <a:cs typeface="Arial" panose="020B0604020202020204" pitchFamily="34" charset="0"/>
              </a:rPr>
              <a:t>2. Chemical components</a:t>
            </a:r>
          </a:p>
          <a:p>
            <a:pPr marL="971550" lvl="1" indent="-514350" algn="just">
              <a:lnSpc>
                <a:spcPct val="150000"/>
              </a:lnSpc>
              <a:buAutoNum type="alphaLcPeriod"/>
            </a:pPr>
            <a:r>
              <a:rPr lang="en-US" b="1" dirty="0">
                <a:latin typeface="Arial" panose="020B0604020202020204" pitchFamily="34" charset="0"/>
                <a:cs typeface="Arial" panose="020B0604020202020204" pitchFamily="34" charset="0"/>
              </a:rPr>
              <a:t>pH </a:t>
            </a:r>
            <a:endParaRPr lang="en-US" dirty="0">
              <a:latin typeface="Arial" panose="020B0604020202020204" pitchFamily="34" charset="0"/>
              <a:cs typeface="Arial" panose="020B0604020202020204" pitchFamily="34" charset="0"/>
            </a:endParaRPr>
          </a:p>
          <a:p>
            <a:pPr lvl="2"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A measure of the alkalinity or acidity of water. </a:t>
            </a:r>
          </a:p>
          <a:p>
            <a:pPr lvl="2"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Highly impacts aquatic organisms and solubility of nutrients in water. </a:t>
            </a:r>
          </a:p>
          <a:p>
            <a:pPr lvl="2"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Measured using a pH meter</a:t>
            </a:r>
            <a:r>
              <a:rPr lang="en-US" dirty="0"/>
              <a:t>.</a:t>
            </a:r>
          </a:p>
        </p:txBody>
      </p:sp>
    </p:spTree>
    <p:extLst>
      <p:ext uri="{BB962C8B-B14F-4D97-AF65-F5344CB8AC3E}">
        <p14:creationId xmlns:p14="http://schemas.microsoft.com/office/powerpoint/2010/main" val="38908329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B76327-7A33-4AB6-83A5-AC244EED0EC9}"/>
              </a:ext>
            </a:extLst>
          </p:cNvPr>
          <p:cNvSpPr>
            <a:spLocks noGrp="1"/>
          </p:cNvSpPr>
          <p:nvPr>
            <p:ph idx="1"/>
          </p:nvPr>
        </p:nvSpPr>
        <p:spPr>
          <a:xfrm>
            <a:off x="221225" y="162232"/>
            <a:ext cx="11621729" cy="6474542"/>
          </a:xfrm>
        </p:spPr>
        <p:txBody>
          <a:bodyPr>
            <a:normAutofit/>
          </a:bodyPr>
          <a:lstStyle/>
          <a:p>
            <a:pPr marL="0" indent="0" algn="just">
              <a:lnSpc>
                <a:spcPct val="150000"/>
              </a:lnSpc>
              <a:buNone/>
            </a:pPr>
            <a:r>
              <a:rPr lang="en-US" sz="2400" b="1" dirty="0">
                <a:latin typeface="Arial" panose="020B0604020202020204" pitchFamily="34" charset="0"/>
                <a:cs typeface="Arial" panose="020B0604020202020204" pitchFamily="34" charset="0"/>
              </a:rPr>
              <a:t>b. Dissolved oxygen (DO)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amount of oxygen present in water.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It affects aquatic organisms from micro to macro level.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Measured using a DO meter. </a:t>
            </a:r>
          </a:p>
          <a:p>
            <a:pPr marL="0" indent="0" algn="just">
              <a:lnSpc>
                <a:spcPct val="150000"/>
              </a:lnSpc>
              <a:buNone/>
            </a:pPr>
            <a:r>
              <a:rPr lang="en-US" sz="2400" dirty="0">
                <a:latin typeface="Arial" panose="020B0604020202020204" pitchFamily="34" charset="0"/>
                <a:cs typeface="Arial" panose="020B0604020202020204" pitchFamily="34" charset="0"/>
              </a:rPr>
              <a:t>c. </a:t>
            </a:r>
            <a:r>
              <a:rPr lang="en-US" sz="2400" b="1" dirty="0">
                <a:latin typeface="Arial" panose="020B0604020202020204" pitchFamily="34" charset="0"/>
                <a:cs typeface="Arial" panose="020B0604020202020204" pitchFamily="34" charset="0"/>
              </a:rPr>
              <a:t>Biological oxygen demand (BOD)</a:t>
            </a:r>
            <a:r>
              <a:rPr lang="en-US" sz="2400" dirty="0">
                <a:latin typeface="Arial" panose="020B0604020202020204" pitchFamily="34" charset="0"/>
                <a:cs typeface="Arial" panose="020B0604020202020204" pitchFamily="34" charset="0"/>
              </a:rPr>
              <a:t>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a measure of the amount of oxygen bacteria will consume while decomposing organic matter under aerobic conditions.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It affects the amount of DO in water.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Measured by taking samples in the field and analyzed in the laboratory. </a:t>
            </a:r>
          </a:p>
          <a:p>
            <a:endParaRPr lang="en-US" dirty="0"/>
          </a:p>
        </p:txBody>
      </p:sp>
    </p:spTree>
    <p:extLst>
      <p:ext uri="{BB962C8B-B14F-4D97-AF65-F5344CB8AC3E}">
        <p14:creationId xmlns:p14="http://schemas.microsoft.com/office/powerpoint/2010/main" val="1360929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0FC9B6-F0FF-4E7C-BF11-0BADFAEEC444}"/>
              </a:ext>
            </a:extLst>
          </p:cNvPr>
          <p:cNvSpPr>
            <a:spLocks noGrp="1"/>
          </p:cNvSpPr>
          <p:nvPr>
            <p:ph idx="1"/>
          </p:nvPr>
        </p:nvSpPr>
        <p:spPr>
          <a:xfrm>
            <a:off x="471947" y="235974"/>
            <a:ext cx="11312013" cy="6400800"/>
          </a:xfrm>
        </p:spPr>
        <p:txBody>
          <a:bodyPr>
            <a:normAutofit/>
          </a:bodyPr>
          <a:lstStyle/>
          <a:p>
            <a:pPr marL="0" indent="0" algn="just">
              <a:lnSpc>
                <a:spcPct val="150000"/>
              </a:lnSpc>
              <a:buNone/>
            </a:pPr>
            <a:r>
              <a:rPr lang="en-US" sz="2400" dirty="0">
                <a:latin typeface="Arial" panose="020B0604020202020204" pitchFamily="34" charset="0"/>
                <a:cs typeface="Arial" panose="020B0604020202020204" pitchFamily="34" charset="0"/>
              </a:rPr>
              <a:t>d. </a:t>
            </a:r>
            <a:r>
              <a:rPr lang="en-US" sz="2400" b="1" dirty="0">
                <a:latin typeface="Arial" panose="020B0604020202020204" pitchFamily="34" charset="0"/>
                <a:cs typeface="Arial" panose="020B0604020202020204" pitchFamily="34" charset="0"/>
              </a:rPr>
              <a:t>Dissolved solids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refers to the amount of dissolved nutrients in water, as total dissolved solids (TDS).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Measured using a conductivity meter. </a:t>
            </a:r>
          </a:p>
          <a:p>
            <a:pPr marL="0" indent="0" algn="just">
              <a:lnSpc>
                <a:spcPct val="150000"/>
              </a:lnSpc>
              <a:buNone/>
            </a:pPr>
            <a:r>
              <a:rPr lang="en-US" sz="2400" dirty="0">
                <a:latin typeface="Arial" panose="020B0604020202020204" pitchFamily="34" charset="0"/>
                <a:cs typeface="Arial" panose="020B0604020202020204" pitchFamily="34" charset="0"/>
              </a:rPr>
              <a:t>e. </a:t>
            </a:r>
            <a:r>
              <a:rPr lang="en-US" sz="2400" b="1" dirty="0">
                <a:latin typeface="Arial" panose="020B0604020202020204" pitchFamily="34" charset="0"/>
                <a:cs typeface="Arial" panose="020B0604020202020204" pitchFamily="34" charset="0"/>
              </a:rPr>
              <a:t>Nutrient concentration/toxins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refers to the presence or absence of a chemical contaminant, one that exceeds the safe level.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It is of great significance in determining the usefulness of water and the health of the aquatic ecosystem.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Measured by taking samples in the field and analyzed in the laboratory. </a:t>
            </a:r>
          </a:p>
          <a:p>
            <a:endParaRPr lang="en-US" dirty="0"/>
          </a:p>
        </p:txBody>
      </p:sp>
    </p:spTree>
    <p:extLst>
      <p:ext uri="{BB962C8B-B14F-4D97-AF65-F5344CB8AC3E}">
        <p14:creationId xmlns:p14="http://schemas.microsoft.com/office/powerpoint/2010/main" val="22756073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1CAFEE-D38B-4655-AE8F-EAE3D0FEEBBE}"/>
              </a:ext>
            </a:extLst>
          </p:cNvPr>
          <p:cNvSpPr>
            <a:spLocks noGrp="1"/>
          </p:cNvSpPr>
          <p:nvPr>
            <p:ph idx="1"/>
          </p:nvPr>
        </p:nvSpPr>
        <p:spPr>
          <a:xfrm>
            <a:off x="235973" y="309716"/>
            <a:ext cx="11783961" cy="6194323"/>
          </a:xfrm>
        </p:spPr>
        <p:txBody>
          <a:bodyPr/>
          <a:lstStyle/>
          <a:p>
            <a:pPr marL="0" indent="0" algn="just">
              <a:lnSpc>
                <a:spcPct val="150000"/>
              </a:lnSpc>
              <a:buNone/>
            </a:pPr>
            <a:r>
              <a:rPr lang="en-US" sz="2400" b="1" dirty="0">
                <a:latin typeface="Arial" panose="020B0604020202020204" pitchFamily="34" charset="0"/>
                <a:cs typeface="Arial" panose="020B0604020202020204" pitchFamily="34" charset="0"/>
              </a:rPr>
              <a:t>3. Biological components </a:t>
            </a:r>
          </a:p>
          <a:p>
            <a:pPr marL="457200" lvl="1" indent="0" algn="just">
              <a:lnSpc>
                <a:spcPct val="150000"/>
              </a:lnSpc>
              <a:buNone/>
            </a:pPr>
            <a:r>
              <a:rPr lang="en-US" dirty="0">
                <a:latin typeface="Arial" panose="020B0604020202020204" pitchFamily="34" charset="0"/>
                <a:cs typeface="Arial" panose="020B0604020202020204" pitchFamily="34" charset="0"/>
              </a:rPr>
              <a:t>a. </a:t>
            </a:r>
            <a:r>
              <a:rPr lang="en-US" b="1" dirty="0">
                <a:latin typeface="Arial" panose="020B0604020202020204" pitchFamily="34" charset="0"/>
                <a:cs typeface="Arial" panose="020B0604020202020204" pitchFamily="34" charset="0"/>
              </a:rPr>
              <a:t>Pathogens </a:t>
            </a:r>
          </a:p>
          <a:p>
            <a:pPr lvl="2"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refers to the biological contaminant that poses serious health concern. </a:t>
            </a:r>
          </a:p>
          <a:p>
            <a:pPr lvl="2"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Measured by analyzing fecal coliform count, specifically Escherichia coli species, from the water sample. </a:t>
            </a:r>
          </a:p>
          <a:p>
            <a:pPr marL="457200" lvl="1" indent="0" algn="just">
              <a:lnSpc>
                <a:spcPct val="150000"/>
              </a:lnSpc>
              <a:buNone/>
            </a:pPr>
            <a:r>
              <a:rPr lang="en-US" dirty="0">
                <a:latin typeface="Arial" panose="020B0604020202020204" pitchFamily="34" charset="0"/>
                <a:cs typeface="Arial" panose="020B0604020202020204" pitchFamily="34" charset="0"/>
              </a:rPr>
              <a:t>b. </a:t>
            </a:r>
            <a:r>
              <a:rPr lang="en-US" b="1" dirty="0">
                <a:latin typeface="Arial" panose="020B0604020202020204" pitchFamily="34" charset="0"/>
                <a:cs typeface="Arial" panose="020B0604020202020204" pitchFamily="34" charset="0"/>
              </a:rPr>
              <a:t>Exotic species </a:t>
            </a:r>
          </a:p>
          <a:p>
            <a:pPr lvl="2"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refers to non-native aquatic organisms that were introduced in the river/lake system. </a:t>
            </a:r>
          </a:p>
          <a:p>
            <a:pPr lvl="2"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Normally of concern since it creates havoc to the overall health of the aquatic ecosystem. </a:t>
            </a:r>
          </a:p>
          <a:p>
            <a:endParaRPr lang="en-US" dirty="0"/>
          </a:p>
        </p:txBody>
      </p:sp>
    </p:spTree>
    <p:extLst>
      <p:ext uri="{BB962C8B-B14F-4D97-AF65-F5344CB8AC3E}">
        <p14:creationId xmlns:p14="http://schemas.microsoft.com/office/powerpoint/2010/main" val="22962402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63132D-9DD3-4000-9774-1ED26DF945F0}"/>
              </a:ext>
            </a:extLst>
          </p:cNvPr>
          <p:cNvSpPr>
            <a:spLocks noGrp="1"/>
          </p:cNvSpPr>
          <p:nvPr>
            <p:ph idx="1"/>
          </p:nvPr>
        </p:nvSpPr>
        <p:spPr>
          <a:xfrm>
            <a:off x="398206" y="368710"/>
            <a:ext cx="11415252" cy="6209071"/>
          </a:xfrm>
        </p:spPr>
        <p:txBody>
          <a:bodyPr>
            <a:normAutofit/>
          </a:bodyPr>
          <a:lstStyle/>
          <a:p>
            <a:pPr algn="just">
              <a:lnSpc>
                <a:spcPct val="150000"/>
              </a:lnSpc>
              <a:buFont typeface="Wingdings" panose="05000000000000000000" pitchFamily="2" charset="2"/>
              <a:buChar char="q"/>
            </a:pPr>
            <a:r>
              <a:rPr lang="en-US" dirty="0">
                <a:solidFill>
                  <a:srgbClr val="00B050"/>
                </a:solidFill>
                <a:latin typeface="Arial" panose="020B0604020202020204" pitchFamily="34" charset="0"/>
                <a:cs typeface="Arial" panose="020B0604020202020204" pitchFamily="34" charset="0"/>
              </a:rPr>
              <a:t>READING ASSIGNMENT</a:t>
            </a:r>
          </a:p>
          <a:p>
            <a:pPr lvl="1" algn="just">
              <a:lnSpc>
                <a:spcPct val="150000"/>
              </a:lnSpc>
              <a:buFont typeface="Wingdings" panose="05000000000000000000" pitchFamily="2" charset="2"/>
              <a:buChar char="v"/>
            </a:pPr>
            <a:r>
              <a:rPr lang="en-US" sz="2800" dirty="0">
                <a:solidFill>
                  <a:srgbClr val="00B050"/>
                </a:solidFill>
                <a:latin typeface="Arial" panose="020B0604020202020204" pitchFamily="34" charset="0"/>
                <a:cs typeface="Arial" panose="020B0604020202020204" pitchFamily="34" charset="0"/>
              </a:rPr>
              <a:t>Read, understand and take important notes on water quality characteristics in relation to watershed management from:</a:t>
            </a:r>
          </a:p>
          <a:p>
            <a:pPr lvl="2"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CHAPTER -11 of Brooks N.K. et al, 2013, HYDROLOGY AND THE MANAGEMENT OF WATERSHED </a:t>
            </a:r>
          </a:p>
        </p:txBody>
      </p:sp>
    </p:spTree>
    <p:extLst>
      <p:ext uri="{BB962C8B-B14F-4D97-AF65-F5344CB8AC3E}">
        <p14:creationId xmlns:p14="http://schemas.microsoft.com/office/powerpoint/2010/main" val="4474972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FBAD15-5784-4ED8-91CD-055D518D1B4E}"/>
              </a:ext>
            </a:extLst>
          </p:cNvPr>
          <p:cNvSpPr>
            <a:spLocks noGrp="1"/>
          </p:cNvSpPr>
          <p:nvPr>
            <p:ph idx="1"/>
          </p:nvPr>
        </p:nvSpPr>
        <p:spPr>
          <a:xfrm>
            <a:off x="176981" y="162232"/>
            <a:ext cx="11798709" cy="6533536"/>
          </a:xfrm>
        </p:spPr>
        <p:txBody>
          <a:bodyPr>
            <a:normAutofit/>
          </a:bodyPr>
          <a:lstStyle/>
          <a:p>
            <a:pPr>
              <a:buFont typeface="Wingdings" panose="05000000000000000000" pitchFamily="2" charset="2"/>
              <a:buChar char="q"/>
            </a:pPr>
            <a:r>
              <a:rPr lang="en-US" b="1" dirty="0">
                <a:latin typeface="Arial" panose="020B0604020202020204" pitchFamily="34" charset="0"/>
                <a:cs typeface="Arial" panose="020B0604020202020204" pitchFamily="34" charset="0"/>
              </a:rPr>
              <a:t>Nonpoint source pollution and water-quality characteristics in a watershed</a:t>
            </a:r>
          </a:p>
          <a:p>
            <a:pPr lvl="1" algn="just">
              <a:lnSpc>
                <a:spcPct val="150000"/>
              </a:lnSpc>
              <a:buFont typeface="Wingdings" panose="05000000000000000000" pitchFamily="2" charset="2"/>
              <a:buChar char="v"/>
            </a:pPr>
            <a:r>
              <a:rPr lang="en-US" i="1" dirty="0">
                <a:latin typeface="Arial" panose="020B0604020202020204" pitchFamily="34" charset="0"/>
                <a:cs typeface="Arial" panose="020B0604020202020204" pitchFamily="34" charset="0"/>
              </a:rPr>
              <a:t>Nonpoint-source pollution </a:t>
            </a: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NPS</a:t>
            </a:r>
            <a:r>
              <a:rPr lang="en-US" dirty="0">
                <a:latin typeface="Arial" panose="020B0604020202020204" pitchFamily="34" charset="0"/>
                <a:cs typeface="Arial" panose="020B0604020202020204" pitchFamily="34" charset="0"/>
              </a:rPr>
              <a:t>) refers to pollution that is associated with land-use activities such as agricultural cultivation, grazing of livestock, and forest management practices which can occur in an unnoticeable manner over wide areas</a:t>
            </a:r>
          </a:p>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Chemistry of precipitation</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Air pollution and its influence on precipitation chemistry and dry-deposition additions to terrestrial and aquatic systems are of interest to watershed managers, farmers, and society as a whole. </a:t>
            </a:r>
          </a:p>
        </p:txBody>
      </p:sp>
    </p:spTree>
    <p:extLst>
      <p:ext uri="{BB962C8B-B14F-4D97-AF65-F5344CB8AC3E}">
        <p14:creationId xmlns:p14="http://schemas.microsoft.com/office/powerpoint/2010/main" val="7741346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C4F71D-778C-451B-A634-7AC68AF3F980}"/>
              </a:ext>
            </a:extLst>
          </p:cNvPr>
          <p:cNvSpPr>
            <a:spLocks noGrp="1"/>
          </p:cNvSpPr>
          <p:nvPr>
            <p:ph idx="1"/>
          </p:nvPr>
        </p:nvSpPr>
        <p:spPr>
          <a:xfrm>
            <a:off x="117987" y="235974"/>
            <a:ext cx="11813458" cy="6504039"/>
          </a:xfrm>
        </p:spPr>
        <p:txBody>
          <a:bodyPr>
            <a:normAutofit/>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Acid Precipitation and Atmospheric Chemical Constituents</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Acid refers to </a:t>
            </a:r>
            <a:r>
              <a:rPr lang="en-US" i="1" dirty="0">
                <a:latin typeface="Arial" panose="020B0604020202020204" pitchFamily="34" charset="0"/>
                <a:cs typeface="Arial" panose="020B0604020202020204" pitchFamily="34" charset="0"/>
              </a:rPr>
              <a:t>pH </a:t>
            </a:r>
            <a:r>
              <a:rPr lang="en-US" dirty="0">
                <a:latin typeface="Arial" panose="020B0604020202020204" pitchFamily="34" charset="0"/>
                <a:cs typeface="Arial" panose="020B0604020202020204" pitchFamily="34" charset="0"/>
              </a:rPr>
              <a:t>values less than 7 in water where </a:t>
            </a:r>
            <a:r>
              <a:rPr lang="en-US" i="1" dirty="0">
                <a:latin typeface="Arial" panose="020B0604020202020204" pitchFamily="34" charset="0"/>
                <a:cs typeface="Arial" panose="020B0604020202020204" pitchFamily="34" charset="0"/>
              </a:rPr>
              <a:t>pH </a:t>
            </a:r>
            <a:r>
              <a:rPr lang="en-US" dirty="0">
                <a:latin typeface="Arial" panose="020B0604020202020204" pitchFamily="34" charset="0"/>
                <a:cs typeface="Arial" panose="020B0604020202020204" pitchFamily="34" charset="0"/>
              </a:rPr>
              <a:t>is defined as the negative log (base 10) of the hydrogen (</a:t>
            </a:r>
            <a:r>
              <a:rPr lang="en-US" i="1" dirty="0">
                <a:latin typeface="Arial" panose="020B0604020202020204" pitchFamily="34" charset="0"/>
                <a:cs typeface="Arial" panose="020B0604020202020204" pitchFamily="34" charset="0"/>
              </a:rPr>
              <a:t>H</a:t>
            </a:r>
            <a:r>
              <a:rPr lang="en-US" dirty="0">
                <a:latin typeface="Arial" panose="020B0604020202020204" pitchFamily="34" charset="0"/>
                <a:cs typeface="Arial" panose="020B0604020202020204" pitchFamily="34" charset="0"/>
              </a:rPr>
              <a:t>+ )-ion activity in moles per liter</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Acid precipitation became a major environmental issue in the late 1970s and early 1980s in the industrial countries of the northern hemisphere.</a:t>
            </a:r>
          </a:p>
          <a:p>
            <a:pPr marL="457200" lvl="1" indent="0" algn="just">
              <a:lnSpc>
                <a:spcPct val="150000"/>
              </a:lnSpc>
              <a:buNone/>
            </a:pPr>
            <a:endParaRPr lang="en-US" dirty="0">
              <a:latin typeface="Arial" panose="020B0604020202020204" pitchFamily="34" charset="0"/>
              <a:cs typeface="Arial" panose="020B0604020202020204" pitchFamily="34" charset="0"/>
            </a:endParaRP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Naturally occurring precipitation is slightly acidic (</a:t>
            </a:r>
            <a:r>
              <a:rPr lang="en-US" i="1" dirty="0">
                <a:latin typeface="Arial" panose="020B0604020202020204" pitchFamily="34" charset="0"/>
                <a:cs typeface="Arial" panose="020B0604020202020204" pitchFamily="34" charset="0"/>
              </a:rPr>
              <a:t>pH</a:t>
            </a:r>
            <a:r>
              <a:rPr lang="en-US" dirty="0">
                <a:latin typeface="Arial" panose="020B0604020202020204" pitchFamily="34" charset="0"/>
                <a:cs typeface="Arial" panose="020B0604020202020204" pitchFamily="34" charset="0"/>
              </a:rPr>
              <a:t> of 5.6–5.7) because of the reaction of water with </a:t>
            </a:r>
            <a:r>
              <a:rPr lang="en-US" b="1" dirty="0">
                <a:latin typeface="Arial" panose="020B0604020202020204" pitchFamily="34" charset="0"/>
                <a:cs typeface="Arial" panose="020B0604020202020204" pitchFamily="34" charset="0"/>
              </a:rPr>
              <a:t>normal levels of atmospheric carbon dioxide </a:t>
            </a: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CO</a:t>
            </a:r>
            <a:r>
              <a:rPr lang="en-US" i="1"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In the late 1970s and early 1980s the industrial countries of northeastern US and northern Europe experienced </a:t>
            </a:r>
            <a:r>
              <a:rPr lang="en-US" b="1" dirty="0">
                <a:latin typeface="Arial" panose="020B0604020202020204" pitchFamily="34" charset="0"/>
                <a:cs typeface="Arial" panose="020B0604020202020204" pitchFamily="34" charset="0"/>
              </a:rPr>
              <a:t>increasing acid rainfall </a:t>
            </a:r>
            <a:r>
              <a:rPr lang="en-US" b="1" i="1" dirty="0">
                <a:latin typeface="Arial" panose="020B0604020202020204" pitchFamily="34" charset="0"/>
                <a:cs typeface="Arial" panose="020B0604020202020204" pitchFamily="34" charset="0"/>
              </a:rPr>
              <a:t>pH </a:t>
            </a:r>
            <a:r>
              <a:rPr lang="en-US" b="1" dirty="0">
                <a:latin typeface="Arial" panose="020B0604020202020204" pitchFamily="34" charset="0"/>
                <a:cs typeface="Arial" panose="020B0604020202020204" pitchFamily="34" charset="0"/>
              </a:rPr>
              <a:t>values </a:t>
            </a:r>
            <a:r>
              <a:rPr lang="en-US" dirty="0">
                <a:latin typeface="Arial" panose="020B0604020202020204" pitchFamily="34" charset="0"/>
                <a:cs typeface="Arial" panose="020B0604020202020204" pitchFamily="34" charset="0"/>
              </a:rPr>
              <a:t>of 4.5 and 2.4 respectively, were reported. </a:t>
            </a:r>
          </a:p>
        </p:txBody>
      </p:sp>
    </p:spTree>
    <p:extLst>
      <p:ext uri="{BB962C8B-B14F-4D97-AF65-F5344CB8AC3E}">
        <p14:creationId xmlns:p14="http://schemas.microsoft.com/office/powerpoint/2010/main" val="9784555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A5C026-5BAF-4B8D-A600-F9007975D204}"/>
              </a:ext>
            </a:extLst>
          </p:cNvPr>
          <p:cNvSpPr>
            <a:spLocks noGrp="1"/>
          </p:cNvSpPr>
          <p:nvPr>
            <p:ph idx="1"/>
          </p:nvPr>
        </p:nvSpPr>
        <p:spPr>
          <a:xfrm>
            <a:off x="117987" y="221226"/>
            <a:ext cx="11901948" cy="6504039"/>
          </a:xfrm>
        </p:spPr>
        <p:txBody>
          <a:bodyPr>
            <a:normAutofit/>
          </a:bodyPr>
          <a:lstStyle/>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The increasing acidity of precipitation was caused by the atmospheric inputs of sulfur (</a:t>
            </a:r>
            <a:r>
              <a:rPr lang="en-US" sz="2400" i="1" dirty="0">
                <a:latin typeface="Arial" panose="020B0604020202020204" pitchFamily="34" charset="0"/>
                <a:cs typeface="Arial" panose="020B0604020202020204" pitchFamily="34" charset="0"/>
              </a:rPr>
              <a:t>S</a:t>
            </a:r>
            <a:r>
              <a:rPr lang="en-US" sz="2400" dirty="0">
                <a:latin typeface="Arial" panose="020B0604020202020204" pitchFamily="34" charset="0"/>
                <a:cs typeface="Arial" panose="020B0604020202020204" pitchFamily="34" charset="0"/>
              </a:rPr>
              <a:t>−) and nitrogen (</a:t>
            </a:r>
            <a:r>
              <a:rPr lang="en-US" sz="2400" i="1" dirty="0">
                <a:latin typeface="Arial" panose="020B0604020202020204" pitchFamily="34" charset="0"/>
                <a:cs typeface="Arial" panose="020B0604020202020204" pitchFamily="34" charset="0"/>
              </a:rPr>
              <a:t>N</a:t>
            </a:r>
            <a:r>
              <a:rPr lang="en-US" sz="2400" dirty="0">
                <a:latin typeface="Arial" panose="020B0604020202020204" pitchFamily="34" charset="0"/>
                <a:cs typeface="Arial" panose="020B0604020202020204" pitchFamily="34" charset="0"/>
              </a:rPr>
              <a:t>) oxides from the </a:t>
            </a:r>
            <a:r>
              <a:rPr lang="en-US" sz="2400" b="1" dirty="0">
                <a:latin typeface="Arial" panose="020B0604020202020204" pitchFamily="34" charset="0"/>
                <a:cs typeface="Arial" panose="020B0604020202020204" pitchFamily="34" charset="0"/>
              </a:rPr>
              <a:t>burning of fossil fuels </a:t>
            </a:r>
            <a:r>
              <a:rPr lang="en-US" sz="2400" dirty="0">
                <a:latin typeface="Arial" panose="020B0604020202020204" pitchFamily="34" charset="0"/>
                <a:cs typeface="Arial" panose="020B0604020202020204" pitchFamily="34" charset="0"/>
              </a:rPr>
              <a:t>such as coal and oil.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Of major concern are the impacts of acid deposition including both liquid and solid atmospheric </a:t>
            </a:r>
            <a:r>
              <a:rPr lang="en-US" sz="2400" b="1" dirty="0">
                <a:latin typeface="Arial" panose="020B0604020202020204" pitchFamily="34" charset="0"/>
                <a:cs typeface="Arial" panose="020B0604020202020204" pitchFamily="34" charset="0"/>
              </a:rPr>
              <a:t>particulates on aquatic and terrestrial ecosystems</a:t>
            </a:r>
            <a:r>
              <a:rPr lang="en-US" sz="2400" dirty="0">
                <a:latin typeface="Arial" panose="020B0604020202020204" pitchFamily="34" charset="0"/>
                <a:cs typeface="Arial" panose="020B0604020202020204" pitchFamily="34" charset="0"/>
              </a:rPr>
              <a:t>.</a:t>
            </a:r>
          </a:p>
          <a:p>
            <a:pPr marL="0" indent="0" algn="just">
              <a:lnSpc>
                <a:spcPct val="150000"/>
              </a:lnSpc>
              <a:buNone/>
            </a:pPr>
            <a:endParaRPr lang="en-US" sz="2400"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The effects of acid deposition are a global concern because of the </a:t>
            </a:r>
            <a:r>
              <a:rPr lang="en-US" sz="2400" b="1" dirty="0">
                <a:latin typeface="Arial" panose="020B0604020202020204" pitchFamily="34" charset="0"/>
                <a:cs typeface="Arial" panose="020B0604020202020204" pitchFamily="34" charset="0"/>
              </a:rPr>
              <a:t>long-range transport of acid by the atmosphere.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The impacts of acid deposition on streams and lakes are largely </a:t>
            </a:r>
            <a:r>
              <a:rPr lang="en-US" sz="2400" b="1" dirty="0">
                <a:latin typeface="Arial" panose="020B0604020202020204" pitchFamily="34" charset="0"/>
                <a:cs typeface="Arial" panose="020B0604020202020204" pitchFamily="34" charset="0"/>
              </a:rPr>
              <a:t>a function of the buffering capacity of soil surrounding them and the size of the watershed</a:t>
            </a:r>
          </a:p>
        </p:txBody>
      </p:sp>
    </p:spTree>
    <p:extLst>
      <p:ext uri="{BB962C8B-B14F-4D97-AF65-F5344CB8AC3E}">
        <p14:creationId xmlns:p14="http://schemas.microsoft.com/office/powerpoint/2010/main" val="39276954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FD6EDF-9F47-439D-A203-9A8F6146E912}"/>
              </a:ext>
            </a:extLst>
          </p:cNvPr>
          <p:cNvSpPr>
            <a:spLocks noGrp="1"/>
          </p:cNvSpPr>
          <p:nvPr>
            <p:ph idx="1"/>
          </p:nvPr>
        </p:nvSpPr>
        <p:spPr>
          <a:xfrm>
            <a:off x="126609" y="0"/>
            <a:ext cx="11901268" cy="6696221"/>
          </a:xfrm>
        </p:spPr>
        <p:txBody>
          <a:bodyPr>
            <a:normAutofit/>
          </a:bodyPr>
          <a:lstStyle/>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Acids become neutralized and waters may not become acidified if soils are </a:t>
            </a:r>
            <a:r>
              <a:rPr lang="en-US" sz="2400" b="1" dirty="0">
                <a:solidFill>
                  <a:srgbClr val="00B050"/>
                </a:solidFill>
                <a:latin typeface="Arial" panose="020B0604020202020204" pitchFamily="34" charset="0"/>
                <a:cs typeface="Arial" panose="020B0604020202020204" pitchFamily="34" charset="0"/>
              </a:rPr>
              <a:t>alkaline</a:t>
            </a:r>
            <a:r>
              <a:rPr lang="en-US" sz="2400" dirty="0">
                <a:latin typeface="Arial" panose="020B0604020202020204" pitchFamily="34" charset="0"/>
                <a:cs typeface="Arial" panose="020B0604020202020204" pitchFamily="34" charset="0"/>
              </a:rPr>
              <a:t> or contain sufficient </a:t>
            </a:r>
            <a:r>
              <a:rPr lang="en-US" sz="2400" b="1" dirty="0">
                <a:solidFill>
                  <a:srgbClr val="00B050"/>
                </a:solidFill>
                <a:latin typeface="Arial" panose="020B0604020202020204" pitchFamily="34" charset="0"/>
                <a:cs typeface="Arial" panose="020B0604020202020204" pitchFamily="34" charset="0"/>
              </a:rPr>
              <a:t>calcium (</a:t>
            </a:r>
            <a:r>
              <a:rPr lang="en-US" sz="2400" b="1" i="1" dirty="0">
                <a:solidFill>
                  <a:srgbClr val="00B050"/>
                </a:solidFill>
                <a:latin typeface="Arial" panose="020B0604020202020204" pitchFamily="34" charset="0"/>
                <a:cs typeface="Arial" panose="020B0604020202020204" pitchFamily="34" charset="0"/>
              </a:rPr>
              <a:t>Ca</a:t>
            </a:r>
            <a:r>
              <a:rPr lang="en-US" sz="2400" b="1" dirty="0">
                <a:solidFill>
                  <a:srgbClr val="00B050"/>
                </a:solidFill>
                <a:latin typeface="Arial" panose="020B0604020202020204" pitchFamily="34" charset="0"/>
                <a:cs typeface="Arial" panose="020B0604020202020204" pitchFamily="34" charset="0"/>
              </a:rPr>
              <a:t>).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However, lakes and streams that occur on infertile and shallow soils on top of acidic bedrock and have a low ratio of watershed area to water surface area are </a:t>
            </a:r>
            <a:r>
              <a:rPr lang="en-US" sz="2400" b="1" dirty="0">
                <a:solidFill>
                  <a:srgbClr val="00B050"/>
                </a:solidFill>
                <a:latin typeface="Arial" panose="020B0604020202020204" pitchFamily="34" charset="0"/>
                <a:cs typeface="Arial" panose="020B0604020202020204" pitchFamily="34" charset="0"/>
              </a:rPr>
              <a:t>susceptible to acidification</a:t>
            </a:r>
            <a:r>
              <a:rPr lang="en-US" sz="2400" dirty="0">
                <a:latin typeface="Arial" panose="020B0604020202020204" pitchFamily="34" charset="0"/>
                <a:cs typeface="Arial" panose="020B0604020202020204" pitchFamily="34" charset="0"/>
              </a:rPr>
              <a:t>.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Fish and organisms providing their food are generally affected once the </a:t>
            </a:r>
            <a:r>
              <a:rPr lang="en-US" sz="2400" i="1" dirty="0">
                <a:latin typeface="Arial" panose="020B0604020202020204" pitchFamily="34" charset="0"/>
                <a:cs typeface="Arial" panose="020B0604020202020204" pitchFamily="34" charset="0"/>
              </a:rPr>
              <a:t>pH </a:t>
            </a:r>
            <a:r>
              <a:rPr lang="en-US" sz="2400" dirty="0">
                <a:latin typeface="Arial" panose="020B0604020202020204" pitchFamily="34" charset="0"/>
                <a:cs typeface="Arial" panose="020B0604020202020204" pitchFamily="34" charset="0"/>
              </a:rPr>
              <a:t>of streams and lakes drops below 6.0</a:t>
            </a:r>
            <a:r>
              <a:rPr lang="en-US" dirty="0"/>
              <a:t>.</a:t>
            </a:r>
          </a:p>
          <a:p>
            <a:pPr>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Acid deposition can </a:t>
            </a:r>
            <a:r>
              <a:rPr lang="en-US" sz="2400" b="1" dirty="0">
                <a:solidFill>
                  <a:srgbClr val="00B050"/>
                </a:solidFill>
                <a:latin typeface="Arial" panose="020B0604020202020204" pitchFamily="34" charset="0"/>
                <a:cs typeface="Arial" panose="020B0604020202020204" pitchFamily="34" charset="0"/>
              </a:rPr>
              <a:t>inhibit bacterial decomposition and N fixation </a:t>
            </a:r>
            <a:r>
              <a:rPr lang="en-US" sz="2400" dirty="0">
                <a:latin typeface="Arial" panose="020B0604020202020204" pitchFamily="34" charset="0"/>
                <a:cs typeface="Arial" panose="020B0604020202020204" pitchFamily="34" charset="0"/>
              </a:rPr>
              <a:t>in the soil and can cause </a:t>
            </a:r>
            <a:r>
              <a:rPr lang="en-US" sz="2400" i="1" dirty="0">
                <a:latin typeface="Arial" panose="020B0604020202020204" pitchFamily="34" charset="0"/>
                <a:cs typeface="Arial" panose="020B0604020202020204" pitchFamily="34" charset="0"/>
              </a:rPr>
              <a:t>Ca</a:t>
            </a:r>
            <a:r>
              <a:rPr lang="en-US" sz="2400" dirty="0">
                <a:latin typeface="Arial" panose="020B0604020202020204" pitchFamily="34" charset="0"/>
                <a:cs typeface="Arial" panose="020B0604020202020204" pitchFamily="34" charset="0"/>
              </a:rPr>
              <a:t>, magnesium (</a:t>
            </a:r>
            <a:r>
              <a:rPr lang="en-US" sz="2400" i="1" dirty="0">
                <a:latin typeface="Arial" panose="020B0604020202020204" pitchFamily="34" charset="0"/>
                <a:cs typeface="Arial" panose="020B0604020202020204" pitchFamily="34" charset="0"/>
              </a:rPr>
              <a:t>Mg</a:t>
            </a:r>
            <a:r>
              <a:rPr lang="en-US" sz="2400" dirty="0">
                <a:latin typeface="Arial" panose="020B0604020202020204" pitchFamily="34" charset="0"/>
                <a:cs typeface="Arial" panose="020B0604020202020204" pitchFamily="34" charset="0"/>
              </a:rPr>
              <a:t>), and potassium (</a:t>
            </a:r>
            <a:r>
              <a:rPr lang="en-US" sz="2400" i="1" dirty="0">
                <a:latin typeface="Arial" panose="020B0604020202020204" pitchFamily="34" charset="0"/>
                <a:cs typeface="Arial" panose="020B0604020202020204" pitchFamily="34" charset="0"/>
              </a:rPr>
              <a:t>K</a:t>
            </a:r>
            <a:r>
              <a:rPr lang="en-US" sz="2400" dirty="0">
                <a:latin typeface="Arial" panose="020B0604020202020204" pitchFamily="34" charset="0"/>
                <a:cs typeface="Arial" panose="020B0604020202020204" pitchFamily="34" charset="0"/>
              </a:rPr>
              <a:t>) to be leached from the soil.</a:t>
            </a:r>
          </a:p>
          <a:p>
            <a:pPr>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Controlling emissions such as sulfate (</a:t>
            </a:r>
            <a:r>
              <a:rPr lang="en-US" sz="2400" i="1" dirty="0">
                <a:latin typeface="Arial" panose="020B0604020202020204" pitchFamily="34" charset="0"/>
                <a:cs typeface="Arial" panose="020B0604020202020204" pitchFamily="34" charset="0"/>
              </a:rPr>
              <a:t>SO</a:t>
            </a:r>
            <a:r>
              <a:rPr lang="en-US" sz="2400" i="1"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and nitrate (</a:t>
            </a:r>
            <a:r>
              <a:rPr lang="en-US" sz="2400" i="1" dirty="0">
                <a:latin typeface="Arial" panose="020B0604020202020204" pitchFamily="34" charset="0"/>
                <a:cs typeface="Arial" panose="020B0604020202020204" pitchFamily="34" charset="0"/>
              </a:rPr>
              <a:t>NO</a:t>
            </a:r>
            <a:r>
              <a:rPr lang="en-US" sz="2400" i="1" baseline="-25000" dirty="0">
                <a:latin typeface="Arial" panose="020B0604020202020204" pitchFamily="34" charset="0"/>
                <a:cs typeface="Arial" panose="020B0604020202020204" pitchFamily="34" charset="0"/>
              </a:rPr>
              <a:t>x</a:t>
            </a:r>
            <a:r>
              <a:rPr lang="en-US" sz="2400" dirty="0">
                <a:latin typeface="Arial" panose="020B0604020202020204" pitchFamily="34" charset="0"/>
                <a:cs typeface="Arial" panose="020B0604020202020204" pitchFamily="34" charset="0"/>
              </a:rPr>
              <a:t>) is the key to reducing acid precipitation.</a:t>
            </a:r>
          </a:p>
        </p:txBody>
      </p:sp>
    </p:spTree>
    <p:extLst>
      <p:ext uri="{BB962C8B-B14F-4D97-AF65-F5344CB8AC3E}">
        <p14:creationId xmlns:p14="http://schemas.microsoft.com/office/powerpoint/2010/main" val="35226230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70990D-E4BA-463D-8B38-3B287BB3DE8B}"/>
              </a:ext>
            </a:extLst>
          </p:cNvPr>
          <p:cNvSpPr>
            <a:spLocks noGrp="1"/>
          </p:cNvSpPr>
          <p:nvPr>
            <p:ph idx="1"/>
          </p:nvPr>
        </p:nvSpPr>
        <p:spPr>
          <a:xfrm>
            <a:off x="112541" y="295421"/>
            <a:ext cx="11915335" cy="6443003"/>
          </a:xfrm>
        </p:spPr>
        <p:txBody>
          <a:bodyPr>
            <a:noAutofit/>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Atmospheric Deposition of Mercury</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One of the main sources of </a:t>
            </a:r>
            <a:r>
              <a:rPr lang="en-US" i="1" dirty="0">
                <a:latin typeface="Arial" panose="020B0604020202020204" pitchFamily="34" charset="0"/>
                <a:cs typeface="Arial" panose="020B0604020202020204" pitchFamily="34" charset="0"/>
              </a:rPr>
              <a:t>Hg </a:t>
            </a:r>
            <a:r>
              <a:rPr lang="en-US" dirty="0">
                <a:latin typeface="Arial" panose="020B0604020202020204" pitchFamily="34" charset="0"/>
                <a:cs typeface="Arial" panose="020B0604020202020204" pitchFamily="34" charset="0"/>
              </a:rPr>
              <a:t>to watersheds, streams, and lakes is by atmospheric deposition</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As a trace element in geologic formations, </a:t>
            </a:r>
            <a:r>
              <a:rPr lang="en-US" i="1" dirty="0">
                <a:latin typeface="Arial" panose="020B0604020202020204" pitchFamily="34" charset="0"/>
                <a:cs typeface="Arial" panose="020B0604020202020204" pitchFamily="34" charset="0"/>
              </a:rPr>
              <a:t>Hg </a:t>
            </a:r>
            <a:r>
              <a:rPr lang="en-US" dirty="0">
                <a:latin typeface="Arial" panose="020B0604020202020204" pitchFamily="34" charset="0"/>
                <a:cs typeface="Arial" panose="020B0604020202020204" pitchFamily="34" charset="0"/>
              </a:rPr>
              <a:t>is naturally released by the slow process of weathering though this process does not yield high concentrations</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to terrestrial and aquatic systems.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However, there are several sources of </a:t>
            </a:r>
            <a:r>
              <a:rPr lang="en-US" i="1" dirty="0">
                <a:latin typeface="Arial" panose="020B0604020202020204" pitchFamily="34" charset="0"/>
                <a:cs typeface="Arial" panose="020B0604020202020204" pitchFamily="34" charset="0"/>
              </a:rPr>
              <a:t>Hg </a:t>
            </a:r>
            <a:r>
              <a:rPr lang="en-US" dirty="0">
                <a:latin typeface="Arial" panose="020B0604020202020204" pitchFamily="34" charset="0"/>
                <a:cs typeface="Arial" panose="020B0604020202020204" pitchFamily="34" charset="0"/>
              </a:rPr>
              <a:t>resulting from natural events and people’s activities in which </a:t>
            </a:r>
            <a:r>
              <a:rPr lang="en-US" i="1" dirty="0">
                <a:latin typeface="Arial" panose="020B0604020202020204" pitchFamily="34" charset="0"/>
                <a:cs typeface="Arial" panose="020B0604020202020204" pitchFamily="34" charset="0"/>
              </a:rPr>
              <a:t>Hg </a:t>
            </a:r>
            <a:r>
              <a:rPr lang="en-US" dirty="0">
                <a:latin typeface="Arial" panose="020B0604020202020204" pitchFamily="34" charset="0"/>
                <a:cs typeface="Arial" panose="020B0604020202020204" pitchFamily="34" charset="0"/>
              </a:rPr>
              <a:t>becomes volatile. </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Forest fires and volcanic eruptions expel </a:t>
            </a:r>
            <a:r>
              <a:rPr lang="en-US" sz="2400" i="1" dirty="0">
                <a:latin typeface="Arial" panose="020B0604020202020204" pitchFamily="34" charset="0"/>
                <a:cs typeface="Arial" panose="020B0604020202020204" pitchFamily="34" charset="0"/>
              </a:rPr>
              <a:t>Hg </a:t>
            </a:r>
            <a:r>
              <a:rPr lang="en-US" sz="2400" dirty="0">
                <a:latin typeface="Arial" panose="020B0604020202020204" pitchFamily="34" charset="0"/>
                <a:cs typeface="Arial" panose="020B0604020202020204" pitchFamily="34" charset="0"/>
              </a:rPr>
              <a:t>to the atmosphere. </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People’s activities including metal production, waste handling and treatment, and burning of fossil fuels, wood, and peat contribute to atmospheric </a:t>
            </a:r>
            <a:r>
              <a:rPr lang="en-US" sz="2400" i="1" dirty="0">
                <a:latin typeface="Arial" panose="020B0604020202020204" pitchFamily="34" charset="0"/>
                <a:cs typeface="Arial" panose="020B0604020202020204" pitchFamily="34" charset="0"/>
              </a:rPr>
              <a:t>Hg</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118116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00BA46-ED1E-42CC-9240-94AB209786F1}"/>
              </a:ext>
            </a:extLst>
          </p:cNvPr>
          <p:cNvSpPr>
            <a:spLocks noGrp="1"/>
          </p:cNvSpPr>
          <p:nvPr>
            <p:ph idx="1"/>
          </p:nvPr>
        </p:nvSpPr>
        <p:spPr>
          <a:xfrm>
            <a:off x="294967" y="383458"/>
            <a:ext cx="11636477" cy="6194323"/>
          </a:xfrm>
        </p:spPr>
        <p:txBody>
          <a:bodyPr>
            <a:normAutofit/>
          </a:bodyPr>
          <a:lstStyle/>
          <a:p>
            <a:pPr algn="just">
              <a:lnSpc>
                <a:spcPct val="150000"/>
              </a:lnSpc>
              <a:buFont typeface="Wingdings" panose="05000000000000000000" pitchFamily="2" charset="2"/>
              <a:buChar char="q"/>
            </a:pPr>
            <a:r>
              <a:rPr lang="en-US" sz="2400" b="1" dirty="0">
                <a:solidFill>
                  <a:srgbClr val="00B050"/>
                </a:solidFill>
                <a:latin typeface="Arial" panose="020B0604020202020204" pitchFamily="34" charset="0"/>
                <a:cs typeface="Arial" panose="020B0604020202020204" pitchFamily="34" charset="0"/>
              </a:rPr>
              <a:t>Acidification</a:t>
            </a:r>
            <a:r>
              <a:rPr lang="en-US" sz="2400" dirty="0">
                <a:latin typeface="Arial" panose="020B0604020202020204" pitchFamily="34" charset="0"/>
                <a:cs typeface="Arial" panose="020B0604020202020204" pitchFamily="34" charset="0"/>
              </a:rPr>
              <a:t> is another concerning threat putting more pressure on the complex dynamics of lakes, wetlands and reservoirs. </a:t>
            </a: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In addition to its health and socio-economic impact, water quality degradation relates directly to </a:t>
            </a:r>
            <a:r>
              <a:rPr lang="en-US" sz="2400" b="1" dirty="0">
                <a:solidFill>
                  <a:srgbClr val="00B050"/>
                </a:solidFill>
                <a:latin typeface="Arial" panose="020B0604020202020204" pitchFamily="34" charset="0"/>
                <a:cs typeface="Arial" panose="020B0604020202020204" pitchFamily="34" charset="0"/>
              </a:rPr>
              <a:t>biodiversity loss, reduced ecosystem functioning </a:t>
            </a:r>
            <a:r>
              <a:rPr lang="en-US" sz="2400" dirty="0">
                <a:latin typeface="Arial" panose="020B0604020202020204" pitchFamily="34" charset="0"/>
                <a:cs typeface="Arial" panose="020B0604020202020204" pitchFamily="34" charset="0"/>
              </a:rPr>
              <a:t>and the unsuitability of water for various uses due to pollution of water resources. </a:t>
            </a: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Water pollution thus constitutes a serious threat not only to securing enough water of good quality for human needs, but also to meeting the ecosystem needs and maintaining </a:t>
            </a:r>
            <a:r>
              <a:rPr lang="en-US" sz="2400" b="1" dirty="0">
                <a:solidFill>
                  <a:srgbClr val="00B050"/>
                </a:solidFill>
                <a:latin typeface="Arial" panose="020B0604020202020204" pitchFamily="34" charset="0"/>
                <a:cs typeface="Arial" panose="020B0604020202020204" pitchFamily="34" charset="0"/>
              </a:rPr>
              <a:t>environmental flows</a:t>
            </a:r>
            <a:r>
              <a:rPr lang="en-US" sz="2400" dirty="0">
                <a:latin typeface="Arial" panose="020B060402020202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313018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F342B2-1DDF-4999-9527-6459A6DAB685}"/>
              </a:ext>
            </a:extLst>
          </p:cNvPr>
          <p:cNvSpPr>
            <a:spLocks noGrp="1"/>
          </p:cNvSpPr>
          <p:nvPr>
            <p:ph idx="1"/>
          </p:nvPr>
        </p:nvSpPr>
        <p:spPr>
          <a:xfrm>
            <a:off x="196949" y="309490"/>
            <a:ext cx="11732454" cy="6330462"/>
          </a:xfrm>
        </p:spPr>
        <p:txBody>
          <a:bodyPr>
            <a:normAutofit/>
          </a:bodyPr>
          <a:lstStyle/>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Once in the atmosphere, </a:t>
            </a:r>
            <a:r>
              <a:rPr lang="en-US" sz="2400" i="1" dirty="0">
                <a:latin typeface="Arial" panose="020B0604020202020204" pitchFamily="34" charset="0"/>
                <a:cs typeface="Arial" panose="020B0604020202020204" pitchFamily="34" charset="0"/>
              </a:rPr>
              <a:t>Hg </a:t>
            </a:r>
            <a:r>
              <a:rPr lang="en-US" sz="2400" dirty="0">
                <a:latin typeface="Arial" panose="020B0604020202020204" pitchFamily="34" charset="0"/>
                <a:cs typeface="Arial" panose="020B0604020202020204" pitchFamily="34" charset="0"/>
              </a:rPr>
              <a:t>becomes widespread and has been found in remote wilderness areas. </a:t>
            </a:r>
          </a:p>
          <a:p>
            <a:pPr algn="just">
              <a:lnSpc>
                <a:spcPct val="150000"/>
              </a:lnSpc>
              <a:buFont typeface="Wingdings" panose="05000000000000000000" pitchFamily="2" charset="2"/>
              <a:buChar char="v"/>
            </a:pPr>
            <a:r>
              <a:rPr lang="en-US" sz="2400" i="1" dirty="0">
                <a:latin typeface="Arial" panose="020B0604020202020204" pitchFamily="34" charset="0"/>
                <a:cs typeface="Arial" panose="020B0604020202020204" pitchFamily="34" charset="0"/>
              </a:rPr>
              <a:t>Hg </a:t>
            </a:r>
            <a:r>
              <a:rPr lang="en-US" sz="2400" dirty="0">
                <a:latin typeface="Arial" panose="020B0604020202020204" pitchFamily="34" charset="0"/>
                <a:cs typeface="Arial" panose="020B0604020202020204" pitchFamily="34" charset="0"/>
              </a:rPr>
              <a:t>has a strong affinity for organic matter in soils and surface water.</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As a result, </a:t>
            </a:r>
            <a:r>
              <a:rPr lang="en-US" sz="2400" i="1" dirty="0">
                <a:latin typeface="Arial" panose="020B0604020202020204" pitchFamily="34" charset="0"/>
                <a:cs typeface="Arial" panose="020B0604020202020204" pitchFamily="34" charset="0"/>
              </a:rPr>
              <a:t>Hg </a:t>
            </a:r>
            <a:r>
              <a:rPr lang="en-US" sz="2400" dirty="0">
                <a:latin typeface="Arial" panose="020B0604020202020204" pitchFamily="34" charset="0"/>
                <a:cs typeface="Arial" panose="020B0604020202020204" pitchFamily="34" charset="0"/>
              </a:rPr>
              <a:t>transport and cycling in a watershed is closely tied to the processes and movement of organic carbon.</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Atmospheric </a:t>
            </a:r>
            <a:r>
              <a:rPr lang="en-US" sz="2400" i="1" dirty="0">
                <a:latin typeface="Arial" panose="020B0604020202020204" pitchFamily="34" charset="0"/>
                <a:cs typeface="Arial" panose="020B0604020202020204" pitchFamily="34" charset="0"/>
              </a:rPr>
              <a:t>Hg </a:t>
            </a:r>
            <a:r>
              <a:rPr lang="en-US" sz="2400" dirty="0">
                <a:latin typeface="Arial" panose="020B0604020202020204" pitchFamily="34" charset="0"/>
                <a:cs typeface="Arial" panose="020B0604020202020204" pitchFamily="34" charset="0"/>
              </a:rPr>
              <a:t>apparently accumulates on the forest canopy and reaches the soil which acts as a sink.</a:t>
            </a:r>
          </a:p>
        </p:txBody>
      </p:sp>
    </p:spTree>
    <p:extLst>
      <p:ext uri="{BB962C8B-B14F-4D97-AF65-F5344CB8AC3E}">
        <p14:creationId xmlns:p14="http://schemas.microsoft.com/office/powerpoint/2010/main" val="17182881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CF4384-BC96-42EB-A7FC-3F4696AC4CA1}"/>
              </a:ext>
            </a:extLst>
          </p:cNvPr>
          <p:cNvSpPr>
            <a:spLocks noGrp="1"/>
          </p:cNvSpPr>
          <p:nvPr>
            <p:ph idx="1"/>
          </p:nvPr>
        </p:nvSpPr>
        <p:spPr>
          <a:xfrm>
            <a:off x="339213" y="147484"/>
            <a:ext cx="11547987" cy="6518787"/>
          </a:xfrm>
        </p:spPr>
        <p:txBody>
          <a:bodyPr>
            <a:normAutofit/>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PHYSICAL CHARACTERISTICS OF SURFACE WATER</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Among the more important physical characteristics of surface water that related to water quality are: </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suspended-sediment concentrations, </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bed-particle size, </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water temperature, and </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the level of dissolved oxygen (</a:t>
            </a:r>
            <a:r>
              <a:rPr lang="en-US" sz="2400" i="1" dirty="0">
                <a:latin typeface="Arial" panose="020B0604020202020204" pitchFamily="34" charset="0"/>
                <a:cs typeface="Arial" panose="020B0604020202020204" pitchFamily="34" charset="0"/>
              </a:rPr>
              <a:t>DO</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1793723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3219FA-3FF7-4A18-B284-A5ED467D7E72}"/>
              </a:ext>
            </a:extLst>
          </p:cNvPr>
          <p:cNvSpPr>
            <a:spLocks noGrp="1"/>
          </p:cNvSpPr>
          <p:nvPr>
            <p:ph idx="1"/>
          </p:nvPr>
        </p:nvSpPr>
        <p:spPr>
          <a:xfrm>
            <a:off x="250723" y="176981"/>
            <a:ext cx="11680722" cy="6681019"/>
          </a:xfrm>
        </p:spPr>
        <p:txBody>
          <a:bodyPr>
            <a:normAutofit/>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Suspended Sediment</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physical quality of naturally occurring surface water is determined largely by the amount of sediment that it carries.</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Of the two components (suspended and bedload), suspended sediment has a greater effect on water-quality because it </a:t>
            </a:r>
            <a:r>
              <a:rPr lang="en-US" dirty="0">
                <a:solidFill>
                  <a:srgbClr val="00B050"/>
                </a:solidFill>
                <a:latin typeface="Arial" panose="020B0604020202020204" pitchFamily="34" charset="0"/>
                <a:cs typeface="Arial" panose="020B0604020202020204" pitchFamily="34" charset="0"/>
              </a:rPr>
              <a:t>restricts sunlight </a:t>
            </a:r>
            <a:r>
              <a:rPr lang="en-US" dirty="0">
                <a:latin typeface="Arial" panose="020B0604020202020204" pitchFamily="34" charset="0"/>
                <a:cs typeface="Arial" panose="020B0604020202020204" pitchFamily="34" charset="0"/>
              </a:rPr>
              <a:t>from reaching photosynthetic plants measured as turbidity</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sediment can carry </a:t>
            </a:r>
            <a:r>
              <a:rPr lang="en-US" b="1" dirty="0">
                <a:solidFill>
                  <a:srgbClr val="00B050"/>
                </a:solidFill>
                <a:latin typeface="Arial" panose="020B0604020202020204" pitchFamily="34" charset="0"/>
                <a:cs typeface="Arial" panose="020B0604020202020204" pitchFamily="34" charset="0"/>
              </a:rPr>
              <a:t>undesirable concentrations of nutrients and heavy metals</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that affect water quality</a:t>
            </a:r>
          </a:p>
        </p:txBody>
      </p:sp>
    </p:spTree>
    <p:extLst>
      <p:ext uri="{BB962C8B-B14F-4D97-AF65-F5344CB8AC3E}">
        <p14:creationId xmlns:p14="http://schemas.microsoft.com/office/powerpoint/2010/main" val="12981837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A10CFD-6651-4CF2-B8F6-D24C38A4A839}"/>
              </a:ext>
            </a:extLst>
          </p:cNvPr>
          <p:cNvSpPr>
            <a:spLocks noGrp="1"/>
          </p:cNvSpPr>
          <p:nvPr>
            <p:ph idx="1"/>
          </p:nvPr>
        </p:nvSpPr>
        <p:spPr>
          <a:xfrm>
            <a:off x="162233" y="117987"/>
            <a:ext cx="11798710" cy="6563032"/>
          </a:xfrm>
        </p:spPr>
        <p:txBody>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Sources of sediment</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An increase in the sediment load of streams is one of the most widespread causes of degradation in the quality of water from forest, woodland, rangeland, urban, and agricultural watersheds.</a:t>
            </a:r>
          </a:p>
          <a:p>
            <a:pPr lvl="1" algn="just">
              <a:lnSpc>
                <a:spcPct val="150000"/>
              </a:lnSpc>
              <a:buFont typeface="Wingdings" panose="05000000000000000000" pitchFamily="2" charset="2"/>
              <a:buChar char="v"/>
            </a:pPr>
            <a:r>
              <a:rPr lang="en-US" dirty="0">
                <a:solidFill>
                  <a:srgbClr val="00B050"/>
                </a:solidFill>
                <a:latin typeface="Arial" panose="020B0604020202020204" pitchFamily="34" charset="0"/>
                <a:cs typeface="Arial" panose="020B0604020202020204" pitchFamily="34" charset="0"/>
              </a:rPr>
              <a:t>Surface water from undisturbed forest watersheds has relatively low suspended sediment concentrations (generally &lt; 20 ppm). </a:t>
            </a:r>
          </a:p>
          <a:p>
            <a:pPr lvl="2" algn="just">
              <a:lnSpc>
                <a:spcPct val="150000"/>
              </a:lnSpc>
              <a:buFont typeface="Wingdings" panose="05000000000000000000" pitchFamily="2" charset="2"/>
              <a:buChar char="Ø"/>
            </a:pPr>
            <a:r>
              <a:rPr lang="en-US" sz="2400" dirty="0">
                <a:solidFill>
                  <a:srgbClr val="00B050"/>
                </a:solidFill>
                <a:latin typeface="Arial" panose="020B0604020202020204" pitchFamily="34" charset="0"/>
                <a:cs typeface="Arial" panose="020B0604020202020204" pitchFamily="34" charset="0"/>
              </a:rPr>
              <a:t>While much of this sediment originates in the stream channel itself, sediment and/or from surface runoff during large storm events.</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Where organic soils are prevalent, much of the suspended material in streams is </a:t>
            </a:r>
            <a:r>
              <a:rPr lang="en-US" b="1" dirty="0">
                <a:solidFill>
                  <a:srgbClr val="00B050"/>
                </a:solidFill>
                <a:latin typeface="Arial" panose="020B0604020202020204" pitchFamily="34" charset="0"/>
                <a:cs typeface="Arial" panose="020B0604020202020204" pitchFamily="34" charset="0"/>
              </a:rPr>
              <a:t>organic particles </a:t>
            </a:r>
            <a:r>
              <a:rPr lang="en-US" dirty="0">
                <a:latin typeface="Arial" panose="020B0604020202020204" pitchFamily="34" charset="0"/>
                <a:cs typeface="Arial" panose="020B0604020202020204" pitchFamily="34" charset="0"/>
              </a:rPr>
              <a:t>rather than mineral particles</a:t>
            </a:r>
          </a:p>
          <a:p>
            <a:endParaRPr lang="en-US" dirty="0"/>
          </a:p>
        </p:txBody>
      </p:sp>
    </p:spTree>
    <p:extLst>
      <p:ext uri="{BB962C8B-B14F-4D97-AF65-F5344CB8AC3E}">
        <p14:creationId xmlns:p14="http://schemas.microsoft.com/office/powerpoint/2010/main" val="20773229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9D8BF7-7EA9-42E4-A010-C0EDBD8970FF}"/>
              </a:ext>
            </a:extLst>
          </p:cNvPr>
          <p:cNvSpPr>
            <a:spLocks noGrp="1"/>
          </p:cNvSpPr>
          <p:nvPr>
            <p:ph idx="1"/>
          </p:nvPr>
        </p:nvSpPr>
        <p:spPr>
          <a:xfrm>
            <a:off x="265471" y="0"/>
            <a:ext cx="11651226" cy="6858000"/>
          </a:xfrm>
        </p:spPr>
        <p:txBody>
          <a:bodyPr>
            <a:normAutofit/>
          </a:bodyPr>
          <a:lstStyle/>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Higher concentrations of suspended sediment are often the result of accelerated erosion caused by disturbances in drainage areas such as </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timber-harvesting operations, </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overgrazing by livestock, </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road construction, </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agricultural cultivation, </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urban expansion, </a:t>
            </a:r>
          </a:p>
          <a:p>
            <a:pPr marL="457200" lvl="1" indent="0" algn="just">
              <a:lnSpc>
                <a:spcPct val="150000"/>
              </a:lnSpc>
              <a:buNone/>
            </a:pPr>
            <a:r>
              <a:rPr lang="en-US" dirty="0">
                <a:latin typeface="Arial" panose="020B0604020202020204" pitchFamily="34" charset="0"/>
                <a:cs typeface="Arial" panose="020B0604020202020204" pitchFamily="34" charset="0"/>
              </a:rPr>
              <a:t> OR </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natural catastrophes including wildfires, </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large floods, and </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landslides.</a:t>
            </a:r>
          </a:p>
        </p:txBody>
      </p:sp>
    </p:spTree>
    <p:extLst>
      <p:ext uri="{BB962C8B-B14F-4D97-AF65-F5344CB8AC3E}">
        <p14:creationId xmlns:p14="http://schemas.microsoft.com/office/powerpoint/2010/main" val="42192662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E27B53-328E-48ED-A814-FF607ECE1295}"/>
              </a:ext>
            </a:extLst>
          </p:cNvPr>
          <p:cNvSpPr>
            <a:spLocks noGrp="1"/>
          </p:cNvSpPr>
          <p:nvPr>
            <p:ph idx="1"/>
          </p:nvPr>
        </p:nvSpPr>
        <p:spPr>
          <a:xfrm>
            <a:off x="191729" y="147483"/>
            <a:ext cx="11857703" cy="6592529"/>
          </a:xfrm>
        </p:spPr>
        <p:txBody>
          <a:bodyPr>
            <a:normAutofit/>
          </a:bodyPr>
          <a:lstStyle/>
          <a:p>
            <a:pPr>
              <a:buFont typeface="Wingdings" panose="05000000000000000000" pitchFamily="2" charset="2"/>
              <a:buChar char="q"/>
            </a:pPr>
            <a:r>
              <a:rPr lang="en-US" b="1" i="1" dirty="0"/>
              <a:t>Nutrient and Heavy-Metal Transport Capacities of Sediment</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Nutrient and heavy-metal losses from upland watersheds are usually measured by dissolved ion concentrations.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However, a potentially important source of nutrient and heavy-metal loss is through its </a:t>
            </a:r>
            <a:r>
              <a:rPr lang="en-US" b="1" dirty="0">
                <a:solidFill>
                  <a:srgbClr val="00B050"/>
                </a:solidFill>
                <a:latin typeface="Arial" panose="020B0604020202020204" pitchFamily="34" charset="0"/>
                <a:cs typeface="Arial" panose="020B0604020202020204" pitchFamily="34" charset="0"/>
              </a:rPr>
              <a:t>transportation by sediment</a:t>
            </a:r>
            <a:r>
              <a:rPr lang="en-US" dirty="0">
                <a:latin typeface="Arial" panose="020B0604020202020204" pitchFamily="34" charset="0"/>
                <a:cs typeface="Arial" panose="020B0604020202020204" pitchFamily="34" charset="0"/>
              </a:rPr>
              <a:t>.</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Transported sediment from watersheds composed of different bedrock and vegetation combinations can carry high levels of nutrients and heavy metals. </a:t>
            </a:r>
          </a:p>
        </p:txBody>
      </p:sp>
    </p:spTree>
    <p:extLst>
      <p:ext uri="{BB962C8B-B14F-4D97-AF65-F5344CB8AC3E}">
        <p14:creationId xmlns:p14="http://schemas.microsoft.com/office/powerpoint/2010/main" val="4909702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124223-D2F4-43A1-BFD5-C655390C4930}"/>
              </a:ext>
            </a:extLst>
          </p:cNvPr>
          <p:cNvSpPr>
            <a:spLocks noGrp="1"/>
          </p:cNvSpPr>
          <p:nvPr>
            <p:ph idx="1"/>
          </p:nvPr>
        </p:nvSpPr>
        <p:spPr>
          <a:xfrm>
            <a:off x="191729" y="235974"/>
            <a:ext cx="11798710" cy="6415549"/>
          </a:xfrm>
        </p:spPr>
        <p:txBody>
          <a:bodyPr/>
          <a:lstStyle/>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For example, a study of sediment from upland watersheds with limestone, granite, basalt, and sandstone geologies in the southwestern US shows that, </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limestone is high in </a:t>
            </a:r>
            <a:r>
              <a:rPr lang="en-US" i="1" dirty="0">
                <a:latin typeface="Arial" panose="020B0604020202020204" pitchFamily="34" charset="0"/>
                <a:cs typeface="Arial" panose="020B0604020202020204" pitchFamily="34" charset="0"/>
              </a:rPr>
              <a:t>Ca </a:t>
            </a:r>
            <a:r>
              <a:rPr lang="en-US" dirty="0">
                <a:latin typeface="Arial" panose="020B0604020202020204" pitchFamily="34" charset="0"/>
                <a:cs typeface="Arial" panose="020B0604020202020204" pitchFamily="34" charset="0"/>
              </a:rPr>
              <a:t>and </a:t>
            </a:r>
            <a:r>
              <a:rPr lang="en-US" i="1" dirty="0">
                <a:latin typeface="Arial" panose="020B0604020202020204" pitchFamily="34" charset="0"/>
                <a:cs typeface="Arial" panose="020B0604020202020204" pitchFamily="34" charset="0"/>
              </a:rPr>
              <a:t>K</a:t>
            </a:r>
            <a:r>
              <a:rPr lang="en-US" dirty="0">
                <a:latin typeface="Arial" panose="020B0604020202020204" pitchFamily="34" charset="0"/>
                <a:cs typeface="Arial" panose="020B0604020202020204" pitchFamily="34" charset="0"/>
              </a:rPr>
              <a:t>, </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basalt is high in sodium (</a:t>
            </a:r>
            <a:r>
              <a:rPr lang="en-US" i="1" dirty="0">
                <a:latin typeface="Arial" panose="020B0604020202020204" pitchFamily="34" charset="0"/>
                <a:cs typeface="Arial" panose="020B0604020202020204" pitchFamily="34" charset="0"/>
              </a:rPr>
              <a:t>Na</a:t>
            </a:r>
            <a:r>
              <a:rPr lang="en-US" dirty="0">
                <a:latin typeface="Arial" panose="020B0604020202020204" pitchFamily="34" charset="0"/>
                <a:cs typeface="Arial" panose="020B0604020202020204" pitchFamily="34" charset="0"/>
              </a:rPr>
              <a:t>). </a:t>
            </a:r>
          </a:p>
          <a:p>
            <a:pPr lvl="1" algn="just">
              <a:lnSpc>
                <a:spcPct val="150000"/>
              </a:lnSpc>
              <a:buFont typeface="Wingdings" panose="05000000000000000000" pitchFamily="2" charset="2"/>
              <a:buChar char="Ø"/>
            </a:pPr>
            <a:r>
              <a:rPr lang="en-US" i="1" dirty="0">
                <a:latin typeface="Arial" panose="020B0604020202020204" pitchFamily="34" charset="0"/>
                <a:cs typeface="Arial" panose="020B0604020202020204" pitchFamily="34" charset="0"/>
              </a:rPr>
              <a:t>Mg </a:t>
            </a:r>
            <a:r>
              <a:rPr lang="en-US" dirty="0">
                <a:latin typeface="Arial" panose="020B0604020202020204" pitchFamily="34" charset="0"/>
                <a:cs typeface="Arial" panose="020B0604020202020204" pitchFamily="34" charset="0"/>
              </a:rPr>
              <a:t>is highest in the </a:t>
            </a:r>
            <a:r>
              <a:rPr lang="en-US" b="1" dirty="0">
                <a:solidFill>
                  <a:srgbClr val="00B050"/>
                </a:solidFill>
                <a:latin typeface="Arial" panose="020B0604020202020204" pitchFamily="34" charset="0"/>
                <a:cs typeface="Arial" panose="020B0604020202020204" pitchFamily="34" charset="0"/>
              </a:rPr>
              <a:t>sand fraction of basalt </a:t>
            </a:r>
            <a:r>
              <a:rPr lang="en-US" dirty="0">
                <a:latin typeface="Arial" panose="020B0604020202020204" pitchFamily="34" charset="0"/>
                <a:cs typeface="Arial" panose="020B0604020202020204" pitchFamily="34" charset="0"/>
              </a:rPr>
              <a:t>and the </a:t>
            </a:r>
            <a:r>
              <a:rPr lang="en-US" b="1" dirty="0">
                <a:solidFill>
                  <a:srgbClr val="00B050"/>
                </a:solidFill>
                <a:latin typeface="Arial" panose="020B0604020202020204" pitchFamily="34" charset="0"/>
                <a:cs typeface="Arial" panose="020B0604020202020204" pitchFamily="34" charset="0"/>
              </a:rPr>
              <a:t>clay-silt fraction of limestone</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While </a:t>
            </a:r>
            <a:r>
              <a:rPr lang="en-US" dirty="0">
                <a:solidFill>
                  <a:srgbClr val="00B050"/>
                </a:solidFill>
                <a:latin typeface="Arial" panose="020B0604020202020204" pitchFamily="34" charset="0"/>
                <a:cs typeface="Arial" panose="020B0604020202020204" pitchFamily="34" charset="0"/>
              </a:rPr>
              <a:t>sandstone</a:t>
            </a:r>
            <a:r>
              <a:rPr lang="en-US" dirty="0">
                <a:latin typeface="Arial" panose="020B0604020202020204" pitchFamily="34" charset="0"/>
                <a:cs typeface="Arial" panose="020B0604020202020204" pitchFamily="34" charset="0"/>
              </a:rPr>
              <a:t> has the lowest concentration of these elements</a:t>
            </a:r>
          </a:p>
          <a:p>
            <a:endParaRPr lang="en-US" dirty="0"/>
          </a:p>
        </p:txBody>
      </p:sp>
    </p:spTree>
    <p:extLst>
      <p:ext uri="{BB962C8B-B14F-4D97-AF65-F5344CB8AC3E}">
        <p14:creationId xmlns:p14="http://schemas.microsoft.com/office/powerpoint/2010/main" val="34817212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F6B9B8-DFE1-4E90-A27C-4BFEC79873CD}"/>
              </a:ext>
            </a:extLst>
          </p:cNvPr>
          <p:cNvSpPr>
            <a:spLocks noGrp="1"/>
          </p:cNvSpPr>
          <p:nvPr>
            <p:ph idx="1"/>
          </p:nvPr>
        </p:nvSpPr>
        <p:spPr>
          <a:xfrm>
            <a:off x="235974" y="265470"/>
            <a:ext cx="11724968" cy="6371303"/>
          </a:xfrm>
        </p:spPr>
        <p:txBody>
          <a:bodyPr>
            <a:normAutofit/>
          </a:bodyPr>
          <a:lstStyle/>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Variations in heavy-metal (zinc [</a:t>
            </a:r>
            <a:r>
              <a:rPr lang="en-US" sz="2400" i="1" dirty="0">
                <a:latin typeface="Arial" panose="020B0604020202020204" pitchFamily="34" charset="0"/>
                <a:cs typeface="Arial" panose="020B0604020202020204" pitchFamily="34" charset="0"/>
              </a:rPr>
              <a:t>Zn</a:t>
            </a:r>
            <a:r>
              <a:rPr lang="en-US" sz="2400" dirty="0">
                <a:latin typeface="Arial" panose="020B0604020202020204" pitchFamily="34" charset="0"/>
                <a:cs typeface="Arial" panose="020B0604020202020204" pitchFamily="34" charset="0"/>
              </a:rPr>
              <a:t>], iron [</a:t>
            </a:r>
            <a:r>
              <a:rPr lang="en-US" sz="2400" i="1" dirty="0">
                <a:latin typeface="Arial" panose="020B0604020202020204" pitchFamily="34" charset="0"/>
                <a:cs typeface="Arial" panose="020B0604020202020204" pitchFamily="34" charset="0"/>
              </a:rPr>
              <a:t>Fe</a:t>
            </a:r>
            <a:r>
              <a:rPr lang="en-US" sz="2400" dirty="0">
                <a:latin typeface="Arial" panose="020B0604020202020204" pitchFamily="34" charset="0"/>
                <a:cs typeface="Arial" panose="020B0604020202020204" pitchFamily="34" charset="0"/>
              </a:rPr>
              <a:t>], copper [</a:t>
            </a:r>
            <a:r>
              <a:rPr lang="en-US" sz="2400" i="1" dirty="0">
                <a:latin typeface="Arial" panose="020B0604020202020204" pitchFamily="34" charset="0"/>
                <a:cs typeface="Arial" panose="020B0604020202020204" pitchFamily="34" charset="0"/>
              </a:rPr>
              <a:t>Cu</a:t>
            </a:r>
            <a:r>
              <a:rPr lang="en-US" sz="2400" dirty="0">
                <a:latin typeface="Arial" panose="020B0604020202020204" pitchFamily="34" charset="0"/>
                <a:cs typeface="Arial" panose="020B0604020202020204" pitchFamily="34" charset="0"/>
              </a:rPr>
              <a:t>], manganese [</a:t>
            </a:r>
            <a:r>
              <a:rPr lang="en-US" sz="2400" i="1" dirty="0" err="1">
                <a:latin typeface="Arial" panose="020B0604020202020204" pitchFamily="34" charset="0"/>
                <a:cs typeface="Arial" panose="020B0604020202020204" pitchFamily="34" charset="0"/>
              </a:rPr>
              <a:t>Mn</a:t>
            </a:r>
            <a:r>
              <a:rPr lang="en-US" sz="2400" dirty="0">
                <a:latin typeface="Arial" panose="020B0604020202020204" pitchFamily="34" charset="0"/>
                <a:cs typeface="Arial" panose="020B0604020202020204" pitchFamily="34" charset="0"/>
              </a:rPr>
              <a:t>], lead [</a:t>
            </a:r>
            <a:r>
              <a:rPr lang="en-US" sz="2400" i="1" dirty="0" err="1">
                <a:latin typeface="Arial" panose="020B0604020202020204" pitchFamily="34" charset="0"/>
                <a:cs typeface="Arial" panose="020B0604020202020204" pitchFamily="34" charset="0"/>
              </a:rPr>
              <a:t>Pb</a:t>
            </a:r>
            <a:r>
              <a:rPr lang="en-US" sz="2400" dirty="0">
                <a:latin typeface="Arial" panose="020B0604020202020204" pitchFamily="34" charset="0"/>
                <a:cs typeface="Arial" panose="020B0604020202020204" pitchFamily="34" charset="0"/>
              </a:rPr>
              <a:t>], and cadmium [</a:t>
            </a:r>
            <a:r>
              <a:rPr lang="en-US" sz="2400" i="1" dirty="0">
                <a:latin typeface="Arial" panose="020B0604020202020204" pitchFamily="34" charset="0"/>
                <a:cs typeface="Arial" panose="020B0604020202020204" pitchFamily="34" charset="0"/>
              </a:rPr>
              <a:t>Cd</a:t>
            </a:r>
            <a:r>
              <a:rPr lang="en-US" sz="2400" dirty="0">
                <a:latin typeface="Arial" panose="020B0604020202020204" pitchFamily="34" charset="0"/>
                <a:cs typeface="Arial" panose="020B0604020202020204" pitchFamily="34" charset="0"/>
              </a:rPr>
              <a:t>]) levels in a stream are correlated with variations in sediment concentrations in many instances.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In the southwestern US, for example, sediment from different geologic strata has increasing heavy-metal concentrations in the following order: </a:t>
            </a:r>
          </a:p>
          <a:p>
            <a:pPr lvl="1" algn="just">
              <a:lnSpc>
                <a:spcPct val="150000"/>
              </a:lnSpc>
              <a:buFont typeface="Wingdings" panose="05000000000000000000" pitchFamily="2" charset="2"/>
              <a:buChar char="v"/>
            </a:pPr>
            <a:r>
              <a:rPr lang="en-US" b="1" dirty="0">
                <a:latin typeface="Arial" panose="020B0604020202020204" pitchFamily="34" charset="0"/>
                <a:cs typeface="Arial" panose="020B0604020202020204" pitchFamily="34" charset="0"/>
              </a:rPr>
              <a:t>sandstone, granite, limestone, and basalt</a:t>
            </a:r>
          </a:p>
          <a:p>
            <a:pPr algn="just">
              <a:lnSpc>
                <a:spcPct val="150000"/>
              </a:lnSpc>
              <a:buFont typeface="Wingdings" panose="05000000000000000000" pitchFamily="2" charset="2"/>
              <a:buChar char="v"/>
            </a:pPr>
            <a:r>
              <a:rPr lang="en-US" sz="2400" dirty="0">
                <a:solidFill>
                  <a:srgbClr val="00B050"/>
                </a:solidFill>
                <a:latin typeface="Arial" panose="020B0604020202020204" pitchFamily="34" charset="0"/>
                <a:cs typeface="Arial" panose="020B0604020202020204" pitchFamily="34" charset="0"/>
              </a:rPr>
              <a:t>From the standpoint of watershed management, land-use practices that increase sediment production can increase nutrient and heavy-metal movement with suspended sediment</a:t>
            </a:r>
          </a:p>
        </p:txBody>
      </p:sp>
    </p:spTree>
    <p:extLst>
      <p:ext uri="{BB962C8B-B14F-4D97-AF65-F5344CB8AC3E}">
        <p14:creationId xmlns:p14="http://schemas.microsoft.com/office/powerpoint/2010/main" val="4728526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B79E06-DFF8-4C7C-9DAE-274E08A31E19}"/>
              </a:ext>
            </a:extLst>
          </p:cNvPr>
          <p:cNvSpPr>
            <a:spLocks noGrp="1"/>
          </p:cNvSpPr>
          <p:nvPr>
            <p:ph idx="1"/>
          </p:nvPr>
        </p:nvSpPr>
        <p:spPr>
          <a:xfrm>
            <a:off x="280219" y="147484"/>
            <a:ext cx="11680723" cy="6607277"/>
          </a:xfrm>
        </p:spPr>
        <p:txBody>
          <a:bodyPr>
            <a:normAutofit/>
          </a:bodyPr>
          <a:lstStyle/>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The nutrients adsorbed to sediment particles can be indicative of the type of geologic formation in an area.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Vegetation types on a watershed of a given geology primarily affect the organic matter content, total phosphorus (</a:t>
            </a:r>
            <a:r>
              <a:rPr lang="en-US" sz="2400" i="1" dirty="0">
                <a:latin typeface="Arial" panose="020B0604020202020204" pitchFamily="34" charset="0"/>
                <a:cs typeface="Arial" panose="020B0604020202020204" pitchFamily="34" charset="0"/>
              </a:rPr>
              <a:t>P</a:t>
            </a:r>
            <a:r>
              <a:rPr lang="en-US" sz="2400" dirty="0">
                <a:latin typeface="Arial" panose="020B0604020202020204" pitchFamily="34" charset="0"/>
                <a:cs typeface="Arial" panose="020B0604020202020204" pitchFamily="34" charset="0"/>
              </a:rPr>
              <a:t>), and levels of extractable nutrients of the sediments.</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Sediment transport of </a:t>
            </a:r>
            <a:r>
              <a:rPr lang="en-US" sz="2400" i="1" dirty="0">
                <a:latin typeface="Arial" panose="020B0604020202020204" pitchFamily="34" charset="0"/>
                <a:cs typeface="Arial" panose="020B0604020202020204" pitchFamily="34" charset="0"/>
              </a:rPr>
              <a:t>P </a:t>
            </a:r>
            <a:r>
              <a:rPr lang="en-US" sz="2400" dirty="0">
                <a:latin typeface="Arial" panose="020B0604020202020204" pitchFamily="34" charset="0"/>
                <a:cs typeface="Arial" panose="020B0604020202020204" pitchFamily="34" charset="0"/>
              </a:rPr>
              <a:t>can reduce the chemical quality of surface waters and, as a consequence, result in substantial changes in aquatic ecosystems.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When </a:t>
            </a:r>
            <a:r>
              <a:rPr lang="en-US" sz="2400" i="1" dirty="0">
                <a:latin typeface="Arial" panose="020B0604020202020204" pitchFamily="34" charset="0"/>
                <a:cs typeface="Arial" panose="020B0604020202020204" pitchFamily="34" charset="0"/>
              </a:rPr>
              <a:t>P </a:t>
            </a:r>
            <a:r>
              <a:rPr lang="en-US" sz="2400" dirty="0">
                <a:latin typeface="Arial" panose="020B0604020202020204" pitchFamily="34" charset="0"/>
                <a:cs typeface="Arial" panose="020B0604020202020204" pitchFamily="34" charset="0"/>
              </a:rPr>
              <a:t>loading increases, </a:t>
            </a:r>
            <a:r>
              <a:rPr lang="en-US" sz="2400" b="1" i="1" dirty="0">
                <a:solidFill>
                  <a:srgbClr val="00B050"/>
                </a:solidFill>
                <a:latin typeface="Arial" panose="020B0604020202020204" pitchFamily="34" charset="0"/>
                <a:cs typeface="Arial" panose="020B0604020202020204" pitchFamily="34" charset="0"/>
              </a:rPr>
              <a:t>eutrophication</a:t>
            </a:r>
            <a:r>
              <a:rPr lang="en-US" sz="2400" dirty="0">
                <a:latin typeface="Arial" panose="020B0604020202020204" pitchFamily="34" charset="0"/>
                <a:cs typeface="Arial" panose="020B0604020202020204" pitchFamily="34" charset="0"/>
              </a:rPr>
              <a:t>, that is, the process of nutrient enrichment leading to dense algae growth can be accelerated.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The resulting increase in algae and biomass in water systems can cause “dramatic adverse changes” in water quality.</a:t>
            </a:r>
          </a:p>
        </p:txBody>
      </p:sp>
    </p:spTree>
    <p:extLst>
      <p:ext uri="{BB962C8B-B14F-4D97-AF65-F5344CB8AC3E}">
        <p14:creationId xmlns:p14="http://schemas.microsoft.com/office/powerpoint/2010/main" val="15568239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111643-BB88-4662-BC15-3851FFD5CD95}"/>
              </a:ext>
            </a:extLst>
          </p:cNvPr>
          <p:cNvSpPr>
            <a:spLocks noGrp="1"/>
          </p:cNvSpPr>
          <p:nvPr>
            <p:ph idx="1"/>
          </p:nvPr>
        </p:nvSpPr>
        <p:spPr>
          <a:xfrm>
            <a:off x="147484" y="117988"/>
            <a:ext cx="12044516" cy="6740012"/>
          </a:xfrm>
        </p:spPr>
        <p:txBody>
          <a:bodyPr>
            <a:noAutofit/>
          </a:bodyPr>
          <a:lstStyle/>
          <a:p>
            <a:pPr>
              <a:buFont typeface="Wingdings" panose="05000000000000000000" pitchFamily="2" charset="2"/>
              <a:buChar char="q"/>
            </a:pPr>
            <a:r>
              <a:rPr lang="en-US" sz="2400" b="1" dirty="0">
                <a:latin typeface="Arial" panose="020B0604020202020204" pitchFamily="34" charset="0"/>
                <a:cs typeface="Arial" panose="020B0604020202020204" pitchFamily="34" charset="0"/>
              </a:rPr>
              <a:t>Thermal Pollution</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Water temperature can be a critical water-quality characteristic in many streams.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temperature of water, (the extremes) can control the survival of certain flora and fauna residing in a body of water.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a:t>
            </a:r>
            <a:r>
              <a:rPr lang="en-US" b="1" dirty="0">
                <a:solidFill>
                  <a:srgbClr val="00B050"/>
                </a:solidFill>
                <a:latin typeface="Arial" panose="020B0604020202020204" pitchFamily="34" charset="0"/>
                <a:cs typeface="Arial" panose="020B0604020202020204" pitchFamily="34" charset="0"/>
              </a:rPr>
              <a:t>type, quantity, and well-being </a:t>
            </a:r>
            <a:r>
              <a:rPr lang="en-US" dirty="0">
                <a:latin typeface="Arial" panose="020B0604020202020204" pitchFamily="34" charset="0"/>
                <a:cs typeface="Arial" panose="020B0604020202020204" pitchFamily="34" charset="0"/>
              </a:rPr>
              <a:t>of aquatic flora and fauna will frequently change with water temperature</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In general, an increase in water temperature causes an increase in the biological activity and places a greater demand on the dissolved oxygen (</a:t>
            </a:r>
            <a:r>
              <a:rPr lang="en-US" i="1" dirty="0">
                <a:latin typeface="Arial" panose="020B0604020202020204" pitchFamily="34" charset="0"/>
                <a:cs typeface="Arial" panose="020B0604020202020204" pitchFamily="34" charset="0"/>
              </a:rPr>
              <a:t>DO) </a:t>
            </a:r>
            <a:r>
              <a:rPr lang="en-US" dirty="0">
                <a:latin typeface="Arial" panose="020B0604020202020204" pitchFamily="34" charset="0"/>
                <a:cs typeface="Arial" panose="020B0604020202020204" pitchFamily="34" charset="0"/>
              </a:rPr>
              <a:t>in a water body.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solubility of oxygen in water is inversely related to temperature,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Changes in water temperature can result in the replacement of existing species, such as cold-water </a:t>
            </a:r>
            <a:r>
              <a:rPr lang="en-US" dirty="0" err="1">
                <a:latin typeface="Arial" panose="020B0604020202020204" pitchFamily="34" charset="0"/>
                <a:cs typeface="Arial" panose="020B0604020202020204" pitchFamily="34" charset="0"/>
              </a:rPr>
              <a:t>spp</a:t>
            </a:r>
            <a:r>
              <a:rPr lang="en-US" dirty="0">
                <a:latin typeface="Arial" panose="020B0604020202020204" pitchFamily="34" charset="0"/>
                <a:cs typeface="Arial" panose="020B0604020202020204" pitchFamily="34" charset="0"/>
              </a:rPr>
              <a:t> being replaced by warm-water spp.</a:t>
            </a:r>
          </a:p>
        </p:txBody>
      </p:sp>
    </p:spTree>
    <p:extLst>
      <p:ext uri="{BB962C8B-B14F-4D97-AF65-F5344CB8AC3E}">
        <p14:creationId xmlns:p14="http://schemas.microsoft.com/office/powerpoint/2010/main" val="736715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152035-2A58-449F-BF14-660D011F8CD8}"/>
              </a:ext>
            </a:extLst>
          </p:cNvPr>
          <p:cNvSpPr>
            <a:spLocks noGrp="1"/>
          </p:cNvSpPr>
          <p:nvPr>
            <p:ph idx="1"/>
          </p:nvPr>
        </p:nvSpPr>
        <p:spPr>
          <a:xfrm>
            <a:off x="191729" y="324464"/>
            <a:ext cx="11754465" cy="6312309"/>
          </a:xfrm>
        </p:spPr>
        <p:txBody>
          <a:bodyPr>
            <a:normAutofit/>
          </a:bodyPr>
          <a:lstStyle/>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Water quality involves a long list of individual components and </a:t>
            </a:r>
            <a:r>
              <a:rPr lang="en-US" sz="2400" b="1" dirty="0">
                <a:solidFill>
                  <a:srgbClr val="00B050"/>
                </a:solidFill>
                <a:latin typeface="Arial" panose="020B0604020202020204" pitchFamily="34" charset="0"/>
                <a:cs typeface="Arial" panose="020B0604020202020204" pitchFamily="34" charset="0"/>
              </a:rPr>
              <a:t>physical, chemical, and biological constituents. </a:t>
            </a: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A </a:t>
            </a:r>
            <a:r>
              <a:rPr lang="en-US" sz="2400" b="1" i="1" dirty="0">
                <a:solidFill>
                  <a:srgbClr val="00B050"/>
                </a:solidFill>
                <a:latin typeface="Arial" panose="020B0604020202020204" pitchFamily="34" charset="0"/>
                <a:cs typeface="Arial" panose="020B0604020202020204" pitchFamily="34" charset="0"/>
              </a:rPr>
              <a:t>water-quality</a:t>
            </a:r>
            <a:r>
              <a:rPr lang="en-US" sz="2400" i="1" dirty="0">
                <a:latin typeface="Arial" panose="020B0604020202020204" pitchFamily="34" charset="0"/>
                <a:cs typeface="Arial" panose="020B0604020202020204" pitchFamily="34" charset="0"/>
              </a:rPr>
              <a:t> </a:t>
            </a:r>
            <a:r>
              <a:rPr lang="en-US" sz="2400" b="1" i="1" dirty="0">
                <a:solidFill>
                  <a:srgbClr val="00B050"/>
                </a:solidFill>
                <a:latin typeface="Arial" panose="020B0604020202020204" pitchFamily="34" charset="0"/>
                <a:cs typeface="Arial" panose="020B0604020202020204" pitchFamily="34" charset="0"/>
              </a:rPr>
              <a:t>standard</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refers to the physical, chemical, or biological characteristics of water in relation to a </a:t>
            </a:r>
            <a:r>
              <a:rPr lang="en-US" sz="2400" b="1" dirty="0">
                <a:solidFill>
                  <a:srgbClr val="00B050"/>
                </a:solidFill>
                <a:latin typeface="Arial" panose="020B0604020202020204" pitchFamily="34" charset="0"/>
                <a:cs typeface="Arial" panose="020B0604020202020204" pitchFamily="34" charset="0"/>
              </a:rPr>
              <a:t>specified use</a:t>
            </a: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For example, water-quality standards for irrigation are not necessarily acceptable for drinking water. </a:t>
            </a:r>
            <a:endParaRPr lang="en-US" sz="2400" b="1" dirty="0">
              <a:solidFill>
                <a:srgbClr val="00B050"/>
              </a:solidFill>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Changes in water quality resulting from land-use activities on a watershed can make water unusable for drinking but it can still be acceptable for irrigation or other uses.</a:t>
            </a:r>
          </a:p>
        </p:txBody>
      </p:sp>
    </p:spTree>
    <p:extLst>
      <p:ext uri="{BB962C8B-B14F-4D97-AF65-F5344CB8AC3E}">
        <p14:creationId xmlns:p14="http://schemas.microsoft.com/office/powerpoint/2010/main" val="6586755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047EA0-D46F-4904-877A-501C3C0495CF}"/>
              </a:ext>
            </a:extLst>
          </p:cNvPr>
          <p:cNvSpPr>
            <a:spLocks noGrp="1"/>
          </p:cNvSpPr>
          <p:nvPr>
            <p:ph idx="1"/>
          </p:nvPr>
        </p:nvSpPr>
        <p:spPr>
          <a:xfrm>
            <a:off x="427703" y="191730"/>
            <a:ext cx="11547987" cy="6386052"/>
          </a:xfrm>
        </p:spPr>
        <p:txBody>
          <a:bodyPr>
            <a:normAutofit/>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Dissolved Oxygen</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a:t>
            </a:r>
            <a:r>
              <a:rPr lang="en-US" i="1" dirty="0">
                <a:latin typeface="Arial" panose="020B0604020202020204" pitchFamily="34" charset="0"/>
                <a:cs typeface="Arial" panose="020B0604020202020204" pitchFamily="34" charset="0"/>
              </a:rPr>
              <a:t>DO </a:t>
            </a:r>
            <a:r>
              <a:rPr lang="en-US" dirty="0">
                <a:latin typeface="Arial" panose="020B0604020202020204" pitchFamily="34" charset="0"/>
                <a:cs typeface="Arial" panose="020B0604020202020204" pitchFamily="34" charset="0"/>
              </a:rPr>
              <a:t>content in water has an effect on the aquatic organisms and chemical reactions that occur within the water body.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a:t>
            </a:r>
            <a:r>
              <a:rPr lang="en-US" i="1" dirty="0">
                <a:latin typeface="Arial" panose="020B0604020202020204" pitchFamily="34" charset="0"/>
                <a:cs typeface="Arial" panose="020B0604020202020204" pitchFamily="34" charset="0"/>
              </a:rPr>
              <a:t>DO </a:t>
            </a:r>
            <a:r>
              <a:rPr lang="en-US" dirty="0">
                <a:latin typeface="Arial" panose="020B0604020202020204" pitchFamily="34" charset="0"/>
                <a:cs typeface="Arial" panose="020B0604020202020204" pitchFamily="34" charset="0"/>
              </a:rPr>
              <a:t>concentration of a water body is determined by the solubility of oxygen, which is inversely related to water temperature</a:t>
            </a:r>
          </a:p>
          <a:p>
            <a:pPr lvl="1" algn="just">
              <a:lnSpc>
                <a:spcPct val="150000"/>
              </a:lnSpc>
              <a:buFont typeface="Wingdings" panose="05000000000000000000" pitchFamily="2" charset="2"/>
              <a:buChar char="v"/>
            </a:pPr>
            <a:r>
              <a:rPr lang="en-US" sz="2000" b="1" dirty="0">
                <a:latin typeface="Arial" panose="020B0604020202020204" pitchFamily="34" charset="0"/>
                <a:cs typeface="Arial" panose="020B0604020202020204" pitchFamily="34" charset="0"/>
              </a:rPr>
              <a:t>Relationship between the saturated solubility of oxygen in water and water temperature</a:t>
            </a:r>
          </a:p>
        </p:txBody>
      </p:sp>
      <p:pic>
        <p:nvPicPr>
          <p:cNvPr id="4" name="Picture 3">
            <a:extLst>
              <a:ext uri="{FF2B5EF4-FFF2-40B4-BE49-F238E27FC236}">
                <a16:creationId xmlns:a16="http://schemas.microsoft.com/office/drawing/2014/main" id="{8C9B2F5C-2721-4238-9D2A-17D87EECDB47}"/>
              </a:ext>
            </a:extLst>
          </p:cNvPr>
          <p:cNvPicPr>
            <a:picLocks noChangeAspect="1"/>
          </p:cNvPicPr>
          <p:nvPr/>
        </p:nvPicPr>
        <p:blipFill>
          <a:blip r:embed="rId2"/>
          <a:stretch>
            <a:fillRect/>
          </a:stretch>
        </p:blipFill>
        <p:spPr>
          <a:xfrm>
            <a:off x="651386" y="3672347"/>
            <a:ext cx="11100620" cy="2993923"/>
          </a:xfrm>
          <a:prstGeom prst="rect">
            <a:avLst/>
          </a:prstGeom>
        </p:spPr>
      </p:pic>
    </p:spTree>
    <p:extLst>
      <p:ext uri="{BB962C8B-B14F-4D97-AF65-F5344CB8AC3E}">
        <p14:creationId xmlns:p14="http://schemas.microsoft.com/office/powerpoint/2010/main" val="5932715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B449B6-5889-4E34-AB67-E6DD160FA5FB}"/>
              </a:ext>
            </a:extLst>
          </p:cNvPr>
          <p:cNvSpPr>
            <a:spLocks noGrp="1"/>
          </p:cNvSpPr>
          <p:nvPr>
            <p:ph idx="1"/>
          </p:nvPr>
        </p:nvSpPr>
        <p:spPr>
          <a:xfrm>
            <a:off x="162232" y="162232"/>
            <a:ext cx="11887199" cy="6695768"/>
          </a:xfrm>
        </p:spPr>
        <p:txBody>
          <a:bodyPr>
            <a:normAutofit/>
          </a:bodyPr>
          <a:lstStyle/>
          <a:p>
            <a:pPr algn="just">
              <a:lnSpc>
                <a:spcPct val="150000"/>
              </a:lnSpc>
              <a:buFont typeface="Wingdings" panose="05000000000000000000" pitchFamily="2" charset="2"/>
              <a:buChar char="v"/>
            </a:pPr>
            <a:r>
              <a:rPr lang="en-US" sz="2400" i="1" dirty="0">
                <a:latin typeface="Arial" panose="020B0604020202020204" pitchFamily="34" charset="0"/>
                <a:cs typeface="Arial" panose="020B0604020202020204" pitchFamily="34" charset="0"/>
              </a:rPr>
              <a:t>DO </a:t>
            </a:r>
            <a:r>
              <a:rPr lang="en-US" sz="2400" dirty="0">
                <a:latin typeface="Arial" panose="020B0604020202020204" pitchFamily="34" charset="0"/>
                <a:cs typeface="Arial" panose="020B0604020202020204" pitchFamily="34" charset="0"/>
              </a:rPr>
              <a:t>is a transient property that can fluctuate rapidly in time and space.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From a biological perspective, it is one of the most important water-quality characteristics in the aquatic environment.</a:t>
            </a:r>
          </a:p>
          <a:p>
            <a:pPr algn="just">
              <a:lnSpc>
                <a:spcPct val="150000"/>
              </a:lnSpc>
              <a:buFont typeface="Wingdings" panose="05000000000000000000" pitchFamily="2" charset="2"/>
              <a:buChar char="v"/>
            </a:pPr>
            <a:r>
              <a:rPr lang="en-US" sz="2400" i="1" dirty="0">
                <a:solidFill>
                  <a:srgbClr val="00B050"/>
                </a:solidFill>
                <a:latin typeface="Arial" panose="020B0604020202020204" pitchFamily="34" charset="0"/>
                <a:cs typeface="Arial" panose="020B0604020202020204" pitchFamily="34" charset="0"/>
              </a:rPr>
              <a:t>DO </a:t>
            </a:r>
            <a:r>
              <a:rPr lang="en-US" sz="2400" dirty="0">
                <a:solidFill>
                  <a:srgbClr val="00B050"/>
                </a:solidFill>
                <a:latin typeface="Arial" panose="020B0604020202020204" pitchFamily="34" charset="0"/>
                <a:cs typeface="Arial" panose="020B0604020202020204" pitchFamily="34" charset="0"/>
              </a:rPr>
              <a:t>concentration is typically measured continuously using an </a:t>
            </a:r>
            <a:r>
              <a:rPr lang="en-US" sz="2400" i="1" dirty="0">
                <a:solidFill>
                  <a:srgbClr val="00B050"/>
                </a:solidFill>
                <a:latin typeface="Arial" panose="020B0604020202020204" pitchFamily="34" charset="0"/>
                <a:cs typeface="Arial" panose="020B0604020202020204" pitchFamily="34" charset="0"/>
              </a:rPr>
              <a:t>in situ </a:t>
            </a:r>
            <a:r>
              <a:rPr lang="en-US" sz="2400" b="1" dirty="0" err="1">
                <a:solidFill>
                  <a:srgbClr val="00B050"/>
                </a:solidFill>
                <a:latin typeface="Arial" panose="020B0604020202020204" pitchFamily="34" charset="0"/>
                <a:cs typeface="Arial" panose="020B0604020202020204" pitchFamily="34" charset="0"/>
              </a:rPr>
              <a:t>sonde</a:t>
            </a:r>
            <a:r>
              <a:rPr lang="en-US" sz="2400" dirty="0">
                <a:solidFill>
                  <a:srgbClr val="00B050"/>
                </a:solidFill>
                <a:latin typeface="Arial" panose="020B0604020202020204" pitchFamily="34" charset="0"/>
                <a:cs typeface="Arial" panose="020B0604020202020204" pitchFamily="34" charset="0"/>
              </a:rPr>
              <a:t> which captures diurnal variation.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A </a:t>
            </a:r>
            <a:r>
              <a:rPr lang="en-US" sz="2400" b="1" i="1" dirty="0" err="1">
                <a:latin typeface="Arial" panose="020B0604020202020204" pitchFamily="34" charset="0"/>
                <a:cs typeface="Arial" panose="020B0604020202020204" pitchFamily="34" charset="0"/>
              </a:rPr>
              <a:t>sonde</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is a multiparameter device that can hold several probes and make simultaneous measurements of parameters.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The </a:t>
            </a:r>
            <a:r>
              <a:rPr lang="en-US" sz="2400" b="1" dirty="0" err="1">
                <a:latin typeface="Arial" panose="020B0604020202020204" pitchFamily="34" charset="0"/>
                <a:cs typeface="Arial" panose="020B0604020202020204" pitchFamily="34" charset="0"/>
              </a:rPr>
              <a:t>sonde</a:t>
            </a:r>
            <a:r>
              <a:rPr lang="en-US" sz="2400" dirty="0">
                <a:latin typeface="Arial" panose="020B0604020202020204" pitchFamily="34" charset="0"/>
                <a:cs typeface="Arial" panose="020B0604020202020204" pitchFamily="34" charset="0"/>
              </a:rPr>
              <a:t> is a self-contained unit that can record and store data.</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A commercially available </a:t>
            </a:r>
            <a:r>
              <a:rPr lang="en-US" sz="2400" b="1" dirty="0" err="1">
                <a:latin typeface="Arial" panose="020B0604020202020204" pitchFamily="34" charset="0"/>
                <a:cs typeface="Arial" panose="020B0604020202020204" pitchFamily="34" charset="0"/>
              </a:rPr>
              <a:t>sonde</a:t>
            </a:r>
            <a:r>
              <a:rPr lang="en-US" sz="2400" dirty="0">
                <a:latin typeface="Arial" panose="020B0604020202020204" pitchFamily="34" charset="0"/>
                <a:cs typeface="Arial" panose="020B0604020202020204" pitchFamily="34" charset="0"/>
              </a:rPr>
              <a:t> will include pH, specific conductance, and temperature; depending on the users’ need the </a:t>
            </a:r>
            <a:r>
              <a:rPr lang="en-US" sz="2400" b="1" dirty="0" err="1">
                <a:latin typeface="Arial" panose="020B0604020202020204" pitchFamily="34" charset="0"/>
                <a:cs typeface="Arial" panose="020B0604020202020204" pitchFamily="34" charset="0"/>
              </a:rPr>
              <a:t>sonde</a:t>
            </a:r>
            <a:r>
              <a:rPr lang="en-US" sz="2400" dirty="0">
                <a:latin typeface="Arial" panose="020B0604020202020204" pitchFamily="34" charset="0"/>
                <a:cs typeface="Arial" panose="020B0604020202020204" pitchFamily="34" charset="0"/>
              </a:rPr>
              <a:t> will also include DO, salinity, turbidity or oxidation reduction potential</a:t>
            </a:r>
          </a:p>
        </p:txBody>
      </p:sp>
    </p:spTree>
    <p:extLst>
      <p:ext uri="{BB962C8B-B14F-4D97-AF65-F5344CB8AC3E}">
        <p14:creationId xmlns:p14="http://schemas.microsoft.com/office/powerpoint/2010/main" val="10214752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23ECBE-1EAD-436D-A7C3-52A6BA29A862}"/>
              </a:ext>
            </a:extLst>
          </p:cNvPr>
          <p:cNvSpPr>
            <a:spLocks noGrp="1"/>
          </p:cNvSpPr>
          <p:nvPr>
            <p:ph idx="1"/>
          </p:nvPr>
        </p:nvSpPr>
        <p:spPr>
          <a:xfrm>
            <a:off x="250723" y="221226"/>
            <a:ext cx="11710219" cy="6533535"/>
          </a:xfrm>
        </p:spPr>
        <p:txBody>
          <a:bodyPr>
            <a:normAutofit/>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Dissolved chemical constituents</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Natural streams are part of the areas that they drain and, therefore, are an integral part of a watershed and its ecosystems.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Water is an effective solvent and as it comes into contact with each part of the system, the chemical characteristics of the water adjust accordingly.</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Chemical reactions and physical processes often occur simultaneously as the water contacts the atmosphere, soil, and biota.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It is these reactions and processes and the condition of each compartment of the ecosystem that determine the kind and amount of chemical constituents in solution.</a:t>
            </a:r>
          </a:p>
        </p:txBody>
      </p:sp>
    </p:spTree>
    <p:extLst>
      <p:ext uri="{BB962C8B-B14F-4D97-AF65-F5344CB8AC3E}">
        <p14:creationId xmlns:p14="http://schemas.microsoft.com/office/powerpoint/2010/main" val="23890015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8FABFB-E64A-4BE7-A81C-EB08FA1A7D8B}"/>
              </a:ext>
            </a:extLst>
          </p:cNvPr>
          <p:cNvSpPr>
            <a:spLocks noGrp="1"/>
          </p:cNvSpPr>
          <p:nvPr>
            <p:ph idx="1"/>
          </p:nvPr>
        </p:nvSpPr>
        <p:spPr>
          <a:xfrm>
            <a:off x="324465" y="280219"/>
            <a:ext cx="11621729" cy="6371304"/>
          </a:xfrm>
        </p:spPr>
        <p:txBody>
          <a:bodyPr>
            <a:normAutofit/>
          </a:bodyPr>
          <a:lstStyle/>
          <a:p>
            <a:pPr algn="just">
              <a:lnSpc>
                <a:spcPct val="150000"/>
              </a:lnSpc>
              <a:buFont typeface="Wingdings" panose="05000000000000000000" pitchFamily="2" charset="2"/>
              <a:buChar char="v"/>
            </a:pPr>
            <a:r>
              <a:rPr lang="en-US" sz="2400" b="1" dirty="0">
                <a:solidFill>
                  <a:srgbClr val="00B050"/>
                </a:solidFill>
                <a:latin typeface="Arial" panose="020B0604020202020204" pitchFamily="34" charset="0"/>
                <a:cs typeface="Arial" panose="020B0604020202020204" pitchFamily="34" charset="0"/>
              </a:rPr>
              <a:t>Streams that flow from undisturbed forested watersheds generally exhibit low concentrations of dissolved nutrients.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Because of this, the biological productivity in most of these streams is also low compared to intensively managed cropland watersheds where fertilizer applications add elements like </a:t>
            </a:r>
            <a:r>
              <a:rPr lang="en-US" sz="2400" i="1" dirty="0">
                <a:latin typeface="Arial" panose="020B0604020202020204" pitchFamily="34" charset="0"/>
                <a:cs typeface="Arial" panose="020B0604020202020204" pitchFamily="34" charset="0"/>
              </a:rPr>
              <a:t>N</a:t>
            </a:r>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P</a:t>
            </a:r>
            <a:r>
              <a:rPr lang="en-US" sz="2400" dirty="0">
                <a:latin typeface="Arial" panose="020B0604020202020204" pitchFamily="34" charset="0"/>
                <a:cs typeface="Arial" panose="020B0604020202020204" pitchFamily="34" charset="0"/>
              </a:rPr>
              <a:t>, and </a:t>
            </a:r>
            <a:r>
              <a:rPr lang="en-US" sz="2400" i="1" dirty="0">
                <a:latin typeface="Arial" panose="020B0604020202020204" pitchFamily="34" charset="0"/>
                <a:cs typeface="Arial" panose="020B0604020202020204" pitchFamily="34" charset="0"/>
              </a:rPr>
              <a:t>K </a:t>
            </a:r>
            <a:r>
              <a:rPr lang="en-US" sz="2400" dirty="0">
                <a:latin typeface="Arial" panose="020B0604020202020204" pitchFamily="34" charset="0"/>
                <a:cs typeface="Arial" panose="020B0604020202020204" pitchFamily="34" charset="0"/>
              </a:rPr>
              <a:t>to the soil.</a:t>
            </a:r>
          </a:p>
        </p:txBody>
      </p:sp>
    </p:spTree>
    <p:extLst>
      <p:ext uri="{BB962C8B-B14F-4D97-AF65-F5344CB8AC3E}">
        <p14:creationId xmlns:p14="http://schemas.microsoft.com/office/powerpoint/2010/main" val="16813359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72F616-7F37-4FAA-8BDF-75969D5C5459}"/>
              </a:ext>
            </a:extLst>
          </p:cNvPr>
          <p:cNvSpPr>
            <a:spLocks noGrp="1"/>
          </p:cNvSpPr>
          <p:nvPr>
            <p:ph idx="1"/>
          </p:nvPr>
        </p:nvSpPr>
        <p:spPr>
          <a:xfrm>
            <a:off x="206476" y="117987"/>
            <a:ext cx="11828207" cy="6622026"/>
          </a:xfrm>
        </p:spPr>
        <p:txBody>
          <a:bodyPr>
            <a:normAutofit/>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Sources of Nutrients</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major sources of dissolved </a:t>
            </a:r>
            <a:r>
              <a:rPr lang="en-US" b="1" dirty="0">
                <a:solidFill>
                  <a:srgbClr val="00B050"/>
                </a:solidFill>
                <a:latin typeface="Arial" panose="020B0604020202020204" pitchFamily="34" charset="0"/>
                <a:cs typeface="Arial" panose="020B0604020202020204" pitchFamily="34" charset="0"/>
              </a:rPr>
              <a:t>chemical</a:t>
            </a:r>
            <a:r>
              <a:rPr lang="en-US" dirty="0">
                <a:latin typeface="Arial" panose="020B0604020202020204" pitchFamily="34" charset="0"/>
                <a:cs typeface="Arial" panose="020B0604020202020204" pitchFamily="34" charset="0"/>
              </a:rPr>
              <a:t> constituents in streamflow are </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the constituents in the </a:t>
            </a:r>
            <a:r>
              <a:rPr lang="en-US" sz="2400" b="1" dirty="0">
                <a:solidFill>
                  <a:srgbClr val="00B050"/>
                </a:solidFill>
                <a:latin typeface="Arial" panose="020B0604020202020204" pitchFamily="34" charset="0"/>
                <a:cs typeface="Arial" panose="020B0604020202020204" pitchFamily="34" charset="0"/>
              </a:rPr>
              <a:t>precipitation falling </a:t>
            </a:r>
            <a:r>
              <a:rPr lang="en-US" sz="2400" dirty="0">
                <a:latin typeface="Arial" panose="020B0604020202020204" pitchFamily="34" charset="0"/>
                <a:cs typeface="Arial" panose="020B0604020202020204" pitchFamily="34" charset="0"/>
              </a:rPr>
              <a:t>on the watershed, </a:t>
            </a:r>
          </a:p>
          <a:p>
            <a:pPr lvl="2" algn="just">
              <a:lnSpc>
                <a:spcPct val="150000"/>
              </a:lnSpc>
              <a:buFont typeface="Wingdings" panose="05000000000000000000" pitchFamily="2" charset="2"/>
              <a:buChar char="Ø"/>
            </a:pPr>
            <a:r>
              <a:rPr lang="en-US" sz="2400" b="1" dirty="0">
                <a:solidFill>
                  <a:srgbClr val="00B050"/>
                </a:solidFill>
                <a:latin typeface="Arial" panose="020B0604020202020204" pitchFamily="34" charset="0"/>
                <a:cs typeface="Arial" panose="020B0604020202020204" pitchFamily="34" charset="0"/>
              </a:rPr>
              <a:t>Geologic weathering </a:t>
            </a:r>
            <a:r>
              <a:rPr lang="en-US" sz="2400" dirty="0">
                <a:latin typeface="Arial" panose="020B0604020202020204" pitchFamily="34" charset="0"/>
                <a:cs typeface="Arial" panose="020B0604020202020204" pitchFamily="34" charset="0"/>
              </a:rPr>
              <a:t>of parent rock, and </a:t>
            </a:r>
          </a:p>
          <a:p>
            <a:pPr lvl="2" algn="just">
              <a:lnSpc>
                <a:spcPct val="150000"/>
              </a:lnSpc>
              <a:buFont typeface="Wingdings" panose="05000000000000000000" pitchFamily="2" charset="2"/>
              <a:buChar char="Ø"/>
            </a:pPr>
            <a:r>
              <a:rPr lang="en-US" sz="2400" b="1" dirty="0">
                <a:solidFill>
                  <a:srgbClr val="00B050"/>
                </a:solidFill>
                <a:latin typeface="Arial" panose="020B0604020202020204" pitchFamily="34" charset="0"/>
                <a:cs typeface="Arial" panose="020B0604020202020204" pitchFamily="34" charset="0"/>
              </a:rPr>
              <a:t>Biological inputs </a:t>
            </a:r>
            <a:r>
              <a:rPr lang="en-US" sz="2400" dirty="0">
                <a:latin typeface="Arial" panose="020B0604020202020204" pitchFamily="34" charset="0"/>
                <a:cs typeface="Arial" panose="020B0604020202020204" pitchFamily="34" charset="0"/>
              </a:rPr>
              <a:t>(primarily the photosynthetic production)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Chemical and physical weathering then convert rock minerals into soluble or transportable forms that can be introduced into streams and lakes.</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Soils contribute the greatest amounts of dissolved chemical constituents to surface runoff and streamflow.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As a result, land-use activities that affect </a:t>
            </a:r>
            <a:r>
              <a:rPr lang="en-US" b="1" dirty="0">
                <a:solidFill>
                  <a:srgbClr val="00B050"/>
                </a:solidFill>
                <a:latin typeface="Arial" panose="020B0604020202020204" pitchFamily="34" charset="0"/>
                <a:cs typeface="Arial" panose="020B0604020202020204" pitchFamily="34" charset="0"/>
              </a:rPr>
              <a:t>soil properties and processes </a:t>
            </a:r>
            <a:r>
              <a:rPr lang="en-US" dirty="0">
                <a:latin typeface="Arial" panose="020B0604020202020204" pitchFamily="34" charset="0"/>
                <a:cs typeface="Arial" panose="020B0604020202020204" pitchFamily="34" charset="0"/>
              </a:rPr>
              <a:t>can affect the </a:t>
            </a:r>
            <a:r>
              <a:rPr lang="en-US" b="1" dirty="0">
                <a:solidFill>
                  <a:srgbClr val="00B050"/>
                </a:solidFill>
                <a:latin typeface="Arial" panose="020B0604020202020204" pitchFamily="34" charset="0"/>
                <a:cs typeface="Arial" panose="020B0604020202020204" pitchFamily="34" charset="0"/>
              </a:rPr>
              <a:t>chemistry of streamflow</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41381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CF4294-80F6-422E-844C-00E6BA9C0F85}"/>
              </a:ext>
            </a:extLst>
          </p:cNvPr>
          <p:cNvSpPr>
            <a:spLocks noGrp="1"/>
          </p:cNvSpPr>
          <p:nvPr>
            <p:ph idx="1"/>
          </p:nvPr>
        </p:nvSpPr>
        <p:spPr>
          <a:xfrm>
            <a:off x="280219" y="162232"/>
            <a:ext cx="11533239" cy="6474542"/>
          </a:xfrm>
        </p:spPr>
        <p:txBody>
          <a:bodyPr>
            <a:normAutofit/>
          </a:bodyPr>
          <a:lstStyle/>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Some of the more important dissolved chemicals or nutrients that occur in surface waters are described as follows to aid in the understanding of the impacts of watershed management land use on water quality.</a:t>
            </a:r>
          </a:p>
        </p:txBody>
      </p:sp>
    </p:spTree>
    <p:extLst>
      <p:ext uri="{BB962C8B-B14F-4D97-AF65-F5344CB8AC3E}">
        <p14:creationId xmlns:p14="http://schemas.microsoft.com/office/powerpoint/2010/main" val="40986859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18FE5E-9D7C-4F31-B3D3-57BD0CDD413F}"/>
              </a:ext>
            </a:extLst>
          </p:cNvPr>
          <p:cNvSpPr>
            <a:spLocks noGrp="1"/>
          </p:cNvSpPr>
          <p:nvPr>
            <p:ph idx="1"/>
          </p:nvPr>
        </p:nvSpPr>
        <p:spPr>
          <a:xfrm>
            <a:off x="162233" y="103240"/>
            <a:ext cx="11887200" cy="6754760"/>
          </a:xfrm>
        </p:spPr>
        <p:txBody>
          <a:bodyPr>
            <a:noAutofit/>
          </a:bodyPr>
          <a:lstStyle/>
          <a:p>
            <a:pPr algn="just">
              <a:lnSpc>
                <a:spcPct val="150000"/>
              </a:lnSpc>
              <a:buFont typeface="Wingdings" panose="05000000000000000000" pitchFamily="2" charset="2"/>
              <a:buChar char="q"/>
            </a:pPr>
            <a:r>
              <a:rPr lang="en-US" sz="2400" b="1" i="1" dirty="0">
                <a:latin typeface="Arial" panose="020B0604020202020204" pitchFamily="34" charset="0"/>
                <a:cs typeface="Arial" panose="020B0604020202020204" pitchFamily="34" charset="0"/>
              </a:rPr>
              <a:t>Nitrogen</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Sources of </a:t>
            </a:r>
            <a:r>
              <a:rPr lang="en-US" i="1" dirty="0">
                <a:latin typeface="Arial" panose="020B0604020202020204" pitchFamily="34" charset="0"/>
                <a:cs typeface="Arial" panose="020B0604020202020204" pitchFamily="34" charset="0"/>
              </a:rPr>
              <a:t>N </a:t>
            </a:r>
            <a:r>
              <a:rPr lang="en-US" dirty="0">
                <a:latin typeface="Arial" panose="020B0604020202020204" pitchFamily="34" charset="0"/>
                <a:cs typeface="Arial" panose="020B0604020202020204" pitchFamily="34" charset="0"/>
              </a:rPr>
              <a:t>include </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the fixation of </a:t>
            </a:r>
            <a:r>
              <a:rPr lang="en-US" sz="2400" i="1" dirty="0">
                <a:latin typeface="Arial" panose="020B0604020202020204" pitchFamily="34" charset="0"/>
                <a:cs typeface="Arial" panose="020B0604020202020204" pitchFamily="34" charset="0"/>
              </a:rPr>
              <a:t>N </a:t>
            </a:r>
            <a:r>
              <a:rPr lang="en-US" sz="2400" dirty="0">
                <a:latin typeface="Arial" panose="020B0604020202020204" pitchFamily="34" charset="0"/>
                <a:cs typeface="Arial" panose="020B0604020202020204" pitchFamily="34" charset="0"/>
              </a:rPr>
              <a:t>gas by certain bacteria and plants, </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additions of organic matter to water bodies, and </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small amounts from the weathering of rocks. </a:t>
            </a:r>
          </a:p>
          <a:p>
            <a:pPr lvl="1" algn="just">
              <a:lnSpc>
                <a:spcPct val="150000"/>
              </a:lnSpc>
              <a:buFont typeface="Wingdings" panose="05000000000000000000" pitchFamily="2" charset="2"/>
              <a:buChar char="v"/>
            </a:pPr>
            <a:r>
              <a:rPr lang="en-US" i="1" dirty="0">
                <a:latin typeface="Arial" panose="020B0604020202020204" pitchFamily="34" charset="0"/>
                <a:cs typeface="Arial" panose="020B0604020202020204" pitchFamily="34" charset="0"/>
              </a:rPr>
              <a:t>N </a:t>
            </a:r>
            <a:r>
              <a:rPr lang="en-US" dirty="0">
                <a:latin typeface="Arial" panose="020B0604020202020204" pitchFamily="34" charset="0"/>
                <a:cs typeface="Arial" panose="020B0604020202020204" pitchFamily="34" charset="0"/>
              </a:rPr>
              <a:t>occurs in several forms, including </a:t>
            </a:r>
            <a:r>
              <a:rPr lang="en-US" i="1" dirty="0">
                <a:latin typeface="Arial" panose="020B0604020202020204" pitchFamily="34" charset="0"/>
                <a:cs typeface="Arial" panose="020B0604020202020204" pitchFamily="34" charset="0"/>
              </a:rPr>
              <a:t>NH</a:t>
            </a:r>
            <a:r>
              <a:rPr lang="en-US" baseline="30000" dirty="0">
                <a:latin typeface="Arial" panose="020B0604020202020204" pitchFamily="34" charset="0"/>
                <a:cs typeface="Arial" panose="020B0604020202020204" pitchFamily="34" charset="0"/>
              </a:rPr>
              <a:t>+</a:t>
            </a:r>
            <a:r>
              <a:rPr lang="en-US" baseline="-25000" dirty="0">
                <a:latin typeface="Arial" panose="020B0604020202020204" pitchFamily="34" charset="0"/>
                <a:cs typeface="Arial" panose="020B0604020202020204" pitchFamily="34" charset="0"/>
              </a:rPr>
              <a:t>4</a:t>
            </a:r>
            <a:r>
              <a:rPr lang="en-US" dirty="0">
                <a:latin typeface="Arial" panose="020B0604020202020204" pitchFamily="34" charset="0"/>
                <a:cs typeface="Arial" panose="020B0604020202020204" pitchFamily="34" charset="0"/>
              </a:rPr>
              <a:t>, gaseous </a:t>
            </a:r>
            <a:r>
              <a:rPr lang="en-US" i="1" dirty="0">
                <a:latin typeface="Arial" panose="020B0604020202020204" pitchFamily="34" charset="0"/>
                <a:cs typeface="Arial" panose="020B0604020202020204" pitchFamily="34" charset="0"/>
              </a:rPr>
              <a:t>NO</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NO</a:t>
            </a:r>
            <a:r>
              <a:rPr lang="en-US" baseline="30000" dirty="0">
                <a:latin typeface="Arial" panose="020B0604020202020204" pitchFamily="34" charset="0"/>
                <a:cs typeface="Arial" panose="020B0604020202020204" pitchFamily="34" charset="0"/>
              </a:rPr>
              <a:t>−</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and </a:t>
            </a:r>
            <a:r>
              <a:rPr lang="en-US" i="1" dirty="0">
                <a:latin typeface="Arial" panose="020B0604020202020204" pitchFamily="34" charset="0"/>
                <a:cs typeface="Arial" panose="020B0604020202020204" pitchFamily="34" charset="0"/>
              </a:rPr>
              <a:t>NO</a:t>
            </a:r>
            <a:r>
              <a:rPr lang="en-US" baseline="30000" dirty="0">
                <a:latin typeface="Arial" panose="020B0604020202020204" pitchFamily="34" charset="0"/>
                <a:cs typeface="Arial" panose="020B0604020202020204" pitchFamily="34" charset="0"/>
              </a:rPr>
              <a:t>−</a:t>
            </a:r>
            <a:r>
              <a:rPr lang="en-US" baseline="-25000"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 .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Organic </a:t>
            </a:r>
            <a:r>
              <a:rPr lang="en-US" i="1" dirty="0">
                <a:latin typeface="Arial" panose="020B0604020202020204" pitchFamily="34" charset="0"/>
                <a:cs typeface="Arial" panose="020B0604020202020204" pitchFamily="34" charset="0"/>
              </a:rPr>
              <a:t>N </a:t>
            </a:r>
            <a:r>
              <a:rPr lang="en-US" dirty="0">
                <a:latin typeface="Arial" panose="020B0604020202020204" pitchFamily="34" charset="0"/>
                <a:cs typeface="Arial" panose="020B0604020202020204" pitchFamily="34" charset="0"/>
              </a:rPr>
              <a:t>breaks down into </a:t>
            </a:r>
            <a:r>
              <a:rPr lang="en-US" i="1" dirty="0">
                <a:latin typeface="Arial" panose="020B0604020202020204" pitchFamily="34" charset="0"/>
                <a:cs typeface="Arial" panose="020B0604020202020204" pitchFamily="34" charset="0"/>
              </a:rPr>
              <a:t>NH</a:t>
            </a:r>
            <a:r>
              <a:rPr lang="en-US" baseline="30000" dirty="0">
                <a:latin typeface="Arial" panose="020B0604020202020204" pitchFamily="34" charset="0"/>
                <a:cs typeface="Arial" panose="020B0604020202020204" pitchFamily="34" charset="0"/>
              </a:rPr>
              <a:t>+</a:t>
            </a:r>
            <a:r>
              <a:rPr lang="en-US" baseline="-25000" dirty="0">
                <a:latin typeface="Arial" panose="020B0604020202020204" pitchFamily="34" charset="0"/>
                <a:cs typeface="Arial" panose="020B0604020202020204" pitchFamily="34" charset="0"/>
              </a:rPr>
              <a:t>4</a:t>
            </a:r>
            <a:r>
              <a:rPr lang="en-US" dirty="0">
                <a:latin typeface="Arial" panose="020B0604020202020204" pitchFamily="34" charset="0"/>
                <a:cs typeface="Arial" panose="020B0604020202020204" pitchFamily="34" charset="0"/>
              </a:rPr>
              <a:t>, becomes oxidized to </a:t>
            </a:r>
            <a:r>
              <a:rPr lang="en-US" i="1" dirty="0">
                <a:latin typeface="Arial" panose="020B0604020202020204" pitchFamily="34" charset="0"/>
                <a:cs typeface="Arial" panose="020B0604020202020204" pitchFamily="34" charset="0"/>
              </a:rPr>
              <a:t>NO</a:t>
            </a:r>
            <a:r>
              <a:rPr lang="en-US" baseline="30000" dirty="0">
                <a:latin typeface="Arial" panose="020B0604020202020204" pitchFamily="34" charset="0"/>
                <a:cs typeface="Arial" panose="020B0604020202020204" pitchFamily="34" charset="0"/>
              </a:rPr>
              <a:t>−</a:t>
            </a:r>
            <a:r>
              <a:rPr lang="en-US" baseline="-25000"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 available to plants.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In the absence of oxygen, the process of denitrification can convert </a:t>
            </a:r>
            <a:r>
              <a:rPr lang="en-US" i="1" dirty="0">
                <a:latin typeface="Arial" panose="020B0604020202020204" pitchFamily="34" charset="0"/>
                <a:cs typeface="Arial" panose="020B0604020202020204" pitchFamily="34" charset="0"/>
              </a:rPr>
              <a:t>NO</a:t>
            </a:r>
            <a:r>
              <a:rPr lang="en-US" baseline="30000" dirty="0">
                <a:latin typeface="Arial" panose="020B0604020202020204" pitchFamily="34" charset="0"/>
                <a:cs typeface="Arial" panose="020B0604020202020204" pitchFamily="34" charset="0"/>
              </a:rPr>
              <a:t>−</a:t>
            </a:r>
            <a:r>
              <a:rPr lang="en-US" baseline="-25000"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 back to </a:t>
            </a:r>
            <a:r>
              <a:rPr lang="en-US" i="1" dirty="0">
                <a:latin typeface="Arial" panose="020B0604020202020204" pitchFamily="34" charset="0"/>
                <a:cs typeface="Arial" panose="020B0604020202020204" pitchFamily="34" charset="0"/>
              </a:rPr>
              <a:t>NH</a:t>
            </a:r>
            <a:r>
              <a:rPr lang="en-US" baseline="30000" dirty="0">
                <a:latin typeface="Arial" panose="020B0604020202020204" pitchFamily="34" charset="0"/>
                <a:cs typeface="Arial" panose="020B0604020202020204" pitchFamily="34" charset="0"/>
              </a:rPr>
              <a:t>+</a:t>
            </a:r>
            <a:r>
              <a:rPr lang="en-US" baseline="-25000" dirty="0">
                <a:latin typeface="Arial" panose="020B0604020202020204" pitchFamily="34" charset="0"/>
                <a:cs typeface="Arial" panose="020B0604020202020204" pitchFamily="34" charset="0"/>
              </a:rPr>
              <a:t>4</a:t>
            </a:r>
            <a:r>
              <a:rPr lang="en-US" dirty="0">
                <a:latin typeface="Arial" panose="020B0604020202020204" pitchFamily="34" charset="0"/>
                <a:cs typeface="Arial" panose="020B0604020202020204" pitchFamily="34" charset="0"/>
              </a:rPr>
              <a:t> and </a:t>
            </a:r>
            <a:r>
              <a:rPr lang="en-US" i="1" dirty="0">
                <a:latin typeface="Arial" panose="020B0604020202020204" pitchFamily="34" charset="0"/>
                <a:cs typeface="Arial" panose="020B0604020202020204" pitchFamily="34" charset="0"/>
              </a:rPr>
              <a:t>N </a:t>
            </a:r>
            <a:r>
              <a:rPr lang="en-US" dirty="0">
                <a:latin typeface="Arial" panose="020B0604020202020204" pitchFamily="34" charset="0"/>
                <a:cs typeface="Arial" panose="020B0604020202020204" pitchFamily="34" charset="0"/>
              </a:rPr>
              <a:t>gas that typically escapes into the atmosphere.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These are more considerable in croplands where large amounts of </a:t>
            </a:r>
            <a:r>
              <a:rPr lang="en-US" i="1" dirty="0">
                <a:latin typeface="Arial" panose="020B0604020202020204" pitchFamily="34" charset="0"/>
                <a:cs typeface="Arial" panose="020B0604020202020204" pitchFamily="34" charset="0"/>
              </a:rPr>
              <a:t>N </a:t>
            </a:r>
            <a:r>
              <a:rPr lang="en-US" dirty="0">
                <a:latin typeface="Arial" panose="020B0604020202020204" pitchFamily="34" charset="0"/>
                <a:cs typeface="Arial" panose="020B0604020202020204" pitchFamily="34" charset="0"/>
              </a:rPr>
              <a:t>fertilizers are applied</a:t>
            </a:r>
          </a:p>
        </p:txBody>
      </p:sp>
    </p:spTree>
    <p:extLst>
      <p:ext uri="{BB962C8B-B14F-4D97-AF65-F5344CB8AC3E}">
        <p14:creationId xmlns:p14="http://schemas.microsoft.com/office/powerpoint/2010/main" val="14659805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F781A4-B33B-4130-8EC3-16955F1C4F3F}"/>
              </a:ext>
            </a:extLst>
          </p:cNvPr>
          <p:cNvSpPr>
            <a:spLocks noGrp="1"/>
          </p:cNvSpPr>
          <p:nvPr>
            <p:ph idx="1"/>
          </p:nvPr>
        </p:nvSpPr>
        <p:spPr>
          <a:xfrm>
            <a:off x="1" y="0"/>
            <a:ext cx="12192000" cy="6858000"/>
          </a:xfrm>
        </p:spPr>
        <p:txBody>
          <a:bodyPr>
            <a:normAutofit/>
          </a:bodyPr>
          <a:lstStyle/>
          <a:p>
            <a:pPr algn="just">
              <a:lnSpc>
                <a:spcPct val="150000"/>
              </a:lnSpc>
              <a:buFont typeface="Wingdings" panose="05000000000000000000" pitchFamily="2" charset="2"/>
              <a:buChar char="v"/>
            </a:pPr>
            <a:r>
              <a:rPr lang="en-US" sz="2400" i="1" dirty="0">
                <a:latin typeface="Arial" panose="020B0604020202020204" pitchFamily="34" charset="0"/>
                <a:cs typeface="Arial" panose="020B0604020202020204" pitchFamily="34" charset="0"/>
              </a:rPr>
              <a:t>NO</a:t>
            </a:r>
            <a:r>
              <a:rPr lang="en-US" sz="2400" baseline="30000" dirty="0">
                <a:latin typeface="Arial" panose="020B0604020202020204" pitchFamily="34" charset="0"/>
                <a:cs typeface="Arial" panose="020B0604020202020204" pitchFamily="34" charset="0"/>
              </a:rPr>
              <a:t>−</a:t>
            </a:r>
            <a:r>
              <a:rPr lang="en-US" sz="2400" baseline="-25000" dirty="0">
                <a:latin typeface="Arial" panose="020B0604020202020204" pitchFamily="34" charset="0"/>
                <a:cs typeface="Arial" panose="020B0604020202020204" pitchFamily="34" charset="0"/>
              </a:rPr>
              <a:t>3</a:t>
            </a:r>
            <a:r>
              <a:rPr lang="en-US" sz="2400" dirty="0">
                <a:latin typeface="Arial" panose="020B0604020202020204" pitchFamily="34" charset="0"/>
                <a:cs typeface="Arial" panose="020B0604020202020204" pitchFamily="34" charset="0"/>
              </a:rPr>
              <a:t> or </a:t>
            </a:r>
            <a:r>
              <a:rPr lang="en-US" sz="2400" i="1" dirty="0">
                <a:latin typeface="Arial" panose="020B0604020202020204" pitchFamily="34" charset="0"/>
                <a:cs typeface="Arial" panose="020B0604020202020204" pitchFamily="34" charset="0"/>
              </a:rPr>
              <a:t>NO</a:t>
            </a:r>
            <a:r>
              <a:rPr lang="en-US" sz="2400" baseline="-25000" dirty="0">
                <a:latin typeface="Arial" panose="020B0604020202020204" pitchFamily="34" charset="0"/>
                <a:cs typeface="Arial" panose="020B0604020202020204" pitchFamily="34" charset="0"/>
              </a:rPr>
              <a:t>3</a:t>
            </a:r>
            <a:r>
              <a:rPr lang="en-US" sz="2400"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N </a:t>
            </a:r>
            <a:r>
              <a:rPr lang="en-US" sz="2400" dirty="0">
                <a:latin typeface="Arial" panose="020B0604020202020204" pitchFamily="34" charset="0"/>
                <a:cs typeface="Arial" panose="020B0604020202020204" pitchFamily="34" charset="0"/>
              </a:rPr>
              <a:t>is an ion of considerable interest in relation to landuse &amp; WM practices.</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Streamflow from undisturbed forest lands usually contain lower concentrations of </a:t>
            </a:r>
            <a:r>
              <a:rPr lang="en-US" sz="2400" i="1" dirty="0">
                <a:latin typeface="Arial" panose="020B0604020202020204" pitchFamily="34" charset="0"/>
                <a:cs typeface="Arial" panose="020B0604020202020204" pitchFamily="34" charset="0"/>
              </a:rPr>
              <a:t>N </a:t>
            </a:r>
            <a:r>
              <a:rPr lang="en-US" sz="2400" dirty="0">
                <a:latin typeface="Arial" panose="020B0604020202020204" pitchFamily="34" charset="0"/>
                <a:cs typeface="Arial" panose="020B0604020202020204" pitchFamily="34" charset="0"/>
              </a:rPr>
              <a:t>and </a:t>
            </a:r>
            <a:r>
              <a:rPr lang="en-US" sz="2400" i="1" dirty="0">
                <a:latin typeface="Arial" panose="020B0604020202020204" pitchFamily="34" charset="0"/>
                <a:cs typeface="Arial" panose="020B0604020202020204" pitchFamily="34" charset="0"/>
              </a:rPr>
              <a:t>NO</a:t>
            </a:r>
            <a:r>
              <a:rPr lang="en-US" sz="2400" baseline="-25000" dirty="0">
                <a:latin typeface="Arial" panose="020B0604020202020204" pitchFamily="34" charset="0"/>
                <a:cs typeface="Arial" panose="020B0604020202020204" pitchFamily="34" charset="0"/>
              </a:rPr>
              <a:t>3</a:t>
            </a:r>
            <a:r>
              <a:rPr lang="en-US" sz="2400"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N </a:t>
            </a:r>
            <a:r>
              <a:rPr lang="en-US" sz="2400" dirty="0">
                <a:latin typeface="Arial" panose="020B0604020202020204" pitchFamily="34" charset="0"/>
                <a:cs typeface="Arial" panose="020B0604020202020204" pitchFamily="34" charset="0"/>
              </a:rPr>
              <a:t>than watersheds with Urban and agricultural development </a:t>
            </a:r>
            <a:r>
              <a:rPr lang="en-US" sz="2400" dirty="0" err="1">
                <a:latin typeface="Arial" panose="020B0604020202020204" pitchFamily="34" charset="0"/>
                <a:cs typeface="Arial" panose="020B0604020202020204" pitchFamily="34" charset="0"/>
              </a:rPr>
              <a:t>landuses</a:t>
            </a:r>
            <a:endParaRPr lang="en-US" sz="2400"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High concentrations of NO</a:t>
            </a:r>
            <a:r>
              <a:rPr lang="en-US" sz="2400" baseline="-25000" dirty="0">
                <a:latin typeface="Arial" panose="020B0604020202020204" pitchFamily="34" charset="0"/>
                <a:cs typeface="Arial" panose="020B0604020202020204" pitchFamily="34" charset="0"/>
              </a:rPr>
              <a:t>3</a:t>
            </a:r>
            <a:r>
              <a:rPr lang="en-US" sz="2400" dirty="0">
                <a:latin typeface="Arial" panose="020B0604020202020204" pitchFamily="34" charset="0"/>
                <a:cs typeface="Arial" panose="020B0604020202020204" pitchFamily="34" charset="0"/>
              </a:rPr>
              <a:t>-N in water can stimulate growth of algae and other aquatic plants but if P is present, only about 0.30 mg/L of NO</a:t>
            </a:r>
            <a:r>
              <a:rPr lang="en-US" sz="2400" baseline="-25000" dirty="0">
                <a:latin typeface="Arial" panose="020B0604020202020204" pitchFamily="34" charset="0"/>
                <a:cs typeface="Arial" panose="020B0604020202020204" pitchFamily="34" charset="0"/>
              </a:rPr>
              <a:t>3</a:t>
            </a:r>
            <a:r>
              <a:rPr lang="en-US" sz="2400" dirty="0">
                <a:latin typeface="Arial" panose="020B0604020202020204" pitchFamily="34" charset="0"/>
                <a:cs typeface="Arial" panose="020B0604020202020204" pitchFamily="34" charset="0"/>
              </a:rPr>
              <a:t>-N is needed for algal blooms. </a:t>
            </a:r>
          </a:p>
        </p:txBody>
      </p:sp>
      <p:pic>
        <p:nvPicPr>
          <p:cNvPr id="4" name="Picture 3">
            <a:extLst>
              <a:ext uri="{FF2B5EF4-FFF2-40B4-BE49-F238E27FC236}">
                <a16:creationId xmlns:a16="http://schemas.microsoft.com/office/drawing/2014/main" id="{0B98E117-3A5F-4A10-97DC-49C353A84725}"/>
              </a:ext>
            </a:extLst>
          </p:cNvPr>
          <p:cNvPicPr>
            <a:picLocks noChangeAspect="1" noChangeArrowheads="1"/>
          </p:cNvPicPr>
          <p:nvPr/>
        </p:nvPicPr>
        <p:blipFill>
          <a:blip r:embed="rId2"/>
          <a:srcRect/>
          <a:stretch>
            <a:fillRect/>
          </a:stretch>
        </p:blipFill>
        <p:spPr bwMode="auto">
          <a:xfrm>
            <a:off x="956187" y="3038783"/>
            <a:ext cx="4391025" cy="3811843"/>
          </a:xfrm>
          <a:prstGeom prst="rect">
            <a:avLst/>
          </a:prstGeom>
          <a:noFill/>
          <a:ln w="9525">
            <a:noFill/>
            <a:miter lim="800000"/>
            <a:headEnd/>
            <a:tailEnd/>
          </a:ln>
          <a:effectLst/>
        </p:spPr>
      </p:pic>
      <p:pic>
        <p:nvPicPr>
          <p:cNvPr id="5" name="Picture 2">
            <a:extLst>
              <a:ext uri="{FF2B5EF4-FFF2-40B4-BE49-F238E27FC236}">
                <a16:creationId xmlns:a16="http://schemas.microsoft.com/office/drawing/2014/main" id="{5DFB5DC3-D449-4B88-9C4E-40B7B32AB300}"/>
              </a:ext>
            </a:extLst>
          </p:cNvPr>
          <p:cNvPicPr>
            <a:picLocks noChangeAspect="1" noChangeArrowheads="1"/>
          </p:cNvPicPr>
          <p:nvPr/>
        </p:nvPicPr>
        <p:blipFill>
          <a:blip r:embed="rId3"/>
          <a:srcRect/>
          <a:stretch>
            <a:fillRect/>
          </a:stretch>
        </p:blipFill>
        <p:spPr bwMode="auto">
          <a:xfrm>
            <a:off x="6594346" y="3038783"/>
            <a:ext cx="4847945" cy="3756845"/>
          </a:xfrm>
          <a:prstGeom prst="rect">
            <a:avLst/>
          </a:prstGeom>
          <a:noFill/>
          <a:ln w="9525">
            <a:noFill/>
            <a:miter lim="800000"/>
            <a:headEnd/>
            <a:tailEnd/>
          </a:ln>
          <a:effectLst/>
        </p:spPr>
      </p:pic>
    </p:spTree>
    <p:extLst>
      <p:ext uri="{BB962C8B-B14F-4D97-AF65-F5344CB8AC3E}">
        <p14:creationId xmlns:p14="http://schemas.microsoft.com/office/powerpoint/2010/main" val="13591726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43D816-650A-4A1D-8A36-7219C079FA66}"/>
              </a:ext>
            </a:extLst>
          </p:cNvPr>
          <p:cNvSpPr>
            <a:spLocks noGrp="1"/>
          </p:cNvSpPr>
          <p:nvPr>
            <p:ph idx="1"/>
          </p:nvPr>
        </p:nvSpPr>
        <p:spPr>
          <a:xfrm>
            <a:off x="176982" y="132735"/>
            <a:ext cx="11857702" cy="6504039"/>
          </a:xfrm>
        </p:spPr>
        <p:txBody>
          <a:bodyPr>
            <a:noAutofit/>
          </a:bodyPr>
          <a:lstStyle/>
          <a:p>
            <a:pPr algn="just">
              <a:lnSpc>
                <a:spcPct val="150000"/>
              </a:lnSpc>
              <a:buFont typeface="Wingdings" panose="05000000000000000000" pitchFamily="2" charset="2"/>
              <a:buChar char="q"/>
            </a:pPr>
            <a:r>
              <a:rPr lang="en-US" sz="2400" b="1" i="1" dirty="0">
                <a:latin typeface="Arial" panose="020B0604020202020204" pitchFamily="34" charset="0"/>
                <a:cs typeface="Arial" panose="020B0604020202020204" pitchFamily="34" charset="0"/>
              </a:rPr>
              <a:t>Phosphorus</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Sources of Phosphorus (</a:t>
            </a: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Though less is known about the </a:t>
            </a:r>
            <a:r>
              <a:rPr lang="en-US" i="1" dirty="0">
                <a:latin typeface="Arial" panose="020B0604020202020204" pitchFamily="34" charset="0"/>
                <a:cs typeface="Arial" panose="020B0604020202020204" pitchFamily="34" charset="0"/>
              </a:rPr>
              <a:t>P </a:t>
            </a:r>
            <a:r>
              <a:rPr lang="en-US" dirty="0">
                <a:latin typeface="Arial" panose="020B0604020202020204" pitchFamily="34" charset="0"/>
                <a:cs typeface="Arial" panose="020B0604020202020204" pitchFamily="34" charset="0"/>
              </a:rPr>
              <a:t>cycle than the </a:t>
            </a:r>
            <a:r>
              <a:rPr lang="en-US" i="1" dirty="0">
                <a:latin typeface="Arial" panose="020B0604020202020204" pitchFamily="34" charset="0"/>
                <a:cs typeface="Arial" panose="020B0604020202020204" pitchFamily="34" charset="0"/>
              </a:rPr>
              <a:t>N </a:t>
            </a:r>
            <a:r>
              <a:rPr lang="en-US" dirty="0">
                <a:latin typeface="Arial" panose="020B0604020202020204" pitchFamily="34" charset="0"/>
                <a:cs typeface="Arial" panose="020B0604020202020204" pitchFamily="34" charset="0"/>
              </a:rPr>
              <a:t>cycle</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It originates from the weathering of igneous rocks, </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soil-leaching organic matter, and </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fertilizer inputs on intensively managed landscapes.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In an aquatic environment, </a:t>
            </a:r>
            <a:r>
              <a:rPr lang="en-US" i="1" dirty="0">
                <a:latin typeface="Arial" panose="020B0604020202020204" pitchFamily="34" charset="0"/>
                <a:cs typeface="Arial" panose="020B0604020202020204" pitchFamily="34" charset="0"/>
              </a:rPr>
              <a:t>P </a:t>
            </a:r>
            <a:r>
              <a:rPr lang="en-US" dirty="0">
                <a:latin typeface="Arial" panose="020B0604020202020204" pitchFamily="34" charset="0"/>
                <a:cs typeface="Arial" panose="020B0604020202020204" pitchFamily="34" charset="0"/>
              </a:rPr>
              <a:t>becomes available to plants by weathering and is taken up and converted into organic </a:t>
            </a:r>
            <a:r>
              <a:rPr lang="en-US" i="1" dirty="0">
                <a:latin typeface="Arial" panose="020B0604020202020204" pitchFamily="34" charset="0"/>
                <a:cs typeface="Arial" panose="020B0604020202020204" pitchFamily="34" charset="0"/>
              </a:rPr>
              <a:t>P </a:t>
            </a:r>
            <a:r>
              <a:rPr lang="en-US" dirty="0">
                <a:latin typeface="Arial" panose="020B0604020202020204" pitchFamily="34" charset="0"/>
                <a:cs typeface="Arial" panose="020B0604020202020204" pitchFamily="34" charset="0"/>
              </a:rPr>
              <a:t>and upon decay, this process is reversed.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However, along the way bio-available or soluble reactive </a:t>
            </a:r>
            <a:r>
              <a:rPr lang="en-US" i="1" dirty="0">
                <a:latin typeface="Arial" panose="020B0604020202020204" pitchFamily="34" charset="0"/>
                <a:cs typeface="Arial" panose="020B0604020202020204" pitchFamily="34" charset="0"/>
              </a:rPr>
              <a:t>P </a:t>
            </a:r>
            <a:r>
              <a:rPr lang="en-US" dirty="0">
                <a:latin typeface="Arial" panose="020B0604020202020204" pitchFamily="34" charset="0"/>
                <a:cs typeface="Arial" panose="020B0604020202020204" pitchFamily="34" charset="0"/>
              </a:rPr>
              <a:t>can fuel algae growth and reduce the transparency of lake water</a:t>
            </a:r>
          </a:p>
        </p:txBody>
      </p:sp>
    </p:spTree>
    <p:extLst>
      <p:ext uri="{BB962C8B-B14F-4D97-AF65-F5344CB8AC3E}">
        <p14:creationId xmlns:p14="http://schemas.microsoft.com/office/powerpoint/2010/main" val="1170671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8EA08C-D21F-42AD-965B-A9388C415B8F}"/>
              </a:ext>
            </a:extLst>
          </p:cNvPr>
          <p:cNvSpPr>
            <a:spLocks noGrp="1"/>
          </p:cNvSpPr>
          <p:nvPr>
            <p:ph idx="1"/>
          </p:nvPr>
        </p:nvSpPr>
        <p:spPr>
          <a:xfrm>
            <a:off x="265471" y="147484"/>
            <a:ext cx="11695471" cy="6548283"/>
          </a:xfrm>
        </p:spPr>
        <p:txBody>
          <a:bodyPr>
            <a:normAutofit/>
          </a:bodyPr>
          <a:lstStyle/>
          <a:p>
            <a:pPr algn="just">
              <a:lnSpc>
                <a:spcPct val="150000"/>
              </a:lnSpc>
              <a:buFont typeface="Wingdings" panose="05000000000000000000" pitchFamily="2" charset="2"/>
              <a:buChar char="v"/>
            </a:pPr>
            <a:r>
              <a:rPr lang="en-US" sz="2400" i="1" dirty="0">
                <a:latin typeface="Arial" panose="020B0604020202020204" pitchFamily="34" charset="0"/>
                <a:cs typeface="Arial" panose="020B0604020202020204" pitchFamily="34" charset="0"/>
              </a:rPr>
              <a:t>P </a:t>
            </a:r>
            <a:r>
              <a:rPr lang="en-US" sz="2400" dirty="0">
                <a:latin typeface="Arial" panose="020B0604020202020204" pitchFamily="34" charset="0"/>
                <a:cs typeface="Arial" panose="020B0604020202020204" pitchFamily="34" charset="0"/>
              </a:rPr>
              <a:t>mobility is mostly linked with both organic and inorganic sediments and can be buried and </a:t>
            </a:r>
            <a:r>
              <a:rPr lang="en-US" sz="2400" b="1" dirty="0">
                <a:solidFill>
                  <a:srgbClr val="00B050"/>
                </a:solidFill>
                <a:latin typeface="Arial" panose="020B0604020202020204" pitchFamily="34" charset="0"/>
                <a:cs typeface="Arial" panose="020B0604020202020204" pitchFamily="34" charset="0"/>
              </a:rPr>
              <a:t>temporarily </a:t>
            </a:r>
            <a:r>
              <a:rPr lang="en-US" sz="2400" dirty="0">
                <a:latin typeface="Arial" panose="020B0604020202020204" pitchFamily="34" charset="0"/>
                <a:cs typeface="Arial" panose="020B0604020202020204" pitchFamily="34" charset="0"/>
              </a:rPr>
              <a:t>removed from the </a:t>
            </a:r>
            <a:r>
              <a:rPr lang="en-US" sz="2400" i="1" dirty="0">
                <a:latin typeface="Arial" panose="020B0604020202020204" pitchFamily="34" charset="0"/>
                <a:cs typeface="Arial" panose="020B0604020202020204" pitchFamily="34" charset="0"/>
              </a:rPr>
              <a:t>P </a:t>
            </a:r>
            <a:r>
              <a:rPr lang="en-US" sz="2400" dirty="0">
                <a:latin typeface="Arial" panose="020B0604020202020204" pitchFamily="34" charset="0"/>
                <a:cs typeface="Arial" panose="020B0604020202020204" pitchFamily="34" charset="0"/>
              </a:rPr>
              <a:t>cycle</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Oxidation–reduction processes can also influence the binding and release of </a:t>
            </a:r>
            <a:r>
              <a:rPr lang="en-US" sz="2400" i="1" dirty="0">
                <a:latin typeface="Arial" panose="020B0604020202020204" pitchFamily="34" charset="0"/>
                <a:cs typeface="Arial" panose="020B0604020202020204" pitchFamily="34" charset="0"/>
              </a:rPr>
              <a:t>P </a:t>
            </a:r>
            <a:r>
              <a:rPr lang="en-US" sz="2400" dirty="0">
                <a:latin typeface="Arial" panose="020B0604020202020204" pitchFamily="34" charset="0"/>
                <a:cs typeface="Arial" panose="020B0604020202020204" pitchFamily="34" charset="0"/>
              </a:rPr>
              <a:t>into an open water system, for example, bonding by </a:t>
            </a:r>
            <a:r>
              <a:rPr lang="en-US" sz="2400" i="1" dirty="0">
                <a:latin typeface="Arial" panose="020B0604020202020204" pitchFamily="34" charset="0"/>
                <a:cs typeface="Arial" panose="020B0604020202020204" pitchFamily="34" charset="0"/>
              </a:rPr>
              <a:t>Fe </a:t>
            </a:r>
            <a:r>
              <a:rPr lang="en-US" sz="2400" dirty="0">
                <a:latin typeface="Arial" panose="020B0604020202020204" pitchFamily="34" charset="0"/>
                <a:cs typeface="Arial" panose="020B0604020202020204" pitchFamily="34" charset="0"/>
              </a:rPr>
              <a:t>compounds</a:t>
            </a:r>
          </a:p>
          <a:p>
            <a:pPr algn="just">
              <a:lnSpc>
                <a:spcPct val="150000"/>
              </a:lnSpc>
              <a:buFont typeface="Wingdings" panose="05000000000000000000" pitchFamily="2" charset="2"/>
              <a:buChar char="v"/>
            </a:pPr>
            <a:r>
              <a:rPr lang="en-US" sz="2400" i="1" dirty="0">
                <a:latin typeface="Arial" panose="020B0604020202020204" pitchFamily="34" charset="0"/>
                <a:cs typeface="Arial" panose="020B0604020202020204" pitchFamily="34" charset="0"/>
              </a:rPr>
              <a:t>P </a:t>
            </a:r>
            <a:r>
              <a:rPr lang="en-US" sz="2400" dirty="0">
                <a:latin typeface="Arial" panose="020B0604020202020204" pitchFamily="34" charset="0"/>
                <a:cs typeface="Arial" panose="020B0604020202020204" pitchFamily="34" charset="0"/>
              </a:rPr>
              <a:t>concentrations in streamflow are affected by land use just as </a:t>
            </a:r>
            <a:r>
              <a:rPr lang="en-US" sz="2400" i="1" dirty="0">
                <a:latin typeface="Arial" panose="020B0604020202020204" pitchFamily="34" charset="0"/>
                <a:cs typeface="Arial" panose="020B0604020202020204" pitchFamily="34" charset="0"/>
              </a:rPr>
              <a:t>N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Problems of eutrophication are often associated with accelerated loading of </a:t>
            </a:r>
            <a:r>
              <a:rPr lang="en-US" sz="2400" i="1" dirty="0">
                <a:latin typeface="Arial" panose="020B0604020202020204" pitchFamily="34" charset="0"/>
                <a:cs typeface="Arial" panose="020B0604020202020204" pitchFamily="34" charset="0"/>
              </a:rPr>
              <a:t>P </a:t>
            </a:r>
            <a:r>
              <a:rPr lang="en-US" sz="2400" dirty="0">
                <a:latin typeface="Arial" panose="020B0604020202020204" pitchFamily="34" charset="0"/>
                <a:cs typeface="Arial" panose="020B0604020202020204" pitchFamily="34" charset="0"/>
              </a:rPr>
              <a:t>to waters</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Agricultural land use and urbanization result in the greatest problems of </a:t>
            </a:r>
            <a:r>
              <a:rPr lang="en-US" sz="2400" i="1" dirty="0">
                <a:latin typeface="Arial" panose="020B0604020202020204" pitchFamily="34" charset="0"/>
                <a:cs typeface="Arial" panose="020B0604020202020204" pitchFamily="34" charset="0"/>
              </a:rPr>
              <a:t>P </a:t>
            </a:r>
            <a:r>
              <a:rPr lang="en-US" sz="2400" dirty="0">
                <a:latin typeface="Arial" panose="020B0604020202020204" pitchFamily="34" charset="0"/>
                <a:cs typeface="Arial" panose="020B0604020202020204" pitchFamily="34" charset="0"/>
              </a:rPr>
              <a:t>loading to water bodies whereas </a:t>
            </a:r>
            <a:r>
              <a:rPr lang="en-US" sz="2400" i="1" dirty="0">
                <a:latin typeface="Arial" panose="020B0604020202020204" pitchFamily="34" charset="0"/>
                <a:cs typeface="Arial" panose="020B0604020202020204" pitchFamily="34" charset="0"/>
              </a:rPr>
              <a:t>P </a:t>
            </a:r>
            <a:r>
              <a:rPr lang="en-US" sz="2400" dirty="0">
                <a:latin typeface="Arial" panose="020B0604020202020204" pitchFamily="34" charset="0"/>
                <a:cs typeface="Arial" panose="020B0604020202020204" pitchFamily="34" charset="0"/>
              </a:rPr>
              <a:t>in wildland watersheds are typically low</a:t>
            </a:r>
          </a:p>
        </p:txBody>
      </p:sp>
    </p:spTree>
    <p:extLst>
      <p:ext uri="{BB962C8B-B14F-4D97-AF65-F5344CB8AC3E}">
        <p14:creationId xmlns:p14="http://schemas.microsoft.com/office/powerpoint/2010/main" val="238118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051AB1-53BB-42E6-8D51-DFB01694586D}"/>
              </a:ext>
            </a:extLst>
          </p:cNvPr>
          <p:cNvSpPr>
            <a:spLocks noGrp="1"/>
          </p:cNvSpPr>
          <p:nvPr>
            <p:ph idx="1"/>
          </p:nvPr>
        </p:nvSpPr>
        <p:spPr>
          <a:xfrm>
            <a:off x="318052" y="106017"/>
            <a:ext cx="11569148" cy="6639340"/>
          </a:xfrm>
        </p:spPr>
        <p:txBody>
          <a:bodyPr>
            <a:normAutofit lnSpcReduction="10000"/>
          </a:bodyPr>
          <a:lstStyle/>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 Hence, Watershed management is Important for:</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Assessment of water quantity </a:t>
            </a:r>
          </a:p>
          <a:p>
            <a:pPr lvl="1" algn="just">
              <a:lnSpc>
                <a:spcPct val="150000"/>
              </a:lnSpc>
              <a:buFont typeface="Wingdings" panose="05000000000000000000" pitchFamily="2" charset="2"/>
              <a:buChar char="Ø"/>
            </a:pPr>
            <a:r>
              <a:rPr lang="en-US" b="1" dirty="0">
                <a:solidFill>
                  <a:srgbClr val="00B050"/>
                </a:solidFill>
                <a:latin typeface="Arial" panose="020B0604020202020204" pitchFamily="34" charset="0"/>
                <a:cs typeface="Arial" panose="020B0604020202020204" pitchFamily="34" charset="0"/>
              </a:rPr>
              <a:t>Assessment &amp; monitoring of water quality – livelihoods of watershed dwellers</a:t>
            </a:r>
            <a:endParaRPr lang="en-US" sz="2400"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Water Quality – examination to determine </a:t>
            </a:r>
            <a:r>
              <a:rPr lang="en-US" sz="2400" b="1" dirty="0">
                <a:solidFill>
                  <a:srgbClr val="00B050"/>
                </a:solidFill>
                <a:latin typeface="Arial" panose="020B0604020202020204" pitchFamily="34" charset="0"/>
                <a:cs typeface="Arial" panose="020B0604020202020204" pitchFamily="34" charset="0"/>
              </a:rPr>
              <a:t>organisms, minerals &amp; organic compounds in water</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Depending on use of water</a:t>
            </a:r>
          </a:p>
          <a:p>
            <a:pPr lvl="1" algn="just">
              <a:lnSpc>
                <a:spcPct val="150000"/>
              </a:lnSpc>
              <a:buFont typeface="Wingdings" panose="05000000000000000000" pitchFamily="2" charset="2"/>
              <a:buChar char="Ø"/>
            </a:pPr>
            <a:r>
              <a:rPr lang="en-US" dirty="0" err="1">
                <a:latin typeface="Arial" panose="020B0604020202020204" pitchFamily="34" charset="0"/>
                <a:cs typeface="Arial" panose="020B0604020202020204" pitchFamily="34" charset="0"/>
              </a:rPr>
              <a:t>Physico</a:t>
            </a:r>
            <a:r>
              <a:rPr lang="en-US" dirty="0">
                <a:latin typeface="Arial" panose="020B0604020202020204" pitchFamily="34" charset="0"/>
                <a:cs typeface="Arial" panose="020B0604020202020204" pitchFamily="34" charset="0"/>
              </a:rPr>
              <a:t>-chemical, chemical &amp; microbiological analyses of water</a:t>
            </a:r>
          </a:p>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Common issues of Surface and Groundwater quality are:</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Pathogenic (Bacteriological) Pollution; Salinity</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Toxicity (micro-pollutants and other industrial pollutants)</a:t>
            </a:r>
          </a:p>
        </p:txBody>
      </p:sp>
    </p:spTree>
    <p:extLst>
      <p:ext uri="{BB962C8B-B14F-4D97-AF65-F5344CB8AC3E}">
        <p14:creationId xmlns:p14="http://schemas.microsoft.com/office/powerpoint/2010/main" val="14983830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88DB8B-D12D-4F78-897A-E3D07511E9B0}"/>
              </a:ext>
            </a:extLst>
          </p:cNvPr>
          <p:cNvSpPr>
            <a:spLocks noGrp="1"/>
          </p:cNvSpPr>
          <p:nvPr>
            <p:ph idx="1"/>
          </p:nvPr>
        </p:nvSpPr>
        <p:spPr>
          <a:xfrm>
            <a:off x="117986" y="132735"/>
            <a:ext cx="11931445" cy="6577780"/>
          </a:xfrm>
        </p:spPr>
        <p:txBody>
          <a:bodyPr>
            <a:normAutofit/>
          </a:bodyPr>
          <a:lstStyle/>
          <a:p>
            <a:pPr algn="just">
              <a:lnSpc>
                <a:spcPct val="150000"/>
              </a:lnSpc>
              <a:buFont typeface="Wingdings" panose="05000000000000000000" pitchFamily="2" charset="2"/>
              <a:buChar char="q"/>
            </a:pPr>
            <a:r>
              <a:rPr lang="en-US" sz="2400" b="1" i="1" dirty="0">
                <a:latin typeface="Arial" panose="020B0604020202020204" pitchFamily="34" charset="0"/>
                <a:cs typeface="Arial" panose="020B0604020202020204" pitchFamily="34" charset="0"/>
              </a:rPr>
              <a:t>Calcium</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Calcium (</a:t>
            </a:r>
            <a:r>
              <a:rPr lang="en-US" i="1" dirty="0">
                <a:latin typeface="Arial" panose="020B0604020202020204" pitchFamily="34" charset="0"/>
                <a:cs typeface="Arial" panose="020B0604020202020204" pitchFamily="34" charset="0"/>
              </a:rPr>
              <a:t>Ca</a:t>
            </a:r>
            <a:r>
              <a:rPr lang="en-US" baseline="300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is one of the most abundant cations found in fresh waters because it is a major constituent of many rock types especially the carbonates such as limestone and dolomite. </a:t>
            </a:r>
          </a:p>
          <a:p>
            <a:pPr lvl="1" algn="just">
              <a:lnSpc>
                <a:spcPct val="150000"/>
              </a:lnSpc>
              <a:buFont typeface="Wingdings" panose="05000000000000000000" pitchFamily="2" charset="2"/>
              <a:buChar char="v"/>
            </a:pPr>
            <a:r>
              <a:rPr lang="en-US" dirty="0">
                <a:solidFill>
                  <a:srgbClr val="FF0000"/>
                </a:solidFill>
                <a:latin typeface="Arial" panose="020B0604020202020204" pitchFamily="34" charset="0"/>
                <a:cs typeface="Arial" panose="020B0604020202020204" pitchFamily="34" charset="0"/>
              </a:rPr>
              <a:t>soluble </a:t>
            </a:r>
            <a:r>
              <a:rPr lang="en-US" i="1" dirty="0">
                <a:solidFill>
                  <a:srgbClr val="FF0000"/>
                </a:solidFill>
                <a:latin typeface="Arial" panose="020B0604020202020204" pitchFamily="34" charset="0"/>
                <a:cs typeface="Arial" panose="020B0604020202020204" pitchFamily="34" charset="0"/>
              </a:rPr>
              <a:t>Ca </a:t>
            </a:r>
            <a:r>
              <a:rPr lang="en-US" dirty="0">
                <a:solidFill>
                  <a:srgbClr val="FF0000"/>
                </a:solidFill>
                <a:latin typeface="Arial" panose="020B0604020202020204" pitchFamily="34" charset="0"/>
                <a:cs typeface="Arial" panose="020B0604020202020204" pitchFamily="34" charset="0"/>
              </a:rPr>
              <a:t>is intrinsically linked to </a:t>
            </a:r>
            <a:r>
              <a:rPr lang="en-US" i="1" dirty="0">
                <a:solidFill>
                  <a:srgbClr val="FF0000"/>
                </a:solidFill>
                <a:latin typeface="Arial" panose="020B0604020202020204" pitchFamily="34" charset="0"/>
                <a:cs typeface="Arial" panose="020B0604020202020204" pitchFamily="34" charset="0"/>
              </a:rPr>
              <a:t>CO</a:t>
            </a:r>
            <a:r>
              <a:rPr lang="en-US" baseline="-25000" dirty="0">
                <a:solidFill>
                  <a:srgbClr val="FF0000"/>
                </a:solidFill>
                <a:latin typeface="Arial" panose="020B0604020202020204" pitchFamily="34" charset="0"/>
                <a:cs typeface="Arial" panose="020B0604020202020204" pitchFamily="34" charset="0"/>
              </a:rPr>
              <a:t>2</a:t>
            </a:r>
            <a:r>
              <a:rPr lang="en-US" dirty="0">
                <a:solidFill>
                  <a:srgbClr val="FF0000"/>
                </a:solidFill>
                <a:latin typeface="Arial" panose="020B0604020202020204" pitchFamily="34" charset="0"/>
                <a:cs typeface="Arial" panose="020B0604020202020204" pitchFamily="34" charset="0"/>
              </a:rPr>
              <a:t> present in soil water. </a:t>
            </a:r>
          </a:p>
          <a:p>
            <a:pPr lvl="1" algn="just">
              <a:lnSpc>
                <a:spcPct val="150000"/>
              </a:lnSpc>
              <a:buFont typeface="Wingdings" panose="05000000000000000000" pitchFamily="2" charset="2"/>
              <a:buChar char="v"/>
            </a:pPr>
            <a:r>
              <a:rPr lang="en-US" i="1" dirty="0">
                <a:latin typeface="Arial" panose="020B0604020202020204" pitchFamily="34" charset="0"/>
                <a:cs typeface="Arial" panose="020B0604020202020204" pitchFamily="34" charset="0"/>
              </a:rPr>
              <a:t>Ca </a:t>
            </a:r>
            <a:r>
              <a:rPr lang="en-US" dirty="0">
                <a:latin typeface="Arial" panose="020B0604020202020204" pitchFamily="34" charset="0"/>
                <a:cs typeface="Arial" panose="020B0604020202020204" pitchFamily="34" charset="0"/>
              </a:rPr>
              <a:t>is one of the major ions contributing to hardness of water and specific conductance.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High </a:t>
            </a:r>
            <a:r>
              <a:rPr lang="en-US" i="1" dirty="0">
                <a:latin typeface="Arial" panose="020B0604020202020204" pitchFamily="34" charset="0"/>
                <a:cs typeface="Arial" panose="020B0604020202020204" pitchFamily="34" charset="0"/>
              </a:rPr>
              <a:t>Ca </a:t>
            </a:r>
            <a:r>
              <a:rPr lang="en-US" dirty="0">
                <a:latin typeface="Arial" panose="020B0604020202020204" pitchFamily="34" charset="0"/>
                <a:cs typeface="Arial" panose="020B0604020202020204" pitchFamily="34" charset="0"/>
              </a:rPr>
              <a:t>concentrations do not appear to be harmful to fish and other aquatic life.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Since </a:t>
            </a:r>
            <a:r>
              <a:rPr lang="en-US" i="1" dirty="0">
                <a:latin typeface="Arial" panose="020B0604020202020204" pitchFamily="34" charset="0"/>
                <a:cs typeface="Arial" panose="020B0604020202020204" pitchFamily="34" charset="0"/>
              </a:rPr>
              <a:t>Ca </a:t>
            </a:r>
            <a:r>
              <a:rPr lang="en-US" dirty="0">
                <a:latin typeface="Arial" panose="020B0604020202020204" pitchFamily="34" charset="0"/>
                <a:cs typeface="Arial" panose="020B0604020202020204" pitchFamily="34" charset="0"/>
              </a:rPr>
              <a:t>is typically present in most fresh-water environments, it can be used to infer the movement of water through a watershed.</a:t>
            </a:r>
          </a:p>
        </p:txBody>
      </p:sp>
    </p:spTree>
    <p:extLst>
      <p:ext uri="{BB962C8B-B14F-4D97-AF65-F5344CB8AC3E}">
        <p14:creationId xmlns:p14="http://schemas.microsoft.com/office/powerpoint/2010/main" val="18678175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F627D-5954-43A4-ACB0-F9D654F159B5}"/>
              </a:ext>
            </a:extLst>
          </p:cNvPr>
          <p:cNvSpPr>
            <a:spLocks noGrp="1"/>
          </p:cNvSpPr>
          <p:nvPr>
            <p:ph idx="1"/>
          </p:nvPr>
        </p:nvSpPr>
        <p:spPr>
          <a:xfrm>
            <a:off x="176981" y="162232"/>
            <a:ext cx="12015019" cy="6533536"/>
          </a:xfrm>
        </p:spPr>
        <p:txBody>
          <a:bodyPr>
            <a:normAutofit lnSpcReduction="10000"/>
          </a:bodyPr>
          <a:lstStyle/>
          <a:p>
            <a:pPr>
              <a:buFont typeface="Wingdings" panose="05000000000000000000" pitchFamily="2" charset="2"/>
              <a:buChar char="q"/>
            </a:pPr>
            <a:r>
              <a:rPr lang="en-US" b="1" i="1" dirty="0"/>
              <a:t>Magnesium</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Magnesium (</a:t>
            </a:r>
            <a:r>
              <a:rPr lang="en-US" i="1" dirty="0">
                <a:latin typeface="Arial" panose="020B0604020202020204" pitchFamily="34" charset="0"/>
                <a:cs typeface="Arial" panose="020B0604020202020204" pitchFamily="34" charset="0"/>
              </a:rPr>
              <a:t>Mg</a:t>
            </a:r>
            <a:r>
              <a:rPr lang="en-US" baseline="300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similar to </a:t>
            </a:r>
            <a:r>
              <a:rPr lang="en-US" i="1" dirty="0">
                <a:latin typeface="Arial" panose="020B0604020202020204" pitchFamily="34" charset="0"/>
                <a:cs typeface="Arial" panose="020B0604020202020204" pitchFamily="34" charset="0"/>
              </a:rPr>
              <a:t>Ca </a:t>
            </a:r>
            <a:r>
              <a:rPr lang="en-US" dirty="0">
                <a:latin typeface="Arial" panose="020B0604020202020204" pitchFamily="34" charset="0"/>
                <a:cs typeface="Arial" panose="020B0604020202020204" pitchFamily="34" charset="0"/>
              </a:rPr>
              <a:t>is abundant in carbonate rocks such as dolomite.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Its solubility increases with greater concentrations of </a:t>
            </a:r>
            <a:r>
              <a:rPr lang="en-US" i="1" dirty="0">
                <a:latin typeface="Arial" panose="020B0604020202020204" pitchFamily="34" charset="0"/>
                <a:cs typeface="Arial" panose="020B0604020202020204" pitchFamily="34" charset="0"/>
              </a:rPr>
              <a:t>CO</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or a lower </a:t>
            </a:r>
            <a:r>
              <a:rPr lang="en-US" i="1" dirty="0" err="1">
                <a:latin typeface="Arial" panose="020B0604020202020204" pitchFamily="34" charset="0"/>
                <a:cs typeface="Arial" panose="020B0604020202020204" pitchFamily="34" charset="0"/>
              </a:rPr>
              <a:t>pH</a:t>
            </a:r>
            <a:r>
              <a:rPr lang="en-US" dirty="0" err="1">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relationship between </a:t>
            </a:r>
            <a:r>
              <a:rPr lang="en-US" i="1" dirty="0">
                <a:latin typeface="Arial" panose="020B0604020202020204" pitchFamily="34" charset="0"/>
                <a:cs typeface="Arial" panose="020B0604020202020204" pitchFamily="34" charset="0"/>
              </a:rPr>
              <a:t>Ca </a:t>
            </a:r>
            <a:r>
              <a:rPr lang="en-US" dirty="0">
                <a:latin typeface="Arial" panose="020B0604020202020204" pitchFamily="34" charset="0"/>
                <a:cs typeface="Arial" panose="020B0604020202020204" pitchFamily="34" charset="0"/>
              </a:rPr>
              <a:t>and </a:t>
            </a:r>
            <a:r>
              <a:rPr lang="en-US" i="1" dirty="0">
                <a:latin typeface="Arial" panose="020B0604020202020204" pitchFamily="34" charset="0"/>
                <a:cs typeface="Arial" panose="020B0604020202020204" pitchFamily="34" charset="0"/>
              </a:rPr>
              <a:t>Mg </a:t>
            </a:r>
            <a:r>
              <a:rPr lang="en-US" dirty="0">
                <a:latin typeface="Arial" panose="020B0604020202020204" pitchFamily="34" charset="0"/>
                <a:cs typeface="Arial" panose="020B0604020202020204" pitchFamily="34" charset="0"/>
              </a:rPr>
              <a:t>can be helpful assessing water movement especially where open-water evaporation occurs within a watershed. </a:t>
            </a:r>
          </a:p>
          <a:p>
            <a:pPr lvl="1" algn="just">
              <a:lnSpc>
                <a:spcPct val="150000"/>
              </a:lnSpc>
              <a:buFont typeface="Wingdings" panose="05000000000000000000" pitchFamily="2" charset="2"/>
              <a:buChar char="v"/>
            </a:pPr>
            <a:r>
              <a:rPr lang="en-US" i="1" dirty="0">
                <a:latin typeface="Arial" panose="020B0604020202020204" pitchFamily="34" charset="0"/>
                <a:cs typeface="Arial" panose="020B0604020202020204" pitchFamily="34" charset="0"/>
              </a:rPr>
              <a:t>Ca </a:t>
            </a:r>
            <a:r>
              <a:rPr lang="en-US" dirty="0">
                <a:latin typeface="Arial" panose="020B0604020202020204" pitchFamily="34" charset="0"/>
                <a:cs typeface="Arial" panose="020B0604020202020204" pitchFamily="34" charset="0"/>
              </a:rPr>
              <a:t>disassociates from </a:t>
            </a:r>
            <a:r>
              <a:rPr lang="en-US" i="1" dirty="0">
                <a:latin typeface="Arial" panose="020B0604020202020204" pitchFamily="34" charset="0"/>
                <a:cs typeface="Arial" panose="020B0604020202020204" pitchFamily="34" charset="0"/>
              </a:rPr>
              <a:t>CaCO</a:t>
            </a:r>
            <a:r>
              <a:rPr lang="en-US" baseline="30000" dirty="0">
                <a:latin typeface="Arial" panose="020B0604020202020204" pitchFamily="34" charset="0"/>
                <a:cs typeface="Arial" panose="020B0604020202020204" pitchFamily="34" charset="0"/>
              </a:rPr>
              <a:t>−</a:t>
            </a:r>
            <a:r>
              <a:rPr lang="en-US" baseline="-25000"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 faster than </a:t>
            </a:r>
            <a:r>
              <a:rPr lang="en-US" i="1" dirty="0">
                <a:latin typeface="Arial" panose="020B0604020202020204" pitchFamily="34" charset="0"/>
                <a:cs typeface="Arial" panose="020B0604020202020204" pitchFamily="34" charset="0"/>
              </a:rPr>
              <a:t>Mg </a:t>
            </a:r>
            <a:r>
              <a:rPr lang="en-US" dirty="0">
                <a:latin typeface="Arial" panose="020B0604020202020204" pitchFamily="34" charset="0"/>
                <a:cs typeface="Arial" panose="020B0604020202020204" pitchFamily="34" charset="0"/>
              </a:rPr>
              <a:t>from minerals and this process will concentrate </a:t>
            </a:r>
            <a:r>
              <a:rPr lang="en-US" i="1" dirty="0">
                <a:latin typeface="Arial" panose="020B0604020202020204" pitchFamily="34" charset="0"/>
                <a:cs typeface="Arial" panose="020B0604020202020204" pitchFamily="34" charset="0"/>
              </a:rPr>
              <a:t>Mg </a:t>
            </a:r>
            <a:r>
              <a:rPr lang="en-US" dirty="0">
                <a:latin typeface="Arial" panose="020B0604020202020204" pitchFamily="34" charset="0"/>
                <a:cs typeface="Arial" panose="020B0604020202020204" pitchFamily="34" charset="0"/>
              </a:rPr>
              <a:t>in an open-water body such as a lake.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a:t>
            </a:r>
            <a:r>
              <a:rPr lang="en-US" i="1" dirty="0" err="1">
                <a:latin typeface="Arial" panose="020B0604020202020204" pitchFamily="34" charset="0"/>
                <a:cs typeface="Arial" panose="020B0604020202020204" pitchFamily="34" charset="0"/>
              </a:rPr>
              <a:t>Ca:Mg</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ratio is approximately 4:1 or 3:1 in most carbonate-dominated geologic settings. </a:t>
            </a:r>
          </a:p>
          <a:p>
            <a:pPr lvl="1" algn="just">
              <a:lnSpc>
                <a:spcPct val="150000"/>
              </a:lnSpc>
              <a:buFont typeface="Wingdings" panose="05000000000000000000" pitchFamily="2" charset="2"/>
              <a:buChar char="v"/>
            </a:pPr>
            <a:r>
              <a:rPr lang="en-US" i="1" dirty="0">
                <a:latin typeface="Arial" panose="020B0604020202020204" pitchFamily="34" charset="0"/>
                <a:cs typeface="Arial" panose="020B0604020202020204" pitchFamily="34" charset="0"/>
              </a:rPr>
              <a:t>Mg </a:t>
            </a:r>
            <a:r>
              <a:rPr lang="en-US" dirty="0">
                <a:latin typeface="Arial" panose="020B0604020202020204" pitchFamily="34" charset="0"/>
                <a:cs typeface="Arial" panose="020B0604020202020204" pitchFamily="34" charset="0"/>
              </a:rPr>
              <a:t>can be toxic to some fish in concentrations greater than 100–400 mg/L.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High concentrations of </a:t>
            </a:r>
            <a:r>
              <a:rPr lang="en-US" i="1" dirty="0">
                <a:latin typeface="Arial" panose="020B0604020202020204" pitchFamily="34" charset="0"/>
                <a:cs typeface="Arial" panose="020B0604020202020204" pitchFamily="34" charset="0"/>
              </a:rPr>
              <a:t>Mg </a:t>
            </a:r>
            <a:r>
              <a:rPr lang="en-US" dirty="0">
                <a:latin typeface="Arial" panose="020B0604020202020204" pitchFamily="34" charset="0"/>
                <a:cs typeface="Arial" panose="020B0604020202020204" pitchFamily="34" charset="0"/>
              </a:rPr>
              <a:t>along with other ions limit aquatic life in arid or historically arid geologic settings.</a:t>
            </a:r>
          </a:p>
        </p:txBody>
      </p:sp>
    </p:spTree>
    <p:extLst>
      <p:ext uri="{BB962C8B-B14F-4D97-AF65-F5344CB8AC3E}">
        <p14:creationId xmlns:p14="http://schemas.microsoft.com/office/powerpoint/2010/main" val="21696305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E4C3F8-5797-4AE0-849A-DAF66752F9BB}"/>
              </a:ext>
            </a:extLst>
          </p:cNvPr>
          <p:cNvSpPr>
            <a:spLocks noGrp="1"/>
          </p:cNvSpPr>
          <p:nvPr>
            <p:ph idx="1"/>
          </p:nvPr>
        </p:nvSpPr>
        <p:spPr>
          <a:xfrm>
            <a:off x="294968" y="117988"/>
            <a:ext cx="11533238" cy="6740012"/>
          </a:xfrm>
        </p:spPr>
        <p:txBody>
          <a:bodyPr>
            <a:normAutofit/>
          </a:bodyPr>
          <a:lstStyle/>
          <a:p>
            <a:pPr algn="just">
              <a:lnSpc>
                <a:spcPct val="150000"/>
              </a:lnSpc>
              <a:buFont typeface="Wingdings" panose="05000000000000000000" pitchFamily="2" charset="2"/>
              <a:buChar char="q"/>
            </a:pPr>
            <a:r>
              <a:rPr lang="en-US" sz="2400" b="1" i="1" dirty="0">
                <a:latin typeface="Arial" panose="020B0604020202020204" pitchFamily="34" charset="0"/>
                <a:cs typeface="Arial" panose="020B0604020202020204" pitchFamily="34" charset="0"/>
              </a:rPr>
              <a:t>Sodium</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Abundant in both igneous and sedimentary rocks,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sodium </a:t>
            </a:r>
            <a:r>
              <a:rPr lang="en-US" b="1" dirty="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Na</a:t>
            </a:r>
            <a:r>
              <a:rPr lang="en-US" b="1" baseline="3000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is leached readily into surface and groundwater systems and remains in solution. </a:t>
            </a:r>
          </a:p>
          <a:p>
            <a:pPr lvl="1" algn="just">
              <a:lnSpc>
                <a:spcPct val="150000"/>
              </a:lnSpc>
              <a:buFont typeface="Wingdings" panose="05000000000000000000" pitchFamily="2" charset="2"/>
              <a:buChar char="v"/>
            </a:pPr>
            <a:r>
              <a:rPr lang="en-US" b="1" i="1" dirty="0">
                <a:latin typeface="Arial" panose="020B0604020202020204" pitchFamily="34" charset="0"/>
                <a:cs typeface="Arial" panose="020B0604020202020204" pitchFamily="34" charset="0"/>
              </a:rPr>
              <a:t>Na</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is the cation most notably linked with common table salt </a:t>
            </a:r>
            <a:r>
              <a:rPr lang="en-US" b="1" dirty="0">
                <a:latin typeface="Arial" panose="020B0604020202020204" pitchFamily="34" charset="0"/>
                <a:cs typeface="Arial" panose="020B0604020202020204" pitchFamily="34" charset="0"/>
              </a:rPr>
              <a:t>(</a:t>
            </a:r>
            <a:r>
              <a:rPr lang="en-US" b="1" i="1" dirty="0" err="1">
                <a:latin typeface="Arial" panose="020B0604020202020204" pitchFamily="34" charset="0"/>
                <a:cs typeface="Arial" panose="020B0604020202020204" pitchFamily="34" charset="0"/>
              </a:rPr>
              <a:t>NaCl</a:t>
            </a:r>
            <a:r>
              <a:rPr lang="en-US" b="1" dirty="0">
                <a:latin typeface="Arial" panose="020B0604020202020204" pitchFamily="34" charset="0"/>
                <a:cs typeface="Arial" panose="020B0604020202020204" pitchFamily="34" charset="0"/>
              </a:rPr>
              <a:t>)</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Dissolved </a:t>
            </a:r>
            <a:r>
              <a:rPr lang="en-US" i="1" dirty="0">
                <a:latin typeface="Arial" panose="020B0604020202020204" pitchFamily="34" charset="0"/>
                <a:cs typeface="Arial" panose="020B0604020202020204" pitchFamily="34" charset="0"/>
              </a:rPr>
              <a:t>Na </a:t>
            </a:r>
            <a:r>
              <a:rPr lang="en-US" dirty="0">
                <a:latin typeface="Arial" panose="020B0604020202020204" pitchFamily="34" charset="0"/>
                <a:cs typeface="Arial" panose="020B0604020202020204" pitchFamily="34" charset="0"/>
              </a:rPr>
              <a:t>in most fresh water is typically low, so higher levels of </a:t>
            </a:r>
            <a:r>
              <a:rPr lang="en-US" i="1" dirty="0">
                <a:latin typeface="Arial" panose="020B0604020202020204" pitchFamily="34" charset="0"/>
                <a:cs typeface="Arial" panose="020B0604020202020204" pitchFamily="34" charset="0"/>
              </a:rPr>
              <a:t>Na </a:t>
            </a:r>
            <a:r>
              <a:rPr lang="en-US" dirty="0">
                <a:latin typeface="Arial" panose="020B0604020202020204" pitchFamily="34" charset="0"/>
                <a:cs typeface="Arial" panose="020B0604020202020204" pitchFamily="34" charset="0"/>
              </a:rPr>
              <a:t>in surface or groundwater may be from human sources. </a:t>
            </a:r>
          </a:p>
          <a:p>
            <a:pPr lvl="1" algn="just">
              <a:lnSpc>
                <a:spcPct val="150000"/>
              </a:lnSpc>
              <a:buFont typeface="Wingdings" panose="05000000000000000000" pitchFamily="2" charset="2"/>
              <a:buChar char="v"/>
            </a:pPr>
            <a:r>
              <a:rPr lang="en-US" b="1" i="1" dirty="0">
                <a:latin typeface="Arial" panose="020B0604020202020204" pitchFamily="34" charset="0"/>
                <a:cs typeface="Arial" panose="020B0604020202020204" pitchFamily="34" charset="0"/>
              </a:rPr>
              <a:t>Na</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does not usually have any adverse impacts on fish unless both the </a:t>
            </a:r>
            <a:r>
              <a:rPr lang="en-US" i="1" dirty="0">
                <a:latin typeface="Arial" panose="020B0604020202020204" pitchFamily="34" charset="0"/>
                <a:cs typeface="Arial" panose="020B0604020202020204" pitchFamily="34" charset="0"/>
              </a:rPr>
              <a:t>Na </a:t>
            </a:r>
            <a:r>
              <a:rPr lang="en-US" dirty="0">
                <a:latin typeface="Arial" panose="020B0604020202020204" pitchFamily="34" charset="0"/>
                <a:cs typeface="Arial" panose="020B0604020202020204" pitchFamily="34" charset="0"/>
              </a:rPr>
              <a:t>concentration and the </a:t>
            </a:r>
            <a:r>
              <a:rPr lang="en-US" i="1" dirty="0">
                <a:latin typeface="Arial" panose="020B0604020202020204" pitchFamily="34" charset="0"/>
                <a:cs typeface="Arial" panose="020B0604020202020204" pitchFamily="34" charset="0"/>
              </a:rPr>
              <a:t>K </a:t>
            </a:r>
            <a:r>
              <a:rPr lang="en-US" dirty="0">
                <a:latin typeface="Arial" panose="020B0604020202020204" pitchFamily="34" charset="0"/>
                <a:cs typeface="Arial" panose="020B0604020202020204" pitchFamily="34" charset="0"/>
              </a:rPr>
              <a:t>concentration exceed 85 mg/L.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Some levels of </a:t>
            </a:r>
            <a:r>
              <a:rPr lang="en-US" i="1" dirty="0">
                <a:latin typeface="Arial" panose="020B0604020202020204" pitchFamily="34" charset="0"/>
                <a:cs typeface="Arial" panose="020B0604020202020204" pitchFamily="34" charset="0"/>
              </a:rPr>
              <a:t>Na </a:t>
            </a:r>
            <a:r>
              <a:rPr lang="en-US" dirty="0">
                <a:latin typeface="Arial" panose="020B0604020202020204" pitchFamily="34" charset="0"/>
                <a:cs typeface="Arial" panose="020B0604020202020204" pitchFamily="34" charset="0"/>
              </a:rPr>
              <a:t>have beneficial effects by reducing the toxicity of aluminum and </a:t>
            </a:r>
            <a:r>
              <a:rPr lang="en-US" i="1" dirty="0">
                <a:latin typeface="Arial" panose="020B0604020202020204" pitchFamily="34" charset="0"/>
                <a:cs typeface="Arial" panose="020B0604020202020204" pitchFamily="34" charset="0"/>
              </a:rPr>
              <a:t>K </a:t>
            </a:r>
            <a:r>
              <a:rPr lang="en-US" dirty="0">
                <a:latin typeface="Arial" panose="020B0604020202020204" pitchFamily="34" charset="0"/>
                <a:cs typeface="Arial" panose="020B0604020202020204" pitchFamily="34" charset="0"/>
              </a:rPr>
              <a:t>salts to fish.</a:t>
            </a:r>
          </a:p>
        </p:txBody>
      </p:sp>
    </p:spTree>
    <p:extLst>
      <p:ext uri="{BB962C8B-B14F-4D97-AF65-F5344CB8AC3E}">
        <p14:creationId xmlns:p14="http://schemas.microsoft.com/office/powerpoint/2010/main" val="16169008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DBD88B-1054-4FC9-8C34-530DD7E0AA7D}"/>
              </a:ext>
            </a:extLst>
          </p:cNvPr>
          <p:cNvSpPr>
            <a:spLocks noGrp="1"/>
          </p:cNvSpPr>
          <p:nvPr>
            <p:ph idx="1"/>
          </p:nvPr>
        </p:nvSpPr>
        <p:spPr>
          <a:xfrm>
            <a:off x="368711" y="294968"/>
            <a:ext cx="11415250" cy="6371303"/>
          </a:xfrm>
        </p:spPr>
        <p:txBody>
          <a:bodyPr>
            <a:normAutofit/>
          </a:bodyPr>
          <a:lstStyle/>
          <a:p>
            <a:pPr algn="just">
              <a:lnSpc>
                <a:spcPct val="150000"/>
              </a:lnSpc>
              <a:buFont typeface="Wingdings" panose="05000000000000000000" pitchFamily="2" charset="2"/>
              <a:buChar char="q"/>
            </a:pPr>
            <a:r>
              <a:rPr lang="en-US" sz="2400" b="1" i="1" dirty="0">
                <a:latin typeface="Arial" panose="020B0604020202020204" pitchFamily="34" charset="0"/>
                <a:cs typeface="Arial" panose="020B0604020202020204" pitchFamily="34" charset="0"/>
              </a:rPr>
              <a:t>Chloride</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Chloride (</a:t>
            </a:r>
            <a:r>
              <a:rPr lang="en-US" i="1" dirty="0">
                <a:latin typeface="Arial" panose="020B0604020202020204" pitchFamily="34" charset="0"/>
                <a:cs typeface="Arial" panose="020B0604020202020204" pitchFamily="34" charset="0"/>
              </a:rPr>
              <a:t>Cl</a:t>
            </a:r>
            <a:r>
              <a:rPr lang="en-US" baseline="300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is the most abundant of the halogens and combines with common metallic elements, such as alkali-earth metals that are readily soluble in water.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Elevated concentrations of </a:t>
            </a:r>
            <a:r>
              <a:rPr lang="en-US" i="1" dirty="0">
                <a:latin typeface="Arial" panose="020B0604020202020204" pitchFamily="34" charset="0"/>
                <a:cs typeface="Arial" panose="020B0604020202020204" pitchFamily="34" charset="0"/>
              </a:rPr>
              <a:t>Cl</a:t>
            </a:r>
            <a:r>
              <a:rPr lang="en-US" dirty="0">
                <a:latin typeface="Arial" panose="020B0604020202020204" pitchFamily="34" charset="0"/>
                <a:cs typeface="Arial" panose="020B0604020202020204" pitchFamily="34" charset="0"/>
              </a:rPr>
              <a:t>, often associated with </a:t>
            </a:r>
            <a:r>
              <a:rPr lang="en-US" i="1" dirty="0">
                <a:latin typeface="Arial" panose="020B0604020202020204" pitchFamily="34" charset="0"/>
                <a:cs typeface="Arial" panose="020B0604020202020204" pitchFamily="34" charset="0"/>
              </a:rPr>
              <a:t>Na </a:t>
            </a:r>
            <a:r>
              <a:rPr lang="en-US" dirty="0">
                <a:latin typeface="Arial" panose="020B0604020202020204" pitchFamily="34" charset="0"/>
                <a:cs typeface="Arial" panose="020B0604020202020204" pitchFamily="34" charset="0"/>
              </a:rPr>
              <a:t>as described above, can be toxic to aquatic life.</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Therefore, it is of interest to be able to determine </a:t>
            </a:r>
            <a:r>
              <a:rPr lang="en-US" i="1" dirty="0">
                <a:latin typeface="Arial" panose="020B0604020202020204" pitchFamily="34" charset="0"/>
                <a:cs typeface="Arial" panose="020B0604020202020204" pitchFamily="34" charset="0"/>
              </a:rPr>
              <a:t>Cl </a:t>
            </a:r>
            <a:r>
              <a:rPr lang="en-US" dirty="0">
                <a:latin typeface="Arial" panose="020B0604020202020204" pitchFamily="34" charset="0"/>
                <a:cs typeface="Arial" panose="020B0604020202020204" pitchFamily="34" charset="0"/>
              </a:rPr>
              <a:t>concentrations in natural water bodies.</a:t>
            </a:r>
          </a:p>
        </p:txBody>
      </p:sp>
    </p:spTree>
    <p:extLst>
      <p:ext uri="{BB962C8B-B14F-4D97-AF65-F5344CB8AC3E}">
        <p14:creationId xmlns:p14="http://schemas.microsoft.com/office/powerpoint/2010/main" val="16120236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B6E972-3C30-4587-9A59-FB1E1F168684}"/>
              </a:ext>
            </a:extLst>
          </p:cNvPr>
          <p:cNvSpPr>
            <a:spLocks noGrp="1"/>
          </p:cNvSpPr>
          <p:nvPr>
            <p:ph idx="1"/>
          </p:nvPr>
        </p:nvSpPr>
        <p:spPr>
          <a:xfrm>
            <a:off x="265471" y="176981"/>
            <a:ext cx="11665974" cy="6474542"/>
          </a:xfrm>
        </p:spPr>
        <p:txBody>
          <a:bodyPr>
            <a:normAutofit/>
          </a:bodyPr>
          <a:lstStyle/>
          <a:p>
            <a:pPr algn="just">
              <a:lnSpc>
                <a:spcPct val="150000"/>
              </a:lnSpc>
              <a:buFont typeface="Wingdings" panose="05000000000000000000" pitchFamily="2" charset="2"/>
              <a:buChar char="q"/>
            </a:pPr>
            <a:r>
              <a:rPr lang="en-US" sz="2400" b="1" i="1" dirty="0">
                <a:latin typeface="Arial" panose="020B0604020202020204" pitchFamily="34" charset="0"/>
                <a:cs typeface="Arial" panose="020B0604020202020204" pitchFamily="34" charset="0"/>
              </a:rPr>
              <a:t>Potassium</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Sources of potassium </a:t>
            </a:r>
            <a:r>
              <a:rPr lang="en-US" b="1" dirty="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K</a:t>
            </a:r>
            <a:r>
              <a:rPr lang="en-US" b="1" baseline="3000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include igneous rocks, clays, and glacial material. </a:t>
            </a:r>
          </a:p>
          <a:p>
            <a:pPr lvl="1" algn="just">
              <a:lnSpc>
                <a:spcPct val="150000"/>
              </a:lnSpc>
              <a:buFont typeface="Wingdings" panose="05000000000000000000" pitchFamily="2" charset="2"/>
              <a:buChar char="v"/>
            </a:pPr>
            <a:r>
              <a:rPr lang="en-US" b="1" i="1" dirty="0">
                <a:latin typeface="Arial" panose="020B0604020202020204" pitchFamily="34" charset="0"/>
                <a:cs typeface="Arial" panose="020B0604020202020204" pitchFamily="34" charset="0"/>
              </a:rPr>
              <a:t>K</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is usually less abundant than </a:t>
            </a:r>
            <a:r>
              <a:rPr lang="en-US" i="1" dirty="0">
                <a:latin typeface="Arial" panose="020B0604020202020204" pitchFamily="34" charset="0"/>
                <a:cs typeface="Arial" panose="020B0604020202020204" pitchFamily="34" charset="0"/>
              </a:rPr>
              <a:t>Na</a:t>
            </a:r>
            <a:r>
              <a:rPr lang="en-US" dirty="0">
                <a:latin typeface="Arial" panose="020B0604020202020204" pitchFamily="34" charset="0"/>
                <a:cs typeface="Arial" panose="020B0604020202020204" pitchFamily="34" charset="0"/>
              </a:rPr>
              <a:t>, but it is essential to plant growth and is recycled by aquatic vegetation.</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Pristine waters generally contain less than 1.5 mg/L of </a:t>
            </a:r>
            <a:r>
              <a:rPr lang="en-US" b="1" i="1" dirty="0">
                <a:latin typeface="Arial" panose="020B0604020202020204" pitchFamily="34" charset="0"/>
                <a:cs typeface="Arial" panose="020B0604020202020204" pitchFamily="34" charset="0"/>
              </a:rPr>
              <a:t>K</a:t>
            </a:r>
            <a:r>
              <a:rPr lang="en-US" dirty="0">
                <a:latin typeface="Arial" panose="020B0604020202020204" pitchFamily="34" charset="0"/>
                <a:cs typeface="Arial" panose="020B0604020202020204" pitchFamily="34" charset="0"/>
              </a:rPr>
              <a:t>, but nutrient-enriched or eutrophic waters can contain more than 5 mg/L.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Fish kill can occur when </a:t>
            </a:r>
            <a:r>
              <a:rPr lang="en-US" b="1" i="1" dirty="0">
                <a:latin typeface="Arial" panose="020B0604020202020204" pitchFamily="34" charset="0"/>
                <a:cs typeface="Arial" panose="020B0604020202020204" pitchFamily="34" charset="0"/>
              </a:rPr>
              <a:t>K</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levels exceed 400 mg/L, while levels greater than 700 mg/L can kill invertebrates as well.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Since</a:t>
            </a:r>
            <a:r>
              <a:rPr lang="en-US" b="1"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K </a:t>
            </a:r>
            <a:r>
              <a:rPr lang="en-US" dirty="0">
                <a:latin typeface="Arial" panose="020B0604020202020204" pitchFamily="34" charset="0"/>
                <a:cs typeface="Arial" panose="020B0604020202020204" pitchFamily="34" charset="0"/>
              </a:rPr>
              <a:t>is used in large amounts on intensively managed agricultural cropland, they have high concentrations compared to wildland watersheds.</a:t>
            </a:r>
          </a:p>
        </p:txBody>
      </p:sp>
    </p:spTree>
    <p:extLst>
      <p:ext uri="{BB962C8B-B14F-4D97-AF65-F5344CB8AC3E}">
        <p14:creationId xmlns:p14="http://schemas.microsoft.com/office/powerpoint/2010/main" val="24034297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635679-3AA6-44D1-B987-E3CAEF45FE40}"/>
              </a:ext>
            </a:extLst>
          </p:cNvPr>
          <p:cNvSpPr>
            <a:spLocks noGrp="1"/>
          </p:cNvSpPr>
          <p:nvPr>
            <p:ph idx="1"/>
          </p:nvPr>
        </p:nvSpPr>
        <p:spPr>
          <a:xfrm>
            <a:off x="235973" y="132736"/>
            <a:ext cx="11769213" cy="6563032"/>
          </a:xfrm>
        </p:spPr>
        <p:txBody>
          <a:bodyPr>
            <a:normAutofit/>
          </a:bodyPr>
          <a:lstStyle/>
          <a:p>
            <a:pPr algn="just">
              <a:lnSpc>
                <a:spcPct val="150000"/>
              </a:lnSpc>
              <a:buFont typeface="Wingdings" panose="05000000000000000000" pitchFamily="2" charset="2"/>
              <a:buChar char="q"/>
            </a:pPr>
            <a:r>
              <a:rPr lang="en-US" sz="2400" b="1" i="1" dirty="0">
                <a:latin typeface="Arial" panose="020B0604020202020204" pitchFamily="34" charset="0"/>
                <a:cs typeface="Arial" panose="020B0604020202020204" pitchFamily="34" charset="0"/>
              </a:rPr>
              <a:t>Manganese</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Manganese </a:t>
            </a:r>
            <a:r>
              <a:rPr lang="en-US" b="1" dirty="0">
                <a:latin typeface="Arial" panose="020B0604020202020204" pitchFamily="34" charset="0"/>
                <a:cs typeface="Arial" panose="020B0604020202020204" pitchFamily="34" charset="0"/>
              </a:rPr>
              <a:t>(</a:t>
            </a:r>
            <a:r>
              <a:rPr lang="en-US" b="1" i="1" dirty="0" err="1">
                <a:latin typeface="Arial" panose="020B0604020202020204" pitchFamily="34" charset="0"/>
                <a:cs typeface="Arial" panose="020B0604020202020204" pitchFamily="34" charset="0"/>
              </a:rPr>
              <a:t>Mn</a:t>
            </a:r>
            <a:r>
              <a:rPr lang="en-US" b="1" baseline="3000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found in igneous rocks, is leached from the soil. </a:t>
            </a:r>
          </a:p>
          <a:p>
            <a:pPr lvl="1" algn="just">
              <a:lnSpc>
                <a:spcPct val="150000"/>
              </a:lnSpc>
              <a:buFont typeface="Wingdings" panose="05000000000000000000" pitchFamily="2" charset="2"/>
              <a:buChar char="v"/>
            </a:pPr>
            <a:r>
              <a:rPr lang="en-US" b="1" i="1" dirty="0" err="1">
                <a:latin typeface="Arial" panose="020B0604020202020204" pitchFamily="34" charset="0"/>
                <a:cs typeface="Arial" panose="020B0604020202020204" pitchFamily="34" charset="0"/>
              </a:rPr>
              <a:t>Mn</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is essential to plant metabolism and is circulated organically to become soluble upon decay.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Concentrations of </a:t>
            </a:r>
            <a:r>
              <a:rPr lang="en-US" b="1" i="1" dirty="0" err="1">
                <a:latin typeface="Arial" panose="020B0604020202020204" pitchFamily="34" charset="0"/>
                <a:cs typeface="Arial" panose="020B0604020202020204" pitchFamily="34" charset="0"/>
              </a:rPr>
              <a:t>Mn</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rarely exceed 1mg/L in undisturbed waters unless associated with highly reduced waters typically found in a wetland.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drinking-water standard for </a:t>
            </a:r>
            <a:r>
              <a:rPr lang="en-US" b="1" i="1" dirty="0" err="1">
                <a:latin typeface="Arial" panose="020B0604020202020204" pitchFamily="34" charset="0"/>
                <a:cs typeface="Arial" panose="020B0604020202020204" pitchFamily="34" charset="0"/>
              </a:rPr>
              <a:t>Mn</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is 0.05 mg/L.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measurement of </a:t>
            </a:r>
            <a:r>
              <a:rPr lang="en-US" b="1" i="1" dirty="0" err="1">
                <a:latin typeface="Arial" panose="020B0604020202020204" pitchFamily="34" charset="0"/>
                <a:cs typeface="Arial" panose="020B0604020202020204" pitchFamily="34" charset="0"/>
              </a:rPr>
              <a:t>Mn</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and </a:t>
            </a:r>
            <a:r>
              <a:rPr lang="en-US" i="1" dirty="0">
                <a:latin typeface="Arial" panose="020B0604020202020204" pitchFamily="34" charset="0"/>
                <a:cs typeface="Arial" panose="020B0604020202020204" pitchFamily="34" charset="0"/>
              </a:rPr>
              <a:t>Fe</a:t>
            </a:r>
            <a:r>
              <a:rPr lang="en-US" baseline="300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Fe</a:t>
            </a:r>
            <a:r>
              <a:rPr lang="en-US" baseline="300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in water is helpful for determining the relative oxidation state of a given sample of water.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Elevated concentrations of </a:t>
            </a:r>
            <a:r>
              <a:rPr lang="en-US" i="1" dirty="0" err="1">
                <a:latin typeface="Arial" panose="020B0604020202020204" pitchFamily="34" charset="0"/>
                <a:cs typeface="Arial" panose="020B0604020202020204" pitchFamily="34" charset="0"/>
              </a:rPr>
              <a:t>Mn</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can suggest </a:t>
            </a:r>
            <a:r>
              <a:rPr lang="en-US" dirty="0" err="1">
                <a:latin typeface="Arial" panose="020B0604020202020204" pitchFamily="34" charset="0"/>
                <a:cs typeface="Arial" panose="020B0604020202020204" pitchFamily="34" charset="0"/>
              </a:rPr>
              <a:t>suboxic</a:t>
            </a:r>
            <a:r>
              <a:rPr lang="en-US" dirty="0">
                <a:latin typeface="Arial" panose="020B0604020202020204" pitchFamily="34" charset="0"/>
                <a:cs typeface="Arial" panose="020B0604020202020204" pitchFamily="34" charset="0"/>
              </a:rPr>
              <a:t> water which will not support fish because oxygen has been depleted. </a:t>
            </a:r>
          </a:p>
        </p:txBody>
      </p:sp>
    </p:spTree>
    <p:extLst>
      <p:ext uri="{BB962C8B-B14F-4D97-AF65-F5344CB8AC3E}">
        <p14:creationId xmlns:p14="http://schemas.microsoft.com/office/powerpoint/2010/main" val="19730324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02FD1B-8D14-4035-B665-B330FDAD142D}"/>
              </a:ext>
            </a:extLst>
          </p:cNvPr>
          <p:cNvSpPr>
            <a:spLocks noGrp="1"/>
          </p:cNvSpPr>
          <p:nvPr>
            <p:ph idx="1"/>
          </p:nvPr>
        </p:nvSpPr>
        <p:spPr>
          <a:xfrm>
            <a:off x="221225" y="103239"/>
            <a:ext cx="11783961" cy="6622026"/>
          </a:xfrm>
        </p:spPr>
        <p:txBody>
          <a:bodyPr>
            <a:normAutofit/>
          </a:bodyPr>
          <a:lstStyle/>
          <a:p>
            <a:pPr algn="just">
              <a:lnSpc>
                <a:spcPct val="150000"/>
              </a:lnSpc>
              <a:buFont typeface="Wingdings" panose="05000000000000000000" pitchFamily="2" charset="2"/>
              <a:buChar char="q"/>
            </a:pPr>
            <a:r>
              <a:rPr lang="en-US" sz="2400" b="1" i="1" dirty="0">
                <a:latin typeface="Arial" panose="020B0604020202020204" pitchFamily="34" charset="0"/>
                <a:cs typeface="Arial" panose="020B0604020202020204" pitchFamily="34" charset="0"/>
              </a:rPr>
              <a:t>Sulfur</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Sulfur (</a:t>
            </a:r>
            <a:r>
              <a:rPr lang="en-US" i="1" dirty="0">
                <a:latin typeface="Arial" panose="020B0604020202020204" pitchFamily="34" charset="0"/>
                <a:cs typeface="Arial" panose="020B0604020202020204" pitchFamily="34" charset="0"/>
              </a:rPr>
              <a:t>S</a:t>
            </a:r>
            <a:r>
              <a:rPr lang="en-US" baseline="300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occurs naturally in water from the leaching of gypsum and anhydrite glacial soil igneous and sedimentary rocks.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Weathering processes yield oxidized-sulfate (</a:t>
            </a:r>
            <a:r>
              <a:rPr lang="en-US" i="1" dirty="0">
                <a:latin typeface="Arial" panose="020B0604020202020204" pitchFamily="34" charset="0"/>
                <a:cs typeface="Arial" panose="020B0604020202020204" pitchFamily="34" charset="0"/>
              </a:rPr>
              <a:t>SO</a:t>
            </a:r>
            <a:r>
              <a:rPr lang="en-US" baseline="-25000" dirty="0">
                <a:latin typeface="Arial" panose="020B0604020202020204" pitchFamily="34" charset="0"/>
                <a:cs typeface="Arial" panose="020B0604020202020204" pitchFamily="34" charset="0"/>
              </a:rPr>
              <a:t>4</a:t>
            </a:r>
            <a:r>
              <a:rPr lang="en-US" baseline="300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ions that are soluble in water. </a:t>
            </a:r>
          </a:p>
          <a:p>
            <a:pPr lvl="1" algn="just">
              <a:lnSpc>
                <a:spcPct val="150000"/>
              </a:lnSpc>
              <a:buFont typeface="Wingdings" panose="05000000000000000000" pitchFamily="2" charset="2"/>
              <a:buChar char="v"/>
            </a:pPr>
            <a:r>
              <a:rPr lang="en-US" i="1" dirty="0">
                <a:latin typeface="Arial" panose="020B0604020202020204" pitchFamily="34" charset="0"/>
                <a:cs typeface="Arial" panose="020B0604020202020204" pitchFamily="34" charset="0"/>
              </a:rPr>
              <a:t>SO</a:t>
            </a:r>
            <a:r>
              <a:rPr lang="en-US" baseline="-25000" dirty="0">
                <a:latin typeface="Arial" panose="020B0604020202020204" pitchFamily="34" charset="0"/>
                <a:cs typeface="Arial" panose="020B0604020202020204" pitchFamily="34" charset="0"/>
              </a:rPr>
              <a:t>4</a:t>
            </a:r>
            <a:r>
              <a:rPr lang="en-US" baseline="300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is also found in rainfall at concentrations frequently exceeding 1-10mg/L</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higher concentrations of atmospheric </a:t>
            </a:r>
            <a:r>
              <a:rPr lang="en-US" i="1" dirty="0">
                <a:latin typeface="Arial" panose="020B0604020202020204" pitchFamily="34" charset="0"/>
                <a:cs typeface="Arial" panose="020B0604020202020204" pitchFamily="34" charset="0"/>
              </a:rPr>
              <a:t>SO</a:t>
            </a:r>
            <a:r>
              <a:rPr lang="en-US" baseline="-25000" dirty="0">
                <a:latin typeface="Arial" panose="020B0604020202020204" pitchFamily="34" charset="0"/>
                <a:cs typeface="Arial" panose="020B0604020202020204" pitchFamily="34" charset="0"/>
              </a:rPr>
              <a:t>4</a:t>
            </a:r>
            <a:r>
              <a:rPr lang="en-US" baseline="300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are largely the result of air pollution and are the main contributors to acid precipitation.</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Water with desirable fish fauna generally contains less than 90 mg/L </a:t>
            </a:r>
            <a:r>
              <a:rPr lang="en-US" i="1" dirty="0">
                <a:latin typeface="Arial" panose="020B0604020202020204" pitchFamily="34" charset="0"/>
                <a:cs typeface="Arial" panose="020B0604020202020204" pitchFamily="34" charset="0"/>
              </a:rPr>
              <a:t>SO</a:t>
            </a:r>
            <a:r>
              <a:rPr lang="en-US" baseline="-25000" dirty="0">
                <a:latin typeface="Arial" panose="020B0604020202020204" pitchFamily="34" charset="0"/>
                <a:cs typeface="Arial" panose="020B0604020202020204" pitchFamily="34" charset="0"/>
              </a:rPr>
              <a:t>4</a:t>
            </a:r>
            <a:r>
              <a:rPr lang="en-US" baseline="300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Water with less than 0.5 mg/L will not support algal growth.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Typical </a:t>
            </a:r>
            <a:r>
              <a:rPr lang="en-US" i="1" dirty="0">
                <a:latin typeface="Arial" panose="020B0604020202020204" pitchFamily="34" charset="0"/>
                <a:cs typeface="Arial" panose="020B0604020202020204" pitchFamily="34" charset="0"/>
              </a:rPr>
              <a:t>SO</a:t>
            </a:r>
            <a:r>
              <a:rPr lang="en-US" baseline="-25000" dirty="0">
                <a:latin typeface="Arial" panose="020B0604020202020204" pitchFamily="34" charset="0"/>
                <a:cs typeface="Arial" panose="020B0604020202020204" pitchFamily="34" charset="0"/>
              </a:rPr>
              <a:t>4</a:t>
            </a:r>
            <a:r>
              <a:rPr lang="en-US" baseline="300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drinking-water standards are 250 mg/L.</a:t>
            </a:r>
          </a:p>
        </p:txBody>
      </p:sp>
    </p:spTree>
    <p:extLst>
      <p:ext uri="{BB962C8B-B14F-4D97-AF65-F5344CB8AC3E}">
        <p14:creationId xmlns:p14="http://schemas.microsoft.com/office/powerpoint/2010/main" val="14671175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8218C7-7D9C-47FB-9208-A03AB86DD5E2}"/>
              </a:ext>
            </a:extLst>
          </p:cNvPr>
          <p:cNvSpPr>
            <a:spLocks noGrp="1"/>
          </p:cNvSpPr>
          <p:nvPr>
            <p:ph idx="1"/>
          </p:nvPr>
        </p:nvSpPr>
        <p:spPr>
          <a:xfrm>
            <a:off x="235974" y="324464"/>
            <a:ext cx="11798710" cy="6386052"/>
          </a:xfrm>
        </p:spPr>
        <p:txBody>
          <a:bodyPr>
            <a:normAutofit/>
          </a:bodyPr>
          <a:lstStyle/>
          <a:p>
            <a:pPr algn="just">
              <a:lnSpc>
                <a:spcPct val="150000"/>
              </a:lnSpc>
              <a:buFont typeface="Wingdings" panose="05000000000000000000" pitchFamily="2" charset="2"/>
              <a:buChar char="q"/>
            </a:pPr>
            <a:r>
              <a:rPr lang="en-US" sz="2400" b="1" i="1" dirty="0">
                <a:latin typeface="Arial" panose="020B0604020202020204" pitchFamily="34" charset="0"/>
                <a:cs typeface="Arial" panose="020B0604020202020204" pitchFamily="34" charset="0"/>
              </a:rPr>
              <a:t>Pesticides and Fertilizers</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Pesticides and fertilizers that are often used in agriculture and other land management have the potential to affect the quality of surface water and groundwater.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These chemicals are introduced to accomplish management objectives by being applied to a specific </a:t>
            </a:r>
            <a:r>
              <a:rPr lang="en-US" i="1" dirty="0">
                <a:latin typeface="Arial" panose="020B0604020202020204" pitchFamily="34" charset="0"/>
                <a:cs typeface="Arial" panose="020B0604020202020204" pitchFamily="34" charset="0"/>
              </a:rPr>
              <a:t>target </a:t>
            </a:r>
            <a:r>
              <a:rPr lang="en-US" dirty="0">
                <a:latin typeface="Arial" panose="020B0604020202020204" pitchFamily="34" charset="0"/>
                <a:cs typeface="Arial" panose="020B0604020202020204" pitchFamily="34" charset="0"/>
              </a:rPr>
              <a:t>organism (pesticides) or location (fertilizers).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Of concern to watershed managers are the chemicals that find their way into the water system and become transported to </a:t>
            </a:r>
            <a:r>
              <a:rPr lang="en-US" i="1" dirty="0">
                <a:latin typeface="Arial" panose="020B0604020202020204" pitchFamily="34" charset="0"/>
                <a:cs typeface="Arial" panose="020B0604020202020204" pitchFamily="34" charset="0"/>
              </a:rPr>
              <a:t>nontarget </a:t>
            </a:r>
            <a:r>
              <a:rPr lang="en-US" dirty="0">
                <a:latin typeface="Arial" panose="020B0604020202020204" pitchFamily="34" charset="0"/>
                <a:cs typeface="Arial" panose="020B0604020202020204" pitchFamily="34" charset="0"/>
              </a:rPr>
              <a:t>organisms.</a:t>
            </a:r>
          </a:p>
        </p:txBody>
      </p:sp>
    </p:spTree>
    <p:extLst>
      <p:ext uri="{BB962C8B-B14F-4D97-AF65-F5344CB8AC3E}">
        <p14:creationId xmlns:p14="http://schemas.microsoft.com/office/powerpoint/2010/main" val="3139545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F1706E-24D8-4FBD-B6F0-C0542F3A2F98}"/>
              </a:ext>
            </a:extLst>
          </p:cNvPr>
          <p:cNvSpPr>
            <a:spLocks noGrp="1"/>
          </p:cNvSpPr>
          <p:nvPr>
            <p:ph idx="1"/>
          </p:nvPr>
        </p:nvSpPr>
        <p:spPr>
          <a:xfrm>
            <a:off x="221226" y="235974"/>
            <a:ext cx="11651226" cy="6386052"/>
          </a:xfrm>
        </p:spPr>
        <p:txBody>
          <a:bodyPr>
            <a:normAutofit/>
          </a:bodyPr>
          <a:lstStyle/>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Toxicity effects can be either acute or chronic but are not necessarily lethal. </a:t>
            </a:r>
          </a:p>
          <a:p>
            <a:pPr algn="just">
              <a:lnSpc>
                <a:spcPct val="150000"/>
              </a:lnSpc>
              <a:buFont typeface="Wingdings" panose="05000000000000000000" pitchFamily="2" charset="2"/>
              <a:buChar char="v"/>
            </a:pPr>
            <a:r>
              <a:rPr lang="en-US" sz="2400" b="1" i="1" dirty="0">
                <a:latin typeface="Arial" panose="020B0604020202020204" pitchFamily="34" charset="0"/>
                <a:cs typeface="Arial" panose="020B0604020202020204" pitchFamily="34" charset="0"/>
              </a:rPr>
              <a:t>Acute</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effects are those caused by exposure to large doses of a chemical over a short period</a:t>
            </a:r>
          </a:p>
          <a:p>
            <a:pPr algn="just">
              <a:lnSpc>
                <a:spcPct val="150000"/>
              </a:lnSpc>
              <a:buFont typeface="Wingdings" panose="05000000000000000000" pitchFamily="2" charset="2"/>
              <a:buChar char="v"/>
            </a:pPr>
            <a:r>
              <a:rPr lang="en-US" sz="2400" b="1" i="1" dirty="0">
                <a:latin typeface="Arial" panose="020B0604020202020204" pitchFamily="34" charset="0"/>
                <a:cs typeface="Arial" panose="020B0604020202020204" pitchFamily="34" charset="0"/>
              </a:rPr>
              <a:t>Chronic</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effects are those caused by exposure to relatively small doses of a chemical over a long period. </a:t>
            </a:r>
          </a:p>
          <a:p>
            <a:pPr algn="just">
              <a:lnSpc>
                <a:spcPct val="150000"/>
              </a:lnSpc>
              <a:buFont typeface="Wingdings" panose="05000000000000000000" pitchFamily="2" charset="2"/>
              <a:buChar char="v"/>
            </a:pPr>
            <a:r>
              <a:rPr lang="en-US" sz="2400" b="1" i="1" dirty="0">
                <a:latin typeface="Arial" panose="020B0604020202020204" pitchFamily="34" charset="0"/>
                <a:cs typeface="Arial" panose="020B0604020202020204" pitchFamily="34" charset="0"/>
              </a:rPr>
              <a:t>Lethal</a:t>
            </a:r>
            <a:r>
              <a:rPr lang="en-US" sz="2400" dirty="0">
                <a:latin typeface="Arial" panose="020B0604020202020204" pitchFamily="34" charset="0"/>
                <a:cs typeface="Arial" panose="020B0604020202020204" pitchFamily="34" charset="0"/>
              </a:rPr>
              <a:t>: The concentration at which 50% of the organisms are killed is the lethal concentration (</a:t>
            </a:r>
            <a:r>
              <a:rPr lang="en-US" sz="2400" i="1" dirty="0">
                <a:latin typeface="Arial" panose="020B0604020202020204" pitchFamily="34" charset="0"/>
                <a:cs typeface="Arial" panose="020B0604020202020204" pitchFamily="34" charset="0"/>
              </a:rPr>
              <a:t>LC</a:t>
            </a:r>
            <a:r>
              <a:rPr lang="en-US" sz="2400" i="1" baseline="-25000" dirty="0">
                <a:latin typeface="Arial" panose="020B0604020202020204" pitchFamily="34" charset="0"/>
                <a:cs typeface="Arial" panose="020B0604020202020204" pitchFamily="34" charset="0"/>
              </a:rPr>
              <a:t>50</a:t>
            </a:r>
            <a:r>
              <a:rPr lang="en-US" sz="2400" dirty="0">
                <a:latin typeface="Arial" panose="020B0604020202020204" pitchFamily="34" charset="0"/>
                <a:cs typeface="Arial" panose="020B0604020202020204" pitchFamily="34" charset="0"/>
              </a:rPr>
              <a:t>) or the median tolerance limit (</a:t>
            </a:r>
            <a:r>
              <a:rPr lang="en-US" sz="2400" i="1" dirty="0">
                <a:latin typeface="Arial" panose="020B0604020202020204" pitchFamily="34" charset="0"/>
                <a:cs typeface="Arial" panose="020B0604020202020204" pitchFamily="34" charset="0"/>
              </a:rPr>
              <a:t>TL</a:t>
            </a:r>
            <a:r>
              <a:rPr lang="en-US" sz="2400" i="1" baseline="-25000" dirty="0">
                <a:latin typeface="Arial" panose="020B0604020202020204" pitchFamily="34" charset="0"/>
                <a:cs typeface="Arial" panose="020B0604020202020204" pitchFamily="34" charset="0"/>
              </a:rPr>
              <a:t>M</a:t>
            </a:r>
            <a:r>
              <a:rPr lang="en-US" sz="2400" dirty="0">
                <a:latin typeface="Arial" panose="020B0604020202020204" pitchFamily="34" charset="0"/>
                <a:cs typeface="Arial" panose="020B0604020202020204" pitchFamily="34" charset="0"/>
              </a:rPr>
              <a:t>).</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Hence, one must realize that the characteristics of the chemical and the organism affected in addition to the size of the dose and the frequency and duration of contact all affect toxicity.</a:t>
            </a:r>
          </a:p>
        </p:txBody>
      </p:sp>
    </p:spTree>
    <p:extLst>
      <p:ext uri="{BB962C8B-B14F-4D97-AF65-F5344CB8AC3E}">
        <p14:creationId xmlns:p14="http://schemas.microsoft.com/office/powerpoint/2010/main" val="30692693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4A3DF9-D4E7-47F8-B6D5-F47663BD6808}"/>
              </a:ext>
            </a:extLst>
          </p:cNvPr>
          <p:cNvSpPr>
            <a:spLocks noGrp="1"/>
          </p:cNvSpPr>
          <p:nvPr>
            <p:ph idx="1"/>
          </p:nvPr>
        </p:nvSpPr>
        <p:spPr>
          <a:xfrm>
            <a:off x="235974" y="0"/>
            <a:ext cx="11798710" cy="6681019"/>
          </a:xfrm>
        </p:spPr>
        <p:txBody>
          <a:bodyPr>
            <a:normAutofit/>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Transport Processes</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Dissolved chemicals can leave a terrestrial system by </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subsurface flow through the soil, </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surface runoff, or </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groundwater.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These processes are part of nutrient cycling, which consists of inputs, outputs, and movement of dissolved solids and gases within the system.</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Outputs of nutrients in streamflow from upland watersheds that are transported downstream can cause water pollution for downstream uses.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Therefore, land use and the various factors that influence nutrient cycling and the chemistry of water leaving upland watersheds are frequently a concern.</a:t>
            </a:r>
          </a:p>
        </p:txBody>
      </p:sp>
    </p:spTree>
    <p:extLst>
      <p:ext uri="{BB962C8B-B14F-4D97-AF65-F5344CB8AC3E}">
        <p14:creationId xmlns:p14="http://schemas.microsoft.com/office/powerpoint/2010/main" val="1314736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E19896-1096-4C8C-ACC2-8916DB472A47}"/>
              </a:ext>
            </a:extLst>
          </p:cNvPr>
          <p:cNvSpPr>
            <a:spLocks noGrp="1"/>
          </p:cNvSpPr>
          <p:nvPr>
            <p:ph idx="1"/>
          </p:nvPr>
        </p:nvSpPr>
        <p:spPr>
          <a:xfrm>
            <a:off x="318051" y="278296"/>
            <a:ext cx="11529391" cy="6321287"/>
          </a:xfrm>
        </p:spPr>
        <p:txBody>
          <a:bodyPr>
            <a:normAutofit/>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Water Quality Standards</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It is a measure of the condition of water relative to the requirements of one or more biotic species and/or to any human need or purpose.</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It is most frequently used by r</a:t>
            </a:r>
            <a:r>
              <a:rPr lang="en-US" b="1" dirty="0">
                <a:latin typeface="Arial" panose="020B0604020202020204" pitchFamily="34" charset="0"/>
                <a:cs typeface="Arial" panose="020B0604020202020204" pitchFamily="34" charset="0"/>
              </a:rPr>
              <a:t>eference</a:t>
            </a:r>
            <a:r>
              <a:rPr lang="en-US" dirty="0">
                <a:latin typeface="Arial" panose="020B0604020202020204" pitchFamily="34" charset="0"/>
                <a:cs typeface="Arial" panose="020B0604020202020204" pitchFamily="34" charset="0"/>
              </a:rPr>
              <a:t> to a set of standards against which compliance can be assessed.</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most common standards used to assess water quality relate to </a:t>
            </a:r>
          </a:p>
          <a:p>
            <a:pPr lvl="2" algn="just">
              <a:lnSpc>
                <a:spcPct val="150000"/>
              </a:lnSpc>
              <a:buFont typeface="Wingdings" panose="05000000000000000000" pitchFamily="2" charset="2"/>
              <a:buChar char="Ø"/>
            </a:pPr>
            <a:r>
              <a:rPr lang="en-US" sz="2400" b="1" dirty="0">
                <a:solidFill>
                  <a:srgbClr val="00B050"/>
                </a:solidFill>
                <a:latin typeface="Arial" panose="020B0604020202020204" pitchFamily="34" charset="0"/>
                <a:cs typeface="Arial" panose="020B0604020202020204" pitchFamily="34" charset="0"/>
              </a:rPr>
              <a:t>health of ecosystems, </a:t>
            </a:r>
          </a:p>
          <a:p>
            <a:pPr lvl="2" algn="just">
              <a:lnSpc>
                <a:spcPct val="150000"/>
              </a:lnSpc>
              <a:buFont typeface="Wingdings" panose="05000000000000000000" pitchFamily="2" charset="2"/>
              <a:buChar char="Ø"/>
            </a:pPr>
            <a:r>
              <a:rPr lang="en-US" sz="2400" b="1" dirty="0">
                <a:solidFill>
                  <a:srgbClr val="00B050"/>
                </a:solidFill>
                <a:latin typeface="Arial" panose="020B0604020202020204" pitchFamily="34" charset="0"/>
                <a:cs typeface="Arial" panose="020B0604020202020204" pitchFamily="34" charset="0"/>
              </a:rPr>
              <a:t>safety of human contact and drinking water</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409776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1AA3E8-4438-49EA-B600-8EDB53E7B03F}"/>
              </a:ext>
            </a:extLst>
          </p:cNvPr>
          <p:cNvSpPr>
            <a:spLocks noGrp="1"/>
          </p:cNvSpPr>
          <p:nvPr>
            <p:ph idx="1"/>
          </p:nvPr>
        </p:nvSpPr>
        <p:spPr>
          <a:xfrm>
            <a:off x="294967" y="132735"/>
            <a:ext cx="11621729" cy="6607278"/>
          </a:xfrm>
        </p:spPr>
        <p:txBody>
          <a:bodyPr>
            <a:normAutofit fontScale="92500"/>
          </a:bodyPr>
          <a:lstStyle/>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Movement of water through soil, along with the associated biological activity, controls the ionic composition of water leaving upland watersheds as streamflow.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The most chemically active components in soil are clays and organic colloids.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Because of their large surface areas per unit of volume and their negative electrical charge Clays have high exchange capacities.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Organic colloids also have a large capacity to exchange ions in solutions for those adsorbed on their surfaces.</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A simplified concept of the exchange processes of clays and organic colloids is that adsorbed cations are exchanged selectively for </a:t>
            </a:r>
            <a:r>
              <a:rPr lang="en-US" sz="2400" i="1" dirty="0">
                <a:latin typeface="Arial" panose="020B0604020202020204" pitchFamily="34" charset="0"/>
                <a:cs typeface="Arial" panose="020B0604020202020204" pitchFamily="34" charset="0"/>
              </a:rPr>
              <a:t>H</a:t>
            </a:r>
            <a:r>
              <a:rPr lang="en-US" sz="2400" baseline="30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ions from the soil water.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The </a:t>
            </a:r>
            <a:r>
              <a:rPr lang="en-US" sz="2400" i="1" dirty="0">
                <a:latin typeface="Arial" panose="020B0604020202020204" pitchFamily="34" charset="0"/>
                <a:cs typeface="Arial" panose="020B0604020202020204" pitchFamily="34" charset="0"/>
              </a:rPr>
              <a:t>H</a:t>
            </a:r>
            <a:r>
              <a:rPr lang="en-US" sz="2400" baseline="30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ions, in turn, come principally from the solution of </a:t>
            </a:r>
            <a:r>
              <a:rPr lang="en-US" sz="2400" i="1" dirty="0">
                <a:latin typeface="Arial" panose="020B0604020202020204" pitchFamily="34" charset="0"/>
                <a:cs typeface="Arial" panose="020B0604020202020204" pitchFamily="34" charset="0"/>
              </a:rPr>
              <a:t>CO</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in water and the dissociation of the resulting </a:t>
            </a:r>
            <a:r>
              <a:rPr lang="en-US" sz="2400" i="1" dirty="0">
                <a:latin typeface="Arial" panose="020B0604020202020204" pitchFamily="34" charset="0"/>
                <a:cs typeface="Arial" panose="020B0604020202020204" pitchFamily="34" charset="0"/>
              </a:rPr>
              <a:t>H</a:t>
            </a:r>
            <a:r>
              <a:rPr lang="en-US" sz="2400" baseline="-25000" dirty="0">
                <a:latin typeface="Arial" panose="020B0604020202020204" pitchFamily="34" charset="0"/>
                <a:cs typeface="Arial" panose="020B0604020202020204" pitchFamily="34" charset="0"/>
              </a:rPr>
              <a:t>2</a:t>
            </a:r>
            <a:r>
              <a:rPr lang="en-US" sz="2400" i="1" dirty="0">
                <a:latin typeface="Arial" panose="020B0604020202020204" pitchFamily="34" charset="0"/>
                <a:cs typeface="Arial" panose="020B0604020202020204" pitchFamily="34" charset="0"/>
              </a:rPr>
              <a:t>CO</a:t>
            </a:r>
            <a:r>
              <a:rPr lang="en-US" sz="2400" baseline="-25000" dirty="0">
                <a:latin typeface="Arial" panose="020B0604020202020204" pitchFamily="34" charset="0"/>
                <a:cs typeface="Arial" panose="020B0604020202020204" pitchFamily="34" charset="0"/>
              </a:rPr>
              <a:t>3</a:t>
            </a:r>
            <a:r>
              <a:rPr lang="en-US" sz="2400" dirty="0">
                <a:latin typeface="Arial" panose="020B0604020202020204" pitchFamily="34" charset="0"/>
                <a:cs typeface="Arial" panose="020B0604020202020204" pitchFamily="34" charset="0"/>
              </a:rPr>
              <a:t> molecule into two </a:t>
            </a:r>
            <a:r>
              <a:rPr lang="en-US" sz="2400" i="1" dirty="0">
                <a:latin typeface="Arial" panose="020B0604020202020204" pitchFamily="34" charset="0"/>
                <a:cs typeface="Arial" panose="020B0604020202020204" pitchFamily="34" charset="0"/>
              </a:rPr>
              <a:t>H</a:t>
            </a:r>
            <a:r>
              <a:rPr lang="en-US" sz="2400" baseline="-25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ions and a bicarbonate ion.</a:t>
            </a:r>
          </a:p>
        </p:txBody>
      </p:sp>
    </p:spTree>
    <p:extLst>
      <p:ext uri="{BB962C8B-B14F-4D97-AF65-F5344CB8AC3E}">
        <p14:creationId xmlns:p14="http://schemas.microsoft.com/office/powerpoint/2010/main" val="8524909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817548-B777-4C89-A8A1-EAE1ECFBF9EE}"/>
              </a:ext>
            </a:extLst>
          </p:cNvPr>
          <p:cNvSpPr>
            <a:spLocks noGrp="1"/>
          </p:cNvSpPr>
          <p:nvPr>
            <p:ph idx="1"/>
          </p:nvPr>
        </p:nvSpPr>
        <p:spPr>
          <a:xfrm>
            <a:off x="132735" y="1"/>
            <a:ext cx="11857703" cy="6754760"/>
          </a:xfrm>
        </p:spPr>
        <p:txBody>
          <a:bodyPr>
            <a:normAutofit fontScale="92500"/>
          </a:bodyPr>
          <a:lstStyle/>
          <a:p>
            <a:pPr algn="just">
              <a:lnSpc>
                <a:spcPct val="150000"/>
              </a:lnSpc>
              <a:buFont typeface="Wingdings" panose="05000000000000000000" pitchFamily="2" charset="2"/>
              <a:buChar char="v"/>
            </a:pPr>
            <a:r>
              <a:rPr lang="en-US" sz="2600" dirty="0">
                <a:latin typeface="Arial" panose="020B0604020202020204" pitchFamily="34" charset="0"/>
                <a:cs typeface="Arial" panose="020B0604020202020204" pitchFamily="34" charset="0"/>
              </a:rPr>
              <a:t>Ionic concentrations and their relationships to streamflow discharge are variable.</a:t>
            </a:r>
          </a:p>
          <a:p>
            <a:pPr algn="just">
              <a:lnSpc>
                <a:spcPct val="150000"/>
              </a:lnSpc>
              <a:buFont typeface="Wingdings" panose="05000000000000000000" pitchFamily="2" charset="2"/>
              <a:buChar char="v"/>
            </a:pPr>
            <a:r>
              <a:rPr lang="en-US" sz="2600" dirty="0">
                <a:latin typeface="Arial" panose="020B0604020202020204" pitchFamily="34" charset="0"/>
                <a:cs typeface="Arial" panose="020B0604020202020204" pitchFamily="34" charset="0"/>
              </a:rPr>
              <a:t>Ionic concentrations in large streams are commonly lower at times of high discharge than at low discharge largely due to the residence time of water in the soil.</a:t>
            </a:r>
          </a:p>
          <a:p>
            <a:pPr algn="just">
              <a:lnSpc>
                <a:spcPct val="150000"/>
              </a:lnSpc>
              <a:buFont typeface="Wingdings" panose="05000000000000000000" pitchFamily="2" charset="2"/>
              <a:buChar char="v"/>
            </a:pPr>
            <a:r>
              <a:rPr lang="en-US" sz="2600" dirty="0">
                <a:latin typeface="Arial" panose="020B0604020202020204" pitchFamily="34" charset="0"/>
                <a:cs typeface="Arial" panose="020B0604020202020204" pitchFamily="34" charset="0"/>
              </a:rPr>
              <a:t>Dilution also occurs when large volumes of water move through soils or as overland runoff and direct precipitation on the stream. </a:t>
            </a:r>
          </a:p>
          <a:p>
            <a:pPr algn="just">
              <a:lnSpc>
                <a:spcPct val="150000"/>
              </a:lnSpc>
              <a:buFont typeface="Wingdings" panose="05000000000000000000" pitchFamily="2" charset="2"/>
              <a:buChar char="v"/>
            </a:pPr>
            <a:r>
              <a:rPr lang="en-US" sz="2600" dirty="0">
                <a:latin typeface="Arial" panose="020B0604020202020204" pitchFamily="34" charset="0"/>
                <a:cs typeface="Arial" panose="020B0604020202020204" pitchFamily="34" charset="0"/>
              </a:rPr>
              <a:t>During periods of dry weather and low streamflow, the slow movement of water through soils enhances the opportunity for chemical reactions and soil-water concentrations of ions typically increase</a:t>
            </a:r>
          </a:p>
          <a:p>
            <a:pPr algn="just">
              <a:lnSpc>
                <a:spcPct val="150000"/>
              </a:lnSpc>
              <a:buFont typeface="Wingdings" panose="05000000000000000000" pitchFamily="2" charset="2"/>
              <a:buChar char="v"/>
            </a:pPr>
            <a:r>
              <a:rPr lang="en-US" sz="2600" b="1" i="1" dirty="0">
                <a:solidFill>
                  <a:srgbClr val="00B050"/>
                </a:solidFill>
                <a:latin typeface="Arial" panose="020B0604020202020204" pitchFamily="34" charset="0"/>
                <a:cs typeface="Arial" panose="020B0604020202020204" pitchFamily="34" charset="0"/>
              </a:rPr>
              <a:t>Two of the fundamental controls on water chemistry in drainage basins are the type of geologic materials that are present and the length of time that water is in contact with those materials”</a:t>
            </a:r>
            <a:endParaRPr lang="en-US" sz="2600" b="1"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68573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9304FA-BF99-43F8-BB89-FBB2BD896224}"/>
              </a:ext>
            </a:extLst>
          </p:cNvPr>
          <p:cNvSpPr>
            <a:spLocks noGrp="1"/>
          </p:cNvSpPr>
          <p:nvPr>
            <p:ph idx="1"/>
          </p:nvPr>
        </p:nvSpPr>
        <p:spPr>
          <a:xfrm>
            <a:off x="117987" y="0"/>
            <a:ext cx="11916697" cy="6858000"/>
          </a:xfrm>
        </p:spPr>
        <p:txBody>
          <a:bodyPr>
            <a:noAutofit/>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BIOLOGICAL CHARACTERISTICS</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two perspectives of biological characteristics of water bodies are:</a:t>
            </a:r>
          </a:p>
          <a:p>
            <a:pPr marL="1371600" lvl="2" indent="-457200" algn="just">
              <a:lnSpc>
                <a:spcPct val="150000"/>
              </a:lnSpc>
              <a:buFont typeface="+mj-lt"/>
              <a:buAutoNum type="arabicPeriod"/>
            </a:pPr>
            <a:r>
              <a:rPr lang="en-US" sz="2400" dirty="0">
                <a:latin typeface="Arial" panose="020B0604020202020204" pitchFamily="34" charset="0"/>
                <a:cs typeface="Arial" panose="020B0604020202020204" pitchFamily="34" charset="0"/>
              </a:rPr>
              <a:t>The occurrence of pathogenic organisms that impact human health, </a:t>
            </a:r>
          </a:p>
          <a:p>
            <a:pPr lvl="3"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Bacteria and protozoa in water are two types of the more important pathogenic organisms affecting human health and</a:t>
            </a:r>
          </a:p>
          <a:p>
            <a:pPr marL="1371600" lvl="2" indent="-457200" algn="just">
              <a:lnSpc>
                <a:spcPct val="150000"/>
              </a:lnSpc>
              <a:buFont typeface="+mj-lt"/>
              <a:buAutoNum type="arabicPeriod"/>
            </a:pPr>
            <a:r>
              <a:rPr lang="en-US" sz="2400" dirty="0">
                <a:latin typeface="Arial" panose="020B0604020202020204" pitchFamily="34" charset="0"/>
                <a:cs typeface="Arial" panose="020B0604020202020204" pitchFamily="34" charset="0"/>
              </a:rPr>
              <a:t>The types and variety of biological organisms that can be used as indicators of the overall health of an aquatic ecosystem. </a:t>
            </a:r>
          </a:p>
          <a:p>
            <a:pPr lvl="3"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The effects of pollution on a water body can ultimately be related to the types, variety, and amount of aquatic biota that exist in that water body.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Therefore, biota can be used as indicators of surface-water quality and the overall habitat characteristics of aquatic ecosystems.</a:t>
            </a:r>
          </a:p>
        </p:txBody>
      </p:sp>
    </p:spTree>
    <p:extLst>
      <p:ext uri="{BB962C8B-B14F-4D97-AF65-F5344CB8AC3E}">
        <p14:creationId xmlns:p14="http://schemas.microsoft.com/office/powerpoint/2010/main" val="18489067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F291A38-0261-430A-888E-E7853CFFD6D4}"/>
              </a:ext>
            </a:extLst>
          </p:cNvPr>
          <p:cNvPicPr>
            <a:picLocks noGrp="1" noChangeAspect="1"/>
          </p:cNvPicPr>
          <p:nvPr>
            <p:ph idx="1"/>
          </p:nvPr>
        </p:nvPicPr>
        <p:blipFill>
          <a:blip r:embed="rId3"/>
          <a:stretch>
            <a:fillRect/>
          </a:stretch>
        </p:blipFill>
        <p:spPr>
          <a:xfrm>
            <a:off x="781665" y="132735"/>
            <a:ext cx="10427109" cy="5678130"/>
          </a:xfrm>
          <a:prstGeom prst="rect">
            <a:avLst/>
          </a:prstGeom>
        </p:spPr>
      </p:pic>
      <p:sp>
        <p:nvSpPr>
          <p:cNvPr id="5" name="Rectangle 4">
            <a:extLst>
              <a:ext uri="{FF2B5EF4-FFF2-40B4-BE49-F238E27FC236}">
                <a16:creationId xmlns:a16="http://schemas.microsoft.com/office/drawing/2014/main" id="{847A7055-393D-49E3-B9B6-781376BEBB34}"/>
              </a:ext>
            </a:extLst>
          </p:cNvPr>
          <p:cNvSpPr/>
          <p:nvPr/>
        </p:nvSpPr>
        <p:spPr>
          <a:xfrm>
            <a:off x="501444" y="5810865"/>
            <a:ext cx="11356259" cy="830997"/>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Effects of sewage disposal on species composition and populations of higher aquatic life-forms in a stream (from Bartsch and Ingram, 1959</a:t>
            </a:r>
          </a:p>
        </p:txBody>
      </p:sp>
    </p:spTree>
    <p:extLst>
      <p:ext uri="{BB962C8B-B14F-4D97-AF65-F5344CB8AC3E}">
        <p14:creationId xmlns:p14="http://schemas.microsoft.com/office/powerpoint/2010/main" val="18197412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6784C4-C239-4AD0-B810-0D3C644EB9B2}"/>
              </a:ext>
            </a:extLst>
          </p:cNvPr>
          <p:cNvSpPr>
            <a:spLocks noGrp="1"/>
          </p:cNvSpPr>
          <p:nvPr>
            <p:ph idx="1"/>
          </p:nvPr>
        </p:nvSpPr>
        <p:spPr>
          <a:xfrm>
            <a:off x="147484" y="206477"/>
            <a:ext cx="11828206" cy="6518787"/>
          </a:xfrm>
        </p:spPr>
        <p:txBody>
          <a:bodyPr>
            <a:normAutofit/>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GROUNDWATER QUALITY</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usefulness of groundwater for drinking or irrigation depends largely on its quality, which is largely related to the type and location of the aquifer.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Water from igneous and metamorphic rocks is generally of excellent quality for drinking exceptions occur in arid areas with high salts due to evaporation</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quality of water in sedimentary rocks varies. </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Deep marine deposits can yield saline water but shallow sandstone and carbonate rocks can have good-quality water.</a:t>
            </a:r>
          </a:p>
        </p:txBody>
      </p:sp>
    </p:spTree>
    <p:extLst>
      <p:ext uri="{BB962C8B-B14F-4D97-AF65-F5344CB8AC3E}">
        <p14:creationId xmlns:p14="http://schemas.microsoft.com/office/powerpoint/2010/main" val="6009721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5D73E3-1BE3-4DF6-B327-31E7A30E8CA7}"/>
              </a:ext>
            </a:extLst>
          </p:cNvPr>
          <p:cNvSpPr>
            <a:spLocks noGrp="1"/>
          </p:cNvSpPr>
          <p:nvPr>
            <p:ph idx="1"/>
          </p:nvPr>
        </p:nvSpPr>
        <p:spPr>
          <a:xfrm>
            <a:off x="398206" y="324465"/>
            <a:ext cx="11793794" cy="6327058"/>
          </a:xfrm>
        </p:spPr>
        <p:txBody>
          <a:bodyPr/>
          <a:lstStyle/>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Groundwater is generally of higher quality than surface water.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Because it is in direct contact with rocks and soil longer than most surface water,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groundwater is usually higher in dissolved mineral salts such as </a:t>
            </a:r>
            <a:r>
              <a:rPr lang="en-US" sz="2400" i="1" dirty="0">
                <a:latin typeface="Arial" panose="020B0604020202020204" pitchFamily="34" charset="0"/>
                <a:cs typeface="Arial" panose="020B0604020202020204" pitchFamily="34" charset="0"/>
              </a:rPr>
              <a:t>Na</a:t>
            </a:r>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Ca</a:t>
            </a:r>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Mg</a:t>
            </a:r>
            <a:r>
              <a:rPr lang="en-US" sz="2400" dirty="0">
                <a:latin typeface="Arial" panose="020B0604020202020204" pitchFamily="34" charset="0"/>
                <a:cs typeface="Arial" panose="020B0604020202020204" pitchFamily="34" charset="0"/>
              </a:rPr>
              <a:t>, and </a:t>
            </a:r>
            <a:r>
              <a:rPr lang="en-US" sz="2400" i="1" dirty="0">
                <a:latin typeface="Arial" panose="020B0604020202020204" pitchFamily="34" charset="0"/>
                <a:cs typeface="Arial" panose="020B0604020202020204" pitchFamily="34" charset="0"/>
              </a:rPr>
              <a:t>K </a:t>
            </a:r>
            <a:r>
              <a:rPr lang="en-US" sz="2400" dirty="0">
                <a:latin typeface="Arial" panose="020B0604020202020204" pitchFamily="34" charset="0"/>
                <a:cs typeface="Arial" panose="020B0604020202020204" pitchFamily="34" charset="0"/>
              </a:rPr>
              <a:t>cations with anions of </a:t>
            </a:r>
            <a:r>
              <a:rPr lang="en-US" sz="2400" i="1" dirty="0">
                <a:latin typeface="Arial" panose="020B0604020202020204" pitchFamily="34" charset="0"/>
                <a:cs typeface="Arial" panose="020B0604020202020204" pitchFamily="34" charset="0"/>
              </a:rPr>
              <a:t>Cl</a:t>
            </a:r>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SO</a:t>
            </a:r>
            <a:r>
              <a:rPr lang="en-US" sz="2400" dirty="0">
                <a:latin typeface="Arial" panose="020B0604020202020204" pitchFamily="34" charset="0"/>
                <a:cs typeface="Arial" panose="020B0604020202020204" pitchFamily="34" charset="0"/>
              </a:rPr>
              <a:t>4, and </a:t>
            </a:r>
            <a:r>
              <a:rPr lang="en-US" sz="2400" i="1" dirty="0">
                <a:latin typeface="Arial" panose="020B0604020202020204" pitchFamily="34" charset="0"/>
                <a:cs typeface="Arial" panose="020B0604020202020204" pitchFamily="34" charset="0"/>
              </a:rPr>
              <a:t>HCO</a:t>
            </a:r>
            <a:r>
              <a:rPr lang="en-US" sz="2400" baseline="-25000" dirty="0">
                <a:latin typeface="Arial" panose="020B0604020202020204" pitchFamily="34" charset="0"/>
                <a:cs typeface="Arial" panose="020B0604020202020204" pitchFamily="34" charset="0"/>
              </a:rPr>
              <a:t>3</a:t>
            </a:r>
            <a:r>
              <a:rPr lang="en-US" sz="2400" dirty="0">
                <a:latin typeface="Arial" panose="020B0604020202020204" pitchFamily="34" charset="0"/>
                <a:cs typeface="Arial" panose="020B0604020202020204" pitchFamily="34" charset="0"/>
              </a:rPr>
              <a:t>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If such salts exceed 1000 ppm (mg/L), the water is considered </a:t>
            </a:r>
            <a:r>
              <a:rPr lang="en-US" sz="2400" i="1" dirty="0">
                <a:latin typeface="Arial" panose="020B0604020202020204" pitchFamily="34" charset="0"/>
                <a:cs typeface="Arial" panose="020B0604020202020204" pitchFamily="34" charset="0"/>
              </a:rPr>
              <a:t>saline</a:t>
            </a:r>
            <a:r>
              <a:rPr lang="en-US" sz="2400" dirty="0">
                <a:latin typeface="Arial" panose="020B0604020202020204" pitchFamily="34" charset="0"/>
                <a:cs typeface="Arial" panose="020B0604020202020204" pitchFamily="34" charset="0"/>
              </a:rPr>
              <a:t>.</a:t>
            </a:r>
          </a:p>
          <a:p>
            <a:endParaRPr lang="en-US" dirty="0"/>
          </a:p>
        </p:txBody>
      </p:sp>
    </p:spTree>
    <p:extLst>
      <p:ext uri="{BB962C8B-B14F-4D97-AF65-F5344CB8AC3E}">
        <p14:creationId xmlns:p14="http://schemas.microsoft.com/office/powerpoint/2010/main" val="22746477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1378A2-2F07-439A-95E5-2502726C322A}"/>
              </a:ext>
            </a:extLst>
          </p:cNvPr>
          <p:cNvSpPr>
            <a:spLocks noGrp="1"/>
          </p:cNvSpPr>
          <p:nvPr>
            <p:ph idx="1"/>
          </p:nvPr>
        </p:nvSpPr>
        <p:spPr>
          <a:xfrm>
            <a:off x="280219" y="221226"/>
            <a:ext cx="11577483" cy="6445045"/>
          </a:xfrm>
        </p:spPr>
        <p:txBody>
          <a:bodyPr>
            <a:normAutofit/>
          </a:bodyPr>
          <a:lstStyle/>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Groundwater that contains high concentrations of </a:t>
            </a:r>
            <a:r>
              <a:rPr lang="en-US" sz="2400" i="1" dirty="0">
                <a:latin typeface="Arial" panose="020B0604020202020204" pitchFamily="34" charset="0"/>
                <a:cs typeface="Arial" panose="020B0604020202020204" pitchFamily="34" charset="0"/>
              </a:rPr>
              <a:t>Ca </a:t>
            </a:r>
            <a:r>
              <a:rPr lang="en-US" sz="2400" dirty="0">
                <a:latin typeface="Arial" panose="020B0604020202020204" pitchFamily="34" charset="0"/>
                <a:cs typeface="Arial" panose="020B0604020202020204" pitchFamily="34" charset="0"/>
              </a:rPr>
              <a:t>and </a:t>
            </a:r>
            <a:r>
              <a:rPr lang="en-US" sz="2400" i="1" dirty="0">
                <a:latin typeface="Arial" panose="020B0604020202020204" pitchFamily="34" charset="0"/>
                <a:cs typeface="Arial" panose="020B0604020202020204" pitchFamily="34" charset="0"/>
              </a:rPr>
              <a:t>Mg </a:t>
            </a:r>
            <a:r>
              <a:rPr lang="en-US" sz="2400" dirty="0">
                <a:latin typeface="Arial" panose="020B0604020202020204" pitchFamily="34" charset="0"/>
                <a:cs typeface="Arial" panose="020B0604020202020204" pitchFamily="34" charset="0"/>
              </a:rPr>
              <a:t>salts is defined as </a:t>
            </a:r>
            <a:r>
              <a:rPr lang="en-US" sz="2400" i="1" dirty="0">
                <a:latin typeface="Arial" panose="020B0604020202020204" pitchFamily="34" charset="0"/>
                <a:cs typeface="Arial" panose="020B0604020202020204" pitchFamily="34" charset="0"/>
              </a:rPr>
              <a:t>hard water</a:t>
            </a:r>
            <a:r>
              <a:rPr lang="en-US" sz="2400" dirty="0">
                <a:latin typeface="Arial" panose="020B0604020202020204" pitchFamily="34" charset="0"/>
                <a:cs typeface="Arial" panose="020B0604020202020204" pitchFamily="34" charset="0"/>
              </a:rPr>
              <a:t>.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Its hardness is determined by the solubility of calcite or its equivalent as follows: </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soft water, 60 mg/L; </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moderately hard, 61–120 mg/L; </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hard, 121–180 mg/L; </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very hard, more than 180 mg/L.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hard water does not represent health hazards but it is considered generally better for people’s health than soft water.</a:t>
            </a:r>
          </a:p>
        </p:txBody>
      </p:sp>
    </p:spTree>
    <p:extLst>
      <p:ext uri="{BB962C8B-B14F-4D97-AF65-F5344CB8AC3E}">
        <p14:creationId xmlns:p14="http://schemas.microsoft.com/office/powerpoint/2010/main" val="939474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CECC74-D164-4945-B3BD-6BF0907222DE}"/>
              </a:ext>
            </a:extLst>
          </p:cNvPr>
          <p:cNvSpPr>
            <a:spLocks noGrp="1"/>
          </p:cNvSpPr>
          <p:nvPr>
            <p:ph idx="1"/>
          </p:nvPr>
        </p:nvSpPr>
        <p:spPr>
          <a:xfrm>
            <a:off x="0" y="0"/>
            <a:ext cx="12191999" cy="6857999"/>
          </a:xfrm>
        </p:spPr>
        <p:txBody>
          <a:bodyPr>
            <a:noAutofit/>
          </a:bodyPr>
          <a:lstStyle/>
          <a:p>
            <a:pPr algn="just">
              <a:lnSpc>
                <a:spcPts val="36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Water Quality Categories</a:t>
            </a:r>
          </a:p>
          <a:p>
            <a:pPr lvl="1" algn="just">
              <a:lnSpc>
                <a:spcPts val="3600"/>
              </a:lnSpc>
              <a:buFont typeface="Wingdings" panose="05000000000000000000" pitchFamily="2" charset="2"/>
              <a:buChar char="v"/>
            </a:pPr>
            <a:r>
              <a:rPr lang="en-US" b="1" i="1" dirty="0">
                <a:latin typeface="Arial" panose="020B0604020202020204" pitchFamily="34" charset="0"/>
                <a:cs typeface="Arial" panose="020B0604020202020204" pitchFamily="34" charset="0"/>
              </a:rPr>
              <a:t>Human consumption</a:t>
            </a:r>
          </a:p>
          <a:p>
            <a:pPr lvl="2" algn="just">
              <a:lnSpc>
                <a:spcPts val="36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Drinking water, including bottled water, may reasonably be expected to contain at least small amounts of </a:t>
            </a:r>
            <a:r>
              <a:rPr lang="en-US" sz="2400" b="1" dirty="0">
                <a:solidFill>
                  <a:srgbClr val="00B050"/>
                </a:solidFill>
                <a:latin typeface="Arial" panose="020B0604020202020204" pitchFamily="34" charset="0"/>
                <a:cs typeface="Arial" panose="020B0604020202020204" pitchFamily="34" charset="0"/>
              </a:rPr>
              <a:t>some contaminants</a:t>
            </a:r>
            <a:r>
              <a:rPr lang="en-US" sz="2400" dirty="0">
                <a:latin typeface="Arial" panose="020B0604020202020204" pitchFamily="34" charset="0"/>
                <a:cs typeface="Arial" panose="020B0604020202020204" pitchFamily="34" charset="0"/>
              </a:rPr>
              <a:t>.</a:t>
            </a:r>
          </a:p>
          <a:p>
            <a:pPr lvl="2" algn="just">
              <a:lnSpc>
                <a:spcPts val="36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Presence of these contaminants does not necessarily indicate that water poses a </a:t>
            </a:r>
            <a:r>
              <a:rPr lang="en-US" sz="2400" dirty="0">
                <a:solidFill>
                  <a:srgbClr val="00B050"/>
                </a:solidFill>
                <a:latin typeface="Arial" panose="020B0604020202020204" pitchFamily="34" charset="0"/>
                <a:cs typeface="Arial" panose="020B0604020202020204" pitchFamily="34" charset="0"/>
              </a:rPr>
              <a:t>health risk</a:t>
            </a:r>
            <a:r>
              <a:rPr lang="en-US" sz="2400" dirty="0">
                <a:latin typeface="Arial" panose="020B0604020202020204" pitchFamily="34" charset="0"/>
                <a:cs typeface="Arial" panose="020B0604020202020204" pitchFamily="34" charset="0"/>
              </a:rPr>
              <a:t>.</a:t>
            </a:r>
          </a:p>
          <a:p>
            <a:pPr lvl="1" algn="just">
              <a:lnSpc>
                <a:spcPts val="3600"/>
              </a:lnSpc>
              <a:buFont typeface="Wingdings" panose="05000000000000000000" pitchFamily="2" charset="2"/>
              <a:buChar char="v"/>
            </a:pPr>
            <a:r>
              <a:rPr lang="en-US" b="1" i="1" dirty="0">
                <a:latin typeface="Arial" panose="020B0604020202020204" pitchFamily="34" charset="0"/>
                <a:cs typeface="Arial" panose="020B0604020202020204" pitchFamily="34" charset="0"/>
              </a:rPr>
              <a:t>Industrial use</a:t>
            </a:r>
          </a:p>
          <a:p>
            <a:pPr lvl="2" algn="just">
              <a:lnSpc>
                <a:spcPts val="36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Dissolved minerals may affect suitability of water for a range of industrial  purposes.</a:t>
            </a:r>
          </a:p>
          <a:p>
            <a:pPr lvl="2" algn="just">
              <a:lnSpc>
                <a:spcPts val="36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presence of ions of </a:t>
            </a:r>
            <a:r>
              <a:rPr lang="en-US" sz="2400" b="1" dirty="0">
                <a:latin typeface="Arial" panose="020B0604020202020204" pitchFamily="34" charset="0"/>
                <a:cs typeface="Arial" panose="020B0604020202020204" pitchFamily="34" charset="0"/>
              </a:rPr>
              <a:t>Ca</a:t>
            </a:r>
            <a:r>
              <a:rPr lang="en-US" sz="2400" dirty="0">
                <a:latin typeface="Arial" panose="020B0604020202020204" pitchFamily="34" charset="0"/>
                <a:cs typeface="Arial" panose="020B0604020202020204" pitchFamily="34" charset="0"/>
              </a:rPr>
              <a:t> and </a:t>
            </a:r>
            <a:r>
              <a:rPr lang="en-US" sz="2400" b="1" dirty="0">
                <a:latin typeface="Arial" panose="020B0604020202020204" pitchFamily="34" charset="0"/>
                <a:cs typeface="Arial" panose="020B0604020202020204" pitchFamily="34" charset="0"/>
              </a:rPr>
              <a:t>Mg</a:t>
            </a:r>
            <a:r>
              <a:rPr lang="en-US" sz="2400" dirty="0">
                <a:latin typeface="Arial" panose="020B0604020202020204" pitchFamily="34" charset="0"/>
                <a:cs typeface="Arial" panose="020B0604020202020204" pitchFamily="34" charset="0"/>
              </a:rPr>
              <a:t> which interfere with the cleaning action of soap, &amp; can form hard sulfate and soft carbonate deposits in water heaters/boilers. </a:t>
            </a:r>
          </a:p>
          <a:p>
            <a:pPr lvl="2" algn="just">
              <a:lnSpc>
                <a:spcPts val="36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Hence’ hard water may be softened to remove these ions.</a:t>
            </a:r>
          </a:p>
          <a:p>
            <a:pPr lvl="2" algn="just">
              <a:lnSpc>
                <a:spcPts val="36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Softening may sacrifice nutrition for cleaning effectiveness.</a:t>
            </a:r>
          </a:p>
        </p:txBody>
      </p:sp>
    </p:spTree>
    <p:extLst>
      <p:ext uri="{BB962C8B-B14F-4D97-AF65-F5344CB8AC3E}">
        <p14:creationId xmlns:p14="http://schemas.microsoft.com/office/powerpoint/2010/main" val="3893923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A2FB2A-4D01-449D-9111-FF69090DF975}"/>
              </a:ext>
            </a:extLst>
          </p:cNvPr>
          <p:cNvSpPr>
            <a:spLocks noGrp="1"/>
          </p:cNvSpPr>
          <p:nvPr>
            <p:ph idx="1"/>
          </p:nvPr>
        </p:nvSpPr>
        <p:spPr>
          <a:xfrm>
            <a:off x="251791" y="147484"/>
            <a:ext cx="11648661" cy="6452099"/>
          </a:xfrm>
        </p:spPr>
        <p:txBody>
          <a:bodyPr>
            <a:normAutofit/>
          </a:bodyPr>
          <a:lstStyle/>
          <a:p>
            <a:pPr algn="just">
              <a:lnSpc>
                <a:spcPct val="150000"/>
              </a:lnSpc>
              <a:buFont typeface="Wingdings" panose="05000000000000000000" pitchFamily="2" charset="2"/>
              <a:buChar char="v"/>
            </a:pPr>
            <a:r>
              <a:rPr lang="en-US" sz="2400" b="1" i="1" dirty="0">
                <a:latin typeface="Arial" panose="020B0604020202020204" pitchFamily="34" charset="0"/>
                <a:cs typeface="Arial" panose="020B0604020202020204" pitchFamily="34" charset="0"/>
              </a:rPr>
              <a:t>In the environment</a:t>
            </a:r>
            <a:r>
              <a:rPr lang="en-US" sz="2400" i="1" dirty="0">
                <a:latin typeface="Arial" panose="020B0604020202020204" pitchFamily="34" charset="0"/>
                <a:cs typeface="Arial" panose="020B0604020202020204" pitchFamily="34" charset="0"/>
              </a:rPr>
              <a:t>.</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Toxic substances and high populations of certain microorganisms can present a health hazard for non-drinking purposes such as irrigation, swimming, fishing, boating, and industrial uses.</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These conditions may also affect wildlife, which use the water for drinking or as a habitat.</a:t>
            </a:r>
          </a:p>
          <a:p>
            <a:pPr algn="just">
              <a:lnSpc>
                <a:spcPct val="150000"/>
              </a:lnSpc>
              <a:buFont typeface="Wingdings" panose="05000000000000000000" pitchFamily="2" charset="2"/>
              <a:buChar char="v"/>
            </a:pPr>
            <a:r>
              <a:rPr lang="en-US" sz="2400" b="1" i="1" dirty="0">
                <a:latin typeface="Arial" panose="020B0604020202020204" pitchFamily="34" charset="0"/>
                <a:cs typeface="Arial" panose="020B0604020202020204" pitchFamily="34" charset="0"/>
              </a:rPr>
              <a:t>Irrigation purpose,</a:t>
            </a:r>
            <a:r>
              <a:rPr lang="en-US" sz="2400" i="1" dirty="0">
                <a:latin typeface="Arial" panose="020B0604020202020204" pitchFamily="34" charset="0"/>
                <a:cs typeface="Arial" panose="020B0604020202020204" pitchFamily="34" charset="0"/>
              </a:rPr>
              <a:t> </a:t>
            </a:r>
          </a:p>
          <a:p>
            <a:pPr lvl="1" algn="just">
              <a:lnSpc>
                <a:spcPct val="150000"/>
              </a:lnSpc>
              <a:buFont typeface="Wingdings" panose="05000000000000000000" pitchFamily="2" charset="2"/>
              <a:buChar char="§"/>
            </a:pPr>
            <a:r>
              <a:rPr lang="en-US" dirty="0">
                <a:latin typeface="Arial" panose="020B0604020202020204" pitchFamily="34" charset="0"/>
                <a:cs typeface="Arial" panose="020B0604020202020204" pitchFamily="34" charset="0"/>
              </a:rPr>
              <a:t>Crop production – irrigation water quality requirements</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Agriculture- single largest user of freshwater - a major cause of degradation of surface and groundwater resources through </a:t>
            </a:r>
            <a:r>
              <a:rPr lang="en-US" sz="2400" b="1" dirty="0">
                <a:solidFill>
                  <a:srgbClr val="00B050"/>
                </a:solidFill>
                <a:latin typeface="Arial" panose="020B0604020202020204" pitchFamily="34" charset="0"/>
                <a:cs typeface="Arial" panose="020B0604020202020204" pitchFamily="34" charset="0"/>
              </a:rPr>
              <a:t>erosion and chemical runoff</a:t>
            </a:r>
          </a:p>
        </p:txBody>
      </p:sp>
    </p:spTree>
    <p:extLst>
      <p:ext uri="{BB962C8B-B14F-4D97-AF65-F5344CB8AC3E}">
        <p14:creationId xmlns:p14="http://schemas.microsoft.com/office/powerpoint/2010/main" val="14438158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7060</TotalTime>
  <Words>6428</Words>
  <Application>Microsoft Office PowerPoint</Application>
  <PresentationFormat>Widescreen</PresentationFormat>
  <Paragraphs>447</Paragraphs>
  <Slides>76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76</vt:i4>
      </vt:variant>
    </vt:vector>
  </HeadingPairs>
  <TitlesOfParts>
    <vt:vector size="81"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JOHN</cp:lastModifiedBy>
  <cp:revision>127</cp:revision>
  <dcterms:created xsi:type="dcterms:W3CDTF">2018-08-24T13:52:20Z</dcterms:created>
  <dcterms:modified xsi:type="dcterms:W3CDTF">2019-12-06T19:27:27Z</dcterms:modified>
</cp:coreProperties>
</file>