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3" r:id="rId21"/>
    <p:sldId id="284" r:id="rId22"/>
    <p:sldId id="285" r:id="rId23"/>
    <p:sldId id="287" r:id="rId24"/>
    <p:sldId id="286"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742B0-7C24-4536-BB47-E1B89314AA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52A674-DD23-4ED2-B3C3-E60FB93B3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0F680-3F94-47CC-B0BA-6C295F3DA557}"/>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2C4229AA-EDB8-46DB-843B-C623F1217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A50BE-395C-43B2-BCDC-228EB00DBAC0}"/>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423379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47D7-2612-4073-A7C7-FBF8C2C48A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25DF47-B370-47E5-9F08-197A976D1D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B2AEB-CC90-40FF-86D7-42A97C1E516E}"/>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7AF62D12-6F74-4B3F-9549-BE4142C82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D0266-C4C3-4FDA-9DA7-82B7A60AC0FF}"/>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98160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A5D312-C57E-4F41-8F57-8DEA3F4290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AD0DD-D394-4B32-9AA9-238518D8A9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009A8-A64F-4899-8845-1A421C164709}"/>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ABBD963C-AD5C-4BBB-9B36-A874F44A5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8DB46-B5B0-472E-8584-595EA5E68052}"/>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57182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319F-F8D1-4C14-B975-7F0C29F8F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BD6DC-894C-4427-B019-0BAD55FBAB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6254C-3652-4618-8DDA-0C0686732CE9}"/>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A5B6BDCE-9BFC-411A-95C7-F41C1B50C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5FC30-8A88-4B46-AC73-4BB1F888357F}"/>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551715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7F0F-99F7-46C9-9B7F-C61B6C9FA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7D7A6C-C108-4066-B077-40A8B047E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6E4D9-4994-4AB2-BC34-276E33FDFD56}"/>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60FCBA6F-6073-4BBD-97D0-848C4C570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0ADB7-38C3-4D3C-A5B8-B467388C11A9}"/>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276916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A03A-7C75-498C-8028-9857AA3D7F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C3461-6CA6-48A3-B65C-8174A6DAEA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1D60C-683C-4A8E-BADE-66B3CF1AD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FBDB4E-7DA8-4E5E-B82E-A6496F9DD485}"/>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6" name="Footer Placeholder 5">
            <a:extLst>
              <a:ext uri="{FF2B5EF4-FFF2-40B4-BE49-F238E27FC236}">
                <a16:creationId xmlns:a16="http://schemas.microsoft.com/office/drawing/2014/main" id="{AB98521F-690F-4339-835A-2A70F368B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DFB90-85D0-45ED-B71C-DBC5A167BDD3}"/>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290878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FE35E-9A80-468E-AE4C-F079A0C1D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246FF7-6E46-4EC6-84F2-3F26E1ABB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91E39C-0DE0-4417-BDE5-DF415EA4F9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9F8A12-34D5-4C03-BF57-16C24479F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84722B-FAA8-444D-8A79-953BBF2FA3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1E578-7D8C-4D38-8EB9-756371C2DAB3}"/>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8" name="Footer Placeholder 7">
            <a:extLst>
              <a:ext uri="{FF2B5EF4-FFF2-40B4-BE49-F238E27FC236}">
                <a16:creationId xmlns:a16="http://schemas.microsoft.com/office/drawing/2014/main" id="{9D795EA6-A0B5-4C16-B9A4-E1E0C05368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6A9E0-0207-48D4-9A4A-13F3541EBB91}"/>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0975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284A-008C-4C0B-AE57-A20AA4912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1BBF7-501D-4443-A1D0-FABEE5402349}"/>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4" name="Footer Placeholder 3">
            <a:extLst>
              <a:ext uri="{FF2B5EF4-FFF2-40B4-BE49-F238E27FC236}">
                <a16:creationId xmlns:a16="http://schemas.microsoft.com/office/drawing/2014/main" id="{F69F53BA-F63D-4173-B986-2A146A4E3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4A682A-B55B-4FF3-A584-FE5B83AAB606}"/>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228622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12576-9259-488E-B17F-705C1016209A}"/>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3" name="Footer Placeholder 2">
            <a:extLst>
              <a:ext uri="{FF2B5EF4-FFF2-40B4-BE49-F238E27FC236}">
                <a16:creationId xmlns:a16="http://schemas.microsoft.com/office/drawing/2014/main" id="{F0ED0780-12E6-4D67-954E-21AB4C783E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DD38B9-E58F-44B2-A4C1-CC83E215B0B1}"/>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7887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A2F3-5528-415C-ABAC-F4D57E873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AAF22-DBCD-4ABC-BFD5-431B38DCF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E83B6E-CF86-46D9-8BB1-EFD10989A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863E95-8067-4668-9503-5A7B5D292F7B}"/>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6" name="Footer Placeholder 5">
            <a:extLst>
              <a:ext uri="{FF2B5EF4-FFF2-40B4-BE49-F238E27FC236}">
                <a16:creationId xmlns:a16="http://schemas.microsoft.com/office/drawing/2014/main" id="{95027FA2-A3A2-49DD-9B60-89DF19167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6E279-EBB9-473E-88DB-448758346A06}"/>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2478350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7B95-4F1A-4D76-B4D6-8360693A5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C9B673-3708-4E66-9900-43F8FA8F53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AD6EC-515C-404D-9068-3139035DF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0C65B6-0238-41AA-A0A5-E58C04886B45}"/>
              </a:ext>
            </a:extLst>
          </p:cNvPr>
          <p:cNvSpPr>
            <a:spLocks noGrp="1"/>
          </p:cNvSpPr>
          <p:nvPr>
            <p:ph type="dt" sz="half" idx="10"/>
          </p:nvPr>
        </p:nvSpPr>
        <p:spPr/>
        <p:txBody>
          <a:bodyPr/>
          <a:lstStyle/>
          <a:p>
            <a:fld id="{D11721FF-40AE-41DC-BF03-26C6A2BA99B3}" type="datetimeFigureOut">
              <a:rPr lang="en-US" smtClean="0"/>
              <a:t>12/6/2019</a:t>
            </a:fld>
            <a:endParaRPr lang="en-US"/>
          </a:p>
        </p:txBody>
      </p:sp>
      <p:sp>
        <p:nvSpPr>
          <p:cNvPr id="6" name="Footer Placeholder 5">
            <a:extLst>
              <a:ext uri="{FF2B5EF4-FFF2-40B4-BE49-F238E27FC236}">
                <a16:creationId xmlns:a16="http://schemas.microsoft.com/office/drawing/2014/main" id="{441480FF-1BC8-48E6-BE16-D4BF6391D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9305E-8F96-4C0C-98DD-80DAE1AE853E}"/>
              </a:ext>
            </a:extLst>
          </p:cNvPr>
          <p:cNvSpPr>
            <a:spLocks noGrp="1"/>
          </p:cNvSpPr>
          <p:nvPr>
            <p:ph type="sldNum" sz="quarter" idx="12"/>
          </p:nvPr>
        </p:nvSpPr>
        <p:spPr/>
        <p:txBody>
          <a:bodyPr/>
          <a:lstStyle/>
          <a:p>
            <a:fld id="{E60D5651-467F-4F61-98C0-CE7D2FED62A2}" type="slidenum">
              <a:rPr lang="en-US" smtClean="0"/>
              <a:t>‹#›</a:t>
            </a:fld>
            <a:endParaRPr lang="en-US"/>
          </a:p>
        </p:txBody>
      </p:sp>
    </p:spTree>
    <p:extLst>
      <p:ext uri="{BB962C8B-B14F-4D97-AF65-F5344CB8AC3E}">
        <p14:creationId xmlns:p14="http://schemas.microsoft.com/office/powerpoint/2010/main" val="38270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15666-7AF2-4168-878E-9CF192589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1B26F-99B7-497F-B303-233B29832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6A56F-626A-4572-B7FC-8F2E7D40B4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721FF-40AE-41DC-BF03-26C6A2BA99B3}" type="datetimeFigureOut">
              <a:rPr lang="en-US" smtClean="0"/>
              <a:t>12/6/2019</a:t>
            </a:fld>
            <a:endParaRPr lang="en-US"/>
          </a:p>
        </p:txBody>
      </p:sp>
      <p:sp>
        <p:nvSpPr>
          <p:cNvPr id="5" name="Footer Placeholder 4">
            <a:extLst>
              <a:ext uri="{FF2B5EF4-FFF2-40B4-BE49-F238E27FC236}">
                <a16:creationId xmlns:a16="http://schemas.microsoft.com/office/drawing/2014/main" id="{DE8083E9-F715-4601-BF46-0F0C6D369B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139EC4-11C7-4256-9F7B-BD16B7DCD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D5651-467F-4F61-98C0-CE7D2FED62A2}" type="slidenum">
              <a:rPr lang="en-US" smtClean="0"/>
              <a:t>‹#›</a:t>
            </a:fld>
            <a:endParaRPr lang="en-US"/>
          </a:p>
        </p:txBody>
      </p:sp>
    </p:spTree>
    <p:extLst>
      <p:ext uri="{BB962C8B-B14F-4D97-AF65-F5344CB8AC3E}">
        <p14:creationId xmlns:p14="http://schemas.microsoft.com/office/powerpoint/2010/main" val="35782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2F409-EFD0-4E23-8B12-AF66E4F18597}"/>
              </a:ext>
            </a:extLst>
          </p:cNvPr>
          <p:cNvSpPr>
            <a:spLocks noGrp="1"/>
          </p:cNvSpPr>
          <p:nvPr>
            <p:ph idx="1"/>
          </p:nvPr>
        </p:nvSpPr>
        <p:spPr>
          <a:xfrm>
            <a:off x="291549" y="379828"/>
            <a:ext cx="11516138" cy="6206501"/>
          </a:xfrm>
        </p:spPr>
        <p:txBody>
          <a:bodyPr/>
          <a:lstStyle/>
          <a:p>
            <a:pPr marL="0" indent="0" algn="just">
              <a:lnSpc>
                <a:spcPct val="150000"/>
              </a:lnSpc>
              <a:buNone/>
            </a:pPr>
            <a:endParaRPr lang="en-US" dirty="0">
              <a:latin typeface="Arial" panose="020B0604020202020204" pitchFamily="34" charset="0"/>
              <a:cs typeface="Arial" panose="020B0604020202020204" pitchFamily="34" charset="0"/>
            </a:endParaRPr>
          </a:p>
          <a:p>
            <a:pPr marL="457200" lvl="1" indent="0" algn="just">
              <a:lnSpc>
                <a:spcPct val="150000"/>
              </a:lnSpc>
              <a:buNone/>
            </a:pPr>
            <a:r>
              <a:rPr lang="en-US" sz="2800" dirty="0">
                <a:latin typeface="Arial" panose="020B0604020202020204" pitchFamily="34" charset="0"/>
                <a:cs typeface="Arial" panose="020B0604020202020204" pitchFamily="34" charset="0"/>
              </a:rPr>
              <a:t>3.4 Watershed morphology and characteristics affecting water yield </a:t>
            </a:r>
          </a:p>
          <a:p>
            <a:pPr marL="914400" lvl="2" indent="0" algn="just">
              <a:lnSpc>
                <a:spcPct val="150000"/>
              </a:lnSpc>
              <a:buNone/>
            </a:pPr>
            <a:r>
              <a:rPr lang="en-US" sz="2400" dirty="0">
                <a:latin typeface="Arial" panose="020B0604020202020204" pitchFamily="34" charset="0"/>
                <a:cs typeface="Arial" panose="020B0604020202020204" pitchFamily="34" charset="0"/>
              </a:rPr>
              <a:t>3.4.1 Water yield estimation and quality </a:t>
            </a:r>
          </a:p>
          <a:p>
            <a:pPr marL="914400" lvl="2" indent="0" algn="just">
              <a:lnSpc>
                <a:spcPct val="150000"/>
              </a:lnSpc>
              <a:buNone/>
            </a:pPr>
            <a:r>
              <a:rPr lang="en-US" sz="2400" dirty="0">
                <a:latin typeface="Arial" panose="020B0604020202020204" pitchFamily="34" charset="0"/>
                <a:cs typeface="Arial" panose="020B0604020202020204" pitchFamily="34" charset="0"/>
              </a:rPr>
              <a:t>3.4.2 Watershed management practices to modify water resources </a:t>
            </a:r>
          </a:p>
          <a:p>
            <a:pPr marL="0" indent="0">
              <a:buNone/>
            </a:pPr>
            <a:endParaRPr lang="en-US" dirty="0"/>
          </a:p>
        </p:txBody>
      </p:sp>
    </p:spTree>
    <p:extLst>
      <p:ext uri="{BB962C8B-B14F-4D97-AF65-F5344CB8AC3E}">
        <p14:creationId xmlns:p14="http://schemas.microsoft.com/office/powerpoint/2010/main" val="20009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E0BDC-BBD5-44E7-9BC1-0FA6A5B5309F}"/>
              </a:ext>
            </a:extLst>
          </p:cNvPr>
          <p:cNvSpPr>
            <a:spLocks noGrp="1"/>
          </p:cNvSpPr>
          <p:nvPr>
            <p:ph idx="1"/>
          </p:nvPr>
        </p:nvSpPr>
        <p:spPr>
          <a:xfrm>
            <a:off x="152400" y="92765"/>
            <a:ext cx="11493500" cy="6676335"/>
          </a:xfrm>
          <a:solidFill>
            <a:schemeClr val="bg1">
              <a:lumMod val="95000"/>
            </a:schemeClr>
          </a:solidFill>
        </p:spPr>
        <p:txBody>
          <a:bodyPr>
            <a:noAutofit/>
          </a:bodyPr>
          <a:lstStyle/>
          <a:p>
            <a:pPr algn="just">
              <a:lnSpc>
                <a:spcPts val="4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Stream frequency Fs = Nu/A </a:t>
            </a:r>
          </a:p>
          <a:p>
            <a:pPr marL="457200" lvl="1" indent="0" algn="just">
              <a:lnSpc>
                <a:spcPts val="4000"/>
              </a:lnSpc>
              <a:buNone/>
            </a:pPr>
            <a:r>
              <a:rPr lang="en-US" dirty="0">
                <a:latin typeface="Arial" panose="020B0604020202020204" pitchFamily="34" charset="0"/>
                <a:cs typeface="Arial" panose="020B0604020202020204" pitchFamily="34" charset="0"/>
              </a:rPr>
              <a:t>where </a:t>
            </a:r>
          </a:p>
          <a:p>
            <a:pPr marL="914400" lvl="2" indent="0" algn="just">
              <a:lnSpc>
                <a:spcPts val="4000"/>
              </a:lnSpc>
              <a:buNone/>
            </a:pPr>
            <a:r>
              <a:rPr lang="en-US" sz="2400" dirty="0">
                <a:latin typeface="Arial" panose="020B0604020202020204" pitchFamily="34" charset="0"/>
                <a:cs typeface="Arial" panose="020B0604020202020204" pitchFamily="34" charset="0"/>
              </a:rPr>
              <a:t>Fs = stream frequency; </a:t>
            </a:r>
          </a:p>
          <a:p>
            <a:pPr marL="914400" lvl="2" indent="0" algn="just">
              <a:lnSpc>
                <a:spcPts val="4000"/>
              </a:lnSpc>
              <a:buNone/>
            </a:pPr>
            <a:r>
              <a:rPr lang="en-US" sz="2400" dirty="0">
                <a:latin typeface="Arial" panose="020B0604020202020204" pitchFamily="34" charset="0"/>
                <a:cs typeface="Arial" panose="020B0604020202020204" pitchFamily="34" charset="0"/>
              </a:rPr>
              <a:t>Nu = total no. of streams of all orders; </a:t>
            </a:r>
          </a:p>
          <a:p>
            <a:pPr marL="914400" lvl="2" indent="0" algn="just">
              <a:lnSpc>
                <a:spcPts val="4000"/>
              </a:lnSpc>
              <a:buNone/>
            </a:pPr>
            <a:r>
              <a:rPr lang="en-US" sz="2400" dirty="0">
                <a:latin typeface="Arial" panose="020B0604020202020204" pitchFamily="34" charset="0"/>
                <a:cs typeface="Arial" panose="020B0604020202020204" pitchFamily="34" charset="0"/>
              </a:rPr>
              <a:t>A = area of the watershed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Stream frequency is highly correlated to permeability, infiltration capacity, and relief of watersheds</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High Fs thus indicates that the watershed has rocky terrain and very low infiltration capacity which contributes towards more runoff potential and vice versa</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 watershed with a </a:t>
            </a:r>
            <a:r>
              <a:rPr lang="en-US" sz="2400" b="1" dirty="0">
                <a:solidFill>
                  <a:srgbClr val="00B050"/>
                </a:solidFill>
                <a:latin typeface="Arial" panose="020B0604020202020204" pitchFamily="34" charset="0"/>
                <a:cs typeface="Arial" panose="020B0604020202020204" pitchFamily="34" charset="0"/>
              </a:rPr>
              <a:t>high Fs </a:t>
            </a:r>
            <a:r>
              <a:rPr lang="en-US" sz="2400" dirty="0">
                <a:latin typeface="Arial" panose="020B0604020202020204" pitchFamily="34" charset="0"/>
                <a:cs typeface="Arial" panose="020B0604020202020204" pitchFamily="34" charset="0"/>
              </a:rPr>
              <a:t>is associated with early discharge peak that could result in flashfloods (high potential runoff) as compared to a watershed with </a:t>
            </a:r>
            <a:r>
              <a:rPr lang="en-US" sz="2400" b="1" dirty="0">
                <a:solidFill>
                  <a:srgbClr val="00B050"/>
                </a:solidFill>
                <a:latin typeface="Arial" panose="020B0604020202020204" pitchFamily="34" charset="0"/>
                <a:cs typeface="Arial" panose="020B0604020202020204" pitchFamily="34" charset="0"/>
              </a:rPr>
              <a:t>lower Fs </a:t>
            </a:r>
            <a:r>
              <a:rPr lang="en-US" sz="2400" dirty="0">
                <a:latin typeface="Arial" panose="020B0604020202020204" pitchFamily="34" charset="0"/>
                <a:cs typeface="Arial" panose="020B0604020202020204" pitchFamily="34" charset="0"/>
              </a:rPr>
              <a:t>that shall take some time to peak because of the lower runoff rates.</a:t>
            </a:r>
          </a:p>
        </p:txBody>
      </p:sp>
    </p:spTree>
    <p:extLst>
      <p:ext uri="{BB962C8B-B14F-4D97-AF65-F5344CB8AC3E}">
        <p14:creationId xmlns:p14="http://schemas.microsoft.com/office/powerpoint/2010/main" val="11357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2CEED-49C9-4231-B19E-0A1033DEF2D1}"/>
              </a:ext>
            </a:extLst>
          </p:cNvPr>
          <p:cNvSpPr>
            <a:spLocks noGrp="1"/>
          </p:cNvSpPr>
          <p:nvPr>
            <p:ph idx="1"/>
          </p:nvPr>
        </p:nvSpPr>
        <p:spPr>
          <a:xfrm>
            <a:off x="198783" y="152400"/>
            <a:ext cx="11834191" cy="6628296"/>
          </a:xfrm>
          <a:solidFill>
            <a:schemeClr val="bg1">
              <a:lumMod val="95000"/>
            </a:schemeClr>
          </a:solidFill>
        </p:spPr>
        <p:txBody>
          <a:bodyPr>
            <a:normAutofit fontScale="92500" lnSpcReduction="20000"/>
          </a:bodyPr>
          <a:lstStyle/>
          <a:p>
            <a:pPr algn="just">
              <a:lnSpc>
                <a:spcPct val="150000"/>
              </a:lnSpc>
              <a:buFont typeface="Wingdings" panose="05000000000000000000" pitchFamily="2" charset="2"/>
              <a:buChar char="q"/>
            </a:pPr>
            <a:r>
              <a:rPr lang="en-US" sz="2600" b="1" dirty="0">
                <a:latin typeface="Arial" panose="020B0604020202020204" pitchFamily="34" charset="0"/>
                <a:cs typeface="Arial" panose="020B0604020202020204" pitchFamily="34" charset="0"/>
              </a:rPr>
              <a:t>Length of overland flow </a:t>
            </a:r>
            <a:r>
              <a:rPr lang="en-US" sz="2600" b="1" dirty="0" err="1">
                <a:latin typeface="Arial" panose="020B0604020202020204" pitchFamily="34" charset="0"/>
                <a:cs typeface="Arial" panose="020B0604020202020204" pitchFamily="34" charset="0"/>
              </a:rPr>
              <a:t>Lg</a:t>
            </a:r>
            <a:r>
              <a:rPr lang="en-US" sz="2600" b="1" dirty="0">
                <a:latin typeface="Arial" panose="020B0604020202020204" pitchFamily="34" charset="0"/>
                <a:cs typeface="Arial" panose="020B0604020202020204" pitchFamily="34" charset="0"/>
              </a:rPr>
              <a:t> = 1/D x 2 </a:t>
            </a:r>
          </a:p>
          <a:p>
            <a:pPr marL="457200" lvl="1" indent="0" algn="just">
              <a:lnSpc>
                <a:spcPct val="150000"/>
              </a:lnSpc>
              <a:buNone/>
            </a:pPr>
            <a:r>
              <a:rPr lang="en-US" sz="2600" dirty="0">
                <a:latin typeface="Arial" panose="020B0604020202020204" pitchFamily="34" charset="0"/>
                <a:cs typeface="Arial" panose="020B0604020202020204" pitchFamily="34" charset="0"/>
              </a:rPr>
              <a:t>where </a:t>
            </a:r>
          </a:p>
          <a:p>
            <a:pPr marL="914400" lvl="2" indent="0" algn="just">
              <a:lnSpc>
                <a:spcPct val="150000"/>
              </a:lnSpc>
              <a:buNone/>
            </a:pPr>
            <a:r>
              <a:rPr lang="en-US" sz="2600" dirty="0" err="1">
                <a:latin typeface="Arial" panose="020B0604020202020204" pitchFamily="34" charset="0"/>
                <a:cs typeface="Arial" panose="020B0604020202020204" pitchFamily="34" charset="0"/>
              </a:rPr>
              <a:t>Lg</a:t>
            </a:r>
            <a:r>
              <a:rPr lang="en-US" sz="2600" dirty="0">
                <a:latin typeface="Arial" panose="020B0604020202020204" pitchFamily="34" charset="0"/>
                <a:cs typeface="Arial" panose="020B0604020202020204" pitchFamily="34" charset="0"/>
              </a:rPr>
              <a:t> = length of overland flow;</a:t>
            </a:r>
          </a:p>
          <a:p>
            <a:pPr marL="914400" lvl="2" indent="0" algn="just">
              <a:lnSpc>
                <a:spcPct val="150000"/>
              </a:lnSpc>
              <a:buNone/>
            </a:pPr>
            <a:r>
              <a:rPr lang="en-US" sz="2600" dirty="0">
                <a:latin typeface="Arial" panose="020B0604020202020204" pitchFamily="34" charset="0"/>
                <a:cs typeface="Arial" panose="020B0604020202020204" pitchFamily="34" charset="0"/>
              </a:rPr>
              <a:t>D = drainage density</a:t>
            </a:r>
          </a:p>
          <a:p>
            <a:pPr marL="0" indent="0" algn="just">
              <a:lnSpc>
                <a:spcPct val="150000"/>
              </a:lnSpc>
              <a:buNone/>
            </a:pP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600" dirty="0">
                <a:latin typeface="Arial" panose="020B0604020202020204" pitchFamily="34" charset="0"/>
                <a:cs typeface="Arial" panose="020B0604020202020204" pitchFamily="34" charset="0"/>
              </a:rPr>
              <a:t>Length of overland flow affects the hydrological and geomorphic development of drainage basins </a:t>
            </a:r>
          </a:p>
          <a:p>
            <a:pPr algn="just">
              <a:lnSpc>
                <a:spcPct val="150000"/>
              </a:lnSpc>
              <a:buFont typeface="Wingdings" panose="05000000000000000000" pitchFamily="2" charset="2"/>
              <a:buChar char="q"/>
            </a:pPr>
            <a:r>
              <a:rPr lang="en-US" sz="2600" dirty="0">
                <a:latin typeface="Arial" panose="020B0604020202020204" pitchFamily="34" charset="0"/>
                <a:cs typeface="Arial" panose="020B0604020202020204" pitchFamily="34" charset="0"/>
              </a:rPr>
              <a:t>A watershed with higher </a:t>
            </a:r>
            <a:r>
              <a:rPr lang="en-US" sz="2600" dirty="0" err="1">
                <a:latin typeface="Arial" panose="020B0604020202020204" pitchFamily="34" charset="0"/>
                <a:cs typeface="Arial" panose="020B0604020202020204" pitchFamily="34" charset="0"/>
              </a:rPr>
              <a:t>Lg</a:t>
            </a:r>
            <a:r>
              <a:rPr lang="en-US" sz="2600" dirty="0">
                <a:latin typeface="Arial" panose="020B0604020202020204" pitchFamily="34" charset="0"/>
                <a:cs typeface="Arial" panose="020B0604020202020204" pitchFamily="34" charset="0"/>
              </a:rPr>
              <a:t> indicates that it has gentler slopes and longer flow paths compared to a watershed with lower Lg. </a:t>
            </a:r>
          </a:p>
          <a:p>
            <a:pPr algn="just">
              <a:lnSpc>
                <a:spcPct val="150000"/>
              </a:lnSpc>
              <a:buFont typeface="Wingdings" panose="05000000000000000000" pitchFamily="2" charset="2"/>
              <a:buChar char="q"/>
            </a:pPr>
            <a:r>
              <a:rPr lang="en-US" sz="2600" dirty="0">
                <a:latin typeface="Arial" panose="020B0604020202020204" pitchFamily="34" charset="0"/>
                <a:cs typeface="Arial" panose="020B0604020202020204" pitchFamily="34" charset="0"/>
              </a:rPr>
              <a:t>It means that in a watershed with </a:t>
            </a:r>
            <a:r>
              <a:rPr lang="en-US" sz="2600" dirty="0">
                <a:solidFill>
                  <a:srgbClr val="FF0000"/>
                </a:solidFill>
                <a:latin typeface="Arial" panose="020B0604020202020204" pitchFamily="34" charset="0"/>
                <a:cs typeface="Arial" panose="020B0604020202020204" pitchFamily="34" charset="0"/>
              </a:rPr>
              <a:t>lower Lg</a:t>
            </a:r>
            <a:r>
              <a:rPr lang="en-US" sz="2600" dirty="0">
                <a:latin typeface="Arial" panose="020B0604020202020204" pitchFamily="34" charset="0"/>
                <a:cs typeface="Arial" panose="020B0604020202020204" pitchFamily="34" charset="0"/>
              </a:rPr>
              <a:t>, surface runoff will take less time to reach the outlet, thereby making it more potential runoff compared to a watershed with </a:t>
            </a:r>
            <a:r>
              <a:rPr lang="en-US" sz="2600" dirty="0">
                <a:solidFill>
                  <a:srgbClr val="FF0000"/>
                </a:solidFill>
                <a:latin typeface="Arial" panose="020B0604020202020204" pitchFamily="34" charset="0"/>
                <a:cs typeface="Arial" panose="020B0604020202020204" pitchFamily="34" charset="0"/>
              </a:rPr>
              <a:t>higher</a:t>
            </a:r>
            <a:r>
              <a:rPr lang="en-US" sz="2600" dirty="0">
                <a:latin typeface="Arial" panose="020B0604020202020204" pitchFamily="34" charset="0"/>
                <a:cs typeface="Arial" panose="020B0604020202020204" pitchFamily="34" charset="0"/>
              </a:rPr>
              <a:t> Lg</a:t>
            </a:r>
            <a:r>
              <a:rPr lang="en-US" sz="2400" dirty="0">
                <a:latin typeface="Arial" panose="020B0604020202020204" pitchFamily="34" charset="0"/>
                <a:cs typeface="Arial" panose="020B0604020202020204" pitchFamily="34" charset="0"/>
              </a:rPr>
              <a:t>.</a:t>
            </a:r>
          </a:p>
        </p:txBody>
      </p:sp>
      <p:sp>
        <p:nvSpPr>
          <p:cNvPr id="26" name="Line 1030">
            <a:extLst>
              <a:ext uri="{FF2B5EF4-FFF2-40B4-BE49-F238E27FC236}">
                <a16:creationId xmlns:a16="http://schemas.microsoft.com/office/drawing/2014/main" id="{59C96403-D2D6-4892-A2BD-4A4C95D4F4B3}"/>
              </a:ext>
            </a:extLst>
          </p:cNvPr>
          <p:cNvSpPr>
            <a:spLocks noChangeShapeType="1"/>
          </p:cNvSpPr>
          <p:nvPr/>
        </p:nvSpPr>
        <p:spPr bwMode="auto">
          <a:xfrm flipV="1">
            <a:off x="5281268" y="382104"/>
            <a:ext cx="1835150" cy="2112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031">
            <a:extLst>
              <a:ext uri="{FF2B5EF4-FFF2-40B4-BE49-F238E27FC236}">
                <a16:creationId xmlns:a16="http://schemas.microsoft.com/office/drawing/2014/main" id="{073E5049-1489-4064-B1AB-F55C90CBA025}"/>
              </a:ext>
            </a:extLst>
          </p:cNvPr>
          <p:cNvSpPr>
            <a:spLocks noChangeShapeType="1"/>
          </p:cNvSpPr>
          <p:nvPr/>
        </p:nvSpPr>
        <p:spPr bwMode="auto">
          <a:xfrm>
            <a:off x="5281268" y="2509354"/>
            <a:ext cx="1073150"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032">
            <a:extLst>
              <a:ext uri="{FF2B5EF4-FFF2-40B4-BE49-F238E27FC236}">
                <a16:creationId xmlns:a16="http://schemas.microsoft.com/office/drawing/2014/main" id="{A5D280ED-9F76-40F0-9340-13148F7588D7}"/>
              </a:ext>
            </a:extLst>
          </p:cNvPr>
          <p:cNvSpPr>
            <a:spLocks noChangeShapeType="1"/>
          </p:cNvSpPr>
          <p:nvPr/>
        </p:nvSpPr>
        <p:spPr bwMode="auto">
          <a:xfrm flipV="1">
            <a:off x="6354418" y="763104"/>
            <a:ext cx="1524000" cy="2133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033">
            <a:extLst>
              <a:ext uri="{FF2B5EF4-FFF2-40B4-BE49-F238E27FC236}">
                <a16:creationId xmlns:a16="http://schemas.microsoft.com/office/drawing/2014/main" id="{4766FEC2-E9EF-41B6-85D3-2D14795B8B26}"/>
              </a:ext>
            </a:extLst>
          </p:cNvPr>
          <p:cNvSpPr>
            <a:spLocks noChangeShapeType="1"/>
          </p:cNvSpPr>
          <p:nvPr/>
        </p:nvSpPr>
        <p:spPr bwMode="auto">
          <a:xfrm>
            <a:off x="7116418" y="382104"/>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034">
            <a:extLst>
              <a:ext uri="{FF2B5EF4-FFF2-40B4-BE49-F238E27FC236}">
                <a16:creationId xmlns:a16="http://schemas.microsoft.com/office/drawing/2014/main" id="{D40ECF32-47DA-4596-9E9C-8117E5B8B5E3}"/>
              </a:ext>
            </a:extLst>
          </p:cNvPr>
          <p:cNvSpPr>
            <a:spLocks noChangeShapeType="1"/>
          </p:cNvSpPr>
          <p:nvPr/>
        </p:nvSpPr>
        <p:spPr bwMode="auto">
          <a:xfrm flipV="1">
            <a:off x="6354418" y="2668104"/>
            <a:ext cx="1219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035">
            <a:extLst>
              <a:ext uri="{FF2B5EF4-FFF2-40B4-BE49-F238E27FC236}">
                <a16:creationId xmlns:a16="http://schemas.microsoft.com/office/drawing/2014/main" id="{E4185F6F-6F8B-47C2-8E1D-7EEB00C91F27}"/>
              </a:ext>
            </a:extLst>
          </p:cNvPr>
          <p:cNvSpPr>
            <a:spLocks noChangeShapeType="1"/>
          </p:cNvSpPr>
          <p:nvPr/>
        </p:nvSpPr>
        <p:spPr bwMode="auto">
          <a:xfrm flipV="1">
            <a:off x="7573618" y="610704"/>
            <a:ext cx="121920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036">
            <a:extLst>
              <a:ext uri="{FF2B5EF4-FFF2-40B4-BE49-F238E27FC236}">
                <a16:creationId xmlns:a16="http://schemas.microsoft.com/office/drawing/2014/main" id="{D5B57E86-D49E-47D0-BCEA-809F0A907A07}"/>
              </a:ext>
            </a:extLst>
          </p:cNvPr>
          <p:cNvSpPr>
            <a:spLocks noChangeShapeType="1"/>
          </p:cNvSpPr>
          <p:nvPr/>
        </p:nvSpPr>
        <p:spPr bwMode="auto">
          <a:xfrm flipV="1">
            <a:off x="7878418" y="610704"/>
            <a:ext cx="914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040">
            <a:extLst>
              <a:ext uri="{FF2B5EF4-FFF2-40B4-BE49-F238E27FC236}">
                <a16:creationId xmlns:a16="http://schemas.microsoft.com/office/drawing/2014/main" id="{821461B3-961E-490E-8C0F-5449399FBD17}"/>
              </a:ext>
            </a:extLst>
          </p:cNvPr>
          <p:cNvSpPr>
            <a:spLocks noChangeShapeType="1"/>
          </p:cNvSpPr>
          <p:nvPr/>
        </p:nvSpPr>
        <p:spPr bwMode="auto">
          <a:xfrm>
            <a:off x="7192618" y="229704"/>
            <a:ext cx="6858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1041">
            <a:extLst>
              <a:ext uri="{FF2B5EF4-FFF2-40B4-BE49-F238E27FC236}">
                <a16:creationId xmlns:a16="http://schemas.microsoft.com/office/drawing/2014/main" id="{4D02A325-7709-40ED-A573-6945CE455F48}"/>
              </a:ext>
            </a:extLst>
          </p:cNvPr>
          <p:cNvSpPr>
            <a:spLocks noChangeShapeType="1"/>
          </p:cNvSpPr>
          <p:nvPr/>
        </p:nvSpPr>
        <p:spPr bwMode="auto">
          <a:xfrm flipV="1">
            <a:off x="7878418" y="382104"/>
            <a:ext cx="9144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042">
            <a:extLst>
              <a:ext uri="{FF2B5EF4-FFF2-40B4-BE49-F238E27FC236}">
                <a16:creationId xmlns:a16="http://schemas.microsoft.com/office/drawing/2014/main" id="{D653EC97-94AB-4F4E-9C9B-A640741C6704}"/>
              </a:ext>
            </a:extLst>
          </p:cNvPr>
          <p:cNvSpPr>
            <a:spLocks noChangeShapeType="1"/>
          </p:cNvSpPr>
          <p:nvPr/>
        </p:nvSpPr>
        <p:spPr bwMode="auto">
          <a:xfrm flipV="1">
            <a:off x="7802218" y="610704"/>
            <a:ext cx="1143000" cy="2057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Text Box 1043">
            <a:extLst>
              <a:ext uri="{FF2B5EF4-FFF2-40B4-BE49-F238E27FC236}">
                <a16:creationId xmlns:a16="http://schemas.microsoft.com/office/drawing/2014/main" id="{3041FD41-675F-4FEE-BBBA-8F3D8609B231}"/>
              </a:ext>
            </a:extLst>
          </p:cNvPr>
          <p:cNvSpPr txBox="1">
            <a:spLocks noChangeArrowheads="1"/>
          </p:cNvSpPr>
          <p:nvPr/>
        </p:nvSpPr>
        <p:spPr bwMode="auto">
          <a:xfrm>
            <a:off x="8411818" y="129650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L</a:t>
            </a:r>
          </a:p>
        </p:txBody>
      </p:sp>
      <p:sp>
        <p:nvSpPr>
          <p:cNvPr id="37" name="Text Box 1044">
            <a:extLst>
              <a:ext uri="{FF2B5EF4-FFF2-40B4-BE49-F238E27FC236}">
                <a16:creationId xmlns:a16="http://schemas.microsoft.com/office/drawing/2014/main" id="{6BC7D6C1-FCE8-4F0E-B359-D2845BE313E4}"/>
              </a:ext>
            </a:extLst>
          </p:cNvPr>
          <p:cNvSpPr txBox="1">
            <a:spLocks noChangeArrowheads="1"/>
          </p:cNvSpPr>
          <p:nvPr/>
        </p:nvSpPr>
        <p:spPr bwMode="auto">
          <a:xfrm>
            <a:off x="8183218" y="77304"/>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B</a:t>
            </a:r>
          </a:p>
        </p:txBody>
      </p:sp>
      <p:sp>
        <p:nvSpPr>
          <p:cNvPr id="50" name="Text Box 1046">
            <a:extLst>
              <a:ext uri="{FF2B5EF4-FFF2-40B4-BE49-F238E27FC236}">
                <a16:creationId xmlns:a16="http://schemas.microsoft.com/office/drawing/2014/main" id="{BA3C37BF-A325-4757-A070-06FE5D9B773B}"/>
              </a:ext>
            </a:extLst>
          </p:cNvPr>
          <p:cNvSpPr txBox="1">
            <a:spLocks noChangeArrowheads="1"/>
          </p:cNvSpPr>
          <p:nvPr/>
        </p:nvSpPr>
        <p:spPr bwMode="auto">
          <a:xfrm>
            <a:off x="9031634" y="567841"/>
            <a:ext cx="281580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a:t>Hillslope length = B</a:t>
            </a:r>
          </a:p>
          <a:p>
            <a:pPr>
              <a:spcBef>
                <a:spcPct val="50000"/>
              </a:spcBef>
            </a:pPr>
            <a:r>
              <a:rPr lang="en-US" dirty="0"/>
              <a:t>A = 2B L</a:t>
            </a:r>
          </a:p>
          <a:p>
            <a:pPr>
              <a:spcBef>
                <a:spcPct val="50000"/>
              </a:spcBef>
            </a:pPr>
            <a:r>
              <a:rPr lang="en-US" dirty="0" err="1"/>
              <a:t>D</a:t>
            </a:r>
            <a:r>
              <a:rPr lang="en-US" baseline="-25000" dirty="0" err="1"/>
              <a:t>d</a:t>
            </a:r>
            <a:r>
              <a:rPr lang="en-US" dirty="0"/>
              <a:t> = L/A = 1/2B</a:t>
            </a:r>
          </a:p>
          <a:p>
            <a:pPr>
              <a:spcBef>
                <a:spcPct val="50000"/>
              </a:spcBef>
            </a:pPr>
            <a:r>
              <a:rPr lang="en-US" dirty="0">
                <a:sym typeface="Symbol" pitchFamily="18" charset="2"/>
              </a:rPr>
              <a:t> B= 1/2D</a:t>
            </a:r>
            <a:r>
              <a:rPr lang="en-US" baseline="-25000" dirty="0">
                <a:sym typeface="Symbol" pitchFamily="18" charset="2"/>
              </a:rPr>
              <a:t>d</a:t>
            </a:r>
            <a:endParaRPr lang="en-US" dirty="0"/>
          </a:p>
        </p:txBody>
      </p:sp>
    </p:spTree>
    <p:extLst>
      <p:ext uri="{BB962C8B-B14F-4D97-AF65-F5344CB8AC3E}">
        <p14:creationId xmlns:p14="http://schemas.microsoft.com/office/powerpoint/2010/main" val="348599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65F84-0582-48C7-B3BE-374C77FA6E56}"/>
              </a:ext>
            </a:extLst>
          </p:cNvPr>
          <p:cNvSpPr>
            <a:spLocks noGrp="1"/>
          </p:cNvSpPr>
          <p:nvPr>
            <p:ph idx="1"/>
          </p:nvPr>
        </p:nvSpPr>
        <p:spPr>
          <a:xfrm>
            <a:off x="279400" y="266700"/>
            <a:ext cx="11684000" cy="6502400"/>
          </a:xfrm>
          <a:solidFill>
            <a:schemeClr val="bg1">
              <a:lumMod val="95000"/>
            </a:schemeClr>
          </a:solidFill>
        </p:spPr>
        <p:txBody>
          <a:bodyPr>
            <a:normAutofit/>
          </a:bodyPr>
          <a:lstStyle/>
          <a:p>
            <a:pPr>
              <a:buFont typeface="Wingdings" panose="05000000000000000000" pitchFamily="2" charset="2"/>
              <a:buChar char="q"/>
            </a:pPr>
            <a:endParaRPr lang="en-US" dirty="0"/>
          </a:p>
          <a:p>
            <a:pPr algn="just">
              <a:lnSpc>
                <a:spcPct val="16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Elongation ratio    </a:t>
            </a:r>
            <a:r>
              <a:rPr lang="en-US" sz="2400" dirty="0">
                <a:latin typeface="Arial" panose="020B0604020202020204" pitchFamily="34" charset="0"/>
                <a:cs typeface="Arial" panose="020B0604020202020204" pitchFamily="34" charset="0"/>
              </a:rPr>
              <a:t>=</a:t>
            </a:r>
          </a:p>
          <a:p>
            <a:pPr marL="457200" lvl="1" indent="0" algn="just">
              <a:lnSpc>
                <a:spcPct val="160000"/>
              </a:lnSpc>
              <a:buNone/>
            </a:pPr>
            <a:r>
              <a:rPr lang="en-US" dirty="0">
                <a:latin typeface="Arial" panose="020B0604020202020204" pitchFamily="34" charset="0"/>
                <a:cs typeface="Arial" panose="020B0604020202020204" pitchFamily="34" charset="0"/>
              </a:rPr>
              <a:t>where </a:t>
            </a:r>
          </a:p>
          <a:p>
            <a:pPr marL="914400" lvl="2" indent="0" algn="just">
              <a:lnSpc>
                <a:spcPct val="160000"/>
              </a:lnSpc>
              <a:buNone/>
            </a:pPr>
            <a:r>
              <a:rPr lang="en-US" sz="2400" dirty="0">
                <a:latin typeface="Arial" panose="020B0604020202020204" pitchFamily="34" charset="0"/>
                <a:cs typeface="Arial" panose="020B0604020202020204" pitchFamily="34" charset="0"/>
              </a:rPr>
              <a:t>Re = elongation ratio </a:t>
            </a:r>
          </a:p>
          <a:p>
            <a:pPr marL="914400" lvl="2" indent="0" algn="just">
              <a:lnSpc>
                <a:spcPct val="160000"/>
              </a:lnSpc>
              <a:buNone/>
            </a:pPr>
            <a:r>
              <a:rPr lang="en-US" sz="2400" dirty="0">
                <a:latin typeface="Arial" panose="020B0604020202020204" pitchFamily="34" charset="0"/>
                <a:cs typeface="Arial" panose="020B0604020202020204" pitchFamily="34" charset="0"/>
              </a:rPr>
              <a:t>A = area of the watershed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t>
            </a:r>
          </a:p>
          <a:p>
            <a:pPr marL="914400" lvl="2" indent="0" algn="just">
              <a:lnSpc>
                <a:spcPct val="160000"/>
              </a:lnSpc>
              <a:buNone/>
            </a:pPr>
            <a:r>
              <a:rPr lang="en-US" sz="2400" dirty="0" err="1">
                <a:latin typeface="Arial" panose="020B0604020202020204" pitchFamily="34" charset="0"/>
                <a:cs typeface="Arial" panose="020B0604020202020204" pitchFamily="34" charset="0"/>
              </a:rPr>
              <a:t>L</a:t>
            </a:r>
            <a:r>
              <a:rPr lang="en-US" sz="2400" baseline="-25000" dirty="0" err="1">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 watershed length</a:t>
            </a:r>
            <a:endParaRPr lang="en-US" dirty="0"/>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This indicated that if Elongation ratio of a watershed is comparatively higher it is less elongated and will comparatively attain hydrograph peak quicker than more elongated one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And thus increase its runoff potential in the event of stormy rainfall.</a:t>
            </a:r>
          </a:p>
        </p:txBody>
      </p:sp>
      <p:pic>
        <p:nvPicPr>
          <p:cNvPr id="4" name="Picture 5">
            <a:extLst>
              <a:ext uri="{FF2B5EF4-FFF2-40B4-BE49-F238E27FC236}">
                <a16:creationId xmlns:a16="http://schemas.microsoft.com/office/drawing/2014/main" id="{D943FEB0-D469-4D1B-A2C4-004436C4BF85}"/>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48865" y="646043"/>
            <a:ext cx="2223052" cy="1055239"/>
          </a:xfrm>
          <a:prstGeom prst="rect">
            <a:avLst/>
          </a:prstGeom>
          <a:noFill/>
        </p:spPr>
      </p:pic>
    </p:spTree>
    <p:extLst>
      <p:ext uri="{BB962C8B-B14F-4D97-AF65-F5344CB8AC3E}">
        <p14:creationId xmlns:p14="http://schemas.microsoft.com/office/powerpoint/2010/main" val="363796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7E352-8732-463E-BEB0-6CAC4EA680EE}"/>
              </a:ext>
            </a:extLst>
          </p:cNvPr>
          <p:cNvSpPr>
            <a:spLocks noGrp="1"/>
          </p:cNvSpPr>
          <p:nvPr>
            <p:ph idx="1"/>
          </p:nvPr>
        </p:nvSpPr>
        <p:spPr>
          <a:xfrm>
            <a:off x="254000" y="317500"/>
            <a:ext cx="11518900" cy="6540500"/>
          </a:xfrm>
          <a:solidFill>
            <a:schemeClr val="bg1">
              <a:lumMod val="95000"/>
            </a:schemeClr>
          </a:solidFill>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Shape index  </a:t>
            </a:r>
            <a:r>
              <a:rPr lang="en-US" sz="2400" b="1" dirty="0" err="1">
                <a:latin typeface="Arial" panose="020B0604020202020204" pitchFamily="34" charset="0"/>
                <a:cs typeface="Arial" panose="020B0604020202020204" pitchFamily="34" charset="0"/>
              </a:rPr>
              <a:t>Sw</a:t>
            </a:r>
            <a:r>
              <a:rPr lang="en-US" sz="2400" b="1" dirty="0">
                <a:latin typeface="Arial" panose="020B0604020202020204" pitchFamily="34" charset="0"/>
                <a:cs typeface="Arial" panose="020B0604020202020204" pitchFamily="34" charset="0"/>
              </a:rPr>
              <a:t> = Lm</a:t>
            </a:r>
            <a:r>
              <a:rPr lang="en-US" sz="2400" b="1" baseline="30000" dirty="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/A </a:t>
            </a:r>
          </a:p>
          <a:p>
            <a:pPr marL="457200" lvl="1" indent="0" algn="just">
              <a:lnSpc>
                <a:spcPct val="150000"/>
              </a:lnSpc>
              <a:buNone/>
            </a:pPr>
            <a:r>
              <a:rPr lang="en-US" dirty="0">
                <a:latin typeface="Arial" panose="020B0604020202020204" pitchFamily="34" charset="0"/>
                <a:cs typeface="Arial" panose="020B0604020202020204" pitchFamily="34" charset="0"/>
              </a:rPr>
              <a:t>where </a:t>
            </a:r>
          </a:p>
          <a:p>
            <a:pPr marL="914400" lvl="2" indent="0" algn="just">
              <a:lnSpc>
                <a:spcPct val="150000"/>
              </a:lnSpc>
              <a:buNone/>
            </a:pPr>
            <a:r>
              <a:rPr lang="en-US" sz="2400" dirty="0" err="1">
                <a:latin typeface="Arial" panose="020B0604020202020204" pitchFamily="34" charset="0"/>
                <a:cs typeface="Arial" panose="020B0604020202020204" pitchFamily="34" charset="0"/>
              </a:rPr>
              <a:t>Lm</a:t>
            </a:r>
            <a:r>
              <a:rPr lang="en-US" sz="2400" dirty="0">
                <a:latin typeface="Arial" panose="020B0604020202020204" pitchFamily="34" charset="0"/>
                <a:cs typeface="Arial" panose="020B0604020202020204" pitchFamily="34" charset="0"/>
              </a:rPr>
              <a:t> = Watershed length; </a:t>
            </a:r>
          </a:p>
          <a:p>
            <a:pPr marL="914400" lvl="2" indent="0" algn="just">
              <a:lnSpc>
                <a:spcPct val="150000"/>
              </a:lnSpc>
              <a:buNone/>
            </a:pPr>
            <a:r>
              <a:rPr lang="en-US" sz="2400" dirty="0">
                <a:latin typeface="Arial" panose="020B0604020202020204" pitchFamily="34" charset="0"/>
                <a:cs typeface="Arial" panose="020B0604020202020204" pitchFamily="34" charset="0"/>
              </a:rPr>
              <a:t>A = Area of watershed</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Shape of a watershed essentially affects the water and sediment yield from the drainage basin.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Which one has higher runoff potential?</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 watershed with Shape index of 3.94</a:t>
            </a:r>
          </a:p>
          <a:p>
            <a:pPr marL="457200" lvl="1" indent="0" algn="just">
              <a:lnSpc>
                <a:spcPct val="150000"/>
              </a:lnSpc>
              <a:buNone/>
            </a:pPr>
            <a:r>
              <a:rPr lang="en-US" dirty="0">
                <a:latin typeface="Arial" panose="020B0604020202020204" pitchFamily="34" charset="0"/>
                <a:cs typeface="Arial" panose="020B0604020202020204" pitchFamily="34" charset="0"/>
              </a:rPr>
              <a:t>OR</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 watershed with a shape index of 7.14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AND WHY?</a:t>
            </a:r>
          </a:p>
        </p:txBody>
      </p:sp>
    </p:spTree>
    <p:extLst>
      <p:ext uri="{BB962C8B-B14F-4D97-AF65-F5344CB8AC3E}">
        <p14:creationId xmlns:p14="http://schemas.microsoft.com/office/powerpoint/2010/main" val="317990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8EE4D-DC4D-408E-BCA3-9853AD2582BD}"/>
              </a:ext>
            </a:extLst>
          </p:cNvPr>
          <p:cNvSpPr>
            <a:spLocks noGrp="1"/>
          </p:cNvSpPr>
          <p:nvPr>
            <p:ph idx="1"/>
          </p:nvPr>
        </p:nvSpPr>
        <p:spPr>
          <a:xfrm>
            <a:off x="114300" y="0"/>
            <a:ext cx="11925300" cy="6858000"/>
          </a:xfrm>
          <a:solidFill>
            <a:schemeClr val="bg1">
              <a:lumMod val="95000"/>
            </a:schemeClr>
          </a:solidFill>
        </p:spPr>
        <p:txBody>
          <a:bodyPr>
            <a:noAutofit/>
          </a:bodyPr>
          <a:lstStyle/>
          <a:p>
            <a:pPr algn="just">
              <a:lnSpc>
                <a:spcPts val="36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Compactness coefficient Cc = Pc/Pu </a:t>
            </a:r>
          </a:p>
          <a:p>
            <a:pPr marL="457200" lvl="1" indent="0" algn="just">
              <a:lnSpc>
                <a:spcPts val="3600"/>
              </a:lnSpc>
              <a:buNone/>
            </a:pPr>
            <a:r>
              <a:rPr lang="en-US" dirty="0">
                <a:latin typeface="Arial" panose="020B0604020202020204" pitchFamily="34" charset="0"/>
                <a:cs typeface="Arial" panose="020B0604020202020204" pitchFamily="34" charset="0"/>
              </a:rPr>
              <a:t>where </a:t>
            </a:r>
          </a:p>
          <a:p>
            <a:pPr marL="914400" lvl="2" indent="0" algn="just">
              <a:lnSpc>
                <a:spcPts val="3600"/>
              </a:lnSpc>
              <a:buNone/>
            </a:pPr>
            <a:r>
              <a:rPr lang="en-US" sz="2400" dirty="0">
                <a:latin typeface="Arial" panose="020B0604020202020204" pitchFamily="34" charset="0"/>
                <a:cs typeface="Arial" panose="020B0604020202020204" pitchFamily="34" charset="0"/>
              </a:rPr>
              <a:t>Pc = perimeter of watershed;</a:t>
            </a:r>
          </a:p>
          <a:p>
            <a:pPr marL="914400" lvl="2" indent="0" algn="just">
              <a:lnSpc>
                <a:spcPts val="3600"/>
              </a:lnSpc>
              <a:buNone/>
            </a:pPr>
            <a:r>
              <a:rPr lang="en-US" sz="2400" dirty="0">
                <a:latin typeface="Arial" panose="020B0604020202020204" pitchFamily="34" charset="0"/>
                <a:cs typeface="Arial" panose="020B0604020202020204" pitchFamily="34" charset="0"/>
              </a:rPr>
              <a:t>Pu = perimeter of circle of watershed area</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Compactness coefficient expresses the relationship of a basin with that of a circular basin having the same area. </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Circular basin yields the shortest time of concentration before peak flow occurs in the basin. </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If Cc = 1, then the basin completely behaves as a circular basin.</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Cc &gt; 1 indicates that the basin has more deviation from the circular nature and will have the longest time of concentration before attaining peak flow </a:t>
            </a:r>
          </a:p>
          <a:p>
            <a:pPr lvl="1" algn="just">
              <a:lnSpc>
                <a:spcPts val="4000"/>
              </a:lnSpc>
              <a:buFont typeface="Wingdings" panose="05000000000000000000" pitchFamily="2" charset="2"/>
              <a:buChar char="Ø"/>
            </a:pPr>
            <a:r>
              <a:rPr lang="en-US" dirty="0">
                <a:latin typeface="Arial" panose="020B0604020202020204" pitchFamily="34" charset="0"/>
                <a:cs typeface="Arial" panose="020B0604020202020204" pitchFamily="34" charset="0"/>
              </a:rPr>
              <a:t>Resulted in delayed runoff potential.</a:t>
            </a:r>
          </a:p>
        </p:txBody>
      </p:sp>
    </p:spTree>
    <p:extLst>
      <p:ext uri="{BB962C8B-B14F-4D97-AF65-F5344CB8AC3E}">
        <p14:creationId xmlns:p14="http://schemas.microsoft.com/office/powerpoint/2010/main" val="158350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86F2F-821A-4A04-82BE-CDE93B18B34D}"/>
              </a:ext>
            </a:extLst>
          </p:cNvPr>
          <p:cNvSpPr>
            <a:spLocks noGrp="1"/>
          </p:cNvSpPr>
          <p:nvPr>
            <p:ph idx="1"/>
          </p:nvPr>
        </p:nvSpPr>
        <p:spPr>
          <a:xfrm>
            <a:off x="203200" y="88900"/>
            <a:ext cx="11861800" cy="6769100"/>
          </a:xfrm>
          <a:solidFill>
            <a:schemeClr val="bg1">
              <a:lumMod val="95000"/>
            </a:schemeClr>
          </a:solidFill>
        </p:spPr>
        <p:txBody>
          <a:bodyPr>
            <a:normAutofit/>
          </a:bodyPr>
          <a:lstStyle/>
          <a:p>
            <a:pPr algn="just">
              <a:lnSpc>
                <a:spcPct val="11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Drainage texture </a:t>
            </a:r>
            <a:r>
              <a:rPr lang="en-US" sz="2400" b="1" dirty="0" err="1">
                <a:latin typeface="Arial" panose="020B0604020202020204" pitchFamily="34" charset="0"/>
                <a:cs typeface="Arial" panose="020B0604020202020204" pitchFamily="34" charset="0"/>
              </a:rPr>
              <a:t>Rt</a:t>
            </a:r>
            <a:r>
              <a:rPr lang="en-US" sz="2400" b="1" dirty="0">
                <a:latin typeface="Arial" panose="020B0604020202020204" pitchFamily="34" charset="0"/>
                <a:cs typeface="Arial" panose="020B0604020202020204" pitchFamily="34" charset="0"/>
              </a:rPr>
              <a:t> = Nu/P</a:t>
            </a:r>
          </a:p>
          <a:p>
            <a:pPr marL="457200" lvl="1" indent="0" algn="just">
              <a:lnSpc>
                <a:spcPct val="110000"/>
              </a:lnSpc>
              <a:buNone/>
            </a:pPr>
            <a:r>
              <a:rPr lang="en-US" dirty="0">
                <a:latin typeface="Arial" panose="020B0604020202020204" pitchFamily="34" charset="0"/>
                <a:cs typeface="Arial" panose="020B0604020202020204" pitchFamily="34" charset="0"/>
              </a:rPr>
              <a:t>where </a:t>
            </a:r>
          </a:p>
          <a:p>
            <a:pPr marL="914400" lvl="2" indent="0" algn="just">
              <a:lnSpc>
                <a:spcPct val="110000"/>
              </a:lnSpc>
              <a:buNone/>
            </a:pPr>
            <a:r>
              <a:rPr lang="en-US" sz="2400" dirty="0" err="1">
                <a:latin typeface="Arial" panose="020B0604020202020204" pitchFamily="34" charset="0"/>
                <a:cs typeface="Arial" panose="020B0604020202020204" pitchFamily="34" charset="0"/>
              </a:rPr>
              <a:t>Rt</a:t>
            </a:r>
            <a:r>
              <a:rPr lang="en-US" sz="2400" dirty="0">
                <a:latin typeface="Arial" panose="020B0604020202020204" pitchFamily="34" charset="0"/>
                <a:cs typeface="Arial" panose="020B0604020202020204" pitchFamily="34" charset="0"/>
              </a:rPr>
              <a:t> = drainage texture; </a:t>
            </a:r>
          </a:p>
          <a:p>
            <a:pPr marL="914400" lvl="2" indent="0" algn="just">
              <a:lnSpc>
                <a:spcPct val="110000"/>
              </a:lnSpc>
              <a:buNone/>
            </a:pPr>
            <a:r>
              <a:rPr lang="en-US" sz="2400" dirty="0">
                <a:latin typeface="Arial" panose="020B0604020202020204" pitchFamily="34" charset="0"/>
                <a:cs typeface="Arial" panose="020B0604020202020204" pitchFamily="34" charset="0"/>
              </a:rPr>
              <a:t>Nu = total no. of streams of all orders; </a:t>
            </a:r>
          </a:p>
          <a:p>
            <a:pPr marL="914400" lvl="2" indent="0" algn="just">
              <a:lnSpc>
                <a:spcPct val="110000"/>
              </a:lnSpc>
              <a:buNone/>
            </a:pPr>
            <a:r>
              <a:rPr lang="en-US" sz="2400" dirty="0">
                <a:latin typeface="Arial" panose="020B0604020202020204" pitchFamily="34" charset="0"/>
                <a:cs typeface="Arial" panose="020B0604020202020204" pitchFamily="34" charset="0"/>
              </a:rPr>
              <a:t>P = perimeter (km)</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If there is a very high number of streams in a watershed there is also high drainage texture =very fine texture</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Since very coarse texture watersheds have large basin lag time followed by coarse, fine, and very fine texture classes, it clearly indicates that very fine textured watershed has shorter basin response time as compared to the very coarse watershed, making its downstream have high runoff potential and vulnerable to flooding.</a:t>
            </a:r>
          </a:p>
        </p:txBody>
      </p:sp>
    </p:spTree>
    <p:extLst>
      <p:ext uri="{BB962C8B-B14F-4D97-AF65-F5344CB8AC3E}">
        <p14:creationId xmlns:p14="http://schemas.microsoft.com/office/powerpoint/2010/main" val="146778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468E5-2242-4AF7-81B5-5E58DA1AA9D4}"/>
              </a:ext>
            </a:extLst>
          </p:cNvPr>
          <p:cNvSpPr>
            <a:spLocks noGrp="1"/>
          </p:cNvSpPr>
          <p:nvPr>
            <p:ph idx="1"/>
          </p:nvPr>
        </p:nvSpPr>
        <p:spPr>
          <a:xfrm>
            <a:off x="265042" y="185530"/>
            <a:ext cx="11741427" cy="667247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Slope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Watershed hydrology is strongly influenced by the hill slope processes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watershed with a higher proportion in terms of area can produce more runoff potential than a watershed with the minimum area that falls in the lower slope ranges</a:t>
            </a:r>
          </a:p>
        </p:txBody>
      </p:sp>
    </p:spTree>
    <p:extLst>
      <p:ext uri="{BB962C8B-B14F-4D97-AF65-F5344CB8AC3E}">
        <p14:creationId xmlns:p14="http://schemas.microsoft.com/office/powerpoint/2010/main" val="357455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8B7843E-47A0-4B21-A275-AC108043193C}"/>
              </a:ext>
            </a:extLst>
          </p:cNvPr>
          <p:cNvGraphicFramePr>
            <a:graphicFrameLocks noGrp="1"/>
          </p:cNvGraphicFramePr>
          <p:nvPr>
            <p:ph idx="1"/>
            <p:extLst>
              <p:ext uri="{D42A27DB-BD31-4B8C-83A1-F6EECF244321}">
                <p14:modId xmlns:p14="http://schemas.microsoft.com/office/powerpoint/2010/main" val="184738713"/>
              </p:ext>
            </p:extLst>
          </p:nvPr>
        </p:nvGraphicFramePr>
        <p:xfrm>
          <a:off x="192189" y="251196"/>
          <a:ext cx="11893793" cy="6606809"/>
        </p:xfrm>
        <a:graphic>
          <a:graphicData uri="http://schemas.openxmlformats.org/drawingml/2006/table">
            <a:tbl>
              <a:tblPr firstRow="1" bandRow="1"/>
              <a:tblGrid>
                <a:gridCol w="5095428">
                  <a:extLst>
                    <a:ext uri="{9D8B030D-6E8A-4147-A177-3AD203B41FA5}">
                      <a16:colId xmlns:a16="http://schemas.microsoft.com/office/drawing/2014/main" val="57416145"/>
                    </a:ext>
                  </a:extLst>
                </a:gridCol>
                <a:gridCol w="2411896">
                  <a:extLst>
                    <a:ext uri="{9D8B030D-6E8A-4147-A177-3AD203B41FA5}">
                      <a16:colId xmlns:a16="http://schemas.microsoft.com/office/drawing/2014/main" val="2475034179"/>
                    </a:ext>
                  </a:extLst>
                </a:gridCol>
                <a:gridCol w="2584174">
                  <a:extLst>
                    <a:ext uri="{9D8B030D-6E8A-4147-A177-3AD203B41FA5}">
                      <a16:colId xmlns:a16="http://schemas.microsoft.com/office/drawing/2014/main" val="1122025125"/>
                    </a:ext>
                  </a:extLst>
                </a:gridCol>
                <a:gridCol w="1802295">
                  <a:extLst>
                    <a:ext uri="{9D8B030D-6E8A-4147-A177-3AD203B41FA5}">
                      <a16:colId xmlns:a16="http://schemas.microsoft.com/office/drawing/2014/main" val="3053181290"/>
                    </a:ext>
                  </a:extLst>
                </a:gridCol>
              </a:tblGrid>
              <a:tr h="929082">
                <a:tc>
                  <a:txBody>
                    <a:bodyPr/>
                    <a:lstStyle/>
                    <a:p>
                      <a:pPr algn="just">
                        <a:lnSpc>
                          <a:spcPct val="100000"/>
                        </a:lnSpc>
                      </a:pPr>
                      <a:r>
                        <a:rPr lang="en-US" sz="2400" dirty="0">
                          <a:latin typeface="Arial" panose="020B0604020202020204" pitchFamily="34" charset="0"/>
                          <a:cs typeface="Arial" panose="020B0604020202020204" pitchFamily="34" charset="0"/>
                        </a:rPr>
                        <a:t>Parameter </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Area proportion in watershed A</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Area proportion in watershed B</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Compare for runoff </a:t>
                      </a:r>
                    </a:p>
                  </a:txBody>
                  <a:tcPr/>
                </a:tc>
                <a:extLst>
                  <a:ext uri="{0D108BD9-81ED-4DB2-BD59-A6C34878D82A}">
                    <a16:rowId xmlns:a16="http://schemas.microsoft.com/office/drawing/2014/main" val="268603552"/>
                  </a:ext>
                </a:extLst>
              </a:tr>
              <a:tr h="516157">
                <a:tc>
                  <a:txBody>
                    <a:bodyPr/>
                    <a:lstStyle/>
                    <a:p>
                      <a:pPr algn="just">
                        <a:lnSpc>
                          <a:spcPct val="100000"/>
                        </a:lnSpc>
                      </a:pPr>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Slope (% area)</a:t>
                      </a: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3510085"/>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Level (0</a:t>
                      </a:r>
                      <a:r>
                        <a:rPr lang="en-US" sz="2400" b="0" i="0" u="none" strike="noStrike" kern="1200" baseline="30000" dirty="0">
                          <a:solidFill>
                            <a:schemeClr val="tx1"/>
                          </a:solidFill>
                          <a:latin typeface="Arial" panose="020B0604020202020204" pitchFamily="34" charset="0"/>
                          <a:ea typeface="+mn-ea"/>
                          <a:cs typeface="Arial" panose="020B0604020202020204" pitchFamily="34" charset="0"/>
                        </a:rPr>
                        <a:t>0</a:t>
                      </a: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–0.3</a:t>
                      </a:r>
                      <a:r>
                        <a:rPr lang="en-US" sz="2400" b="0" i="0" u="none" strike="noStrike" kern="1200" baseline="30000" dirty="0">
                          <a:solidFill>
                            <a:schemeClr val="tx1"/>
                          </a:solidFill>
                          <a:latin typeface="Arial" panose="020B0604020202020204" pitchFamily="34" charset="0"/>
                          <a:ea typeface="+mn-ea"/>
                          <a:cs typeface="Arial" panose="020B0604020202020204" pitchFamily="34" charset="0"/>
                        </a:rPr>
                        <a:t>0</a:t>
                      </a: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0.04</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0.1</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More in A</a:t>
                      </a:r>
                    </a:p>
                  </a:txBody>
                  <a:tcPr/>
                </a:tc>
                <a:extLst>
                  <a:ext uri="{0D108BD9-81ED-4DB2-BD59-A6C34878D82A}">
                    <a16:rowId xmlns:a16="http://schemas.microsoft.com/office/drawing/2014/main" val="939816242"/>
                  </a:ext>
                </a:extLst>
              </a:tr>
              <a:tr h="516157">
                <a:tc>
                  <a:txBody>
                    <a:bodyPr/>
                    <a:lstStyle/>
                    <a:p>
                      <a:pPr marL="800100" lvl="1" indent="-342900" algn="just">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Nearly level (0.3</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–1.1</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0.72</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1.73</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45663254"/>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latin typeface="Arial" panose="020B0604020202020204" pitchFamily="34" charset="0"/>
                          <a:cs typeface="Arial" panose="020B0604020202020204" pitchFamily="34" charset="0"/>
                        </a:rPr>
                        <a:t>Very gentle slope (1.1</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–3.0</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4.19</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10.13</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2156532"/>
                  </a:ext>
                </a:extLst>
              </a:tr>
              <a:tr h="516157">
                <a:tc>
                  <a:txBody>
                    <a:bodyPr/>
                    <a:lstStyle/>
                    <a:p>
                      <a:pPr marL="800100" lvl="1" indent="-342900" algn="just">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Gentle slope (3.0</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0</a:t>
                      </a:r>
                      <a:r>
                        <a:rPr lang="en-US" sz="2400" dirty="0">
                          <a:latin typeface="Arial" panose="020B0604020202020204" pitchFamily="34" charset="0"/>
                          <a:cs typeface="Arial" panose="020B0604020202020204" pitchFamily="34" charset="0"/>
                        </a:rPr>
                        <a:t>–5.0</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5.58</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13.41</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95634163"/>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latin typeface="Arial" panose="020B0604020202020204" pitchFamily="34" charset="0"/>
                          <a:cs typeface="Arial" panose="020B0604020202020204" pitchFamily="34" charset="0"/>
                        </a:rPr>
                        <a:t>Moderate slope (5.0</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–8.5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8.65</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19.22</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538938"/>
                  </a:ext>
                </a:extLst>
              </a:tr>
              <a:tr h="516157">
                <a:tc>
                  <a:txBody>
                    <a:bodyPr/>
                    <a:lstStyle/>
                    <a:p>
                      <a:pPr marL="800100" lvl="1" indent="-342900" algn="just">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Strong slope (8.5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–16.5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13.98</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20.69</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More in B</a:t>
                      </a:r>
                    </a:p>
                  </a:txBody>
                  <a:tcPr/>
                </a:tc>
                <a:extLst>
                  <a:ext uri="{0D108BD9-81ED-4DB2-BD59-A6C34878D82A}">
                    <a16:rowId xmlns:a16="http://schemas.microsoft.com/office/drawing/2014/main" val="684661725"/>
                  </a:ext>
                </a:extLst>
              </a:tr>
              <a:tr h="516157">
                <a:tc>
                  <a:txBody>
                    <a:bodyPr/>
                    <a:lstStyle/>
                    <a:p>
                      <a:pPr marL="800100" lvl="1" indent="-342900" algn="just">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Very strong slope (16.5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–24</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14.41</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11.98</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More in A</a:t>
                      </a:r>
                    </a:p>
                  </a:txBody>
                  <a:tcPr/>
                </a:tc>
                <a:extLst>
                  <a:ext uri="{0D108BD9-81ED-4DB2-BD59-A6C34878D82A}">
                    <a16:rowId xmlns:a16="http://schemas.microsoft.com/office/drawing/2014/main" val="874368825"/>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latin typeface="Arial" panose="020B0604020202020204" pitchFamily="34" charset="0"/>
                          <a:cs typeface="Arial" panose="020B0604020202020204" pitchFamily="34" charset="0"/>
                        </a:rPr>
                        <a:t>Extreme slope (24</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–35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24.60</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13.66</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3003760"/>
                  </a:ext>
                </a:extLst>
              </a:tr>
              <a:tr h="516157">
                <a:tc>
                  <a:txBody>
                    <a:bodyPr/>
                    <a:lstStyle/>
                    <a:p>
                      <a:pPr marL="800100" lvl="1" indent="-342900" algn="just">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Steep slope (35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–45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18.42</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6.92</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7801111"/>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dirty="0">
                          <a:latin typeface="Arial" panose="020B0604020202020204" pitchFamily="34" charset="0"/>
                          <a:cs typeface="Arial" panose="020B0604020202020204" pitchFamily="34" charset="0"/>
                        </a:rPr>
                        <a:t>Very steep slope (45</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–90</a:t>
                      </a:r>
                      <a:r>
                        <a:rPr lang="en-US" sz="2400" baseline="30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9.42</a:t>
                      </a:r>
                      <a:endParaRPr lang="en-US" sz="2400" dirty="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2.17</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10348653"/>
                  </a:ext>
                </a:extLst>
              </a:tr>
            </a:tbl>
          </a:graphicData>
        </a:graphic>
      </p:graphicFrame>
    </p:spTree>
    <p:extLst>
      <p:ext uri="{BB962C8B-B14F-4D97-AF65-F5344CB8AC3E}">
        <p14:creationId xmlns:p14="http://schemas.microsoft.com/office/powerpoint/2010/main" val="3542021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0E24F-BA8D-4555-A9CF-E2775735EFB3}"/>
              </a:ext>
            </a:extLst>
          </p:cNvPr>
          <p:cNvSpPr>
            <a:spLocks noGrp="1"/>
          </p:cNvSpPr>
          <p:nvPr>
            <p:ph idx="1"/>
          </p:nvPr>
        </p:nvSpPr>
        <p:spPr>
          <a:xfrm>
            <a:off x="182880" y="112542"/>
            <a:ext cx="11873132" cy="6639950"/>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Land cover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type and distribution of land cover has profound impact on the surface hydrology and other land surface processes</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differences in the extent and type of LC shall considerably affect runoff potential patterns and magnitude in different watersheds, </a:t>
            </a:r>
            <a:r>
              <a:rPr lang="en-US" dirty="0">
                <a:solidFill>
                  <a:srgbClr val="FF0000"/>
                </a:solidFill>
                <a:latin typeface="Arial" panose="020B0604020202020204" pitchFamily="34" charset="0"/>
                <a:cs typeface="Arial" panose="020B0604020202020204" pitchFamily="34" charset="0"/>
              </a:rPr>
              <a:t>though the total flow (base flow + surface flow) may not be the same because:</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Experimental studies specifically designed to evaluate the influence of subsurface topography on baseflow are needed.</a:t>
            </a:r>
          </a:p>
          <a:p>
            <a:pPr lvl="2">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Comprehensive empirical comparisons that link soil hydrology and baseflows under land-use gradients that incorporate more detail than the broad categories of forest, agriculture, and urban land use.</a:t>
            </a:r>
            <a:endParaRPr lang="en-US" sz="2400" dirty="0">
              <a:solidFill>
                <a:srgbClr val="FF0000"/>
              </a:solidFill>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solidFill>
                  <a:srgbClr val="00B050"/>
                </a:solidFill>
                <a:latin typeface="Arial" panose="020B0604020202020204" pitchFamily="34" charset="0"/>
                <a:cs typeface="Arial" panose="020B0604020202020204" pitchFamily="34" charset="0"/>
              </a:rPr>
              <a:t>Read on articles that focus on such conditions</a:t>
            </a:r>
          </a:p>
        </p:txBody>
      </p:sp>
    </p:spTree>
    <p:extLst>
      <p:ext uri="{BB962C8B-B14F-4D97-AF65-F5344CB8AC3E}">
        <p14:creationId xmlns:p14="http://schemas.microsoft.com/office/powerpoint/2010/main" val="339045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153977-8855-4D91-8E4C-6AB60A7B1182}"/>
              </a:ext>
            </a:extLst>
          </p:cNvPr>
          <p:cNvGraphicFramePr>
            <a:graphicFrameLocks/>
          </p:cNvGraphicFramePr>
          <p:nvPr>
            <p:extLst>
              <p:ext uri="{D42A27DB-BD31-4B8C-83A1-F6EECF244321}">
                <p14:modId xmlns:p14="http://schemas.microsoft.com/office/powerpoint/2010/main" val="209850527"/>
              </p:ext>
            </p:extLst>
          </p:nvPr>
        </p:nvGraphicFramePr>
        <p:xfrm>
          <a:off x="192156" y="1014745"/>
          <a:ext cx="11807687" cy="4573916"/>
        </p:xfrm>
        <a:graphic>
          <a:graphicData uri="http://schemas.openxmlformats.org/drawingml/2006/table">
            <a:tbl>
              <a:tblPr firstRow="1" bandRow="1"/>
              <a:tblGrid>
                <a:gridCol w="4188418">
                  <a:extLst>
                    <a:ext uri="{9D8B030D-6E8A-4147-A177-3AD203B41FA5}">
                      <a16:colId xmlns:a16="http://schemas.microsoft.com/office/drawing/2014/main" val="57416145"/>
                    </a:ext>
                  </a:extLst>
                </a:gridCol>
                <a:gridCol w="2676208">
                  <a:extLst>
                    <a:ext uri="{9D8B030D-6E8A-4147-A177-3AD203B41FA5}">
                      <a16:colId xmlns:a16="http://schemas.microsoft.com/office/drawing/2014/main" val="2475034179"/>
                    </a:ext>
                  </a:extLst>
                </a:gridCol>
                <a:gridCol w="2716695">
                  <a:extLst>
                    <a:ext uri="{9D8B030D-6E8A-4147-A177-3AD203B41FA5}">
                      <a16:colId xmlns:a16="http://schemas.microsoft.com/office/drawing/2014/main" val="1122025125"/>
                    </a:ext>
                  </a:extLst>
                </a:gridCol>
                <a:gridCol w="1113183">
                  <a:extLst>
                    <a:ext uri="{9D8B030D-6E8A-4147-A177-3AD203B41FA5}">
                      <a16:colId xmlns:a16="http://schemas.microsoft.com/office/drawing/2014/main" val="3053181290"/>
                    </a:ext>
                  </a:extLst>
                </a:gridCol>
                <a:gridCol w="1113183">
                  <a:extLst>
                    <a:ext uri="{9D8B030D-6E8A-4147-A177-3AD203B41FA5}">
                      <a16:colId xmlns:a16="http://schemas.microsoft.com/office/drawing/2014/main" val="3539128971"/>
                    </a:ext>
                  </a:extLst>
                </a:gridCol>
              </a:tblGrid>
              <a:tr h="901982">
                <a:tc>
                  <a:txBody>
                    <a:bodyPr/>
                    <a:lstStyle/>
                    <a:p>
                      <a:pPr algn="just">
                        <a:lnSpc>
                          <a:spcPct val="100000"/>
                        </a:lnSpc>
                      </a:pPr>
                      <a:r>
                        <a:rPr lang="en-US" sz="2400" dirty="0">
                          <a:latin typeface="Arial" panose="020B0604020202020204" pitchFamily="34" charset="0"/>
                          <a:cs typeface="Arial" panose="020B0604020202020204" pitchFamily="34" charset="0"/>
                        </a:rPr>
                        <a:t>Parameter </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Area proportion in watershed A</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Area proportion in watershed B</a:t>
                      </a:r>
                    </a:p>
                  </a:txBody>
                  <a:tcPr/>
                </a:tc>
                <a:tc gridSpan="2">
                  <a:txBody>
                    <a:bodyPr/>
                    <a:lstStyle/>
                    <a:p>
                      <a:pPr algn="just">
                        <a:lnSpc>
                          <a:spcPct val="100000"/>
                        </a:lnSpc>
                      </a:pPr>
                      <a:r>
                        <a:rPr lang="en-US" sz="2400" dirty="0">
                          <a:latin typeface="Arial" panose="020B0604020202020204" pitchFamily="34" charset="0"/>
                          <a:cs typeface="Arial" panose="020B0604020202020204" pitchFamily="34" charset="0"/>
                        </a:rPr>
                        <a:t>Comparative runoff potential</a:t>
                      </a:r>
                    </a:p>
                  </a:txBody>
                  <a:tcPr/>
                </a:tc>
                <a:tc hMerge="1">
                  <a:txBody>
                    <a:bodyPr/>
                    <a:lstStyle/>
                    <a:p>
                      <a:endParaRPr lang="en-US"/>
                    </a:p>
                  </a:txBody>
                  <a:tcPr/>
                </a:tc>
                <a:extLst>
                  <a:ext uri="{0D108BD9-81ED-4DB2-BD59-A6C34878D82A}">
                    <a16:rowId xmlns:a16="http://schemas.microsoft.com/office/drawing/2014/main" val="268603552"/>
                  </a:ext>
                </a:extLst>
              </a:tr>
              <a:tr h="516157">
                <a:tc>
                  <a:txBody>
                    <a:bodyPr/>
                    <a:lstStyle/>
                    <a:p>
                      <a:pPr algn="just">
                        <a:lnSpc>
                          <a:spcPct val="100000"/>
                        </a:lnSpc>
                      </a:pPr>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Land cover (% area)</a:t>
                      </a:r>
                    </a:p>
                  </a:txBody>
                  <a:tcPr/>
                </a:tc>
                <a:tc>
                  <a:txBody>
                    <a:bodyPr/>
                    <a:lstStyle/>
                    <a:p>
                      <a:pPr algn="just">
                        <a:lnSpc>
                          <a:spcPct val="100000"/>
                        </a:lnSpc>
                      </a:pP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endParaRPr lang="en-US" sz="2400">
                        <a:latin typeface="Arial" panose="020B0604020202020204" pitchFamily="34" charset="0"/>
                        <a:cs typeface="Arial" panose="020B0604020202020204" pitchFamily="34" charset="0"/>
                      </a:endParaRPr>
                    </a:p>
                  </a:txBody>
                  <a:tcPr/>
                </a:tc>
                <a:tc>
                  <a:txBody>
                    <a:bodyPr/>
                    <a:lstStyle/>
                    <a:p>
                      <a:pPr algn="ctr">
                        <a:lnSpc>
                          <a:spcPct val="100000"/>
                        </a:lnSpc>
                      </a:pPr>
                      <a:r>
                        <a:rPr lang="en-US" sz="2400" dirty="0">
                          <a:latin typeface="Arial" panose="020B0604020202020204" pitchFamily="34" charset="0"/>
                          <a:cs typeface="Arial" panose="020B0604020202020204" pitchFamily="34" charset="0"/>
                        </a:rPr>
                        <a:t>A</a:t>
                      </a:r>
                    </a:p>
                  </a:txBody>
                  <a:tcPr/>
                </a:tc>
                <a:tc>
                  <a:txBody>
                    <a:bodyPr/>
                    <a:lstStyle/>
                    <a:p>
                      <a:pPr algn="ctr">
                        <a:lnSpc>
                          <a:spcPct val="100000"/>
                        </a:lnSpc>
                      </a:pPr>
                      <a:r>
                        <a:rPr lang="en-US" sz="2400" dirty="0">
                          <a:latin typeface="Arial" panose="020B0604020202020204" pitchFamily="34" charset="0"/>
                          <a:cs typeface="Arial" panose="020B0604020202020204" pitchFamily="34" charset="0"/>
                        </a:rPr>
                        <a:t>B</a:t>
                      </a:r>
                    </a:p>
                  </a:txBody>
                  <a:tcPr/>
                </a:tc>
                <a:extLst>
                  <a:ext uri="{0D108BD9-81ED-4DB2-BD59-A6C34878D82A}">
                    <a16:rowId xmlns:a16="http://schemas.microsoft.com/office/drawing/2014/main" val="2723510085"/>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Agriculture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16.35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35.83 </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extLst>
                  <a:ext uri="{0D108BD9-81ED-4DB2-BD59-A6C34878D82A}">
                    <a16:rowId xmlns:a16="http://schemas.microsoft.com/office/drawing/2014/main" val="939816242"/>
                  </a:ext>
                </a:extLst>
              </a:tr>
              <a:tr h="516157">
                <a:tc>
                  <a:txBody>
                    <a:bodyPr/>
                    <a:lstStyle/>
                    <a:p>
                      <a:pPr marL="800100" lvl="1" indent="-342900" algn="just">
                        <a:lnSpc>
                          <a:spcPct val="100000"/>
                        </a:lnSpc>
                        <a:buFont typeface="Wingdings" panose="05000000000000000000" pitchFamily="2" charset="2"/>
                        <a:buChar cha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Impervious surface </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19.97 </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5.55 </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extLst>
                  <a:ext uri="{0D108BD9-81ED-4DB2-BD59-A6C34878D82A}">
                    <a16:rowId xmlns:a16="http://schemas.microsoft.com/office/drawing/2014/main" val="2845663254"/>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Forest</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34.04 </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20.85 </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extLst>
                  <a:ext uri="{0D108BD9-81ED-4DB2-BD59-A6C34878D82A}">
                    <a16:rowId xmlns:a16="http://schemas.microsoft.com/office/drawing/2014/main" val="3322156532"/>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Wasteland</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4.22 </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1.68 </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extLst>
                  <a:ext uri="{0D108BD9-81ED-4DB2-BD59-A6C34878D82A}">
                    <a16:rowId xmlns:a16="http://schemas.microsoft.com/office/drawing/2014/main" val="2795634163"/>
                  </a:ext>
                </a:extLst>
              </a:tr>
              <a:tr h="516157">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Pasture</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2.13 </a:t>
                      </a:r>
                    </a:p>
                  </a:txBody>
                  <a:tcPr/>
                </a:tc>
                <a:tc>
                  <a:txBody>
                    <a:bodyPr/>
                    <a:lstStyle/>
                    <a:p>
                      <a:pPr algn="ctr">
                        <a:lnSpc>
                          <a:spcPct val="100000"/>
                        </a:lnSpc>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1.08 </a:t>
                      </a:r>
                      <a:endParaRPr lang="en-US" sz="2400" dirty="0">
                        <a:latin typeface="Arial" panose="020B0604020202020204" pitchFamily="34" charset="0"/>
                        <a:cs typeface="Arial" panose="020B0604020202020204" pitchFamily="34" charset="0"/>
                      </a:endParaRP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extLst>
                  <a:ext uri="{0D108BD9-81ED-4DB2-BD59-A6C34878D82A}">
                    <a16:rowId xmlns:a16="http://schemas.microsoft.com/office/drawing/2014/main" val="167538938"/>
                  </a:ext>
                </a:extLst>
              </a:tr>
              <a:tr h="574992">
                <a:tc>
                  <a:txBody>
                    <a:bodyPr/>
                    <a:lstStyle/>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Snow</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8.40 </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15.89 </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lower</a:t>
                      </a:r>
                    </a:p>
                  </a:txBody>
                  <a:tcPr/>
                </a:tc>
                <a:tc>
                  <a:txBody>
                    <a:bodyPr/>
                    <a:lstStyle/>
                    <a:p>
                      <a:pPr algn="just">
                        <a:lnSpc>
                          <a:spcPct val="100000"/>
                        </a:lnSpc>
                      </a:pPr>
                      <a:r>
                        <a:rPr lang="en-US" sz="2400" dirty="0">
                          <a:latin typeface="Arial" panose="020B0604020202020204" pitchFamily="34" charset="0"/>
                          <a:cs typeface="Arial" panose="020B0604020202020204" pitchFamily="34" charset="0"/>
                        </a:rPr>
                        <a:t>higher</a:t>
                      </a:r>
                    </a:p>
                  </a:txBody>
                  <a:tcPr/>
                </a:tc>
                <a:extLst>
                  <a:ext uri="{0D108BD9-81ED-4DB2-BD59-A6C34878D82A}">
                    <a16:rowId xmlns:a16="http://schemas.microsoft.com/office/drawing/2014/main" val="874368825"/>
                  </a:ext>
                </a:extLst>
              </a:tr>
            </a:tbl>
          </a:graphicData>
        </a:graphic>
      </p:graphicFrame>
      <p:sp>
        <p:nvSpPr>
          <p:cNvPr id="5" name="Rectangle 4">
            <a:extLst>
              <a:ext uri="{FF2B5EF4-FFF2-40B4-BE49-F238E27FC236}">
                <a16:creationId xmlns:a16="http://schemas.microsoft.com/office/drawing/2014/main" id="{7B2412D1-5965-4DE9-A114-3655C840D160}"/>
              </a:ext>
            </a:extLst>
          </p:cNvPr>
          <p:cNvSpPr/>
          <p:nvPr/>
        </p:nvSpPr>
        <p:spPr>
          <a:xfrm>
            <a:off x="845614" y="166841"/>
            <a:ext cx="10286211" cy="646331"/>
          </a:xfrm>
          <a:prstGeom prst="rect">
            <a:avLst/>
          </a:prstGeom>
        </p:spPr>
        <p:txBody>
          <a:bodyPr wrap="square">
            <a:sp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Land cover parameters for watershed runoff potential comparisons </a:t>
            </a:r>
          </a:p>
        </p:txBody>
      </p:sp>
    </p:spTree>
    <p:extLst>
      <p:ext uri="{BB962C8B-B14F-4D97-AF65-F5344CB8AC3E}">
        <p14:creationId xmlns:p14="http://schemas.microsoft.com/office/powerpoint/2010/main" val="176982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D43F5-CC30-41AD-9C0C-829DA0CF285E}"/>
              </a:ext>
            </a:extLst>
          </p:cNvPr>
          <p:cNvSpPr>
            <a:spLocks noGrp="1"/>
          </p:cNvSpPr>
          <p:nvPr>
            <p:ph idx="1"/>
          </p:nvPr>
        </p:nvSpPr>
        <p:spPr>
          <a:xfrm>
            <a:off x="838200" y="1033670"/>
            <a:ext cx="10515600" cy="5143293"/>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Watershed morphology and characteristics affecting water yield</a:t>
            </a:r>
            <a:endParaRPr lang="en-US" dirty="0"/>
          </a:p>
        </p:txBody>
      </p:sp>
    </p:spTree>
    <p:extLst>
      <p:ext uri="{BB962C8B-B14F-4D97-AF65-F5344CB8AC3E}">
        <p14:creationId xmlns:p14="http://schemas.microsoft.com/office/powerpoint/2010/main" val="142822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DAC08-E3BF-4712-8DA7-15465D396954}"/>
              </a:ext>
            </a:extLst>
          </p:cNvPr>
          <p:cNvSpPr>
            <a:spLocks noGrp="1"/>
          </p:cNvSpPr>
          <p:nvPr>
            <p:ph idx="1"/>
          </p:nvPr>
        </p:nvSpPr>
        <p:spPr>
          <a:xfrm>
            <a:off x="463826" y="371061"/>
            <a:ext cx="11410122" cy="6254822"/>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Different land-cover types can substantially affect water yields; these effects can be important in </a:t>
            </a:r>
            <a:r>
              <a:rPr lang="en-US" sz="2400" dirty="0">
                <a:solidFill>
                  <a:srgbClr val="00B050"/>
                </a:solidFill>
                <a:latin typeface="Arial" panose="020B0604020202020204" pitchFamily="34" charset="0"/>
                <a:cs typeface="Arial" panose="020B0604020202020204" pitchFamily="34" charset="0"/>
              </a:rPr>
              <a:t>upland catchments/watersheds</a:t>
            </a:r>
            <a:r>
              <a:rPr lang="en-US" sz="2400" dirty="0">
                <a:latin typeface="Arial" panose="020B0604020202020204" pitchFamily="34" charset="0"/>
                <a:cs typeface="Arial" panose="020B0604020202020204" pitchFamily="34" charset="0"/>
              </a:rPr>
              <a:t>, where the potential for water production is </a:t>
            </a:r>
            <a:r>
              <a:rPr lang="en-US" sz="2400" dirty="0">
                <a:solidFill>
                  <a:srgbClr val="00B050"/>
                </a:solidFill>
                <a:latin typeface="Arial" panose="020B0604020202020204" pitchFamily="34" charset="0"/>
                <a:cs typeface="Arial" panose="020B0604020202020204" pitchFamily="34" charset="0"/>
              </a:rPr>
              <a:t>usually greatest</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Based from New Zealand’s history of paired catchment studies, which are now being integrated into global syntheses of the effects of vegetation change on water yield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These syntheses have confirmed that </a:t>
            </a:r>
            <a:r>
              <a:rPr lang="en-US" sz="2400" dirty="0">
                <a:solidFill>
                  <a:srgbClr val="00B050"/>
                </a:solidFill>
                <a:latin typeface="Arial" panose="020B0604020202020204" pitchFamily="34" charset="0"/>
                <a:cs typeface="Arial" panose="020B0604020202020204" pitchFamily="34" charset="0"/>
              </a:rPr>
              <a:t>different land covers usually deliver different water yields, seasonally and annually, as well as in times of high and low flows.</a:t>
            </a:r>
          </a:p>
        </p:txBody>
      </p:sp>
    </p:spTree>
    <p:extLst>
      <p:ext uri="{BB962C8B-B14F-4D97-AF65-F5344CB8AC3E}">
        <p14:creationId xmlns:p14="http://schemas.microsoft.com/office/powerpoint/2010/main" val="379204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EE7C6-3A0D-4082-813C-079708086F6C}"/>
              </a:ext>
            </a:extLst>
          </p:cNvPr>
          <p:cNvSpPr>
            <a:spLocks noGrp="1"/>
          </p:cNvSpPr>
          <p:nvPr>
            <p:ph idx="1"/>
          </p:nvPr>
        </p:nvSpPr>
        <p:spPr>
          <a:xfrm>
            <a:off x="265043" y="357808"/>
            <a:ext cx="11675166" cy="633453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Influences of changing land use and vegetation cover on water yield are particularly important in the upper source areas, where environmental changes may result in reduced downstream flows and groundwater availability.</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Attention should be given for </a:t>
            </a:r>
            <a:r>
              <a:rPr lang="en-US" sz="2400" dirty="0">
                <a:solidFill>
                  <a:srgbClr val="00B050"/>
                </a:solidFill>
                <a:latin typeface="Arial" panose="020B0604020202020204" pitchFamily="34" charset="0"/>
                <a:cs typeface="Arial" panose="020B0604020202020204" pitchFamily="34" charset="0"/>
              </a:rPr>
              <a:t>indigenous species </a:t>
            </a:r>
            <a:r>
              <a:rPr lang="en-US" sz="2400" dirty="0">
                <a:latin typeface="Arial" panose="020B0604020202020204" pitchFamily="34" charset="0"/>
                <a:cs typeface="Arial" panose="020B0604020202020204" pitchFamily="34" charset="0"/>
              </a:rPr>
              <a:t>(specially grasses and alpine vegetations)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Research findings highlighted that the importance of the indigenous tall tussock grassland (at most, lightly grazed) in </a:t>
            </a:r>
            <a:r>
              <a:rPr lang="en-US" dirty="0">
                <a:solidFill>
                  <a:srgbClr val="00B050"/>
                </a:solidFill>
                <a:latin typeface="Arial" panose="020B0604020202020204" pitchFamily="34" charset="0"/>
                <a:cs typeface="Arial" panose="020B0604020202020204" pitchFamily="34" charset="0"/>
              </a:rPr>
              <a:t>maximizing water yield </a:t>
            </a:r>
            <a:r>
              <a:rPr lang="en-US" dirty="0">
                <a:latin typeface="Arial" panose="020B0604020202020204" pitchFamily="34" charset="0"/>
                <a:cs typeface="Arial" panose="020B0604020202020204" pitchFamily="34" charset="0"/>
              </a:rPr>
              <a:t>in comparison with a range of other vegetation types in New Zealand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57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B358BE7-F583-443B-9FE9-096EE8217C74}"/>
              </a:ext>
            </a:extLst>
          </p:cNvPr>
          <p:cNvPicPr>
            <a:picLocks noGrp="1" noChangeAspect="1"/>
          </p:cNvPicPr>
          <p:nvPr>
            <p:ph idx="1"/>
          </p:nvPr>
        </p:nvPicPr>
        <p:blipFill>
          <a:blip r:embed="rId2"/>
          <a:stretch>
            <a:fillRect/>
          </a:stretch>
        </p:blipFill>
        <p:spPr>
          <a:xfrm>
            <a:off x="6107213" y="198783"/>
            <a:ext cx="5978769" cy="5592417"/>
          </a:xfrm>
          <a:prstGeom prst="rect">
            <a:avLst/>
          </a:prstGeom>
        </p:spPr>
      </p:pic>
      <p:sp>
        <p:nvSpPr>
          <p:cNvPr id="5" name="Rectangle 4">
            <a:extLst>
              <a:ext uri="{FF2B5EF4-FFF2-40B4-BE49-F238E27FC236}">
                <a16:creationId xmlns:a16="http://schemas.microsoft.com/office/drawing/2014/main" id="{4AC66DEB-B84A-4D3C-A2E1-F9CBA88EE960}"/>
              </a:ext>
            </a:extLst>
          </p:cNvPr>
          <p:cNvSpPr/>
          <p:nvPr/>
        </p:nvSpPr>
        <p:spPr>
          <a:xfrm>
            <a:off x="0" y="53009"/>
            <a:ext cx="6107213" cy="6702604"/>
          </a:xfrm>
          <a:prstGeom prst="rect">
            <a:avLst/>
          </a:prstGeom>
          <a:solidFill>
            <a:schemeClr val="bg1">
              <a:lumMod val="85000"/>
            </a:schemeClr>
          </a:solidFill>
        </p:spPr>
        <p:txBody>
          <a:bodyPr wrap="square">
            <a:spAutoFit/>
          </a:bodyPr>
          <a:lstStyle/>
          <a:p>
            <a:pPr>
              <a:lnSpc>
                <a:spcPts val="4000"/>
              </a:lnSpc>
            </a:pPr>
            <a:r>
              <a:rPr lang="en-US" sz="2400" i="1" dirty="0">
                <a:latin typeface="Arial" panose="020B0604020202020204" pitchFamily="34" charset="0"/>
                <a:cs typeface="Arial" panose="020B0604020202020204" pitchFamily="34" charset="0"/>
              </a:rPr>
              <a:t>V-notch weirs recording water yield from each of the adjacent paired catchments at 460–670 m, New Zealand. </a:t>
            </a:r>
          </a:p>
          <a:p>
            <a:pPr marL="457200" indent="-457200">
              <a:lnSpc>
                <a:spcPts val="4000"/>
              </a:lnSpc>
              <a:buAutoNum type="alphaLcParenBoth"/>
            </a:pPr>
            <a:r>
              <a:rPr lang="en-US" sz="2400" dirty="0">
                <a:latin typeface="Arial" panose="020B0604020202020204" pitchFamily="34" charset="0"/>
                <a:cs typeface="Arial" panose="020B0604020202020204" pitchFamily="34" charset="0"/>
              </a:rPr>
              <a:t>Pinus radiata </a:t>
            </a:r>
            <a:r>
              <a:rPr lang="en-US" sz="2400" i="1" dirty="0">
                <a:latin typeface="Arial" panose="020B0604020202020204" pitchFamily="34" charset="0"/>
                <a:cs typeface="Arial" panose="020B0604020202020204" pitchFamily="34" charset="0"/>
              </a:rPr>
              <a:t>was planted in 1982 over 67% of the 310-ha catchment</a:t>
            </a:r>
          </a:p>
          <a:p>
            <a:pPr marL="457200" indent="-457200">
              <a:lnSpc>
                <a:spcPts val="4000"/>
              </a:lnSpc>
              <a:buAutoNum type="alphaLcParenBoth"/>
            </a:pPr>
            <a:r>
              <a:rPr lang="en-US" sz="2400" i="1" dirty="0">
                <a:latin typeface="Arial" panose="020B0604020202020204" pitchFamily="34" charset="0"/>
                <a:cs typeface="Arial" panose="020B0604020202020204" pitchFamily="34" charset="0"/>
              </a:rPr>
              <a:t>while the adjoining lightly grazed reference 218-ha catchment remains dominated by narrow-leaved snow tussock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Chionochloa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rigida</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grassland. </a:t>
            </a:r>
          </a:p>
          <a:p>
            <a:pPr marL="457200" indent="-457200">
              <a:lnSpc>
                <a:spcPts val="4000"/>
              </a:lnSpc>
              <a:buAutoNum type="alphaLcParenBoth"/>
            </a:pPr>
            <a:r>
              <a:rPr lang="en-US" sz="2400" i="1" dirty="0">
                <a:latin typeface="Arial" panose="020B0604020202020204" pitchFamily="34" charset="0"/>
                <a:cs typeface="Arial" panose="020B0604020202020204" pitchFamily="34" charset="0"/>
              </a:rPr>
              <a:t> The annual water yield difference (pine–snow tussock) between the two catchments up to 2004 is shown at the base.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04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B27-A99C-403C-8E02-46221804A2E6}"/>
              </a:ext>
            </a:extLst>
          </p:cNvPr>
          <p:cNvSpPr>
            <a:spLocks noGrp="1"/>
          </p:cNvSpPr>
          <p:nvPr>
            <p:ph type="title"/>
          </p:nvPr>
        </p:nvSpPr>
        <p:spPr>
          <a:xfrm>
            <a:off x="838200" y="140677"/>
            <a:ext cx="10515600" cy="661181"/>
          </a:xfrm>
        </p:spPr>
        <p:txBody>
          <a:bodyPr>
            <a:normAutofit/>
          </a:bodyPr>
          <a:lstStyle/>
          <a:p>
            <a:r>
              <a:rPr lang="en-US" sz="2800" b="1" dirty="0" err="1">
                <a:latin typeface="Arial" panose="020B0604020202020204" pitchFamily="34" charset="0"/>
                <a:cs typeface="Arial" panose="020B0604020202020204" pitchFamily="34" charset="0"/>
              </a:rPr>
              <a:t>Amost</a:t>
            </a:r>
            <a:r>
              <a:rPr lang="en-US" sz="2800" b="1" dirty="0">
                <a:latin typeface="Arial" panose="020B0604020202020204" pitchFamily="34" charset="0"/>
                <a:cs typeface="Arial" panose="020B0604020202020204" pitchFamily="34" charset="0"/>
              </a:rPr>
              <a:t> Similar grass in choke mount</a:t>
            </a:r>
          </a:p>
        </p:txBody>
      </p:sp>
      <p:pic>
        <p:nvPicPr>
          <p:cNvPr id="5" name="Content Placeholder 4">
            <a:extLst>
              <a:ext uri="{FF2B5EF4-FFF2-40B4-BE49-F238E27FC236}">
                <a16:creationId xmlns:a16="http://schemas.microsoft.com/office/drawing/2014/main" id="{D1948016-01B5-490B-B434-B5B771A196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801858"/>
            <a:ext cx="7876166" cy="5641145"/>
          </a:xfrm>
        </p:spPr>
      </p:pic>
    </p:spTree>
    <p:extLst>
      <p:ext uri="{BB962C8B-B14F-4D97-AF65-F5344CB8AC3E}">
        <p14:creationId xmlns:p14="http://schemas.microsoft.com/office/powerpoint/2010/main" val="3247147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32E49-FF2E-4C7E-AA51-F5ADADE0D453}"/>
              </a:ext>
            </a:extLst>
          </p:cNvPr>
          <p:cNvSpPr/>
          <p:nvPr/>
        </p:nvSpPr>
        <p:spPr>
          <a:xfrm>
            <a:off x="0" y="182880"/>
            <a:ext cx="4876799" cy="1754326"/>
          </a:xfrm>
          <a:prstGeom prst="rect">
            <a:avLst/>
          </a:prstGeom>
          <a:solidFill>
            <a:schemeClr val="accent2">
              <a:lumMod val="40000"/>
              <a:lumOff val="60000"/>
            </a:schemeClr>
          </a:solidFill>
        </p:spPr>
        <p:txBody>
          <a:bodyPr wrap="square">
            <a:spAutoFit/>
          </a:bodyPr>
          <a:lstStyle/>
          <a:p>
            <a:pPr marL="342900" indent="-342900"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On the other hand Invading alien woody species have a potential to reduce water yield </a:t>
            </a:r>
          </a:p>
        </p:txBody>
      </p:sp>
      <p:sp>
        <p:nvSpPr>
          <p:cNvPr id="6" name="Rectangle 5">
            <a:extLst>
              <a:ext uri="{FF2B5EF4-FFF2-40B4-BE49-F238E27FC236}">
                <a16:creationId xmlns:a16="http://schemas.microsoft.com/office/drawing/2014/main" id="{458A5844-E477-48C9-8421-F6F13A62E303}"/>
              </a:ext>
            </a:extLst>
          </p:cNvPr>
          <p:cNvSpPr/>
          <p:nvPr/>
        </p:nvSpPr>
        <p:spPr>
          <a:xfrm>
            <a:off x="75028" y="1937206"/>
            <a:ext cx="4876799" cy="4663584"/>
          </a:xfrm>
          <a:prstGeom prst="rect">
            <a:avLst/>
          </a:prstGeom>
          <a:solidFill>
            <a:schemeClr val="accent4">
              <a:lumMod val="60000"/>
              <a:lumOff val="40000"/>
            </a:schemeClr>
          </a:solidFill>
        </p:spPr>
        <p:txBody>
          <a:bodyPr wrap="square">
            <a:spAutoFit/>
          </a:bodyPr>
          <a:lstStyle/>
          <a:p>
            <a:pPr>
              <a:lnSpc>
                <a:spcPts val="3600"/>
              </a:lnSpc>
            </a:pPr>
            <a:r>
              <a:rPr lang="en-US" sz="2400" i="1" dirty="0">
                <a:latin typeface="Arial" panose="020B0604020202020204" pitchFamily="34" charset="0"/>
                <a:cs typeface="Arial" panose="020B0604020202020204" pitchFamily="34" charset="0"/>
              </a:rPr>
              <a:t>Promotional material for the South African Working for Water program. This poster emphasizes the degree to which invading alien woody species reduce water yield (from a 1200 mm annual rainfall) as the invasive trees gain increasing dominance in the system (percentages indicate water yields).</a:t>
            </a:r>
            <a:endParaRPr lang="en-US" sz="2400" dirty="0">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ED401DD3-0AFB-4603-B465-B16836F92EFF}"/>
              </a:ext>
            </a:extLst>
          </p:cNvPr>
          <p:cNvPicPr>
            <a:picLocks noGrp="1" noChangeAspect="1"/>
          </p:cNvPicPr>
          <p:nvPr>
            <p:ph idx="1"/>
          </p:nvPr>
        </p:nvPicPr>
        <p:blipFill>
          <a:blip r:embed="rId2"/>
          <a:stretch>
            <a:fillRect/>
          </a:stretch>
        </p:blipFill>
        <p:spPr>
          <a:xfrm>
            <a:off x="4951828" y="182879"/>
            <a:ext cx="7240172" cy="6417911"/>
          </a:xfrm>
          <a:prstGeom prst="rect">
            <a:avLst/>
          </a:prstGeom>
        </p:spPr>
      </p:pic>
    </p:spTree>
    <p:extLst>
      <p:ext uri="{BB962C8B-B14F-4D97-AF65-F5344CB8AC3E}">
        <p14:creationId xmlns:p14="http://schemas.microsoft.com/office/powerpoint/2010/main" val="2869262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7BD8B-18F8-44AF-8C9B-E2FFB20A3992}"/>
              </a:ext>
            </a:extLst>
          </p:cNvPr>
          <p:cNvSpPr>
            <a:spLocks noGrp="1"/>
          </p:cNvSpPr>
          <p:nvPr>
            <p:ph idx="1"/>
          </p:nvPr>
        </p:nvSpPr>
        <p:spPr>
          <a:xfrm>
            <a:off x="145775" y="159026"/>
            <a:ext cx="11913704" cy="6698974"/>
          </a:xfrm>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The land use and topography combined effect</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 The effect of land use type on streamflow generation has been widely reported around the world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Land use types have significant impact on hydrological processes, such as evapotranspiration, surface runoff, and consequently, streamflow generation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Land use may significantly influence the </a:t>
            </a:r>
            <a:r>
              <a:rPr lang="en-US" dirty="0">
                <a:solidFill>
                  <a:srgbClr val="00B050"/>
                </a:solidFill>
                <a:latin typeface="Arial" panose="020B0604020202020204" pitchFamily="34" charset="0"/>
                <a:cs typeface="Arial" panose="020B0604020202020204" pitchFamily="34" charset="0"/>
              </a:rPr>
              <a:t>temporal variations </a:t>
            </a:r>
            <a:r>
              <a:rPr lang="en-US" dirty="0">
                <a:latin typeface="Arial" panose="020B0604020202020204" pitchFamily="34" charset="0"/>
                <a:cs typeface="Arial" panose="020B0604020202020204" pitchFamily="34" charset="0"/>
              </a:rPr>
              <a:t>of streamflow in a watershed</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For example, forest may produce </a:t>
            </a:r>
            <a:r>
              <a:rPr lang="en-US" dirty="0">
                <a:solidFill>
                  <a:srgbClr val="00B050"/>
                </a:solidFill>
                <a:latin typeface="Arial" panose="020B0604020202020204" pitchFamily="34" charset="0"/>
                <a:cs typeface="Arial" panose="020B0604020202020204" pitchFamily="34" charset="0"/>
              </a:rPr>
              <a:t>higher or lower </a:t>
            </a:r>
            <a:r>
              <a:rPr lang="en-US" dirty="0">
                <a:latin typeface="Arial" panose="020B0604020202020204" pitchFamily="34" charset="0"/>
                <a:cs typeface="Arial" panose="020B0604020202020204" pitchFamily="34" charset="0"/>
              </a:rPr>
              <a:t>stream water yield than pasture or other agricultural lands because forest region has higher precipitation interception, evaporation, transpiration and higher soil infiltration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Hence, the impact of land use on streamflow generation might vary from region to region, especially when it is coupled with other factors in a watershed</a:t>
            </a:r>
          </a:p>
        </p:txBody>
      </p:sp>
    </p:spTree>
    <p:extLst>
      <p:ext uri="{BB962C8B-B14F-4D97-AF65-F5344CB8AC3E}">
        <p14:creationId xmlns:p14="http://schemas.microsoft.com/office/powerpoint/2010/main" val="91275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23908-BA04-4890-A56F-5BE550AD34B3}"/>
              </a:ext>
            </a:extLst>
          </p:cNvPr>
          <p:cNvSpPr>
            <a:spLocks noGrp="1"/>
          </p:cNvSpPr>
          <p:nvPr>
            <p:ph idx="1"/>
          </p:nvPr>
        </p:nvSpPr>
        <p:spPr>
          <a:xfrm>
            <a:off x="212035" y="318052"/>
            <a:ext cx="11834191" cy="6294783"/>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Most commonly, impacts of land use or topography on streamflow generation can be examined separately from paired-watersheds with different land use and similar topography or different topography but similar land use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watersheds might be characterized by contrasting land use and topography,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example, agriculture is usually developed in flat regions and hence forest in flat region could be converted to agriculture around the world while forest exists in steep regions and usually are critical zones for soil erosion and could be protected by governmental laws.</a:t>
            </a:r>
          </a:p>
        </p:txBody>
      </p:sp>
    </p:spTree>
    <p:extLst>
      <p:ext uri="{BB962C8B-B14F-4D97-AF65-F5344CB8AC3E}">
        <p14:creationId xmlns:p14="http://schemas.microsoft.com/office/powerpoint/2010/main" val="94158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DF8CD-403F-4269-8EB5-61D395F3F4BA}"/>
              </a:ext>
            </a:extLst>
          </p:cNvPr>
          <p:cNvSpPr>
            <a:spLocks noGrp="1"/>
          </p:cNvSpPr>
          <p:nvPr>
            <p:ph idx="1"/>
          </p:nvPr>
        </p:nvSpPr>
        <p:spPr>
          <a:xfrm>
            <a:off x="304800" y="291548"/>
            <a:ext cx="11569148" cy="6347791"/>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agriculture-forest dominated </a:t>
            </a:r>
            <a:r>
              <a:rPr lang="en-US" sz="2400" dirty="0" err="1">
                <a:latin typeface="Arial" panose="020B0604020202020204" pitchFamily="34" charset="0"/>
                <a:cs typeface="Arial" panose="020B0604020202020204" pitchFamily="34" charset="0"/>
              </a:rPr>
              <a:t>Shibetsu</a:t>
            </a:r>
            <a:r>
              <a:rPr lang="en-US" sz="2400" dirty="0">
                <a:latin typeface="Arial" panose="020B0604020202020204" pitchFamily="34" charset="0"/>
                <a:cs typeface="Arial" panose="020B0604020202020204" pitchFamily="34" charset="0"/>
              </a:rPr>
              <a:t> River Watershed (SRW, Eastern Hokkaido, Japan) has coupled flat topography/agriculture and coupled steep topography/forest characteristics and show an example for such conditions</a:t>
            </a:r>
          </a:p>
          <a:p>
            <a:pPr algn="just">
              <a:lnSpc>
                <a:spcPct val="150000"/>
              </a:lnSpc>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90D92B4-62C9-4FF9-B15C-05897DBC8E12}"/>
              </a:ext>
            </a:extLst>
          </p:cNvPr>
          <p:cNvPicPr>
            <a:picLocks noChangeAspect="1"/>
          </p:cNvPicPr>
          <p:nvPr/>
        </p:nvPicPr>
        <p:blipFill>
          <a:blip r:embed="rId2"/>
          <a:stretch>
            <a:fillRect/>
          </a:stretch>
        </p:blipFill>
        <p:spPr>
          <a:xfrm>
            <a:off x="5433391" y="1954594"/>
            <a:ext cx="6440556" cy="4684745"/>
          </a:xfrm>
          <a:prstGeom prst="rect">
            <a:avLst/>
          </a:prstGeom>
        </p:spPr>
      </p:pic>
      <p:sp>
        <p:nvSpPr>
          <p:cNvPr id="6" name="Rectangle 5">
            <a:extLst>
              <a:ext uri="{FF2B5EF4-FFF2-40B4-BE49-F238E27FC236}">
                <a16:creationId xmlns:a16="http://schemas.microsoft.com/office/drawing/2014/main" id="{4BB2BF3E-E952-4E6A-8674-5B33764FFD49}"/>
              </a:ext>
            </a:extLst>
          </p:cNvPr>
          <p:cNvSpPr/>
          <p:nvPr/>
        </p:nvSpPr>
        <p:spPr>
          <a:xfrm>
            <a:off x="318052" y="2069048"/>
            <a:ext cx="5102086" cy="4455835"/>
          </a:xfrm>
          <a:prstGeom prst="rect">
            <a:avLst/>
          </a:prstGeom>
          <a:solidFill>
            <a:schemeClr val="bg1">
              <a:lumMod val="85000"/>
            </a:schemeClr>
          </a:solidFill>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Land use and topographic characteristics for three headwater watersheds, i.e., agricultural</a:t>
            </a:r>
          </a:p>
          <a:p>
            <a:pPr>
              <a:lnSpc>
                <a:spcPct val="150000"/>
              </a:lnSpc>
            </a:pPr>
            <a:r>
              <a:rPr lang="en-US" sz="2400" dirty="0">
                <a:latin typeface="Arial" panose="020B0604020202020204" pitchFamily="34" charset="0"/>
                <a:cs typeface="Arial" panose="020B0604020202020204" pitchFamily="34" charset="0"/>
              </a:rPr>
              <a:t>watershed (AW), mixed agriculture-forested watershed (AFW), forested watershed (FW), and the</a:t>
            </a:r>
          </a:p>
          <a:p>
            <a:pPr>
              <a:lnSpc>
                <a:spcPct val="150000"/>
              </a:lnSpc>
            </a:pPr>
            <a:r>
              <a:rPr lang="en-US" sz="2400" dirty="0">
                <a:latin typeface="Arial" panose="020B0604020202020204" pitchFamily="34" charset="0"/>
                <a:cs typeface="Arial" panose="020B0604020202020204" pitchFamily="34" charset="0"/>
              </a:rPr>
              <a:t>whole </a:t>
            </a:r>
            <a:r>
              <a:rPr lang="en-US" sz="2400" dirty="0" err="1">
                <a:latin typeface="Arial" panose="020B0604020202020204" pitchFamily="34" charset="0"/>
                <a:cs typeface="Arial" panose="020B0604020202020204" pitchFamily="34" charset="0"/>
              </a:rPr>
              <a:t>Shibetsu</a:t>
            </a:r>
            <a:r>
              <a:rPr lang="en-US" sz="2400" dirty="0">
                <a:latin typeface="Arial" panose="020B0604020202020204" pitchFamily="34" charset="0"/>
                <a:cs typeface="Arial" panose="020B0604020202020204" pitchFamily="34" charset="0"/>
              </a:rPr>
              <a:t> River Watershed (SRW).</a:t>
            </a:r>
          </a:p>
        </p:txBody>
      </p:sp>
    </p:spTree>
    <p:extLst>
      <p:ext uri="{BB962C8B-B14F-4D97-AF65-F5344CB8AC3E}">
        <p14:creationId xmlns:p14="http://schemas.microsoft.com/office/powerpoint/2010/main" val="390111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D7F9EBB-3B62-4130-9D70-7C029AD8289D}"/>
              </a:ext>
            </a:extLst>
          </p:cNvPr>
          <p:cNvGraphicFramePr>
            <a:graphicFrameLocks noGrp="1"/>
          </p:cNvGraphicFramePr>
          <p:nvPr>
            <p:ph idx="1"/>
            <p:extLst>
              <p:ext uri="{D42A27DB-BD31-4B8C-83A1-F6EECF244321}">
                <p14:modId xmlns:p14="http://schemas.microsoft.com/office/powerpoint/2010/main" val="129442426"/>
              </p:ext>
            </p:extLst>
          </p:nvPr>
        </p:nvGraphicFramePr>
        <p:xfrm>
          <a:off x="198783" y="675861"/>
          <a:ext cx="11993217" cy="5303605"/>
        </p:xfrm>
        <a:graphic>
          <a:graphicData uri="http://schemas.openxmlformats.org/drawingml/2006/table">
            <a:tbl>
              <a:tblPr firstRow="1" bandRow="1"/>
              <a:tblGrid>
                <a:gridCol w="1897916">
                  <a:extLst>
                    <a:ext uri="{9D8B030D-6E8A-4147-A177-3AD203B41FA5}">
                      <a16:colId xmlns:a16="http://schemas.microsoft.com/office/drawing/2014/main" val="2096720427"/>
                    </a:ext>
                  </a:extLst>
                </a:gridCol>
                <a:gridCol w="1120560">
                  <a:extLst>
                    <a:ext uri="{9D8B030D-6E8A-4147-A177-3AD203B41FA5}">
                      <a16:colId xmlns:a16="http://schemas.microsoft.com/office/drawing/2014/main" val="1935740276"/>
                    </a:ext>
                  </a:extLst>
                </a:gridCol>
                <a:gridCol w="1871576">
                  <a:extLst>
                    <a:ext uri="{9D8B030D-6E8A-4147-A177-3AD203B41FA5}">
                      <a16:colId xmlns:a16="http://schemas.microsoft.com/office/drawing/2014/main" val="1522469911"/>
                    </a:ext>
                  </a:extLst>
                </a:gridCol>
                <a:gridCol w="1351722">
                  <a:extLst>
                    <a:ext uri="{9D8B030D-6E8A-4147-A177-3AD203B41FA5}">
                      <a16:colId xmlns:a16="http://schemas.microsoft.com/office/drawing/2014/main" val="335345539"/>
                    </a:ext>
                  </a:extLst>
                </a:gridCol>
                <a:gridCol w="2324809">
                  <a:extLst>
                    <a:ext uri="{9D8B030D-6E8A-4147-A177-3AD203B41FA5}">
                      <a16:colId xmlns:a16="http://schemas.microsoft.com/office/drawing/2014/main" val="2425458220"/>
                    </a:ext>
                  </a:extLst>
                </a:gridCol>
                <a:gridCol w="1713317">
                  <a:extLst>
                    <a:ext uri="{9D8B030D-6E8A-4147-A177-3AD203B41FA5}">
                      <a16:colId xmlns:a16="http://schemas.microsoft.com/office/drawing/2014/main" val="122438106"/>
                    </a:ext>
                  </a:extLst>
                </a:gridCol>
                <a:gridCol w="1713317">
                  <a:extLst>
                    <a:ext uri="{9D8B030D-6E8A-4147-A177-3AD203B41FA5}">
                      <a16:colId xmlns:a16="http://schemas.microsoft.com/office/drawing/2014/main" val="4058188001"/>
                    </a:ext>
                  </a:extLst>
                </a:gridCol>
              </a:tblGrid>
              <a:tr h="439866">
                <a:tc rowSpan="2">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Watershed</a:t>
                      </a:r>
                      <a:endParaRPr lang="en-US" sz="2400" b="1" dirty="0">
                        <a:latin typeface="Arial" panose="020B0604020202020204" pitchFamily="34" charset="0"/>
                        <a:cs typeface="Arial" panose="020B0604020202020204" pitchFamily="34" charset="0"/>
                      </a:endParaRPr>
                    </a:p>
                  </a:txBody>
                  <a:tcPr/>
                </a:tc>
                <a:tc rowSpan="2">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Area (km2)</a:t>
                      </a:r>
                      <a:endParaRPr lang="en-US" sz="2400" b="1" dirty="0">
                        <a:latin typeface="Arial" panose="020B0604020202020204" pitchFamily="34" charset="0"/>
                        <a:cs typeface="Arial" panose="020B0604020202020204" pitchFamily="34" charset="0"/>
                      </a:endParaRPr>
                    </a:p>
                  </a:txBody>
                  <a:tcPr/>
                </a:tc>
                <a:tc gridSpan="2">
                  <a:txBody>
                    <a:bodyPr/>
                    <a:lstStyle/>
                    <a:p>
                      <a:pPr algn="ctr"/>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Land Use (%)</a:t>
                      </a:r>
                      <a:endParaRPr lang="en-US" sz="2400" b="1"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Percentage of Areas with Slopes</a:t>
                      </a:r>
                      <a:endParaRPr lang="en-US" sz="2400" b="1" dirty="0">
                        <a:latin typeface="Arial" panose="020B0604020202020204" pitchFamily="34" charset="0"/>
                        <a:cs typeface="Arial" panose="020B0604020202020204" pitchFamily="34" charset="0"/>
                      </a:endParaRPr>
                    </a:p>
                  </a:txBody>
                  <a:tcPr/>
                </a:tc>
                <a:tc hMerge="1">
                  <a:txBody>
                    <a:bodyPr/>
                    <a:lstStyle/>
                    <a:p>
                      <a:endParaRPr lang="en-US" dirty="0"/>
                    </a:p>
                  </a:txBody>
                  <a:tcPr/>
                </a:tc>
                <a:tc rowSpan="2">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Relief Ratio</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350439"/>
                  </a:ext>
                </a:extLst>
              </a:tr>
              <a:tr h="896129">
                <a:tc vMerge="1">
                  <a:txBody>
                    <a:bodyPr/>
                    <a:lstStyle/>
                    <a:p>
                      <a:endParaRPr lang="en-US" dirty="0"/>
                    </a:p>
                  </a:txBody>
                  <a:tcPr/>
                </a:tc>
                <a:tc vMerge="1">
                  <a:txBody>
                    <a:bodyPr/>
                    <a:lstStyle/>
                    <a:p>
                      <a:endParaRPr lang="en-US" dirty="0"/>
                    </a:p>
                  </a:txBody>
                  <a:tcPr/>
                </a:tc>
                <a:tc>
                  <a:txBody>
                    <a:bodyPr/>
                    <a:lstStyle/>
                    <a:p>
                      <a:r>
                        <a:rPr lang="en-US" sz="2400" b="1" dirty="0">
                          <a:latin typeface="Arial" panose="020B0604020202020204" pitchFamily="34" charset="0"/>
                          <a:cs typeface="Arial" panose="020B0604020202020204" pitchFamily="34" charset="0"/>
                        </a:rPr>
                        <a:t>Agriculture </a:t>
                      </a:r>
                    </a:p>
                  </a:txBody>
                  <a:tcPr/>
                </a:tc>
                <a:tc>
                  <a:txBody>
                    <a:bodyPr/>
                    <a:lstStyle/>
                    <a:p>
                      <a:r>
                        <a:rPr lang="en-US" sz="2400" b="1" i="0" u="none" strike="noStrike" kern="1200" baseline="0" dirty="0">
                          <a:solidFill>
                            <a:schemeClr val="tx1"/>
                          </a:solidFill>
                          <a:latin typeface="Arial" panose="020B0604020202020204" pitchFamily="34" charset="0"/>
                          <a:ea typeface="+mn-ea"/>
                          <a:cs typeface="Arial" panose="020B0604020202020204" pitchFamily="34" charset="0"/>
                        </a:rPr>
                        <a:t>Forest</a:t>
                      </a:r>
                      <a:endParaRPr lang="en-US" sz="2400" b="1" dirty="0">
                        <a:latin typeface="Arial" panose="020B0604020202020204" pitchFamily="34" charset="0"/>
                        <a:cs typeface="Arial" panose="020B0604020202020204" pitchFamily="34" charset="0"/>
                      </a:endParaRPr>
                    </a:p>
                  </a:txBody>
                  <a:tcPr/>
                </a:tc>
                <a:tc>
                  <a:txBody>
                    <a:bodyPr/>
                    <a:lstStyle/>
                    <a:p>
                      <a:r>
                        <a:rPr lang="en-US" sz="2400" b="1" dirty="0">
                          <a:latin typeface="Arial" panose="020B0604020202020204" pitchFamily="34" charset="0"/>
                          <a:cs typeface="Arial" panose="020B0604020202020204" pitchFamily="34" charset="0"/>
                        </a:rPr>
                        <a:t>0-10%</a:t>
                      </a:r>
                    </a:p>
                  </a:txBody>
                  <a:tcPr/>
                </a:tc>
                <a:tc>
                  <a:txBody>
                    <a:bodyPr/>
                    <a:lstStyle/>
                    <a:p>
                      <a:r>
                        <a:rPr lang="en-US" sz="2400" b="1" dirty="0">
                          <a:latin typeface="Arial" panose="020B0604020202020204" pitchFamily="34" charset="0"/>
                          <a:cs typeface="Arial" panose="020B0604020202020204" pitchFamily="34" charset="0"/>
                        </a:rPr>
                        <a:t>&gt;10%</a:t>
                      </a:r>
                    </a:p>
                  </a:txBody>
                  <a:tcPr/>
                </a:tc>
                <a:tc vMerge="1">
                  <a:txBody>
                    <a:bodyPr/>
                    <a:lstStyle/>
                    <a:p>
                      <a:endParaRPr lang="en-US" dirty="0"/>
                    </a:p>
                  </a:txBody>
                  <a:tcPr/>
                </a:tc>
                <a:extLst>
                  <a:ext uri="{0D108BD9-81ED-4DB2-BD59-A6C34878D82A}">
                    <a16:rowId xmlns:a16="http://schemas.microsoft.com/office/drawing/2014/main" val="3001791780"/>
                  </a:ext>
                </a:extLst>
              </a:tr>
              <a:tr h="896129">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14.3</a:t>
                      </a:r>
                    </a:p>
                    <a:p>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73.5</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23.5</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97.6</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2.4</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0.0146</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0683379"/>
                  </a:ext>
                </a:extLst>
              </a:tr>
              <a:tr h="896129">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FW</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70.0</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14.5</a:t>
                      </a:r>
                      <a:endParaRPr lang="en-US" sz="2400" dirty="0">
                        <a:latin typeface="Arial" panose="020B0604020202020204" pitchFamily="34" charset="0"/>
                        <a:cs typeface="Arial" panose="020B0604020202020204" pitchFamily="34" charset="0"/>
                      </a:endParaRPr>
                    </a:p>
                  </a:txBody>
                  <a:tcPr/>
                </a:tc>
                <a:tc>
                  <a:txBody>
                    <a:bodyPr/>
                    <a:lstStyle/>
                    <a:p>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84.4</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37.2</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62.8</a:t>
                      </a:r>
                      <a:endParaRPr lang="en-US" sz="2400" dirty="0">
                        <a:latin typeface="Arial" panose="020B0604020202020204" pitchFamily="34" charset="0"/>
                        <a:cs typeface="Arial" panose="020B0604020202020204" pitchFamily="34" charset="0"/>
                      </a:endParaRPr>
                    </a:p>
                  </a:txBody>
                  <a:tcPr/>
                </a:tc>
                <a:tc>
                  <a:txBody>
                    <a:bodyPr/>
                    <a:lstStyle/>
                    <a:p>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0.0553</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2576086"/>
                  </a:ext>
                </a:extLst>
              </a:tr>
              <a:tr h="89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AFW</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36.6</a:t>
                      </a:r>
                      <a:endParaRPr lang="en-US" sz="2400" dirty="0">
                        <a:latin typeface="Arial" panose="020B0604020202020204" pitchFamily="34" charset="0"/>
                        <a:cs typeface="Arial" panose="020B0604020202020204" pitchFamily="34" charset="0"/>
                      </a:endParaRPr>
                    </a:p>
                  </a:txBody>
                  <a:tcPr/>
                </a:tc>
                <a:tc>
                  <a:txBody>
                    <a:bodyPr/>
                    <a:lstStyle/>
                    <a:p>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58.9</a:t>
                      </a:r>
                      <a:endParaRPr lang="en-US" sz="2400" dirty="0">
                        <a:latin typeface="Arial" panose="020B0604020202020204" pitchFamily="34" charset="0"/>
                        <a:cs typeface="Arial" panose="020B0604020202020204" pitchFamily="34" charset="0"/>
                      </a:endParaRPr>
                    </a:p>
                  </a:txBody>
                  <a:tcPr/>
                </a:tc>
                <a:tc>
                  <a:txBody>
                    <a:bodyPr/>
                    <a:lstStyle/>
                    <a:p>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37.1</a:t>
                      </a:r>
                      <a:endParaRPr lang="en-US" sz="2400" dirty="0">
                        <a:latin typeface="Arial" panose="020B0604020202020204" pitchFamily="34" charset="0"/>
                        <a:cs typeface="Arial" panose="020B0604020202020204" pitchFamily="34" charset="0"/>
                      </a:endParaRPr>
                    </a:p>
                  </a:txBody>
                  <a:tcPr/>
                </a:tc>
                <a:tc>
                  <a:txBody>
                    <a:bodyPr/>
                    <a:lstStyle/>
                    <a:p>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79.7</a:t>
                      </a:r>
                      <a:endParaRPr lang="en-US" sz="2400" dirty="0">
                        <a:latin typeface="Arial" panose="020B0604020202020204" pitchFamily="34" charset="0"/>
                        <a:cs typeface="Arial" panose="020B0604020202020204" pitchFamily="34" charset="0"/>
                      </a:endParaRPr>
                    </a:p>
                  </a:txBody>
                  <a:tcPr/>
                </a:tc>
                <a:tc>
                  <a:txBody>
                    <a:bodyPr/>
                    <a:lstStyle/>
                    <a:p>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20.3</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0" i="0" u="none" strike="noStrike" kern="1200" baseline="0" dirty="0">
                          <a:solidFill>
                            <a:schemeClr val="tx1"/>
                          </a:solidFill>
                          <a:latin typeface="Arial" panose="020B0604020202020204" pitchFamily="34" charset="0"/>
                          <a:ea typeface="+mn-ea"/>
                          <a:cs typeface="Arial" panose="020B0604020202020204" pitchFamily="34" charset="0"/>
                        </a:rPr>
                        <a:t>0.0362</a:t>
                      </a:r>
                    </a:p>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907969"/>
                  </a:ext>
                </a:extLst>
              </a:tr>
              <a:tr h="89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SRW</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672.0</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40.8</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txBody>
                  <a:tcPr/>
                </a:tc>
                <a:tc>
                  <a:txBody>
                    <a:bodyPr/>
                    <a:lstStyle/>
                    <a:p>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53.7</a:t>
                      </a:r>
                      <a:endParaRPr lang="en-US" sz="2400" dirty="0">
                        <a:latin typeface="Arial" panose="020B0604020202020204" pitchFamily="34" charset="0"/>
                        <a:cs typeface="Arial" panose="020B0604020202020204" pitchFamily="34" charset="0"/>
                      </a:endParaRPr>
                    </a:p>
                  </a:txBody>
                  <a:tcPr/>
                </a:tc>
                <a:tc>
                  <a:txBody>
                    <a:bodyPr/>
                    <a:lstStyle/>
                    <a:p>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70.0</a:t>
                      </a:r>
                      <a:endParaRPr lang="en-US" sz="2400" dirty="0">
                        <a:latin typeface="Arial" panose="020B0604020202020204" pitchFamily="34" charset="0"/>
                        <a:cs typeface="Arial" panose="020B0604020202020204" pitchFamily="34" charset="0"/>
                      </a:endParaRPr>
                    </a:p>
                  </a:txBody>
                  <a:tcPr/>
                </a:tc>
                <a:tc>
                  <a:txBody>
                    <a:bodyPr/>
                    <a:lstStyle/>
                    <a:p>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30.0</a:t>
                      </a:r>
                      <a:endParaRPr lang="en-US" sz="2400" dirty="0">
                        <a:latin typeface="Arial" panose="020B0604020202020204" pitchFamily="34" charset="0"/>
                        <a:cs typeface="Arial" panose="020B0604020202020204" pitchFamily="34" charset="0"/>
                      </a:endParaRPr>
                    </a:p>
                  </a:txBody>
                  <a:tcPr/>
                </a:tc>
                <a:tc>
                  <a:txBody>
                    <a:bodyPr/>
                    <a:lstStyle/>
                    <a:p>
                      <a:r>
                        <a:rPr lang="pl-PL" sz="2400" b="0" i="0" u="none" strike="noStrike" kern="1200" baseline="0" dirty="0">
                          <a:solidFill>
                            <a:schemeClr val="tx1"/>
                          </a:solidFill>
                          <a:latin typeface="Arial" panose="020B0604020202020204" pitchFamily="34" charset="0"/>
                          <a:ea typeface="+mn-ea"/>
                          <a:cs typeface="Arial" panose="020B0604020202020204" pitchFamily="34" charset="0"/>
                        </a:rPr>
                        <a:t>0.0173</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6728762"/>
                  </a:ext>
                </a:extLst>
              </a:tr>
            </a:tbl>
          </a:graphicData>
        </a:graphic>
      </p:graphicFrame>
    </p:spTree>
    <p:extLst>
      <p:ext uri="{BB962C8B-B14F-4D97-AF65-F5344CB8AC3E}">
        <p14:creationId xmlns:p14="http://schemas.microsoft.com/office/powerpoint/2010/main" val="299630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75409B0-3890-488E-B847-FCFF373C55E6}"/>
              </a:ext>
            </a:extLst>
          </p:cNvPr>
          <p:cNvPicPr>
            <a:picLocks noGrp="1" noChangeAspect="1"/>
          </p:cNvPicPr>
          <p:nvPr>
            <p:ph idx="1"/>
          </p:nvPr>
        </p:nvPicPr>
        <p:blipFill>
          <a:blip r:embed="rId2"/>
          <a:stretch>
            <a:fillRect/>
          </a:stretch>
        </p:blipFill>
        <p:spPr>
          <a:xfrm>
            <a:off x="530087" y="742123"/>
            <a:ext cx="10959548" cy="4599352"/>
          </a:xfrm>
          <a:prstGeom prst="rect">
            <a:avLst/>
          </a:prstGeom>
        </p:spPr>
      </p:pic>
    </p:spTree>
    <p:extLst>
      <p:ext uri="{BB962C8B-B14F-4D97-AF65-F5344CB8AC3E}">
        <p14:creationId xmlns:p14="http://schemas.microsoft.com/office/powerpoint/2010/main" val="2859911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35ECB-76A2-4C70-98D4-61C0864573C7}"/>
              </a:ext>
            </a:extLst>
          </p:cNvPr>
          <p:cNvSpPr>
            <a:spLocks noGrp="1"/>
          </p:cNvSpPr>
          <p:nvPr>
            <p:ph idx="1"/>
          </p:nvPr>
        </p:nvSpPr>
        <p:spPr>
          <a:xfrm>
            <a:off x="410817" y="357809"/>
            <a:ext cx="11251095" cy="6202017"/>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Surface hydrological behavior is a function of the watershed characteristics like </a:t>
            </a:r>
            <a:r>
              <a:rPr lang="en-US" sz="2400" b="1" dirty="0">
                <a:solidFill>
                  <a:srgbClr val="00B050"/>
                </a:solidFill>
                <a:latin typeface="Arial" panose="020B0604020202020204" pitchFamily="34" charset="0"/>
                <a:cs typeface="Arial" panose="020B0604020202020204" pitchFamily="34" charset="0"/>
              </a:rPr>
              <a:t>geomorphology, topography, land use–land cover, geology, and soil</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It is rapid or delayed hydrological response, which often makes a watershed vulnerable to flooding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Morphometric parameters such as stream order, drainage density, stream frequency, and elongation ratio play a key role in governing the surface hydrology of the watershed</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Hence, it is very important to holistically assess the watershed characteristics in order to analyze the hydrological response of watersheds</a:t>
            </a:r>
            <a:r>
              <a:rPr lang="en-US" dirty="0"/>
              <a:t>, </a:t>
            </a:r>
          </a:p>
        </p:txBody>
      </p:sp>
    </p:spTree>
    <p:extLst>
      <p:ext uri="{BB962C8B-B14F-4D97-AF65-F5344CB8AC3E}">
        <p14:creationId xmlns:p14="http://schemas.microsoft.com/office/powerpoint/2010/main" val="1240203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8249267-F9BD-4A8B-B30A-70F1F6538A17}"/>
              </a:ext>
            </a:extLst>
          </p:cNvPr>
          <p:cNvPicPr>
            <a:picLocks noGrp="1" noChangeAspect="1"/>
          </p:cNvPicPr>
          <p:nvPr>
            <p:ph idx="1"/>
          </p:nvPr>
        </p:nvPicPr>
        <p:blipFill>
          <a:blip r:embed="rId2"/>
          <a:stretch>
            <a:fillRect/>
          </a:stretch>
        </p:blipFill>
        <p:spPr>
          <a:xfrm>
            <a:off x="251791" y="277813"/>
            <a:ext cx="11502887" cy="6415087"/>
          </a:xfrm>
          <a:prstGeom prst="rect">
            <a:avLst/>
          </a:prstGeom>
        </p:spPr>
      </p:pic>
    </p:spTree>
    <p:extLst>
      <p:ext uri="{BB962C8B-B14F-4D97-AF65-F5344CB8AC3E}">
        <p14:creationId xmlns:p14="http://schemas.microsoft.com/office/powerpoint/2010/main" val="1799623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597DBE2-E5DB-4D45-B97C-962B0FD6565E}"/>
              </a:ext>
            </a:extLst>
          </p:cNvPr>
          <p:cNvPicPr>
            <a:picLocks noGrp="1" noChangeAspect="1"/>
          </p:cNvPicPr>
          <p:nvPr>
            <p:ph idx="1"/>
          </p:nvPr>
        </p:nvPicPr>
        <p:blipFill>
          <a:blip r:embed="rId2"/>
          <a:stretch>
            <a:fillRect/>
          </a:stretch>
        </p:blipFill>
        <p:spPr>
          <a:xfrm>
            <a:off x="576775" y="675861"/>
            <a:ext cx="11465171" cy="5345111"/>
          </a:xfrm>
          <a:prstGeom prst="rect">
            <a:avLst/>
          </a:prstGeom>
        </p:spPr>
      </p:pic>
    </p:spTree>
    <p:extLst>
      <p:ext uri="{BB962C8B-B14F-4D97-AF65-F5344CB8AC3E}">
        <p14:creationId xmlns:p14="http://schemas.microsoft.com/office/powerpoint/2010/main" val="159525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FCD16E-5F27-4D03-813B-F3955C7EBE6A}"/>
              </a:ext>
            </a:extLst>
          </p:cNvPr>
          <p:cNvSpPr>
            <a:spLocks noGrp="1"/>
          </p:cNvSpPr>
          <p:nvPr>
            <p:ph idx="1"/>
          </p:nvPr>
        </p:nvSpPr>
        <p:spPr>
          <a:xfrm>
            <a:off x="0" y="0"/>
            <a:ext cx="12099235" cy="6758609"/>
          </a:xfrm>
        </p:spPr>
        <p:txBody>
          <a:bodyPr>
            <a:noAutofit/>
          </a:bodyPr>
          <a:lstStyle/>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Watershed hydrology is greatly affected by its morphometry</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Specially </a:t>
            </a:r>
            <a:r>
              <a:rPr lang="en-US" sz="2400" b="1" dirty="0">
                <a:latin typeface="Arial" panose="020B0604020202020204" pitchFamily="34" charset="0"/>
                <a:cs typeface="Arial" panose="020B0604020202020204" pitchFamily="34" charset="0"/>
              </a:rPr>
              <a:t>runoff potential </a:t>
            </a:r>
            <a:r>
              <a:rPr lang="en-US" sz="2400" dirty="0">
                <a:latin typeface="Arial" panose="020B0604020202020204" pitchFamily="34" charset="0"/>
                <a:cs typeface="Arial" panose="020B0604020202020204" pitchFamily="34" charset="0"/>
              </a:rPr>
              <a:t>has </a:t>
            </a:r>
            <a:r>
              <a:rPr lang="en-US" sz="2400" b="1" dirty="0">
                <a:solidFill>
                  <a:srgbClr val="00B050"/>
                </a:solidFill>
                <a:latin typeface="Arial" panose="020B0604020202020204" pitchFamily="34" charset="0"/>
                <a:cs typeface="Arial" panose="020B0604020202020204" pitchFamily="34" charset="0"/>
              </a:rPr>
              <a:t>a direct relationship </a:t>
            </a:r>
            <a:r>
              <a:rPr lang="en-US" sz="2400" dirty="0">
                <a:latin typeface="Arial" panose="020B0604020202020204" pitchFamily="34" charset="0"/>
                <a:cs typeface="Arial" panose="020B0604020202020204" pitchFamily="34" charset="0"/>
              </a:rPr>
              <a:t>with many of the morphometric parameters such as</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Stream order</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Mean bifurcation ratio</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density,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stream frequency,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drainage texture, and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Elongation ratio </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t>
            </a:r>
            <a:r>
              <a:rPr lang="en-US" sz="2400" b="1" dirty="0">
                <a:solidFill>
                  <a:srgbClr val="00B050"/>
                </a:solidFill>
                <a:latin typeface="Arial" panose="020B0604020202020204" pitchFamily="34" charset="0"/>
                <a:cs typeface="Arial" panose="020B0604020202020204" pitchFamily="34" charset="0"/>
              </a:rPr>
              <a:t>greater the values of these parameters the greater is the runoff potential </a:t>
            </a:r>
            <a:r>
              <a:rPr lang="en-US" sz="2400" dirty="0">
                <a:latin typeface="Arial" panose="020B0604020202020204" pitchFamily="34" charset="0"/>
                <a:cs typeface="Arial" panose="020B0604020202020204" pitchFamily="34" charset="0"/>
              </a:rPr>
              <a:t>of the watershed and vice versa. </a:t>
            </a:r>
          </a:p>
        </p:txBody>
      </p:sp>
    </p:spTree>
    <p:extLst>
      <p:ext uri="{BB962C8B-B14F-4D97-AF65-F5344CB8AC3E}">
        <p14:creationId xmlns:p14="http://schemas.microsoft.com/office/powerpoint/2010/main" val="320446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61997-D717-4B19-A5EF-59029A05633B}"/>
              </a:ext>
            </a:extLst>
          </p:cNvPr>
          <p:cNvSpPr>
            <a:spLocks noGrp="1"/>
          </p:cNvSpPr>
          <p:nvPr>
            <p:ph idx="1"/>
          </p:nvPr>
        </p:nvSpPr>
        <p:spPr>
          <a:xfrm>
            <a:off x="371061" y="304800"/>
            <a:ext cx="10982739" cy="5923722"/>
          </a:xfrm>
        </p:spPr>
        <p:txBody>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Whereas some parameters have </a:t>
            </a:r>
            <a:r>
              <a:rPr lang="en-US" sz="2400" b="1" dirty="0">
                <a:solidFill>
                  <a:srgbClr val="00B050"/>
                </a:solidFill>
                <a:latin typeface="Arial" panose="020B0604020202020204" pitchFamily="34" charset="0"/>
                <a:cs typeface="Arial" panose="020B0604020202020204" pitchFamily="34" charset="0"/>
              </a:rPr>
              <a:t>an inverse relation</a:t>
            </a:r>
            <a:r>
              <a:rPr lang="en-US" sz="2400" dirty="0">
                <a:solidFill>
                  <a:srgbClr val="00B05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with runoff potential.</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such as</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length of overland flow,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circulatory ratio,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form factor (inverse of shape index)</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basin shape, and </a:t>
            </a:r>
          </a:p>
          <a:p>
            <a:pPr lvl="2"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compactness coefficient </a:t>
            </a:r>
          </a:p>
          <a:p>
            <a:endParaRPr lang="en-US" dirty="0"/>
          </a:p>
        </p:txBody>
      </p:sp>
    </p:spTree>
    <p:extLst>
      <p:ext uri="{BB962C8B-B14F-4D97-AF65-F5344CB8AC3E}">
        <p14:creationId xmlns:p14="http://schemas.microsoft.com/office/powerpoint/2010/main" val="112718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2BB7E-CC6E-42C5-AEE7-D1369A602C4F}"/>
              </a:ext>
            </a:extLst>
          </p:cNvPr>
          <p:cNvSpPr>
            <a:spLocks noGrp="1"/>
          </p:cNvSpPr>
          <p:nvPr>
            <p:ph idx="1"/>
          </p:nvPr>
        </p:nvSpPr>
        <p:spPr>
          <a:xfrm>
            <a:off x="331304" y="238539"/>
            <a:ext cx="11022496" cy="6453809"/>
          </a:xfrm>
          <a:solidFill>
            <a:schemeClr val="bg1">
              <a:lumMod val="95000"/>
            </a:schemeClr>
          </a:solidFill>
        </p:spPr>
        <p:txBody>
          <a:bodyPr>
            <a:normAutofit lnSpcReduction="10000"/>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Stream order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Since higher stream order is associated with more discharge and higher velocity of the stream flow, it is deduced that the surface runoff and sediment load from higher stream order watersheds is more as compared to lower stream order watersheds</a:t>
            </a: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Mean bifurcation ratio</a:t>
            </a:r>
          </a:p>
          <a:p>
            <a:pPr marL="457200" lvl="1" indent="0" algn="just">
              <a:lnSpc>
                <a:spcPct val="150000"/>
              </a:lnSpc>
              <a:buNone/>
            </a:pPr>
            <a:r>
              <a:rPr lang="sv-SE" b="1" dirty="0">
                <a:latin typeface="Arial" panose="020B0604020202020204" pitchFamily="34" charset="0"/>
                <a:cs typeface="Arial" panose="020B0604020202020204" pitchFamily="34" charset="0"/>
              </a:rPr>
              <a:t>Rb = Nu/Nu +1 </a:t>
            </a:r>
          </a:p>
          <a:p>
            <a:pPr marL="457200" lvl="1" indent="0" algn="just">
              <a:lnSpc>
                <a:spcPct val="150000"/>
              </a:lnSpc>
              <a:buNone/>
            </a:pPr>
            <a:r>
              <a:rPr lang="sv-SE" dirty="0">
                <a:latin typeface="Arial" panose="020B0604020202020204" pitchFamily="34" charset="0"/>
                <a:cs typeface="Arial" panose="020B0604020202020204" pitchFamily="34" charset="0"/>
              </a:rPr>
              <a:t>where </a:t>
            </a:r>
          </a:p>
          <a:p>
            <a:pPr marL="914400" lvl="2" indent="0" algn="just">
              <a:lnSpc>
                <a:spcPct val="150000"/>
              </a:lnSpc>
              <a:buNone/>
            </a:pPr>
            <a:r>
              <a:rPr lang="sv-SE" sz="2400" dirty="0">
                <a:latin typeface="Arial" panose="020B0604020202020204" pitchFamily="34" charset="0"/>
                <a:cs typeface="Arial" panose="020B0604020202020204" pitchFamily="34" charset="0"/>
              </a:rPr>
              <a:t>Rb = bifurcation ratio; </a:t>
            </a:r>
          </a:p>
          <a:p>
            <a:pPr marL="914400" lvl="2" indent="0" algn="just">
              <a:lnSpc>
                <a:spcPct val="150000"/>
              </a:lnSpc>
              <a:buNone/>
            </a:pPr>
            <a:r>
              <a:rPr lang="sv-SE" sz="2400" dirty="0">
                <a:latin typeface="Arial" panose="020B0604020202020204" pitchFamily="34" charset="0"/>
                <a:cs typeface="Arial" panose="020B0604020202020204" pitchFamily="34" charset="0"/>
              </a:rPr>
              <a:t>Nu = total no. </a:t>
            </a:r>
            <a:r>
              <a:rPr lang="en-US" sz="2400" dirty="0">
                <a:latin typeface="Arial" panose="020B0604020202020204" pitchFamily="34" charset="0"/>
                <a:cs typeface="Arial" panose="020B0604020202020204" pitchFamily="34" charset="0"/>
              </a:rPr>
              <a:t>of stream segments of order ‘‘u’’; </a:t>
            </a:r>
          </a:p>
          <a:p>
            <a:pPr marL="914400" lvl="2" indent="0" algn="just">
              <a:lnSpc>
                <a:spcPct val="150000"/>
              </a:lnSpc>
              <a:buNone/>
            </a:pPr>
            <a:r>
              <a:rPr lang="en-US" sz="2400" dirty="0">
                <a:latin typeface="Arial" panose="020B0604020202020204" pitchFamily="34" charset="0"/>
                <a:cs typeface="Arial" panose="020B0604020202020204" pitchFamily="34" charset="0"/>
              </a:rPr>
              <a:t>Nu +1 = number of segments of the next higher order</a:t>
            </a:r>
          </a:p>
        </p:txBody>
      </p:sp>
    </p:spTree>
    <p:extLst>
      <p:ext uri="{BB962C8B-B14F-4D97-AF65-F5344CB8AC3E}">
        <p14:creationId xmlns:p14="http://schemas.microsoft.com/office/powerpoint/2010/main" val="36502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0F7BF-9DB5-484E-B4FB-4CB36FEFB23D}"/>
              </a:ext>
            </a:extLst>
          </p:cNvPr>
          <p:cNvSpPr>
            <a:spLocks noGrp="1"/>
          </p:cNvSpPr>
          <p:nvPr>
            <p:ph idx="1"/>
          </p:nvPr>
        </p:nvSpPr>
        <p:spPr>
          <a:xfrm>
            <a:off x="331304" y="251791"/>
            <a:ext cx="11396870" cy="6281531"/>
          </a:xfrm>
          <a:solidFill>
            <a:schemeClr val="bg1">
              <a:lumMod val="95000"/>
            </a:schemeClr>
          </a:solidFill>
        </p:spPr>
        <p:txBody>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possibility of variations in watershed geometry and lithology introduces unequal bifurcation ratio from one order to the next and tends to be constant throughout the succession</a:t>
            </a:r>
          </a:p>
          <a:p>
            <a:pPr>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Thus, </a:t>
            </a:r>
            <a:r>
              <a:rPr lang="en-US" sz="2400" b="1" dirty="0">
                <a:solidFill>
                  <a:srgbClr val="00B050"/>
                </a:solidFill>
                <a:latin typeface="Arial" panose="020B0604020202020204" pitchFamily="34" charset="0"/>
                <a:cs typeface="Arial" panose="020B0604020202020204" pitchFamily="34" charset="0"/>
              </a:rPr>
              <a:t>mean bifurcation ratio </a:t>
            </a:r>
            <a:r>
              <a:rPr lang="en-US" sz="2400" dirty="0">
                <a:latin typeface="Arial" panose="020B0604020202020204" pitchFamily="34" charset="0"/>
                <a:cs typeface="Arial" panose="020B0604020202020204" pitchFamily="34" charset="0"/>
              </a:rPr>
              <a:t>is an indicator of structural complexity and permeability of the terrain and is thus negatively correlated with the permeability of a watershed.</a:t>
            </a:r>
            <a:endParaRPr lang="en-US" sz="2400" b="1" dirty="0">
              <a:solidFill>
                <a:srgbClr val="00B050"/>
              </a:solidFill>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 watershed with </a:t>
            </a:r>
            <a:r>
              <a:rPr lang="en-US" sz="2400" b="1" dirty="0">
                <a:solidFill>
                  <a:srgbClr val="00B050"/>
                </a:solidFill>
                <a:latin typeface="Arial" panose="020B0604020202020204" pitchFamily="34" charset="0"/>
                <a:cs typeface="Arial" panose="020B0604020202020204" pitchFamily="34" charset="0"/>
              </a:rPr>
              <a:t>Higher</a:t>
            </a:r>
            <a:r>
              <a:rPr lang="en-US" sz="2400" dirty="0">
                <a:latin typeface="Arial" panose="020B0604020202020204" pitchFamily="34" charset="0"/>
                <a:cs typeface="Arial" panose="020B0604020202020204" pitchFamily="34" charset="0"/>
              </a:rPr>
              <a:t> </a:t>
            </a:r>
            <a:r>
              <a:rPr lang="en-US" sz="2400" b="1" dirty="0">
                <a:solidFill>
                  <a:srgbClr val="00B050"/>
                </a:solidFill>
                <a:latin typeface="Arial" panose="020B0604020202020204" pitchFamily="34" charset="0"/>
                <a:cs typeface="Arial" panose="020B0604020202020204" pitchFamily="34" charset="0"/>
              </a:rPr>
              <a:t>mean bifurcation ratio </a:t>
            </a:r>
            <a:r>
              <a:rPr lang="en-US" sz="2400" dirty="0">
                <a:latin typeface="Arial" panose="020B0604020202020204" pitchFamily="34" charset="0"/>
                <a:cs typeface="Arial" panose="020B0604020202020204" pitchFamily="34" charset="0"/>
              </a:rPr>
              <a:t>specifies early hydrograph peak during the storm events compared to a watershed with </a:t>
            </a:r>
            <a:r>
              <a:rPr lang="en-US" sz="2400" b="1" dirty="0">
                <a:solidFill>
                  <a:srgbClr val="00B050"/>
                </a:solidFill>
                <a:latin typeface="Arial" panose="020B0604020202020204" pitchFamily="34" charset="0"/>
                <a:cs typeface="Arial" panose="020B0604020202020204" pitchFamily="34" charset="0"/>
              </a:rPr>
              <a:t>lower</a:t>
            </a:r>
            <a:r>
              <a:rPr lang="en-US" sz="2400" dirty="0">
                <a:latin typeface="Arial" panose="020B0604020202020204" pitchFamily="34" charset="0"/>
                <a:cs typeface="Arial" panose="020B0604020202020204" pitchFamily="34" charset="0"/>
              </a:rPr>
              <a:t> </a:t>
            </a:r>
            <a:r>
              <a:rPr lang="en-US" sz="2400" b="1" dirty="0">
                <a:solidFill>
                  <a:srgbClr val="00B050"/>
                </a:solidFill>
                <a:latin typeface="Arial" panose="020B0604020202020204" pitchFamily="34" charset="0"/>
                <a:cs typeface="Arial" panose="020B0604020202020204" pitchFamily="34" charset="0"/>
              </a:rPr>
              <a:t>mean bifurcation ratio</a:t>
            </a:r>
          </a:p>
          <a:p>
            <a:endParaRPr lang="en-US" dirty="0"/>
          </a:p>
        </p:txBody>
      </p:sp>
    </p:spTree>
    <p:extLst>
      <p:ext uri="{BB962C8B-B14F-4D97-AF65-F5344CB8AC3E}">
        <p14:creationId xmlns:p14="http://schemas.microsoft.com/office/powerpoint/2010/main" val="117559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479DB-3401-4059-AF0B-73A0DA9B263C}"/>
              </a:ext>
            </a:extLst>
          </p:cNvPr>
          <p:cNvSpPr>
            <a:spLocks noGrp="1"/>
          </p:cNvSpPr>
          <p:nvPr>
            <p:ph idx="1"/>
          </p:nvPr>
        </p:nvSpPr>
        <p:spPr>
          <a:xfrm>
            <a:off x="228600" y="254001"/>
            <a:ext cx="11473070" cy="6491356"/>
          </a:xfrm>
          <a:solidFill>
            <a:schemeClr val="bg1">
              <a:lumMod val="95000"/>
            </a:schemeClr>
          </a:solidFill>
        </p:spPr>
        <p:txBody>
          <a:bodyPr>
            <a:normAutofit/>
          </a:bodyPr>
          <a:lstStyle/>
          <a:p>
            <a:pPr algn="just">
              <a:lnSpc>
                <a:spcPts val="4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Drainage density (</a:t>
            </a:r>
            <a:r>
              <a:rPr lang="en-US" sz="2400" b="1" dirty="0" err="1">
                <a:latin typeface="Arial" panose="020B0604020202020204" pitchFamily="34" charset="0"/>
                <a:cs typeface="Arial" panose="020B0604020202020204" pitchFamily="34" charset="0"/>
              </a:rPr>
              <a:t>D</a:t>
            </a:r>
            <a:r>
              <a:rPr lang="en-US" sz="2400" b="1" baseline="-25000" dirty="0" err="1">
                <a:latin typeface="Arial" panose="020B0604020202020204" pitchFamily="34" charset="0"/>
                <a:cs typeface="Arial" panose="020B0604020202020204" pitchFamily="34" charset="0"/>
              </a:rPr>
              <a:t>d</a:t>
            </a:r>
            <a:r>
              <a:rPr lang="en-US" sz="2400" b="1" dirty="0">
                <a:latin typeface="Arial" panose="020B0604020202020204" pitchFamily="34" charset="0"/>
                <a:cs typeface="Arial" panose="020B0604020202020204" pitchFamily="34" charset="0"/>
              </a:rPr>
              <a:t>) = Lu/A</a:t>
            </a:r>
          </a:p>
          <a:p>
            <a:pPr marL="457200" lvl="1" indent="0" algn="just">
              <a:lnSpc>
                <a:spcPts val="4000"/>
              </a:lnSpc>
              <a:buNone/>
            </a:pPr>
            <a:r>
              <a:rPr lang="en-US" dirty="0">
                <a:latin typeface="Arial" panose="020B0604020202020204" pitchFamily="34" charset="0"/>
                <a:cs typeface="Arial" panose="020B0604020202020204" pitchFamily="34" charset="0"/>
              </a:rPr>
              <a:t>where </a:t>
            </a:r>
          </a:p>
          <a:p>
            <a:pPr marL="914400" lvl="2" indent="0" algn="just">
              <a:lnSpc>
                <a:spcPts val="4000"/>
              </a:lnSpc>
              <a:buNone/>
            </a:pPr>
            <a:r>
              <a:rPr lang="en-US" sz="2400" dirty="0" err="1">
                <a:latin typeface="Arial" panose="020B0604020202020204" pitchFamily="34" charset="0"/>
                <a:cs typeface="Arial" panose="020B0604020202020204" pitchFamily="34" charset="0"/>
              </a:rPr>
              <a:t>D</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 drainage density; </a:t>
            </a:r>
          </a:p>
          <a:p>
            <a:pPr marL="914400" lvl="2" indent="0" algn="just">
              <a:lnSpc>
                <a:spcPts val="4000"/>
              </a:lnSpc>
              <a:buNone/>
            </a:pPr>
            <a:r>
              <a:rPr lang="en-US" sz="2400" dirty="0">
                <a:latin typeface="Arial" panose="020B0604020202020204" pitchFamily="34" charset="0"/>
                <a:cs typeface="Arial" panose="020B0604020202020204" pitchFamily="34" charset="0"/>
              </a:rPr>
              <a:t>Lu = total stream length of all orders; </a:t>
            </a:r>
          </a:p>
          <a:p>
            <a:pPr marL="914400" lvl="2" indent="0" algn="just">
              <a:lnSpc>
                <a:spcPts val="4000"/>
              </a:lnSpc>
              <a:buNone/>
            </a:pPr>
            <a:r>
              <a:rPr lang="en-US" sz="2400" dirty="0">
                <a:latin typeface="Arial" panose="020B0604020202020204" pitchFamily="34" charset="0"/>
                <a:cs typeface="Arial" panose="020B0604020202020204" pitchFamily="34" charset="0"/>
              </a:rPr>
              <a:t>A = area of the watershed (km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Hydrology of a watershed fluctuates considerably in response to the changes in the drainage density</a:t>
            </a:r>
          </a:p>
          <a:p>
            <a:pPr algn="just">
              <a:lnSpc>
                <a:spcPts val="4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 watershed with higher </a:t>
            </a:r>
            <a:r>
              <a:rPr lang="en-US" sz="2400" dirty="0" err="1">
                <a:latin typeface="Arial" panose="020B0604020202020204" pitchFamily="34" charset="0"/>
                <a:cs typeface="Arial" panose="020B0604020202020204" pitchFamily="34" charset="0"/>
              </a:rPr>
              <a:t>D</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may be resulted from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impermeable subsurface material,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sparse vegetation, and </a:t>
            </a:r>
          </a:p>
          <a:p>
            <a:pPr lvl="1" algn="just">
              <a:lnSpc>
                <a:spcPts val="4000"/>
              </a:lnSpc>
              <a:buFont typeface="Wingdings" panose="05000000000000000000" pitchFamily="2" charset="2"/>
              <a:buChar char="v"/>
            </a:pPr>
            <a:r>
              <a:rPr lang="en-US" dirty="0">
                <a:latin typeface="Arial" panose="020B0604020202020204" pitchFamily="34" charset="0"/>
                <a:cs typeface="Arial" panose="020B0604020202020204" pitchFamily="34" charset="0"/>
              </a:rPr>
              <a:t>mountainous relief</a:t>
            </a:r>
          </a:p>
          <a:p>
            <a:endParaRPr lang="en-US"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51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AA3B8-5AA3-47A1-9FD6-25E81FCC8440}"/>
              </a:ext>
            </a:extLst>
          </p:cNvPr>
          <p:cNvSpPr>
            <a:spLocks noGrp="1"/>
          </p:cNvSpPr>
          <p:nvPr>
            <p:ph idx="1"/>
          </p:nvPr>
        </p:nvSpPr>
        <p:spPr>
          <a:xfrm>
            <a:off x="381000" y="431800"/>
            <a:ext cx="11468100" cy="6134100"/>
          </a:xfrm>
          <a:solidFill>
            <a:schemeClr val="bg1">
              <a:lumMod val="95000"/>
            </a:schemeClr>
          </a:solidFill>
        </p:spPr>
        <p:txBody>
          <a:bodyPr/>
          <a:lstStyle/>
          <a:p>
            <a:pPr algn="just">
              <a:lnSpc>
                <a:spcPct val="16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On the other hand a watershed with lower </a:t>
            </a:r>
            <a:r>
              <a:rPr lang="en-US" sz="2400" dirty="0" err="1">
                <a:latin typeface="Arial" panose="020B0604020202020204" pitchFamily="34" charset="0"/>
                <a:cs typeface="Arial" panose="020B0604020202020204" pitchFamily="34" charset="0"/>
              </a:rPr>
              <a:t>D</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may be resulted from </a:t>
            </a:r>
          </a:p>
          <a:p>
            <a:pPr lvl="1" algn="just">
              <a:lnSpc>
                <a:spcPct val="160000"/>
              </a:lnSpc>
              <a:buFont typeface="Wingdings" panose="05000000000000000000" pitchFamily="2" charset="2"/>
              <a:buChar char="v"/>
            </a:pPr>
            <a:r>
              <a:rPr lang="en-US" dirty="0">
                <a:latin typeface="Arial" panose="020B0604020202020204" pitchFamily="34" charset="0"/>
                <a:cs typeface="Arial" panose="020B0604020202020204" pitchFamily="34" charset="0"/>
              </a:rPr>
              <a:t>permeable subsurface material,</a:t>
            </a:r>
          </a:p>
          <a:p>
            <a:pPr lvl="1" algn="just">
              <a:lnSpc>
                <a:spcPct val="160000"/>
              </a:lnSpc>
              <a:buFont typeface="Wingdings" panose="05000000000000000000" pitchFamily="2" charset="2"/>
              <a:buChar char="v"/>
            </a:pPr>
            <a:r>
              <a:rPr lang="en-US" dirty="0">
                <a:latin typeface="Arial" panose="020B0604020202020204" pitchFamily="34" charset="0"/>
                <a:cs typeface="Arial" panose="020B0604020202020204" pitchFamily="34" charset="0"/>
              </a:rPr>
              <a:t>good vegetation cover, and </a:t>
            </a:r>
          </a:p>
          <a:p>
            <a:pPr lvl="1" algn="just">
              <a:lnSpc>
                <a:spcPct val="160000"/>
              </a:lnSpc>
              <a:buFont typeface="Wingdings" panose="05000000000000000000" pitchFamily="2" charset="2"/>
              <a:buChar char="v"/>
            </a:pPr>
            <a:r>
              <a:rPr lang="en-US" dirty="0">
                <a:latin typeface="Arial" panose="020B0604020202020204" pitchFamily="34" charset="0"/>
                <a:cs typeface="Arial" panose="020B0604020202020204" pitchFamily="34" charset="0"/>
              </a:rPr>
              <a:t>low relief</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Hence, high </a:t>
            </a:r>
            <a:r>
              <a:rPr lang="en-US" sz="2400" dirty="0" err="1">
                <a:latin typeface="Arial" panose="020B0604020202020204" pitchFamily="34" charset="0"/>
                <a:cs typeface="Arial" panose="020B0604020202020204" pitchFamily="34" charset="0"/>
              </a:rPr>
              <a:t>D</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reflects that it has a highly dichotomized drainage basin with a quite rapid hydrological response to rainfall events</a:t>
            </a:r>
          </a:p>
        </p:txBody>
      </p:sp>
    </p:spTree>
    <p:extLst>
      <p:ext uri="{BB962C8B-B14F-4D97-AF65-F5344CB8AC3E}">
        <p14:creationId xmlns:p14="http://schemas.microsoft.com/office/powerpoint/2010/main" val="1925527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9088</TotalTime>
  <Words>2016</Words>
  <Application>Microsoft Office PowerPoint</Application>
  <PresentationFormat>Widescreen</PresentationFormat>
  <Paragraphs>258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Amost Similar grass in choke mount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73</cp:revision>
  <dcterms:created xsi:type="dcterms:W3CDTF">2018-06-11T12:24:28Z</dcterms:created>
  <dcterms:modified xsi:type="dcterms:W3CDTF">2019-12-06T19:26:37Z</dcterms:modified>
</cp:coreProperties>
</file>