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90" r:id="rId4"/>
    <p:sldId id="291" r:id="rId5"/>
    <p:sldId id="292" r:id="rId6"/>
    <p:sldId id="293" r:id="rId7"/>
    <p:sldId id="294" r:id="rId8"/>
    <p:sldId id="343" r:id="rId9"/>
    <p:sldId id="346" r:id="rId10"/>
    <p:sldId id="276" r:id="rId11"/>
    <p:sldId id="277" r:id="rId12"/>
    <p:sldId id="278" r:id="rId13"/>
    <p:sldId id="279" r:id="rId14"/>
    <p:sldId id="284" r:id="rId15"/>
    <p:sldId id="285" r:id="rId16"/>
    <p:sldId id="280" r:id="rId17"/>
    <p:sldId id="282" r:id="rId18"/>
    <p:sldId id="295" r:id="rId19"/>
    <p:sldId id="281" r:id="rId20"/>
    <p:sldId id="286" r:id="rId21"/>
    <p:sldId id="297" r:id="rId22"/>
    <p:sldId id="287" r:id="rId23"/>
    <p:sldId id="288" r:id="rId24"/>
    <p:sldId id="260" r:id="rId25"/>
    <p:sldId id="344" r:id="rId26"/>
    <p:sldId id="298" r:id="rId27"/>
    <p:sldId id="299" r:id="rId28"/>
    <p:sldId id="300" r:id="rId29"/>
    <p:sldId id="319" r:id="rId30"/>
    <p:sldId id="301" r:id="rId31"/>
    <p:sldId id="302" r:id="rId32"/>
    <p:sldId id="345" r:id="rId33"/>
    <p:sldId id="303" r:id="rId34"/>
    <p:sldId id="304" r:id="rId35"/>
    <p:sldId id="305" r:id="rId36"/>
    <p:sldId id="306" r:id="rId37"/>
    <p:sldId id="307" r:id="rId38"/>
    <p:sldId id="308" r:id="rId39"/>
    <p:sldId id="309" r:id="rId40"/>
    <p:sldId id="310" r:id="rId41"/>
    <p:sldId id="311" r:id="rId42"/>
    <p:sldId id="312" r:id="rId43"/>
    <p:sldId id="317" r:id="rId44"/>
    <p:sldId id="313" r:id="rId45"/>
    <p:sldId id="314" r:id="rId46"/>
    <p:sldId id="315" r:id="rId47"/>
    <p:sldId id="316" r:id="rId48"/>
    <p:sldId id="318" r:id="rId49"/>
    <p:sldId id="320" r:id="rId50"/>
    <p:sldId id="321" r:id="rId51"/>
    <p:sldId id="322" r:id="rId52"/>
    <p:sldId id="323" r:id="rId53"/>
    <p:sldId id="324" r:id="rId54"/>
    <p:sldId id="325" r:id="rId55"/>
    <p:sldId id="335" r:id="rId56"/>
    <p:sldId id="337" r:id="rId57"/>
    <p:sldId id="336" r:id="rId58"/>
    <p:sldId id="338" r:id="rId59"/>
    <p:sldId id="339" r:id="rId60"/>
    <p:sldId id="340" r:id="rId61"/>
    <p:sldId id="34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814A-223F-4DDC-B2CA-3FC071CBAD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8455D-03D6-4242-868D-BB992496A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20E127-299B-41B0-AF07-F06B3DAAFF96}"/>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2A854D6E-69EF-44C6-B472-92E6F943B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5797E-E2DB-4E11-9A20-7A8B6849EDDB}"/>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92990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E82E-3CAB-4A20-A9A9-935FFF65D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94BE9F-8865-47EB-8C35-0C42AA69DC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6140C-91DB-4832-871C-E28724CB24FE}"/>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0AD8C1F0-2A92-4A91-B268-2C1137D5F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4E1C8-5B2F-4A79-AFAA-403B4097C5EE}"/>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407872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CBDF5-E425-4311-A28B-ACB0C8401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B5FB4-4FC5-4CD9-9AFE-B93FA748B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08FE3-DC23-4EDE-A911-9EADC8856C24}"/>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86510B65-4A41-4E7C-B798-67D779091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FC87-1AB7-43FC-9D63-E6DA0C0DF438}"/>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181360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CA9E-3C40-4BFC-BA3D-72E4DB647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44226-55E2-4CBD-9145-E2DAF55FF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AFB2D-46D8-443B-8CA5-9823014CA823}"/>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FCEE5AA4-68BD-4073-BC6C-0E2295459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EEDAD-5989-4CE2-8254-AB696F31B7C6}"/>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9776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A23F-8360-4ED6-8B65-F26D7049E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4E769-434D-4BC0-8F27-F8CEC7A98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574BD9-9FC0-4903-BE0B-9154DB601588}"/>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0514967E-686B-48D6-8173-7211C486E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D9C97-74E3-4D29-9990-06A444F85657}"/>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34803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08F8-BBD6-42F4-8383-882D51D1A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385A8-5786-48C1-A88C-8D6123BF23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B1F14D-50BA-4131-8696-9E0EDA18EC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4848C-70C2-45FF-9680-B76FD7241FF2}"/>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6" name="Footer Placeholder 5">
            <a:extLst>
              <a:ext uri="{FF2B5EF4-FFF2-40B4-BE49-F238E27FC236}">
                <a16:creationId xmlns:a16="http://schemas.microsoft.com/office/drawing/2014/main" id="{744FD1EF-ADE6-43E3-A625-DCB764E13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1C8F0-7D4D-4F9B-BBEF-61F9E79D2A19}"/>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24311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F857-12A4-4915-BA35-0C5DCB6EC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81028-C240-471C-B451-57A931398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1EF0BF-8405-47FD-A12A-B0A03539B7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C09D7-0764-4EDE-99B3-75A46AA88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29B441-8F44-497B-8EE8-828C5978A3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84D0F7-0AB4-44B9-BC21-EE6341AD588C}"/>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8" name="Footer Placeholder 7">
            <a:extLst>
              <a:ext uri="{FF2B5EF4-FFF2-40B4-BE49-F238E27FC236}">
                <a16:creationId xmlns:a16="http://schemas.microsoft.com/office/drawing/2014/main" id="{B220966F-5A93-48F5-B046-A9347C0E56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B2FF1-9F2D-4B6A-9247-8A9271575A6D}"/>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167718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7C15-6352-4A3F-B2EB-B9DF1DC31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BF1A0B-6975-49FA-836A-4A0E1493F30C}"/>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4" name="Footer Placeholder 3">
            <a:extLst>
              <a:ext uri="{FF2B5EF4-FFF2-40B4-BE49-F238E27FC236}">
                <a16:creationId xmlns:a16="http://schemas.microsoft.com/office/drawing/2014/main" id="{E38CE4CA-164D-4E57-AAFC-6DC38D4C7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072B3-8B75-49DF-A0A6-64E537558F5C}"/>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392970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2C9FF-8711-4ADB-9A0F-757CBCB2A213}"/>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3" name="Footer Placeholder 2">
            <a:extLst>
              <a:ext uri="{FF2B5EF4-FFF2-40B4-BE49-F238E27FC236}">
                <a16:creationId xmlns:a16="http://schemas.microsoft.com/office/drawing/2014/main" id="{10173ACD-4822-49BC-BD70-3EDD697C6D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18672F-1F00-4878-9024-3B9BD8402226}"/>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17326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65C6-D9DC-4518-8377-F2B693D8B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D04CAA-A12A-489B-9111-EF149E1C3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52239B-D7C5-402C-94A5-9AA97CD13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DE7387-4B3F-4752-8263-4C9143090E24}"/>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6" name="Footer Placeholder 5">
            <a:extLst>
              <a:ext uri="{FF2B5EF4-FFF2-40B4-BE49-F238E27FC236}">
                <a16:creationId xmlns:a16="http://schemas.microsoft.com/office/drawing/2014/main" id="{A459B587-66EA-4128-8BDB-25B0630C0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0526D-52C9-4090-8A36-C26A375374A1}"/>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367392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73B7-D470-4031-A8C6-94CC3C1B8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203D81-8B48-4A39-B185-41116A0A6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C57BB4-DCA4-4910-8F24-307D6BD16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A6FD02-2C7C-49B5-A648-FC1D2A928666}"/>
              </a:ext>
            </a:extLst>
          </p:cNvPr>
          <p:cNvSpPr>
            <a:spLocks noGrp="1"/>
          </p:cNvSpPr>
          <p:nvPr>
            <p:ph type="dt" sz="half" idx="10"/>
          </p:nvPr>
        </p:nvSpPr>
        <p:spPr/>
        <p:txBody>
          <a:bodyPr/>
          <a:lstStyle/>
          <a:p>
            <a:fld id="{E0A540D5-87E0-40A5-A17B-DDB14FC51690}" type="datetimeFigureOut">
              <a:rPr lang="en-US" smtClean="0"/>
              <a:t>12/6/2019</a:t>
            </a:fld>
            <a:endParaRPr lang="en-US"/>
          </a:p>
        </p:txBody>
      </p:sp>
      <p:sp>
        <p:nvSpPr>
          <p:cNvPr id="6" name="Footer Placeholder 5">
            <a:extLst>
              <a:ext uri="{FF2B5EF4-FFF2-40B4-BE49-F238E27FC236}">
                <a16:creationId xmlns:a16="http://schemas.microsoft.com/office/drawing/2014/main" id="{FDC11500-DBF8-484B-AEE1-9084AF245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A6DCF-93A0-4CF5-8645-52A17A346A56}"/>
              </a:ext>
            </a:extLst>
          </p:cNvPr>
          <p:cNvSpPr>
            <a:spLocks noGrp="1"/>
          </p:cNvSpPr>
          <p:nvPr>
            <p:ph type="sldNum" sz="quarter" idx="12"/>
          </p:nvPr>
        </p:nvSpPr>
        <p:spPr/>
        <p:txBody>
          <a:bodyPr/>
          <a:lstStyle/>
          <a:p>
            <a:fld id="{EE05BE06-8DB3-45E0-B852-43D8D87C9C68}" type="slidenum">
              <a:rPr lang="en-US" smtClean="0"/>
              <a:t>‹#›</a:t>
            </a:fld>
            <a:endParaRPr lang="en-US"/>
          </a:p>
        </p:txBody>
      </p:sp>
    </p:spTree>
    <p:extLst>
      <p:ext uri="{BB962C8B-B14F-4D97-AF65-F5344CB8AC3E}">
        <p14:creationId xmlns:p14="http://schemas.microsoft.com/office/powerpoint/2010/main" val="203464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E38D1-E149-429C-A528-16E915DE3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37C1A4-3646-4D85-AFC0-52EB8BA55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50282-68F0-4BE1-ACB0-1092F1D22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540D5-87E0-40A5-A17B-DDB14FC51690}" type="datetimeFigureOut">
              <a:rPr lang="en-US" smtClean="0"/>
              <a:t>12/6/2019</a:t>
            </a:fld>
            <a:endParaRPr lang="en-US"/>
          </a:p>
        </p:txBody>
      </p:sp>
      <p:sp>
        <p:nvSpPr>
          <p:cNvPr id="5" name="Footer Placeholder 4">
            <a:extLst>
              <a:ext uri="{FF2B5EF4-FFF2-40B4-BE49-F238E27FC236}">
                <a16:creationId xmlns:a16="http://schemas.microsoft.com/office/drawing/2014/main" id="{24082FC4-2C3C-495E-A1B4-E417F37C1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B0FFB-090E-48C5-BF01-6C7AF01D9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BE06-8DB3-45E0-B852-43D8D87C9C68}" type="slidenum">
              <a:rPr lang="en-US" smtClean="0"/>
              <a:t>‹#›</a:t>
            </a:fld>
            <a:endParaRPr lang="en-US"/>
          </a:p>
        </p:txBody>
      </p:sp>
    </p:spTree>
    <p:extLst>
      <p:ext uri="{BB962C8B-B14F-4D97-AF65-F5344CB8AC3E}">
        <p14:creationId xmlns:p14="http://schemas.microsoft.com/office/powerpoint/2010/main" val="2771582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4ECA2-A3B0-4833-A2C5-99894FB303C6}"/>
              </a:ext>
            </a:extLst>
          </p:cNvPr>
          <p:cNvSpPr>
            <a:spLocks noGrp="1"/>
          </p:cNvSpPr>
          <p:nvPr>
            <p:ph idx="1"/>
          </p:nvPr>
        </p:nvSpPr>
        <p:spPr>
          <a:xfrm>
            <a:off x="291548" y="265044"/>
            <a:ext cx="11569148" cy="6175514"/>
          </a:xfrm>
        </p:spPr>
        <p:txBody>
          <a:bodyPr/>
          <a:lstStyle/>
          <a:p>
            <a:pPr marL="914400" lvl="2" indent="0">
              <a:buNone/>
            </a:pPr>
            <a:endParaRPr lang="en-US" sz="1600" dirty="0">
              <a:latin typeface="Arial" panose="020B0604020202020204" pitchFamily="34" charset="0"/>
              <a:cs typeface="Arial" panose="020B0604020202020204" pitchFamily="34" charset="0"/>
            </a:endParaRPr>
          </a:p>
          <a:p>
            <a:pPr marL="914400" lvl="2" indent="0">
              <a:buNone/>
            </a:pPr>
            <a:endParaRPr lang="en-US" sz="2400" dirty="0">
              <a:latin typeface="Arial" panose="020B0604020202020204" pitchFamily="34" charset="0"/>
              <a:cs typeface="Arial" panose="020B0604020202020204" pitchFamily="34" charset="0"/>
            </a:endParaRPr>
          </a:p>
          <a:p>
            <a:pPr marL="914400" lvl="2" indent="0">
              <a:buNone/>
            </a:pPr>
            <a:endParaRPr lang="en-US" sz="2400" dirty="0">
              <a:latin typeface="Arial" panose="020B0604020202020204" pitchFamily="34" charset="0"/>
              <a:cs typeface="Arial" panose="020B0604020202020204" pitchFamily="34" charset="0"/>
            </a:endParaRPr>
          </a:p>
          <a:p>
            <a:pPr marL="914400" lvl="2" indent="0">
              <a:buNone/>
            </a:pPr>
            <a:endParaRPr lang="en-US" sz="2400" dirty="0">
              <a:latin typeface="Arial" panose="020B0604020202020204" pitchFamily="34" charset="0"/>
              <a:cs typeface="Arial" panose="020B0604020202020204" pitchFamily="34" charset="0"/>
            </a:endParaRPr>
          </a:p>
          <a:p>
            <a:pPr marL="1828800" lvl="4" indent="0">
              <a:buNone/>
            </a:pPr>
            <a:r>
              <a:rPr lang="en-US" sz="2400" dirty="0">
                <a:latin typeface="Arial" panose="020B0604020202020204" pitchFamily="34" charset="0"/>
                <a:cs typeface="Arial" panose="020B0604020202020204" pitchFamily="34" charset="0"/>
              </a:rPr>
              <a:t>Introduction to geomorphology</a:t>
            </a:r>
          </a:p>
          <a:p>
            <a:pPr marL="1828800" lvl="4" indent="0">
              <a:lnSpc>
                <a:spcPct val="150000"/>
              </a:lnSpc>
              <a:buNone/>
            </a:pPr>
            <a:r>
              <a:rPr lang="en-US" sz="2400" dirty="0">
                <a:latin typeface="Arial" panose="020B0604020202020204" pitchFamily="34" charset="0"/>
                <a:cs typeface="Arial" panose="020B0604020202020204" pitchFamily="34" charset="0"/>
              </a:rPr>
              <a:t>Basin Order and Channel Order</a:t>
            </a:r>
          </a:p>
          <a:p>
            <a:pPr marL="914400" lvl="2" indent="0">
              <a:buNone/>
            </a:pP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574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569CC-17BB-4C62-9AEB-057384949365}"/>
              </a:ext>
            </a:extLst>
          </p:cNvPr>
          <p:cNvSpPr>
            <a:spLocks noGrp="1"/>
          </p:cNvSpPr>
          <p:nvPr>
            <p:ph idx="1"/>
          </p:nvPr>
        </p:nvSpPr>
        <p:spPr>
          <a:xfrm>
            <a:off x="450573" y="291548"/>
            <a:ext cx="11489635" cy="6387548"/>
          </a:xfrm>
        </p:spPr>
        <p:txBody>
          <a:bodyPr>
            <a:normAutofit/>
          </a:bodyPr>
          <a:lstStyle/>
          <a:p>
            <a:pPr marL="457200" indent="-457200" algn="just">
              <a:lnSpc>
                <a:spcPct val="150000"/>
              </a:lnSpc>
              <a:buFont typeface="+mj-lt"/>
              <a:buAutoNum type="arabicPeriod" startAt="2"/>
            </a:pPr>
            <a:r>
              <a:rPr lang="en-US" sz="2400" b="1" dirty="0">
                <a:latin typeface="Arial" panose="020B0604020202020204" pitchFamily="34" charset="0"/>
                <a:cs typeface="Arial" panose="020B0604020202020204" pitchFamily="34" charset="0"/>
              </a:rPr>
              <a:t>Geomorphologic Characteristics</a:t>
            </a:r>
          </a:p>
          <a:p>
            <a:pPr lvl="1"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 It is quantitative land form analysis: Flowing water &amp; associated mass gravity movements acting over long periods of time which is responsible for development of surface geometry</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Geomorphologic characteristics of watershed:</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Are used to systematic description of watershed</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Can tell us geometry and its stream channel system</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Used to measure the </a:t>
            </a:r>
            <a:r>
              <a:rPr lang="en-US" sz="2400" b="1" dirty="0">
                <a:solidFill>
                  <a:srgbClr val="C00000"/>
                </a:solidFill>
                <a:latin typeface="Arial" panose="020B0604020202020204" pitchFamily="34" charset="0"/>
                <a:cs typeface="Arial" panose="020B0604020202020204" pitchFamily="34" charset="0"/>
              </a:rPr>
              <a:t>linear</a:t>
            </a:r>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aspects of drainage network</a:t>
            </a:r>
            <a:r>
              <a:rPr lang="en-US" sz="2400" dirty="0">
                <a:latin typeface="Arial" panose="020B0604020202020204" pitchFamily="34" charset="0"/>
                <a:cs typeface="Arial" panose="020B0604020202020204" pitchFamily="34" charset="0"/>
              </a:rPr>
              <a:t>, aerial </a:t>
            </a:r>
            <a:r>
              <a:rPr lang="en-US" sz="2400" b="1" dirty="0">
                <a:solidFill>
                  <a:srgbClr val="C00000"/>
                </a:solidFill>
                <a:latin typeface="Arial" panose="020B0604020202020204" pitchFamily="34" charset="0"/>
                <a:cs typeface="Arial" panose="020B0604020202020204" pitchFamily="34" charset="0"/>
              </a:rPr>
              <a:t>aspects of drainage basin and relief aspects of channel network</a:t>
            </a:r>
          </a:p>
          <a:p>
            <a:endParaRPr lang="en-US" dirty="0"/>
          </a:p>
        </p:txBody>
      </p:sp>
    </p:spTree>
    <p:extLst>
      <p:ext uri="{BB962C8B-B14F-4D97-AF65-F5344CB8AC3E}">
        <p14:creationId xmlns:p14="http://schemas.microsoft.com/office/powerpoint/2010/main" val="86463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2C96A-E516-40A5-A62A-BE9FB2D0D6F5}"/>
              </a:ext>
            </a:extLst>
          </p:cNvPr>
          <p:cNvSpPr>
            <a:spLocks noGrp="1"/>
          </p:cNvSpPr>
          <p:nvPr>
            <p:ph idx="1"/>
          </p:nvPr>
        </p:nvSpPr>
        <p:spPr>
          <a:xfrm>
            <a:off x="1" y="119270"/>
            <a:ext cx="12192000" cy="6738730"/>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Linear aspects of drainage networks</a:t>
            </a:r>
          </a:p>
          <a:p>
            <a:pPr lvl="1" algn="just">
              <a:lnSpc>
                <a:spcPct val="150000"/>
              </a:lnSpc>
              <a:buFont typeface="Wingdings" panose="05000000000000000000" pitchFamily="2" charset="2"/>
              <a:buChar char="v"/>
            </a:pPr>
            <a:r>
              <a:rPr lang="en-US" altLang="en-US" b="1" dirty="0">
                <a:latin typeface="Arial" panose="020B0604020202020204" pitchFamily="34" charset="0"/>
                <a:cs typeface="Arial" panose="020B0604020202020204" pitchFamily="34" charset="0"/>
              </a:rPr>
              <a:t>Stream/channel Order </a:t>
            </a:r>
            <a:endParaRPr lang="en-US" altLang="en-US" dirty="0">
              <a:latin typeface="Arial" panose="020B0604020202020204" pitchFamily="34" charset="0"/>
              <a:cs typeface="Arial" panose="020B0604020202020204" pitchFamily="34" charset="0"/>
            </a:endParaRPr>
          </a:p>
          <a:p>
            <a:pPr lvl="2" algn="just">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Stream order is the degree of </a:t>
            </a:r>
            <a:r>
              <a:rPr lang="en-US" altLang="en-US" sz="2400" dirty="0">
                <a:solidFill>
                  <a:srgbClr val="00B050"/>
                </a:solidFill>
                <a:latin typeface="Arial" panose="020B0604020202020204" pitchFamily="34" charset="0"/>
                <a:cs typeface="Arial" panose="020B0604020202020204" pitchFamily="34" charset="0"/>
              </a:rPr>
              <a:t>stream branching </a:t>
            </a:r>
            <a:r>
              <a:rPr lang="en-US" altLang="en-US" sz="2400" dirty="0">
                <a:latin typeface="Arial" panose="020B0604020202020204" pitchFamily="34" charset="0"/>
                <a:cs typeface="Arial" panose="020B0604020202020204" pitchFamily="34" charset="0"/>
              </a:rPr>
              <a:t>of streams within a Watershed. </a:t>
            </a:r>
          </a:p>
          <a:p>
            <a:pPr lvl="2" algn="just">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First order stream are defined as those channels that have no tributaries. </a:t>
            </a:r>
          </a:p>
          <a:p>
            <a:pPr lvl="3" algn="just">
              <a:lnSpc>
                <a:spcPct val="15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In this case, the flow is depend entirely on surface </a:t>
            </a:r>
            <a:r>
              <a:rPr lang="en-US" altLang="en-US" sz="2400" b="1" dirty="0">
                <a:solidFill>
                  <a:srgbClr val="00B050"/>
                </a:solidFill>
                <a:latin typeface="Arial" panose="020B0604020202020204" pitchFamily="34" charset="0"/>
                <a:cs typeface="Arial" panose="020B0604020202020204" pitchFamily="34" charset="0"/>
              </a:rPr>
              <a:t>overland flow </a:t>
            </a:r>
            <a:r>
              <a:rPr lang="en-US" altLang="en-US" sz="2400" dirty="0">
                <a:latin typeface="Arial" panose="020B0604020202020204" pitchFamily="34" charset="0"/>
                <a:cs typeface="Arial" panose="020B0604020202020204" pitchFamily="34" charset="0"/>
              </a:rPr>
              <a:t>to them. </a:t>
            </a:r>
          </a:p>
          <a:p>
            <a:pPr lvl="2" algn="just">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The junction of 2 first order stream forms a 2</a:t>
            </a:r>
            <a:r>
              <a:rPr lang="en-US" altLang="en-US" sz="2400" baseline="30000" dirty="0">
                <a:latin typeface="Arial" panose="020B0604020202020204" pitchFamily="34" charset="0"/>
                <a:cs typeface="Arial" panose="020B0604020202020204" pitchFamily="34" charset="0"/>
              </a:rPr>
              <a:t>nd</a:t>
            </a:r>
            <a:r>
              <a:rPr lang="en-US" altLang="en-US" sz="2400" dirty="0">
                <a:latin typeface="Arial" panose="020B0604020202020204" pitchFamily="34" charset="0"/>
                <a:cs typeface="Arial" panose="020B0604020202020204" pitchFamily="34" charset="0"/>
              </a:rPr>
              <a:t> order (2 or more first order)</a:t>
            </a:r>
          </a:p>
          <a:p>
            <a:pPr lvl="3" algn="just">
              <a:lnSpc>
                <a:spcPct val="15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Please note that when a low order stream segment joins to the higher order stream segment, then the order of the stream remained as it is</a:t>
            </a:r>
          </a:p>
          <a:p>
            <a:pPr lvl="2" algn="just">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Second order channel receives flow from the two first order channel that form it and from </a:t>
            </a:r>
            <a:r>
              <a:rPr lang="en-US" altLang="en-US" sz="2400" b="1" dirty="0">
                <a:latin typeface="Arial" panose="020B0604020202020204" pitchFamily="34" charset="0"/>
                <a:cs typeface="Arial" panose="020B0604020202020204" pitchFamily="34" charset="0"/>
              </a:rPr>
              <a:t>overland flow </a:t>
            </a:r>
            <a:r>
              <a:rPr lang="en-US" altLang="en-US" sz="2400" dirty="0">
                <a:latin typeface="Arial" panose="020B0604020202020204" pitchFamily="34" charset="0"/>
                <a:cs typeface="Arial" panose="020B0604020202020204" pitchFamily="34" charset="0"/>
              </a:rPr>
              <a:t>from the ground surface and might receive flow from another first order channel that flow directly in to it. </a:t>
            </a:r>
          </a:p>
          <a:p>
            <a:pPr lvl="2" algn="just">
              <a:lnSpc>
                <a:spcPct val="150000"/>
              </a:lnSpc>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75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2BC74-ED33-4A58-A601-79D2696EF2CB}"/>
              </a:ext>
            </a:extLst>
          </p:cNvPr>
          <p:cNvSpPr>
            <a:spLocks noGrp="1"/>
          </p:cNvSpPr>
          <p:nvPr>
            <p:ph idx="1"/>
          </p:nvPr>
        </p:nvSpPr>
        <p:spPr>
          <a:xfrm>
            <a:off x="1" y="0"/>
            <a:ext cx="12192000" cy="6858000"/>
          </a:xfrm>
        </p:spPr>
        <p:txBody>
          <a:bodyPr>
            <a:normAutofit fontScale="85000" lnSpcReduction="20000"/>
          </a:bodyPr>
          <a:lstStyle/>
          <a:p>
            <a:pPr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Third order channel is formed by the junction of two second order channels. </a:t>
            </a:r>
          </a:p>
          <a:p>
            <a:pPr lvl="1" algn="just">
              <a:lnSpc>
                <a:spcPct val="150000"/>
              </a:lnSpc>
              <a:buFont typeface="Courier New" panose="02070309020205020404" pitchFamily="49" charset="0"/>
              <a:buChar char="o"/>
            </a:pPr>
            <a:r>
              <a:rPr lang="en-US" altLang="en-US" sz="2800" dirty="0">
                <a:latin typeface="Arial" panose="020B0604020202020204" pitchFamily="34" charset="0"/>
                <a:cs typeface="Arial" panose="020B0604020202020204" pitchFamily="34" charset="0"/>
              </a:rPr>
              <a:t>It receives flow not only from the two second order channels that form it, but also direct overland flow and possibly from first order channels that flow directly in to it and possibly from other second order stream that might join it. </a:t>
            </a:r>
          </a:p>
          <a:p>
            <a:pPr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In general, n</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order stream is formed by two or more stream of order (n-1)</a:t>
            </a:r>
            <a:r>
              <a:rPr lang="en-US" altLang="en-US" baseline="30000" dirty="0" err="1">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&amp; of lower order</a:t>
            </a:r>
          </a:p>
          <a:p>
            <a:pPr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In a watershed, the principal order is the order of the principal channel</a:t>
            </a:r>
          </a:p>
          <a:p>
            <a:pPr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Numerical ordering begins with the tributaries at the streams </a:t>
            </a:r>
            <a:r>
              <a:rPr lang="en-US" altLang="en-US" b="1" dirty="0">
                <a:latin typeface="Arial" panose="020B0604020202020204" pitchFamily="34" charset="0"/>
                <a:cs typeface="Arial" panose="020B0604020202020204" pitchFamily="34" charset="0"/>
              </a:rPr>
              <a:t>headwaters </a:t>
            </a:r>
            <a:r>
              <a:rPr lang="en-US" altLang="en-US" dirty="0">
                <a:latin typeface="Arial" panose="020B0604020202020204" pitchFamily="34" charset="0"/>
                <a:cs typeface="Arial" panose="020B0604020202020204" pitchFamily="34" charset="0"/>
              </a:rPr>
              <a:t>being assigned the value one and such method is the </a:t>
            </a:r>
            <a:r>
              <a:rPr lang="en-US" altLang="en-US" b="1" dirty="0">
                <a:latin typeface="Arial" panose="020B0604020202020204" pitchFamily="34" charset="0"/>
                <a:cs typeface="Arial" panose="020B0604020202020204" pitchFamily="34" charset="0"/>
              </a:rPr>
              <a:t>Strahler</a:t>
            </a:r>
            <a:r>
              <a:rPr lang="en-US" altLang="en-US" dirty="0">
                <a:latin typeface="Arial" panose="020B0604020202020204" pitchFamily="34" charset="0"/>
                <a:cs typeface="Arial" panose="020B0604020202020204" pitchFamily="34" charset="0"/>
              </a:rPr>
              <a:t> method which is the most commonly used </a:t>
            </a:r>
          </a:p>
          <a:p>
            <a:pPr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The main assumption behind this ordering system is that when two similar order streams join to create the next higher order stream, mean discharge capacity is doubled.</a:t>
            </a:r>
          </a:p>
          <a:p>
            <a:endParaRPr lang="en-US" dirty="0"/>
          </a:p>
        </p:txBody>
      </p:sp>
    </p:spTree>
    <p:extLst>
      <p:ext uri="{BB962C8B-B14F-4D97-AF65-F5344CB8AC3E}">
        <p14:creationId xmlns:p14="http://schemas.microsoft.com/office/powerpoint/2010/main" val="19609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BF1C-EC72-456C-9656-D50A6F3D167D}"/>
              </a:ext>
            </a:extLst>
          </p:cNvPr>
          <p:cNvSpPr>
            <a:spLocks noGrp="1"/>
          </p:cNvSpPr>
          <p:nvPr>
            <p:ph type="title"/>
          </p:nvPr>
        </p:nvSpPr>
        <p:spPr>
          <a:xfrm>
            <a:off x="543339" y="49695"/>
            <a:ext cx="4842681" cy="579782"/>
          </a:xfrm>
        </p:spPr>
        <p:txBody>
          <a:bodyPr>
            <a:normAutofit/>
          </a:bodyPr>
          <a:lstStyle/>
          <a:p>
            <a:r>
              <a:rPr lang="en-US" sz="2800" b="1" dirty="0">
                <a:latin typeface="Arial" panose="020B0604020202020204" pitchFamily="34" charset="0"/>
                <a:cs typeface="Arial" panose="020B0604020202020204" pitchFamily="34" charset="0"/>
              </a:rPr>
              <a:t>Stream/channel orders</a:t>
            </a:r>
          </a:p>
        </p:txBody>
      </p:sp>
      <p:pic>
        <p:nvPicPr>
          <p:cNvPr id="4" name="Picture 4" descr="streamorder">
            <a:extLst>
              <a:ext uri="{FF2B5EF4-FFF2-40B4-BE49-F238E27FC236}">
                <a16:creationId xmlns:a16="http://schemas.microsoft.com/office/drawing/2014/main" id="{70F18FD7-3268-4F19-BD80-E2A72A3EF1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791" y="490329"/>
            <a:ext cx="5134229" cy="6354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7983DD-3759-4943-BB5C-AC5065C3722E}"/>
              </a:ext>
            </a:extLst>
          </p:cNvPr>
          <p:cNvPicPr>
            <a:picLocks noChangeAspect="1"/>
          </p:cNvPicPr>
          <p:nvPr/>
        </p:nvPicPr>
        <p:blipFill>
          <a:blip r:embed="rId3"/>
          <a:stretch>
            <a:fillRect/>
          </a:stretch>
        </p:blipFill>
        <p:spPr>
          <a:xfrm>
            <a:off x="5769328" y="49695"/>
            <a:ext cx="5998601" cy="6858000"/>
          </a:xfrm>
          <a:prstGeom prst="rect">
            <a:avLst/>
          </a:prstGeom>
        </p:spPr>
      </p:pic>
    </p:spTree>
    <p:extLst>
      <p:ext uri="{BB962C8B-B14F-4D97-AF65-F5344CB8AC3E}">
        <p14:creationId xmlns:p14="http://schemas.microsoft.com/office/powerpoint/2010/main" val="286745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34DD3-F196-4A39-B7BA-F3CDB5A63FB7}"/>
              </a:ext>
            </a:extLst>
          </p:cNvPr>
          <p:cNvSpPr>
            <a:spLocks noGrp="1"/>
          </p:cNvSpPr>
          <p:nvPr>
            <p:ph idx="1"/>
          </p:nvPr>
        </p:nvSpPr>
        <p:spPr>
          <a:xfrm>
            <a:off x="106017" y="212036"/>
            <a:ext cx="11993217" cy="646706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the </a:t>
            </a:r>
            <a:r>
              <a:rPr lang="en-US" sz="2400" b="1" dirty="0">
                <a:latin typeface="Arial" panose="020B0604020202020204" pitchFamily="34" charset="0"/>
                <a:cs typeface="Arial" panose="020B0604020202020204" pitchFamily="34" charset="0"/>
              </a:rPr>
              <a:t>Shreve</a:t>
            </a:r>
            <a:r>
              <a:rPr lang="en-US" sz="2400" dirty="0">
                <a:latin typeface="Arial" panose="020B0604020202020204" pitchFamily="34" charset="0"/>
                <a:cs typeface="Arial" panose="020B0604020202020204" pitchFamily="34" charset="0"/>
              </a:rPr>
              <a:t> method (Figure bellow) the stream order of the two streams contributing to a junction are added and provide the rank number of the stream below the junction.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rank of a particular stream represents the total number of the first-order streams that have contributed to it.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assumed that the contributing area of each first order stream is approximately the same and that discharge is neither lost nor gained from any source other than the tributaries (</a:t>
            </a:r>
            <a:r>
              <a:rPr lang="en-US" sz="2400" b="1" dirty="0">
                <a:latin typeface="Arial" panose="020B0604020202020204" pitchFamily="34" charset="0"/>
                <a:cs typeface="Arial" panose="020B0604020202020204" pitchFamily="34" charset="0"/>
              </a:rPr>
              <a:t>which is not always true</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then the Shreve number is roughly proportional to the magnitude of discharge in the stream to which it refers. </a:t>
            </a:r>
          </a:p>
        </p:txBody>
      </p:sp>
    </p:spTree>
    <p:extLst>
      <p:ext uri="{BB962C8B-B14F-4D97-AF65-F5344CB8AC3E}">
        <p14:creationId xmlns:p14="http://schemas.microsoft.com/office/powerpoint/2010/main" val="343125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895D51-53E7-4D53-8401-0FDE04C0457C}"/>
              </a:ext>
            </a:extLst>
          </p:cNvPr>
          <p:cNvPicPr>
            <a:picLocks noGrp="1" noChangeAspect="1"/>
          </p:cNvPicPr>
          <p:nvPr>
            <p:ph idx="1"/>
          </p:nvPr>
        </p:nvPicPr>
        <p:blipFill>
          <a:blip r:embed="rId2"/>
          <a:stretch>
            <a:fillRect/>
          </a:stretch>
        </p:blipFill>
        <p:spPr>
          <a:xfrm>
            <a:off x="1656522" y="1888435"/>
            <a:ext cx="9634330" cy="4969565"/>
          </a:xfrm>
          <a:prstGeom prst="rect">
            <a:avLst/>
          </a:prstGeom>
        </p:spPr>
      </p:pic>
      <p:sp>
        <p:nvSpPr>
          <p:cNvPr id="2" name="Rectangle 1">
            <a:extLst>
              <a:ext uri="{FF2B5EF4-FFF2-40B4-BE49-F238E27FC236}">
                <a16:creationId xmlns:a16="http://schemas.microsoft.com/office/drawing/2014/main" id="{89FB8105-9FCF-426A-B35D-E3B3E93B116A}"/>
              </a:ext>
            </a:extLst>
          </p:cNvPr>
          <p:cNvSpPr/>
          <p:nvPr/>
        </p:nvSpPr>
        <p:spPr>
          <a:xfrm>
            <a:off x="172278" y="0"/>
            <a:ext cx="11661911" cy="1685846"/>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Strahler’s stream order has been applied to many river systems and it has been proved statistically to be related to a number of drainage-basin morphometry elements.</a:t>
            </a:r>
          </a:p>
        </p:txBody>
      </p:sp>
    </p:spTree>
    <p:extLst>
      <p:ext uri="{BB962C8B-B14F-4D97-AF65-F5344CB8AC3E}">
        <p14:creationId xmlns:p14="http://schemas.microsoft.com/office/powerpoint/2010/main" val="19421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484232-E475-48CF-805A-8AA34BBAF211}"/>
                  </a:ext>
                </a:extLst>
              </p:cNvPr>
              <p:cNvSpPr>
                <a:spLocks noGrp="1"/>
              </p:cNvSpPr>
              <p:nvPr>
                <p:ph idx="1"/>
              </p:nvPr>
            </p:nvSpPr>
            <p:spPr>
              <a:xfrm>
                <a:off x="198783" y="185530"/>
                <a:ext cx="11767930" cy="657307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Other indicators of drainage character are computed using the concept of </a:t>
                </a:r>
                <a:r>
                  <a:rPr lang="en-US" sz="2400" b="1" dirty="0">
                    <a:solidFill>
                      <a:srgbClr val="00B050"/>
                    </a:solidFill>
                    <a:latin typeface="Arial" panose="020B0604020202020204" pitchFamily="34" charset="0"/>
                    <a:cs typeface="Arial" panose="020B0604020202020204" pitchFamily="34" charset="0"/>
                  </a:rPr>
                  <a:t>stream order</a:t>
                </a:r>
                <a:r>
                  <a:rPr lang="en-US" sz="2400" dirty="0">
                    <a:latin typeface="Arial" panose="020B0604020202020204" pitchFamily="34" charset="0"/>
                    <a:cs typeface="Arial" panose="020B0604020202020204" pitchFamily="34" charset="0"/>
                  </a:rPr>
                  <a:t> for instance </a:t>
                </a:r>
                <a:r>
                  <a:rPr lang="en-US" sz="2400" b="1" dirty="0">
                    <a:latin typeface="Arial" panose="020B0604020202020204" pitchFamily="34" charset="0"/>
                    <a:cs typeface="Arial" panose="020B0604020202020204" pitchFamily="34" charset="0"/>
                  </a:rPr>
                  <a:t>the bifurcation ratio </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The bifurcation ratio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is defined as the ratio of the number of streams of any order to the number of streams of the next highest order.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Values of </a:t>
                </a:r>
                <a:r>
                  <a:rPr lang="en-US" dirty="0" err="1">
                    <a:latin typeface="Arial" panose="020B0604020202020204" pitchFamily="34" charset="0"/>
                    <a:cs typeface="Arial" panose="020B0604020202020204" pitchFamily="34" charset="0"/>
                  </a:rPr>
                  <a:t>R</a:t>
                </a:r>
                <a:r>
                  <a:rPr lang="en-US" baseline="-25000" dirty="0" err="1">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typically range from the theoretical minimum of 2 to around 6.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bifurcation ratio is calculated as</a:t>
                </a:r>
              </a:p>
              <a:p>
                <a:pPr lvl="2" algn="just">
                  <a:lnSpc>
                    <a:spcPct val="150000"/>
                  </a:lnSpc>
                  <a:buFont typeface="Wingdings" panose="05000000000000000000" pitchFamily="2" charset="2"/>
                  <a:buChar char="Ø"/>
                </a:pP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𝑁𝑢</m:t>
                        </m:r>
                      </m:num>
                      <m:den>
                        <m:r>
                          <a:rPr lang="en-US" sz="2400" b="0" i="1" smtClean="0">
                            <a:latin typeface="Cambria Math" panose="02040503050406030204" pitchFamily="18" charset="0"/>
                          </a:rPr>
                          <m:t>𝑁𝑢</m:t>
                        </m:r>
                        <m:r>
                          <a:rPr lang="en-US" sz="2400" b="0" i="1" smtClean="0">
                            <a:latin typeface="Cambria Math" panose="02040503050406030204" pitchFamily="18" charset="0"/>
                          </a:rPr>
                          <m:t>+1</m:t>
                        </m:r>
                      </m:den>
                    </m:f>
                  </m:oMath>
                </a14:m>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where Nu= No of stream of u order; (Nu+1)- No. of stream of u+1 order;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mean bifurcation ratio </a:t>
                </a:r>
                <a:r>
                  <a:rPr lang="en-US" sz="2400" dirty="0">
                    <a:latin typeface="Arial" panose="020B0604020202020204" pitchFamily="34" charset="0"/>
                    <a:cs typeface="Arial" panose="020B0604020202020204" pitchFamily="34" charset="0"/>
                  </a:rPr>
                  <a:t>is usually used because the ratio values for different successive basins will vary slightly</a:t>
                </a:r>
              </a:p>
            </p:txBody>
          </p:sp>
        </mc:Choice>
        <mc:Fallback xmlns="">
          <p:sp>
            <p:nvSpPr>
              <p:cNvPr id="3" name="Content Placeholder 2">
                <a:extLst>
                  <a:ext uri="{FF2B5EF4-FFF2-40B4-BE49-F238E27FC236}">
                    <a16:creationId xmlns:a16="http://schemas.microsoft.com/office/drawing/2014/main" id="{C6484232-E475-48CF-805A-8AA34BBAF211}"/>
                  </a:ext>
                </a:extLst>
              </p:cNvPr>
              <p:cNvSpPr>
                <a:spLocks noGrp="1" noRot="1" noChangeAspect="1" noMove="1" noResize="1" noEditPoints="1" noAdjustHandles="1" noChangeArrowheads="1" noChangeShapeType="1" noTextEdit="1"/>
              </p:cNvSpPr>
              <p:nvPr>
                <p:ph idx="1"/>
              </p:nvPr>
            </p:nvSpPr>
            <p:spPr>
              <a:xfrm>
                <a:off x="198783" y="185530"/>
                <a:ext cx="11767930" cy="6573079"/>
              </a:xfrm>
              <a:blipFill>
                <a:blip r:embed="rId2"/>
                <a:stretch>
                  <a:fillRect l="-725" r="-777"/>
                </a:stretch>
              </a:blipFill>
            </p:spPr>
            <p:txBody>
              <a:bodyPr/>
              <a:lstStyle/>
              <a:p>
                <a:r>
                  <a:rPr lang="en-US">
                    <a:noFill/>
                  </a:rPr>
                  <a:t> </a:t>
                </a:r>
              </a:p>
            </p:txBody>
          </p:sp>
        </mc:Fallback>
      </mc:AlternateContent>
    </p:spTree>
    <p:extLst>
      <p:ext uri="{BB962C8B-B14F-4D97-AF65-F5344CB8AC3E}">
        <p14:creationId xmlns:p14="http://schemas.microsoft.com/office/powerpoint/2010/main" val="117318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furcation">
            <a:extLst>
              <a:ext uri="{FF2B5EF4-FFF2-40B4-BE49-F238E27FC236}">
                <a16:creationId xmlns:a16="http://schemas.microsoft.com/office/drawing/2014/main" id="{5A6FBBAF-3D08-4FA1-827E-CD82D4F00E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65652"/>
            <a:ext cx="6347792" cy="6692348"/>
          </a:xfrm>
        </p:spPr>
      </p:pic>
      <p:pic>
        <p:nvPicPr>
          <p:cNvPr id="6" name="Picture 5">
            <a:extLst>
              <a:ext uri="{FF2B5EF4-FFF2-40B4-BE49-F238E27FC236}">
                <a16:creationId xmlns:a16="http://schemas.microsoft.com/office/drawing/2014/main" id="{5B56D314-3543-4B84-87DA-EE5161ADE9CC}"/>
              </a:ext>
            </a:extLst>
          </p:cNvPr>
          <p:cNvPicPr>
            <a:picLocks noChangeAspect="1"/>
          </p:cNvPicPr>
          <p:nvPr/>
        </p:nvPicPr>
        <p:blipFill>
          <a:blip r:embed="rId3"/>
          <a:stretch>
            <a:fillRect/>
          </a:stretch>
        </p:blipFill>
        <p:spPr>
          <a:xfrm>
            <a:off x="6347791" y="165652"/>
            <a:ext cx="5738192" cy="6112566"/>
          </a:xfrm>
          <a:prstGeom prst="rect">
            <a:avLst/>
          </a:prstGeom>
        </p:spPr>
      </p:pic>
    </p:spTree>
    <p:extLst>
      <p:ext uri="{BB962C8B-B14F-4D97-AF65-F5344CB8AC3E}">
        <p14:creationId xmlns:p14="http://schemas.microsoft.com/office/powerpoint/2010/main" val="340910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D64AF-5938-4C45-8038-F1837A7A6EFD}"/>
              </a:ext>
            </a:extLst>
          </p:cNvPr>
          <p:cNvSpPr>
            <a:spLocks noGrp="1"/>
          </p:cNvSpPr>
          <p:nvPr>
            <p:ph idx="1"/>
          </p:nvPr>
        </p:nvSpPr>
        <p:spPr>
          <a:xfrm>
            <a:off x="172279" y="106017"/>
            <a:ext cx="11820938" cy="6751983"/>
          </a:xfrm>
        </p:spPr>
        <p:txBody>
          <a:bodyPr/>
          <a:lstStyle/>
          <a:p>
            <a:pPr marL="514350" indent="-514350">
              <a:buAutoNum type="arabicPeriod"/>
            </a:pPr>
            <a:r>
              <a:rPr lang="en-US" sz="2400" dirty="0">
                <a:latin typeface="Arial" panose="020B0604020202020204" pitchFamily="34" charset="0"/>
                <a:cs typeface="Arial" panose="020B0604020202020204" pitchFamily="34" charset="0"/>
              </a:rPr>
              <a:t>Determine the number of each stream order and calculate the bifurcation rate of the watershed shown in Figure bellow</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0" indent="0">
              <a:buNone/>
            </a:pPr>
            <a:r>
              <a:rPr lang="en-US" dirty="0"/>
              <a:t> </a:t>
            </a:r>
          </a:p>
          <a:p>
            <a:pPr marL="457200" indent="-457200">
              <a:buFont typeface="+mj-lt"/>
              <a:buAutoNum type="arabicPeriod" startAt="2"/>
            </a:pPr>
            <a:r>
              <a:rPr lang="en-US" sz="2400" dirty="0">
                <a:latin typeface="Arial" panose="020B0604020202020204" pitchFamily="34" charset="0"/>
                <a:cs typeface="Arial" panose="020B0604020202020204" pitchFamily="34" charset="0"/>
              </a:rPr>
              <a:t>Calculate the average bifurcation ratio the watershed with the following information.</a:t>
            </a:r>
          </a:p>
          <a:p>
            <a:pPr marL="0" indent="0">
              <a:buNone/>
            </a:pPr>
            <a:endParaRPr lang="en-US" dirty="0"/>
          </a:p>
        </p:txBody>
      </p:sp>
      <p:graphicFrame>
        <p:nvGraphicFramePr>
          <p:cNvPr id="4" name="Table 3">
            <a:extLst>
              <a:ext uri="{FF2B5EF4-FFF2-40B4-BE49-F238E27FC236}">
                <a16:creationId xmlns:a16="http://schemas.microsoft.com/office/drawing/2014/main" id="{52F56794-6ACA-47C7-A9C5-9218097CB4CE}"/>
              </a:ext>
            </a:extLst>
          </p:cNvPr>
          <p:cNvGraphicFramePr>
            <a:graphicFrameLocks noGrp="1"/>
          </p:cNvGraphicFramePr>
          <p:nvPr>
            <p:extLst>
              <p:ext uri="{D42A27DB-BD31-4B8C-83A1-F6EECF244321}">
                <p14:modId xmlns:p14="http://schemas.microsoft.com/office/powerpoint/2010/main" val="222716007"/>
              </p:ext>
            </p:extLst>
          </p:nvPr>
        </p:nvGraphicFramePr>
        <p:xfrm>
          <a:off x="861390" y="5742241"/>
          <a:ext cx="7050158" cy="914400"/>
        </p:xfrm>
        <a:graphic>
          <a:graphicData uri="http://schemas.openxmlformats.org/drawingml/2006/table">
            <a:tbl>
              <a:tblPr firstRow="1" bandRow="1"/>
              <a:tblGrid>
                <a:gridCol w="3064518">
                  <a:extLst>
                    <a:ext uri="{9D8B030D-6E8A-4147-A177-3AD203B41FA5}">
                      <a16:colId xmlns:a16="http://schemas.microsoft.com/office/drawing/2014/main" val="2311601582"/>
                    </a:ext>
                  </a:extLst>
                </a:gridCol>
                <a:gridCol w="974267">
                  <a:extLst>
                    <a:ext uri="{9D8B030D-6E8A-4147-A177-3AD203B41FA5}">
                      <a16:colId xmlns:a16="http://schemas.microsoft.com/office/drawing/2014/main" val="3072507258"/>
                    </a:ext>
                  </a:extLst>
                </a:gridCol>
                <a:gridCol w="761700">
                  <a:extLst>
                    <a:ext uri="{9D8B030D-6E8A-4147-A177-3AD203B41FA5}">
                      <a16:colId xmlns:a16="http://schemas.microsoft.com/office/drawing/2014/main" val="1820112443"/>
                    </a:ext>
                  </a:extLst>
                </a:gridCol>
                <a:gridCol w="779414">
                  <a:extLst>
                    <a:ext uri="{9D8B030D-6E8A-4147-A177-3AD203B41FA5}">
                      <a16:colId xmlns:a16="http://schemas.microsoft.com/office/drawing/2014/main" val="2078834344"/>
                    </a:ext>
                  </a:extLst>
                </a:gridCol>
                <a:gridCol w="726272">
                  <a:extLst>
                    <a:ext uri="{9D8B030D-6E8A-4147-A177-3AD203B41FA5}">
                      <a16:colId xmlns:a16="http://schemas.microsoft.com/office/drawing/2014/main" val="3563070626"/>
                    </a:ext>
                  </a:extLst>
                </a:gridCol>
                <a:gridCol w="743987">
                  <a:extLst>
                    <a:ext uri="{9D8B030D-6E8A-4147-A177-3AD203B41FA5}">
                      <a16:colId xmlns:a16="http://schemas.microsoft.com/office/drawing/2014/main" val="848348682"/>
                    </a:ext>
                  </a:extLst>
                </a:gridCol>
              </a:tblGrid>
              <a:tr h="370840">
                <a:tc>
                  <a:txBody>
                    <a:bodyPr/>
                    <a:lstStyle/>
                    <a:p>
                      <a:r>
                        <a:rPr lang="en-US" sz="2400" b="1" dirty="0">
                          <a:latin typeface="Arial" panose="020B0604020202020204" pitchFamily="34" charset="0"/>
                          <a:cs typeface="Arial" panose="020B0604020202020204" pitchFamily="34" charset="0"/>
                        </a:rPr>
                        <a:t>Order</a:t>
                      </a:r>
                    </a:p>
                  </a:txBody>
                  <a:tcPr/>
                </a:tc>
                <a:tc>
                  <a:txBody>
                    <a:bodyPr/>
                    <a:lstStyle/>
                    <a:p>
                      <a:r>
                        <a:rPr lang="en-US" sz="2400" b="1" dirty="0">
                          <a:latin typeface="Arial" panose="020B0604020202020204" pitchFamily="34" charset="0"/>
                          <a:cs typeface="Arial" panose="020B0604020202020204" pitchFamily="34" charset="0"/>
                        </a:rPr>
                        <a:t>1</a:t>
                      </a:r>
                    </a:p>
                  </a:txBody>
                  <a:tcPr/>
                </a:tc>
                <a:tc>
                  <a:txBody>
                    <a:bodyPr/>
                    <a:lstStyle/>
                    <a:p>
                      <a:r>
                        <a:rPr lang="en-US" sz="2400" b="1" dirty="0">
                          <a:latin typeface="Arial" panose="020B0604020202020204" pitchFamily="34" charset="0"/>
                          <a:cs typeface="Arial" panose="020B0604020202020204" pitchFamily="34" charset="0"/>
                        </a:rPr>
                        <a:t>2</a:t>
                      </a:r>
                    </a:p>
                  </a:txBody>
                  <a:tcPr/>
                </a:tc>
                <a:tc>
                  <a:txBody>
                    <a:bodyPr/>
                    <a:lstStyle/>
                    <a:p>
                      <a:r>
                        <a:rPr lang="en-US" sz="2400" b="1" dirty="0">
                          <a:latin typeface="Arial" panose="020B0604020202020204" pitchFamily="34" charset="0"/>
                          <a:cs typeface="Arial" panose="020B0604020202020204" pitchFamily="34" charset="0"/>
                        </a:rPr>
                        <a:t>3</a:t>
                      </a:r>
                    </a:p>
                  </a:txBody>
                  <a:tcPr/>
                </a:tc>
                <a:tc>
                  <a:txBody>
                    <a:bodyPr/>
                    <a:lstStyle/>
                    <a:p>
                      <a:r>
                        <a:rPr lang="en-US" sz="2400" b="1" dirty="0">
                          <a:latin typeface="Arial" panose="020B0604020202020204" pitchFamily="34" charset="0"/>
                          <a:cs typeface="Arial" panose="020B0604020202020204" pitchFamily="34" charset="0"/>
                        </a:rPr>
                        <a:t>4</a:t>
                      </a:r>
                    </a:p>
                  </a:txBody>
                  <a:tcPr/>
                </a:tc>
                <a:tc>
                  <a:txBody>
                    <a:bodyPr/>
                    <a:lstStyle/>
                    <a:p>
                      <a:r>
                        <a:rPr lang="en-US" sz="2400" b="1"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3254077657"/>
                  </a:ext>
                </a:extLst>
              </a:tr>
              <a:tr h="370840">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Number of streams</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140</a:t>
                      </a:r>
                    </a:p>
                  </a:txBody>
                  <a:tcPr/>
                </a:tc>
                <a:tc>
                  <a:txBody>
                    <a:bodyPr/>
                    <a:lstStyle/>
                    <a:p>
                      <a:r>
                        <a:rPr lang="en-US" sz="2400" dirty="0">
                          <a:latin typeface="Arial" panose="020B0604020202020204" pitchFamily="34" charset="0"/>
                          <a:cs typeface="Arial" panose="020B0604020202020204" pitchFamily="34" charset="0"/>
                        </a:rPr>
                        <a:t>41</a:t>
                      </a:r>
                    </a:p>
                  </a:txBody>
                  <a:tcPr/>
                </a:tc>
                <a:tc>
                  <a:txBody>
                    <a:bodyPr/>
                    <a:lstStyle/>
                    <a:p>
                      <a:r>
                        <a:rPr lang="en-US" sz="2400" dirty="0">
                          <a:latin typeface="Arial" panose="020B0604020202020204" pitchFamily="34" charset="0"/>
                          <a:cs typeface="Arial" panose="020B0604020202020204" pitchFamily="34" charset="0"/>
                        </a:rPr>
                        <a:t>15</a:t>
                      </a:r>
                    </a:p>
                  </a:txBody>
                  <a:tcPr/>
                </a:tc>
                <a:tc>
                  <a:txBody>
                    <a:bodyPr/>
                    <a:lstStyle/>
                    <a:p>
                      <a:r>
                        <a:rPr lang="en-US" sz="2400" dirty="0">
                          <a:latin typeface="Arial" panose="020B0604020202020204" pitchFamily="34" charset="0"/>
                          <a:cs typeface="Arial" panose="020B0604020202020204" pitchFamily="34" charset="0"/>
                        </a:rPr>
                        <a:t>6</a:t>
                      </a:r>
                    </a:p>
                  </a:txBody>
                  <a:tcPr/>
                </a:tc>
                <a:tc>
                  <a:txBody>
                    <a:bodyPr/>
                    <a:lstStyle/>
                    <a:p>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173391984"/>
                  </a:ext>
                </a:extLst>
              </a:tr>
            </a:tbl>
          </a:graphicData>
        </a:graphic>
      </p:graphicFrame>
      <p:pic>
        <p:nvPicPr>
          <p:cNvPr id="5" name="Picture 4">
            <a:extLst>
              <a:ext uri="{FF2B5EF4-FFF2-40B4-BE49-F238E27FC236}">
                <a16:creationId xmlns:a16="http://schemas.microsoft.com/office/drawing/2014/main" id="{193EC50A-FF71-4DF8-9F06-C623128D84E3}"/>
              </a:ext>
            </a:extLst>
          </p:cNvPr>
          <p:cNvPicPr>
            <a:picLocks noChangeAspect="1"/>
          </p:cNvPicPr>
          <p:nvPr/>
        </p:nvPicPr>
        <p:blipFill>
          <a:blip r:embed="rId2"/>
          <a:stretch>
            <a:fillRect/>
          </a:stretch>
        </p:blipFill>
        <p:spPr>
          <a:xfrm>
            <a:off x="3885715" y="928468"/>
            <a:ext cx="4420569" cy="4089504"/>
          </a:xfrm>
          <a:prstGeom prst="rect">
            <a:avLst/>
          </a:prstGeom>
        </p:spPr>
      </p:pic>
    </p:spTree>
    <p:extLst>
      <p:ext uri="{BB962C8B-B14F-4D97-AF65-F5344CB8AC3E}">
        <p14:creationId xmlns:p14="http://schemas.microsoft.com/office/powerpoint/2010/main" val="372929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F345-F650-4028-94E1-973CC4AE57F3}"/>
              </a:ext>
            </a:extLst>
          </p:cNvPr>
          <p:cNvSpPr>
            <a:spLocks noGrp="1"/>
          </p:cNvSpPr>
          <p:nvPr>
            <p:ph idx="1"/>
          </p:nvPr>
        </p:nvSpPr>
        <p:spPr>
          <a:xfrm>
            <a:off x="172278" y="139148"/>
            <a:ext cx="11847444" cy="6718852"/>
          </a:xfrm>
        </p:spPr>
        <p:txBody>
          <a:bodyPr>
            <a:normAutofit/>
          </a:bodyPr>
          <a:lstStyle/>
          <a:p>
            <a:pPr algn="just">
              <a:lnSpc>
                <a:spcPts val="32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Bifurcation ratio indicates the shape of basin, branching pattern, surface erodibility. </a:t>
            </a:r>
          </a:p>
          <a:p>
            <a:pPr algn="just">
              <a:lnSpc>
                <a:spcPts val="32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Higher values show an elongated basin where there are narrow, alternating outcrops of soft and resistant strata whereas lesser represents circular basin with lesser structural disturbances with stable drainage</a:t>
            </a:r>
          </a:p>
        </p:txBody>
      </p:sp>
      <p:pic>
        <p:nvPicPr>
          <p:cNvPr id="1026" name="Picture 2" descr="Rebufrication ratio">
            <a:extLst>
              <a:ext uri="{FF2B5EF4-FFF2-40B4-BE49-F238E27FC236}">
                <a16:creationId xmlns:a16="http://schemas.microsoft.com/office/drawing/2014/main" id="{3F9AF8B6-1280-463A-8CE5-55BCBB4A22B4}"/>
              </a:ext>
            </a:extLst>
          </p:cNvPr>
          <p:cNvPicPr>
            <a:picLocks noChangeAspect="1" noChangeArrowheads="1"/>
          </p:cNvPicPr>
          <p:nvPr/>
        </p:nvPicPr>
        <p:blipFill>
          <a:blip r:embed="rId2">
            <a:lum bright="8000"/>
            <a:extLst>
              <a:ext uri="{28A0092B-C50C-407E-A947-70E740481C1C}">
                <a14:useLocalDpi xmlns:a14="http://schemas.microsoft.com/office/drawing/2010/main" val="0"/>
              </a:ext>
            </a:extLst>
          </a:blip>
          <a:srcRect b="13188"/>
          <a:stretch>
            <a:fillRect/>
          </a:stretch>
        </p:blipFill>
        <p:spPr bwMode="auto">
          <a:xfrm>
            <a:off x="2469667" y="2822713"/>
            <a:ext cx="8132071" cy="389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05C6374-6C1F-4542-A724-4607BD90C01E}"/>
              </a:ext>
            </a:extLst>
          </p:cNvPr>
          <p:cNvSpPr/>
          <p:nvPr/>
        </p:nvSpPr>
        <p:spPr>
          <a:xfrm>
            <a:off x="172278" y="4401450"/>
            <a:ext cx="2297389"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Watersheds with different shapes showing variation in </a:t>
            </a:r>
            <a:r>
              <a:rPr lang="en-US" sz="2400" dirty="0" err="1">
                <a:latin typeface="Arial" panose="020B0604020202020204" pitchFamily="34" charset="0"/>
                <a:cs typeface="Arial" panose="020B0604020202020204" pitchFamily="34" charset="0"/>
              </a:rPr>
              <a:t>Rb</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38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9CAEA-1BA3-469A-9EB1-51A7C4CDF3C9}"/>
              </a:ext>
            </a:extLst>
          </p:cNvPr>
          <p:cNvSpPr>
            <a:spLocks noGrp="1"/>
          </p:cNvSpPr>
          <p:nvPr>
            <p:ph idx="1"/>
          </p:nvPr>
        </p:nvSpPr>
        <p:spPr>
          <a:xfrm>
            <a:off x="198783" y="159026"/>
            <a:ext cx="11847443" cy="6533322"/>
          </a:xfrm>
        </p:spPr>
        <p:txBody>
          <a:bodyPr/>
          <a:lstStyle/>
          <a:p>
            <a:pPr marL="0" indent="0">
              <a:buNone/>
            </a:pPr>
            <a:r>
              <a:rPr lang="en-US" b="1" dirty="0">
                <a:latin typeface="Arial" panose="020B0604020202020204" pitchFamily="34" charset="0"/>
                <a:cs typeface="Arial" panose="020B0604020202020204" pitchFamily="34" charset="0"/>
              </a:rPr>
              <a:t>1. Introduction</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What is Geomorphology?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Geomorphology </a:t>
            </a:r>
            <a:r>
              <a:rPr lang="en-US" dirty="0">
                <a:latin typeface="Arial" panose="020B0604020202020204" pitchFamily="34" charset="0"/>
                <a:cs typeface="Arial" panose="020B0604020202020204" pitchFamily="34" charset="0"/>
              </a:rPr>
              <a:t>is the branch of geology dealing with the origin, evolution and configuration of the natural features of the earth's surface.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originates from the Greek words </a:t>
            </a:r>
            <a:r>
              <a:rPr lang="en-US" sz="2400" b="1" dirty="0">
                <a:latin typeface="Arial" panose="020B0604020202020204" pitchFamily="34" charset="0"/>
                <a:cs typeface="Arial" panose="020B0604020202020204" pitchFamily="34" charset="0"/>
              </a:rPr>
              <a:t>geo</a:t>
            </a:r>
            <a:r>
              <a:rPr lang="en-US" sz="2400" dirty="0">
                <a:latin typeface="Arial" panose="020B0604020202020204" pitchFamily="34" charset="0"/>
                <a:cs typeface="Arial" panose="020B0604020202020204" pitchFamily="34" charset="0"/>
              </a:rPr>
              <a:t>, which means earth, and </a:t>
            </a:r>
            <a:r>
              <a:rPr lang="en-US" sz="2400" b="1" dirty="0">
                <a:latin typeface="Arial" panose="020B0604020202020204" pitchFamily="34" charset="0"/>
                <a:cs typeface="Arial" panose="020B0604020202020204" pitchFamily="34" charset="0"/>
              </a:rPr>
              <a:t>morphology</a:t>
            </a:r>
            <a:r>
              <a:rPr lang="en-US" sz="2400" dirty="0">
                <a:latin typeface="Arial" panose="020B0604020202020204" pitchFamily="34" charset="0"/>
                <a:cs typeface="Arial" panose="020B0604020202020204" pitchFamily="34" charset="0"/>
              </a:rPr>
              <a:t>, which refers to the scientific study of form and structure.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Geology is the science of rocks, mountains and valleys which is the basic foundations of watersheds.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Most geologic development is controlled by processes taking place deep within the earth.</a:t>
            </a:r>
          </a:p>
        </p:txBody>
      </p:sp>
    </p:spTree>
    <p:extLst>
      <p:ext uri="{BB962C8B-B14F-4D97-AF65-F5344CB8AC3E}">
        <p14:creationId xmlns:p14="http://schemas.microsoft.com/office/powerpoint/2010/main" val="180334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CB4811-9F1D-494F-BA52-F3D5F95B2E8A}"/>
                  </a:ext>
                </a:extLst>
              </p:cNvPr>
              <p:cNvSpPr>
                <a:spLocks noGrp="1"/>
              </p:cNvSpPr>
              <p:nvPr>
                <p:ph sz="half" idx="1"/>
              </p:nvPr>
            </p:nvSpPr>
            <p:spPr>
              <a:xfrm>
                <a:off x="-1" y="106017"/>
                <a:ext cx="6520071" cy="6751983"/>
              </a:xfrm>
            </p:spPr>
            <p:txBody>
              <a:bodyPr>
                <a:normAutofit/>
              </a:bodyPr>
              <a:lstStyle/>
              <a:p>
                <a:pPr algn="just">
                  <a:lnSpc>
                    <a:spcPts val="34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Stream length (km) </a:t>
                </a:r>
                <a:r>
                  <a:rPr lang="en-US" sz="2400" dirty="0">
                    <a:latin typeface="Arial" panose="020B0604020202020204" pitchFamily="34" charset="0"/>
                    <a:cs typeface="Arial" panose="020B0604020202020204" pitchFamily="34" charset="0"/>
                  </a:rPr>
                  <a:t>= L</a:t>
                </a:r>
                <a:r>
                  <a:rPr lang="en-US" sz="2400" baseline="-25000" dirty="0">
                    <a:latin typeface="Arial" panose="020B0604020202020204" pitchFamily="34" charset="0"/>
                    <a:cs typeface="Arial" panose="020B0604020202020204" pitchFamily="34" charset="0"/>
                  </a:rPr>
                  <a:t>u</a:t>
                </a:r>
                <a:r>
                  <a:rPr lang="en-US" sz="2400" dirty="0">
                    <a:latin typeface="Arial" panose="020B0604020202020204" pitchFamily="34" charset="0"/>
                    <a:cs typeface="Arial" panose="020B0604020202020204" pitchFamily="34" charset="0"/>
                  </a:rPr>
                  <a:t> = Length of the stream segment</a:t>
                </a:r>
              </a:p>
              <a:p>
                <a:pPr lvl="1" algn="just">
                  <a:lnSpc>
                    <a:spcPts val="3400"/>
                  </a:lnSpc>
                  <a:buFont typeface="Wingdings" panose="05000000000000000000" pitchFamily="2" charset="2"/>
                  <a:buChar char="v"/>
                </a:pPr>
                <a:r>
                  <a:rPr lang="en-US" dirty="0">
                    <a:latin typeface="Arial" panose="020B0604020202020204" pitchFamily="34" charset="0"/>
                    <a:cs typeface="Arial" panose="020B0604020202020204" pitchFamily="34" charset="0"/>
                  </a:rPr>
                  <a:t>Stream length is a direct indicative factor to measure the drainage density and the contributing area of runoff in the sub-basin.</a:t>
                </a:r>
              </a:p>
              <a:p>
                <a:pPr algn="just">
                  <a:lnSpc>
                    <a:spcPts val="34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Mean stream length </a:t>
                </a:r>
                <a:r>
                  <a:rPr lang="en-US" sz="2400" b="1" dirty="0" err="1">
                    <a:solidFill>
                      <a:srgbClr val="00B050"/>
                    </a:solidFill>
                    <a:latin typeface="Arial" panose="020B0604020202020204" pitchFamily="34" charset="0"/>
                    <a:cs typeface="Arial" panose="020B0604020202020204" pitchFamily="34" charset="0"/>
                  </a:rPr>
                  <a:t>L</a:t>
                </a:r>
                <a:r>
                  <a:rPr lang="en-US" sz="2400" b="1" baseline="-25000" dirty="0" err="1">
                    <a:solidFill>
                      <a:srgbClr val="00B050"/>
                    </a:solidFill>
                    <a:latin typeface="Arial" panose="020B0604020202020204" pitchFamily="34" charset="0"/>
                    <a:cs typeface="Arial" panose="020B0604020202020204" pitchFamily="34" charset="0"/>
                  </a:rPr>
                  <a:t>sm</a:t>
                </a:r>
                <a:r>
                  <a:rPr lang="en-US" sz="2400" b="1" dirty="0">
                    <a:solidFill>
                      <a:srgbClr val="00B050"/>
                    </a:solidFill>
                    <a:latin typeface="Arial" panose="020B0604020202020204" pitchFamily="34" charset="0"/>
                    <a:cs typeface="Arial" panose="020B0604020202020204" pitchFamily="34" charset="0"/>
                  </a:rPr>
                  <a:t> </a:t>
                </a:r>
              </a:p>
              <a:p>
                <a:pPr lvl="1" algn="just">
                  <a:lnSpc>
                    <a:spcPts val="3400"/>
                  </a:lnSpc>
                  <a:buFont typeface="Wingdings" panose="05000000000000000000" pitchFamily="2" charset="2"/>
                  <a:buChar char="Ø"/>
                </a:pPr>
                <a:r>
                  <a:rPr lang="en-US" b="1" dirty="0" err="1">
                    <a:latin typeface="Arial" panose="020B0604020202020204" pitchFamily="34" charset="0"/>
                    <a:cs typeface="Arial" panose="020B0604020202020204" pitchFamily="34" charset="0"/>
                  </a:rPr>
                  <a:t>L</a:t>
                </a:r>
                <a:r>
                  <a:rPr lang="en-US" b="1" baseline="-25000" dirty="0" err="1">
                    <a:latin typeface="Arial" panose="020B0604020202020204" pitchFamily="34" charset="0"/>
                    <a:cs typeface="Arial" panose="020B0604020202020204" pitchFamily="34" charset="0"/>
                  </a:rPr>
                  <a:t>sm</a:t>
                </a:r>
                <a:r>
                  <a:rPr lang="en-US" b="1" dirty="0">
                    <a:latin typeface="Arial" panose="020B0604020202020204" pitchFamily="34" charset="0"/>
                    <a:cs typeface="Arial" panose="020B0604020202020204" pitchFamily="34" charset="0"/>
                  </a:rPr>
                  <a:t> = </a:t>
                </a:r>
                <a14:m>
                  <m:oMath xmlns:m="http://schemas.openxmlformats.org/officeDocument/2006/math">
                    <m:f>
                      <m:fPr>
                        <m:ctrlPr>
                          <a:rPr lang="en-US" b="1" i="1" smtClean="0">
                            <a:latin typeface="Cambria Math" panose="02040503050406030204" pitchFamily="18" charset="0"/>
                            <a:cs typeface="Arial" panose="020B0604020202020204" pitchFamily="34" charset="0"/>
                          </a:rPr>
                        </m:ctrlPr>
                      </m:fPr>
                      <m:num>
                        <m:r>
                          <a:rPr lang="en-US" b="1" i="1" smtClean="0">
                            <a:latin typeface="Cambria Math" panose="02040503050406030204" pitchFamily="18" charset="0"/>
                            <a:cs typeface="Arial" panose="020B0604020202020204" pitchFamily="34" charset="0"/>
                          </a:rPr>
                          <m:t>𝑳𝒖</m:t>
                        </m:r>
                      </m:num>
                      <m:den>
                        <m:r>
                          <a:rPr lang="en-US" b="1" i="1" smtClean="0">
                            <a:latin typeface="Cambria Math" panose="02040503050406030204" pitchFamily="18" charset="0"/>
                            <a:cs typeface="Arial" panose="020B0604020202020204" pitchFamily="34" charset="0"/>
                          </a:rPr>
                          <m:t>𝑵𝒖</m:t>
                        </m:r>
                      </m:den>
                    </m:f>
                  </m:oMath>
                </a14:m>
                <a:endParaRPr lang="en-US" b="1" dirty="0">
                  <a:latin typeface="Arial" panose="020B0604020202020204" pitchFamily="34" charset="0"/>
                  <a:cs typeface="Arial" panose="020B0604020202020204" pitchFamily="34" charset="0"/>
                </a:endParaRPr>
              </a:p>
              <a:p>
                <a:pPr lvl="1" algn="just">
                  <a:lnSpc>
                    <a:spcPts val="3400"/>
                  </a:lnSpc>
                  <a:buFont typeface="Wingdings" panose="05000000000000000000" pitchFamily="2" charset="2"/>
                  <a:buChar char="Ø"/>
                </a:pPr>
                <a:r>
                  <a:rPr lang="en-US" dirty="0">
                    <a:latin typeface="Arial" panose="020B0604020202020204" pitchFamily="34" charset="0"/>
                    <a:cs typeface="Arial" panose="020B0604020202020204" pitchFamily="34" charset="0"/>
                  </a:rPr>
                  <a:t>where </a:t>
                </a:r>
              </a:p>
              <a:p>
                <a:pPr lvl="2" algn="just">
                  <a:lnSpc>
                    <a:spcPts val="3400"/>
                  </a:lnSpc>
                  <a:buFont typeface="Courier New" panose="02070309020205020404" pitchFamily="49" charset="0"/>
                  <a:buChar char="o"/>
                </a:pPr>
                <a:r>
                  <a:rPr lang="en-US" sz="2400" dirty="0" err="1">
                    <a:latin typeface="Arial" panose="020B0604020202020204" pitchFamily="34" charset="0"/>
                    <a:cs typeface="Arial" panose="020B0604020202020204" pitchFamily="34" charset="0"/>
                  </a:rPr>
                  <a:t>L</a:t>
                </a:r>
                <a:r>
                  <a:rPr lang="en-US" sz="2400" baseline="-25000" dirty="0" err="1">
                    <a:latin typeface="Arial" panose="020B0604020202020204" pitchFamily="34" charset="0"/>
                    <a:cs typeface="Arial" panose="020B0604020202020204" pitchFamily="34" charset="0"/>
                  </a:rPr>
                  <a:t>sm</a:t>
                </a:r>
                <a:r>
                  <a:rPr lang="en-US" sz="2400" dirty="0">
                    <a:latin typeface="Arial" panose="020B0604020202020204" pitchFamily="34" charset="0"/>
                    <a:cs typeface="Arial" panose="020B0604020202020204" pitchFamily="34" charset="0"/>
                  </a:rPr>
                  <a:t> = mean stream length</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Lu = total stream length of order ‘u’</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Nu = total no. of stream segments of order ‘u’</a:t>
                </a:r>
              </a:p>
              <a:p>
                <a:endParaRPr lang="en-US" dirty="0"/>
              </a:p>
            </p:txBody>
          </p:sp>
        </mc:Choice>
        <mc:Fallback xmlns="">
          <p:sp>
            <p:nvSpPr>
              <p:cNvPr id="3" name="Content Placeholder 2">
                <a:extLst>
                  <a:ext uri="{FF2B5EF4-FFF2-40B4-BE49-F238E27FC236}">
                    <a16:creationId xmlns:a16="http://schemas.microsoft.com/office/drawing/2014/main" id="{2CCB4811-9F1D-494F-BA52-F3D5F95B2E8A}"/>
                  </a:ext>
                </a:extLst>
              </p:cNvPr>
              <p:cNvSpPr>
                <a:spLocks noGrp="1" noRot="1" noChangeAspect="1" noMove="1" noResize="1" noEditPoints="1" noAdjustHandles="1" noChangeArrowheads="1" noChangeShapeType="1" noTextEdit="1"/>
              </p:cNvSpPr>
              <p:nvPr>
                <p:ph sz="half" idx="1"/>
              </p:nvPr>
            </p:nvSpPr>
            <p:spPr>
              <a:xfrm>
                <a:off x="-1" y="106017"/>
                <a:ext cx="6520071" cy="6751983"/>
              </a:xfrm>
              <a:blipFill>
                <a:blip r:embed="rId2"/>
                <a:stretch>
                  <a:fillRect l="-1215" t="-271" r="-1308"/>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3868060-4D17-4DD8-A43F-4ED7A5E346F3}"/>
              </a:ext>
            </a:extLst>
          </p:cNvPr>
          <p:cNvSpPr>
            <a:spLocks noGrp="1"/>
          </p:cNvSpPr>
          <p:nvPr>
            <p:ph sz="half" idx="2"/>
          </p:nvPr>
        </p:nvSpPr>
        <p:spPr>
          <a:xfrm>
            <a:off x="6626087" y="106018"/>
            <a:ext cx="5565913" cy="6506818"/>
          </a:xfrm>
          <a:solidFill>
            <a:schemeClr val="bg1">
              <a:lumMod val="85000"/>
            </a:schemeClr>
          </a:solidFill>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Mean stream length is a characteristic of the drainage network components and its associated sub-basin surface</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mean stream length is calculated by dividing the total length of the stream in an order by the number of stream segments of the same order</a:t>
            </a:r>
          </a:p>
          <a:p>
            <a:pPr marL="0" indent="0">
              <a:buNone/>
            </a:pPr>
            <a:endParaRPr lang="en-US" dirty="0"/>
          </a:p>
        </p:txBody>
      </p:sp>
    </p:spTree>
    <p:extLst>
      <p:ext uri="{BB962C8B-B14F-4D97-AF65-F5344CB8AC3E}">
        <p14:creationId xmlns:p14="http://schemas.microsoft.com/office/powerpoint/2010/main" val="334181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0934B-0408-4B0A-8E82-2EB88462925B}"/>
              </a:ext>
            </a:extLst>
          </p:cNvPr>
          <p:cNvSpPr>
            <a:spLocks noGrp="1"/>
          </p:cNvSpPr>
          <p:nvPr>
            <p:ph idx="1"/>
          </p:nvPr>
        </p:nvSpPr>
        <p:spPr>
          <a:xfrm>
            <a:off x="291547" y="291548"/>
            <a:ext cx="11701669" cy="6387548"/>
          </a:xfrm>
        </p:spPr>
        <p:txBody>
          <a:bodyPr/>
          <a:lstStyle/>
          <a:p>
            <a:pPr lvl="0" algn="just">
              <a:lnSpc>
                <a:spcPct val="17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Stream length ratio R</a:t>
            </a:r>
            <a:r>
              <a:rPr lang="en-US" sz="2400" b="1" baseline="-25000" dirty="0">
                <a:solidFill>
                  <a:srgbClr val="00B050"/>
                </a:solidFill>
                <a:latin typeface="Arial" panose="020B0604020202020204" pitchFamily="34" charset="0"/>
                <a:cs typeface="Arial" panose="020B0604020202020204" pitchFamily="34" charset="0"/>
              </a:rPr>
              <a:t>L</a:t>
            </a:r>
            <a:r>
              <a:rPr lang="en-US" sz="2400" b="1" dirty="0">
                <a:solidFill>
                  <a:srgbClr val="00B050"/>
                </a:solidFill>
                <a:latin typeface="Arial" panose="020B0604020202020204" pitchFamily="34" charset="0"/>
                <a:cs typeface="Arial" panose="020B0604020202020204" pitchFamily="34" charset="0"/>
              </a:rPr>
              <a:t> </a:t>
            </a:r>
          </a:p>
          <a:p>
            <a:pPr lvl="1" algn="just">
              <a:lnSpc>
                <a:spcPct val="17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stream length ratio can be calculated by dividing the mean length of the stream segment of the given order by the next lower order</a:t>
            </a:r>
          </a:p>
          <a:p>
            <a:pPr lvl="1" algn="just">
              <a:lnSpc>
                <a:spcPct val="170000"/>
              </a:lnSpc>
              <a:buFont typeface="Courier New" panose="02070309020205020404" pitchFamily="49" charset="0"/>
              <a:buChar char="o"/>
            </a:pPr>
            <a:r>
              <a:rPr lang="en-US" b="1" dirty="0">
                <a:solidFill>
                  <a:prstClr val="black"/>
                </a:solidFill>
                <a:latin typeface="Arial" panose="020B0604020202020204" pitchFamily="34" charset="0"/>
                <a:cs typeface="Arial" panose="020B0604020202020204" pitchFamily="34" charset="0"/>
              </a:rPr>
              <a:t>R</a:t>
            </a:r>
            <a:r>
              <a:rPr lang="en-US" b="1" baseline="-25000" dirty="0">
                <a:solidFill>
                  <a:prstClr val="black"/>
                </a:solidFill>
                <a:latin typeface="Arial" panose="020B0604020202020204" pitchFamily="34" charset="0"/>
                <a:cs typeface="Arial" panose="020B0604020202020204" pitchFamily="34" charset="0"/>
              </a:rPr>
              <a:t>L</a:t>
            </a:r>
            <a:r>
              <a:rPr lang="en-US" b="1" dirty="0">
                <a:solidFill>
                  <a:prstClr val="black"/>
                </a:solidFill>
                <a:latin typeface="Arial" panose="020B0604020202020204" pitchFamily="34" charset="0"/>
                <a:cs typeface="Arial" panose="020B0604020202020204" pitchFamily="34" charset="0"/>
              </a:rPr>
              <a:t> = L</a:t>
            </a:r>
            <a:r>
              <a:rPr lang="en-US" b="1" baseline="-25000" dirty="0">
                <a:solidFill>
                  <a:prstClr val="black"/>
                </a:solidFill>
                <a:latin typeface="Arial" panose="020B0604020202020204" pitchFamily="34" charset="0"/>
                <a:cs typeface="Arial" panose="020B0604020202020204" pitchFamily="34" charset="0"/>
              </a:rPr>
              <a:t>u</a:t>
            </a:r>
            <a:r>
              <a:rPr lang="en-US" b="1" dirty="0">
                <a:solidFill>
                  <a:prstClr val="black"/>
                </a:solidFill>
                <a:latin typeface="Arial" panose="020B0604020202020204" pitchFamily="34" charset="0"/>
                <a:cs typeface="Arial" panose="020B0604020202020204" pitchFamily="34" charset="0"/>
              </a:rPr>
              <a:t>/L</a:t>
            </a:r>
            <a:r>
              <a:rPr lang="en-US" b="1" baseline="-25000" dirty="0">
                <a:solidFill>
                  <a:prstClr val="black"/>
                </a:solidFill>
                <a:latin typeface="Arial" panose="020B0604020202020204" pitchFamily="34" charset="0"/>
                <a:cs typeface="Arial" panose="020B0604020202020204" pitchFamily="34" charset="0"/>
              </a:rPr>
              <a:t>u-1</a:t>
            </a:r>
          </a:p>
          <a:p>
            <a:pPr lvl="1" algn="just">
              <a:lnSpc>
                <a:spcPct val="170000"/>
              </a:lnSpc>
              <a:buFont typeface="Wingdings" panose="05000000000000000000" pitchFamily="2" charset="2"/>
              <a:buChar char="Ø"/>
            </a:pPr>
            <a:r>
              <a:rPr lang="en-US" dirty="0">
                <a:solidFill>
                  <a:prstClr val="black"/>
                </a:solidFill>
                <a:latin typeface="Arial" panose="020B0604020202020204" pitchFamily="34" charset="0"/>
                <a:cs typeface="Arial" panose="020B0604020202020204" pitchFamily="34" charset="0"/>
              </a:rPr>
              <a:t>Where </a:t>
            </a:r>
          </a:p>
          <a:p>
            <a:pPr lvl="2" algn="just">
              <a:lnSpc>
                <a:spcPct val="170000"/>
              </a:lnSpc>
              <a:buFont typeface="Courier New" panose="02070309020205020404" pitchFamily="49" charset="0"/>
              <a:buChar char="o"/>
            </a:pPr>
            <a:r>
              <a:rPr lang="en-US" sz="2400" dirty="0">
                <a:solidFill>
                  <a:prstClr val="black"/>
                </a:solidFill>
                <a:latin typeface="Arial" panose="020B0604020202020204" pitchFamily="34" charset="0"/>
                <a:cs typeface="Arial" panose="020B0604020202020204" pitchFamily="34" charset="0"/>
              </a:rPr>
              <a:t>R</a:t>
            </a:r>
            <a:r>
              <a:rPr lang="en-US" sz="2400" baseline="-25000" dirty="0">
                <a:solidFill>
                  <a:prstClr val="black"/>
                </a:solidFill>
                <a:latin typeface="Arial" panose="020B0604020202020204" pitchFamily="34" charset="0"/>
                <a:cs typeface="Arial" panose="020B0604020202020204" pitchFamily="34" charset="0"/>
              </a:rPr>
              <a:t>L</a:t>
            </a:r>
            <a:r>
              <a:rPr lang="en-US" sz="2400" dirty="0">
                <a:solidFill>
                  <a:prstClr val="black"/>
                </a:solidFill>
                <a:latin typeface="Arial" panose="020B0604020202020204" pitchFamily="34" charset="0"/>
                <a:cs typeface="Arial" panose="020B0604020202020204" pitchFamily="34" charset="0"/>
              </a:rPr>
              <a:t> = stream length ratio</a:t>
            </a:r>
          </a:p>
          <a:p>
            <a:pPr lvl="2" algn="just">
              <a:lnSpc>
                <a:spcPct val="170000"/>
              </a:lnSpc>
              <a:buFont typeface="Courier New" panose="02070309020205020404" pitchFamily="49" charset="0"/>
              <a:buChar char="o"/>
            </a:pPr>
            <a:r>
              <a:rPr lang="en-US" sz="2400" dirty="0">
                <a:solidFill>
                  <a:prstClr val="black"/>
                </a:solidFill>
                <a:latin typeface="Arial" panose="020B0604020202020204" pitchFamily="34" charset="0"/>
                <a:cs typeface="Arial" panose="020B0604020202020204" pitchFamily="34" charset="0"/>
              </a:rPr>
              <a:t>L</a:t>
            </a:r>
            <a:r>
              <a:rPr lang="en-US" sz="2400" baseline="-25000" dirty="0">
                <a:solidFill>
                  <a:prstClr val="black"/>
                </a:solidFill>
                <a:latin typeface="Arial" panose="020B0604020202020204" pitchFamily="34" charset="0"/>
                <a:cs typeface="Arial" panose="020B0604020202020204" pitchFamily="34" charset="0"/>
              </a:rPr>
              <a:t>u</a:t>
            </a:r>
            <a:r>
              <a:rPr lang="en-US" sz="2400" dirty="0">
                <a:solidFill>
                  <a:prstClr val="black"/>
                </a:solidFill>
                <a:latin typeface="Arial" panose="020B0604020202020204" pitchFamily="34" charset="0"/>
                <a:cs typeface="Arial" panose="020B0604020202020204" pitchFamily="34" charset="0"/>
              </a:rPr>
              <a:t> = total stream length of order ‘u’</a:t>
            </a:r>
          </a:p>
          <a:p>
            <a:pPr lvl="2" algn="just">
              <a:lnSpc>
                <a:spcPct val="170000"/>
              </a:lnSpc>
              <a:buFont typeface="Courier New" panose="02070309020205020404" pitchFamily="49" charset="0"/>
              <a:buChar char="o"/>
            </a:pPr>
            <a:r>
              <a:rPr lang="en-US" sz="2400" dirty="0">
                <a:solidFill>
                  <a:prstClr val="black"/>
                </a:solidFill>
                <a:latin typeface="Arial" panose="020B0604020202020204" pitchFamily="34" charset="0"/>
                <a:cs typeface="Arial" panose="020B0604020202020204" pitchFamily="34" charset="0"/>
              </a:rPr>
              <a:t>L</a:t>
            </a:r>
            <a:r>
              <a:rPr lang="en-US" sz="2400" baseline="-25000" dirty="0">
                <a:solidFill>
                  <a:prstClr val="black"/>
                </a:solidFill>
                <a:latin typeface="Arial" panose="020B0604020202020204" pitchFamily="34" charset="0"/>
                <a:cs typeface="Arial" panose="020B0604020202020204" pitchFamily="34" charset="0"/>
              </a:rPr>
              <a:t>u-1</a:t>
            </a:r>
            <a:r>
              <a:rPr lang="en-US" sz="2400" dirty="0">
                <a:solidFill>
                  <a:prstClr val="black"/>
                </a:solidFill>
                <a:latin typeface="Arial" panose="020B0604020202020204" pitchFamily="34" charset="0"/>
                <a:cs typeface="Arial" panose="020B0604020202020204" pitchFamily="34" charset="0"/>
              </a:rPr>
              <a:t> = total stream length of its next lower order</a:t>
            </a:r>
          </a:p>
        </p:txBody>
      </p:sp>
    </p:spTree>
    <p:extLst>
      <p:ext uri="{BB962C8B-B14F-4D97-AF65-F5344CB8AC3E}">
        <p14:creationId xmlns:p14="http://schemas.microsoft.com/office/powerpoint/2010/main" val="264345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8F1136-2AE5-4A24-9F10-B00AEC626CCF}"/>
              </a:ext>
            </a:extLst>
          </p:cNvPr>
          <p:cNvPicPr>
            <a:picLocks noGrp="1" noChangeAspect="1"/>
          </p:cNvPicPr>
          <p:nvPr>
            <p:ph idx="1"/>
          </p:nvPr>
        </p:nvPicPr>
        <p:blipFill>
          <a:blip r:embed="rId2"/>
          <a:stretch>
            <a:fillRect/>
          </a:stretch>
        </p:blipFill>
        <p:spPr>
          <a:xfrm>
            <a:off x="7146484" y="110069"/>
            <a:ext cx="4684145" cy="3015867"/>
          </a:xfrm>
          <a:prstGeom prst="rect">
            <a:avLst/>
          </a:prstGeom>
        </p:spPr>
      </p:pic>
      <p:sp>
        <p:nvSpPr>
          <p:cNvPr id="6" name="Text Box 1046">
            <a:extLst>
              <a:ext uri="{FF2B5EF4-FFF2-40B4-BE49-F238E27FC236}">
                <a16:creationId xmlns:a16="http://schemas.microsoft.com/office/drawing/2014/main" id="{F7F0274D-419F-4B90-89E2-AC81BA9F5E45}"/>
              </a:ext>
            </a:extLst>
          </p:cNvPr>
          <p:cNvSpPr txBox="1">
            <a:spLocks noChangeArrowheads="1"/>
          </p:cNvSpPr>
          <p:nvPr/>
        </p:nvSpPr>
        <p:spPr bwMode="auto">
          <a:xfrm>
            <a:off x="7907987" y="4563061"/>
            <a:ext cx="3585737" cy="167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2000"/>
              </a:lnSpc>
              <a:spcBef>
                <a:spcPct val="50000"/>
              </a:spcBef>
            </a:pPr>
            <a:r>
              <a:rPr lang="en-US" dirty="0"/>
              <a:t>Hillslope length = B</a:t>
            </a:r>
          </a:p>
          <a:p>
            <a:pPr>
              <a:lnSpc>
                <a:spcPts val="2000"/>
              </a:lnSpc>
              <a:spcBef>
                <a:spcPct val="50000"/>
              </a:spcBef>
            </a:pPr>
            <a:r>
              <a:rPr lang="en-US" dirty="0"/>
              <a:t>A = 2B L</a:t>
            </a:r>
          </a:p>
          <a:p>
            <a:pPr>
              <a:lnSpc>
                <a:spcPts val="2000"/>
              </a:lnSpc>
              <a:spcBef>
                <a:spcPct val="50000"/>
              </a:spcBef>
            </a:pPr>
            <a:r>
              <a:rPr lang="en-US" dirty="0"/>
              <a:t>D</a:t>
            </a:r>
            <a:r>
              <a:rPr lang="en-US" baseline="-25000" dirty="0"/>
              <a:t>d</a:t>
            </a:r>
            <a:r>
              <a:rPr lang="en-US" dirty="0"/>
              <a:t> = L/A = 1/2B</a:t>
            </a:r>
          </a:p>
          <a:p>
            <a:pPr>
              <a:lnSpc>
                <a:spcPts val="2000"/>
              </a:lnSpc>
              <a:spcBef>
                <a:spcPct val="50000"/>
              </a:spcBef>
            </a:pPr>
            <a:r>
              <a:rPr lang="en-US" dirty="0">
                <a:sym typeface="Symbol" pitchFamily="18" charset="2"/>
              </a:rPr>
              <a:t> B= 1/2D</a:t>
            </a:r>
            <a:r>
              <a:rPr lang="en-US" baseline="-25000" dirty="0">
                <a:sym typeface="Symbol" pitchFamily="18" charset="2"/>
              </a:rPr>
              <a:t>d</a:t>
            </a:r>
            <a:endParaRPr lang="en-US" dirty="0"/>
          </a:p>
        </p:txBody>
      </p:sp>
      <p:sp>
        <p:nvSpPr>
          <p:cNvPr id="7" name="Rectangle 6">
            <a:extLst>
              <a:ext uri="{FF2B5EF4-FFF2-40B4-BE49-F238E27FC236}">
                <a16:creationId xmlns:a16="http://schemas.microsoft.com/office/drawing/2014/main" id="{68652D8D-0D6C-40CF-8542-AFFB49B2480A}"/>
              </a:ext>
            </a:extLst>
          </p:cNvPr>
          <p:cNvSpPr/>
          <p:nvPr/>
        </p:nvSpPr>
        <p:spPr>
          <a:xfrm>
            <a:off x="0" y="96926"/>
            <a:ext cx="7036904" cy="6507679"/>
          </a:xfrm>
          <a:prstGeom prst="rect">
            <a:avLst/>
          </a:prstGeom>
          <a:solidFill>
            <a:schemeClr val="bg1">
              <a:lumMod val="95000"/>
            </a:schemeClr>
          </a:solidFill>
        </p:spPr>
        <p:txBody>
          <a:bodyPr wrap="square">
            <a:spAutoFit/>
          </a:bodyPr>
          <a:lstStyle/>
          <a:p>
            <a:pPr marL="342900" indent="-342900">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Length of overland flow (L</a:t>
            </a:r>
            <a:r>
              <a:rPr lang="en-US" sz="2400" baseline="-25000"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a:t>
            </a:r>
          </a:p>
          <a:p>
            <a:pPr lvl="2">
              <a:lnSpc>
                <a:spcPts val="3200"/>
              </a:lnSpc>
            </a:pPr>
            <a:r>
              <a:rPr lang="en-US" sz="2400" b="1" dirty="0">
                <a:latin typeface="Arial" panose="020B0604020202020204" pitchFamily="34" charset="0"/>
                <a:cs typeface="Arial" panose="020B0604020202020204" pitchFamily="34" charset="0"/>
              </a:rPr>
              <a:t>L</a:t>
            </a:r>
            <a:r>
              <a:rPr lang="en-US" sz="2400" b="1" baseline="-25000" dirty="0">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 = 1/D</a:t>
            </a:r>
            <a:r>
              <a:rPr lang="en-US" sz="2400" b="1" baseline="-25000" dirty="0">
                <a:latin typeface="Arial" panose="020B0604020202020204" pitchFamily="34" charset="0"/>
                <a:cs typeface="Arial" panose="020B0604020202020204" pitchFamily="34" charset="0"/>
              </a:rPr>
              <a:t>d</a:t>
            </a:r>
            <a:r>
              <a:rPr lang="en-US" sz="2400" b="1" dirty="0">
                <a:latin typeface="Arial" panose="020B0604020202020204" pitchFamily="34" charset="0"/>
                <a:cs typeface="Arial" panose="020B0604020202020204" pitchFamily="34" charset="0"/>
              </a:rPr>
              <a:t>*2  </a:t>
            </a:r>
          </a:p>
          <a:p>
            <a:pPr>
              <a:lnSpc>
                <a:spcPts val="3200"/>
              </a:lnSpc>
            </a:pPr>
            <a:r>
              <a:rPr lang="en-US" sz="2400" dirty="0">
                <a:latin typeface="Arial" panose="020B0604020202020204" pitchFamily="34" charset="0"/>
                <a:cs typeface="Arial" panose="020B0604020202020204" pitchFamily="34" charset="0"/>
              </a:rPr>
              <a:t>Where, </a:t>
            </a:r>
          </a:p>
          <a:p>
            <a:pPr lvl="1">
              <a:lnSpc>
                <a:spcPts val="32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L</a:t>
            </a:r>
            <a:r>
              <a:rPr lang="en-US" sz="2400"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 length of overland flow</a:t>
            </a:r>
          </a:p>
          <a:p>
            <a:pPr lvl="1">
              <a:lnSpc>
                <a:spcPts val="32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 drainage density</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Length of overland flow is one of the most important independent variables affecting hydrologic development of drainage basins</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surface runoff flows from the terrain into a defined stream through the downslope. </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It is defined as the length of flow path projected to the horizontal of the non channel flow from a point on the adjacent stream channel</a:t>
            </a:r>
          </a:p>
        </p:txBody>
      </p:sp>
      <p:sp>
        <p:nvSpPr>
          <p:cNvPr id="8" name="Rectangle 7">
            <a:extLst>
              <a:ext uri="{FF2B5EF4-FFF2-40B4-BE49-F238E27FC236}">
                <a16:creationId xmlns:a16="http://schemas.microsoft.com/office/drawing/2014/main" id="{B67A8AD4-60AA-47CF-A535-3F715F926B01}"/>
              </a:ext>
            </a:extLst>
          </p:cNvPr>
          <p:cNvSpPr/>
          <p:nvPr/>
        </p:nvSpPr>
        <p:spPr>
          <a:xfrm>
            <a:off x="7676570" y="3429000"/>
            <a:ext cx="3623974"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 L/A</a:t>
            </a:r>
          </a:p>
          <a:p>
            <a:r>
              <a:rPr lang="en-US" sz="2400" dirty="0">
                <a:latin typeface="Arial" panose="020B0604020202020204" pitchFamily="34" charset="0"/>
                <a:cs typeface="Arial" panose="020B0604020202020204" pitchFamily="34" charset="0"/>
              </a:rPr>
              <a:t>Hillslope length </a:t>
            </a:r>
            <a:r>
              <a:rPr lang="en-US" sz="2400" dirty="0">
                <a:latin typeface="Arial" panose="020B0604020202020204" pitchFamily="34" charset="0"/>
                <a:cs typeface="Arial" panose="020B0604020202020204" pitchFamily="34" charset="0"/>
                <a:sym typeface="Symbol" pitchFamily="18" charset="2"/>
              </a:rPr>
              <a:t></a:t>
            </a:r>
            <a:r>
              <a:rPr lang="en-US" sz="2400" dirty="0">
                <a:latin typeface="Arial" panose="020B0604020202020204" pitchFamily="34" charset="0"/>
                <a:cs typeface="Arial" panose="020B0604020202020204" pitchFamily="34" charset="0"/>
              </a:rPr>
              <a:t> 1/2D</a:t>
            </a:r>
            <a:r>
              <a:rPr lang="en-US" sz="2400" baseline="-25000" dirty="0">
                <a:latin typeface="Arial" panose="020B0604020202020204" pitchFamily="34" charset="0"/>
                <a:cs typeface="Arial" panose="020B0604020202020204" pitchFamily="34" charset="0"/>
              </a:rPr>
              <a:t>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687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EDFC-7CB7-4CD0-9921-21D37E8E1D9F}"/>
              </a:ext>
            </a:extLst>
          </p:cNvPr>
          <p:cNvSpPr>
            <a:spLocks noGrp="1"/>
          </p:cNvSpPr>
          <p:nvPr>
            <p:ph type="title"/>
          </p:nvPr>
        </p:nvSpPr>
        <p:spPr>
          <a:xfrm>
            <a:off x="225287" y="0"/>
            <a:ext cx="11128513" cy="503583"/>
          </a:xfrm>
        </p:spPr>
        <p:txBody>
          <a:bodyPr>
            <a:normAutofit/>
          </a:bodyPr>
          <a:lstStyle/>
          <a:p>
            <a:pPr marL="342900" indent="-342900">
              <a:buFont typeface="Wingdings" panose="05000000000000000000" pitchFamily="2" charset="2"/>
              <a:buChar char="q"/>
            </a:pPr>
            <a:r>
              <a:rPr lang="en-US" sz="2400" b="1" dirty="0">
                <a:latin typeface="Arial" panose="020B0604020202020204" pitchFamily="34" charset="0"/>
                <a:cs typeface="Arial" panose="020B0604020202020204" pitchFamily="34" charset="0"/>
              </a:rPr>
              <a:t>Aerial aspects of drainage basin</a:t>
            </a:r>
            <a:endParaRPr lang="en-US" sz="2400" b="1" dirty="0"/>
          </a:p>
        </p:txBody>
      </p:sp>
      <p:sp>
        <p:nvSpPr>
          <p:cNvPr id="3" name="Content Placeholder 2">
            <a:extLst>
              <a:ext uri="{FF2B5EF4-FFF2-40B4-BE49-F238E27FC236}">
                <a16:creationId xmlns:a16="http://schemas.microsoft.com/office/drawing/2014/main" id="{5C37D895-1C6D-4B6F-9688-77A5A47123B0}"/>
              </a:ext>
            </a:extLst>
          </p:cNvPr>
          <p:cNvSpPr>
            <a:spLocks noGrp="1"/>
          </p:cNvSpPr>
          <p:nvPr>
            <p:ph idx="1"/>
          </p:nvPr>
        </p:nvSpPr>
        <p:spPr>
          <a:xfrm>
            <a:off x="225287" y="503584"/>
            <a:ext cx="11754678" cy="6235146"/>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Drainage Area (A):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single most important watershed characteristic (for hydrologic design) as it reflects the volume of water that can be generated from rainfall</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volume of water available for runoff may be assumed as product of rainfall depth &amp; drainage area.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drainage area input to all models.</a:t>
            </a:r>
          </a:p>
          <a:p>
            <a:pPr lvl="1" algn="just">
              <a:lnSpc>
                <a:spcPct val="150000"/>
              </a:lnSpc>
              <a:buFont typeface="Courier New" panose="02070309020205020404" pitchFamily="49" charset="0"/>
              <a:buChar char="o"/>
            </a:pPr>
            <a:r>
              <a:rPr lang="en-US" b="1" dirty="0">
                <a:solidFill>
                  <a:srgbClr val="00B050"/>
                </a:solidFill>
                <a:latin typeface="Arial" panose="020B0604020202020204" pitchFamily="34" charset="0"/>
                <a:cs typeface="Arial" panose="020B0604020202020204" pitchFamily="34" charset="0"/>
              </a:rPr>
              <a:t>Overland flow</a:t>
            </a:r>
            <a:r>
              <a:rPr lang="en-US" dirty="0">
                <a:latin typeface="Arial" panose="020B0604020202020204" pitchFamily="34" charset="0"/>
                <a:cs typeface="Arial" panose="020B0604020202020204" pitchFamily="34" charset="0"/>
              </a:rPr>
              <a:t>, more in small watersheds as there is less network of drainage systems while in large watersheds </a:t>
            </a:r>
            <a:r>
              <a:rPr lang="en-US" b="1" dirty="0">
                <a:solidFill>
                  <a:srgbClr val="00B050"/>
                </a:solidFill>
                <a:latin typeface="Arial" panose="020B0604020202020204" pitchFamily="34" charset="0"/>
                <a:cs typeface="Arial" panose="020B0604020202020204" pitchFamily="34" charset="0"/>
              </a:rPr>
              <a:t>channel flow </a:t>
            </a:r>
            <a:r>
              <a:rPr lang="en-US" dirty="0">
                <a:latin typeface="Arial" panose="020B0604020202020204" pitchFamily="34" charset="0"/>
                <a:cs typeface="Arial" panose="020B0604020202020204" pitchFamily="34" charset="0"/>
              </a:rPr>
              <a:t>is dominant </a:t>
            </a:r>
          </a:p>
          <a:p>
            <a:pPr lvl="1" algn="just">
              <a:lnSpc>
                <a:spcPct val="150000"/>
              </a:lnSpc>
              <a:buFont typeface="Courier New" panose="02070309020205020404" pitchFamily="49" charset="0"/>
              <a:buChar char="o"/>
            </a:pPr>
            <a:r>
              <a:rPr lang="en-US" b="1" dirty="0">
                <a:solidFill>
                  <a:srgbClr val="00B050"/>
                </a:solidFill>
                <a:latin typeface="Arial" panose="020B0604020202020204" pitchFamily="34" charset="0"/>
                <a:cs typeface="Arial" panose="020B0604020202020204" pitchFamily="34" charset="0"/>
              </a:rPr>
              <a:t>land use </a:t>
            </a:r>
            <a:r>
              <a:rPr lang="en-US" dirty="0">
                <a:latin typeface="Arial" panose="020B0604020202020204" pitchFamily="34" charset="0"/>
                <a:cs typeface="Arial" panose="020B0604020202020204" pitchFamily="34" charset="0"/>
              </a:rPr>
              <a:t>affects flow in small watersheds while in larger watersheds it is counteracted by channel predominance</a:t>
            </a:r>
          </a:p>
          <a:p>
            <a:pPr lvl="1" algn="just">
              <a:lnSpc>
                <a:spcPct val="150000"/>
              </a:lnSpc>
              <a:buFont typeface="Courier New" panose="02070309020205020404" pitchFamily="49" charset="0"/>
              <a:buChar char="o"/>
            </a:pPr>
            <a:r>
              <a:rPr lang="en-US" b="1" dirty="0">
                <a:solidFill>
                  <a:srgbClr val="00B050"/>
                </a:solidFill>
                <a:latin typeface="Arial" panose="020B0604020202020204" pitchFamily="34" charset="0"/>
                <a:cs typeface="Arial" panose="020B0604020202020204" pitchFamily="34" charset="0"/>
              </a:rPr>
              <a:t>Intense rainfall</a:t>
            </a:r>
            <a:r>
              <a:rPr lang="en-US" dirty="0">
                <a:latin typeface="Arial" panose="020B0604020202020204" pitchFamily="34" charset="0"/>
                <a:cs typeface="Arial" panose="020B0604020202020204" pitchFamily="34" charset="0"/>
              </a:rPr>
              <a:t>, more responsive in small watersheds</a:t>
            </a:r>
          </a:p>
        </p:txBody>
      </p:sp>
    </p:spTree>
    <p:extLst>
      <p:ext uri="{BB962C8B-B14F-4D97-AF65-F5344CB8AC3E}">
        <p14:creationId xmlns:p14="http://schemas.microsoft.com/office/powerpoint/2010/main" val="207982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DAF8C-91D3-421E-90C7-C2B1B1B24AEF}"/>
              </a:ext>
            </a:extLst>
          </p:cNvPr>
          <p:cNvSpPr>
            <a:spLocks noGrp="1"/>
          </p:cNvSpPr>
          <p:nvPr>
            <p:ph idx="1"/>
          </p:nvPr>
        </p:nvSpPr>
        <p:spPr>
          <a:xfrm>
            <a:off x="251791" y="145774"/>
            <a:ext cx="11834192" cy="6599583"/>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Watershed/Basin Length (</a:t>
            </a:r>
            <a:r>
              <a:rPr lang="en-US" sz="2400" b="1" dirty="0" err="1">
                <a:latin typeface="Arial" panose="020B0604020202020204" pitchFamily="34" charset="0"/>
                <a:cs typeface="Arial" panose="020B0604020202020204" pitchFamily="34" charset="0"/>
              </a:rPr>
              <a:t>L</a:t>
            </a:r>
            <a:r>
              <a:rPr lang="en-US" sz="2400" b="1" baseline="-25000" dirty="0" err="1">
                <a:latin typeface="Arial" panose="020B0604020202020204" pitchFamily="34" charset="0"/>
                <a:cs typeface="Arial" panose="020B0604020202020204" pitchFamily="34" charset="0"/>
              </a:rPr>
              <a:t>b</a:t>
            </a:r>
            <a:r>
              <a:rPr lang="en-US" sz="2400" b="1"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basin length </a:t>
            </a:r>
            <a:r>
              <a:rPr lang="en-US" i="1" dirty="0" err="1">
                <a:latin typeface="Arial" panose="020B0604020202020204" pitchFamily="34" charset="0"/>
                <a:cs typeface="Arial" panose="020B0604020202020204" pitchFamily="34" charset="0"/>
              </a:rPr>
              <a:t>L</a:t>
            </a:r>
            <a:r>
              <a:rPr lang="en-US" i="1" baseline="-25000" dirty="0" err="1">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is basically defined as the longest dimension of a basin parallel to its principal drainage channel, which is usually considered as the longest drainage channel in the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Basin length is defined in more than one way: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the greatest straight-line distance between any two points on the perimeter,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the greatest distance between the outlet and any point on the perimeter, or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the length of the main stream from its source (projected to the perimeter) to the outlet.</a:t>
            </a:r>
          </a:p>
          <a:p>
            <a:pPr lvl="3"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important in hydrologic computations; for example, used in computing time parameter -measure of travel time of water through a watershed</a:t>
            </a:r>
          </a:p>
        </p:txBody>
      </p:sp>
    </p:spTree>
    <p:extLst>
      <p:ext uri="{BB962C8B-B14F-4D97-AF65-F5344CB8AC3E}">
        <p14:creationId xmlns:p14="http://schemas.microsoft.com/office/powerpoint/2010/main" val="75187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D667-4655-42D7-95C9-07CE6C1B4B6A}"/>
              </a:ext>
            </a:extLst>
          </p:cNvPr>
          <p:cNvSpPr>
            <a:spLocks noGrp="1"/>
          </p:cNvSpPr>
          <p:nvPr>
            <p:ph type="title"/>
          </p:nvPr>
        </p:nvSpPr>
        <p:spPr>
          <a:xfrm>
            <a:off x="838200" y="365126"/>
            <a:ext cx="10515600" cy="774358"/>
          </a:xfrm>
        </p:spPr>
        <p:txBody>
          <a:bodyPr>
            <a:normAutofit/>
          </a:bodyPr>
          <a:lstStyle/>
          <a:p>
            <a:r>
              <a:rPr lang="en-US" sz="2800" b="1" dirty="0">
                <a:latin typeface="Arial Black" panose="020B0A04020102020204" pitchFamily="34" charset="0"/>
              </a:rPr>
              <a:t>Watershed length</a:t>
            </a:r>
            <a:endParaRPr lang="en-US" sz="2800" dirty="0"/>
          </a:p>
        </p:txBody>
      </p:sp>
      <p:pic>
        <p:nvPicPr>
          <p:cNvPr id="4" name="Content Placeholder 3">
            <a:extLst>
              <a:ext uri="{FF2B5EF4-FFF2-40B4-BE49-F238E27FC236}">
                <a16:creationId xmlns:a16="http://schemas.microsoft.com/office/drawing/2014/main" id="{006F2225-0BF6-47D6-9F8F-E347FF7928CF}"/>
              </a:ext>
            </a:extLst>
          </p:cNvPr>
          <p:cNvPicPr>
            <a:picLocks noGrp="1" noChangeAspect="1"/>
          </p:cNvPicPr>
          <p:nvPr>
            <p:ph idx="1"/>
          </p:nvPr>
        </p:nvPicPr>
        <p:blipFill>
          <a:blip r:embed="rId2"/>
          <a:stretch>
            <a:fillRect/>
          </a:stretch>
        </p:blipFill>
        <p:spPr>
          <a:xfrm>
            <a:off x="3188408" y="1139484"/>
            <a:ext cx="6068133" cy="5353390"/>
          </a:xfrm>
          <a:prstGeom prst="rect">
            <a:avLst/>
          </a:prstGeom>
        </p:spPr>
      </p:pic>
    </p:spTree>
    <p:extLst>
      <p:ext uri="{BB962C8B-B14F-4D97-AF65-F5344CB8AC3E}">
        <p14:creationId xmlns:p14="http://schemas.microsoft.com/office/powerpoint/2010/main" val="130293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86510-B067-4D52-B61F-D4D8C715ED84}"/>
              </a:ext>
            </a:extLst>
          </p:cNvPr>
          <p:cNvSpPr>
            <a:spLocks noGrp="1"/>
          </p:cNvSpPr>
          <p:nvPr>
            <p:ph idx="1"/>
          </p:nvPr>
        </p:nvSpPr>
        <p:spPr>
          <a:xfrm>
            <a:off x="291548" y="198784"/>
            <a:ext cx="11569148" cy="653332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Basin Perimeter (P)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Basin perimeter is the outer boundary of the watershed that enclosed its area.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can be measured along the divides between watershed and may be used as an indicator of watershed size, shape and drainage density</a:t>
            </a:r>
          </a:p>
          <a:p>
            <a:pPr lvl="1" algn="just">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38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9F72E-61C0-4EF2-92A1-D305BECC3D30}"/>
              </a:ext>
            </a:extLst>
          </p:cNvPr>
          <p:cNvSpPr>
            <a:spLocks noGrp="1"/>
          </p:cNvSpPr>
          <p:nvPr>
            <p:ph idx="1"/>
          </p:nvPr>
        </p:nvSpPr>
        <p:spPr>
          <a:xfrm>
            <a:off x="212035" y="304800"/>
            <a:ext cx="11675165" cy="6414052"/>
          </a:xfrm>
        </p:spPr>
        <p:txBody>
          <a:bodyPr>
            <a:normAutofit lnSpcReduction="10000"/>
          </a:bodyPr>
          <a:lstStyle/>
          <a:p>
            <a:pPr>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Drainage Density (D</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a:t>
            </a:r>
          </a:p>
          <a:p>
            <a:pPr lvl="1">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density is a measure of how frequently streams occur on the land surface.</a:t>
            </a:r>
          </a:p>
          <a:p>
            <a:pPr lvl="2">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It is the total length of stream within a watershed divided by the area</a:t>
            </a:r>
            <a:endParaRPr lang="en-US" sz="24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reflects a balance between erosive forces and the resistance of the ground</a:t>
            </a:r>
          </a:p>
          <a:p>
            <a:pPr marL="457200" lvl="1" indent="0">
              <a:lnSpc>
                <a:spcPct val="150000"/>
              </a:lnSpc>
              <a:buNone/>
            </a:pPr>
            <a:r>
              <a:rPr lang="en-US" dirty="0">
                <a:latin typeface="Arial" panose="020B0604020202020204" pitchFamily="34" charset="0"/>
                <a:cs typeface="Arial" panose="020B0604020202020204" pitchFamily="34" charset="0"/>
              </a:rPr>
              <a:t> surface, and is therefore related closely to climate, lithology, and vegetation</a:t>
            </a:r>
          </a:p>
          <a:p>
            <a:pPr lvl="1">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density is useful for analysis of terrain, rocks, relief, soils, groundwater, erodibility and discharge of water and sediment</a:t>
            </a:r>
          </a:p>
          <a:p>
            <a:pPr lvl="1" algn="just">
              <a:lnSpc>
                <a:spcPct val="15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A high drainage density reflects highly dissected basins, and relatively rapid response to a rainfall input, while low drainage density reflects a poorly drained basin with low hydraulic response.</a:t>
            </a:r>
            <a:endParaRPr lang="en-US"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35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78765-8A28-4D62-BB98-A91A1CC62AEA}"/>
              </a:ext>
            </a:extLst>
          </p:cNvPr>
          <p:cNvSpPr>
            <a:spLocks noGrp="1"/>
          </p:cNvSpPr>
          <p:nvPr>
            <p:ph idx="1"/>
          </p:nvPr>
        </p:nvSpPr>
        <p:spPr>
          <a:xfrm>
            <a:off x="281353" y="140678"/>
            <a:ext cx="10269415" cy="6233618"/>
          </a:xfrm>
        </p:spPr>
        <p:txBody>
          <a:bodyPr/>
          <a:lstStyle/>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Drainage density (km/km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D</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p>
          <a:p>
            <a:pPr marL="457200" lvl="1" indent="0">
              <a:lnSpc>
                <a:spcPct val="150000"/>
              </a:lnSpc>
              <a:buNone/>
            </a:pPr>
            <a:r>
              <a:rPr lang="en-US" b="1" dirty="0">
                <a:solidFill>
                  <a:srgbClr val="C00000"/>
                </a:solidFill>
                <a:latin typeface="Arial" panose="020B0604020202020204" pitchFamily="34" charset="0"/>
                <a:cs typeface="Arial" panose="020B0604020202020204" pitchFamily="34" charset="0"/>
              </a:rPr>
              <a:t>D</a:t>
            </a:r>
            <a:r>
              <a:rPr lang="en-US" b="1" baseline="-25000" dirty="0">
                <a:solidFill>
                  <a:srgbClr val="C00000"/>
                </a:solidFill>
                <a:latin typeface="Arial" panose="020B0604020202020204" pitchFamily="34" charset="0"/>
                <a:cs typeface="Arial" panose="020B0604020202020204" pitchFamily="34" charset="0"/>
              </a:rPr>
              <a:t>d</a:t>
            </a:r>
            <a:r>
              <a:rPr lang="en-US" b="1" dirty="0">
                <a:solidFill>
                  <a:srgbClr val="C00000"/>
                </a:solidFill>
                <a:latin typeface="Arial" panose="020B0604020202020204" pitchFamily="34" charset="0"/>
                <a:cs typeface="Arial" panose="020B0604020202020204" pitchFamily="34" charset="0"/>
              </a:rPr>
              <a:t>= Lu/A </a:t>
            </a:r>
          </a:p>
          <a:p>
            <a:pPr marL="457200" lvl="1" indent="0">
              <a:lnSpc>
                <a:spcPct val="150000"/>
              </a:lnSpc>
              <a:buNone/>
            </a:pPr>
            <a:r>
              <a:rPr lang="en-US" dirty="0">
                <a:latin typeface="Arial" panose="020B0604020202020204" pitchFamily="34" charset="0"/>
                <a:cs typeface="Arial" panose="020B0604020202020204" pitchFamily="34" charset="0"/>
              </a:rPr>
              <a:t>Where </a:t>
            </a:r>
          </a:p>
          <a:p>
            <a:pPr marL="914400" lvl="2" indent="0">
              <a:lnSpc>
                <a:spcPct val="150000"/>
              </a:lnSpc>
              <a:buNone/>
            </a:pPr>
            <a:r>
              <a:rPr lang="en-US" sz="24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 drainage density</a:t>
            </a:r>
          </a:p>
          <a:p>
            <a:pPr marL="914400" lvl="2" indent="0">
              <a:lnSpc>
                <a:spcPct val="150000"/>
              </a:lnSpc>
              <a:buNone/>
            </a:pPr>
            <a:r>
              <a:rPr lang="en-US" sz="2400" dirty="0">
                <a:latin typeface="Arial" panose="020B0604020202020204" pitchFamily="34" charset="0"/>
                <a:cs typeface="Arial" panose="020B0604020202020204" pitchFamily="34" charset="0"/>
              </a:rPr>
              <a:t>Lu = total stream length of order u</a:t>
            </a:r>
          </a:p>
          <a:p>
            <a:pPr marL="914400" lvl="2" indent="0">
              <a:lnSpc>
                <a:spcPct val="150000"/>
              </a:lnSpc>
              <a:buNone/>
            </a:pPr>
            <a:r>
              <a:rPr lang="en-US" sz="2400" dirty="0">
                <a:latin typeface="Arial" panose="020B0604020202020204" pitchFamily="34" charset="0"/>
                <a:cs typeface="Arial" panose="020B0604020202020204" pitchFamily="34" charset="0"/>
              </a:rPr>
              <a:t>A = area of the basin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51247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627515F-3EC4-4902-A5F0-B7A64A0A2FF3}"/>
              </a:ext>
            </a:extLst>
          </p:cNvPr>
          <p:cNvPicPr>
            <a:picLocks noGrp="1" noChangeAspect="1"/>
          </p:cNvPicPr>
          <p:nvPr>
            <p:ph idx="1"/>
          </p:nvPr>
        </p:nvPicPr>
        <p:blipFill>
          <a:blip r:embed="rId2"/>
          <a:stretch>
            <a:fillRect/>
          </a:stretch>
        </p:blipFill>
        <p:spPr>
          <a:xfrm>
            <a:off x="318619" y="126609"/>
            <a:ext cx="9036396" cy="3108959"/>
          </a:xfrm>
          <a:prstGeom prst="rect">
            <a:avLst/>
          </a:prstGeom>
        </p:spPr>
      </p:pic>
      <p:pic>
        <p:nvPicPr>
          <p:cNvPr id="8" name="Picture 7">
            <a:extLst>
              <a:ext uri="{FF2B5EF4-FFF2-40B4-BE49-F238E27FC236}">
                <a16:creationId xmlns:a16="http://schemas.microsoft.com/office/drawing/2014/main" id="{E97F371E-D41A-4BD5-8D6D-A71BA0B809CB}"/>
              </a:ext>
            </a:extLst>
          </p:cNvPr>
          <p:cNvPicPr>
            <a:picLocks noChangeAspect="1"/>
          </p:cNvPicPr>
          <p:nvPr/>
        </p:nvPicPr>
        <p:blipFill>
          <a:blip r:embed="rId3"/>
          <a:stretch>
            <a:fillRect/>
          </a:stretch>
        </p:blipFill>
        <p:spPr>
          <a:xfrm>
            <a:off x="318619" y="3362177"/>
            <a:ext cx="9036396" cy="3495823"/>
          </a:xfrm>
          <a:prstGeom prst="rect">
            <a:avLst/>
          </a:prstGeom>
        </p:spPr>
      </p:pic>
    </p:spTree>
    <p:extLst>
      <p:ext uri="{BB962C8B-B14F-4D97-AF65-F5344CB8AC3E}">
        <p14:creationId xmlns:p14="http://schemas.microsoft.com/office/powerpoint/2010/main" val="3909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4D417-20AE-418A-9890-7BF5011933D3}"/>
              </a:ext>
            </a:extLst>
          </p:cNvPr>
          <p:cNvSpPr>
            <a:spLocks noGrp="1"/>
          </p:cNvSpPr>
          <p:nvPr>
            <p:ph idx="1"/>
          </p:nvPr>
        </p:nvSpPr>
        <p:spPr>
          <a:xfrm>
            <a:off x="119270" y="172278"/>
            <a:ext cx="11940207" cy="6685722"/>
          </a:xfrm>
        </p:spPr>
        <p:txBody>
          <a:bodyPr>
            <a:no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Geomorphology is concerned with the external forces of nature that change rocks, mountains and valleys after they are formed on the surface of the earth.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These forces include </a:t>
            </a:r>
            <a:r>
              <a:rPr lang="en-US" sz="2400" b="1" dirty="0">
                <a:latin typeface="Arial" panose="020B0604020202020204" pitchFamily="34" charset="0"/>
                <a:cs typeface="Arial" panose="020B0604020202020204" pitchFamily="34" charset="0"/>
              </a:rPr>
              <a:t>weathering which is</a:t>
            </a:r>
            <a:r>
              <a:rPr lang="en-US" sz="2400" dirty="0">
                <a:latin typeface="Arial" panose="020B0604020202020204" pitchFamily="34" charset="0"/>
                <a:cs typeface="Arial" panose="020B0604020202020204" pitchFamily="34" charset="0"/>
              </a:rPr>
              <a:t> the impact of climate and life on the earth’s crust and can be divided into two types- physical and chemical.</a:t>
            </a: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Physical weathering </a:t>
            </a:r>
            <a:r>
              <a:rPr lang="en-US" sz="2400" dirty="0">
                <a:latin typeface="Arial" panose="020B0604020202020204" pitchFamily="34" charset="0"/>
                <a:cs typeface="Arial" panose="020B0604020202020204" pitchFamily="34" charset="0"/>
              </a:rPr>
              <a:t>is the mechanical separation of rocks into smaller particles that are then transported, deposited and incorporated into soils and sediments.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can play a critical role in physical weathering as it freezes and thaws within the parent material</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Wind and water erosion can also play an important role in physical weathering.</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Finally, life itself plays an important role in weathering. </a:t>
            </a:r>
          </a:p>
        </p:txBody>
      </p:sp>
    </p:spTree>
    <p:extLst>
      <p:ext uri="{BB962C8B-B14F-4D97-AF65-F5344CB8AC3E}">
        <p14:creationId xmlns:p14="http://schemas.microsoft.com/office/powerpoint/2010/main" val="92886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7C51E-9B5E-49A3-9160-9C0F42C0E599}"/>
              </a:ext>
            </a:extLst>
          </p:cNvPr>
          <p:cNvSpPr>
            <a:spLocks noGrp="1"/>
          </p:cNvSpPr>
          <p:nvPr>
            <p:ph idx="1"/>
          </p:nvPr>
        </p:nvSpPr>
        <p:spPr>
          <a:xfrm>
            <a:off x="357809" y="291548"/>
            <a:ext cx="11569147" cy="6321287"/>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Drainage Texture (D</a:t>
            </a:r>
            <a:r>
              <a:rPr lang="en-US" sz="2400" b="1" baseline="-25000" dirty="0">
                <a:latin typeface="Arial" panose="020B0604020202020204" pitchFamily="34" charset="0"/>
                <a:cs typeface="Arial" panose="020B0604020202020204" pitchFamily="34" charset="0"/>
              </a:rPr>
              <a:t>t</a:t>
            </a:r>
            <a:r>
              <a:rPr lang="en-US" sz="2400" b="1"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texture is one of the important concept of geomorphology which means that the relative spacing of drainage lines.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is total number of stream segments of all orders per perimeter of that area</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texture is depend on the underlying lithology, infiltration capacity and relief aspect of the terrain. </a:t>
            </a:r>
          </a:p>
          <a:p>
            <a:pPr marL="914400" lvl="2" indent="0" algn="just">
              <a:lnSpc>
                <a:spcPct val="150000"/>
              </a:lnSpc>
              <a:buNone/>
            </a:pPr>
            <a:r>
              <a:rPr lang="en-US" sz="2800" b="1" dirty="0">
                <a:latin typeface="Arial" panose="020B0604020202020204" pitchFamily="34" charset="0"/>
                <a:cs typeface="Arial" panose="020B0604020202020204" pitchFamily="34" charset="0"/>
              </a:rPr>
              <a:t>D</a:t>
            </a:r>
            <a:r>
              <a:rPr lang="en-US" sz="2800" b="1" baseline="-25000" dirty="0">
                <a:latin typeface="Arial" panose="020B0604020202020204" pitchFamily="34" charset="0"/>
                <a:cs typeface="Arial" panose="020B0604020202020204" pitchFamily="34" charset="0"/>
              </a:rPr>
              <a:t>𝑡</a:t>
            </a:r>
            <a:r>
              <a:rPr lang="en-US" sz="2800" b="1" dirty="0">
                <a:latin typeface="Arial" panose="020B0604020202020204" pitchFamily="34" charset="0"/>
                <a:cs typeface="Arial" panose="020B0604020202020204" pitchFamily="34" charset="0"/>
              </a:rPr>
              <a:t> = 𝑁𝑢/𝑃</a:t>
            </a:r>
          </a:p>
          <a:p>
            <a:pPr marL="1371600" lvl="3" indent="0" algn="just">
              <a:lnSpc>
                <a:spcPct val="150000"/>
              </a:lnSpc>
              <a:buNone/>
            </a:pPr>
            <a:r>
              <a:rPr lang="en-US" sz="2400" dirty="0">
                <a:latin typeface="Arial" panose="020B0604020202020204" pitchFamily="34" charset="0"/>
                <a:cs typeface="Arial" panose="020B0604020202020204" pitchFamily="34" charset="0"/>
              </a:rPr>
              <a:t>Where, D</a:t>
            </a:r>
            <a:r>
              <a:rPr lang="en-US" sz="2400" baseline="-25000" dirty="0">
                <a:latin typeface="Arial" panose="020B0604020202020204" pitchFamily="34" charset="0"/>
                <a:cs typeface="Arial" panose="020B0604020202020204" pitchFamily="34" charset="0"/>
              </a:rPr>
              <a:t>𝑡</a:t>
            </a:r>
            <a:r>
              <a:rPr lang="en-US" sz="2400" dirty="0">
                <a:latin typeface="Arial" panose="020B0604020202020204" pitchFamily="34" charset="0"/>
                <a:cs typeface="Arial" panose="020B0604020202020204" pitchFamily="34" charset="0"/>
              </a:rPr>
              <a:t> = Drainage texture; </a:t>
            </a:r>
          </a:p>
          <a:p>
            <a:pPr marL="2286000" lvl="5" indent="0" algn="just">
              <a:lnSpc>
                <a:spcPct val="150000"/>
              </a:lnSpc>
              <a:buNone/>
            </a:pPr>
            <a:r>
              <a:rPr lang="en-US" sz="2400" dirty="0">
                <a:latin typeface="Arial" panose="020B0604020202020204" pitchFamily="34" charset="0"/>
                <a:cs typeface="Arial" panose="020B0604020202020204" pitchFamily="34" charset="0"/>
              </a:rPr>
              <a:t>𝑁𝑢 = Total no. of streams of all orders;</a:t>
            </a:r>
          </a:p>
          <a:p>
            <a:pPr marL="2286000" lvl="5" indent="0" algn="just">
              <a:lnSpc>
                <a:spcPct val="150000"/>
              </a:lnSpc>
              <a:buNone/>
            </a:pPr>
            <a:r>
              <a:rPr lang="en-US" sz="2400" dirty="0">
                <a:latin typeface="Arial" panose="020B0604020202020204" pitchFamily="34" charset="0"/>
                <a:cs typeface="Arial" panose="020B0604020202020204" pitchFamily="34" charset="0"/>
              </a:rPr>
              <a:t>𝑃 = Perimeter (km)</a:t>
            </a:r>
          </a:p>
        </p:txBody>
      </p:sp>
    </p:spTree>
    <p:extLst>
      <p:ext uri="{BB962C8B-B14F-4D97-AF65-F5344CB8AC3E}">
        <p14:creationId xmlns:p14="http://schemas.microsoft.com/office/powerpoint/2010/main" val="319002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2D4A7-976F-4286-B369-4664788984F9}"/>
              </a:ext>
            </a:extLst>
          </p:cNvPr>
          <p:cNvSpPr>
            <a:spLocks noGrp="1"/>
          </p:cNvSpPr>
          <p:nvPr>
            <p:ph idx="1"/>
          </p:nvPr>
        </p:nvSpPr>
        <p:spPr>
          <a:xfrm>
            <a:off x="132523" y="145774"/>
            <a:ext cx="11900452" cy="6612835"/>
          </a:xfrm>
        </p:spPr>
        <p:txBody>
          <a:bodyPr>
            <a:normAutofit/>
          </a:bodyPr>
          <a:lstStyle/>
          <a:p>
            <a:pPr algn="just">
              <a:lnSpc>
                <a:spcPts val="36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Stream Frequency (F</a:t>
            </a:r>
            <a:r>
              <a:rPr lang="en-US" sz="2400" b="1" baseline="-25000" dirty="0">
                <a:latin typeface="Arial" panose="020B0604020202020204" pitchFamily="34" charset="0"/>
                <a:cs typeface="Arial" panose="020B0604020202020204" pitchFamily="34" charset="0"/>
              </a:rPr>
              <a:t>s</a:t>
            </a:r>
            <a:r>
              <a:rPr lang="en-US" sz="2400" b="1" dirty="0">
                <a:latin typeface="Arial" panose="020B0604020202020204" pitchFamily="34" charset="0"/>
                <a:cs typeface="Arial" panose="020B0604020202020204" pitchFamily="34" charset="0"/>
              </a:rPr>
              <a:t>)</a:t>
            </a:r>
          </a:p>
          <a:p>
            <a:pPr lvl="1" algn="just">
              <a:lnSpc>
                <a:spcPts val="3600"/>
              </a:lnSpc>
              <a:buFont typeface="Wingdings" panose="05000000000000000000" pitchFamily="2" charset="2"/>
              <a:buChar char="v"/>
            </a:pPr>
            <a:r>
              <a:rPr lang="en-US" dirty="0">
                <a:latin typeface="Arial" panose="020B0604020202020204" pitchFamily="34" charset="0"/>
                <a:cs typeface="Arial" panose="020B0604020202020204" pitchFamily="34" charset="0"/>
              </a:rPr>
              <a:t>The stream frequency (or channel frequency) F</a:t>
            </a:r>
            <a:r>
              <a:rPr lang="en-US"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as the number of stream segments per unit area.</a:t>
            </a:r>
          </a:p>
          <a:p>
            <a:pPr marL="914400" lvl="2" indent="0" algn="just">
              <a:lnSpc>
                <a:spcPts val="3600"/>
              </a:lnSpc>
              <a:buNone/>
            </a:pPr>
            <a:r>
              <a:rPr lang="en-US" sz="2800" b="1" dirty="0">
                <a:latin typeface="Arial" panose="020B0604020202020204" pitchFamily="34" charset="0"/>
                <a:cs typeface="Arial" panose="020B0604020202020204" pitchFamily="34" charset="0"/>
              </a:rPr>
              <a:t>F</a:t>
            </a:r>
            <a:r>
              <a:rPr lang="en-US" sz="2800" b="1" baseline="-25000" dirty="0">
                <a:latin typeface="Arial" panose="020B0604020202020204" pitchFamily="34" charset="0"/>
                <a:cs typeface="Arial" panose="020B0604020202020204" pitchFamily="34" charset="0"/>
              </a:rPr>
              <a:t>s</a:t>
            </a:r>
            <a:r>
              <a:rPr lang="en-US" sz="2800" b="1" dirty="0">
                <a:latin typeface="Arial" panose="020B0604020202020204" pitchFamily="34" charset="0"/>
                <a:cs typeface="Arial" panose="020B0604020202020204" pitchFamily="34" charset="0"/>
              </a:rPr>
              <a:t>=Nu/A </a:t>
            </a:r>
          </a:p>
          <a:p>
            <a:pPr marL="1371600" lvl="3" indent="0" algn="just">
              <a:lnSpc>
                <a:spcPts val="3600"/>
              </a:lnSpc>
              <a:buNone/>
            </a:pPr>
            <a:r>
              <a:rPr lang="en-US" sz="2400" dirty="0">
                <a:latin typeface="Arial" panose="020B0604020202020204" pitchFamily="34" charset="0"/>
                <a:cs typeface="Arial" panose="020B0604020202020204" pitchFamily="34" charset="0"/>
              </a:rPr>
              <a:t>Where, F</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=Stream frequency;</a:t>
            </a:r>
          </a:p>
          <a:p>
            <a:pPr marL="2286000" lvl="5" indent="0" algn="just">
              <a:lnSpc>
                <a:spcPts val="3600"/>
              </a:lnSpc>
              <a:buNone/>
            </a:pPr>
            <a:r>
              <a:rPr lang="en-US" sz="2400" dirty="0">
                <a:latin typeface="Arial" panose="020B0604020202020204" pitchFamily="34" charset="0"/>
                <a:cs typeface="Arial" panose="020B0604020202020204" pitchFamily="34" charset="0"/>
              </a:rPr>
              <a:t>Nu=Total no. of streams of all orders;</a:t>
            </a:r>
          </a:p>
          <a:p>
            <a:pPr marL="2286000" lvl="5" indent="0" algn="just">
              <a:lnSpc>
                <a:spcPts val="3600"/>
              </a:lnSpc>
              <a:buNone/>
            </a:pPr>
            <a:r>
              <a:rPr lang="en-US" sz="2400" dirty="0">
                <a:latin typeface="Arial" panose="020B0604020202020204" pitchFamily="34" charset="0"/>
                <a:cs typeface="Arial" panose="020B0604020202020204" pitchFamily="34" charset="0"/>
              </a:rPr>
              <a:t>A=Area of the basin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a:p>
            <a:pPr lvl="1" algn="just">
              <a:lnSpc>
                <a:spcPts val="3600"/>
              </a:lnSpc>
              <a:buFont typeface="Wingdings" panose="05000000000000000000" pitchFamily="2" charset="2"/>
              <a:buChar char="v"/>
            </a:pPr>
            <a:r>
              <a:rPr lang="en-US" dirty="0">
                <a:latin typeface="Arial" panose="020B0604020202020204" pitchFamily="34" charset="0"/>
                <a:cs typeface="Arial" panose="020B0604020202020204" pitchFamily="34" charset="0"/>
              </a:rPr>
              <a:t>Stream frequency indicates nature of subsurface materials, relief, infiltration rate, permeability, stream population, vegetative cover and have relationship with drainage density</a:t>
            </a:r>
          </a:p>
          <a:p>
            <a:pPr lvl="1" algn="just">
              <a:lnSpc>
                <a:spcPts val="3600"/>
              </a:lnSpc>
              <a:buFont typeface="Wingdings" panose="05000000000000000000" pitchFamily="2" charset="2"/>
              <a:buChar char="v"/>
            </a:pPr>
            <a:r>
              <a:rPr lang="en-US" dirty="0">
                <a:latin typeface="Arial" panose="020B0604020202020204" pitchFamily="34" charset="0"/>
                <a:cs typeface="Arial" panose="020B0604020202020204" pitchFamily="34" charset="0"/>
              </a:rPr>
              <a:t>Sub-watersheds with dense forest may show less frequency of streams in drainage network whereas agricultural lands may show higher frequency</a:t>
            </a:r>
          </a:p>
        </p:txBody>
      </p:sp>
    </p:spTree>
    <p:extLst>
      <p:ext uri="{BB962C8B-B14F-4D97-AF65-F5344CB8AC3E}">
        <p14:creationId xmlns:p14="http://schemas.microsoft.com/office/powerpoint/2010/main" val="3132386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A18ACD9-6F32-43E6-8D6A-BECA797BD2C8}"/>
              </a:ext>
            </a:extLst>
          </p:cNvPr>
          <p:cNvPicPr>
            <a:picLocks noGrp="1" noChangeAspect="1"/>
          </p:cNvPicPr>
          <p:nvPr>
            <p:ph idx="1"/>
          </p:nvPr>
        </p:nvPicPr>
        <p:blipFill>
          <a:blip r:embed="rId2"/>
          <a:stretch>
            <a:fillRect/>
          </a:stretch>
        </p:blipFill>
        <p:spPr>
          <a:xfrm>
            <a:off x="3574095" y="323558"/>
            <a:ext cx="7595653" cy="6302326"/>
          </a:xfrm>
          <a:prstGeom prst="rect">
            <a:avLst/>
          </a:prstGeom>
        </p:spPr>
      </p:pic>
    </p:spTree>
    <p:extLst>
      <p:ext uri="{BB962C8B-B14F-4D97-AF65-F5344CB8AC3E}">
        <p14:creationId xmlns:p14="http://schemas.microsoft.com/office/powerpoint/2010/main" val="127055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DE080-8695-45D3-B163-1C779524562F}"/>
              </a:ext>
            </a:extLst>
          </p:cNvPr>
          <p:cNvSpPr>
            <a:spLocks noGrp="1"/>
          </p:cNvSpPr>
          <p:nvPr>
            <p:ph idx="1"/>
          </p:nvPr>
        </p:nvSpPr>
        <p:spPr>
          <a:xfrm>
            <a:off x="225286" y="318052"/>
            <a:ext cx="11728175" cy="64008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Basin Shape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Basin shape reflects the influence of such factors as initial slope, inequalities in rock hardness, structural controls, and recent geomorphic and geologic history of the drainage basin.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Basin shapes and their patterns are quite useful in the interpretation of geomorphic features, and their study represents one of the more practical approaches to the understanding of the structural and lithologic controls on landform evolution due to drainage patterns being influenced by many factors.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Numerous symmetrical and irregular forms of drainage areas are encountered in practice. </a:t>
            </a:r>
          </a:p>
        </p:txBody>
      </p:sp>
    </p:spTree>
    <p:extLst>
      <p:ext uri="{BB962C8B-B14F-4D97-AF65-F5344CB8AC3E}">
        <p14:creationId xmlns:p14="http://schemas.microsoft.com/office/powerpoint/2010/main" val="215249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6B3DB-C75E-4236-AC07-2B924A74B245}"/>
              </a:ext>
            </a:extLst>
          </p:cNvPr>
          <p:cNvSpPr>
            <a:spLocks noGrp="1"/>
          </p:cNvSpPr>
          <p:nvPr>
            <p:ph idx="1"/>
          </p:nvPr>
        </p:nvSpPr>
        <p:spPr>
          <a:xfrm>
            <a:off x="291548" y="145774"/>
            <a:ext cx="11595652" cy="6520069"/>
          </a:xfrm>
        </p:spPr>
        <p:txBody>
          <a:bodyPr/>
          <a:lstStyle/>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frequently occurring shape is a </a:t>
            </a:r>
            <a:r>
              <a:rPr lang="en-US" sz="2400" b="1" dirty="0">
                <a:solidFill>
                  <a:srgbClr val="00B050"/>
                </a:solidFill>
                <a:latin typeface="Arial" panose="020B0604020202020204" pitchFamily="34" charset="0"/>
                <a:cs typeface="Arial" panose="020B0604020202020204" pitchFamily="34" charset="0"/>
              </a:rPr>
              <a:t>pear shape </a:t>
            </a:r>
            <a:r>
              <a:rPr lang="en-US" sz="2400" dirty="0">
                <a:latin typeface="Arial" panose="020B0604020202020204" pitchFamily="34" charset="0"/>
                <a:cs typeface="Arial" panose="020B0604020202020204" pitchFamily="34" charset="0"/>
              </a:rPr>
              <a:t>in plain view, as shown in Figure below</a:t>
            </a:r>
          </a:p>
          <a:p>
            <a:endParaRPr lang="en-US" dirty="0"/>
          </a:p>
        </p:txBody>
      </p:sp>
      <p:pic>
        <p:nvPicPr>
          <p:cNvPr id="4" name="Picture 3">
            <a:extLst>
              <a:ext uri="{FF2B5EF4-FFF2-40B4-BE49-F238E27FC236}">
                <a16:creationId xmlns:a16="http://schemas.microsoft.com/office/drawing/2014/main" id="{2E51B867-9FBD-4542-A3AD-600AEBDDE3A7}"/>
              </a:ext>
            </a:extLst>
          </p:cNvPr>
          <p:cNvPicPr>
            <a:picLocks noChangeAspect="1"/>
          </p:cNvPicPr>
          <p:nvPr/>
        </p:nvPicPr>
        <p:blipFill>
          <a:blip r:embed="rId2"/>
          <a:stretch>
            <a:fillRect/>
          </a:stretch>
        </p:blipFill>
        <p:spPr>
          <a:xfrm>
            <a:off x="4143995" y="920569"/>
            <a:ext cx="7875726" cy="5745274"/>
          </a:xfrm>
          <a:prstGeom prst="rect">
            <a:avLst/>
          </a:prstGeom>
        </p:spPr>
      </p:pic>
      <p:sp>
        <p:nvSpPr>
          <p:cNvPr id="5" name="Rectangle 4">
            <a:extLst>
              <a:ext uri="{FF2B5EF4-FFF2-40B4-BE49-F238E27FC236}">
                <a16:creationId xmlns:a16="http://schemas.microsoft.com/office/drawing/2014/main" id="{181A4C55-B806-4D5D-BA52-7479FD99E0E5}"/>
              </a:ext>
            </a:extLst>
          </p:cNvPr>
          <p:cNvSpPr/>
          <p:nvPr/>
        </p:nvSpPr>
        <p:spPr>
          <a:xfrm>
            <a:off x="172278" y="1288289"/>
            <a:ext cx="4227443" cy="5009833"/>
          </a:xfrm>
          <a:prstGeom prst="rect">
            <a:avLst/>
          </a:prstGeom>
        </p:spPr>
        <p:txBody>
          <a:bodyPr wrap="square">
            <a:spAutoFit/>
          </a:bodyPr>
          <a:lstStyle/>
          <a:p>
            <a:pPr marL="457200" indent="-457200" algn="just">
              <a:lnSpc>
                <a:spcPct val="150000"/>
              </a:lnSpc>
              <a:buFont typeface="+mj-lt"/>
              <a:buAutoNum type="alphaLcParenR"/>
            </a:pPr>
            <a:r>
              <a:rPr lang="en-US" sz="2400" dirty="0">
                <a:latin typeface="Arial" panose="020B0604020202020204" pitchFamily="34" charset="0"/>
                <a:cs typeface="Arial" panose="020B0604020202020204" pitchFamily="34" charset="0"/>
              </a:rPr>
              <a:t>Typical watershed shape. </a:t>
            </a:r>
          </a:p>
          <a:p>
            <a:pPr marL="457200" indent="-457200" algn="just">
              <a:lnSpc>
                <a:spcPct val="150000"/>
              </a:lnSpc>
              <a:buFont typeface="+mj-lt"/>
              <a:buAutoNum type="alphaLcParenR"/>
            </a:pPr>
            <a:r>
              <a:rPr lang="en-US" sz="2400" dirty="0">
                <a:latin typeface="Arial" panose="020B0604020202020204" pitchFamily="34" charset="0"/>
                <a:cs typeface="Arial" panose="020B0604020202020204" pitchFamily="34" charset="0"/>
              </a:rPr>
              <a:t>Cross section along x – x</a:t>
            </a:r>
            <a:r>
              <a:rPr lang="en-US" sz="2400" baseline="-250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approximating a U-shaped valley.</a:t>
            </a:r>
          </a:p>
          <a:p>
            <a:pPr marL="457200" indent="-457200" algn="just">
              <a:lnSpc>
                <a:spcPct val="150000"/>
              </a:lnSpc>
              <a:buFont typeface="+mj-lt"/>
              <a:buAutoNum type="alphaLcParenR"/>
            </a:pPr>
            <a:r>
              <a:rPr lang="en-US" sz="2400" dirty="0">
                <a:latin typeface="Arial" panose="020B0604020202020204" pitchFamily="34" charset="0"/>
                <a:cs typeface="Arial" panose="020B0604020202020204" pitchFamily="34" charset="0"/>
              </a:rPr>
              <a:t>Cross section along x – 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approximating a V-shaped valley. </a:t>
            </a:r>
          </a:p>
          <a:p>
            <a:pPr marL="457200" indent="-457200" algn="just">
              <a:lnSpc>
                <a:spcPct val="150000"/>
              </a:lnSpc>
              <a:buFont typeface="+mj-lt"/>
              <a:buAutoNum type="alphaLcParenR"/>
            </a:pPr>
            <a:r>
              <a:rPr lang="en-US" sz="2400" dirty="0">
                <a:latin typeface="Arial" panose="020B0604020202020204" pitchFamily="34" charset="0"/>
                <a:cs typeface="Arial" panose="020B0604020202020204" pitchFamily="34" charset="0"/>
              </a:rPr>
              <a:t>Transverse section along y – y</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1588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43304-4D42-4678-8BCC-2C0594616BBE}"/>
              </a:ext>
            </a:extLst>
          </p:cNvPr>
          <p:cNvSpPr>
            <a:spLocks noGrp="1"/>
          </p:cNvSpPr>
          <p:nvPr>
            <p:ph idx="1"/>
          </p:nvPr>
        </p:nvSpPr>
        <p:spPr>
          <a:xfrm>
            <a:off x="225287" y="212036"/>
            <a:ext cx="11754678" cy="6506816"/>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Depending upon the interaction of climate and geologic processes, the lateral section, the cross section along </a:t>
            </a:r>
            <a:r>
              <a:rPr lang="en-US" sz="2400" i="1" dirty="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of a watershed, may approximate a U-shaped valley (Figure b) or a V-shaped one (Figure c).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Based on the transverse section, the cross section along </a:t>
            </a:r>
            <a:r>
              <a:rPr lang="en-US" sz="2400" i="1" dirty="0">
                <a:latin typeface="Arial" panose="020B0604020202020204" pitchFamily="34" charset="0"/>
                <a:cs typeface="Arial" panose="020B0604020202020204" pitchFamily="34" charset="0"/>
              </a:rPr>
              <a:t>y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y</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(Figure d), the basin slope increases toward the upstream area of the watershed.</a:t>
            </a:r>
          </a:p>
        </p:txBody>
      </p:sp>
    </p:spTree>
    <p:extLst>
      <p:ext uri="{BB962C8B-B14F-4D97-AF65-F5344CB8AC3E}">
        <p14:creationId xmlns:p14="http://schemas.microsoft.com/office/powerpoint/2010/main" val="305977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01DB17-9042-4DC3-BCAB-E286E7552980}"/>
                  </a:ext>
                </a:extLst>
              </p:cNvPr>
              <p:cNvSpPr>
                <a:spLocks noGrp="1"/>
              </p:cNvSpPr>
              <p:nvPr>
                <p:ph idx="1"/>
              </p:nvPr>
            </p:nvSpPr>
            <p:spPr>
              <a:xfrm>
                <a:off x="132522" y="0"/>
                <a:ext cx="11953461" cy="6692349"/>
              </a:xfrm>
            </p:spPr>
            <p:txBody>
              <a:bodyPr>
                <a:normAutofit/>
              </a:bodyPr>
              <a:lstStyle/>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 are a variety of dimension parameters used for the quantitative definition of watershed shape. </a:t>
                </a:r>
              </a:p>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These factors involve watershed length (L), area (A), and/or perimeter (P).</a:t>
                </a:r>
              </a:p>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Some of the commonly used parameters are formulated in the following section</a:t>
                </a:r>
              </a:p>
              <a:p>
                <a:pPr marL="457200" indent="-457200" algn="just">
                  <a:lnSpc>
                    <a:spcPct val="150000"/>
                  </a:lnSpc>
                  <a:buFont typeface="+mj-lt"/>
                  <a:buAutoNum type="arabicPeriod"/>
                </a:pPr>
                <a:r>
                  <a:rPr lang="en-US" sz="2600" b="1" dirty="0">
                    <a:latin typeface="Arial" panose="020B0604020202020204" pitchFamily="34" charset="0"/>
                    <a:cs typeface="Arial" panose="020B0604020202020204" pitchFamily="34" charset="0"/>
                  </a:rPr>
                  <a:t>Form factor </a:t>
                </a:r>
              </a:p>
              <a:p>
                <a:pPr marL="457200" lvl="1" indent="0" algn="just">
                  <a:lnSpc>
                    <a:spcPct val="150000"/>
                  </a:lnSpc>
                  <a:buNone/>
                </a:pPr>
                <a:r>
                  <a:rPr lang="en-US" dirty="0">
                    <a:latin typeface="Arial" panose="020B0604020202020204" pitchFamily="34" charset="0"/>
                    <a:cs typeface="Arial" panose="020B0604020202020204" pitchFamily="34" charset="0"/>
                  </a:rPr>
                  <a:t>FF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area</m:t>
                        </m:r>
                      </m:num>
                      <m:den>
                        <m:sSup>
                          <m:sSupPr>
                            <m:ctrlPr>
                              <a:rPr lang="en-US"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length</m:t>
                            </m:r>
                            <m:r>
                              <m:rPr>
                                <m:nor/>
                              </m:rPr>
                              <a:rPr lang="en-US">
                                <a:latin typeface="Arial" panose="020B0604020202020204" pitchFamily="34" charset="0"/>
                                <a:cs typeface="Arial" panose="020B0604020202020204" pitchFamily="34" charset="0"/>
                              </a:rPr>
                              <m:t>)</m:t>
                            </m:r>
                          </m:e>
                          <m:sup>
                            <m:r>
                              <a:rPr lang="en-US" b="0" i="1" smtClean="0">
                                <a:latin typeface="Cambria Math" panose="02040503050406030204" pitchFamily="18" charset="0"/>
                                <a:cs typeface="Arial" panose="020B0604020202020204" pitchFamily="34" charset="0"/>
                              </a:rPr>
                              <m:t>2</m:t>
                            </m:r>
                          </m:sup>
                        </m:sSup>
                      </m:den>
                    </m:f>
                  </m:oMath>
                </a14:m>
                <a:r>
                  <a:rPr lang="en-US" i="1" dirty="0">
                    <a:solidFill>
                      <a:schemeClr val="accent2"/>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𝐴</m:t>
                        </m:r>
                      </m:num>
                      <m:den>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𝐿</m:t>
                            </m:r>
                          </m:e>
                          <m:sup>
                            <m:r>
                              <a:rPr lang="en-US" b="0" i="1" smtClean="0">
                                <a:solidFill>
                                  <a:schemeClr val="tx1"/>
                                </a:solidFill>
                                <a:latin typeface="Cambria Math" panose="02040503050406030204" pitchFamily="18" charset="0"/>
                              </a:rPr>
                              <m:t>2</m:t>
                            </m:r>
                          </m:sup>
                        </m:sSup>
                      </m:den>
                    </m:f>
                  </m:oMath>
                </a14:m>
                <a:r>
                  <a:rPr lang="en-US" i="1"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where A is watershed area L is watershed length </a:t>
                </a:r>
              </a:p>
              <a:p>
                <a:pPr marL="457200" lvl="1" indent="0" algn="just">
                  <a:lnSpc>
                    <a:spcPct val="150000"/>
                  </a:lnSpc>
                  <a:buNone/>
                </a:pPr>
                <a:r>
                  <a:rPr lang="en-US" i="1" dirty="0">
                    <a:solidFill>
                      <a:schemeClr val="tx1"/>
                    </a:solidFill>
                    <a:latin typeface="Arial" panose="020B0604020202020204" pitchFamily="34" charset="0"/>
                    <a:cs typeface="Arial" panose="020B0604020202020204" pitchFamily="34" charset="0"/>
                  </a:rPr>
                  <a:t>FF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𝑊</m:t>
                        </m:r>
                        <m:r>
                          <a:rPr lang="en-US" b="0" i="1" baseline="-25000" smtClean="0">
                            <a:solidFill>
                              <a:schemeClr val="tx1"/>
                            </a:solidFill>
                            <a:latin typeface="Cambria Math" panose="02040503050406030204" pitchFamily="18" charset="0"/>
                          </a:rPr>
                          <m:t>𝑏</m:t>
                        </m:r>
                      </m:num>
                      <m:den>
                        <m:r>
                          <a:rPr lang="en-US" b="0" i="1" smtClean="0">
                            <a:solidFill>
                              <a:schemeClr val="tx1"/>
                            </a:solidFill>
                            <a:latin typeface="Cambria Math" panose="02040503050406030204" pitchFamily="18" charset="0"/>
                          </a:rPr>
                          <m:t>𝐿</m:t>
                        </m:r>
                        <m:r>
                          <a:rPr lang="en-US" b="0" i="1" smtClean="0">
                            <a:solidFill>
                              <a:schemeClr val="tx1"/>
                            </a:solidFill>
                            <a:latin typeface="Cambria Math" panose="02040503050406030204" pitchFamily="18" charset="0"/>
                          </a:rPr>
                          <m:t> </m:t>
                        </m:r>
                        <m:r>
                          <a:rPr lang="en-US" b="0" i="1" baseline="-25000" smtClean="0">
                            <a:solidFill>
                              <a:schemeClr val="tx1"/>
                            </a:solidFill>
                            <a:latin typeface="Cambria Math" panose="02040503050406030204" pitchFamily="18" charset="0"/>
                          </a:rPr>
                          <m:t>𝑏</m:t>
                        </m:r>
                      </m:den>
                    </m:f>
                  </m:oMath>
                </a14:m>
                <a:r>
                  <a:rPr lang="en-US" i="1" dirty="0">
                    <a:solidFill>
                      <a:schemeClr val="tx1"/>
                    </a:solidFill>
                    <a:latin typeface="Arial" panose="020B0604020202020204" pitchFamily="34" charset="0"/>
                    <a:cs typeface="Arial" panose="020B0604020202020204" pitchFamily="34" charset="0"/>
                  </a:rPr>
                  <a:t>  where W</a:t>
                </a:r>
                <a:r>
                  <a:rPr lang="en-US" i="1" baseline="-25000" dirty="0">
                    <a:solidFill>
                      <a:schemeClr val="tx1"/>
                    </a:solidFill>
                    <a:latin typeface="Arial" panose="020B0604020202020204" pitchFamily="34" charset="0"/>
                    <a:cs typeface="Arial" panose="020B0604020202020204" pitchFamily="34" charset="0"/>
                  </a:rPr>
                  <a:t>b</a:t>
                </a:r>
                <a:r>
                  <a:rPr lang="en-US" i="1" dirty="0">
                    <a:solidFill>
                      <a:schemeClr val="tx1"/>
                    </a:solidFill>
                    <a:latin typeface="Arial" panose="020B0604020202020204" pitchFamily="34" charset="0"/>
                    <a:cs typeface="Arial" panose="020B0604020202020204" pitchFamily="34" charset="0"/>
                  </a:rPr>
                  <a:t> watershed width  and </a:t>
                </a:r>
                <a:r>
                  <a:rPr lang="en-US" i="1" dirty="0" err="1">
                    <a:solidFill>
                      <a:schemeClr val="tx1"/>
                    </a:solidFill>
                    <a:latin typeface="Arial" panose="020B0604020202020204" pitchFamily="34" charset="0"/>
                    <a:cs typeface="Arial" panose="020B0604020202020204" pitchFamily="34" charset="0"/>
                  </a:rPr>
                  <a:t>L</a:t>
                </a:r>
                <a:r>
                  <a:rPr lang="en-US" i="1" baseline="-25000" dirty="0" err="1">
                    <a:solidFill>
                      <a:schemeClr val="tx1"/>
                    </a:solidFill>
                    <a:latin typeface="Arial" panose="020B0604020202020204" pitchFamily="34" charset="0"/>
                    <a:cs typeface="Arial" panose="020B0604020202020204" pitchFamily="34" charset="0"/>
                  </a:rPr>
                  <a:t>b</a:t>
                </a:r>
                <a:r>
                  <a:rPr lang="en-US" i="1" dirty="0">
                    <a:solidFill>
                      <a:schemeClr val="tx1"/>
                    </a:solidFill>
                    <a:latin typeface="Arial" panose="020B0604020202020204" pitchFamily="34" charset="0"/>
                    <a:cs typeface="Arial" panose="020B0604020202020204" pitchFamily="34" charset="0"/>
                  </a:rPr>
                  <a:t> is watershed length          </a:t>
                </a:r>
                <a:r>
                  <a:rPr lang="en-US" i="1" baseline="-25000" dirty="0">
                    <a:solidFill>
                      <a:schemeClr val="accent2"/>
                    </a:solidFill>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most cases the value is &lt; 1</a:t>
                </a: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smaller values result in smaller peaks at outlet</a:t>
                </a:r>
              </a:p>
            </p:txBody>
          </p:sp>
        </mc:Choice>
        <mc:Fallback xmlns="">
          <p:sp>
            <p:nvSpPr>
              <p:cNvPr id="3" name="Content Placeholder 2">
                <a:extLst>
                  <a:ext uri="{FF2B5EF4-FFF2-40B4-BE49-F238E27FC236}">
                    <a16:creationId xmlns:a16="http://schemas.microsoft.com/office/drawing/2014/main" id="{1801DB17-9042-4DC3-BCAB-E286E7552980}"/>
                  </a:ext>
                </a:extLst>
              </p:cNvPr>
              <p:cNvSpPr>
                <a:spLocks noGrp="1" noRot="1" noChangeAspect="1" noMove="1" noResize="1" noEditPoints="1" noAdjustHandles="1" noChangeArrowheads="1" noChangeShapeType="1" noTextEdit="1"/>
              </p:cNvSpPr>
              <p:nvPr>
                <p:ph idx="1"/>
              </p:nvPr>
            </p:nvSpPr>
            <p:spPr>
              <a:xfrm>
                <a:off x="132522" y="0"/>
                <a:ext cx="11953461" cy="6692349"/>
              </a:xfrm>
              <a:blipFill>
                <a:blip r:embed="rId2"/>
                <a:stretch>
                  <a:fillRect l="-816" t="-273" r="-765"/>
                </a:stretch>
              </a:blipFill>
            </p:spPr>
            <p:txBody>
              <a:bodyPr/>
              <a:lstStyle/>
              <a:p>
                <a:r>
                  <a:rPr lang="en-US">
                    <a:noFill/>
                  </a:rPr>
                  <a:t> </a:t>
                </a:r>
              </a:p>
            </p:txBody>
          </p:sp>
        </mc:Fallback>
      </mc:AlternateContent>
    </p:spTree>
    <p:extLst>
      <p:ext uri="{BB962C8B-B14F-4D97-AF65-F5344CB8AC3E}">
        <p14:creationId xmlns:p14="http://schemas.microsoft.com/office/powerpoint/2010/main" val="282632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0FFFF7-544A-4170-8129-C193CED451E9}"/>
              </a:ext>
            </a:extLst>
          </p:cNvPr>
          <p:cNvSpPr>
            <a:spLocks noGrp="1"/>
          </p:cNvSpPr>
          <p:nvPr>
            <p:ph idx="1"/>
          </p:nvPr>
        </p:nvSpPr>
        <p:spPr>
          <a:xfrm>
            <a:off x="225287" y="1"/>
            <a:ext cx="11754678" cy="6738424"/>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form factor indicates shape and length of basin.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elongated watershed estimates less value and nearly circular watersheds show higher values </a:t>
            </a:r>
          </a:p>
          <a:p>
            <a:pPr marL="0" indent="0" algn="just">
              <a:lnSpc>
                <a:spcPct val="150000"/>
              </a:lnSpc>
              <a:buNone/>
            </a:pPr>
            <a:r>
              <a:rPr lang="en-US" sz="2400" dirty="0">
                <a:latin typeface="Arial" panose="020B0604020202020204" pitchFamily="34" charset="0"/>
                <a:cs typeface="Arial" panose="020B0604020202020204" pitchFamily="34" charset="0"/>
              </a:rPr>
              <a:t>Example 1 Calculate the </a:t>
            </a:r>
            <a:r>
              <a:rPr lang="en-US" sz="2400" b="1" dirty="0">
                <a:solidFill>
                  <a:srgbClr val="00B050"/>
                </a:solidFill>
                <a:latin typeface="Arial" panose="020B0604020202020204" pitchFamily="34" charset="0"/>
                <a:cs typeface="Arial" panose="020B0604020202020204" pitchFamily="34" charset="0"/>
              </a:rPr>
              <a:t>form factors </a:t>
            </a:r>
            <a:r>
              <a:rPr lang="en-US" sz="2400" dirty="0">
                <a:latin typeface="Arial" panose="020B0604020202020204" pitchFamily="34" charset="0"/>
                <a:cs typeface="Arial" panose="020B0604020202020204" pitchFamily="34" charset="0"/>
              </a:rPr>
              <a:t>of the schematic watersheds shown in Figures below  </a:t>
            </a:r>
            <a:r>
              <a:rPr lang="en-US" sz="2400" dirty="0">
                <a:solidFill>
                  <a:srgbClr val="00B0F0"/>
                </a:solidFill>
                <a:latin typeface="Arial" panose="020B0604020202020204" pitchFamily="34" charset="0"/>
                <a:cs typeface="Arial" panose="020B0604020202020204" pitchFamily="34" charset="0"/>
              </a:rPr>
              <a:t>1. FF= 0.288; 3. FF = 0.577</a:t>
            </a:r>
          </a:p>
        </p:txBody>
      </p:sp>
      <p:pic>
        <p:nvPicPr>
          <p:cNvPr id="2" name="Picture 1">
            <a:extLst>
              <a:ext uri="{FF2B5EF4-FFF2-40B4-BE49-F238E27FC236}">
                <a16:creationId xmlns:a16="http://schemas.microsoft.com/office/drawing/2014/main" id="{FA7AA747-54C4-4BE0-8BF3-2CB8CD29E07A}"/>
              </a:ext>
            </a:extLst>
          </p:cNvPr>
          <p:cNvPicPr>
            <a:picLocks noChangeAspect="1"/>
          </p:cNvPicPr>
          <p:nvPr/>
        </p:nvPicPr>
        <p:blipFill>
          <a:blip r:embed="rId2"/>
          <a:stretch>
            <a:fillRect/>
          </a:stretch>
        </p:blipFill>
        <p:spPr>
          <a:xfrm>
            <a:off x="508196" y="2940190"/>
            <a:ext cx="1778390" cy="3798235"/>
          </a:xfrm>
          <a:prstGeom prst="rect">
            <a:avLst/>
          </a:prstGeom>
        </p:spPr>
      </p:pic>
      <p:pic>
        <p:nvPicPr>
          <p:cNvPr id="4" name="Picture 3">
            <a:extLst>
              <a:ext uri="{FF2B5EF4-FFF2-40B4-BE49-F238E27FC236}">
                <a16:creationId xmlns:a16="http://schemas.microsoft.com/office/drawing/2014/main" id="{9FA8FA90-CCA4-4BB0-BE8A-CC1B89F248D1}"/>
              </a:ext>
            </a:extLst>
          </p:cNvPr>
          <p:cNvPicPr>
            <a:picLocks noChangeAspect="1"/>
          </p:cNvPicPr>
          <p:nvPr/>
        </p:nvPicPr>
        <p:blipFill>
          <a:blip r:embed="rId3"/>
          <a:stretch>
            <a:fillRect/>
          </a:stretch>
        </p:blipFill>
        <p:spPr>
          <a:xfrm>
            <a:off x="2902280" y="3749553"/>
            <a:ext cx="2743801" cy="2591438"/>
          </a:xfrm>
          <a:prstGeom prst="rect">
            <a:avLst/>
          </a:prstGeom>
        </p:spPr>
      </p:pic>
    </p:spTree>
    <p:extLst>
      <p:ext uri="{BB962C8B-B14F-4D97-AF65-F5344CB8AC3E}">
        <p14:creationId xmlns:p14="http://schemas.microsoft.com/office/powerpoint/2010/main" val="3126965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9C647C-8989-41B6-A79C-4FDC62612DC4}"/>
                  </a:ext>
                </a:extLst>
              </p:cNvPr>
              <p:cNvSpPr>
                <a:spLocks noGrp="1"/>
              </p:cNvSpPr>
              <p:nvPr>
                <p:ph idx="1"/>
              </p:nvPr>
            </p:nvSpPr>
            <p:spPr>
              <a:xfrm>
                <a:off x="291547" y="278296"/>
                <a:ext cx="11661913" cy="6374295"/>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Basin shape factor/ shape index (Bs)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Rate of water and sediment yield along the length and relief of the drainage basin is largely affected by the shape.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most cases the value is &gt; 1</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smaller values result in bigger peaks at outlet.</a:t>
                </a:r>
              </a:p>
              <a:p>
                <a:pPr marL="457200" lvl="1" indent="0" algn="just">
                  <a:lnSpc>
                    <a:spcPct val="150000"/>
                  </a:lnSpc>
                  <a:buNone/>
                </a:pPr>
                <a:r>
                  <a:rPr lang="en-US" dirty="0">
                    <a:latin typeface="Arial" panose="020B0604020202020204" pitchFamily="34" charset="0"/>
                    <a:cs typeface="Arial" panose="020B0604020202020204" pitchFamily="34" charset="0"/>
                  </a:rPr>
                  <a:t>Bs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sSup>
                          <m:sSupPr>
                            <m:ctrlPr>
                              <a:rPr lang="en-US" i="1" smtClean="0">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m:t>
                            </m:r>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length</m:t>
                            </m:r>
                            <m:r>
                              <a:rPr lang="en-US" i="1">
                                <a:latin typeface="Cambria Math" panose="02040503050406030204" pitchFamily="18" charset="0"/>
                                <a:cs typeface="Arial" panose="020B0604020202020204" pitchFamily="34" charset="0"/>
                              </a:rPr>
                              <m:t>)</m:t>
                            </m:r>
                          </m:e>
                          <m:sup>
                            <m:r>
                              <a:rPr lang="en-US" b="0" i="1" smtClean="0">
                                <a:latin typeface="Cambria Math" panose="02040503050406030204" pitchFamily="18" charset="0"/>
                                <a:cs typeface="Arial" panose="020B0604020202020204" pitchFamily="34" charset="0"/>
                              </a:rPr>
                              <m:t>2</m:t>
                            </m:r>
                          </m:sup>
                        </m:sSup>
                      </m:num>
                      <m:den>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area</m:t>
                        </m:r>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sSup>
                          <m:sSupPr>
                            <m:ctrlPr>
                              <a:rPr lang="en-US" sz="3200" i="1" smtClean="0">
                                <a:latin typeface="Cambria Math" panose="02040503050406030204" pitchFamily="18" charset="0"/>
                                <a:cs typeface="Arial" panose="020B0604020202020204" pitchFamily="34" charset="0"/>
                              </a:rPr>
                            </m:ctrlPr>
                          </m:sSupPr>
                          <m:e>
                            <m:r>
                              <a:rPr lang="en-US" sz="3200" b="0" i="1" smtClean="0">
                                <a:latin typeface="Cambria Math" panose="02040503050406030204" pitchFamily="18" charset="0"/>
                                <a:cs typeface="Arial" panose="020B0604020202020204" pitchFamily="34" charset="0"/>
                              </a:rPr>
                              <m:t>𝐿</m:t>
                            </m:r>
                          </m:e>
                          <m:sup>
                            <m:r>
                              <a:rPr lang="en-US" sz="3200" b="0" i="1" smtClean="0">
                                <a:latin typeface="Cambria Math" panose="02040503050406030204" pitchFamily="18" charset="0"/>
                                <a:cs typeface="Arial" panose="020B0604020202020204" pitchFamily="34" charset="0"/>
                              </a:rPr>
                              <m:t>2</m:t>
                            </m:r>
                          </m:sup>
                        </m:sSup>
                      </m:num>
                      <m:den>
                        <m:r>
                          <a:rPr lang="en-US" sz="3200" b="0" i="1" smtClean="0">
                            <a:latin typeface="Cambria Math" panose="02040503050406030204" pitchFamily="18" charset="0"/>
                            <a:cs typeface="Arial" panose="020B0604020202020204" pitchFamily="34" charset="0"/>
                          </a:rPr>
                          <m:t>𝐴</m:t>
                        </m:r>
                      </m:den>
                    </m:f>
                  </m:oMath>
                </a14:m>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where A is watershed area L is watershed length </a:t>
                </a:r>
              </a:p>
            </p:txBody>
          </p:sp>
        </mc:Choice>
        <mc:Fallback xmlns="">
          <p:sp>
            <p:nvSpPr>
              <p:cNvPr id="3" name="Content Placeholder 2">
                <a:extLst>
                  <a:ext uri="{FF2B5EF4-FFF2-40B4-BE49-F238E27FC236}">
                    <a16:creationId xmlns:a16="http://schemas.microsoft.com/office/drawing/2014/main" id="{489C647C-8989-41B6-A79C-4FDC62612DC4}"/>
                  </a:ext>
                </a:extLst>
              </p:cNvPr>
              <p:cNvSpPr>
                <a:spLocks noGrp="1" noRot="1" noChangeAspect="1" noMove="1" noResize="1" noEditPoints="1" noAdjustHandles="1" noChangeArrowheads="1" noChangeShapeType="1" noTextEdit="1"/>
              </p:cNvSpPr>
              <p:nvPr>
                <p:ph idx="1"/>
              </p:nvPr>
            </p:nvSpPr>
            <p:spPr>
              <a:xfrm>
                <a:off x="291547" y="278296"/>
                <a:ext cx="11661913" cy="6374295"/>
              </a:xfrm>
              <a:blipFill>
                <a:blip r:embed="rId2"/>
                <a:stretch>
                  <a:fillRect l="-732" r="-784"/>
                </a:stretch>
              </a:blipFill>
            </p:spPr>
            <p:txBody>
              <a:bodyPr/>
              <a:lstStyle/>
              <a:p>
                <a:r>
                  <a:rPr lang="en-US">
                    <a:noFill/>
                  </a:rPr>
                  <a:t> </a:t>
                </a:r>
              </a:p>
            </p:txBody>
          </p:sp>
        </mc:Fallback>
      </mc:AlternateContent>
    </p:spTree>
    <p:extLst>
      <p:ext uri="{BB962C8B-B14F-4D97-AF65-F5344CB8AC3E}">
        <p14:creationId xmlns:p14="http://schemas.microsoft.com/office/powerpoint/2010/main" val="201730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570F0B-1666-40C6-AB14-1C6FDB8063F2}"/>
                  </a:ext>
                </a:extLst>
              </p:cNvPr>
              <p:cNvSpPr>
                <a:spLocks noGrp="1"/>
              </p:cNvSpPr>
              <p:nvPr>
                <p:ph idx="1"/>
              </p:nvPr>
            </p:nvSpPr>
            <p:spPr>
              <a:xfrm>
                <a:off x="172278" y="119270"/>
                <a:ext cx="11834192" cy="6738729"/>
              </a:xfrm>
            </p:spPr>
            <p:txBody>
              <a:bodyPr>
                <a:normAutofit/>
              </a:bodyPr>
              <a:lstStyle/>
              <a:p>
                <a:pPr>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Elongation Ratio (R</a:t>
                </a:r>
                <a:r>
                  <a:rPr lang="en-US" sz="2400" baseline="-250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a:t>
                </a:r>
              </a:p>
              <a:p>
                <a:pPr lvl="1">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Elongation ratio is the ratio between the diameter and the maximum length of the basin</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is defined as the ratio of diameter of a circle of the same area as the basin to the maximum basin length</a:t>
                </a:r>
              </a:p>
              <a:p>
                <a:pPr marL="914400" lvl="2" indent="0">
                  <a:lnSpc>
                    <a:spcPct val="150000"/>
                  </a:lnSpc>
                  <a:buNone/>
                </a:pPr>
                <a:endParaRPr lang="en-US" sz="2400"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Elongation ratio R</a:t>
                </a:r>
                <a:r>
                  <a:rPr lang="en-US" sz="2800" baseline="-250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rPr>
                        </m:ctrlPr>
                      </m:fPr>
                      <m:num>
                        <m:r>
                          <m:rPr>
                            <m:nor/>
                          </m:rPr>
                          <a:rPr lang="en-US" sz="2800">
                            <a:latin typeface="Arial" panose="020B0604020202020204" pitchFamily="34" charset="0"/>
                            <a:cs typeface="Arial" panose="020B0604020202020204" pitchFamily="34" charset="0"/>
                          </a:rPr>
                          <m:t>Diameter</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of</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circle</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of</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watershed</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area</m:t>
                        </m:r>
                      </m:num>
                      <m:den>
                        <m:r>
                          <m:rPr>
                            <m:nor/>
                          </m:rPr>
                          <a:rPr lang="en-US" sz="2800">
                            <a:latin typeface="Arial" panose="020B0604020202020204" pitchFamily="34" charset="0"/>
                            <a:cs typeface="Arial" panose="020B0604020202020204" pitchFamily="34" charset="0"/>
                          </a:rPr>
                          <m:t>watershed</m:t>
                        </m:r>
                        <m:r>
                          <m:rPr>
                            <m:nor/>
                          </m:rPr>
                          <a:rPr lang="en-US" sz="2800">
                            <a:latin typeface="Arial" panose="020B0604020202020204" pitchFamily="34" charset="0"/>
                            <a:cs typeface="Arial" panose="020B0604020202020204" pitchFamily="34" charset="0"/>
                          </a:rPr>
                          <m:t> </m:t>
                        </m:r>
                        <m:r>
                          <m:rPr>
                            <m:nor/>
                          </m:rPr>
                          <a:rPr lang="en-US" sz="2800" dirty="0">
                            <a:solidFill>
                              <a:prstClr val="black"/>
                            </a:solidFill>
                            <a:latin typeface="Arial" panose="020B0604020202020204" pitchFamily="34" charset="0"/>
                            <a:cs typeface="Arial" panose="020B0604020202020204" pitchFamily="34" charset="0"/>
                          </a:rPr>
                          <m:t>length</m:t>
                        </m:r>
                        <m:r>
                          <m:rPr>
                            <m:nor/>
                          </m:rPr>
                          <a:rPr lang="en-US" sz="2800" dirty="0">
                            <a:solidFill>
                              <a:prstClr val="black"/>
                            </a:solidFill>
                            <a:latin typeface="Arial" panose="020B0604020202020204" pitchFamily="34" charset="0"/>
                            <a:cs typeface="Arial" panose="020B0604020202020204" pitchFamily="34" charset="0"/>
                          </a:rPr>
                          <m:t> </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nor/>
                          </m:rPr>
                          <a:rPr lang="en-US" sz="2800">
                            <a:latin typeface="Arial" panose="020B0604020202020204" pitchFamily="34" charset="0"/>
                            <a:cs typeface="Arial" panose="020B0604020202020204" pitchFamily="34" charset="0"/>
                          </a:rPr>
                          <m:t>1.128</m:t>
                        </m:r>
                        <m:r>
                          <m:rPr>
                            <m:nor/>
                          </m:rPr>
                          <a:rPr lang="en-US" sz="2800" i="1">
                            <a:latin typeface="Arial" panose="020B0604020202020204" pitchFamily="34" charset="0"/>
                            <a:cs typeface="Arial" panose="020B0604020202020204" pitchFamily="34" charset="0"/>
                          </a:rPr>
                          <m:t>A</m:t>
                        </m:r>
                        <m:r>
                          <m:rPr>
                            <m:nor/>
                          </m:rPr>
                          <a:rPr lang="en-US" sz="2800" baseline="30000">
                            <a:latin typeface="Arial" panose="020B0604020202020204" pitchFamily="34" charset="0"/>
                            <a:cs typeface="Arial" panose="020B0604020202020204" pitchFamily="34" charset="0"/>
                          </a:rPr>
                          <m:t>0.5</m:t>
                        </m:r>
                      </m:num>
                      <m:den>
                        <m:r>
                          <a:rPr lang="en-US" sz="2800" i="1">
                            <a:latin typeface="Cambria Math" panose="02040503050406030204" pitchFamily="18" charset="0"/>
                            <a:cs typeface="Arial" panose="020B0604020202020204" pitchFamily="34" charset="0"/>
                          </a:rPr>
                          <m:t>𝐿</m:t>
                        </m:r>
                      </m:den>
                    </m:f>
                  </m:oMath>
                </a14:m>
                <a:endParaRPr lang="en-US" sz="2800" dirty="0">
                  <a:latin typeface="Arial" panose="020B0604020202020204" pitchFamily="34" charset="0"/>
                  <a:cs typeface="Arial" panose="020B0604020202020204" pitchFamily="34" charset="0"/>
                </a:endParaRPr>
              </a:p>
              <a:p>
                <a:pPr marL="457200" lvl="1" indent="0">
                  <a:buNone/>
                </a:pPr>
                <a:endParaRPr lang="en-US" sz="2800" dirty="0">
                  <a:latin typeface="Arial" panose="020B0604020202020204" pitchFamily="34" charset="0"/>
                  <a:cs typeface="Arial" panose="020B0604020202020204" pitchFamily="34" charset="0"/>
                </a:endParaRPr>
              </a:p>
              <a:p>
                <a:pPr marL="457200" lvl="1" indent="0">
                  <a:buNone/>
                </a:pPr>
                <a:r>
                  <a:rPr lang="en-US" sz="2800" dirty="0">
                    <a:solidFill>
                      <a:prstClr val="black"/>
                    </a:solidFill>
                    <a:latin typeface="Arial" panose="020B0604020202020204" pitchFamily="34" charset="0"/>
                    <a:cs typeface="Arial" panose="020B0604020202020204" pitchFamily="34" charset="0"/>
                  </a:rPr>
                  <a:t>Elongation ratio </a:t>
                </a:r>
                <a:r>
                  <a:rPr lang="en-US" sz="2800" dirty="0">
                    <a:latin typeface="Arial" panose="020B0604020202020204" pitchFamily="34" charset="0"/>
                    <a:cs typeface="Arial" panose="020B0604020202020204" pitchFamily="34" charset="0"/>
                  </a:rPr>
                  <a:t>R</a:t>
                </a:r>
                <a:r>
                  <a:rPr lang="en-US" sz="2800" baseline="-25000" dirty="0">
                    <a:latin typeface="Arial" panose="020B0604020202020204" pitchFamily="34" charset="0"/>
                    <a:cs typeface="Arial" panose="020B0604020202020204" pitchFamily="34" charset="0"/>
                  </a:rPr>
                  <a:t>e </a:t>
                </a:r>
                <a:r>
                  <a:rPr lang="en-US" sz="28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prstClr val="black"/>
                            </a:solidFill>
                            <a:latin typeface="Cambria Math" panose="02040503050406030204" pitchFamily="18" charset="0"/>
                          </a:rPr>
                        </m:ctrlPr>
                      </m:fPr>
                      <m:num>
                        <m:r>
                          <a:rPr lang="en-US" sz="2800" i="1">
                            <a:solidFill>
                              <a:prstClr val="black"/>
                            </a:solidFill>
                            <a:latin typeface="Cambria Math" panose="02040503050406030204" pitchFamily="18" charset="0"/>
                          </a:rPr>
                          <m:t>𝐷</m:t>
                        </m:r>
                        <m:r>
                          <a:rPr lang="en-US" sz="2800" i="1" baseline="-25000">
                            <a:solidFill>
                              <a:prstClr val="black"/>
                            </a:solidFill>
                            <a:latin typeface="Cambria Math" panose="02040503050406030204" pitchFamily="18" charset="0"/>
                          </a:rPr>
                          <m:t>𝑐</m:t>
                        </m:r>
                      </m:num>
                      <m:den>
                        <m:r>
                          <a:rPr lang="en-US" sz="2800" i="1">
                            <a:solidFill>
                              <a:prstClr val="black"/>
                            </a:solidFill>
                            <a:latin typeface="Cambria Math" panose="02040503050406030204" pitchFamily="18" charset="0"/>
                          </a:rPr>
                          <m:t>𝐿</m:t>
                        </m:r>
                      </m:den>
                    </m:f>
                  </m:oMath>
                </a14:m>
                <a:r>
                  <a:rPr lang="en-US" sz="2800" baseline="-25000" dirty="0">
                    <a:solidFill>
                      <a:prstClr val="black"/>
                    </a:solidFill>
                    <a:latin typeface="Arial" panose="020B0604020202020204" pitchFamily="34" charset="0"/>
                    <a:cs typeface="Arial" panose="020B0604020202020204" pitchFamily="34" charset="0"/>
                  </a:rPr>
                  <a:t>   </a:t>
                </a:r>
              </a:p>
              <a:p>
                <a:pPr marL="457200" lvl="1" indent="0">
                  <a:buNone/>
                </a:pPr>
                <a:endParaRPr lang="en-US" sz="2800" baseline="-25000" dirty="0">
                  <a:solidFill>
                    <a:prstClr val="black"/>
                  </a:solidFill>
                  <a:latin typeface="Arial" panose="020B0604020202020204" pitchFamily="34" charset="0"/>
                  <a:cs typeface="Arial" panose="020B0604020202020204" pitchFamily="34" charset="0"/>
                </a:endParaRPr>
              </a:p>
              <a:p>
                <a:pPr marL="457200" lvl="1" indent="0">
                  <a:buNone/>
                </a:pPr>
                <a:r>
                  <a:rPr lang="en-US" sz="2800" dirty="0">
                    <a:solidFill>
                      <a:prstClr val="black"/>
                    </a:solidFill>
                    <a:latin typeface="Arial" panose="020B0604020202020204" pitchFamily="34" charset="0"/>
                    <a:cs typeface="Arial" panose="020B0604020202020204" pitchFamily="34" charset="0"/>
                  </a:rPr>
                  <a:t>Elongation ratio R</a:t>
                </a:r>
                <a:r>
                  <a:rPr lang="en-US" sz="2800" baseline="-25000" dirty="0">
                    <a:solidFill>
                      <a:prstClr val="black"/>
                    </a:solidFill>
                    <a:latin typeface="Arial" panose="020B0604020202020204" pitchFamily="34" charset="0"/>
                    <a:cs typeface="Arial" panose="020B0604020202020204" pitchFamily="34" charset="0"/>
                  </a:rPr>
                  <a:t>e </a:t>
                </a:r>
                <a:r>
                  <a:rPr lang="en-US" sz="28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prstClr val="black"/>
                            </a:solidFill>
                            <a:latin typeface="Cambria Math" panose="02040503050406030204" pitchFamily="18" charset="0"/>
                          </a:rPr>
                        </m:ctrlPr>
                      </m:fPr>
                      <m:num>
                        <m:r>
                          <a:rPr lang="en-US" sz="2800" i="1">
                            <a:solidFill>
                              <a:prstClr val="black"/>
                            </a:solidFill>
                            <a:latin typeface="Cambria Math" panose="02040503050406030204" pitchFamily="18" charset="0"/>
                          </a:rPr>
                          <m:t>2</m:t>
                        </m:r>
                      </m:num>
                      <m:den>
                        <m:r>
                          <a:rPr lang="en-US" sz="2800" i="1">
                            <a:solidFill>
                              <a:prstClr val="black"/>
                            </a:solidFill>
                            <a:latin typeface="Cambria Math" panose="02040503050406030204" pitchFamily="18" charset="0"/>
                          </a:rPr>
                          <m:t>𝐿</m:t>
                        </m:r>
                      </m:den>
                    </m:f>
                    <m:sSup>
                      <m:sSupPr>
                        <m:ctrlPr>
                          <a:rPr lang="en-US" sz="2800" i="1">
                            <a:solidFill>
                              <a:prstClr val="black"/>
                            </a:solidFill>
                            <a:latin typeface="Cambria Math" panose="02040503050406030204" pitchFamily="18" charset="0"/>
                          </a:rPr>
                        </m:ctrlPr>
                      </m:sSupPr>
                      <m:e>
                        <m:d>
                          <m:dPr>
                            <m:ctrlPr>
                              <a:rPr lang="en-US" sz="2800" i="1">
                                <a:solidFill>
                                  <a:prstClr val="black"/>
                                </a:solidFill>
                                <a:latin typeface="Cambria Math" panose="02040503050406030204" pitchFamily="18" charset="0"/>
                              </a:rPr>
                            </m:ctrlPr>
                          </m:dPr>
                          <m:e>
                            <m:f>
                              <m:fPr>
                                <m:ctrlPr>
                                  <a:rPr lang="en-US" sz="2800" i="1">
                                    <a:solidFill>
                                      <a:prstClr val="black"/>
                                    </a:solidFill>
                                    <a:latin typeface="Cambria Math" panose="02040503050406030204" pitchFamily="18" charset="0"/>
                                  </a:rPr>
                                </m:ctrlPr>
                              </m:fPr>
                              <m:num>
                                <m:r>
                                  <a:rPr lang="en-US" sz="2800" i="1">
                                    <a:solidFill>
                                      <a:prstClr val="black"/>
                                    </a:solidFill>
                                    <a:latin typeface="Cambria Math" panose="02040503050406030204" pitchFamily="18" charset="0"/>
                                  </a:rPr>
                                  <m:t>𝐴</m:t>
                                </m:r>
                              </m:num>
                              <m:den>
                                <m:r>
                                  <a:rPr lang="en-US" sz="2800" i="1">
                                    <a:solidFill>
                                      <a:prstClr val="black"/>
                                    </a:solidFill>
                                    <a:latin typeface="Cambria Math" panose="02040503050406030204" pitchFamily="18" charset="0"/>
                                    <a:ea typeface="Cambria Math" panose="02040503050406030204" pitchFamily="18" charset="0"/>
                                  </a:rPr>
                                  <m:t>𝜋</m:t>
                                </m:r>
                              </m:den>
                            </m:f>
                          </m:e>
                        </m:d>
                      </m:e>
                      <m:sup>
                        <m:r>
                          <a:rPr lang="en-US" sz="2800" i="1">
                            <a:solidFill>
                              <a:prstClr val="black"/>
                            </a:solidFill>
                            <a:latin typeface="Cambria Math" panose="02040503050406030204" pitchFamily="18" charset="0"/>
                          </a:rPr>
                          <m:t>0.5</m:t>
                        </m:r>
                      </m:sup>
                    </m:sSup>
                  </m:oMath>
                </a14:m>
                <a:endParaRPr lang="en-US" sz="28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3E570F0B-1666-40C6-AB14-1C6FDB8063F2}"/>
                  </a:ext>
                </a:extLst>
              </p:cNvPr>
              <p:cNvSpPr>
                <a:spLocks noGrp="1" noRot="1" noChangeAspect="1" noMove="1" noResize="1" noEditPoints="1" noAdjustHandles="1" noChangeArrowheads="1" noChangeShapeType="1" noTextEdit="1"/>
              </p:cNvSpPr>
              <p:nvPr>
                <p:ph idx="1"/>
              </p:nvPr>
            </p:nvSpPr>
            <p:spPr>
              <a:xfrm>
                <a:off x="172278" y="119270"/>
                <a:ext cx="11834192" cy="6738729"/>
              </a:xfrm>
              <a:blipFill>
                <a:blip r:embed="rId2"/>
                <a:stretch>
                  <a:fillRect l="-669" r="-133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654B91-1B85-49AF-9A3A-86BD0F8F826D}"/>
              </a:ext>
            </a:extLst>
          </p:cNvPr>
          <p:cNvPicPr>
            <a:picLocks noChangeAspect="1"/>
          </p:cNvPicPr>
          <p:nvPr/>
        </p:nvPicPr>
        <p:blipFill>
          <a:blip r:embed="rId3"/>
          <a:stretch>
            <a:fillRect/>
          </a:stretch>
        </p:blipFill>
        <p:spPr>
          <a:xfrm>
            <a:off x="6096000" y="4993092"/>
            <a:ext cx="5824330" cy="1457070"/>
          </a:xfrm>
          <a:prstGeom prst="rect">
            <a:avLst/>
          </a:prstGeom>
        </p:spPr>
      </p:pic>
    </p:spTree>
    <p:extLst>
      <p:ext uri="{BB962C8B-B14F-4D97-AF65-F5344CB8AC3E}">
        <p14:creationId xmlns:p14="http://schemas.microsoft.com/office/powerpoint/2010/main" val="421412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59CBA-12FE-418B-A8FB-6084E95C99DE}"/>
              </a:ext>
            </a:extLst>
          </p:cNvPr>
          <p:cNvSpPr>
            <a:spLocks noGrp="1"/>
          </p:cNvSpPr>
          <p:nvPr>
            <p:ph idx="1"/>
          </p:nvPr>
        </p:nvSpPr>
        <p:spPr>
          <a:xfrm>
            <a:off x="185531" y="172278"/>
            <a:ext cx="11781182" cy="6467061"/>
          </a:xfrm>
        </p:spPr>
        <p:txBody>
          <a:bodyPr>
            <a:normAutofit lnSpcReduction="10000"/>
          </a:bodyPr>
          <a:lstStyle/>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Chemical weathering </a:t>
            </a:r>
            <a:r>
              <a:rPr lang="en-US" sz="2400" dirty="0">
                <a:latin typeface="Arial" panose="020B0604020202020204" pitchFamily="34" charset="0"/>
                <a:cs typeface="Arial" panose="020B0604020202020204" pitchFamily="34" charset="0"/>
              </a:rPr>
              <a:t>occurs where the minerals in rocks interact with water to form new materials, at the expense of the original structure of the rocks.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brings the minerals in rocks into contact with a variety of different elements that can break them down.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Furthermore, organisms such as bacteria, fungi and plants will speed the chemical weathering through their own metabolic processes. </a:t>
            </a:r>
          </a:p>
          <a:p>
            <a:pPr algn="just">
              <a:lnSpc>
                <a:spcPct val="150000"/>
              </a:lnSpc>
              <a:buFont typeface="Wingdings" panose="05000000000000000000" pitchFamily="2" charset="2"/>
              <a:buChar char="v"/>
            </a:pPr>
            <a:r>
              <a:rPr lang="en-US" sz="2400" b="1" dirty="0">
                <a:solidFill>
                  <a:srgbClr val="00B050"/>
                </a:solidFill>
                <a:latin typeface="Arial" panose="020B0604020202020204" pitchFamily="34" charset="0"/>
                <a:cs typeface="Arial" panose="020B0604020202020204" pitchFamily="34" charset="0"/>
              </a:rPr>
              <a:t>Physical and chemical weathering often work together to reduce parent material to smaller and smaller particles.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example, as physical weathering takes place and reduces rocks to smaller particles, the surface area exposed to chemical weathering agents and water is greatly increased. </a:t>
            </a:r>
          </a:p>
        </p:txBody>
      </p:sp>
    </p:spTree>
    <p:extLst>
      <p:ext uri="{BB962C8B-B14F-4D97-AF65-F5344CB8AC3E}">
        <p14:creationId xmlns:p14="http://schemas.microsoft.com/office/powerpoint/2010/main" val="1500360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FB42E-6E6C-4CC2-8AA1-DF00EE749A98}"/>
              </a:ext>
            </a:extLst>
          </p:cNvPr>
          <p:cNvSpPr>
            <a:spLocks noGrp="1"/>
          </p:cNvSpPr>
          <p:nvPr>
            <p:ph idx="1"/>
          </p:nvPr>
        </p:nvSpPr>
        <p:spPr>
          <a:xfrm>
            <a:off x="251791" y="119271"/>
            <a:ext cx="11741426" cy="6586330"/>
          </a:xfrm>
        </p:spPr>
        <p:txBody>
          <a:bodyPr>
            <a:normAutofit/>
          </a:bodyPr>
          <a:lstStyle/>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Elongation ratio indicates shape, hydrology, slope, infiltration and runoff</a:t>
            </a:r>
          </a:p>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Higher elongation ratios show more infiltration capacity of land surface and less runoff</a:t>
            </a:r>
          </a:p>
          <a:p>
            <a:pPr algn="just">
              <a:lnSpc>
                <a:spcPts val="34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Strahler states that this ratio runs b/n 0.6 and 1.0 (value is ≤1) over a wide variety of climatic and geologic types. </a:t>
            </a:r>
          </a:p>
          <a:p>
            <a:pPr algn="just">
              <a:lnSpc>
                <a:spcPts val="32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varying slopes of watershed can be classified with the help of the index of elongation ratio, i.e. </a:t>
            </a:r>
          </a:p>
          <a:p>
            <a:pPr lvl="1" algn="just">
              <a:lnSpc>
                <a:spcPts val="3200"/>
              </a:lnSpc>
              <a:buFont typeface="Courier New" panose="02070309020205020404" pitchFamily="49" charset="0"/>
              <a:buChar char="o"/>
            </a:pPr>
            <a:r>
              <a:rPr lang="en-US" dirty="0">
                <a:latin typeface="Arial" panose="020B0604020202020204" pitchFamily="34" charset="0"/>
                <a:cs typeface="Arial" panose="020B0604020202020204" pitchFamily="34" charset="0"/>
              </a:rPr>
              <a:t>circular (0.9-1.0) </a:t>
            </a:r>
          </a:p>
          <a:p>
            <a:pPr lvl="1" algn="just">
              <a:lnSpc>
                <a:spcPts val="3200"/>
              </a:lnSpc>
              <a:buFont typeface="Courier New" panose="02070309020205020404" pitchFamily="49" charset="0"/>
              <a:buChar char="o"/>
            </a:pPr>
            <a:r>
              <a:rPr lang="en-US" dirty="0">
                <a:latin typeface="Arial" panose="020B0604020202020204" pitchFamily="34" charset="0"/>
                <a:cs typeface="Arial" panose="020B0604020202020204" pitchFamily="34" charset="0"/>
              </a:rPr>
              <a:t>oval (0.8-0.9) </a:t>
            </a:r>
          </a:p>
          <a:p>
            <a:pPr lvl="1" algn="just">
              <a:lnSpc>
                <a:spcPts val="3200"/>
              </a:lnSpc>
              <a:buFont typeface="Courier New" panose="02070309020205020404" pitchFamily="49" charset="0"/>
              <a:buChar char="o"/>
            </a:pPr>
            <a:r>
              <a:rPr lang="en-US" dirty="0">
                <a:latin typeface="Arial" panose="020B0604020202020204" pitchFamily="34" charset="0"/>
                <a:cs typeface="Arial" panose="020B0604020202020204" pitchFamily="34" charset="0"/>
              </a:rPr>
              <a:t>less elongated (0.7-0.8) </a:t>
            </a:r>
          </a:p>
          <a:p>
            <a:pPr lvl="1" algn="just">
              <a:lnSpc>
                <a:spcPts val="3200"/>
              </a:lnSpc>
              <a:buFont typeface="Courier New" panose="02070309020205020404" pitchFamily="49" charset="0"/>
              <a:buChar char="o"/>
            </a:pPr>
            <a:r>
              <a:rPr lang="en-US" dirty="0">
                <a:latin typeface="Arial" panose="020B0604020202020204" pitchFamily="34" charset="0"/>
                <a:cs typeface="Arial" panose="020B0604020202020204" pitchFamily="34" charset="0"/>
              </a:rPr>
              <a:t>elongated (0.5-0.7) and </a:t>
            </a:r>
          </a:p>
          <a:p>
            <a:pPr lvl="1" algn="just">
              <a:lnSpc>
                <a:spcPts val="3200"/>
              </a:lnSpc>
              <a:buFont typeface="Courier New" panose="02070309020205020404" pitchFamily="49" charset="0"/>
              <a:buChar char="o"/>
            </a:pPr>
            <a:r>
              <a:rPr lang="en-US" dirty="0">
                <a:latin typeface="Arial" panose="020B0604020202020204" pitchFamily="34" charset="0"/>
                <a:cs typeface="Arial" panose="020B0604020202020204" pitchFamily="34" charset="0"/>
              </a:rPr>
              <a:t>more elongated (&lt; 0.5).</a:t>
            </a:r>
          </a:p>
          <a:p>
            <a:pPr algn="just">
              <a:lnSpc>
                <a:spcPts val="32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 Therefore, the smaller values result in smaller peaks at outlet.</a:t>
            </a:r>
          </a:p>
          <a:p>
            <a:pPr algn="just">
              <a:lnSpc>
                <a:spcPct val="150000"/>
              </a:lnSpc>
              <a:buFont typeface="Wingdings" panose="05000000000000000000" pitchFamily="2" charset="2"/>
              <a:buChar char="v"/>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16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2C4A87-803E-4EFB-BE2F-01E8AF32DBD3}"/>
                  </a:ext>
                </a:extLst>
              </p:cNvPr>
              <p:cNvSpPr>
                <a:spLocks noGrp="1"/>
              </p:cNvSpPr>
              <p:nvPr>
                <p:ph idx="1"/>
              </p:nvPr>
            </p:nvSpPr>
            <p:spPr>
              <a:xfrm>
                <a:off x="172279" y="0"/>
                <a:ext cx="11913704" cy="6858000"/>
              </a:xfrm>
            </p:spPr>
            <p:txBody>
              <a:bodyPr>
                <a:no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Circulatory Ratio (</a:t>
                </a:r>
                <a:r>
                  <a:rPr lang="en-US" sz="2400" dirty="0" err="1">
                    <a:latin typeface="Arial" panose="020B0604020202020204" pitchFamily="34" charset="0"/>
                    <a:cs typeface="Arial" panose="020B0604020202020204" pitchFamily="34" charset="0"/>
                  </a:rPr>
                  <a:t>Rc</a:t>
                </a:r>
                <a:r>
                  <a:rPr lang="en-US" sz="2400"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circulatory ratio is a factor that represents the shape characteristics of the watershed/Basin area.</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that ratio of the area of the basin </a:t>
                </a:r>
                <a:r>
                  <a:rPr lang="en-US" dirty="0">
                    <a:solidFill>
                      <a:prstClr val="black"/>
                    </a:solidFill>
                    <a:latin typeface="Arial" panose="020B0604020202020204" pitchFamily="34" charset="0"/>
                    <a:cs typeface="Arial" panose="020B0604020202020204" pitchFamily="34" charset="0"/>
                  </a:rPr>
                  <a:t>(A</a:t>
                </a:r>
                <a:r>
                  <a:rPr lang="en-US" baseline="-25000" dirty="0">
                    <a:solidFill>
                      <a:prstClr val="black"/>
                    </a:solidFill>
                    <a:latin typeface="Arial" panose="020B0604020202020204" pitchFamily="34" charset="0"/>
                    <a:cs typeface="Arial" panose="020B0604020202020204" pitchFamily="34" charset="0"/>
                  </a:rPr>
                  <a:t>u</a:t>
                </a:r>
                <a:r>
                  <a:rPr lang="en-US" dirty="0">
                    <a:solidFill>
                      <a:prstClr val="black"/>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to the area of circle </a:t>
                </a:r>
                <a:r>
                  <a:rPr lang="en-US" dirty="0">
                    <a:solidFill>
                      <a:prstClr val="black"/>
                    </a:solidFill>
                    <a:latin typeface="Arial" panose="020B0604020202020204" pitchFamily="34" charset="0"/>
                    <a:cs typeface="Arial" panose="020B0604020202020204" pitchFamily="34" charset="0"/>
                  </a:rPr>
                  <a:t>(A</a:t>
                </a:r>
                <a:r>
                  <a:rPr lang="en-US" baseline="-25000" dirty="0">
                    <a:solidFill>
                      <a:prstClr val="black"/>
                    </a:solidFill>
                    <a:latin typeface="Arial" panose="020B0604020202020204" pitchFamily="34" charset="0"/>
                    <a:cs typeface="Arial" panose="020B0604020202020204" pitchFamily="34" charset="0"/>
                  </a:rPr>
                  <a:t>c</a:t>
                </a:r>
                <a:r>
                  <a:rPr lang="en-US" dirty="0">
                    <a:solidFill>
                      <a:prstClr val="black"/>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having the same circumference as the perimeter of the basin</a:t>
                </a:r>
              </a:p>
              <a:p>
                <a:pPr marL="457200" lvl="1" indent="0" algn="just">
                  <a:lnSpc>
                    <a:spcPct val="150000"/>
                  </a:lnSpc>
                  <a:buNone/>
                </a:pPr>
                <a:r>
                  <a:rPr lang="en-US" sz="2800" dirty="0" err="1">
                    <a:latin typeface="Arial" panose="020B0604020202020204" pitchFamily="34" charset="0"/>
                    <a:cs typeface="Arial" panose="020B0604020202020204" pitchFamily="34" charset="0"/>
                  </a:rPr>
                  <a:t>R</a:t>
                </a:r>
                <a:r>
                  <a:rPr lang="en-US" sz="2800" baseline="-25000" dirty="0" err="1">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m:rPr>
                            <m:nor/>
                          </m:rPr>
                          <a:rPr lang="en-US" sz="2800">
                            <a:latin typeface="Arial" panose="020B0604020202020204" pitchFamily="34" charset="0"/>
                            <a:cs typeface="Arial" panose="020B0604020202020204" pitchFamily="34" charset="0"/>
                          </a:rPr>
                          <m:t>Watershed</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area</m:t>
                        </m:r>
                      </m:num>
                      <m:den>
                        <m:r>
                          <m:rPr>
                            <m:nor/>
                          </m:rPr>
                          <a:rPr lang="en-US" sz="2800">
                            <a:latin typeface="Arial" panose="020B0604020202020204" pitchFamily="34" charset="0"/>
                            <a:cs typeface="Arial" panose="020B0604020202020204" pitchFamily="34" charset="0"/>
                          </a:rPr>
                          <m:t>Area</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of</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circle</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of</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watershed</m:t>
                        </m:r>
                        <m:r>
                          <m:rPr>
                            <m:nor/>
                          </m:rPr>
                          <a:rPr lang="en-US" sz="2800">
                            <a:latin typeface="Arial" panose="020B0604020202020204" pitchFamily="34" charset="0"/>
                            <a:cs typeface="Arial" panose="020B0604020202020204" pitchFamily="34" charset="0"/>
                          </a:rPr>
                          <m:t> </m:t>
                        </m:r>
                        <m:r>
                          <m:rPr>
                            <m:nor/>
                          </m:rPr>
                          <a:rPr lang="en-US" sz="2800">
                            <a:latin typeface="Arial" panose="020B0604020202020204" pitchFamily="34" charset="0"/>
                            <a:cs typeface="Arial" panose="020B0604020202020204" pitchFamily="34" charset="0"/>
                          </a:rPr>
                          <m:t>perimeter</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𝐴</m:t>
                        </m:r>
                        <m:r>
                          <a:rPr lang="en-US" sz="2800" b="0" i="1" baseline="-25000" smtClean="0">
                            <a:latin typeface="Cambria Math" panose="02040503050406030204" pitchFamily="18" charset="0"/>
                            <a:cs typeface="Arial" panose="020B0604020202020204" pitchFamily="34" charset="0"/>
                          </a:rPr>
                          <m:t>𝑢</m:t>
                        </m:r>
                      </m:num>
                      <m:den>
                        <m:r>
                          <a:rPr lang="en-US" sz="2800" b="0" i="1" smtClean="0">
                            <a:latin typeface="Cambria Math" panose="02040503050406030204" pitchFamily="18" charset="0"/>
                            <a:cs typeface="Arial" panose="020B0604020202020204" pitchFamily="34" charset="0"/>
                          </a:rPr>
                          <m:t>𝐴</m:t>
                        </m:r>
                        <m:r>
                          <a:rPr lang="en-US" sz="2800" b="0" i="1" baseline="-25000" smtClean="0">
                            <a:latin typeface="Cambria Math" panose="02040503050406030204" pitchFamily="18" charset="0"/>
                            <a:cs typeface="Arial" panose="020B0604020202020204" pitchFamily="34" charset="0"/>
                          </a:rPr>
                          <m:t>𝑐</m:t>
                        </m:r>
                      </m:den>
                    </m:f>
                    <m:r>
                      <a:rPr lang="en-US" sz="2800" b="0" i="0" smtClean="0">
                        <a:latin typeface="Cambria Math" panose="02040503050406030204" pitchFamily="18" charset="0"/>
                        <a:cs typeface="Arial" panose="020B0604020202020204" pitchFamily="34" charset="0"/>
                      </a:rPr>
                      <m:t>= </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12.57</m:t>
                        </m:r>
                        <m:r>
                          <a:rPr lang="en-US" sz="2800" b="0" i="1" smtClean="0">
                            <a:latin typeface="Cambria Math" panose="02040503050406030204" pitchFamily="18" charset="0"/>
                            <a:cs typeface="Arial" panose="020B0604020202020204" pitchFamily="34" charset="0"/>
                          </a:rPr>
                          <m:t>𝐴</m:t>
                        </m:r>
                      </m:num>
                      <m:den>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𝑃</m:t>
                            </m:r>
                          </m:e>
                          <m:sup>
                            <m:r>
                              <a:rPr lang="en-US" sz="2800" b="0" i="1" smtClean="0">
                                <a:latin typeface="Cambria Math" panose="02040503050406030204" pitchFamily="18" charset="0"/>
                                <a:cs typeface="Arial" panose="020B0604020202020204" pitchFamily="34" charset="0"/>
                              </a:rPr>
                              <m:t>2</m:t>
                            </m:r>
                          </m:sup>
                        </m:sSup>
                      </m:den>
                    </m:f>
                  </m:oMath>
                </a14:m>
                <a:r>
                  <a:rPr lang="en-US" sz="2800" dirty="0">
                    <a:latin typeface="Arial" panose="020B0604020202020204" pitchFamily="34" charset="0"/>
                    <a:cs typeface="Arial" panose="020B0604020202020204" pitchFamily="34" charset="0"/>
                  </a:rPr>
                  <a:t> =</a:t>
                </a:r>
                <a14:m>
                  <m:oMath xmlns:m="http://schemas.openxmlformats.org/officeDocument/2006/math">
                    <m:r>
                      <a:rPr lang="en-US" sz="2800" b="0" i="0" dirty="0" smtClean="0">
                        <a:latin typeface="Cambria Math" panose="02040503050406030204" pitchFamily="18" charset="0"/>
                        <a:cs typeface="Arial" panose="020B0604020202020204" pitchFamily="34" charset="0"/>
                      </a:rPr>
                      <m:t> </m:t>
                    </m:r>
                    <m:f>
                      <m:fPr>
                        <m:ctrlPr>
                          <a:rPr lang="en-US" sz="2800" i="1" dirty="0" smtClean="0">
                            <a:latin typeface="Cambria Math" panose="02040503050406030204" pitchFamily="18" charset="0"/>
                            <a:cs typeface="Arial" panose="020B0604020202020204" pitchFamily="34" charset="0"/>
                          </a:rPr>
                        </m:ctrlPr>
                      </m:fPr>
                      <m:num>
                        <m:r>
                          <m:rPr>
                            <m:nor/>
                          </m:rPr>
                          <a:rPr lang="en-US" sz="2800" b="0" i="0" dirty="0" smtClean="0">
                            <a:latin typeface="Cambria Math" panose="02040503050406030204" pitchFamily="18" charset="0"/>
                            <a:cs typeface="Arial" panose="020B0604020202020204" pitchFamily="34" charset="0"/>
                          </a:rPr>
                          <m:t> </m:t>
                        </m:r>
                        <m:r>
                          <m:rPr>
                            <m:nor/>
                          </m:rPr>
                          <a:rPr lang="en-US" sz="2800">
                            <a:latin typeface="MinionPro-Regular"/>
                          </a:rPr>
                          <m:t>4 </m:t>
                        </m:r>
                        <m:r>
                          <m:rPr>
                            <m:nor/>
                          </m:rPr>
                          <a:rPr lang="en-US" sz="2800">
                            <a:latin typeface="MinionMath-Regular"/>
                          </a:rPr>
                          <m:t>𝜋</m:t>
                        </m:r>
                        <m:r>
                          <m:rPr>
                            <m:nor/>
                          </m:rPr>
                          <a:rPr lang="en-US" sz="2800">
                            <a:latin typeface="MinionMath-Regular"/>
                          </a:rPr>
                          <m:t>𝐴</m:t>
                        </m:r>
                      </m:num>
                      <m:den>
                        <m:sSup>
                          <m:sSupPr>
                            <m:ctrlPr>
                              <a:rPr lang="en-US" sz="2800" i="1">
                                <a:solidFill>
                                  <a:prstClr val="black"/>
                                </a:solidFill>
                                <a:latin typeface="Cambria Math" panose="02040503050406030204" pitchFamily="18" charset="0"/>
                                <a:cs typeface="Arial" panose="020B0604020202020204" pitchFamily="34" charset="0"/>
                              </a:rPr>
                            </m:ctrlPr>
                          </m:sSupPr>
                          <m:e>
                            <m:r>
                              <a:rPr lang="en-US" sz="2800" i="1">
                                <a:solidFill>
                                  <a:prstClr val="black"/>
                                </a:solidFill>
                                <a:latin typeface="Cambria Math" panose="02040503050406030204" pitchFamily="18" charset="0"/>
                                <a:cs typeface="Arial" panose="020B0604020202020204" pitchFamily="34" charset="0"/>
                              </a:rPr>
                              <m:t>𝑃</m:t>
                            </m:r>
                          </m:e>
                          <m:sup>
                            <m:r>
                              <a:rPr lang="en-US" sz="2800" i="1">
                                <a:solidFill>
                                  <a:prstClr val="black"/>
                                </a:solidFill>
                                <a:latin typeface="Cambria Math" panose="02040503050406030204" pitchFamily="18" charset="0"/>
                                <a:cs typeface="Arial" panose="020B0604020202020204" pitchFamily="34" charset="0"/>
                              </a:rPr>
                              <m:t>2</m:t>
                            </m:r>
                          </m:sup>
                        </m:sSup>
                      </m:den>
                    </m:f>
                  </m:oMath>
                </a14:m>
                <a:r>
                  <a:rPr lang="en-US" sz="2800" dirty="0">
                    <a:latin typeface="Arial" panose="020B0604020202020204" pitchFamily="34" charset="0"/>
                    <a:cs typeface="Arial" panose="020B0604020202020204" pitchFamily="34" charset="0"/>
                  </a:rPr>
                  <a:t> </a:t>
                </a:r>
              </a:p>
              <a:p>
                <a:pPr marL="457200" lvl="1" indent="0" algn="just">
                  <a:lnSpc>
                    <a:spcPct val="150000"/>
                  </a:lnSpc>
                  <a:buNone/>
                </a:pPr>
                <a:r>
                  <a:rPr lang="en-US" sz="2200" dirty="0">
                    <a:latin typeface="Arial" panose="020B0604020202020204" pitchFamily="34" charset="0"/>
                    <a:cs typeface="Arial" panose="020B0604020202020204" pitchFamily="34" charset="0"/>
                  </a:rPr>
                  <a:t>Where, </a:t>
                </a:r>
              </a:p>
              <a:p>
                <a:pPr marL="914400" lvl="2" indent="0" algn="just">
                  <a:lnSpc>
                    <a:spcPct val="150000"/>
                  </a:lnSpc>
                  <a:buNone/>
                </a:pPr>
                <a:r>
                  <a:rPr lang="en-US" sz="2200" dirty="0">
                    <a:latin typeface="Arial" panose="020B0604020202020204" pitchFamily="34" charset="0"/>
                    <a:cs typeface="Arial" panose="020B0604020202020204" pitchFamily="34" charset="0"/>
                  </a:rPr>
                  <a:t>𝑅</a:t>
                </a:r>
                <a:r>
                  <a:rPr lang="en-US" sz="2200" baseline="-25000" dirty="0">
                    <a:latin typeface="Arial" panose="020B0604020202020204" pitchFamily="34" charset="0"/>
                    <a:cs typeface="Arial" panose="020B0604020202020204" pitchFamily="34" charset="0"/>
                  </a:rPr>
                  <a:t>c</a:t>
                </a:r>
                <a:r>
                  <a:rPr lang="en-US" sz="2200" dirty="0">
                    <a:latin typeface="Arial" panose="020B0604020202020204" pitchFamily="34" charset="0"/>
                    <a:cs typeface="Arial" panose="020B0604020202020204" pitchFamily="34" charset="0"/>
                  </a:rPr>
                  <a:t> = Circularity ratio </a:t>
                </a:r>
              </a:p>
              <a:p>
                <a:pPr marL="914400" lvl="2" indent="0" algn="just">
                  <a:lnSpc>
                    <a:spcPct val="150000"/>
                  </a:lnSpc>
                  <a:buNone/>
                </a:pPr>
                <a:r>
                  <a:rPr lang="en-US" sz="2200" dirty="0">
                    <a:latin typeface="Arial" panose="020B0604020202020204" pitchFamily="34" charset="0"/>
                    <a:cs typeface="Arial" panose="020B0604020202020204" pitchFamily="34" charset="0"/>
                  </a:rPr>
                  <a:t>𝜋 = “𝑃𝑖” value that is 3.14 </a:t>
                </a:r>
              </a:p>
              <a:p>
                <a:pPr marL="914400" lvl="2" indent="0" algn="just">
                  <a:lnSpc>
                    <a:spcPct val="150000"/>
                  </a:lnSpc>
                  <a:buNone/>
                </a:pPr>
                <a:r>
                  <a:rPr lang="en-US" sz="2200" dirty="0">
                    <a:latin typeface="Arial" panose="020B0604020202020204" pitchFamily="34" charset="0"/>
                    <a:cs typeface="Arial" panose="020B0604020202020204" pitchFamily="34" charset="0"/>
                  </a:rPr>
                  <a:t>A = Area of the basin (km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p>
              <a:p>
                <a:pPr marL="914400" lvl="2" indent="0" algn="just">
                  <a:lnSpc>
                    <a:spcPct val="150000"/>
                  </a:lnSpc>
                  <a:buNone/>
                </a:pPr>
                <a:r>
                  <a:rPr lang="en-US" sz="2200" dirty="0">
                    <a:latin typeface="Arial" panose="020B0604020202020204" pitchFamily="34" charset="0"/>
                    <a:cs typeface="Arial" panose="020B0604020202020204" pitchFamily="34" charset="0"/>
                  </a:rPr>
                  <a:t>P = Perimeter (km)</a:t>
                </a:r>
              </a:p>
            </p:txBody>
          </p:sp>
        </mc:Choice>
        <mc:Fallback xmlns="">
          <p:sp>
            <p:nvSpPr>
              <p:cNvPr id="3" name="Content Placeholder 2">
                <a:extLst>
                  <a:ext uri="{FF2B5EF4-FFF2-40B4-BE49-F238E27FC236}">
                    <a16:creationId xmlns:a16="http://schemas.microsoft.com/office/drawing/2014/main" id="{5B2C4A87-803E-4EFB-BE2F-01E8AF32DBD3}"/>
                  </a:ext>
                </a:extLst>
              </p:cNvPr>
              <p:cNvSpPr>
                <a:spLocks noGrp="1" noRot="1" noChangeAspect="1" noMove="1" noResize="1" noEditPoints="1" noAdjustHandles="1" noChangeArrowheads="1" noChangeShapeType="1" noTextEdit="1"/>
              </p:cNvSpPr>
              <p:nvPr>
                <p:ph idx="1"/>
              </p:nvPr>
            </p:nvSpPr>
            <p:spPr>
              <a:xfrm>
                <a:off x="172279" y="0"/>
                <a:ext cx="11913704" cy="6858000"/>
              </a:xfrm>
              <a:blipFill>
                <a:blip r:embed="rId2"/>
                <a:stretch>
                  <a:fillRect l="-665" r="-767" b="-3378"/>
                </a:stretch>
              </a:blipFill>
            </p:spPr>
            <p:txBody>
              <a:bodyPr/>
              <a:lstStyle/>
              <a:p>
                <a:r>
                  <a:rPr lang="en-US">
                    <a:noFill/>
                  </a:rPr>
                  <a:t> </a:t>
                </a:r>
              </a:p>
            </p:txBody>
          </p:sp>
        </mc:Fallback>
      </mc:AlternateContent>
    </p:spTree>
    <p:extLst>
      <p:ext uri="{BB962C8B-B14F-4D97-AF65-F5344CB8AC3E}">
        <p14:creationId xmlns:p14="http://schemas.microsoft.com/office/powerpoint/2010/main" val="3011893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1CC88-53C2-4A1E-8EC0-523485983ACE}"/>
              </a:ext>
            </a:extLst>
          </p:cNvPr>
          <p:cNvSpPr>
            <a:spLocks noGrp="1"/>
          </p:cNvSpPr>
          <p:nvPr>
            <p:ph idx="1"/>
          </p:nvPr>
        </p:nvSpPr>
        <p:spPr>
          <a:xfrm>
            <a:off x="92765" y="185530"/>
            <a:ext cx="5221357" cy="6427305"/>
          </a:xfrm>
          <a:solidFill>
            <a:schemeClr val="bg1">
              <a:lumMod val="85000"/>
            </a:schemeClr>
          </a:solidFill>
        </p:spPr>
        <p:txBody>
          <a:bodyPr>
            <a:normAutofit/>
          </a:bodyPr>
          <a:lstStyle/>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In most cases the value of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c</a:t>
            </a:r>
            <a:r>
              <a:rPr lang="en-US" sz="2400" i="1" dirty="0">
                <a:latin typeface="Arial" panose="020B0604020202020204" pitchFamily="34" charset="0"/>
                <a:cs typeface="Arial" panose="020B0604020202020204" pitchFamily="34" charset="0"/>
              </a:rPr>
              <a:t> is </a:t>
            </a:r>
            <a:r>
              <a:rPr lang="en-US" sz="2400" dirty="0">
                <a:latin typeface="TimesLTStd-Roman"/>
              </a:rPr>
              <a:t>≤</a:t>
            </a:r>
            <a:r>
              <a:rPr lang="en-US" sz="2400" i="1" dirty="0">
                <a:latin typeface="Arial" panose="020B0604020202020204" pitchFamily="34" charset="0"/>
                <a:cs typeface="Arial" panose="020B0604020202020204" pitchFamily="34" charset="0"/>
              </a:rPr>
              <a:t>1</a:t>
            </a:r>
          </a:p>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The smaller values result in smaller peaks at outlet</a:t>
            </a:r>
          </a:p>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Hence,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c</a:t>
            </a:r>
            <a:r>
              <a:rPr lang="en-US" sz="2400" i="1" dirty="0">
                <a:latin typeface="Arial" panose="020B0604020202020204" pitchFamily="34" charset="0"/>
                <a:cs typeface="Arial" panose="020B0604020202020204" pitchFamily="34" charset="0"/>
              </a:rPr>
              <a:t> can have a </a:t>
            </a:r>
            <a:r>
              <a:rPr lang="en-US" sz="2400" dirty="0">
                <a:latin typeface="Arial" panose="020B0604020202020204" pitchFamily="34" charset="0"/>
                <a:cs typeface="Arial" panose="020B0604020202020204" pitchFamily="34" charset="0"/>
              </a:rPr>
              <a:t>significant influence on the hydrological response of the watersheds as basin shape, and the arrangement of stream segments combine to influence the size and shape of flood peaks</a:t>
            </a:r>
          </a:p>
        </p:txBody>
      </p:sp>
      <p:pic>
        <p:nvPicPr>
          <p:cNvPr id="4" name="Picture 3">
            <a:extLst>
              <a:ext uri="{FF2B5EF4-FFF2-40B4-BE49-F238E27FC236}">
                <a16:creationId xmlns:a16="http://schemas.microsoft.com/office/drawing/2014/main" id="{F4C14DDB-84B2-46B2-ADC0-D50793BB4240}"/>
              </a:ext>
            </a:extLst>
          </p:cNvPr>
          <p:cNvPicPr>
            <a:picLocks noChangeAspect="1"/>
          </p:cNvPicPr>
          <p:nvPr/>
        </p:nvPicPr>
        <p:blipFill>
          <a:blip r:embed="rId2"/>
          <a:stretch>
            <a:fillRect/>
          </a:stretch>
        </p:blipFill>
        <p:spPr>
          <a:xfrm>
            <a:off x="5314122" y="185529"/>
            <a:ext cx="6785113" cy="5512905"/>
          </a:xfrm>
          <a:prstGeom prst="rect">
            <a:avLst/>
          </a:prstGeom>
        </p:spPr>
      </p:pic>
    </p:spTree>
    <p:extLst>
      <p:ext uri="{BB962C8B-B14F-4D97-AF65-F5344CB8AC3E}">
        <p14:creationId xmlns:p14="http://schemas.microsoft.com/office/powerpoint/2010/main" val="240282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6A366-A573-47F4-9999-5C08A02B926F}"/>
              </a:ext>
            </a:extLst>
          </p:cNvPr>
          <p:cNvSpPr>
            <a:spLocks noGrp="1"/>
          </p:cNvSpPr>
          <p:nvPr>
            <p:ph idx="1"/>
          </p:nvPr>
        </p:nvSpPr>
        <p:spPr>
          <a:xfrm>
            <a:off x="295422" y="281354"/>
            <a:ext cx="11605846" cy="6231988"/>
          </a:xfrm>
        </p:spPr>
        <p:txBody>
          <a:bodyPr>
            <a:normAutofit/>
          </a:bodyPr>
          <a:lstStyle/>
          <a:p>
            <a:pPr marL="0" indent="0" algn="just">
              <a:lnSpc>
                <a:spcPct val="150000"/>
              </a:lnSpc>
              <a:buNone/>
            </a:pPr>
            <a:r>
              <a:rPr lang="en-US" sz="2400" dirty="0">
                <a:latin typeface="Arial" panose="020B0604020202020204" pitchFamily="34" charset="0"/>
                <a:cs typeface="Arial" panose="020B0604020202020204" pitchFamily="34" charset="0"/>
              </a:rPr>
              <a:t>Example </a:t>
            </a:r>
          </a:p>
          <a:p>
            <a:pPr marL="457200" lvl="1" indent="0" algn="just">
              <a:lnSpc>
                <a:spcPct val="150000"/>
              </a:lnSpc>
              <a:buNone/>
            </a:pPr>
            <a:r>
              <a:rPr lang="en-US" dirty="0">
                <a:latin typeface="Arial" panose="020B0604020202020204" pitchFamily="34" charset="0"/>
                <a:cs typeface="Arial" panose="020B0604020202020204" pitchFamily="34" charset="0"/>
              </a:rPr>
              <a:t>Calculate the </a:t>
            </a:r>
            <a:r>
              <a:rPr lang="en-US" b="1" dirty="0">
                <a:solidFill>
                  <a:srgbClr val="00B050"/>
                </a:solidFill>
                <a:latin typeface="Arial" panose="020B0604020202020204" pitchFamily="34" charset="0"/>
                <a:cs typeface="Arial" panose="020B0604020202020204" pitchFamily="34" charset="0"/>
              </a:rPr>
              <a:t>circularity ratio </a:t>
            </a:r>
            <a:r>
              <a:rPr lang="en-US" dirty="0">
                <a:latin typeface="Arial" panose="020B0604020202020204" pitchFamily="34" charset="0"/>
                <a:cs typeface="Arial" panose="020B0604020202020204" pitchFamily="34" charset="0"/>
              </a:rPr>
              <a:t>of a watershed with an area of 30 km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a perimeter of 20 km.</a:t>
            </a:r>
          </a:p>
        </p:txBody>
      </p:sp>
    </p:spTree>
    <p:extLst>
      <p:ext uri="{BB962C8B-B14F-4D97-AF65-F5344CB8AC3E}">
        <p14:creationId xmlns:p14="http://schemas.microsoft.com/office/powerpoint/2010/main" val="4061884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DA8DC-2EE4-4041-B572-52862C35782D}"/>
              </a:ext>
            </a:extLst>
          </p:cNvPr>
          <p:cNvSpPr>
            <a:spLocks noGrp="1"/>
          </p:cNvSpPr>
          <p:nvPr>
            <p:ph idx="1"/>
          </p:nvPr>
        </p:nvSpPr>
        <p:spPr>
          <a:xfrm>
            <a:off x="238539" y="265043"/>
            <a:ext cx="11688418" cy="6347791"/>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Compactness Coefficient (C</a:t>
            </a:r>
            <a:r>
              <a:rPr lang="en-US" sz="2400" b="1" baseline="-25000"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Compactness coefficient expresses the relationship of a basin with that of a circular basin having the same area.</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Compactness coefficient of a watershed directly corresponds to the infiltration capacity of the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Compactness coefficient indicates erosion risk and relationship of hydrology of the basin which dependent mainly on slope in the watersheds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compactness coefficient of a watershed is the ratio of perimeter of watershed to circumference of circular area, which equals the area of the watershed. </a:t>
            </a:r>
          </a:p>
        </p:txBody>
      </p:sp>
    </p:spTree>
    <p:extLst>
      <p:ext uri="{BB962C8B-B14F-4D97-AF65-F5344CB8AC3E}">
        <p14:creationId xmlns:p14="http://schemas.microsoft.com/office/powerpoint/2010/main" val="126999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8A29500-6250-46BC-B215-39447BC6F55D}"/>
                  </a:ext>
                </a:extLst>
              </p:cNvPr>
              <p:cNvSpPr>
                <a:spLocks noGrp="1"/>
              </p:cNvSpPr>
              <p:nvPr>
                <p:ph idx="1"/>
              </p:nvPr>
            </p:nvSpPr>
            <p:spPr>
              <a:xfrm>
                <a:off x="318052" y="251791"/>
                <a:ext cx="11569148" cy="6427305"/>
              </a:xfrm>
            </p:spPr>
            <p:txBody>
              <a:bodyPr>
                <a:normAutofit/>
              </a:bodyPr>
              <a:lstStyle/>
              <a:p>
                <a:endParaRPr lang="en-US" dirty="0"/>
              </a:p>
              <a:p>
                <a:pPr marL="0" indent="0">
                  <a:buNone/>
                </a:pPr>
                <a:r>
                  <a:rPr lang="en-US" dirty="0">
                    <a:latin typeface="Arial" panose="020B0604020202020204" pitchFamily="34" charset="0"/>
                    <a:cs typeface="Arial" panose="020B0604020202020204" pitchFamily="34" charset="0"/>
                  </a:rPr>
                  <a:t>C</a:t>
                </a:r>
                <a:r>
                  <a:rPr lang="en-US" baseline="-25000"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rPr>
                        </m:ctrlPr>
                      </m:fPr>
                      <m:num>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perimeter</m:t>
                        </m:r>
                      </m:num>
                      <m:den>
                        <m:r>
                          <m:rPr>
                            <m:nor/>
                          </m:rPr>
                          <a:rPr lang="en-US">
                            <a:latin typeface="Arial" panose="020B0604020202020204" pitchFamily="34" charset="0"/>
                            <a:cs typeface="Arial" panose="020B0604020202020204" pitchFamily="34" charset="0"/>
                          </a:rPr>
                          <m:t>Perimeter</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of</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circle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of</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watershed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area</m:t>
                        </m:r>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2</m:t>
                        </m:r>
                        <m:rad>
                          <m:radPr>
                            <m:degHide m:val="on"/>
                            <m:ctrlPr>
                              <a:rPr lang="en-US" i="1" smtClean="0">
                                <a:latin typeface="Cambria Math" panose="02040503050406030204" pitchFamily="18" charset="0"/>
                              </a:rPr>
                            </m:ctrlPr>
                          </m:radPr>
                          <m:deg/>
                          <m:e>
                            <m:r>
                              <m:rPr>
                                <m:nor/>
                              </m:rPr>
                              <a:rPr lang="en-US">
                                <a:solidFill>
                                  <a:prstClr val="black"/>
                                </a:solidFill>
                                <a:latin typeface="Arial" panose="020B0604020202020204" pitchFamily="34" charset="0"/>
                                <a:cs typeface="Arial" panose="020B0604020202020204" pitchFamily="34" charset="0"/>
                              </a:rPr>
                              <m:t>𝜋</m:t>
                            </m:r>
                            <m:r>
                              <m:rPr>
                                <m:nor/>
                              </m:rPr>
                              <a:rPr lang="en-US">
                                <a:solidFill>
                                  <a:prstClr val="black"/>
                                </a:solidFill>
                                <a:latin typeface="Arial" panose="020B0604020202020204" pitchFamily="34" charset="0"/>
                                <a:cs typeface="Arial" panose="020B0604020202020204" pitchFamily="34" charset="0"/>
                              </a:rPr>
                              <m:t>𝐴</m:t>
                            </m:r>
                          </m:e>
                        </m:rad>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0.2821</m:t>
                        </m:r>
                        <m:r>
                          <a:rPr lang="en-US" b="0" i="1" smtClean="0">
                            <a:latin typeface="Cambria Math" panose="02040503050406030204" pitchFamily="18" charset="0"/>
                          </a:rPr>
                          <m:t>𝑃</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0.5</m:t>
                            </m:r>
                          </m:sup>
                        </m:sSup>
                      </m:den>
                    </m:f>
                  </m:oMath>
                </a14:m>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lgn="just">
                  <a:lnSpc>
                    <a:spcPct val="150000"/>
                  </a:lnSpc>
                  <a:buNone/>
                </a:pPr>
                <a:r>
                  <a:rPr lang="en-US" sz="2400" dirty="0">
                    <a:latin typeface="Arial" panose="020B0604020202020204" pitchFamily="34" charset="0"/>
                    <a:cs typeface="Arial" panose="020B0604020202020204" pitchFamily="34" charset="0"/>
                  </a:rPr>
                  <a:t>Where </a:t>
                </a:r>
              </a:p>
              <a:p>
                <a:pPr marL="457200" lvl="1" indent="0" algn="just">
                  <a:lnSpc>
                    <a:spcPct val="150000"/>
                  </a:lnSpc>
                  <a:buNone/>
                </a:pPr>
                <a:r>
                  <a:rPr lang="en-US" dirty="0">
                    <a:solidFill>
                      <a:prstClr val="black"/>
                    </a:solidFill>
                    <a:latin typeface="Arial" panose="020B0604020202020204" pitchFamily="34" charset="0"/>
                    <a:cs typeface="Arial" panose="020B0604020202020204" pitchFamily="34" charset="0"/>
                  </a:rPr>
                  <a:t>C</a:t>
                </a:r>
                <a:r>
                  <a:rPr lang="en-US" baseline="-25000" dirty="0">
                    <a:solidFill>
                      <a:prstClr val="black"/>
                    </a:solidFill>
                    <a:latin typeface="Arial" panose="020B0604020202020204" pitchFamily="34" charset="0"/>
                    <a:cs typeface="Arial" panose="020B0604020202020204" pitchFamily="34" charset="0"/>
                  </a:rPr>
                  <a:t>c</a:t>
                </a:r>
                <a:r>
                  <a:rPr lang="en-US" dirty="0">
                    <a:solidFill>
                      <a:prstClr val="black"/>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compactness coefficient </a:t>
                </a:r>
              </a:p>
              <a:p>
                <a:pPr marL="457200" lvl="1" indent="0" algn="just">
                  <a:lnSpc>
                    <a:spcPct val="150000"/>
                  </a:lnSpc>
                  <a:buNone/>
                </a:pPr>
                <a:r>
                  <a:rPr lang="en-US" dirty="0">
                    <a:solidFill>
                      <a:srgbClr val="000000"/>
                    </a:solidFill>
                    <a:latin typeface="Arial" panose="020B0604020202020204" pitchFamily="34" charset="0"/>
                    <a:cs typeface="Arial" panose="020B0604020202020204" pitchFamily="34" charset="0"/>
                  </a:rPr>
                  <a:t>A= area of the basin (km²) </a:t>
                </a:r>
              </a:p>
              <a:p>
                <a:pPr marL="457200" lvl="1" indent="0" algn="just">
                  <a:lnSpc>
                    <a:spcPct val="150000"/>
                  </a:lnSpc>
                  <a:buNone/>
                </a:pPr>
                <a:r>
                  <a:rPr lang="en-US" dirty="0">
                    <a:solidFill>
                      <a:srgbClr val="000000"/>
                    </a:solidFill>
                    <a:latin typeface="Arial" panose="020B0604020202020204" pitchFamily="34" charset="0"/>
                    <a:cs typeface="Arial" panose="020B0604020202020204" pitchFamily="34" charset="0"/>
                  </a:rPr>
                  <a:t>P= basin perimeter (km) </a:t>
                </a:r>
              </a:p>
              <a:p>
                <a:pPr marL="457200" lvl="1" indent="0" algn="just">
                  <a:lnSpc>
                    <a:spcPct val="150000"/>
                  </a:lnSpc>
                  <a:buNone/>
                </a:pPr>
                <a:r>
                  <a:rPr lang="en-US" dirty="0">
                    <a:solidFill>
                      <a:srgbClr val="000000"/>
                    </a:solidFill>
                    <a:latin typeface="Arial" panose="020B0604020202020204" pitchFamily="34" charset="0"/>
                    <a:cs typeface="Arial" panose="020B0604020202020204" pitchFamily="34" charset="0"/>
                  </a:rPr>
                  <a:t>𝜋 = “𝑃𝑖” value that is 3.14 </a:t>
                </a:r>
              </a:p>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In most cases the value of C</a:t>
                </a:r>
                <a:r>
                  <a:rPr lang="en-US" sz="2400" baseline="-25000" dirty="0">
                    <a:solidFill>
                      <a:srgbClr val="00B050"/>
                    </a:solidFill>
                    <a:latin typeface="Arial" panose="020B0604020202020204" pitchFamily="34" charset="0"/>
                    <a:cs typeface="Arial" panose="020B0604020202020204" pitchFamily="34" charset="0"/>
                  </a:rPr>
                  <a:t>c</a:t>
                </a:r>
                <a:r>
                  <a:rPr lang="en-US" sz="2400" dirty="0">
                    <a:solidFill>
                      <a:srgbClr val="00B050"/>
                    </a:solidFill>
                    <a:latin typeface="Arial" panose="020B0604020202020204" pitchFamily="34" charset="0"/>
                    <a:cs typeface="Arial" panose="020B0604020202020204" pitchFamily="34" charset="0"/>
                  </a:rPr>
                  <a:t> is </a:t>
                </a:r>
                <a:r>
                  <a:rPr lang="en-US" sz="2400" dirty="0">
                    <a:solidFill>
                      <a:srgbClr val="00B050"/>
                    </a:solidFill>
                    <a:latin typeface="TimesLTStd-Roman"/>
                  </a:rPr>
                  <a:t>≥</a:t>
                </a:r>
                <a:r>
                  <a:rPr lang="en-US" sz="2400" dirty="0">
                    <a:solidFill>
                      <a:srgbClr val="00B050"/>
                    </a:solidFill>
                    <a:latin typeface="Arial" panose="020B0604020202020204" pitchFamily="34" charset="0"/>
                    <a:cs typeface="Arial" panose="020B0604020202020204" pitchFamily="34" charset="0"/>
                  </a:rPr>
                  <a:t>1</a:t>
                </a:r>
              </a:p>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The smaller values result in bigger peaks at outlet.</a:t>
                </a:r>
                <a:endParaRPr lang="en-US" dirty="0">
                  <a:solidFill>
                    <a:srgbClr val="00B050"/>
                  </a:solidFill>
                </a:endParaRPr>
              </a:p>
            </p:txBody>
          </p:sp>
        </mc:Choice>
        <mc:Fallback>
          <p:sp>
            <p:nvSpPr>
              <p:cNvPr id="3" name="Content Placeholder 2">
                <a:extLst>
                  <a:ext uri="{FF2B5EF4-FFF2-40B4-BE49-F238E27FC236}">
                    <a16:creationId xmlns:a16="http://schemas.microsoft.com/office/drawing/2014/main" id="{F8A29500-6250-46BC-B215-39447BC6F55D}"/>
                  </a:ext>
                </a:extLst>
              </p:cNvPr>
              <p:cNvSpPr>
                <a:spLocks noGrp="1" noRot="1" noChangeAspect="1" noMove="1" noResize="1" noEditPoints="1" noAdjustHandles="1" noChangeArrowheads="1" noChangeShapeType="1" noTextEdit="1"/>
              </p:cNvSpPr>
              <p:nvPr>
                <p:ph idx="1"/>
              </p:nvPr>
            </p:nvSpPr>
            <p:spPr>
              <a:xfrm>
                <a:off x="318052" y="251791"/>
                <a:ext cx="11569148" cy="6427305"/>
              </a:xfrm>
              <a:blipFill>
                <a:blip r:embed="rId2"/>
                <a:stretch>
                  <a:fillRect l="-1054"/>
                </a:stretch>
              </a:blipFill>
            </p:spPr>
            <p:txBody>
              <a:bodyPr/>
              <a:lstStyle/>
              <a:p>
                <a:r>
                  <a:rPr lang="en-US">
                    <a:noFill/>
                  </a:rPr>
                  <a:t> </a:t>
                </a:r>
              </a:p>
            </p:txBody>
          </p:sp>
        </mc:Fallback>
      </mc:AlternateContent>
    </p:spTree>
    <p:extLst>
      <p:ext uri="{BB962C8B-B14F-4D97-AF65-F5344CB8AC3E}">
        <p14:creationId xmlns:p14="http://schemas.microsoft.com/office/powerpoint/2010/main" val="4286482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03995-C55D-49D2-A5CC-16B72EDC8B3F}"/>
              </a:ext>
            </a:extLst>
          </p:cNvPr>
          <p:cNvSpPr>
            <a:spLocks noGrp="1"/>
          </p:cNvSpPr>
          <p:nvPr>
            <p:ph idx="1"/>
          </p:nvPr>
        </p:nvSpPr>
        <p:spPr>
          <a:xfrm>
            <a:off x="185530" y="119270"/>
            <a:ext cx="11847444" cy="6738730"/>
          </a:xfrm>
        </p:spPr>
        <p:txBody>
          <a:bodyPr>
            <a:noAutofit/>
          </a:bodyPr>
          <a:lstStyle/>
          <a:p>
            <a:pPr algn="just">
              <a:lnSpc>
                <a:spcPts val="36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watershed shape may influence the hydrograph shape, especially for small watersheds. </a:t>
            </a:r>
          </a:p>
          <a:p>
            <a:pPr algn="just">
              <a:lnSpc>
                <a:spcPts val="36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example, if a watershed is long and narrow, then it will take longer for water to travel from watershed extremities to the outlet and the resulting runoff hydrograph will be flatter, as shown in </a:t>
            </a:r>
            <a:r>
              <a:rPr lang="en-US" sz="2400" dirty="0">
                <a:solidFill>
                  <a:srgbClr val="00B050"/>
                </a:solidFill>
                <a:latin typeface="Arial" panose="020B0604020202020204" pitchFamily="34" charset="0"/>
                <a:cs typeface="Arial" panose="020B0604020202020204" pitchFamily="34" charset="0"/>
              </a:rPr>
              <a:t>Figure (a) </a:t>
            </a:r>
            <a:r>
              <a:rPr lang="en-US" sz="2400" dirty="0">
                <a:latin typeface="Arial" panose="020B0604020202020204" pitchFamily="34" charset="0"/>
                <a:cs typeface="Arial" panose="020B0604020202020204" pitchFamily="34" charset="0"/>
              </a:rPr>
              <a:t>below. </a:t>
            </a:r>
          </a:p>
          <a:p>
            <a:pPr algn="just">
              <a:lnSpc>
                <a:spcPts val="36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more compact watersheds, the runoff hydrograph is expected to be sharper with a greater peak and shorter duration, </a:t>
            </a:r>
            <a:r>
              <a:rPr lang="en-US" sz="2400" dirty="0">
                <a:solidFill>
                  <a:srgbClr val="00B050"/>
                </a:solidFill>
                <a:latin typeface="Arial" panose="020B0604020202020204" pitchFamily="34" charset="0"/>
                <a:cs typeface="Arial" panose="020B0604020202020204" pitchFamily="34" charset="0"/>
              </a:rPr>
              <a:t>(Figure b) </a:t>
            </a:r>
            <a:r>
              <a:rPr lang="en-US" sz="2400" dirty="0">
                <a:latin typeface="Arial" panose="020B0604020202020204" pitchFamily="34" charset="0"/>
                <a:cs typeface="Arial" panose="020B0604020202020204" pitchFamily="34" charset="0"/>
              </a:rPr>
              <a:t>because it is more likely to be covered by the area of maximum rainfall intensity of local storms. </a:t>
            </a:r>
          </a:p>
          <a:p>
            <a:pPr algn="just">
              <a:lnSpc>
                <a:spcPts val="36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a watershed that is partly long and narrow, and partly compact, the runoff hydrograph is expected to be a complex composite of hydrographs, as shown in </a:t>
            </a:r>
            <a:r>
              <a:rPr lang="en-US" sz="2400" dirty="0">
                <a:solidFill>
                  <a:srgbClr val="00B050"/>
                </a:solidFill>
                <a:latin typeface="Arial" panose="020B0604020202020204" pitchFamily="34" charset="0"/>
                <a:cs typeface="Arial" panose="020B0604020202020204" pitchFamily="34" charset="0"/>
              </a:rPr>
              <a:t>Figure c</a:t>
            </a:r>
            <a:r>
              <a:rPr lang="en-US" sz="2400" dirty="0">
                <a:latin typeface="Arial" panose="020B0604020202020204" pitchFamily="34" charset="0"/>
                <a:cs typeface="Arial" panose="020B0604020202020204" pitchFamily="34" charset="0"/>
              </a:rPr>
              <a:t>. </a:t>
            </a:r>
          </a:p>
          <a:p>
            <a:pPr algn="just">
              <a:lnSpc>
                <a:spcPts val="36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other factors have a greater effect on the hydrograph shape than does the basin shape.</a:t>
            </a:r>
          </a:p>
        </p:txBody>
      </p:sp>
    </p:spTree>
    <p:extLst>
      <p:ext uri="{BB962C8B-B14F-4D97-AF65-F5344CB8AC3E}">
        <p14:creationId xmlns:p14="http://schemas.microsoft.com/office/powerpoint/2010/main" val="4010690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D4B654-99CC-4FC3-BA51-94FF90BDC09B}"/>
              </a:ext>
            </a:extLst>
          </p:cNvPr>
          <p:cNvPicPr>
            <a:picLocks noGrp="1" noChangeAspect="1"/>
          </p:cNvPicPr>
          <p:nvPr>
            <p:ph idx="1"/>
          </p:nvPr>
        </p:nvPicPr>
        <p:blipFill>
          <a:blip r:embed="rId2"/>
          <a:stretch>
            <a:fillRect/>
          </a:stretch>
        </p:blipFill>
        <p:spPr>
          <a:xfrm>
            <a:off x="60201" y="137583"/>
            <a:ext cx="6706359" cy="4858488"/>
          </a:xfrm>
          <a:prstGeom prst="rect">
            <a:avLst/>
          </a:prstGeom>
        </p:spPr>
      </p:pic>
      <p:pic>
        <p:nvPicPr>
          <p:cNvPr id="5" name="Picture 4">
            <a:extLst>
              <a:ext uri="{FF2B5EF4-FFF2-40B4-BE49-F238E27FC236}">
                <a16:creationId xmlns:a16="http://schemas.microsoft.com/office/drawing/2014/main" id="{821CDF68-9FCF-4E74-B46B-7D1121A2A178}"/>
              </a:ext>
            </a:extLst>
          </p:cNvPr>
          <p:cNvPicPr>
            <a:picLocks noChangeAspect="1"/>
          </p:cNvPicPr>
          <p:nvPr/>
        </p:nvPicPr>
        <p:blipFill>
          <a:blip r:embed="rId3"/>
          <a:stretch>
            <a:fillRect/>
          </a:stretch>
        </p:blipFill>
        <p:spPr>
          <a:xfrm>
            <a:off x="7805530" y="137583"/>
            <a:ext cx="3737447" cy="3963376"/>
          </a:xfrm>
          <a:prstGeom prst="rect">
            <a:avLst/>
          </a:prstGeom>
        </p:spPr>
      </p:pic>
      <p:pic>
        <p:nvPicPr>
          <p:cNvPr id="6" name="Picture 5">
            <a:extLst>
              <a:ext uri="{FF2B5EF4-FFF2-40B4-BE49-F238E27FC236}">
                <a16:creationId xmlns:a16="http://schemas.microsoft.com/office/drawing/2014/main" id="{E0080512-1E48-4D63-B3E4-41707AA8662D}"/>
              </a:ext>
            </a:extLst>
          </p:cNvPr>
          <p:cNvPicPr>
            <a:picLocks noChangeAspect="1"/>
          </p:cNvPicPr>
          <p:nvPr/>
        </p:nvPicPr>
        <p:blipFill>
          <a:blip r:embed="rId4"/>
          <a:stretch>
            <a:fillRect/>
          </a:stretch>
        </p:blipFill>
        <p:spPr>
          <a:xfrm>
            <a:off x="6963508" y="4100960"/>
            <a:ext cx="5168291" cy="2619458"/>
          </a:xfrm>
          <a:prstGeom prst="rect">
            <a:avLst/>
          </a:prstGeom>
        </p:spPr>
      </p:pic>
    </p:spTree>
    <p:extLst>
      <p:ext uri="{BB962C8B-B14F-4D97-AF65-F5344CB8AC3E}">
        <p14:creationId xmlns:p14="http://schemas.microsoft.com/office/powerpoint/2010/main" val="1624635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F2E8F-FEDD-42D9-9DDE-F5B7C5452638}"/>
              </a:ext>
            </a:extLst>
          </p:cNvPr>
          <p:cNvSpPr>
            <a:spLocks noGrp="1"/>
          </p:cNvSpPr>
          <p:nvPr>
            <p:ph idx="1"/>
          </p:nvPr>
        </p:nvSpPr>
        <p:spPr>
          <a:xfrm>
            <a:off x="0" y="0"/>
            <a:ext cx="12192000" cy="68580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Slope and relief aspects of drainage network</a:t>
            </a:r>
            <a:endParaRPr lang="en-US" altLang="en-US" sz="24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en-US" altLang="en-US" sz="2400" b="1" dirty="0">
                <a:latin typeface="Arial" panose="020B0604020202020204" pitchFamily="34" charset="0"/>
                <a:cs typeface="Arial" panose="020B0604020202020204" pitchFamily="34" charset="0"/>
              </a:rPr>
              <a:t>Watershed slope (S):</a:t>
            </a:r>
            <a:r>
              <a:rPr lang="en-US" altLang="en-US" sz="2400"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It determines the flood magnitude and speed: </a:t>
            </a:r>
          </a:p>
          <a:p>
            <a:pPr lvl="2" algn="just">
              <a:lnSpc>
                <a:spcPct val="150000"/>
              </a:lnSpc>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Naturally, the steeper the slope of a field, the greater the amount of runoff. </a:t>
            </a:r>
          </a:p>
          <a:p>
            <a:pPr lvl="2" algn="just">
              <a:lnSpc>
                <a:spcPct val="150000"/>
              </a:lnSpc>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Soil erosion by water also increases as the slope length increases due to the </a:t>
            </a:r>
            <a:r>
              <a:rPr lang="en-US" altLang="en-US" sz="2400" dirty="0">
                <a:solidFill>
                  <a:srgbClr val="00B050"/>
                </a:solidFill>
                <a:latin typeface="Arial" panose="020B0604020202020204" pitchFamily="34" charset="0"/>
                <a:cs typeface="Arial" panose="020B0604020202020204" pitchFamily="34" charset="0"/>
              </a:rPr>
              <a:t>greater accumulation of runoff</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average slope of the watershed can be determined from the topographic map of the watershed by using different formula</a:t>
            </a:r>
          </a:p>
          <a:p>
            <a:pPr lvl="2" algn="just">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For very small watershed, the average slope can be taken as the ratio of difference in elevation between the watershed outlet and the most distant ridge (</a:t>
            </a:r>
            <a:r>
              <a:rPr lang="el-GR" sz="2400" dirty="0">
                <a:latin typeface="Times New Roman" panose="02020603050405020304" pitchFamily="18" charset="0"/>
                <a:cs typeface="Times New Roman" panose="02020603050405020304" pitchFamily="18" charset="0"/>
              </a:rPr>
              <a:t>Δ</a:t>
            </a:r>
            <a:r>
              <a:rPr lang="en-US" sz="2400" dirty="0">
                <a:latin typeface="Arial" panose="020B0604020202020204" pitchFamily="34" charset="0"/>
                <a:cs typeface="Arial" panose="020B0604020202020204" pitchFamily="34" charset="0"/>
              </a:rPr>
              <a:t> H) and approximate average length of the watershed (L)</a:t>
            </a:r>
          </a:p>
        </p:txBody>
      </p:sp>
      <p:graphicFrame>
        <p:nvGraphicFramePr>
          <p:cNvPr id="4" name="Object 4">
            <a:extLst>
              <a:ext uri="{FF2B5EF4-FFF2-40B4-BE49-F238E27FC236}">
                <a16:creationId xmlns:a16="http://schemas.microsoft.com/office/drawing/2014/main" id="{7C771E8D-7837-40E0-A477-47D5C86AF77E}"/>
              </a:ext>
            </a:extLst>
          </p:cNvPr>
          <p:cNvGraphicFramePr>
            <a:graphicFrameLocks noChangeAspect="1"/>
          </p:cNvGraphicFramePr>
          <p:nvPr>
            <p:extLst>
              <p:ext uri="{D42A27DB-BD31-4B8C-83A1-F6EECF244321}">
                <p14:modId xmlns:p14="http://schemas.microsoft.com/office/powerpoint/2010/main" val="19542"/>
              </p:ext>
            </p:extLst>
          </p:nvPr>
        </p:nvGraphicFramePr>
        <p:xfrm>
          <a:off x="9858449" y="5957887"/>
          <a:ext cx="1917700" cy="900113"/>
        </p:xfrm>
        <a:graphic>
          <a:graphicData uri="http://schemas.openxmlformats.org/presentationml/2006/ole">
            <mc:AlternateContent xmlns:mc="http://schemas.openxmlformats.org/markup-compatibility/2006">
              <mc:Choice xmlns:v="urn:schemas-microsoft-com:vml" Requires="v">
                <p:oleObj spid="_x0000_s1058" name="Equation" r:id="rId3" imgW="545863" imgH="393529" progId="Equation.3">
                  <p:embed/>
                </p:oleObj>
              </mc:Choice>
              <mc:Fallback>
                <p:oleObj name="Equation" r:id="rId3" imgW="545863" imgH="393529" progId="Equation.3">
                  <p:embed/>
                  <p:pic>
                    <p:nvPicPr>
                      <p:cNvPr id="100356" name="Object 4">
                        <a:extLst>
                          <a:ext uri="{FF2B5EF4-FFF2-40B4-BE49-F238E27FC236}">
                            <a16:creationId xmlns:a16="http://schemas.microsoft.com/office/drawing/2014/main" id="{0034AEA7-DF0B-48C3-A8E9-022F35CF0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449" y="5957887"/>
                        <a:ext cx="1917700" cy="900113"/>
                      </a:xfrm>
                      <a:prstGeom prst="rect">
                        <a:avLst/>
                      </a:prstGeom>
                    </p:spPr>
                  </p:pic>
                </p:oleObj>
              </mc:Fallback>
            </mc:AlternateContent>
          </a:graphicData>
        </a:graphic>
      </p:graphicFrame>
    </p:spTree>
    <p:extLst>
      <p:ext uri="{BB962C8B-B14F-4D97-AF65-F5344CB8AC3E}">
        <p14:creationId xmlns:p14="http://schemas.microsoft.com/office/powerpoint/2010/main" val="4005629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DE005-EBE4-4747-BDB9-F0268DBA2233}"/>
              </a:ext>
            </a:extLst>
          </p:cNvPr>
          <p:cNvSpPr>
            <a:spLocks noGrp="1"/>
          </p:cNvSpPr>
          <p:nvPr>
            <p:ph idx="1"/>
          </p:nvPr>
        </p:nvSpPr>
        <p:spPr>
          <a:xfrm>
            <a:off x="225083" y="168812"/>
            <a:ext cx="11732455" cy="6569613"/>
          </a:xfrm>
        </p:spPr>
        <p:txBody>
          <a:bodyPr/>
          <a:lstStyle/>
          <a:p>
            <a:r>
              <a:rPr lang="en-US" b="1" dirty="0"/>
              <a:t>Watershed average slope</a:t>
            </a:r>
          </a:p>
          <a:p>
            <a:endParaRPr lang="en-US" b="1" dirty="0"/>
          </a:p>
          <a:p>
            <a:endParaRPr lang="en-US" dirty="0"/>
          </a:p>
        </p:txBody>
      </p:sp>
      <p:pic>
        <p:nvPicPr>
          <p:cNvPr id="5" name="Picture 4">
            <a:extLst>
              <a:ext uri="{FF2B5EF4-FFF2-40B4-BE49-F238E27FC236}">
                <a16:creationId xmlns:a16="http://schemas.microsoft.com/office/drawing/2014/main" id="{C4C80893-B2B5-499A-BBCD-01B13A0F28ED}"/>
              </a:ext>
            </a:extLst>
          </p:cNvPr>
          <p:cNvPicPr>
            <a:picLocks noChangeAspect="1"/>
          </p:cNvPicPr>
          <p:nvPr/>
        </p:nvPicPr>
        <p:blipFill>
          <a:blip r:embed="rId2"/>
          <a:stretch>
            <a:fillRect/>
          </a:stretch>
        </p:blipFill>
        <p:spPr>
          <a:xfrm>
            <a:off x="144172" y="1072000"/>
            <a:ext cx="3607591" cy="3785532"/>
          </a:xfrm>
          <a:prstGeom prst="rect">
            <a:avLst/>
          </a:prstGeom>
        </p:spPr>
      </p:pic>
      <p:sp>
        <p:nvSpPr>
          <p:cNvPr id="6" name="Rectangle 5">
            <a:extLst>
              <a:ext uri="{FF2B5EF4-FFF2-40B4-BE49-F238E27FC236}">
                <a16:creationId xmlns:a16="http://schemas.microsoft.com/office/drawing/2014/main" id="{BF63E04C-8D97-4A38-A83B-DC82D7BE760F}"/>
              </a:ext>
            </a:extLst>
          </p:cNvPr>
          <p:cNvSpPr/>
          <p:nvPr/>
        </p:nvSpPr>
        <p:spPr>
          <a:xfrm>
            <a:off x="3998355" y="1072000"/>
            <a:ext cx="8071725" cy="830997"/>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length of the </a:t>
            </a:r>
            <a:r>
              <a:rPr lang="en-US" sz="2400" i="1" dirty="0">
                <a:solidFill>
                  <a:srgbClr val="FF0000"/>
                </a:solidFill>
                <a:latin typeface="Arial" panose="020B0604020202020204" pitchFamily="34" charset="0"/>
                <a:cs typeface="Arial" panose="020B0604020202020204" pitchFamily="34" charset="0"/>
              </a:rPr>
              <a:t>average elevation line </a:t>
            </a:r>
            <a:r>
              <a:rPr lang="en-US" sz="2400" dirty="0">
                <a:solidFill>
                  <a:srgbClr val="000000"/>
                </a:solidFill>
                <a:latin typeface="Arial" panose="020B0604020202020204" pitchFamily="34" charset="0"/>
                <a:cs typeface="Arial" panose="020B0604020202020204" pitchFamily="34" charset="0"/>
              </a:rPr>
              <a:t>between two subsequent contour lines</a:t>
            </a:r>
            <a:endParaRPr lang="en-US"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8FEF35-14E7-47EE-A80B-EE7C88CD3D58}"/>
              </a:ext>
            </a:extLst>
          </p:cNvPr>
          <p:cNvSpPr/>
          <p:nvPr/>
        </p:nvSpPr>
        <p:spPr>
          <a:xfrm>
            <a:off x="4325859" y="2062648"/>
            <a:ext cx="713849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distance between two subsequent contour lines</a:t>
            </a:r>
          </a:p>
        </p:txBody>
      </p:sp>
      <p:pic>
        <p:nvPicPr>
          <p:cNvPr id="8" name="Picture 7">
            <a:extLst>
              <a:ext uri="{FF2B5EF4-FFF2-40B4-BE49-F238E27FC236}">
                <a16:creationId xmlns:a16="http://schemas.microsoft.com/office/drawing/2014/main" id="{3447384A-6B47-440A-84C5-09735DB48041}"/>
              </a:ext>
            </a:extLst>
          </p:cNvPr>
          <p:cNvPicPr>
            <a:picLocks noChangeAspect="1"/>
          </p:cNvPicPr>
          <p:nvPr/>
        </p:nvPicPr>
        <p:blipFill>
          <a:blip r:embed="rId3"/>
          <a:stretch>
            <a:fillRect/>
          </a:stretch>
        </p:blipFill>
        <p:spPr>
          <a:xfrm>
            <a:off x="4325859" y="2917584"/>
            <a:ext cx="7631679" cy="2737628"/>
          </a:xfrm>
          <a:prstGeom prst="rect">
            <a:avLst/>
          </a:prstGeom>
        </p:spPr>
      </p:pic>
    </p:spTree>
    <p:extLst>
      <p:ext uri="{BB962C8B-B14F-4D97-AF65-F5344CB8AC3E}">
        <p14:creationId xmlns:p14="http://schemas.microsoft.com/office/powerpoint/2010/main" val="216533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0DEAEC-C86E-4F99-BDF7-CF876C4F7903}"/>
              </a:ext>
            </a:extLst>
          </p:cNvPr>
          <p:cNvSpPr>
            <a:spLocks noGrp="1"/>
          </p:cNvSpPr>
          <p:nvPr>
            <p:ph idx="1"/>
          </p:nvPr>
        </p:nvSpPr>
        <p:spPr>
          <a:xfrm>
            <a:off x="159026" y="106018"/>
            <a:ext cx="11820939" cy="6751982"/>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Fluvial Geomorphology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Water</a:t>
            </a:r>
            <a:r>
              <a:rPr lang="en-US" dirty="0">
                <a:latin typeface="Arial" panose="020B0604020202020204" pitchFamily="34" charset="0"/>
                <a:cs typeface="Arial" panose="020B0604020202020204" pitchFamily="34" charset="0"/>
              </a:rPr>
              <a:t> is one of the most important agents for both chemical and physical weathering.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has the ability to decompose rock, move a soil particle, or alter the shape of an entire hillside.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These geomorphic processes are very important to watersheds by shaping the landforms in which water will be transported.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From a watershed perspective, the three critical processes are: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weathering of the earth’s crust to form soil particles;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erosion by water of those soils to yield waterborne sediment; and, </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transportation and deposition of that sediment within and through the watershed. </a:t>
            </a:r>
          </a:p>
        </p:txBody>
      </p:sp>
    </p:spTree>
    <p:extLst>
      <p:ext uri="{BB962C8B-B14F-4D97-AF65-F5344CB8AC3E}">
        <p14:creationId xmlns:p14="http://schemas.microsoft.com/office/powerpoint/2010/main" val="600925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D4BD34-FAA7-4E8D-99A8-48A93A2BC0CB}"/>
              </a:ext>
            </a:extLst>
          </p:cNvPr>
          <p:cNvPicPr>
            <a:picLocks noGrp="1" noChangeAspect="1"/>
          </p:cNvPicPr>
          <p:nvPr>
            <p:ph idx="1"/>
          </p:nvPr>
        </p:nvPicPr>
        <p:blipFill>
          <a:blip r:embed="rId2"/>
          <a:stretch>
            <a:fillRect/>
          </a:stretch>
        </p:blipFill>
        <p:spPr>
          <a:xfrm>
            <a:off x="465791" y="1536234"/>
            <a:ext cx="3607591" cy="3785532"/>
          </a:xfrm>
          <a:prstGeom prst="rect">
            <a:avLst/>
          </a:prstGeom>
        </p:spPr>
      </p:pic>
      <p:sp>
        <p:nvSpPr>
          <p:cNvPr id="5" name="Rectangle 4">
            <a:extLst>
              <a:ext uri="{FF2B5EF4-FFF2-40B4-BE49-F238E27FC236}">
                <a16:creationId xmlns:a16="http://schemas.microsoft.com/office/drawing/2014/main" id="{3A9AC6E5-9050-4297-BBF9-4FF28E570874}"/>
              </a:ext>
            </a:extLst>
          </p:cNvPr>
          <p:cNvSpPr/>
          <p:nvPr/>
        </p:nvSpPr>
        <p:spPr>
          <a:xfrm>
            <a:off x="4424333" y="2540950"/>
            <a:ext cx="713849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distance between two subsequent contour lines</a:t>
            </a:r>
          </a:p>
        </p:txBody>
      </p:sp>
      <p:sp>
        <p:nvSpPr>
          <p:cNvPr id="6" name="Rectangle 5">
            <a:extLst>
              <a:ext uri="{FF2B5EF4-FFF2-40B4-BE49-F238E27FC236}">
                <a16:creationId xmlns:a16="http://schemas.microsoft.com/office/drawing/2014/main" id="{FDBB6F86-1413-4F72-A73F-2A75E7C19CCB}"/>
              </a:ext>
            </a:extLst>
          </p:cNvPr>
          <p:cNvSpPr/>
          <p:nvPr/>
        </p:nvSpPr>
        <p:spPr>
          <a:xfrm>
            <a:off x="4237507" y="1536234"/>
            <a:ext cx="7818506" cy="830997"/>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length of the </a:t>
            </a:r>
            <a:r>
              <a:rPr lang="en-US" sz="2400" i="1" dirty="0">
                <a:solidFill>
                  <a:srgbClr val="FF0000"/>
                </a:solidFill>
                <a:latin typeface="Arial" panose="020B0604020202020204" pitchFamily="34" charset="0"/>
                <a:cs typeface="Arial" panose="020B0604020202020204" pitchFamily="34" charset="0"/>
              </a:rPr>
              <a:t>average elevation line </a:t>
            </a:r>
            <a:r>
              <a:rPr lang="en-US" sz="2400" dirty="0">
                <a:solidFill>
                  <a:srgbClr val="000000"/>
                </a:solidFill>
                <a:latin typeface="Arial" panose="020B0604020202020204" pitchFamily="34" charset="0"/>
                <a:cs typeface="Arial" panose="020B0604020202020204" pitchFamily="34" charset="0"/>
              </a:rPr>
              <a:t>between two subsequent contour lines</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85876EB-8281-4BA6-BACD-3CDC209844DC}"/>
              </a:ext>
            </a:extLst>
          </p:cNvPr>
          <p:cNvPicPr>
            <a:picLocks noChangeAspect="1"/>
          </p:cNvPicPr>
          <p:nvPr/>
        </p:nvPicPr>
        <p:blipFill>
          <a:blip r:embed="rId3"/>
          <a:stretch>
            <a:fillRect/>
          </a:stretch>
        </p:blipFill>
        <p:spPr>
          <a:xfrm>
            <a:off x="4237507" y="3622570"/>
            <a:ext cx="7818506" cy="2975177"/>
          </a:xfrm>
          <a:prstGeom prst="rect">
            <a:avLst/>
          </a:prstGeom>
        </p:spPr>
      </p:pic>
      <p:sp>
        <p:nvSpPr>
          <p:cNvPr id="8" name="Rectangle 7">
            <a:extLst>
              <a:ext uri="{FF2B5EF4-FFF2-40B4-BE49-F238E27FC236}">
                <a16:creationId xmlns:a16="http://schemas.microsoft.com/office/drawing/2014/main" id="{CC388868-DBF3-436D-8D10-8B648F33AE81}"/>
              </a:ext>
            </a:extLst>
          </p:cNvPr>
          <p:cNvSpPr/>
          <p:nvPr/>
        </p:nvSpPr>
        <p:spPr>
          <a:xfrm>
            <a:off x="583606" y="318253"/>
            <a:ext cx="4058731"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Watershed average slope</a:t>
            </a:r>
          </a:p>
        </p:txBody>
      </p:sp>
    </p:spTree>
    <p:extLst>
      <p:ext uri="{BB962C8B-B14F-4D97-AF65-F5344CB8AC3E}">
        <p14:creationId xmlns:p14="http://schemas.microsoft.com/office/powerpoint/2010/main" val="1395993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FB46C-9ACA-404C-B2B4-EC5DC9D7EB36}"/>
              </a:ext>
            </a:extLst>
          </p:cNvPr>
          <p:cNvSpPr>
            <a:spLocks noGrp="1"/>
          </p:cNvSpPr>
          <p:nvPr>
            <p:ph idx="1"/>
          </p:nvPr>
        </p:nvSpPr>
        <p:spPr>
          <a:xfrm>
            <a:off x="422031" y="351692"/>
            <a:ext cx="11563643" cy="6302326"/>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analysis is helpful to identify the potential sites for watershed management.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is significantly affecting the morphometric aspects and drainage characteristics in most watersheds.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plays key role in formation of amount of runoff, rate of infiltration, drainage density, intensity of flood, quantity of erosion and soil depth, etc. </a:t>
            </a:r>
          </a:p>
        </p:txBody>
      </p:sp>
    </p:spTree>
    <p:extLst>
      <p:ext uri="{BB962C8B-B14F-4D97-AF65-F5344CB8AC3E}">
        <p14:creationId xmlns:p14="http://schemas.microsoft.com/office/powerpoint/2010/main" val="2202599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9013B-5637-4171-B59C-74006260E850}"/>
              </a:ext>
            </a:extLst>
          </p:cNvPr>
          <p:cNvSpPr>
            <a:spLocks noGrp="1"/>
          </p:cNvSpPr>
          <p:nvPr>
            <p:ph idx="1"/>
          </p:nvPr>
        </p:nvSpPr>
        <p:spPr>
          <a:xfrm>
            <a:off x="140677" y="0"/>
            <a:ext cx="11830929" cy="6858000"/>
          </a:xfrm>
        </p:spPr>
        <p:txBody>
          <a:bodyPr>
            <a:normAutofit lnSpcReduction="10000"/>
          </a:bodyPr>
          <a:lstStyle/>
          <a:p>
            <a:pPr marL="425450" indent="-342900" algn="just">
              <a:lnSpc>
                <a:spcPct val="150000"/>
              </a:lnSpc>
              <a:buFont typeface="Wingdings" panose="05000000000000000000" pitchFamily="2" charset="2"/>
              <a:buChar char="v"/>
            </a:pPr>
            <a:r>
              <a:rPr lang="en-US" altLang="en-US" sz="2400" b="1" dirty="0">
                <a:latin typeface="Arial" panose="020B0604020202020204" pitchFamily="34" charset="0"/>
                <a:cs typeface="Arial" panose="020B0604020202020204" pitchFamily="34" charset="0"/>
              </a:rPr>
              <a:t>Relief</a:t>
            </a:r>
          </a:p>
          <a:p>
            <a:pPr marL="746125" lvl="1" indent="-342900" algn="just">
              <a:lnSpc>
                <a:spcPct val="150000"/>
              </a:lnSpc>
              <a:buFont typeface="Wingdings" panose="05000000000000000000" pitchFamily="2" charset="2"/>
              <a:buChar char="ü"/>
            </a:pPr>
            <a:r>
              <a:rPr lang="en-US" altLang="en-US" dirty="0">
                <a:latin typeface="Arial" panose="020B0604020202020204" pitchFamily="34" charset="0"/>
                <a:cs typeface="Arial" panose="020B0604020202020204" pitchFamily="34" charset="0"/>
              </a:rPr>
              <a:t>is defined as the elevation difference between the </a:t>
            </a:r>
            <a:r>
              <a:rPr lang="en-US" altLang="en-US" b="1" dirty="0">
                <a:latin typeface="Arial" panose="020B0604020202020204" pitchFamily="34" charset="0"/>
                <a:cs typeface="Arial" panose="020B0604020202020204" pitchFamily="34" charset="0"/>
              </a:rPr>
              <a:t>reference points</a:t>
            </a:r>
            <a:r>
              <a:rPr lang="en-US" altLang="en-US" dirty="0">
                <a:latin typeface="Arial" panose="020B0604020202020204" pitchFamily="34" charset="0"/>
                <a:cs typeface="Arial" panose="020B0604020202020204" pitchFamily="34" charset="0"/>
              </a:rPr>
              <a:t> located in the drainage basin</a:t>
            </a:r>
          </a:p>
          <a:p>
            <a:pPr marL="746125" lvl="1" indent="-342900" algn="just">
              <a:lnSpc>
                <a:spcPct val="150000"/>
              </a:lnSpc>
              <a:buFont typeface="Wingdings" panose="05000000000000000000" pitchFamily="2" charset="2"/>
              <a:buChar char="ü"/>
            </a:pPr>
            <a:r>
              <a:rPr lang="en-US" altLang="en-US" dirty="0">
                <a:latin typeface="Arial" panose="020B0604020202020204" pitchFamily="34" charset="0"/>
                <a:cs typeface="Arial" panose="020B0604020202020204" pitchFamily="34" charset="0"/>
              </a:rPr>
              <a:t>The elevation difference between the </a:t>
            </a:r>
            <a:r>
              <a:rPr lang="en-US" altLang="en-US" dirty="0">
                <a:solidFill>
                  <a:srgbClr val="00B050"/>
                </a:solidFill>
                <a:latin typeface="Arial" panose="020B0604020202020204" pitchFamily="34" charset="0"/>
                <a:cs typeface="Arial" panose="020B0604020202020204" pitchFamily="34" charset="0"/>
              </a:rPr>
              <a:t>highest and lowest points </a:t>
            </a:r>
            <a:r>
              <a:rPr lang="en-US" altLang="en-US" dirty="0">
                <a:latin typeface="Arial" panose="020B0604020202020204" pitchFamily="34" charset="0"/>
                <a:cs typeface="Arial" panose="020B0604020202020204" pitchFamily="34" charset="0"/>
              </a:rPr>
              <a:t>on the valley floor of a drainage basin is its total relief</a:t>
            </a:r>
          </a:p>
          <a:p>
            <a:pPr marL="746125" lvl="1" indent="-342900" algn="just">
              <a:lnSpc>
                <a:spcPct val="150000"/>
              </a:lnSpc>
              <a:buFont typeface="Wingdings" panose="05000000000000000000" pitchFamily="2" charset="2"/>
              <a:buChar char="ü"/>
            </a:pPr>
            <a:r>
              <a:rPr lang="en-US" altLang="en-US" dirty="0">
                <a:latin typeface="Arial" panose="020B0604020202020204" pitchFamily="34" charset="0"/>
                <a:cs typeface="Arial" panose="020B0604020202020204" pitchFamily="34" charset="0"/>
              </a:rPr>
              <a:t>Maximum relief  is the elevation difference between the highest point and the lowest points</a:t>
            </a:r>
          </a:p>
          <a:p>
            <a:pPr marL="746125" lvl="1" indent="-342900" algn="just">
              <a:lnSpc>
                <a:spcPct val="150000"/>
              </a:lnSpc>
              <a:buFont typeface="Wingdings" panose="05000000000000000000" pitchFamily="2" charset="2"/>
              <a:buChar char="ü"/>
            </a:pPr>
            <a:r>
              <a:rPr lang="en-US" altLang="en-US" dirty="0">
                <a:latin typeface="Arial" panose="020B0604020202020204" pitchFamily="34" charset="0"/>
                <a:cs typeface="Arial" panose="020B0604020202020204" pitchFamily="34" charset="0"/>
              </a:rPr>
              <a:t>Maximum basin relief is the elevation difference between the basin outlet and the highest point located on the perimeter of the basin</a:t>
            </a:r>
          </a:p>
          <a:p>
            <a:pPr marL="1400175" lvl="3" indent="-285750" algn="just">
              <a:lnSpc>
                <a:spcPct val="15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Rh is the relief ratio </a:t>
            </a:r>
          </a:p>
          <a:p>
            <a:pPr marL="1400175" lvl="3" indent="-285750" algn="just">
              <a:lnSpc>
                <a:spcPct val="15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H is the relief (m)</a:t>
            </a:r>
          </a:p>
          <a:p>
            <a:pPr marL="1400175" lvl="3" indent="-285750" algn="just">
              <a:lnSpc>
                <a:spcPct val="15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HL is the horizontal distance (m)</a:t>
            </a:r>
            <a:endParaRPr lang="nl-BE" altLang="en-US" sz="2400" dirty="0">
              <a:latin typeface="Arial" panose="020B0604020202020204" pitchFamily="34" charset="0"/>
              <a:cs typeface="Arial" panose="020B0604020202020204" pitchFamily="34" charset="0"/>
            </a:endParaRPr>
          </a:p>
          <a:p>
            <a:endParaRPr lang="en-US" dirty="0"/>
          </a:p>
        </p:txBody>
      </p:sp>
      <p:graphicFrame>
        <p:nvGraphicFramePr>
          <p:cNvPr id="4" name="Object 4">
            <a:extLst>
              <a:ext uri="{FF2B5EF4-FFF2-40B4-BE49-F238E27FC236}">
                <a16:creationId xmlns:a16="http://schemas.microsoft.com/office/drawing/2014/main" id="{184E20CF-FAD8-4B34-B5C6-635206EA7D7A}"/>
              </a:ext>
            </a:extLst>
          </p:cNvPr>
          <p:cNvGraphicFramePr>
            <a:graphicFrameLocks noChangeAspect="1"/>
          </p:cNvGraphicFramePr>
          <p:nvPr>
            <p:extLst>
              <p:ext uri="{D42A27DB-BD31-4B8C-83A1-F6EECF244321}">
                <p14:modId xmlns:p14="http://schemas.microsoft.com/office/powerpoint/2010/main" val="3294299801"/>
              </p:ext>
            </p:extLst>
          </p:nvPr>
        </p:nvGraphicFramePr>
        <p:xfrm>
          <a:off x="9031459" y="5269523"/>
          <a:ext cx="1676400" cy="1082675"/>
        </p:xfrm>
        <a:graphic>
          <a:graphicData uri="http://schemas.openxmlformats.org/presentationml/2006/ole">
            <mc:AlternateContent xmlns:mc="http://schemas.openxmlformats.org/markup-compatibility/2006">
              <mc:Choice xmlns:v="urn:schemas-microsoft-com:vml" Requires="v">
                <p:oleObj spid="_x0000_s2079" name="Equation" r:id="rId3" imgW="609336" imgH="393529" progId="Equation.3">
                  <p:embed/>
                </p:oleObj>
              </mc:Choice>
              <mc:Fallback>
                <p:oleObj name="Equation" r:id="rId3" imgW="609336" imgH="393529" progId="Equation.3">
                  <p:embed/>
                  <p:pic>
                    <p:nvPicPr>
                      <p:cNvPr id="102403" name="Object 4">
                        <a:extLst>
                          <a:ext uri="{FF2B5EF4-FFF2-40B4-BE49-F238E27FC236}">
                            <a16:creationId xmlns:a16="http://schemas.microsoft.com/office/drawing/2014/main" id="{83451813-4BDD-4A00-8827-32E2A2606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459" y="5269523"/>
                        <a:ext cx="1676400" cy="1082675"/>
                      </a:xfrm>
                      <a:prstGeom prst="rect">
                        <a:avLst/>
                      </a:prstGeom>
                    </p:spPr>
                  </p:pic>
                </p:oleObj>
              </mc:Fallback>
            </mc:AlternateContent>
          </a:graphicData>
        </a:graphic>
      </p:graphicFrame>
    </p:spTree>
    <p:extLst>
      <p:ext uri="{BB962C8B-B14F-4D97-AF65-F5344CB8AC3E}">
        <p14:creationId xmlns:p14="http://schemas.microsoft.com/office/powerpoint/2010/main" val="3518599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214A-19B9-485C-8D2E-8F87BED709E5}"/>
              </a:ext>
            </a:extLst>
          </p:cNvPr>
          <p:cNvSpPr>
            <a:spLocks noGrp="1"/>
          </p:cNvSpPr>
          <p:nvPr>
            <p:ph idx="1"/>
          </p:nvPr>
        </p:nvSpPr>
        <p:spPr>
          <a:xfrm>
            <a:off x="239151" y="337626"/>
            <a:ext cx="11268222" cy="633046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 is a strong correlation between hydrological characteristics and the relief ratio of a drainage basin.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measures the overall steepness of a drainage basin and is an indicator of intensity of erosion processes operating on the slopes of the basin.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areas with high relief and steep slope are characterized by high value of relief ratios.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Low value of relief ratios are mainly due to the resistant basement rocks of the basin and low degree of slope.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Rh normally increases with decreasing drainage area and size of a given drainage basin </a:t>
            </a:r>
          </a:p>
        </p:txBody>
      </p:sp>
    </p:spTree>
    <p:extLst>
      <p:ext uri="{BB962C8B-B14F-4D97-AF65-F5344CB8AC3E}">
        <p14:creationId xmlns:p14="http://schemas.microsoft.com/office/powerpoint/2010/main" val="18329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8D8E-E17F-4495-89DA-62F2C19D8746}"/>
              </a:ext>
            </a:extLst>
          </p:cNvPr>
          <p:cNvSpPr>
            <a:spLocks noGrp="1"/>
          </p:cNvSpPr>
          <p:nvPr>
            <p:ph idx="1"/>
          </p:nvPr>
        </p:nvSpPr>
        <p:spPr>
          <a:xfrm>
            <a:off x="168812" y="281354"/>
            <a:ext cx="11802794" cy="6386732"/>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Ruggedness Number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ruggedness number is the product of basin relief and drainage density.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usefully relationship with steepness and length to understand the relief and drainage density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Ruggedness values indicate nature of relief, drainage density, slope, soil erosion, topography, lithology and discharge through the streams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Higher value indicates irregular topography, lithological heterogeneity, high drainage density and high soil erosion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low ruggedness value of watershed implies that area is less prone to soil erosion and have intrinsic structural complexity in association with relief and drainage density.</a:t>
            </a:r>
          </a:p>
        </p:txBody>
      </p:sp>
    </p:spTree>
    <p:extLst>
      <p:ext uri="{BB962C8B-B14F-4D97-AF65-F5344CB8AC3E}">
        <p14:creationId xmlns:p14="http://schemas.microsoft.com/office/powerpoint/2010/main" val="1252501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585F-775D-492D-A201-4D2FD06E999D}"/>
              </a:ext>
            </a:extLst>
          </p:cNvPr>
          <p:cNvSpPr>
            <a:spLocks noGrp="1"/>
          </p:cNvSpPr>
          <p:nvPr>
            <p:ph type="title"/>
          </p:nvPr>
        </p:nvSpPr>
        <p:spPr>
          <a:xfrm>
            <a:off x="168812" y="0"/>
            <a:ext cx="11184988" cy="647114"/>
          </a:xfrm>
        </p:spPr>
        <p:txBody>
          <a:bodyPr>
            <a:normAutofit/>
          </a:bodyPr>
          <a:lstStyle/>
          <a:p>
            <a:pPr marL="742950" indent="-742950">
              <a:buFont typeface="Wingdings" panose="05000000000000000000" pitchFamily="2" charset="2"/>
              <a:buChar char="q"/>
            </a:pPr>
            <a:r>
              <a:rPr lang="en-US" sz="2800" b="1" dirty="0">
                <a:latin typeface="Arial" panose="020B0604020202020204" pitchFamily="34" charset="0"/>
                <a:cs typeface="Arial" panose="020B0604020202020204" pitchFamily="34" charset="0"/>
              </a:rPr>
              <a:t>Drainage Patterns </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41409C-C52B-4340-B8F3-69664B2B0E95}"/>
              </a:ext>
            </a:extLst>
          </p:cNvPr>
          <p:cNvSpPr>
            <a:spLocks noGrp="1"/>
          </p:cNvSpPr>
          <p:nvPr>
            <p:ph idx="1"/>
          </p:nvPr>
        </p:nvSpPr>
        <p:spPr>
          <a:xfrm>
            <a:off x="379828" y="647114"/>
            <a:ext cx="11643360" cy="6042074"/>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When viewed by looking down at Earth’s surface from the air or on maps, the tributaries of various stream systems may form distinct </a:t>
            </a:r>
            <a:r>
              <a:rPr lang="en-US" sz="2400" b="1" dirty="0">
                <a:latin typeface="Arial" panose="020B0604020202020204" pitchFamily="34" charset="0"/>
                <a:cs typeface="Arial" panose="020B0604020202020204" pitchFamily="34" charset="0"/>
              </a:rPr>
              <a:t>drainage patterns </a:t>
            </a:r>
            <a:r>
              <a:rPr lang="en-US" sz="2400" dirty="0">
                <a:latin typeface="Arial" panose="020B0604020202020204" pitchFamily="34" charset="0"/>
                <a:cs typeface="Arial" panose="020B0604020202020204" pitchFamily="34" charset="0"/>
              </a:rPr>
              <a:t>(also called </a:t>
            </a:r>
            <a:r>
              <a:rPr lang="en-US" sz="2400" b="1" dirty="0">
                <a:latin typeface="Arial" panose="020B0604020202020204" pitchFamily="34" charset="0"/>
                <a:cs typeface="Arial" panose="020B0604020202020204" pitchFamily="34" charset="0"/>
              </a:rPr>
              <a:t>stream patterns</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Two primary factors that influence drainage pattern are bedrock structure and surface topography.</a:t>
            </a:r>
          </a:p>
          <a:p>
            <a:pPr marL="457200"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D</a:t>
            </a:r>
            <a:r>
              <a:rPr lang="en-US" sz="2400" b="1" dirty="0">
                <a:latin typeface="Arial" panose="020B0604020202020204" pitchFamily="34" charset="0"/>
                <a:cs typeface="Arial" panose="020B0604020202020204" pitchFamily="34" charset="0"/>
              </a:rPr>
              <a:t>endritic: </a:t>
            </a:r>
            <a:r>
              <a:rPr lang="en-US" sz="2400" dirty="0">
                <a:latin typeface="Arial" panose="020B0604020202020204" pitchFamily="34" charset="0"/>
                <a:cs typeface="Arial" panose="020B0604020202020204" pitchFamily="34" charset="0"/>
              </a:rPr>
              <a:t>The most common form.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It develops in regions underlain by homogeneous material (the subsurface geology has a similar resistance to weathering so there is no apparent control over the direction the tributaries take).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Tributaries join larger streams at acute angle (less than 90 degrees) </a:t>
            </a:r>
          </a:p>
        </p:txBody>
      </p:sp>
    </p:spTree>
    <p:extLst>
      <p:ext uri="{BB962C8B-B14F-4D97-AF65-F5344CB8AC3E}">
        <p14:creationId xmlns:p14="http://schemas.microsoft.com/office/powerpoint/2010/main" val="3323097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F380FD-B99B-4C54-9E2C-9129F765BA65}"/>
              </a:ext>
            </a:extLst>
          </p:cNvPr>
          <p:cNvPicPr>
            <a:picLocks noGrp="1" noChangeAspect="1"/>
          </p:cNvPicPr>
          <p:nvPr>
            <p:ph idx="1"/>
          </p:nvPr>
        </p:nvPicPr>
        <p:blipFill>
          <a:blip r:embed="rId2"/>
          <a:stretch>
            <a:fillRect/>
          </a:stretch>
        </p:blipFill>
        <p:spPr>
          <a:xfrm>
            <a:off x="407963" y="494578"/>
            <a:ext cx="4014080" cy="2934422"/>
          </a:xfrm>
          <a:prstGeom prst="rect">
            <a:avLst/>
          </a:prstGeom>
        </p:spPr>
      </p:pic>
      <p:pic>
        <p:nvPicPr>
          <p:cNvPr id="8" name="Picture 7">
            <a:extLst>
              <a:ext uri="{FF2B5EF4-FFF2-40B4-BE49-F238E27FC236}">
                <a16:creationId xmlns:a16="http://schemas.microsoft.com/office/drawing/2014/main" id="{F0AAE248-9196-4231-8CCE-867778984C39}"/>
              </a:ext>
            </a:extLst>
          </p:cNvPr>
          <p:cNvPicPr>
            <a:picLocks noChangeAspect="1"/>
          </p:cNvPicPr>
          <p:nvPr/>
        </p:nvPicPr>
        <p:blipFill>
          <a:blip r:embed="rId3"/>
          <a:stretch>
            <a:fillRect/>
          </a:stretch>
        </p:blipFill>
        <p:spPr>
          <a:xfrm>
            <a:off x="9132431" y="351692"/>
            <a:ext cx="2473415" cy="3077308"/>
          </a:xfrm>
          <a:prstGeom prst="rect">
            <a:avLst/>
          </a:prstGeom>
        </p:spPr>
      </p:pic>
      <p:pic>
        <p:nvPicPr>
          <p:cNvPr id="9" name="Picture 8">
            <a:extLst>
              <a:ext uri="{FF2B5EF4-FFF2-40B4-BE49-F238E27FC236}">
                <a16:creationId xmlns:a16="http://schemas.microsoft.com/office/drawing/2014/main" id="{93B64197-0705-4521-A071-33D8D056BD83}"/>
              </a:ext>
            </a:extLst>
          </p:cNvPr>
          <p:cNvPicPr>
            <a:picLocks noChangeAspect="1"/>
          </p:cNvPicPr>
          <p:nvPr/>
        </p:nvPicPr>
        <p:blipFill>
          <a:blip r:embed="rId4"/>
          <a:stretch>
            <a:fillRect/>
          </a:stretch>
        </p:blipFill>
        <p:spPr>
          <a:xfrm>
            <a:off x="4963396" y="903258"/>
            <a:ext cx="3280271" cy="2684720"/>
          </a:xfrm>
          <a:prstGeom prst="rect">
            <a:avLst/>
          </a:prstGeom>
        </p:spPr>
      </p:pic>
    </p:spTree>
    <p:extLst>
      <p:ext uri="{BB962C8B-B14F-4D97-AF65-F5344CB8AC3E}">
        <p14:creationId xmlns:p14="http://schemas.microsoft.com/office/powerpoint/2010/main" val="3336110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FC6C3-59A1-4AB2-8051-85733EBCF829}"/>
              </a:ext>
            </a:extLst>
          </p:cNvPr>
          <p:cNvSpPr>
            <a:spLocks noGrp="1"/>
          </p:cNvSpPr>
          <p:nvPr>
            <p:ph idx="1"/>
          </p:nvPr>
        </p:nvSpPr>
        <p:spPr>
          <a:xfrm>
            <a:off x="1" y="182880"/>
            <a:ext cx="6096000" cy="6675120"/>
          </a:xfrm>
        </p:spPr>
        <p:txBody>
          <a:bodyPr>
            <a:noAutofit/>
          </a:bodyPr>
          <a:lstStyle/>
          <a:p>
            <a:pPr marL="514350" indent="-514350" algn="just">
              <a:lnSpc>
                <a:spcPct val="150000"/>
              </a:lnSpc>
              <a:buFont typeface="+mj-lt"/>
              <a:buAutoNum type="arabicPeriod" startAt="2"/>
            </a:pPr>
            <a:r>
              <a:rPr lang="en-US" sz="2400" b="1" dirty="0">
                <a:latin typeface="Arial" panose="020B0604020202020204" pitchFamily="34" charset="0"/>
                <a:cs typeface="Arial" panose="020B0604020202020204" pitchFamily="34" charset="0"/>
              </a:rPr>
              <a:t>Parallel: </a:t>
            </a:r>
            <a:r>
              <a:rPr lang="en-US" sz="2400" dirty="0">
                <a:latin typeface="Arial" panose="020B0604020202020204" pitchFamily="34" charset="0"/>
                <a:cs typeface="Arial" panose="020B0604020202020204" pitchFamily="34" charset="0"/>
              </a:rPr>
              <a:t>Forms where there is a pronounced slope to the surface.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parallel pattern also develops in regions of parallel, elongate landforms like outcropping resistant rock bands.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Tributary streams tend to stretch out in a parallel-like fashion following the slope of the surface.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parallel pattern sometimes indicates the presence of a major fault that cuts across an area of steeply folded bedrock.</a:t>
            </a:r>
          </a:p>
        </p:txBody>
      </p:sp>
      <p:pic>
        <p:nvPicPr>
          <p:cNvPr id="5" name="Picture 4">
            <a:extLst>
              <a:ext uri="{FF2B5EF4-FFF2-40B4-BE49-F238E27FC236}">
                <a16:creationId xmlns:a16="http://schemas.microsoft.com/office/drawing/2014/main" id="{C6E30E29-55CD-4A0F-A52A-C0D3BE185A2B}"/>
              </a:ext>
            </a:extLst>
          </p:cNvPr>
          <p:cNvPicPr>
            <a:picLocks noChangeAspect="1"/>
          </p:cNvPicPr>
          <p:nvPr/>
        </p:nvPicPr>
        <p:blipFill>
          <a:blip r:embed="rId2"/>
          <a:stretch>
            <a:fillRect/>
          </a:stretch>
        </p:blipFill>
        <p:spPr>
          <a:xfrm>
            <a:off x="8668293" y="182880"/>
            <a:ext cx="2234169" cy="3246120"/>
          </a:xfrm>
          <a:prstGeom prst="rect">
            <a:avLst/>
          </a:prstGeom>
        </p:spPr>
      </p:pic>
    </p:spTree>
    <p:extLst>
      <p:ext uri="{BB962C8B-B14F-4D97-AF65-F5344CB8AC3E}">
        <p14:creationId xmlns:p14="http://schemas.microsoft.com/office/powerpoint/2010/main" val="72776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0D683-EC5F-4420-92B5-B446F8F324C8}"/>
              </a:ext>
            </a:extLst>
          </p:cNvPr>
          <p:cNvSpPr>
            <a:spLocks noGrp="1"/>
          </p:cNvSpPr>
          <p:nvPr>
            <p:ph idx="1"/>
          </p:nvPr>
        </p:nvSpPr>
        <p:spPr>
          <a:xfrm>
            <a:off x="0" y="253218"/>
            <a:ext cx="5584873" cy="6604782"/>
          </a:xfrm>
        </p:spPr>
        <p:txBody>
          <a:bodyPr>
            <a:normAutofit/>
          </a:bodyPr>
          <a:lstStyle/>
          <a:p>
            <a:pPr marL="514350" indent="-514350" algn="just">
              <a:lnSpc>
                <a:spcPct val="150000"/>
              </a:lnSpc>
              <a:buFont typeface="+mj-lt"/>
              <a:buAutoNum type="arabicPeriod" startAt="3"/>
            </a:pPr>
            <a:r>
              <a:rPr lang="en-US" sz="2400" b="1" dirty="0">
                <a:latin typeface="Arial" panose="020B0604020202020204" pitchFamily="34" charset="0"/>
                <a:cs typeface="Arial" panose="020B0604020202020204" pitchFamily="34" charset="0"/>
              </a:rPr>
              <a:t>Trellis</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drainage is usually evidence of folding where parallel outcrops of erodible rocks form valleys between more resistant ridges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Short tributary streams enter the main channel at sharp angles as they run down sides of parallel ridges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Tributaries join the main stream at nearly right angles.</a:t>
            </a:r>
          </a:p>
        </p:txBody>
      </p:sp>
      <p:pic>
        <p:nvPicPr>
          <p:cNvPr id="4" name="Picture 3">
            <a:extLst>
              <a:ext uri="{FF2B5EF4-FFF2-40B4-BE49-F238E27FC236}">
                <a16:creationId xmlns:a16="http://schemas.microsoft.com/office/drawing/2014/main" id="{490BD332-3E14-4EF9-9B15-0B50A3B78CC8}"/>
              </a:ext>
            </a:extLst>
          </p:cNvPr>
          <p:cNvPicPr>
            <a:picLocks noChangeAspect="1"/>
          </p:cNvPicPr>
          <p:nvPr/>
        </p:nvPicPr>
        <p:blipFill>
          <a:blip r:embed="rId2"/>
          <a:stretch>
            <a:fillRect/>
          </a:stretch>
        </p:blipFill>
        <p:spPr>
          <a:xfrm>
            <a:off x="6096000" y="383526"/>
            <a:ext cx="4961206" cy="3277407"/>
          </a:xfrm>
          <a:prstGeom prst="rect">
            <a:avLst/>
          </a:prstGeom>
        </p:spPr>
      </p:pic>
      <p:pic>
        <p:nvPicPr>
          <p:cNvPr id="5" name="Picture 4">
            <a:extLst>
              <a:ext uri="{FF2B5EF4-FFF2-40B4-BE49-F238E27FC236}">
                <a16:creationId xmlns:a16="http://schemas.microsoft.com/office/drawing/2014/main" id="{E6B250FF-B16D-4F1E-A7E1-224325D08A43}"/>
              </a:ext>
            </a:extLst>
          </p:cNvPr>
          <p:cNvPicPr>
            <a:picLocks noChangeAspect="1"/>
          </p:cNvPicPr>
          <p:nvPr/>
        </p:nvPicPr>
        <p:blipFill>
          <a:blip r:embed="rId3"/>
          <a:stretch>
            <a:fillRect/>
          </a:stretch>
        </p:blipFill>
        <p:spPr>
          <a:xfrm>
            <a:off x="7512148" y="4065564"/>
            <a:ext cx="3362178" cy="2792436"/>
          </a:xfrm>
          <a:prstGeom prst="rect">
            <a:avLst/>
          </a:prstGeom>
        </p:spPr>
      </p:pic>
    </p:spTree>
    <p:extLst>
      <p:ext uri="{BB962C8B-B14F-4D97-AF65-F5344CB8AC3E}">
        <p14:creationId xmlns:p14="http://schemas.microsoft.com/office/powerpoint/2010/main" val="3844048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00E6D-73B3-4547-9C84-8B4691C792F6}"/>
              </a:ext>
            </a:extLst>
          </p:cNvPr>
          <p:cNvSpPr>
            <a:spLocks noGrp="1"/>
          </p:cNvSpPr>
          <p:nvPr>
            <p:ph idx="1"/>
          </p:nvPr>
        </p:nvSpPr>
        <p:spPr>
          <a:xfrm>
            <a:off x="182880" y="112542"/>
            <a:ext cx="6513341" cy="6569612"/>
          </a:xfrm>
        </p:spPr>
        <p:txBody>
          <a:bodyPr>
            <a:normAutofit/>
          </a:bodyPr>
          <a:lstStyle/>
          <a:p>
            <a:pPr marL="514350" indent="-514350" algn="just">
              <a:lnSpc>
                <a:spcPct val="150000"/>
              </a:lnSpc>
              <a:buFont typeface="+mj-lt"/>
              <a:buAutoNum type="arabicPeriod" startAt="4"/>
            </a:pPr>
            <a:r>
              <a:rPr lang="en-US" sz="2400" b="1" dirty="0">
                <a:latin typeface="Arial" panose="020B0604020202020204" pitchFamily="34" charset="0"/>
                <a:cs typeface="Arial" panose="020B0604020202020204" pitchFamily="34" charset="0"/>
              </a:rPr>
              <a:t>Rectangular: </a:t>
            </a:r>
            <a:r>
              <a:rPr lang="en-US" sz="2400" dirty="0">
                <a:latin typeface="Arial" panose="020B0604020202020204" pitchFamily="34" charset="0"/>
                <a:cs typeface="Arial" panose="020B0604020202020204" pitchFamily="34" charset="0"/>
              </a:rPr>
              <a:t>Found in regions that have undergone faulting.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Streams follow the path of least resistance and thus are concentrated in places were exposed rock is the weakest.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Movement of the surface due to faulting off-sets the direction of the stream.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 a result, the tributary streams make shape bends and enter the main stream at large angles.</a:t>
            </a:r>
          </a:p>
        </p:txBody>
      </p:sp>
      <p:pic>
        <p:nvPicPr>
          <p:cNvPr id="4" name="Picture 3">
            <a:extLst>
              <a:ext uri="{FF2B5EF4-FFF2-40B4-BE49-F238E27FC236}">
                <a16:creationId xmlns:a16="http://schemas.microsoft.com/office/drawing/2014/main" id="{9740D501-F107-4746-9596-987FB2C6CA86}"/>
              </a:ext>
            </a:extLst>
          </p:cNvPr>
          <p:cNvPicPr>
            <a:picLocks noChangeAspect="1"/>
          </p:cNvPicPr>
          <p:nvPr/>
        </p:nvPicPr>
        <p:blipFill>
          <a:blip r:embed="rId2"/>
          <a:stretch>
            <a:fillRect/>
          </a:stretch>
        </p:blipFill>
        <p:spPr>
          <a:xfrm>
            <a:off x="7941614" y="112542"/>
            <a:ext cx="3455157" cy="3048750"/>
          </a:xfrm>
          <a:prstGeom prst="rect">
            <a:avLst/>
          </a:prstGeom>
        </p:spPr>
      </p:pic>
      <p:pic>
        <p:nvPicPr>
          <p:cNvPr id="5" name="Picture 4">
            <a:extLst>
              <a:ext uri="{FF2B5EF4-FFF2-40B4-BE49-F238E27FC236}">
                <a16:creationId xmlns:a16="http://schemas.microsoft.com/office/drawing/2014/main" id="{C9A31424-41F2-478C-ABBC-F62E103F4DFD}"/>
              </a:ext>
            </a:extLst>
          </p:cNvPr>
          <p:cNvPicPr>
            <a:picLocks noChangeAspect="1"/>
          </p:cNvPicPr>
          <p:nvPr/>
        </p:nvPicPr>
        <p:blipFill>
          <a:blip r:embed="rId3"/>
          <a:stretch>
            <a:fillRect/>
          </a:stretch>
        </p:blipFill>
        <p:spPr>
          <a:xfrm>
            <a:off x="8400171" y="3429000"/>
            <a:ext cx="2841856" cy="3331293"/>
          </a:xfrm>
          <a:prstGeom prst="rect">
            <a:avLst/>
          </a:prstGeom>
        </p:spPr>
      </p:pic>
    </p:spTree>
    <p:extLst>
      <p:ext uri="{BB962C8B-B14F-4D97-AF65-F5344CB8AC3E}">
        <p14:creationId xmlns:p14="http://schemas.microsoft.com/office/powerpoint/2010/main" val="51049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67C84-07CD-4015-8340-DC35F47D5CDC}"/>
              </a:ext>
            </a:extLst>
          </p:cNvPr>
          <p:cNvSpPr>
            <a:spLocks noGrp="1"/>
          </p:cNvSpPr>
          <p:nvPr>
            <p:ph idx="1"/>
          </p:nvPr>
        </p:nvSpPr>
        <p:spPr>
          <a:xfrm>
            <a:off x="119270" y="225287"/>
            <a:ext cx="11926956" cy="652007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Geomorphology that relates to water movement in the landscape is called </a:t>
            </a:r>
            <a:r>
              <a:rPr lang="en-US" sz="2400" b="1" dirty="0">
                <a:latin typeface="Arial" panose="020B0604020202020204" pitchFamily="34" charset="0"/>
                <a:cs typeface="Arial" panose="020B0604020202020204" pitchFamily="34" charset="0"/>
              </a:rPr>
              <a:t>fluvial geomorphology</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Two of the main fluvial processes are overland flow and stream (channel) flow. </a:t>
            </a:r>
          </a:p>
          <a:p>
            <a:pPr lvl="1" algn="just">
              <a:lnSpc>
                <a:spcPct val="15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Overland flow </a:t>
            </a:r>
            <a:r>
              <a:rPr lang="en-US" dirty="0">
                <a:latin typeface="Arial" panose="020B0604020202020204" pitchFamily="34" charset="0"/>
                <a:cs typeface="Arial" panose="020B0604020202020204" pitchFamily="34" charset="0"/>
              </a:rPr>
              <a:t>consists of water from precipitation or snowmelt that does not infiltrate into the soil and moves </a:t>
            </a:r>
            <a:r>
              <a:rPr lang="en-US" b="1" dirty="0">
                <a:solidFill>
                  <a:srgbClr val="00B050"/>
                </a:solidFill>
                <a:latin typeface="Arial" panose="020B0604020202020204" pitchFamily="34" charset="0"/>
                <a:cs typeface="Arial" panose="020B0604020202020204" pitchFamily="34" charset="0"/>
              </a:rPr>
              <a:t>over the surface of the landscape </a:t>
            </a:r>
            <a:r>
              <a:rPr lang="en-US" dirty="0">
                <a:latin typeface="Arial" panose="020B0604020202020204" pitchFamily="34" charset="0"/>
                <a:cs typeface="Arial" panose="020B0604020202020204" pitchFamily="34" charset="0"/>
              </a:rPr>
              <a:t>and it transports eroded particles to streams in the water column</a:t>
            </a:r>
          </a:p>
          <a:p>
            <a:pPr lvl="1" algn="just">
              <a:lnSpc>
                <a:spcPct val="15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Stream flow </a:t>
            </a:r>
            <a:r>
              <a:rPr lang="en-US" dirty="0">
                <a:latin typeface="Arial" panose="020B0604020202020204" pitchFamily="34" charset="0"/>
                <a:cs typeface="Arial" panose="020B0604020202020204" pitchFamily="34" charset="0"/>
              </a:rPr>
              <a:t>is the water running within a </a:t>
            </a:r>
            <a:r>
              <a:rPr lang="en-US" b="1" dirty="0">
                <a:solidFill>
                  <a:srgbClr val="00B050"/>
                </a:solidFill>
                <a:latin typeface="Arial" panose="020B0604020202020204" pitchFamily="34" charset="0"/>
                <a:cs typeface="Arial" panose="020B0604020202020204" pitchFamily="34" charset="0"/>
              </a:rPr>
              <a:t>drainage feature </a:t>
            </a:r>
            <a:r>
              <a:rPr lang="en-US" dirty="0">
                <a:latin typeface="Arial" panose="020B0604020202020204" pitchFamily="34" charset="0"/>
                <a:cs typeface="Arial" panose="020B0604020202020204" pitchFamily="34" charset="0"/>
              </a:rPr>
              <a:t>such as a stream channel which can then transport the sediment load downstream</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processes of erosion, transport and deposition of sediment can lead to:</a:t>
            </a:r>
          </a:p>
          <a:p>
            <a:pPr lvl="2" algn="just">
              <a:lnSpc>
                <a:spcPct val="150000"/>
              </a:lnSpc>
              <a:buFont typeface="Courier New" panose="02070309020205020404" pitchFamily="49" charset="0"/>
              <a:buChar char="o"/>
            </a:pPr>
            <a:r>
              <a:rPr lang="en-US" sz="2400" b="1" dirty="0">
                <a:solidFill>
                  <a:srgbClr val="00B050"/>
                </a:solidFill>
                <a:latin typeface="Arial" panose="020B0604020202020204" pitchFamily="34" charset="0"/>
                <a:cs typeface="Arial" panose="020B0604020202020204" pitchFamily="34" charset="0"/>
              </a:rPr>
              <a:t>Degradation</a:t>
            </a:r>
            <a:r>
              <a:rPr lang="en-US" sz="2400" dirty="0">
                <a:latin typeface="Arial" panose="020B0604020202020204" pitchFamily="34" charset="0"/>
                <a:cs typeface="Arial" panose="020B0604020202020204" pitchFamily="34" charset="0"/>
              </a:rPr>
              <a:t> which is lowering the elevation of the land surface, or </a:t>
            </a:r>
          </a:p>
          <a:p>
            <a:pPr lvl="2" algn="just">
              <a:lnSpc>
                <a:spcPct val="150000"/>
              </a:lnSpc>
              <a:buFont typeface="Courier New" panose="02070309020205020404" pitchFamily="49" charset="0"/>
              <a:buChar char="o"/>
            </a:pPr>
            <a:r>
              <a:rPr lang="en-US" sz="2400" b="1" dirty="0">
                <a:solidFill>
                  <a:srgbClr val="00B050"/>
                </a:solidFill>
                <a:latin typeface="Arial" panose="020B0604020202020204" pitchFamily="34" charset="0"/>
                <a:cs typeface="Arial" panose="020B0604020202020204" pitchFamily="34" charset="0"/>
              </a:rPr>
              <a:t>Aggradation</a:t>
            </a:r>
            <a:r>
              <a:rPr lang="en-US" sz="2400" dirty="0">
                <a:latin typeface="Arial" panose="020B0604020202020204" pitchFamily="34" charset="0"/>
                <a:cs typeface="Arial" panose="020B0604020202020204" pitchFamily="34" charset="0"/>
              </a:rPr>
              <a:t> which is increasing the elevation of the land surface</a:t>
            </a:r>
          </a:p>
        </p:txBody>
      </p:sp>
    </p:spTree>
    <p:extLst>
      <p:ext uri="{BB962C8B-B14F-4D97-AF65-F5344CB8AC3E}">
        <p14:creationId xmlns:p14="http://schemas.microsoft.com/office/powerpoint/2010/main" val="3789230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BBBDED-A815-4AD6-BA36-CA6ECBDBC377}"/>
              </a:ext>
            </a:extLst>
          </p:cNvPr>
          <p:cNvSpPr>
            <a:spLocks noGrp="1"/>
          </p:cNvSpPr>
          <p:nvPr>
            <p:ph idx="1"/>
          </p:nvPr>
        </p:nvSpPr>
        <p:spPr>
          <a:xfrm>
            <a:off x="211015" y="225082"/>
            <a:ext cx="6625883" cy="6457071"/>
          </a:xfrm>
        </p:spPr>
        <p:txBody>
          <a:bodyPr>
            <a:normAutofit/>
          </a:bodyPr>
          <a:lstStyle/>
          <a:p>
            <a:pPr marL="514350" indent="-514350" algn="just">
              <a:lnSpc>
                <a:spcPct val="150000"/>
              </a:lnSpc>
              <a:buFont typeface="+mj-lt"/>
              <a:buAutoNum type="arabicPeriod" startAt="5"/>
            </a:pPr>
            <a:r>
              <a:rPr lang="en-US" sz="2400" b="1" dirty="0">
                <a:latin typeface="Arial" panose="020B0604020202020204" pitchFamily="34" charset="0"/>
                <a:cs typeface="Arial" panose="020B0604020202020204" pitchFamily="34" charset="0"/>
              </a:rPr>
              <a:t>Radial: </a:t>
            </a:r>
            <a:r>
              <a:rPr lang="en-US" sz="2400" dirty="0">
                <a:latin typeface="Arial" panose="020B0604020202020204" pitchFamily="34" charset="0"/>
                <a:cs typeface="Arial" panose="020B0604020202020204" pitchFamily="34" charset="0"/>
              </a:rPr>
              <a:t>Develop around a central elevated point.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pattern is common to conically shaped features such as volcanoes.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tributary streams extend the headward reaches upslope toward the top of the volcano.</a:t>
            </a:r>
          </a:p>
        </p:txBody>
      </p:sp>
      <p:pic>
        <p:nvPicPr>
          <p:cNvPr id="4" name="Picture 3">
            <a:extLst>
              <a:ext uri="{FF2B5EF4-FFF2-40B4-BE49-F238E27FC236}">
                <a16:creationId xmlns:a16="http://schemas.microsoft.com/office/drawing/2014/main" id="{A6030DA7-BAE4-4D25-A0E7-094A5175048E}"/>
              </a:ext>
            </a:extLst>
          </p:cNvPr>
          <p:cNvPicPr>
            <a:picLocks noChangeAspect="1"/>
          </p:cNvPicPr>
          <p:nvPr/>
        </p:nvPicPr>
        <p:blipFill>
          <a:blip r:embed="rId2"/>
          <a:stretch>
            <a:fillRect/>
          </a:stretch>
        </p:blipFill>
        <p:spPr>
          <a:xfrm>
            <a:off x="8306738" y="3505429"/>
            <a:ext cx="2736400" cy="3036047"/>
          </a:xfrm>
          <a:prstGeom prst="rect">
            <a:avLst/>
          </a:prstGeom>
        </p:spPr>
      </p:pic>
      <p:pic>
        <p:nvPicPr>
          <p:cNvPr id="5" name="Picture 4">
            <a:extLst>
              <a:ext uri="{FF2B5EF4-FFF2-40B4-BE49-F238E27FC236}">
                <a16:creationId xmlns:a16="http://schemas.microsoft.com/office/drawing/2014/main" id="{78303668-5006-4876-AF75-FF9D82F5F637}"/>
              </a:ext>
            </a:extLst>
          </p:cNvPr>
          <p:cNvPicPr>
            <a:picLocks noChangeAspect="1"/>
          </p:cNvPicPr>
          <p:nvPr/>
        </p:nvPicPr>
        <p:blipFill>
          <a:blip r:embed="rId3"/>
          <a:stretch>
            <a:fillRect/>
          </a:stretch>
        </p:blipFill>
        <p:spPr>
          <a:xfrm>
            <a:off x="7743831" y="417570"/>
            <a:ext cx="3963268" cy="3036047"/>
          </a:xfrm>
          <a:prstGeom prst="rect">
            <a:avLst/>
          </a:prstGeom>
        </p:spPr>
      </p:pic>
    </p:spTree>
    <p:extLst>
      <p:ext uri="{BB962C8B-B14F-4D97-AF65-F5344CB8AC3E}">
        <p14:creationId xmlns:p14="http://schemas.microsoft.com/office/powerpoint/2010/main" val="799173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FA747-8D5B-4842-AB5C-11E5B1A611D1}"/>
              </a:ext>
            </a:extLst>
          </p:cNvPr>
          <p:cNvSpPr>
            <a:spLocks noGrp="1"/>
          </p:cNvSpPr>
          <p:nvPr>
            <p:ph idx="1"/>
          </p:nvPr>
        </p:nvSpPr>
        <p:spPr>
          <a:xfrm>
            <a:off x="0" y="239151"/>
            <a:ext cx="6963508" cy="6485206"/>
          </a:xfrm>
        </p:spPr>
        <p:txBody>
          <a:bodyPr>
            <a:normAutofit/>
          </a:bodyPr>
          <a:lstStyle/>
          <a:p>
            <a:pPr marL="514350" indent="-514350" algn="just">
              <a:lnSpc>
                <a:spcPct val="150000"/>
              </a:lnSpc>
              <a:buFont typeface="+mj-lt"/>
              <a:buAutoNum type="arabicPeriod" startAt="6"/>
            </a:pPr>
            <a:r>
              <a:rPr lang="en-US" sz="2400" b="1" dirty="0">
                <a:latin typeface="Arial" panose="020B0604020202020204" pitchFamily="34" charset="0"/>
                <a:cs typeface="Arial" panose="020B0604020202020204" pitchFamily="34" charset="0"/>
              </a:rPr>
              <a:t>Centripetal: </a:t>
            </a:r>
            <a:r>
              <a:rPr lang="en-US" sz="2400" dirty="0">
                <a:latin typeface="Arial" panose="020B0604020202020204" pitchFamily="34" charset="0"/>
                <a:cs typeface="Arial" panose="020B0604020202020204" pitchFamily="34" charset="0"/>
              </a:rPr>
              <a:t>The opposite of the radial as streams flow toward a central depression.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During wetter portions of the year, these streams feed ephemeral lakes, which evaporate away during dry periods.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Salt flats are created in these dry lake beds as salt dissolved in the lake water precipitates out of solution and is left behind when the water evaporates away</a:t>
            </a:r>
          </a:p>
        </p:txBody>
      </p:sp>
      <p:pic>
        <p:nvPicPr>
          <p:cNvPr id="4" name="Picture 3">
            <a:extLst>
              <a:ext uri="{FF2B5EF4-FFF2-40B4-BE49-F238E27FC236}">
                <a16:creationId xmlns:a16="http://schemas.microsoft.com/office/drawing/2014/main" id="{272E113F-9CF3-47A3-9A5B-77AC5701E22F}"/>
              </a:ext>
            </a:extLst>
          </p:cNvPr>
          <p:cNvPicPr>
            <a:picLocks noChangeAspect="1"/>
          </p:cNvPicPr>
          <p:nvPr/>
        </p:nvPicPr>
        <p:blipFill>
          <a:blip r:embed="rId2"/>
          <a:stretch>
            <a:fillRect/>
          </a:stretch>
        </p:blipFill>
        <p:spPr>
          <a:xfrm>
            <a:off x="7183852" y="239151"/>
            <a:ext cx="4618942" cy="3082843"/>
          </a:xfrm>
          <a:prstGeom prst="rect">
            <a:avLst/>
          </a:prstGeom>
        </p:spPr>
      </p:pic>
      <p:pic>
        <p:nvPicPr>
          <p:cNvPr id="5" name="Picture 4">
            <a:extLst>
              <a:ext uri="{FF2B5EF4-FFF2-40B4-BE49-F238E27FC236}">
                <a16:creationId xmlns:a16="http://schemas.microsoft.com/office/drawing/2014/main" id="{0A5345F0-A9DC-44F6-BC33-063E8ED7AFDC}"/>
              </a:ext>
            </a:extLst>
          </p:cNvPr>
          <p:cNvPicPr>
            <a:picLocks noChangeAspect="1"/>
          </p:cNvPicPr>
          <p:nvPr/>
        </p:nvPicPr>
        <p:blipFill>
          <a:blip r:embed="rId3"/>
          <a:stretch>
            <a:fillRect/>
          </a:stretch>
        </p:blipFill>
        <p:spPr>
          <a:xfrm>
            <a:off x="8352508" y="3756075"/>
            <a:ext cx="2943849" cy="2968282"/>
          </a:xfrm>
          <a:prstGeom prst="rect">
            <a:avLst/>
          </a:prstGeom>
        </p:spPr>
      </p:pic>
    </p:spTree>
    <p:extLst>
      <p:ext uri="{BB962C8B-B14F-4D97-AF65-F5344CB8AC3E}">
        <p14:creationId xmlns:p14="http://schemas.microsoft.com/office/powerpoint/2010/main" val="365658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B87A8-6488-421A-B92B-3F57134247B9}"/>
              </a:ext>
            </a:extLst>
          </p:cNvPr>
          <p:cNvSpPr>
            <a:spLocks noGrp="1"/>
          </p:cNvSpPr>
          <p:nvPr>
            <p:ph idx="1"/>
          </p:nvPr>
        </p:nvSpPr>
        <p:spPr>
          <a:xfrm>
            <a:off x="185529" y="251790"/>
            <a:ext cx="11860697" cy="6453809"/>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These processes result in two main types of fluvial landforms that are shaped by water. </a:t>
            </a:r>
          </a:p>
          <a:p>
            <a:pPr lvl="1" algn="just">
              <a:lnSpc>
                <a:spcPct val="15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Erosional fluvial landforms </a:t>
            </a:r>
            <a:r>
              <a:rPr lang="en-US" dirty="0">
                <a:latin typeface="Arial" panose="020B0604020202020204" pitchFamily="34" charset="0"/>
                <a:cs typeface="Arial" panose="020B0604020202020204" pitchFamily="34" charset="0"/>
              </a:rPr>
              <a:t>are shaped by the progressive removal of rock or material (degradation) that may include ravines or mountain peaks. </a:t>
            </a:r>
          </a:p>
          <a:p>
            <a:pPr lvl="1" algn="just">
              <a:lnSpc>
                <a:spcPct val="15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Depositional fluvial landforms </a:t>
            </a:r>
            <a:r>
              <a:rPr lang="en-US" dirty="0">
                <a:latin typeface="Arial" panose="020B0604020202020204" pitchFamily="34" charset="0"/>
                <a:cs typeface="Arial" panose="020B0604020202020204" pitchFamily="34" charset="0"/>
              </a:rPr>
              <a:t>are built from transported and deposited material that include alluvial fans, deltas, or floodplains.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All these are important watershed characteristics that can be used for structural zone for different purposes like management and hydrologic purposes</a:t>
            </a:r>
          </a:p>
        </p:txBody>
      </p:sp>
    </p:spTree>
    <p:extLst>
      <p:ext uri="{BB962C8B-B14F-4D97-AF65-F5344CB8AC3E}">
        <p14:creationId xmlns:p14="http://schemas.microsoft.com/office/powerpoint/2010/main" val="23395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71C6F4-229F-449A-BF31-DB20F12CB7D7}"/>
              </a:ext>
            </a:extLst>
          </p:cNvPr>
          <p:cNvPicPr>
            <a:picLocks noGrp="1" noChangeAspect="1"/>
          </p:cNvPicPr>
          <p:nvPr>
            <p:ph idx="1"/>
          </p:nvPr>
        </p:nvPicPr>
        <p:blipFill>
          <a:blip r:embed="rId2"/>
          <a:stretch>
            <a:fillRect/>
          </a:stretch>
        </p:blipFill>
        <p:spPr>
          <a:xfrm>
            <a:off x="261510" y="151570"/>
            <a:ext cx="4984459" cy="4167212"/>
          </a:xfrm>
          <a:prstGeom prst="rect">
            <a:avLst/>
          </a:prstGeom>
        </p:spPr>
      </p:pic>
      <p:pic>
        <p:nvPicPr>
          <p:cNvPr id="5" name="Picture 4">
            <a:extLst>
              <a:ext uri="{FF2B5EF4-FFF2-40B4-BE49-F238E27FC236}">
                <a16:creationId xmlns:a16="http://schemas.microsoft.com/office/drawing/2014/main" id="{55F5C453-5DCD-4028-A5CF-3988F146EA3C}"/>
              </a:ext>
            </a:extLst>
          </p:cNvPr>
          <p:cNvPicPr>
            <a:picLocks noChangeAspect="1"/>
          </p:cNvPicPr>
          <p:nvPr/>
        </p:nvPicPr>
        <p:blipFill>
          <a:blip r:embed="rId3"/>
          <a:stretch>
            <a:fillRect/>
          </a:stretch>
        </p:blipFill>
        <p:spPr>
          <a:xfrm>
            <a:off x="5579098" y="151570"/>
            <a:ext cx="6097087" cy="3801452"/>
          </a:xfrm>
          <a:prstGeom prst="rect">
            <a:avLst/>
          </a:prstGeom>
        </p:spPr>
      </p:pic>
      <p:pic>
        <p:nvPicPr>
          <p:cNvPr id="6" name="Picture 5">
            <a:extLst>
              <a:ext uri="{FF2B5EF4-FFF2-40B4-BE49-F238E27FC236}">
                <a16:creationId xmlns:a16="http://schemas.microsoft.com/office/drawing/2014/main" id="{D4FEDFF2-5B11-4DA2-90C6-4C657B03E089}"/>
              </a:ext>
            </a:extLst>
          </p:cNvPr>
          <p:cNvPicPr>
            <a:picLocks noChangeAspect="1"/>
          </p:cNvPicPr>
          <p:nvPr/>
        </p:nvPicPr>
        <p:blipFill>
          <a:blip r:embed="rId4"/>
          <a:stretch>
            <a:fillRect/>
          </a:stretch>
        </p:blipFill>
        <p:spPr>
          <a:xfrm>
            <a:off x="6358597" y="3953022"/>
            <a:ext cx="5317588" cy="2904978"/>
          </a:xfrm>
          <a:prstGeom prst="rect">
            <a:avLst/>
          </a:prstGeom>
        </p:spPr>
      </p:pic>
      <p:sp>
        <p:nvSpPr>
          <p:cNvPr id="7" name="Rectangle 6">
            <a:extLst>
              <a:ext uri="{FF2B5EF4-FFF2-40B4-BE49-F238E27FC236}">
                <a16:creationId xmlns:a16="http://schemas.microsoft.com/office/drawing/2014/main" id="{47605FF0-57A2-45ED-8521-0609B9CFA5CB}"/>
              </a:ext>
            </a:extLst>
          </p:cNvPr>
          <p:cNvSpPr/>
          <p:nvPr/>
        </p:nvSpPr>
        <p:spPr>
          <a:xfrm>
            <a:off x="1459818" y="4890254"/>
            <a:ext cx="2681055" cy="461665"/>
          </a:xfrm>
          <a:prstGeom prst="rect">
            <a:avLst/>
          </a:prstGeom>
        </p:spPr>
        <p:txBody>
          <a:bodyPr wrap="none">
            <a:spAutoFit/>
          </a:bodyPr>
          <a:lstStyle/>
          <a:p>
            <a:r>
              <a:rPr lang="en-US" sz="2400" b="1" dirty="0"/>
              <a:t>The Nile River delta</a:t>
            </a:r>
          </a:p>
        </p:txBody>
      </p:sp>
    </p:spTree>
    <p:extLst>
      <p:ext uri="{BB962C8B-B14F-4D97-AF65-F5344CB8AC3E}">
        <p14:creationId xmlns:p14="http://schemas.microsoft.com/office/powerpoint/2010/main" val="377141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2350A1-5013-43A7-B488-B4EB4F859120}"/>
              </a:ext>
            </a:extLst>
          </p:cNvPr>
          <p:cNvPicPr>
            <a:picLocks noGrp="1" noChangeAspect="1"/>
          </p:cNvPicPr>
          <p:nvPr>
            <p:ph idx="1"/>
          </p:nvPr>
        </p:nvPicPr>
        <p:blipFill>
          <a:blip r:embed="rId2"/>
          <a:stretch>
            <a:fillRect/>
          </a:stretch>
        </p:blipFill>
        <p:spPr>
          <a:xfrm>
            <a:off x="2321170" y="98474"/>
            <a:ext cx="7554350" cy="6759526"/>
          </a:xfrm>
          <a:prstGeom prst="rect">
            <a:avLst/>
          </a:prstGeom>
        </p:spPr>
      </p:pic>
    </p:spTree>
    <p:extLst>
      <p:ext uri="{BB962C8B-B14F-4D97-AF65-F5344CB8AC3E}">
        <p14:creationId xmlns:p14="http://schemas.microsoft.com/office/powerpoint/2010/main" val="1996822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16700</TotalTime>
  <Words>4200</Words>
  <Application>Microsoft Office PowerPoint</Application>
  <PresentationFormat>Widescreen</PresentationFormat>
  <Paragraphs>318</Paragraphs>
  <Slides>61</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Arial</vt:lpstr>
      <vt:lpstr>Arial Black</vt:lpstr>
      <vt:lpstr>Calibri</vt:lpstr>
      <vt:lpstr>Calibri Light</vt:lpstr>
      <vt:lpstr>Cambria Math</vt:lpstr>
      <vt:lpstr>Courier New</vt:lpstr>
      <vt:lpstr>MinionMath-Regular</vt:lpstr>
      <vt:lpstr>MinionPro-Regular</vt:lpstr>
      <vt:lpstr>Symbol</vt:lpstr>
      <vt:lpstr>Times New Roman</vt:lpstr>
      <vt:lpstr>TimesLTStd-Roman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Stream/channel 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Aerial aspects of drainage basin</vt:lpstr>
      <vt:lpstr>PowerPoint Presentation</vt:lpstr>
      <vt:lpstr>Watershed length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Drainage Patterns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200</cp:revision>
  <dcterms:created xsi:type="dcterms:W3CDTF">2018-01-16T18:50:52Z</dcterms:created>
  <dcterms:modified xsi:type="dcterms:W3CDTF">2019-12-06T17:53:46Z</dcterms:modified>
</cp:coreProperties>
</file>