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1" r:id="rId3"/>
    <p:sldId id="326" r:id="rId4"/>
    <p:sldId id="327" r:id="rId5"/>
    <p:sldId id="328" r:id="rId6"/>
    <p:sldId id="354" r:id="rId7"/>
    <p:sldId id="330" r:id="rId8"/>
    <p:sldId id="331" r:id="rId9"/>
    <p:sldId id="332" r:id="rId10"/>
    <p:sldId id="333" r:id="rId11"/>
    <p:sldId id="334" r:id="rId12"/>
    <p:sldId id="335" r:id="rId13"/>
    <p:sldId id="337" r:id="rId14"/>
    <p:sldId id="336" r:id="rId15"/>
    <p:sldId id="338" r:id="rId16"/>
    <p:sldId id="339" r:id="rId17"/>
    <p:sldId id="342" r:id="rId18"/>
    <p:sldId id="343" r:id="rId19"/>
    <p:sldId id="344" r:id="rId20"/>
    <p:sldId id="345" r:id="rId21"/>
    <p:sldId id="346" r:id="rId22"/>
    <p:sldId id="340" r:id="rId23"/>
    <p:sldId id="356" r:id="rId24"/>
    <p:sldId id="341" r:id="rId25"/>
    <p:sldId id="347" r:id="rId26"/>
    <p:sldId id="350" r:id="rId27"/>
    <p:sldId id="351" r:id="rId28"/>
    <p:sldId id="352" r:id="rId29"/>
    <p:sldId id="353" r:id="rId30"/>
    <p:sldId id="348" r:id="rId31"/>
    <p:sldId id="349" r:id="rId32"/>
    <p:sldId id="258" r:id="rId33"/>
    <p:sldId id="259" r:id="rId34"/>
    <p:sldId id="260" r:id="rId35"/>
    <p:sldId id="270" r:id="rId36"/>
    <p:sldId id="261" r:id="rId37"/>
    <p:sldId id="286" r:id="rId38"/>
    <p:sldId id="276" r:id="rId39"/>
    <p:sldId id="279" r:id="rId40"/>
    <p:sldId id="306" r:id="rId41"/>
    <p:sldId id="280" r:id="rId42"/>
    <p:sldId id="264" r:id="rId43"/>
    <p:sldId id="265" r:id="rId44"/>
    <p:sldId id="266" r:id="rId45"/>
    <p:sldId id="267" r:id="rId46"/>
    <p:sldId id="268" r:id="rId47"/>
    <p:sldId id="281" r:id="rId48"/>
    <p:sldId id="282" r:id="rId49"/>
    <p:sldId id="283" r:id="rId50"/>
    <p:sldId id="287" r:id="rId51"/>
    <p:sldId id="288" r:id="rId52"/>
    <p:sldId id="289" r:id="rId53"/>
    <p:sldId id="290" r:id="rId54"/>
    <p:sldId id="291" r:id="rId55"/>
    <p:sldId id="292" r:id="rId56"/>
    <p:sldId id="293" r:id="rId57"/>
    <p:sldId id="304" r:id="rId58"/>
    <p:sldId id="357" r:id="rId59"/>
    <p:sldId id="35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F8358-6F3E-41F5-B34B-EE2941F026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D503B3-D46A-4E90-B3E2-A08A0BA98D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64A354-F0B3-4A3F-9122-3824EEF77D01}"/>
              </a:ext>
            </a:extLst>
          </p:cNvPr>
          <p:cNvSpPr>
            <a:spLocks noGrp="1"/>
          </p:cNvSpPr>
          <p:nvPr>
            <p:ph type="dt" sz="half" idx="10"/>
          </p:nvPr>
        </p:nvSpPr>
        <p:spPr/>
        <p:txBody>
          <a:bodyPr/>
          <a:lstStyle/>
          <a:p>
            <a:fld id="{017405EF-FCD1-4BF8-AD6A-C8342E0089FE}" type="datetimeFigureOut">
              <a:rPr lang="en-US" smtClean="0"/>
              <a:t>3/3/2020</a:t>
            </a:fld>
            <a:endParaRPr lang="en-US"/>
          </a:p>
        </p:txBody>
      </p:sp>
      <p:sp>
        <p:nvSpPr>
          <p:cNvPr id="5" name="Footer Placeholder 4">
            <a:extLst>
              <a:ext uri="{FF2B5EF4-FFF2-40B4-BE49-F238E27FC236}">
                <a16:creationId xmlns:a16="http://schemas.microsoft.com/office/drawing/2014/main" id="{5D613CF3-A0D2-48D8-88E7-608C51DAE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987DE8-3771-4DF0-8B0E-34B0C6ED7309}"/>
              </a:ext>
            </a:extLst>
          </p:cNvPr>
          <p:cNvSpPr>
            <a:spLocks noGrp="1"/>
          </p:cNvSpPr>
          <p:nvPr>
            <p:ph type="sldNum" sz="quarter" idx="12"/>
          </p:nvPr>
        </p:nvSpPr>
        <p:spPr/>
        <p:txBody>
          <a:bodyPr/>
          <a:lstStyle/>
          <a:p>
            <a:fld id="{21B51E91-0317-4381-A8F4-53F5BB90279A}" type="slidenum">
              <a:rPr lang="en-US" smtClean="0"/>
              <a:t>‹#›</a:t>
            </a:fld>
            <a:endParaRPr lang="en-US"/>
          </a:p>
        </p:txBody>
      </p:sp>
    </p:spTree>
    <p:extLst>
      <p:ext uri="{BB962C8B-B14F-4D97-AF65-F5344CB8AC3E}">
        <p14:creationId xmlns:p14="http://schemas.microsoft.com/office/powerpoint/2010/main" val="1620620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E3C71-F6E2-491C-9202-18302776D9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231E6F-44A1-4F2F-8EC3-497B9C83B5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97D9FA-8501-4EDF-BE30-FC6FD32ADB4D}"/>
              </a:ext>
            </a:extLst>
          </p:cNvPr>
          <p:cNvSpPr>
            <a:spLocks noGrp="1"/>
          </p:cNvSpPr>
          <p:nvPr>
            <p:ph type="dt" sz="half" idx="10"/>
          </p:nvPr>
        </p:nvSpPr>
        <p:spPr/>
        <p:txBody>
          <a:bodyPr/>
          <a:lstStyle/>
          <a:p>
            <a:fld id="{017405EF-FCD1-4BF8-AD6A-C8342E0089FE}" type="datetimeFigureOut">
              <a:rPr lang="en-US" smtClean="0"/>
              <a:t>3/3/2020</a:t>
            </a:fld>
            <a:endParaRPr lang="en-US"/>
          </a:p>
        </p:txBody>
      </p:sp>
      <p:sp>
        <p:nvSpPr>
          <p:cNvPr id="5" name="Footer Placeholder 4">
            <a:extLst>
              <a:ext uri="{FF2B5EF4-FFF2-40B4-BE49-F238E27FC236}">
                <a16:creationId xmlns:a16="http://schemas.microsoft.com/office/drawing/2014/main" id="{A78FD136-6B4C-481F-BE72-9068415A6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76337-55CE-430D-8F6E-2089EE15BF42}"/>
              </a:ext>
            </a:extLst>
          </p:cNvPr>
          <p:cNvSpPr>
            <a:spLocks noGrp="1"/>
          </p:cNvSpPr>
          <p:nvPr>
            <p:ph type="sldNum" sz="quarter" idx="12"/>
          </p:nvPr>
        </p:nvSpPr>
        <p:spPr/>
        <p:txBody>
          <a:bodyPr/>
          <a:lstStyle/>
          <a:p>
            <a:fld id="{21B51E91-0317-4381-A8F4-53F5BB90279A}" type="slidenum">
              <a:rPr lang="en-US" smtClean="0"/>
              <a:t>‹#›</a:t>
            </a:fld>
            <a:endParaRPr lang="en-US"/>
          </a:p>
        </p:txBody>
      </p:sp>
    </p:spTree>
    <p:extLst>
      <p:ext uri="{BB962C8B-B14F-4D97-AF65-F5344CB8AC3E}">
        <p14:creationId xmlns:p14="http://schemas.microsoft.com/office/powerpoint/2010/main" val="1904329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617715-728F-45BD-BC1D-2760F33F9E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59C2F0-EAE5-41D8-8A10-6A1CE2F71D6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62B34-B3E3-4A32-918F-15E6E43A9B1C}"/>
              </a:ext>
            </a:extLst>
          </p:cNvPr>
          <p:cNvSpPr>
            <a:spLocks noGrp="1"/>
          </p:cNvSpPr>
          <p:nvPr>
            <p:ph type="dt" sz="half" idx="10"/>
          </p:nvPr>
        </p:nvSpPr>
        <p:spPr/>
        <p:txBody>
          <a:bodyPr/>
          <a:lstStyle/>
          <a:p>
            <a:fld id="{017405EF-FCD1-4BF8-AD6A-C8342E0089FE}" type="datetimeFigureOut">
              <a:rPr lang="en-US" smtClean="0"/>
              <a:t>3/3/2020</a:t>
            </a:fld>
            <a:endParaRPr lang="en-US"/>
          </a:p>
        </p:txBody>
      </p:sp>
      <p:sp>
        <p:nvSpPr>
          <p:cNvPr id="5" name="Footer Placeholder 4">
            <a:extLst>
              <a:ext uri="{FF2B5EF4-FFF2-40B4-BE49-F238E27FC236}">
                <a16:creationId xmlns:a16="http://schemas.microsoft.com/office/drawing/2014/main" id="{F4879300-8BBA-4877-B60D-50D97508E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82B732-B30C-4F7F-A6C2-DF40065F4391}"/>
              </a:ext>
            </a:extLst>
          </p:cNvPr>
          <p:cNvSpPr>
            <a:spLocks noGrp="1"/>
          </p:cNvSpPr>
          <p:nvPr>
            <p:ph type="sldNum" sz="quarter" idx="12"/>
          </p:nvPr>
        </p:nvSpPr>
        <p:spPr/>
        <p:txBody>
          <a:bodyPr/>
          <a:lstStyle/>
          <a:p>
            <a:fld id="{21B51E91-0317-4381-A8F4-53F5BB90279A}" type="slidenum">
              <a:rPr lang="en-US" smtClean="0"/>
              <a:t>‹#›</a:t>
            </a:fld>
            <a:endParaRPr lang="en-US"/>
          </a:p>
        </p:txBody>
      </p:sp>
    </p:spTree>
    <p:extLst>
      <p:ext uri="{BB962C8B-B14F-4D97-AF65-F5344CB8AC3E}">
        <p14:creationId xmlns:p14="http://schemas.microsoft.com/office/powerpoint/2010/main" val="400514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C532-B0AE-4864-BACD-F25ED28317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5F4AA0-AEF5-49B1-B83C-04FD03B232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20A271-14CA-4CAC-806F-B4457E5D134E}"/>
              </a:ext>
            </a:extLst>
          </p:cNvPr>
          <p:cNvSpPr>
            <a:spLocks noGrp="1"/>
          </p:cNvSpPr>
          <p:nvPr>
            <p:ph type="dt" sz="half" idx="10"/>
          </p:nvPr>
        </p:nvSpPr>
        <p:spPr/>
        <p:txBody>
          <a:bodyPr/>
          <a:lstStyle/>
          <a:p>
            <a:fld id="{017405EF-FCD1-4BF8-AD6A-C8342E0089FE}" type="datetimeFigureOut">
              <a:rPr lang="en-US" smtClean="0"/>
              <a:t>3/3/2020</a:t>
            </a:fld>
            <a:endParaRPr lang="en-US"/>
          </a:p>
        </p:txBody>
      </p:sp>
      <p:sp>
        <p:nvSpPr>
          <p:cNvPr id="5" name="Footer Placeholder 4">
            <a:extLst>
              <a:ext uri="{FF2B5EF4-FFF2-40B4-BE49-F238E27FC236}">
                <a16:creationId xmlns:a16="http://schemas.microsoft.com/office/drawing/2014/main" id="{F636A870-2EE3-40F2-B5E0-69A87C7DA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B95FEC-9DE1-4742-9A25-AC0153A340D8}"/>
              </a:ext>
            </a:extLst>
          </p:cNvPr>
          <p:cNvSpPr>
            <a:spLocks noGrp="1"/>
          </p:cNvSpPr>
          <p:nvPr>
            <p:ph type="sldNum" sz="quarter" idx="12"/>
          </p:nvPr>
        </p:nvSpPr>
        <p:spPr/>
        <p:txBody>
          <a:bodyPr/>
          <a:lstStyle/>
          <a:p>
            <a:fld id="{21B51E91-0317-4381-A8F4-53F5BB90279A}" type="slidenum">
              <a:rPr lang="en-US" smtClean="0"/>
              <a:t>‹#›</a:t>
            </a:fld>
            <a:endParaRPr lang="en-US"/>
          </a:p>
        </p:txBody>
      </p:sp>
    </p:spTree>
    <p:extLst>
      <p:ext uri="{BB962C8B-B14F-4D97-AF65-F5344CB8AC3E}">
        <p14:creationId xmlns:p14="http://schemas.microsoft.com/office/powerpoint/2010/main" val="3590446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81DE-888E-4D8D-876B-CD01CE00E2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039FD0-A08E-4D3E-8CB3-BA719AE434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822FA43-1125-4FE6-91F7-AEC583CFA6D4}"/>
              </a:ext>
            </a:extLst>
          </p:cNvPr>
          <p:cNvSpPr>
            <a:spLocks noGrp="1"/>
          </p:cNvSpPr>
          <p:nvPr>
            <p:ph type="dt" sz="half" idx="10"/>
          </p:nvPr>
        </p:nvSpPr>
        <p:spPr/>
        <p:txBody>
          <a:bodyPr/>
          <a:lstStyle/>
          <a:p>
            <a:fld id="{017405EF-FCD1-4BF8-AD6A-C8342E0089FE}" type="datetimeFigureOut">
              <a:rPr lang="en-US" smtClean="0"/>
              <a:t>3/3/2020</a:t>
            </a:fld>
            <a:endParaRPr lang="en-US"/>
          </a:p>
        </p:txBody>
      </p:sp>
      <p:sp>
        <p:nvSpPr>
          <p:cNvPr id="5" name="Footer Placeholder 4">
            <a:extLst>
              <a:ext uri="{FF2B5EF4-FFF2-40B4-BE49-F238E27FC236}">
                <a16:creationId xmlns:a16="http://schemas.microsoft.com/office/drawing/2014/main" id="{EF97340B-93E7-49B7-8588-1646634E7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262270-1ED0-4FD5-AA06-9FB5E64EF3F3}"/>
              </a:ext>
            </a:extLst>
          </p:cNvPr>
          <p:cNvSpPr>
            <a:spLocks noGrp="1"/>
          </p:cNvSpPr>
          <p:nvPr>
            <p:ph type="sldNum" sz="quarter" idx="12"/>
          </p:nvPr>
        </p:nvSpPr>
        <p:spPr/>
        <p:txBody>
          <a:bodyPr/>
          <a:lstStyle/>
          <a:p>
            <a:fld id="{21B51E91-0317-4381-A8F4-53F5BB90279A}" type="slidenum">
              <a:rPr lang="en-US" smtClean="0"/>
              <a:t>‹#›</a:t>
            </a:fld>
            <a:endParaRPr lang="en-US"/>
          </a:p>
        </p:txBody>
      </p:sp>
    </p:spTree>
    <p:extLst>
      <p:ext uri="{BB962C8B-B14F-4D97-AF65-F5344CB8AC3E}">
        <p14:creationId xmlns:p14="http://schemas.microsoft.com/office/powerpoint/2010/main" val="2727564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85E15-EA6D-44FD-AE72-A199EBE1B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EDC401-D054-4BBD-AD61-19D7D52183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FFBF76-331F-4E4F-916C-87ADD5BA48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A64403-033F-4F84-9685-7412EB8E0C1E}"/>
              </a:ext>
            </a:extLst>
          </p:cNvPr>
          <p:cNvSpPr>
            <a:spLocks noGrp="1"/>
          </p:cNvSpPr>
          <p:nvPr>
            <p:ph type="dt" sz="half" idx="10"/>
          </p:nvPr>
        </p:nvSpPr>
        <p:spPr/>
        <p:txBody>
          <a:bodyPr/>
          <a:lstStyle/>
          <a:p>
            <a:fld id="{017405EF-FCD1-4BF8-AD6A-C8342E0089FE}" type="datetimeFigureOut">
              <a:rPr lang="en-US" smtClean="0"/>
              <a:t>3/3/2020</a:t>
            </a:fld>
            <a:endParaRPr lang="en-US"/>
          </a:p>
        </p:txBody>
      </p:sp>
      <p:sp>
        <p:nvSpPr>
          <p:cNvPr id="6" name="Footer Placeholder 5">
            <a:extLst>
              <a:ext uri="{FF2B5EF4-FFF2-40B4-BE49-F238E27FC236}">
                <a16:creationId xmlns:a16="http://schemas.microsoft.com/office/drawing/2014/main" id="{F653F2FE-739D-4083-BDB1-C84C52860D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682B4D-D562-4086-9851-3704130CD981}"/>
              </a:ext>
            </a:extLst>
          </p:cNvPr>
          <p:cNvSpPr>
            <a:spLocks noGrp="1"/>
          </p:cNvSpPr>
          <p:nvPr>
            <p:ph type="sldNum" sz="quarter" idx="12"/>
          </p:nvPr>
        </p:nvSpPr>
        <p:spPr/>
        <p:txBody>
          <a:bodyPr/>
          <a:lstStyle/>
          <a:p>
            <a:fld id="{21B51E91-0317-4381-A8F4-53F5BB90279A}" type="slidenum">
              <a:rPr lang="en-US" smtClean="0"/>
              <a:t>‹#›</a:t>
            </a:fld>
            <a:endParaRPr lang="en-US"/>
          </a:p>
        </p:txBody>
      </p:sp>
    </p:spTree>
    <p:extLst>
      <p:ext uri="{BB962C8B-B14F-4D97-AF65-F5344CB8AC3E}">
        <p14:creationId xmlns:p14="http://schemas.microsoft.com/office/powerpoint/2010/main" val="3806393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959B-ED5F-4F96-80A5-52631A704B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5044FD-083A-4ED0-A104-BCD3D2BA2D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71EF02-CAC1-401B-B782-47598882508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A18F6C-43AB-434A-BAC4-81C6EEA56C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7A5570-82B1-4A76-BB8F-7B30FD41F14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10E0EC-C771-4BB4-A3C0-B3A12BAD6F1B}"/>
              </a:ext>
            </a:extLst>
          </p:cNvPr>
          <p:cNvSpPr>
            <a:spLocks noGrp="1"/>
          </p:cNvSpPr>
          <p:nvPr>
            <p:ph type="dt" sz="half" idx="10"/>
          </p:nvPr>
        </p:nvSpPr>
        <p:spPr/>
        <p:txBody>
          <a:bodyPr/>
          <a:lstStyle/>
          <a:p>
            <a:fld id="{017405EF-FCD1-4BF8-AD6A-C8342E0089FE}" type="datetimeFigureOut">
              <a:rPr lang="en-US" smtClean="0"/>
              <a:t>3/3/2020</a:t>
            </a:fld>
            <a:endParaRPr lang="en-US"/>
          </a:p>
        </p:txBody>
      </p:sp>
      <p:sp>
        <p:nvSpPr>
          <p:cNvPr id="8" name="Footer Placeholder 7">
            <a:extLst>
              <a:ext uri="{FF2B5EF4-FFF2-40B4-BE49-F238E27FC236}">
                <a16:creationId xmlns:a16="http://schemas.microsoft.com/office/drawing/2014/main" id="{839837E1-016C-44CD-A2D7-4CE42D00FC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2F5285-5DB5-4D34-8DF4-864A3D88F9B4}"/>
              </a:ext>
            </a:extLst>
          </p:cNvPr>
          <p:cNvSpPr>
            <a:spLocks noGrp="1"/>
          </p:cNvSpPr>
          <p:nvPr>
            <p:ph type="sldNum" sz="quarter" idx="12"/>
          </p:nvPr>
        </p:nvSpPr>
        <p:spPr/>
        <p:txBody>
          <a:bodyPr/>
          <a:lstStyle/>
          <a:p>
            <a:fld id="{21B51E91-0317-4381-A8F4-53F5BB90279A}" type="slidenum">
              <a:rPr lang="en-US" smtClean="0"/>
              <a:t>‹#›</a:t>
            </a:fld>
            <a:endParaRPr lang="en-US"/>
          </a:p>
        </p:txBody>
      </p:sp>
    </p:spTree>
    <p:extLst>
      <p:ext uri="{BB962C8B-B14F-4D97-AF65-F5344CB8AC3E}">
        <p14:creationId xmlns:p14="http://schemas.microsoft.com/office/powerpoint/2010/main" val="1505458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A81D2-97DC-4D96-9AFD-EA007AE889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B485B8-5E10-4CA0-A218-EB76F79D6002}"/>
              </a:ext>
            </a:extLst>
          </p:cNvPr>
          <p:cNvSpPr>
            <a:spLocks noGrp="1"/>
          </p:cNvSpPr>
          <p:nvPr>
            <p:ph type="dt" sz="half" idx="10"/>
          </p:nvPr>
        </p:nvSpPr>
        <p:spPr/>
        <p:txBody>
          <a:bodyPr/>
          <a:lstStyle/>
          <a:p>
            <a:fld id="{017405EF-FCD1-4BF8-AD6A-C8342E0089FE}" type="datetimeFigureOut">
              <a:rPr lang="en-US" smtClean="0"/>
              <a:t>3/3/2020</a:t>
            </a:fld>
            <a:endParaRPr lang="en-US"/>
          </a:p>
        </p:txBody>
      </p:sp>
      <p:sp>
        <p:nvSpPr>
          <p:cNvPr id="4" name="Footer Placeholder 3">
            <a:extLst>
              <a:ext uri="{FF2B5EF4-FFF2-40B4-BE49-F238E27FC236}">
                <a16:creationId xmlns:a16="http://schemas.microsoft.com/office/drawing/2014/main" id="{1E5815A6-1788-451D-8E29-6FE560CF7C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03C2C1-F07D-4C2E-B3C4-DFF317C898EF}"/>
              </a:ext>
            </a:extLst>
          </p:cNvPr>
          <p:cNvSpPr>
            <a:spLocks noGrp="1"/>
          </p:cNvSpPr>
          <p:nvPr>
            <p:ph type="sldNum" sz="quarter" idx="12"/>
          </p:nvPr>
        </p:nvSpPr>
        <p:spPr/>
        <p:txBody>
          <a:bodyPr/>
          <a:lstStyle/>
          <a:p>
            <a:fld id="{21B51E91-0317-4381-A8F4-53F5BB90279A}" type="slidenum">
              <a:rPr lang="en-US" smtClean="0"/>
              <a:t>‹#›</a:t>
            </a:fld>
            <a:endParaRPr lang="en-US"/>
          </a:p>
        </p:txBody>
      </p:sp>
    </p:spTree>
    <p:extLst>
      <p:ext uri="{BB962C8B-B14F-4D97-AF65-F5344CB8AC3E}">
        <p14:creationId xmlns:p14="http://schemas.microsoft.com/office/powerpoint/2010/main" val="392508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15E0E7-D2D8-4F83-898F-2AAF8E9939E8}"/>
              </a:ext>
            </a:extLst>
          </p:cNvPr>
          <p:cNvSpPr>
            <a:spLocks noGrp="1"/>
          </p:cNvSpPr>
          <p:nvPr>
            <p:ph type="dt" sz="half" idx="10"/>
          </p:nvPr>
        </p:nvSpPr>
        <p:spPr/>
        <p:txBody>
          <a:bodyPr/>
          <a:lstStyle/>
          <a:p>
            <a:fld id="{017405EF-FCD1-4BF8-AD6A-C8342E0089FE}" type="datetimeFigureOut">
              <a:rPr lang="en-US" smtClean="0"/>
              <a:t>3/3/2020</a:t>
            </a:fld>
            <a:endParaRPr lang="en-US"/>
          </a:p>
        </p:txBody>
      </p:sp>
      <p:sp>
        <p:nvSpPr>
          <p:cNvPr id="3" name="Footer Placeholder 2">
            <a:extLst>
              <a:ext uri="{FF2B5EF4-FFF2-40B4-BE49-F238E27FC236}">
                <a16:creationId xmlns:a16="http://schemas.microsoft.com/office/drawing/2014/main" id="{C0D2DD87-1719-4CF5-B9FE-143F7D9A80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164887-AA08-46BE-8849-C332B2C8AEA2}"/>
              </a:ext>
            </a:extLst>
          </p:cNvPr>
          <p:cNvSpPr>
            <a:spLocks noGrp="1"/>
          </p:cNvSpPr>
          <p:nvPr>
            <p:ph type="sldNum" sz="quarter" idx="12"/>
          </p:nvPr>
        </p:nvSpPr>
        <p:spPr/>
        <p:txBody>
          <a:bodyPr/>
          <a:lstStyle/>
          <a:p>
            <a:fld id="{21B51E91-0317-4381-A8F4-53F5BB90279A}" type="slidenum">
              <a:rPr lang="en-US" smtClean="0"/>
              <a:t>‹#›</a:t>
            </a:fld>
            <a:endParaRPr lang="en-US"/>
          </a:p>
        </p:txBody>
      </p:sp>
    </p:spTree>
    <p:extLst>
      <p:ext uri="{BB962C8B-B14F-4D97-AF65-F5344CB8AC3E}">
        <p14:creationId xmlns:p14="http://schemas.microsoft.com/office/powerpoint/2010/main" val="184132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149FE-6FAC-4638-B040-D6C7D5EA1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4DCB23-D888-4741-9C28-F311CFD0CB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03F2F3-60DB-4F47-9A18-C6385D1C7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C39671-27BF-4DC0-A5C9-529686C82CAA}"/>
              </a:ext>
            </a:extLst>
          </p:cNvPr>
          <p:cNvSpPr>
            <a:spLocks noGrp="1"/>
          </p:cNvSpPr>
          <p:nvPr>
            <p:ph type="dt" sz="half" idx="10"/>
          </p:nvPr>
        </p:nvSpPr>
        <p:spPr/>
        <p:txBody>
          <a:bodyPr/>
          <a:lstStyle/>
          <a:p>
            <a:fld id="{017405EF-FCD1-4BF8-AD6A-C8342E0089FE}" type="datetimeFigureOut">
              <a:rPr lang="en-US" smtClean="0"/>
              <a:t>3/3/2020</a:t>
            </a:fld>
            <a:endParaRPr lang="en-US"/>
          </a:p>
        </p:txBody>
      </p:sp>
      <p:sp>
        <p:nvSpPr>
          <p:cNvPr id="6" name="Footer Placeholder 5">
            <a:extLst>
              <a:ext uri="{FF2B5EF4-FFF2-40B4-BE49-F238E27FC236}">
                <a16:creationId xmlns:a16="http://schemas.microsoft.com/office/drawing/2014/main" id="{87F6433E-3ED9-44FA-99E7-E801EAF6E0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C57FC4-5040-41A0-92BB-44E336886BEE}"/>
              </a:ext>
            </a:extLst>
          </p:cNvPr>
          <p:cNvSpPr>
            <a:spLocks noGrp="1"/>
          </p:cNvSpPr>
          <p:nvPr>
            <p:ph type="sldNum" sz="quarter" idx="12"/>
          </p:nvPr>
        </p:nvSpPr>
        <p:spPr/>
        <p:txBody>
          <a:bodyPr/>
          <a:lstStyle/>
          <a:p>
            <a:fld id="{21B51E91-0317-4381-A8F4-53F5BB90279A}" type="slidenum">
              <a:rPr lang="en-US" smtClean="0"/>
              <a:t>‹#›</a:t>
            </a:fld>
            <a:endParaRPr lang="en-US"/>
          </a:p>
        </p:txBody>
      </p:sp>
    </p:spTree>
    <p:extLst>
      <p:ext uri="{BB962C8B-B14F-4D97-AF65-F5344CB8AC3E}">
        <p14:creationId xmlns:p14="http://schemas.microsoft.com/office/powerpoint/2010/main" val="420105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49208-69B6-4D6F-B217-5AB42CCEC7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8B5D2E-B52B-450B-821B-7FB78F0760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FCD22D-1E3F-4A46-9B8A-73A4859557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E474D4-F796-4B43-8FBD-208005D67D94}"/>
              </a:ext>
            </a:extLst>
          </p:cNvPr>
          <p:cNvSpPr>
            <a:spLocks noGrp="1"/>
          </p:cNvSpPr>
          <p:nvPr>
            <p:ph type="dt" sz="half" idx="10"/>
          </p:nvPr>
        </p:nvSpPr>
        <p:spPr/>
        <p:txBody>
          <a:bodyPr/>
          <a:lstStyle/>
          <a:p>
            <a:fld id="{017405EF-FCD1-4BF8-AD6A-C8342E0089FE}" type="datetimeFigureOut">
              <a:rPr lang="en-US" smtClean="0"/>
              <a:t>3/3/2020</a:t>
            </a:fld>
            <a:endParaRPr lang="en-US"/>
          </a:p>
        </p:txBody>
      </p:sp>
      <p:sp>
        <p:nvSpPr>
          <p:cNvPr id="6" name="Footer Placeholder 5">
            <a:extLst>
              <a:ext uri="{FF2B5EF4-FFF2-40B4-BE49-F238E27FC236}">
                <a16:creationId xmlns:a16="http://schemas.microsoft.com/office/drawing/2014/main" id="{E0A8CAF5-55E0-4354-9B9C-31848653A6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49B1F8-4F5B-4228-B366-E3FDA8C098D1}"/>
              </a:ext>
            </a:extLst>
          </p:cNvPr>
          <p:cNvSpPr>
            <a:spLocks noGrp="1"/>
          </p:cNvSpPr>
          <p:nvPr>
            <p:ph type="sldNum" sz="quarter" idx="12"/>
          </p:nvPr>
        </p:nvSpPr>
        <p:spPr/>
        <p:txBody>
          <a:bodyPr/>
          <a:lstStyle/>
          <a:p>
            <a:fld id="{21B51E91-0317-4381-A8F4-53F5BB90279A}" type="slidenum">
              <a:rPr lang="en-US" smtClean="0"/>
              <a:t>‹#›</a:t>
            </a:fld>
            <a:endParaRPr lang="en-US"/>
          </a:p>
        </p:txBody>
      </p:sp>
    </p:spTree>
    <p:extLst>
      <p:ext uri="{BB962C8B-B14F-4D97-AF65-F5344CB8AC3E}">
        <p14:creationId xmlns:p14="http://schemas.microsoft.com/office/powerpoint/2010/main" val="848062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2FD016-E73A-4C2E-A94A-B9416F00EE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E6F30F-4277-4609-A866-18A0D5F821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C9A54-A9B1-4AE4-A783-F878E77984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405EF-FCD1-4BF8-AD6A-C8342E0089FE}" type="datetimeFigureOut">
              <a:rPr lang="en-US" smtClean="0"/>
              <a:t>3/3/2020</a:t>
            </a:fld>
            <a:endParaRPr lang="en-US"/>
          </a:p>
        </p:txBody>
      </p:sp>
      <p:sp>
        <p:nvSpPr>
          <p:cNvPr id="5" name="Footer Placeholder 4">
            <a:extLst>
              <a:ext uri="{FF2B5EF4-FFF2-40B4-BE49-F238E27FC236}">
                <a16:creationId xmlns:a16="http://schemas.microsoft.com/office/drawing/2014/main" id="{BF0E9421-2790-4124-8060-866FC70E8B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B236CB-BB38-4C1F-A5AB-3174BEC3C5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51E91-0317-4381-A8F4-53F5BB90279A}" type="slidenum">
              <a:rPr lang="en-US" smtClean="0"/>
              <a:t>‹#›</a:t>
            </a:fld>
            <a:endParaRPr lang="en-US"/>
          </a:p>
        </p:txBody>
      </p:sp>
    </p:spTree>
    <p:extLst>
      <p:ext uri="{BB962C8B-B14F-4D97-AF65-F5344CB8AC3E}">
        <p14:creationId xmlns:p14="http://schemas.microsoft.com/office/powerpoint/2010/main" val="2990748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3F3C6D-463A-4DA5-A90A-7F9D863839BE}"/>
              </a:ext>
            </a:extLst>
          </p:cNvPr>
          <p:cNvSpPr>
            <a:spLocks noGrp="1"/>
          </p:cNvSpPr>
          <p:nvPr>
            <p:ph idx="1"/>
          </p:nvPr>
        </p:nvSpPr>
        <p:spPr>
          <a:xfrm>
            <a:off x="238539" y="313900"/>
            <a:ext cx="11115261" cy="6346208"/>
          </a:xfrm>
        </p:spPr>
        <p:txBody>
          <a:bodyPr/>
          <a:lstStyle/>
          <a:p>
            <a:pPr marL="0" lvl="0" indent="0" algn="ctr">
              <a:buNone/>
            </a:pPr>
            <a:r>
              <a:rPr lang="en-US" sz="2400" dirty="0"/>
              <a:t>CHAPTER 2: PROCESSES AND STORAGE OF WATER IN THE ATMOSPHERE AND VEGETATION ZONE</a:t>
            </a:r>
          </a:p>
          <a:p>
            <a:pPr marL="914400" lvl="2" indent="0">
              <a:lnSpc>
                <a:spcPct val="150000"/>
              </a:lnSpc>
              <a:buNone/>
            </a:pPr>
            <a:r>
              <a:rPr lang="en-US" sz="2400" dirty="0">
                <a:latin typeface="Arial" panose="020B0604020202020204" pitchFamily="34" charset="0"/>
                <a:cs typeface="Arial" panose="020B0604020202020204" pitchFamily="34" charset="0"/>
              </a:rPr>
              <a:t>2.1 Important concepts and definitions in hydrology </a:t>
            </a:r>
          </a:p>
          <a:p>
            <a:pPr marL="914400" lvl="2" indent="0">
              <a:lnSpc>
                <a:spcPct val="150000"/>
              </a:lnSpc>
              <a:buNone/>
            </a:pPr>
            <a:r>
              <a:rPr lang="en-US" sz="2400" dirty="0">
                <a:latin typeface="Arial" panose="020B0604020202020204" pitchFamily="34" charset="0"/>
                <a:cs typeface="Arial" panose="020B0604020202020204" pitchFamily="34" charset="0"/>
              </a:rPr>
              <a:t>2.2 The hydrologic cycle </a:t>
            </a:r>
          </a:p>
          <a:p>
            <a:pPr marL="914400" lvl="2" indent="0">
              <a:lnSpc>
                <a:spcPct val="150000"/>
              </a:lnSpc>
              <a:buNone/>
            </a:pPr>
            <a:r>
              <a:rPr lang="en-US" sz="2400" dirty="0">
                <a:latin typeface="Arial" panose="020B0604020202020204" pitchFamily="34" charset="0"/>
                <a:cs typeface="Arial" panose="020B0604020202020204" pitchFamily="34" charset="0"/>
              </a:rPr>
              <a:t>2.3 Water balance</a:t>
            </a:r>
          </a:p>
          <a:p>
            <a:pPr marL="914400" lvl="2" indent="0">
              <a:lnSpc>
                <a:spcPct val="150000"/>
              </a:lnSpc>
              <a:buNone/>
            </a:pPr>
            <a:r>
              <a:rPr lang="en-US" sz="2400" dirty="0">
                <a:latin typeface="Arial" panose="020B0604020202020204" pitchFamily="34" charset="0"/>
                <a:cs typeface="Arial" panose="020B0604020202020204" pitchFamily="34" charset="0"/>
              </a:rPr>
              <a:t>2.4 Precipitation: Forms, Occurrence, Measurement and Analysis </a:t>
            </a:r>
          </a:p>
          <a:p>
            <a:pPr marL="914400" lvl="2" indent="0">
              <a:lnSpc>
                <a:spcPct val="150000"/>
              </a:lnSpc>
              <a:buNone/>
            </a:pPr>
            <a:r>
              <a:rPr lang="en-US" sz="2400" dirty="0">
                <a:latin typeface="Arial" panose="020B0604020202020204" pitchFamily="34" charset="0"/>
                <a:cs typeface="Arial" panose="020B0604020202020204" pitchFamily="34" charset="0"/>
              </a:rPr>
              <a:t>2.5 Runoff, Hydrograph, and Stream gauging </a:t>
            </a:r>
          </a:p>
          <a:p>
            <a:pPr marL="914400" lvl="2" indent="0">
              <a:lnSpc>
                <a:spcPct val="150000"/>
              </a:lnSpc>
              <a:buNone/>
            </a:pPr>
            <a:r>
              <a:rPr lang="en-US" sz="2400" dirty="0">
                <a:latin typeface="Arial" panose="020B0604020202020204" pitchFamily="34" charset="0"/>
                <a:cs typeface="Arial" panose="020B0604020202020204" pitchFamily="34" charset="0"/>
              </a:rPr>
              <a:t>2.6 Interception, Evaporation, and Transpiration</a:t>
            </a:r>
          </a:p>
          <a:p>
            <a:endParaRPr lang="en-US" dirty="0"/>
          </a:p>
        </p:txBody>
      </p:sp>
    </p:spTree>
    <p:extLst>
      <p:ext uri="{BB962C8B-B14F-4D97-AF65-F5344CB8AC3E}">
        <p14:creationId xmlns:p14="http://schemas.microsoft.com/office/powerpoint/2010/main" val="2227626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EDA586-8EC1-448D-BC6F-DF82A841521E}"/>
              </a:ext>
            </a:extLst>
          </p:cNvPr>
          <p:cNvSpPr>
            <a:spLocks noGrp="1"/>
          </p:cNvSpPr>
          <p:nvPr>
            <p:ph idx="1"/>
          </p:nvPr>
        </p:nvSpPr>
        <p:spPr>
          <a:xfrm>
            <a:off x="185530" y="251791"/>
            <a:ext cx="11807687" cy="6427305"/>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Gases such as nitrogen, oxygen, argon, carbon dioxide, and water vapor make up 99.9% of the total volume of the atmosphere.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Other elements of this system are suspended particles such as dust, water droplets, and the minor gases.</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Through the atmosphere, the various gases’ proportions change very slowly over time, and hence, the atmosphere is not uniform, and the distribution of the component elements indicates that it has a layered structure. </a:t>
            </a:r>
          </a:p>
        </p:txBody>
      </p:sp>
    </p:spTree>
    <p:extLst>
      <p:ext uri="{BB962C8B-B14F-4D97-AF65-F5344CB8AC3E}">
        <p14:creationId xmlns:p14="http://schemas.microsoft.com/office/powerpoint/2010/main" val="3039163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E59C2C-6F1B-4583-B648-D49201FCAE25}"/>
              </a:ext>
            </a:extLst>
          </p:cNvPr>
          <p:cNvSpPr>
            <a:spLocks noGrp="1"/>
          </p:cNvSpPr>
          <p:nvPr>
            <p:ph idx="1"/>
          </p:nvPr>
        </p:nvSpPr>
        <p:spPr>
          <a:xfrm>
            <a:off x="238539" y="384312"/>
            <a:ext cx="11728174" cy="6149009"/>
          </a:xfrm>
        </p:spPr>
        <p:txBody>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This vertical constituent of the atmosphere structure can be related mainly to the distribution of absorption of radiant energy and can be described in terms of the temperature variable.</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According to major changes in temperature, the atmosphere is divided into layers</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On the Earth’s surface, gravity pushes down the air layers; this push is called air pressure.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Ninety-nine percent of the atmosphere’s total mass is below 32 km.</a:t>
            </a:r>
          </a:p>
          <a:p>
            <a:endParaRPr lang="en-US" dirty="0"/>
          </a:p>
        </p:txBody>
      </p:sp>
    </p:spTree>
    <p:extLst>
      <p:ext uri="{BB962C8B-B14F-4D97-AF65-F5344CB8AC3E}">
        <p14:creationId xmlns:p14="http://schemas.microsoft.com/office/powerpoint/2010/main" val="3344764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9B827E7-B2B9-4738-A201-94730EC643FB}"/>
              </a:ext>
            </a:extLst>
          </p:cNvPr>
          <p:cNvPicPr>
            <a:picLocks noGrp="1" noChangeAspect="1"/>
          </p:cNvPicPr>
          <p:nvPr>
            <p:ph idx="1"/>
          </p:nvPr>
        </p:nvPicPr>
        <p:blipFill>
          <a:blip r:embed="rId2"/>
          <a:stretch>
            <a:fillRect/>
          </a:stretch>
        </p:blipFill>
        <p:spPr>
          <a:xfrm>
            <a:off x="861390" y="141309"/>
            <a:ext cx="10906539" cy="6113717"/>
          </a:xfrm>
          <a:prstGeom prst="rect">
            <a:avLst/>
          </a:prstGeom>
        </p:spPr>
      </p:pic>
      <p:sp>
        <p:nvSpPr>
          <p:cNvPr id="6" name="Rectangle 5">
            <a:extLst>
              <a:ext uri="{FF2B5EF4-FFF2-40B4-BE49-F238E27FC236}">
                <a16:creationId xmlns:a16="http://schemas.microsoft.com/office/drawing/2014/main" id="{ED7C9F61-77F2-460E-A1FD-D5332EC3D70D}"/>
              </a:ext>
            </a:extLst>
          </p:cNvPr>
          <p:cNvSpPr/>
          <p:nvPr/>
        </p:nvSpPr>
        <p:spPr>
          <a:xfrm>
            <a:off x="2262839" y="6255026"/>
            <a:ext cx="6846746"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Model of the vertical structure of the atmosphere</a:t>
            </a:r>
            <a:r>
              <a:rPr lang="en-US" dirty="0"/>
              <a:t>.</a:t>
            </a:r>
          </a:p>
        </p:txBody>
      </p:sp>
    </p:spTree>
    <p:extLst>
      <p:ext uri="{BB962C8B-B14F-4D97-AF65-F5344CB8AC3E}">
        <p14:creationId xmlns:p14="http://schemas.microsoft.com/office/powerpoint/2010/main" val="514290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BD76E8-7E9E-47B3-A816-9A1E483B58C1}"/>
              </a:ext>
            </a:extLst>
          </p:cNvPr>
          <p:cNvSpPr>
            <a:spLocks noGrp="1"/>
          </p:cNvSpPr>
          <p:nvPr>
            <p:ph idx="1"/>
          </p:nvPr>
        </p:nvSpPr>
        <p:spPr>
          <a:xfrm>
            <a:off x="172279" y="265043"/>
            <a:ext cx="4174434" cy="6361044"/>
          </a:xfrm>
          <a:solidFill>
            <a:schemeClr val="bg1">
              <a:lumMod val="75000"/>
            </a:schemeClr>
          </a:solidFill>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Troposphere: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It is the lowest layer of the atmosphere and contains about 75-80% of the atmosphere.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top of the troposphere is called the tropopause.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height of the tropopause varies with latitude and season</a:t>
            </a:r>
          </a:p>
        </p:txBody>
      </p:sp>
      <p:sp>
        <p:nvSpPr>
          <p:cNvPr id="5" name="Rectangle 4">
            <a:extLst>
              <a:ext uri="{FF2B5EF4-FFF2-40B4-BE49-F238E27FC236}">
                <a16:creationId xmlns:a16="http://schemas.microsoft.com/office/drawing/2014/main" id="{A7027B34-3F9F-4BFE-ADAB-3FB79FBA5E30}"/>
              </a:ext>
            </a:extLst>
          </p:cNvPr>
          <p:cNvSpPr/>
          <p:nvPr/>
        </p:nvSpPr>
        <p:spPr>
          <a:xfrm>
            <a:off x="4452729" y="186174"/>
            <a:ext cx="7566992" cy="6671826"/>
          </a:xfrm>
          <a:prstGeom prst="rect">
            <a:avLst/>
          </a:prstGeom>
        </p:spPr>
        <p:txBody>
          <a:bodyPr wrap="square">
            <a:spAutoFit/>
          </a:bodyPr>
          <a:lstStyle/>
          <a:p>
            <a:pPr lvl="1"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main characteristics of this layer are:</a:t>
            </a:r>
          </a:p>
          <a:p>
            <a:pPr marL="914400" lvl="1" indent="-457200" algn="just">
              <a:lnSpc>
                <a:spcPct val="150000"/>
              </a:lnSpc>
              <a:buFont typeface="+mj-lt"/>
              <a:buAutoNum type="arabicPeriod"/>
            </a:pPr>
            <a:r>
              <a:rPr lang="en-US" sz="2400" dirty="0">
                <a:latin typeface="Arial" panose="020B0604020202020204" pitchFamily="34" charset="0"/>
                <a:cs typeface="Arial" panose="020B0604020202020204" pitchFamily="34" charset="0"/>
              </a:rPr>
              <a:t>more or less uniform decrease in temperature with height at the mean  lapse rate of 6.5°C per km,  </a:t>
            </a:r>
          </a:p>
          <a:p>
            <a:pPr marL="914400" lvl="1" indent="-457200" algn="just">
              <a:lnSpc>
                <a:spcPct val="150000"/>
              </a:lnSpc>
              <a:buFont typeface="+mj-lt"/>
              <a:buAutoNum type="arabicPeriod"/>
            </a:pPr>
            <a:r>
              <a:rPr lang="en-US" sz="2400" dirty="0">
                <a:latin typeface="Arial" panose="020B0604020202020204" pitchFamily="34" charset="0"/>
                <a:cs typeface="Arial" panose="020B0604020202020204" pitchFamily="34" charset="0"/>
              </a:rPr>
              <a:t>increasing of wind speed with height, </a:t>
            </a:r>
          </a:p>
          <a:p>
            <a:pPr marL="914400" lvl="1" indent="-457200" algn="just">
              <a:lnSpc>
                <a:spcPct val="150000"/>
              </a:lnSpc>
              <a:buFont typeface="+mj-lt"/>
              <a:buAutoNum type="arabicPeriod"/>
            </a:pPr>
            <a:r>
              <a:rPr lang="en-US" sz="2400" dirty="0">
                <a:latin typeface="Arial" panose="020B0604020202020204" pitchFamily="34" charset="0"/>
                <a:cs typeface="Arial" panose="020B0604020202020204" pitchFamily="34" charset="0"/>
              </a:rPr>
              <a:t>principal medium for the movement of mass (water as liquid, solid or gas, dust, and pollutants),</a:t>
            </a:r>
          </a:p>
          <a:p>
            <a:pPr marL="914400" lvl="1" indent="-457200" algn="just">
              <a:lnSpc>
                <a:spcPct val="150000"/>
              </a:lnSpc>
              <a:buFont typeface="+mj-lt"/>
              <a:buAutoNum type="arabicPeriod"/>
            </a:pPr>
            <a:r>
              <a:rPr lang="en-US" sz="2400" dirty="0">
                <a:latin typeface="Arial" panose="020B0604020202020204" pitchFamily="34" charset="0"/>
                <a:cs typeface="Arial" panose="020B0604020202020204" pitchFamily="34" charset="0"/>
              </a:rPr>
              <a:t>energy (heat energy from the sun) and momentum (winds) over the earth’s surface,  </a:t>
            </a:r>
          </a:p>
          <a:p>
            <a:pPr marL="914400" lvl="1" indent="-457200" algn="just">
              <a:lnSpc>
                <a:spcPct val="150000"/>
              </a:lnSpc>
              <a:buFont typeface="+mj-lt"/>
              <a:buAutoNum type="arabicPeriod"/>
            </a:pPr>
            <a:r>
              <a:rPr lang="en-US" sz="2400" dirty="0">
                <a:latin typeface="Arial" panose="020B0604020202020204" pitchFamily="34" charset="0"/>
                <a:cs typeface="Arial" panose="020B0604020202020204" pitchFamily="34" charset="0"/>
              </a:rPr>
              <a:t>practically all weather phenomena, such as clouds and precipitation, take place.</a:t>
            </a:r>
          </a:p>
        </p:txBody>
      </p:sp>
    </p:spTree>
    <p:extLst>
      <p:ext uri="{BB962C8B-B14F-4D97-AF65-F5344CB8AC3E}">
        <p14:creationId xmlns:p14="http://schemas.microsoft.com/office/powerpoint/2010/main" val="2558034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21840D-192A-484F-A4DC-F32BC8401FF1}"/>
              </a:ext>
            </a:extLst>
          </p:cNvPr>
          <p:cNvSpPr>
            <a:spLocks noGrp="1"/>
          </p:cNvSpPr>
          <p:nvPr>
            <p:ph idx="1"/>
          </p:nvPr>
        </p:nvSpPr>
        <p:spPr>
          <a:xfrm>
            <a:off x="463826" y="450574"/>
            <a:ext cx="11423374" cy="6215269"/>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Stratosphere: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layers above the troposphere up to a height of about 50 km is called the stratosphere.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lower stratosphere has a remarkably stable and approximately isothermal temperature distribution (–60°C).</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stratosphere contains about 97% of the ozone in the atmosphere.</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Ozone acts as a shield in the Earth’s surface.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It absorbs ultraviolet radiation from the sun.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This causes a temperature increase in the upper part of the layer.</a:t>
            </a:r>
          </a:p>
        </p:txBody>
      </p:sp>
    </p:spTree>
    <p:extLst>
      <p:ext uri="{BB962C8B-B14F-4D97-AF65-F5344CB8AC3E}">
        <p14:creationId xmlns:p14="http://schemas.microsoft.com/office/powerpoint/2010/main" val="3566537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1782BF-871D-4534-8187-A7200D98DF0A}"/>
              </a:ext>
            </a:extLst>
          </p:cNvPr>
          <p:cNvSpPr>
            <a:spLocks noGrp="1"/>
          </p:cNvSpPr>
          <p:nvPr>
            <p:ph idx="1"/>
          </p:nvPr>
        </p:nvSpPr>
        <p:spPr>
          <a:xfrm>
            <a:off x="278295" y="145774"/>
            <a:ext cx="11701669" cy="6586330"/>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Mesosphere: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Above the stratosphere is the mesosphere where temperature again decreases with increasing height, reaching a minimum at about 80 km (mesopause).</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Mesopause is the coldest layer of the atmosphere with a temperature of –80°C to –100°C</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Thermosphere: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thermosphere is a very high temperature region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It extends from the mesopause (80 km) to the outer edge of the atmosphere several hundred kilometers aloft.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In this layer, the temperature is very high because ultraviolet radiation is turned into heat (temperatures often reach 2000°C or more).</a:t>
            </a:r>
          </a:p>
        </p:txBody>
      </p:sp>
    </p:spTree>
    <p:extLst>
      <p:ext uri="{BB962C8B-B14F-4D97-AF65-F5344CB8AC3E}">
        <p14:creationId xmlns:p14="http://schemas.microsoft.com/office/powerpoint/2010/main" val="617826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8C20C0-8842-4B43-9A91-89C221A255B8}"/>
              </a:ext>
            </a:extLst>
          </p:cNvPr>
          <p:cNvSpPr>
            <a:spLocks noGrp="1"/>
          </p:cNvSpPr>
          <p:nvPr>
            <p:ph idx="1"/>
          </p:nvPr>
        </p:nvSpPr>
        <p:spPr>
          <a:xfrm>
            <a:off x="185531" y="92766"/>
            <a:ext cx="11820940" cy="6765234"/>
          </a:xfrm>
        </p:spPr>
        <p:txBody>
          <a:bodyPr>
            <a:no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Atmospheric specific humidity also displays a characteristic vertical profile with maximum values in the lower levels and with a considerable decrease in height.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air above the tropopause is nearly dry as a consequence.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This vertical division is primarily due to two processes.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First, at the surface, evaporation is the main source of atmospheric water vapor.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Secondly, a much larger quantity of water is in the warmer air close to the surface.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Saturation also leads to the formation of water or ice droplets, clouds, and eventually precipitation.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Because of the higher incoming radiations, the temperature reaches its maximum in equatorial regions at the surface of the Earth.</a:t>
            </a:r>
          </a:p>
        </p:txBody>
      </p:sp>
    </p:spTree>
    <p:extLst>
      <p:ext uri="{BB962C8B-B14F-4D97-AF65-F5344CB8AC3E}">
        <p14:creationId xmlns:p14="http://schemas.microsoft.com/office/powerpoint/2010/main" val="1368736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530AC3-CBAA-4AB5-915E-4B4C846D8CB2}"/>
              </a:ext>
            </a:extLst>
          </p:cNvPr>
          <p:cNvSpPr>
            <a:spLocks noGrp="1"/>
          </p:cNvSpPr>
          <p:nvPr>
            <p:ph idx="1"/>
          </p:nvPr>
        </p:nvSpPr>
        <p:spPr>
          <a:xfrm>
            <a:off x="344557" y="132522"/>
            <a:ext cx="11542643" cy="6559826"/>
          </a:xfrm>
        </p:spPr>
        <p:txBody>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GENERAL CIRCULATION OF THE ATMOSPHERE</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Movement of Air</a:t>
            </a:r>
          </a:p>
          <a:p>
            <a:pPr lvl="2"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Horizontal Motions: parallel to Earth’s surface (the everyday wind)</a:t>
            </a:r>
          </a:p>
          <a:p>
            <a:pPr lvl="2"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Vertical Motions: perpendicular to Earth’s surface (up/down)</a:t>
            </a:r>
          </a:p>
          <a:p>
            <a:pPr lvl="3"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Forced to rise mechanically (e.g., encountering a mountain range)</a:t>
            </a:r>
          </a:p>
          <a:p>
            <a:pPr lvl="3"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due to changes of buoyancy</a:t>
            </a:r>
          </a:p>
          <a:p>
            <a:pPr lvl="1">
              <a:buFont typeface="Wingdings" panose="05000000000000000000" pitchFamily="2" charset="2"/>
              <a:buChar char="v"/>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9589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4DBCC8-388C-44A7-BD17-CA67DB5A334F}"/>
              </a:ext>
            </a:extLst>
          </p:cNvPr>
          <p:cNvSpPr>
            <a:spLocks noGrp="1"/>
          </p:cNvSpPr>
          <p:nvPr>
            <p:ph idx="1"/>
          </p:nvPr>
        </p:nvSpPr>
        <p:spPr>
          <a:xfrm>
            <a:off x="318053" y="344556"/>
            <a:ext cx="11476382" cy="6228521"/>
          </a:xfrm>
        </p:spPr>
        <p:txBody>
          <a:bodyPr/>
          <a:lstStyle/>
          <a:p>
            <a:r>
              <a:rPr lang="en-US" dirty="0">
                <a:latin typeface="Arial" panose="020B0604020202020204" pitchFamily="34" charset="0"/>
                <a:cs typeface="Arial" panose="020B0604020202020204" pitchFamily="34" charset="0"/>
              </a:rPr>
              <a:t>Vertical Motions due to Buoyancy</a:t>
            </a:r>
          </a:p>
          <a:p>
            <a:endParaRPr lang="en-US" dirty="0"/>
          </a:p>
          <a:p>
            <a:endParaRPr lang="en-US" dirty="0"/>
          </a:p>
        </p:txBody>
      </p:sp>
      <p:pic>
        <p:nvPicPr>
          <p:cNvPr id="4" name="Picture 3">
            <a:extLst>
              <a:ext uri="{FF2B5EF4-FFF2-40B4-BE49-F238E27FC236}">
                <a16:creationId xmlns:a16="http://schemas.microsoft.com/office/drawing/2014/main" id="{28422197-88F4-448F-9F40-FB784446A871}"/>
              </a:ext>
            </a:extLst>
          </p:cNvPr>
          <p:cNvPicPr>
            <a:picLocks noChangeAspect="1"/>
          </p:cNvPicPr>
          <p:nvPr/>
        </p:nvPicPr>
        <p:blipFill>
          <a:blip r:embed="rId2"/>
          <a:stretch>
            <a:fillRect/>
          </a:stretch>
        </p:blipFill>
        <p:spPr>
          <a:xfrm>
            <a:off x="881561" y="954431"/>
            <a:ext cx="5499069" cy="2828789"/>
          </a:xfrm>
          <a:prstGeom prst="rect">
            <a:avLst/>
          </a:prstGeom>
        </p:spPr>
      </p:pic>
      <p:sp>
        <p:nvSpPr>
          <p:cNvPr id="6" name="Rectangle 5">
            <a:extLst>
              <a:ext uri="{FF2B5EF4-FFF2-40B4-BE49-F238E27FC236}">
                <a16:creationId xmlns:a16="http://schemas.microsoft.com/office/drawing/2014/main" id="{E0107519-4ADC-4D2E-8B9D-46F23B7C780C}"/>
              </a:ext>
            </a:extLst>
          </p:cNvPr>
          <p:cNvSpPr/>
          <p:nvPr/>
        </p:nvSpPr>
        <p:spPr>
          <a:xfrm>
            <a:off x="781878" y="4246818"/>
            <a:ext cx="10880035" cy="1685846"/>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When </a:t>
            </a:r>
            <a:r>
              <a:rPr lang="el-GR" sz="2400" dirty="0">
                <a:latin typeface="Arial" panose="020B0604020202020204" pitchFamily="34" charset="0"/>
                <a:cs typeface="Arial" panose="020B0604020202020204" pitchFamily="34" charset="0"/>
              </a:rPr>
              <a:t>ρ’ &lt; ρ, </a:t>
            </a:r>
            <a:r>
              <a:rPr lang="en-US" sz="2400" dirty="0">
                <a:latin typeface="Arial" panose="020B0604020202020204" pitchFamily="34" charset="0"/>
                <a:cs typeface="Arial" panose="020B0604020202020204" pitchFamily="34" charset="0"/>
              </a:rPr>
              <a:t>positive buoyancy, upward motion </a:t>
            </a:r>
            <a:r>
              <a:rPr lang="en-US" sz="2400" dirty="0">
                <a:solidFill>
                  <a:srgbClr val="00B050"/>
                </a:solidFill>
                <a:latin typeface="Arial" panose="020B0604020202020204" pitchFamily="34" charset="0"/>
                <a:cs typeface="Arial" panose="020B0604020202020204" pitchFamily="34" charset="0"/>
              </a:rPr>
              <a:t>(convection)</a:t>
            </a:r>
          </a:p>
          <a:p>
            <a:pPr marL="342900" indent="-342900"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When </a:t>
            </a:r>
            <a:r>
              <a:rPr lang="el-GR" sz="2400" dirty="0">
                <a:latin typeface="Arial" panose="020B0604020202020204" pitchFamily="34" charset="0"/>
                <a:cs typeface="Arial" panose="020B0604020202020204" pitchFamily="34" charset="0"/>
              </a:rPr>
              <a:t>ρ’ &gt; ρ, </a:t>
            </a:r>
            <a:r>
              <a:rPr lang="en-US" sz="2400" dirty="0">
                <a:latin typeface="Arial" panose="020B0604020202020204" pitchFamily="34" charset="0"/>
                <a:cs typeface="Arial" panose="020B0604020202020204" pitchFamily="34" charset="0"/>
              </a:rPr>
              <a:t>negative buoyancy, downward motion </a:t>
            </a:r>
            <a:r>
              <a:rPr lang="en-US" sz="2400" dirty="0">
                <a:solidFill>
                  <a:srgbClr val="00B050"/>
                </a:solidFill>
                <a:latin typeface="Arial" panose="020B0604020202020204" pitchFamily="34" charset="0"/>
                <a:cs typeface="Arial" panose="020B0604020202020204" pitchFamily="34" charset="0"/>
              </a:rPr>
              <a:t>(subsidence)</a:t>
            </a:r>
          </a:p>
          <a:p>
            <a:pPr marL="342900" indent="-342900"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When </a:t>
            </a:r>
            <a:r>
              <a:rPr lang="el-GR" sz="2400" dirty="0">
                <a:latin typeface="Arial" panose="020B0604020202020204" pitchFamily="34" charset="0"/>
                <a:cs typeface="Arial" panose="020B0604020202020204" pitchFamily="34" charset="0"/>
              </a:rPr>
              <a:t>ρ’ = ρ, </a:t>
            </a:r>
            <a:r>
              <a:rPr lang="en-US" sz="2400" dirty="0">
                <a:latin typeface="Arial" panose="020B0604020202020204" pitchFamily="34" charset="0"/>
                <a:cs typeface="Arial" panose="020B0604020202020204" pitchFamily="34" charset="0"/>
              </a:rPr>
              <a:t>neutral buoyancy, no vertical motion</a:t>
            </a:r>
          </a:p>
        </p:txBody>
      </p:sp>
    </p:spTree>
    <p:extLst>
      <p:ext uri="{BB962C8B-B14F-4D97-AF65-F5344CB8AC3E}">
        <p14:creationId xmlns:p14="http://schemas.microsoft.com/office/powerpoint/2010/main" val="4206654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DC3200-016C-4028-B58B-7A2588A5A4BC}"/>
              </a:ext>
            </a:extLst>
          </p:cNvPr>
          <p:cNvSpPr>
            <a:spLocks noGrp="1"/>
          </p:cNvSpPr>
          <p:nvPr>
            <p:ph idx="1"/>
          </p:nvPr>
        </p:nvSpPr>
        <p:spPr>
          <a:xfrm>
            <a:off x="424070" y="397565"/>
            <a:ext cx="10929730" cy="6228522"/>
          </a:xfrm>
        </p:spPr>
        <p:txBody>
          <a:bodyPr>
            <a:normAutofit lnSpcReduction="10000"/>
          </a:bodyPr>
          <a:lstStyle/>
          <a:p>
            <a:pPr>
              <a:buFont typeface="Wingdings" panose="05000000000000000000" pitchFamily="2" charset="2"/>
              <a:buChar char="v"/>
            </a:pPr>
            <a:r>
              <a:rPr lang="en-US" dirty="0"/>
              <a:t>Horizontal Motions</a:t>
            </a:r>
          </a:p>
          <a:p>
            <a:pPr lvl="1" algn="just">
              <a:lnSpc>
                <a:spcPct val="150000"/>
              </a:lnSpc>
              <a:buFont typeface="Courier New" panose="02070309020205020404" pitchFamily="49" charset="0"/>
              <a:buChar char="o"/>
            </a:pPr>
            <a:r>
              <a:rPr lang="en-US" dirty="0">
                <a:latin typeface="Arial" panose="020B0604020202020204" pitchFamily="34" charset="0"/>
                <a:cs typeface="Arial" panose="020B0604020202020204" pitchFamily="34" charset="0"/>
              </a:rPr>
              <a:t>Air/water will move from a region of high pressure to low pressure due to pressure gradient force</a:t>
            </a:r>
          </a:p>
          <a:p>
            <a:endParaRPr lang="en-US" dirty="0"/>
          </a:p>
          <a:p>
            <a:endParaRPr lang="en-US" dirty="0"/>
          </a:p>
          <a:p>
            <a:endParaRPr lang="en-US" dirty="0"/>
          </a:p>
          <a:p>
            <a:endParaRPr lang="en-US" dirty="0"/>
          </a:p>
          <a:p>
            <a:endParaRPr lang="en-US" dirty="0"/>
          </a:p>
          <a:p>
            <a:endParaRPr lang="en-US" dirty="0"/>
          </a:p>
          <a:p>
            <a:r>
              <a:rPr lang="en-US" dirty="0"/>
              <a:t>Fluid with horizontal pressure gradient</a:t>
            </a:r>
          </a:p>
          <a:p>
            <a:pPr algn="just">
              <a:lnSpc>
                <a:spcPct val="150000"/>
              </a:lnSpc>
              <a:buFont typeface="Courier New" panose="02070309020205020404" pitchFamily="49" charset="0"/>
              <a:buChar char="o"/>
            </a:pPr>
            <a:r>
              <a:rPr lang="en-US" dirty="0"/>
              <a:t>For given pressure, air tends to move horizontally from the region of higher-density cool air to the region of lower-density warmer air.</a:t>
            </a:r>
          </a:p>
        </p:txBody>
      </p:sp>
      <p:pic>
        <p:nvPicPr>
          <p:cNvPr id="4" name="Picture 3">
            <a:extLst>
              <a:ext uri="{FF2B5EF4-FFF2-40B4-BE49-F238E27FC236}">
                <a16:creationId xmlns:a16="http://schemas.microsoft.com/office/drawing/2014/main" id="{B8651E38-631A-46E2-A94A-65FB4B513019}"/>
              </a:ext>
            </a:extLst>
          </p:cNvPr>
          <p:cNvPicPr>
            <a:picLocks noChangeAspect="1"/>
          </p:cNvPicPr>
          <p:nvPr/>
        </p:nvPicPr>
        <p:blipFill>
          <a:blip r:embed="rId2"/>
          <a:stretch>
            <a:fillRect/>
          </a:stretch>
        </p:blipFill>
        <p:spPr>
          <a:xfrm>
            <a:off x="679174" y="2496657"/>
            <a:ext cx="5589225" cy="2235750"/>
          </a:xfrm>
          <a:prstGeom prst="rect">
            <a:avLst/>
          </a:prstGeom>
        </p:spPr>
      </p:pic>
    </p:spTree>
    <p:extLst>
      <p:ext uri="{BB962C8B-B14F-4D97-AF65-F5344CB8AC3E}">
        <p14:creationId xmlns:p14="http://schemas.microsoft.com/office/powerpoint/2010/main" val="3146350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F0390A-0942-442F-9C8D-E05777F718CB}"/>
              </a:ext>
            </a:extLst>
          </p:cNvPr>
          <p:cNvSpPr>
            <a:spLocks noGrp="1"/>
          </p:cNvSpPr>
          <p:nvPr>
            <p:ph idx="1"/>
          </p:nvPr>
        </p:nvSpPr>
        <p:spPr>
          <a:xfrm>
            <a:off x="132521" y="132522"/>
            <a:ext cx="11966713" cy="6626088"/>
          </a:xfrm>
        </p:spPr>
        <p:txBody>
          <a:bodyPr>
            <a:normAutofit lnSpcReduction="10000"/>
          </a:bodyPr>
          <a:lstStyle/>
          <a:p>
            <a:pPr marL="0" indent="0" algn="just">
              <a:lnSpc>
                <a:spcPct val="150000"/>
              </a:lnSpc>
              <a:buNone/>
            </a:pPr>
            <a:r>
              <a:rPr lang="en-US" sz="2400" dirty="0">
                <a:latin typeface="Arial" panose="020B0604020202020204" pitchFamily="34" charset="0"/>
                <a:cs typeface="Arial" panose="020B0604020202020204" pitchFamily="34" charset="0"/>
              </a:rPr>
              <a:t>1. Important concepts and definitions in hydrology</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Related terms and definitions to hydrology</a:t>
            </a:r>
          </a:p>
          <a:p>
            <a:pPr lvl="1" algn="just">
              <a:lnSpc>
                <a:spcPct val="150000"/>
              </a:lnSpc>
              <a:buFont typeface="Courier New" panose="02070309020205020404" pitchFamily="49" charset="0"/>
              <a:buChar char="o"/>
            </a:pPr>
            <a:r>
              <a:rPr lang="en-US" b="1" dirty="0">
                <a:solidFill>
                  <a:srgbClr val="00B050"/>
                </a:solidFill>
                <a:latin typeface="Arial" panose="020B0604020202020204" pitchFamily="34" charset="0"/>
                <a:cs typeface="Arial" panose="020B0604020202020204" pitchFamily="34" charset="0"/>
              </a:rPr>
              <a:t>Weather-</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state of the atmosphere with respect to heat or cold, wetness or dryness, calm or storm, clearness or cloudiness”</a:t>
            </a:r>
          </a:p>
          <a:p>
            <a:pPr lvl="1" algn="just">
              <a:lnSpc>
                <a:spcPct val="150000"/>
              </a:lnSpc>
              <a:buFont typeface="Courier New" panose="02070309020205020404" pitchFamily="49" charset="0"/>
              <a:buChar char="o"/>
            </a:pPr>
            <a:r>
              <a:rPr lang="en-US" b="1" dirty="0">
                <a:solidFill>
                  <a:srgbClr val="00B050"/>
                </a:solidFill>
                <a:latin typeface="Arial" panose="020B0604020202020204" pitchFamily="34" charset="0"/>
                <a:cs typeface="Arial" panose="020B0604020202020204" pitchFamily="34" charset="0"/>
              </a:rPr>
              <a:t>Climate – </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the average course or condition of the weather at a place usually over a period of years (usually about 30 years) as exhibited by temperature, wind velocity, and precipitation”.</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The reason is that the pattern of variation of meteorological data over time repeats itself in a period of about 30 years.</a:t>
            </a:r>
          </a:p>
          <a:p>
            <a:pPr lvl="1" algn="just">
              <a:lnSpc>
                <a:spcPct val="150000"/>
              </a:lnSpc>
              <a:buFont typeface="Courier New" panose="02070309020205020404" pitchFamily="49" charset="0"/>
              <a:buChar char="o"/>
            </a:pPr>
            <a:r>
              <a:rPr lang="en-US" b="1" dirty="0">
                <a:latin typeface="Arial" panose="020B0604020202020204" pitchFamily="34" charset="0"/>
                <a:cs typeface="Arial" panose="020B0604020202020204" pitchFamily="34" charset="0"/>
              </a:rPr>
              <a:t>Weather</a:t>
            </a:r>
            <a:r>
              <a:rPr lang="en-US" dirty="0">
                <a:latin typeface="Arial" panose="020B0604020202020204" pitchFamily="34" charset="0"/>
                <a:cs typeface="Arial" panose="020B0604020202020204" pitchFamily="34" charset="0"/>
              </a:rPr>
              <a:t> refers, generally, to day-to-day temperature and precipitation activity, whereas </a:t>
            </a:r>
            <a:r>
              <a:rPr lang="en-US" b="1" dirty="0">
                <a:latin typeface="Arial" panose="020B0604020202020204" pitchFamily="34" charset="0"/>
                <a:cs typeface="Arial" panose="020B0604020202020204" pitchFamily="34" charset="0"/>
              </a:rPr>
              <a:t>climate</a:t>
            </a:r>
            <a:r>
              <a:rPr lang="en-US" dirty="0">
                <a:latin typeface="Arial" panose="020B0604020202020204" pitchFamily="34" charset="0"/>
                <a:cs typeface="Arial" panose="020B0604020202020204" pitchFamily="34" charset="0"/>
              </a:rPr>
              <a:t> is the term for the average atmospheric conditions over longer periods of time (usually 30 years).</a:t>
            </a:r>
          </a:p>
        </p:txBody>
      </p:sp>
    </p:spTree>
    <p:extLst>
      <p:ext uri="{BB962C8B-B14F-4D97-AF65-F5344CB8AC3E}">
        <p14:creationId xmlns:p14="http://schemas.microsoft.com/office/powerpoint/2010/main" val="1221062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E5AE68-8697-4539-BDBC-0A83487BCF04}"/>
              </a:ext>
            </a:extLst>
          </p:cNvPr>
          <p:cNvSpPr>
            <a:spLocks noGrp="1"/>
          </p:cNvSpPr>
          <p:nvPr>
            <p:ph idx="1"/>
          </p:nvPr>
        </p:nvSpPr>
        <p:spPr>
          <a:xfrm>
            <a:off x="304799" y="225288"/>
            <a:ext cx="11582401" cy="6387548"/>
          </a:xfrm>
        </p:spPr>
        <p:txBody>
          <a:bodyPr/>
          <a:lstStyle/>
          <a:p>
            <a:pPr>
              <a:buFont typeface="Wingdings" panose="05000000000000000000" pitchFamily="2" charset="2"/>
              <a:buChar char="q"/>
            </a:pPr>
            <a:r>
              <a:rPr lang="en-US" sz="2400" dirty="0">
                <a:latin typeface="Arial" panose="020B0604020202020204" pitchFamily="34" charset="0"/>
                <a:cs typeface="Arial" panose="020B0604020202020204" pitchFamily="34" charset="0"/>
              </a:rPr>
              <a:t>The Driving Force: The Global Energy Distribution</a:t>
            </a:r>
          </a:p>
          <a:p>
            <a:endParaRPr lang="en-US" dirty="0"/>
          </a:p>
        </p:txBody>
      </p:sp>
      <p:pic>
        <p:nvPicPr>
          <p:cNvPr id="4" name="Picture 3">
            <a:extLst>
              <a:ext uri="{FF2B5EF4-FFF2-40B4-BE49-F238E27FC236}">
                <a16:creationId xmlns:a16="http://schemas.microsoft.com/office/drawing/2014/main" id="{10F25529-4105-465C-97F7-D37D9A8846AA}"/>
              </a:ext>
            </a:extLst>
          </p:cNvPr>
          <p:cNvPicPr>
            <a:picLocks noChangeAspect="1"/>
          </p:cNvPicPr>
          <p:nvPr/>
        </p:nvPicPr>
        <p:blipFill>
          <a:blip r:embed="rId2"/>
          <a:stretch>
            <a:fillRect/>
          </a:stretch>
        </p:blipFill>
        <p:spPr>
          <a:xfrm>
            <a:off x="1374613" y="808382"/>
            <a:ext cx="7120030" cy="4916557"/>
          </a:xfrm>
          <a:prstGeom prst="rect">
            <a:avLst/>
          </a:prstGeom>
        </p:spPr>
      </p:pic>
      <p:sp>
        <p:nvSpPr>
          <p:cNvPr id="5" name="Rectangle 4">
            <a:extLst>
              <a:ext uri="{FF2B5EF4-FFF2-40B4-BE49-F238E27FC236}">
                <a16:creationId xmlns:a16="http://schemas.microsoft.com/office/drawing/2014/main" id="{18F3A088-746B-4A95-933C-D1E5241B5F85}"/>
              </a:ext>
            </a:extLst>
          </p:cNvPr>
          <p:cNvSpPr/>
          <p:nvPr/>
        </p:nvSpPr>
        <p:spPr>
          <a:xfrm>
            <a:off x="583096" y="5966505"/>
            <a:ext cx="10959547" cy="461665"/>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Temperature should be highest in the tropics and lowest at the high latitudes</a:t>
            </a:r>
          </a:p>
        </p:txBody>
      </p:sp>
    </p:spTree>
    <p:extLst>
      <p:ext uri="{BB962C8B-B14F-4D97-AF65-F5344CB8AC3E}">
        <p14:creationId xmlns:p14="http://schemas.microsoft.com/office/powerpoint/2010/main" val="1181219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F26EFA-25D4-4782-9A12-ADFBC8EBB47B}"/>
              </a:ext>
            </a:extLst>
          </p:cNvPr>
          <p:cNvSpPr>
            <a:spLocks noGrp="1"/>
          </p:cNvSpPr>
          <p:nvPr>
            <p:ph idx="1"/>
          </p:nvPr>
        </p:nvSpPr>
        <p:spPr>
          <a:xfrm>
            <a:off x="424070" y="291548"/>
            <a:ext cx="11304104" cy="6566452"/>
          </a:xfrm>
        </p:spPr>
        <p:txBody>
          <a:bodyPr/>
          <a:lstStyle/>
          <a:p>
            <a:pPr>
              <a:buFont typeface="Wingdings" panose="05000000000000000000" pitchFamily="2" charset="2"/>
              <a:buChar char="q"/>
            </a:pPr>
            <a:r>
              <a:rPr lang="en-US" sz="2400" dirty="0">
                <a:latin typeface="Arial" panose="020B0604020202020204" pitchFamily="34" charset="0"/>
                <a:cs typeface="Arial" panose="020B0604020202020204" pitchFamily="34" charset="0"/>
              </a:rPr>
              <a:t>Earth as Heat Engine</a:t>
            </a:r>
          </a:p>
          <a:p>
            <a:pPr>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Atmospheric circulations are driven by the latitudinal radiation energy distributions that produces atmospheric temperature and density differences.</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Atmospheric circulation carrying warm air toward the poles and colder air toward the equator, which help balances the energy</a:t>
            </a:r>
          </a:p>
          <a:p>
            <a:endParaRPr lang="en-US" dirty="0"/>
          </a:p>
        </p:txBody>
      </p:sp>
      <p:pic>
        <p:nvPicPr>
          <p:cNvPr id="4" name="Picture 3">
            <a:extLst>
              <a:ext uri="{FF2B5EF4-FFF2-40B4-BE49-F238E27FC236}">
                <a16:creationId xmlns:a16="http://schemas.microsoft.com/office/drawing/2014/main" id="{B953F884-B07B-43DC-AC2D-2CF307BE18FE}"/>
              </a:ext>
            </a:extLst>
          </p:cNvPr>
          <p:cNvPicPr>
            <a:picLocks noChangeAspect="1"/>
          </p:cNvPicPr>
          <p:nvPr/>
        </p:nvPicPr>
        <p:blipFill>
          <a:blip r:embed="rId2"/>
          <a:stretch>
            <a:fillRect/>
          </a:stretch>
        </p:blipFill>
        <p:spPr>
          <a:xfrm>
            <a:off x="1252728" y="820511"/>
            <a:ext cx="6453014" cy="2608489"/>
          </a:xfrm>
          <a:prstGeom prst="rect">
            <a:avLst/>
          </a:prstGeom>
        </p:spPr>
      </p:pic>
    </p:spTree>
    <p:extLst>
      <p:ext uri="{BB962C8B-B14F-4D97-AF65-F5344CB8AC3E}">
        <p14:creationId xmlns:p14="http://schemas.microsoft.com/office/powerpoint/2010/main" val="1595199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BF8FA4-BB48-43F3-8B7A-7BAF8B360E8B}"/>
              </a:ext>
            </a:extLst>
          </p:cNvPr>
          <p:cNvSpPr>
            <a:spLocks noGrp="1"/>
          </p:cNvSpPr>
          <p:nvPr>
            <p:ph idx="1"/>
          </p:nvPr>
        </p:nvSpPr>
        <p:spPr>
          <a:xfrm>
            <a:off x="251791" y="225287"/>
            <a:ext cx="11741426" cy="6467061"/>
          </a:xfrm>
        </p:spPr>
        <p:txBody>
          <a:bodyPr>
            <a:normAutofit/>
          </a:bodyPr>
          <a:lstStyle/>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At the equator, the high temperatures make the air less dense.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It thus tends to ascend before being transported poleward at high altitudes in the troposphere.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This motion is compensated for at the surface by an equator-ward displacement of the air.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On a motionless Earth, this big convection cell would reach the poles, impelling direct exchanges between the warmest and coldest places on Earth</a:t>
            </a:r>
          </a:p>
        </p:txBody>
      </p:sp>
    </p:spTree>
    <p:extLst>
      <p:ext uri="{BB962C8B-B14F-4D97-AF65-F5344CB8AC3E}">
        <p14:creationId xmlns:p14="http://schemas.microsoft.com/office/powerpoint/2010/main" val="3343550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FC32558C-096B-43FE-9010-C93D1855B89F}"/>
              </a:ext>
            </a:extLst>
          </p:cNvPr>
          <p:cNvPicPr>
            <a:picLocks noGrp="1" noChangeAspect="1"/>
          </p:cNvPicPr>
          <p:nvPr>
            <p:ph idx="1"/>
          </p:nvPr>
        </p:nvPicPr>
        <p:blipFill>
          <a:blip r:embed="rId2"/>
          <a:stretch>
            <a:fillRect/>
          </a:stretch>
        </p:blipFill>
        <p:spPr>
          <a:xfrm>
            <a:off x="1801504" y="764276"/>
            <a:ext cx="6546295" cy="5854888"/>
          </a:xfrm>
          <a:prstGeom prst="rect">
            <a:avLst/>
          </a:prstGeom>
        </p:spPr>
      </p:pic>
    </p:spTree>
    <p:extLst>
      <p:ext uri="{BB962C8B-B14F-4D97-AF65-F5344CB8AC3E}">
        <p14:creationId xmlns:p14="http://schemas.microsoft.com/office/powerpoint/2010/main" val="3567253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E0021A-66D5-4DE4-94A6-EA4564D6096F}"/>
              </a:ext>
            </a:extLst>
          </p:cNvPr>
          <p:cNvSpPr>
            <a:spLocks noGrp="1"/>
          </p:cNvSpPr>
          <p:nvPr>
            <p:ph idx="1"/>
          </p:nvPr>
        </p:nvSpPr>
        <p:spPr>
          <a:xfrm>
            <a:off x="225287" y="304800"/>
            <a:ext cx="11688417" cy="6321287"/>
          </a:xfrm>
        </p:spPr>
        <p:txBody>
          <a:bodyPr>
            <a:normAutofit lnSpcReduction="10000"/>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However, due to the Earth’s rotation, such an atmospheric structure would be unstable.</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Consequently, the two cells driven by the ascendance at the equator, called the </a:t>
            </a:r>
            <a:r>
              <a:rPr lang="en-US" sz="2400" b="1" dirty="0">
                <a:solidFill>
                  <a:srgbClr val="00B050"/>
                </a:solidFill>
                <a:latin typeface="Arial" panose="020B0604020202020204" pitchFamily="34" charset="0"/>
                <a:cs typeface="Arial" panose="020B0604020202020204" pitchFamily="34" charset="0"/>
              </a:rPr>
              <a:t>Hadley cells</a:t>
            </a:r>
            <a:r>
              <a:rPr lang="en-US" sz="2400" dirty="0">
                <a:latin typeface="Arial" panose="020B0604020202020204" pitchFamily="34" charset="0"/>
                <a:cs typeface="Arial" panose="020B0604020202020204" pitchFamily="34" charset="0"/>
              </a:rPr>
              <a:t>, close with a downward branch at a latitude of about 30°</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Earth’s rotation is responsible for a deflection toward the right in the Northern Hemisphere at the surface and due to the Coriolis force toward the left in the Southern Hemisphere of the flow coming from the mid-latitudes to the equator.</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 </a:t>
            </a:r>
            <a:r>
              <a:rPr lang="en-US" sz="2400" dirty="0">
                <a:solidFill>
                  <a:srgbClr val="00B050"/>
                </a:solidFill>
                <a:latin typeface="Arial" panose="020B0604020202020204" pitchFamily="34" charset="0"/>
                <a:cs typeface="Arial" panose="020B0604020202020204" pitchFamily="34" charset="0"/>
              </a:rPr>
              <a:t>Coriolis Force – apparent force caused by the rotation of the earth. Causes objects to be deflected to the right of their path of motion in the Northern Hemisphere and to the left of their path of motion in the Southern Hemisphere</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This results in easterly trade winds characteristic of the tropical regions</a:t>
            </a:r>
          </a:p>
        </p:txBody>
      </p:sp>
    </p:spTree>
    <p:extLst>
      <p:ext uri="{BB962C8B-B14F-4D97-AF65-F5344CB8AC3E}">
        <p14:creationId xmlns:p14="http://schemas.microsoft.com/office/powerpoint/2010/main" val="1019689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3059C5F-DFF9-4F86-A0F6-C76759378344}"/>
              </a:ext>
            </a:extLst>
          </p:cNvPr>
          <p:cNvPicPr>
            <a:picLocks noGrp="1" noChangeAspect="1"/>
          </p:cNvPicPr>
          <p:nvPr>
            <p:ph idx="1"/>
          </p:nvPr>
        </p:nvPicPr>
        <p:blipFill>
          <a:blip r:embed="rId2"/>
          <a:stretch>
            <a:fillRect/>
          </a:stretch>
        </p:blipFill>
        <p:spPr>
          <a:xfrm>
            <a:off x="0" y="1200321"/>
            <a:ext cx="5114268" cy="4696895"/>
          </a:xfrm>
          <a:prstGeom prst="rect">
            <a:avLst/>
          </a:prstGeom>
        </p:spPr>
      </p:pic>
      <p:pic>
        <p:nvPicPr>
          <p:cNvPr id="6" name="Picture 5">
            <a:extLst>
              <a:ext uri="{FF2B5EF4-FFF2-40B4-BE49-F238E27FC236}">
                <a16:creationId xmlns:a16="http://schemas.microsoft.com/office/drawing/2014/main" id="{ECE7EE75-3B57-4E4E-8239-25F05132955A}"/>
              </a:ext>
            </a:extLst>
          </p:cNvPr>
          <p:cNvPicPr>
            <a:picLocks noChangeAspect="1"/>
          </p:cNvPicPr>
          <p:nvPr/>
        </p:nvPicPr>
        <p:blipFill>
          <a:blip r:embed="rId3"/>
          <a:stretch>
            <a:fillRect/>
          </a:stretch>
        </p:blipFill>
        <p:spPr>
          <a:xfrm>
            <a:off x="5247861" y="239671"/>
            <a:ext cx="6744286" cy="5657545"/>
          </a:xfrm>
          <a:prstGeom prst="rect">
            <a:avLst/>
          </a:prstGeom>
        </p:spPr>
      </p:pic>
    </p:spTree>
    <p:extLst>
      <p:ext uri="{BB962C8B-B14F-4D97-AF65-F5344CB8AC3E}">
        <p14:creationId xmlns:p14="http://schemas.microsoft.com/office/powerpoint/2010/main" val="1331131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5ACD2F-89D3-45A2-913E-1F977C8A96AB}"/>
              </a:ext>
            </a:extLst>
          </p:cNvPr>
          <p:cNvSpPr>
            <a:spLocks noGrp="1"/>
          </p:cNvSpPr>
          <p:nvPr>
            <p:ph idx="1"/>
          </p:nvPr>
        </p:nvSpPr>
        <p:spPr>
          <a:xfrm>
            <a:off x="397565" y="344556"/>
            <a:ext cx="11370365" cy="6334539"/>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What is Hadley (cell) Circulation?</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George Hadley – English physicist and meteorologist 1735 paper: “Concerning the Cause of the General Trade winds”</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Proposed theory of planetary-scale circulation cells</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Ocean surface heated by sun (most strongly immediately below the sun)</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Warm water warms air which becomes buoyant (think helium balloon =&gt; warm air wants to rise)</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Why does warm air rise?</a:t>
            </a:r>
          </a:p>
          <a:p>
            <a:pPr lvl="2"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Less dense (lighter)</a:t>
            </a:r>
          </a:p>
          <a:p>
            <a:pPr lvl="2" algn="just">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Density = mass / volume</a:t>
            </a:r>
          </a:p>
        </p:txBody>
      </p:sp>
    </p:spTree>
    <p:extLst>
      <p:ext uri="{BB962C8B-B14F-4D97-AF65-F5344CB8AC3E}">
        <p14:creationId xmlns:p14="http://schemas.microsoft.com/office/powerpoint/2010/main" val="4044132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89E56C-AF16-41A8-9A05-CDF366DE6930}"/>
              </a:ext>
            </a:extLst>
          </p:cNvPr>
          <p:cNvSpPr>
            <a:spLocks noGrp="1"/>
          </p:cNvSpPr>
          <p:nvPr>
            <p:ph idx="1"/>
          </p:nvPr>
        </p:nvSpPr>
        <p:spPr>
          <a:xfrm>
            <a:off x="291549" y="318051"/>
            <a:ext cx="11529390" cy="6334539"/>
          </a:xfrm>
        </p:spPr>
        <p:txBody>
          <a:bodyPr/>
          <a:lstStyle/>
          <a:p>
            <a:pPr>
              <a:buFont typeface="Wingdings" panose="05000000000000000000" pitchFamily="2" charset="2"/>
              <a:buChar char="q"/>
            </a:pPr>
            <a:r>
              <a:rPr lang="en-US" sz="2400" dirty="0">
                <a:latin typeface="Arial" panose="020B0604020202020204" pitchFamily="34" charset="0"/>
                <a:cs typeface="Arial" panose="020B0604020202020204" pitchFamily="34" charset="0"/>
              </a:rPr>
              <a:t>Heating causes low pressure (warm and lifting air)</a:t>
            </a:r>
          </a:p>
          <a:p>
            <a:pPr>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5A6101ED-2C6D-4072-BEBB-56B85B2AA3EC}"/>
              </a:ext>
            </a:extLst>
          </p:cNvPr>
          <p:cNvPicPr>
            <a:picLocks noChangeAspect="1"/>
          </p:cNvPicPr>
          <p:nvPr/>
        </p:nvPicPr>
        <p:blipFill>
          <a:blip r:embed="rId2"/>
          <a:stretch>
            <a:fillRect/>
          </a:stretch>
        </p:blipFill>
        <p:spPr>
          <a:xfrm>
            <a:off x="1043121" y="781879"/>
            <a:ext cx="6046525" cy="3352799"/>
          </a:xfrm>
          <a:prstGeom prst="rect">
            <a:avLst/>
          </a:prstGeom>
        </p:spPr>
      </p:pic>
      <p:pic>
        <p:nvPicPr>
          <p:cNvPr id="5" name="Picture 4">
            <a:extLst>
              <a:ext uri="{FF2B5EF4-FFF2-40B4-BE49-F238E27FC236}">
                <a16:creationId xmlns:a16="http://schemas.microsoft.com/office/drawing/2014/main" id="{C70CAA9F-2189-4C08-B628-9186521F8002}"/>
              </a:ext>
            </a:extLst>
          </p:cNvPr>
          <p:cNvPicPr>
            <a:picLocks noChangeAspect="1"/>
          </p:cNvPicPr>
          <p:nvPr/>
        </p:nvPicPr>
        <p:blipFill>
          <a:blip r:embed="rId3"/>
          <a:stretch>
            <a:fillRect/>
          </a:stretch>
        </p:blipFill>
        <p:spPr>
          <a:xfrm>
            <a:off x="371061" y="3789198"/>
            <a:ext cx="7215181" cy="3023344"/>
          </a:xfrm>
          <a:prstGeom prst="rect">
            <a:avLst/>
          </a:prstGeom>
        </p:spPr>
      </p:pic>
    </p:spTree>
    <p:extLst>
      <p:ext uri="{BB962C8B-B14F-4D97-AF65-F5344CB8AC3E}">
        <p14:creationId xmlns:p14="http://schemas.microsoft.com/office/powerpoint/2010/main" val="2784324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3D2132F-E72F-4A15-B50A-4A35F9D4B04C}"/>
              </a:ext>
            </a:extLst>
          </p:cNvPr>
          <p:cNvPicPr>
            <a:picLocks noGrp="1" noChangeAspect="1"/>
          </p:cNvPicPr>
          <p:nvPr>
            <p:ph idx="1"/>
          </p:nvPr>
        </p:nvPicPr>
        <p:blipFill>
          <a:blip r:embed="rId2"/>
          <a:stretch>
            <a:fillRect/>
          </a:stretch>
        </p:blipFill>
        <p:spPr>
          <a:xfrm>
            <a:off x="1737497" y="2430736"/>
            <a:ext cx="6808692" cy="3671204"/>
          </a:xfrm>
          <a:prstGeom prst="rect">
            <a:avLst/>
          </a:prstGeom>
        </p:spPr>
      </p:pic>
      <p:sp>
        <p:nvSpPr>
          <p:cNvPr id="5" name="Rectangle 4">
            <a:extLst>
              <a:ext uri="{FF2B5EF4-FFF2-40B4-BE49-F238E27FC236}">
                <a16:creationId xmlns:a16="http://schemas.microsoft.com/office/drawing/2014/main" id="{7A77FDE7-6191-436E-825E-1CB45A6AD92C}"/>
              </a:ext>
            </a:extLst>
          </p:cNvPr>
          <p:cNvSpPr/>
          <p:nvPr/>
        </p:nvSpPr>
        <p:spPr>
          <a:xfrm>
            <a:off x="2093843" y="432894"/>
            <a:ext cx="6096000" cy="1131848"/>
          </a:xfrm>
          <a:prstGeom prst="rect">
            <a:avLst/>
          </a:prstGeom>
        </p:spPr>
        <p:txBody>
          <a:bodyPr>
            <a:spAutoFit/>
          </a:bodyPr>
          <a:lstStyle/>
          <a:p>
            <a:pPr>
              <a:lnSpc>
                <a:spcPct val="150000"/>
              </a:lnSpc>
            </a:pPr>
            <a:r>
              <a:rPr lang="en-US" sz="2400" dirty="0">
                <a:latin typeface="Arial" panose="020B0604020202020204" pitchFamily="34" charset="0"/>
                <a:cs typeface="Arial" panose="020B0604020202020204" pitchFamily="34" charset="0"/>
              </a:rPr>
              <a:t>Conservation of mass (matter)</a:t>
            </a:r>
          </a:p>
          <a:p>
            <a:pPr>
              <a:lnSpc>
                <a:spcPct val="150000"/>
              </a:lnSpc>
            </a:pPr>
            <a:r>
              <a:rPr lang="en-US" sz="2400" dirty="0">
                <a:latin typeface="Arial" panose="020B0604020202020204" pitchFamily="34" charset="0"/>
                <a:cs typeface="Arial" panose="020B0604020202020204" pitchFamily="34" charset="0"/>
              </a:rPr>
              <a:t>Complete the “circulation”!</a:t>
            </a:r>
          </a:p>
        </p:txBody>
      </p:sp>
    </p:spTree>
    <p:extLst>
      <p:ext uri="{BB962C8B-B14F-4D97-AF65-F5344CB8AC3E}">
        <p14:creationId xmlns:p14="http://schemas.microsoft.com/office/powerpoint/2010/main" val="2573917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B07A97D-1638-44B9-B0BE-62D4BE85B769}"/>
              </a:ext>
            </a:extLst>
          </p:cNvPr>
          <p:cNvPicPr>
            <a:picLocks noGrp="1" noChangeAspect="1"/>
          </p:cNvPicPr>
          <p:nvPr>
            <p:ph idx="1"/>
          </p:nvPr>
        </p:nvPicPr>
        <p:blipFill>
          <a:blip r:embed="rId2"/>
          <a:stretch>
            <a:fillRect/>
          </a:stretch>
        </p:blipFill>
        <p:spPr>
          <a:xfrm>
            <a:off x="225287" y="278296"/>
            <a:ext cx="11502887" cy="6427304"/>
          </a:xfrm>
          <a:prstGeom prst="rect">
            <a:avLst/>
          </a:prstGeom>
        </p:spPr>
      </p:pic>
    </p:spTree>
    <p:extLst>
      <p:ext uri="{BB962C8B-B14F-4D97-AF65-F5344CB8AC3E}">
        <p14:creationId xmlns:p14="http://schemas.microsoft.com/office/powerpoint/2010/main" val="2421341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49A48-0EC0-4D4A-B7B5-6D1F12AF9EEC}"/>
              </a:ext>
            </a:extLst>
          </p:cNvPr>
          <p:cNvSpPr>
            <a:spLocks noGrp="1"/>
          </p:cNvSpPr>
          <p:nvPr>
            <p:ph type="title"/>
          </p:nvPr>
        </p:nvSpPr>
        <p:spPr>
          <a:xfrm>
            <a:off x="838200" y="119271"/>
            <a:ext cx="10515600" cy="795129"/>
          </a:xfrm>
        </p:spPr>
        <p:txBody>
          <a:bodyPr>
            <a:normAutofit fontScale="90000"/>
          </a:bodyPr>
          <a:lstStyle/>
          <a:p>
            <a:r>
              <a:rPr lang="en-US" sz="2800" b="1" dirty="0">
                <a:latin typeface="Arial" panose="020B0604020202020204" pitchFamily="34" charset="0"/>
                <a:cs typeface="Arial" panose="020B0604020202020204" pitchFamily="34" charset="0"/>
              </a:rPr>
              <a:t>Cloud Type Based On Properties</a:t>
            </a:r>
            <a:br>
              <a:rPr lang="en-US" sz="2800" b="1" dirty="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67E664E-BB70-41D1-B2C5-36DC0C2D1383}"/>
              </a:ext>
            </a:extLst>
          </p:cNvPr>
          <p:cNvSpPr>
            <a:spLocks noGrp="1"/>
          </p:cNvSpPr>
          <p:nvPr>
            <p:ph idx="1"/>
          </p:nvPr>
        </p:nvSpPr>
        <p:spPr>
          <a:xfrm>
            <a:off x="291548" y="715616"/>
            <a:ext cx="11449878" cy="5870713"/>
          </a:xfrm>
        </p:spPr>
        <p:txBody>
          <a:bodyPr>
            <a:normAutofit lnSpcReduction="10000"/>
          </a:bodyPr>
          <a:lstStyle/>
          <a:p>
            <a:pPr algn="just">
              <a:lnSpc>
                <a:spcPct val="150000"/>
              </a:lnSpc>
              <a:buFont typeface="Wingdings" panose="05000000000000000000" pitchFamily="2" charset="2"/>
              <a:buChar char="q"/>
            </a:pPr>
            <a:r>
              <a:rPr lang="en-US" sz="2400" dirty="0">
                <a:solidFill>
                  <a:srgbClr val="000000"/>
                </a:solidFill>
                <a:latin typeface="Arial" panose="020B0604020202020204" pitchFamily="34" charset="0"/>
              </a:rPr>
              <a:t>Cloud is a visible set of drops of water and fragments of ice suspended in the atmosphere and located at some altitude above the earth’s surface</a:t>
            </a:r>
            <a:endParaRPr lang="en-US" sz="2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Four basic cloud categories:</a:t>
            </a:r>
          </a:p>
          <a:p>
            <a:pPr lvl="1" algn="just">
              <a:lnSpc>
                <a:spcPct val="150000"/>
              </a:lnSpc>
              <a:buFont typeface="Wingdings" panose="05000000000000000000" pitchFamily="2" charset="2"/>
              <a:buChar char="v"/>
            </a:pPr>
            <a:r>
              <a:rPr lang="en-US" b="1" dirty="0">
                <a:solidFill>
                  <a:srgbClr val="00B050"/>
                </a:solidFill>
                <a:latin typeface="Arial" panose="020B0604020202020204" pitchFamily="34" charset="0"/>
                <a:cs typeface="Arial" panose="020B0604020202020204" pitchFamily="34" charset="0"/>
              </a:rPr>
              <a:t>Cirrus</a:t>
            </a:r>
            <a:r>
              <a:rPr lang="en-US" dirty="0">
                <a:latin typeface="Arial" panose="020B0604020202020204" pitchFamily="34" charset="0"/>
                <a:cs typeface="Arial" panose="020B0604020202020204" pitchFamily="34" charset="0"/>
              </a:rPr>
              <a:t> --- thin, wispy cloud of ice.</a:t>
            </a:r>
          </a:p>
          <a:p>
            <a:pPr lvl="1" algn="just">
              <a:lnSpc>
                <a:spcPct val="150000"/>
              </a:lnSpc>
              <a:buFont typeface="Wingdings" panose="05000000000000000000" pitchFamily="2" charset="2"/>
              <a:buChar char="v"/>
            </a:pPr>
            <a:r>
              <a:rPr lang="en-US" b="1" dirty="0">
                <a:solidFill>
                  <a:srgbClr val="00B050"/>
                </a:solidFill>
                <a:latin typeface="Arial" panose="020B0604020202020204" pitchFamily="34" charset="0"/>
                <a:cs typeface="Arial" panose="020B0604020202020204" pitchFamily="34" charset="0"/>
              </a:rPr>
              <a:t>Stratus</a:t>
            </a:r>
            <a:r>
              <a:rPr lang="en-US" dirty="0">
                <a:latin typeface="Arial" panose="020B0604020202020204" pitchFamily="34" charset="0"/>
                <a:cs typeface="Arial" panose="020B0604020202020204" pitchFamily="34" charset="0"/>
              </a:rPr>
              <a:t> --- layered cloud</a:t>
            </a:r>
          </a:p>
          <a:p>
            <a:pPr lvl="1" algn="just">
              <a:lnSpc>
                <a:spcPct val="150000"/>
              </a:lnSpc>
              <a:buFont typeface="Wingdings" panose="05000000000000000000" pitchFamily="2" charset="2"/>
              <a:buChar char="v"/>
            </a:pPr>
            <a:r>
              <a:rPr lang="en-US" b="1" dirty="0">
                <a:solidFill>
                  <a:srgbClr val="00B050"/>
                </a:solidFill>
                <a:latin typeface="Arial" panose="020B0604020202020204" pitchFamily="34" charset="0"/>
                <a:cs typeface="Arial" panose="020B0604020202020204" pitchFamily="34" charset="0"/>
              </a:rPr>
              <a:t>Cumulus</a:t>
            </a:r>
            <a:r>
              <a:rPr lang="en-US" dirty="0">
                <a:latin typeface="Arial" panose="020B0604020202020204" pitchFamily="34" charset="0"/>
                <a:cs typeface="Arial" panose="020B0604020202020204" pitchFamily="34" charset="0"/>
              </a:rPr>
              <a:t> --- clouds having vertical development.</a:t>
            </a:r>
          </a:p>
          <a:p>
            <a:pPr lvl="1" algn="just">
              <a:lnSpc>
                <a:spcPct val="150000"/>
              </a:lnSpc>
              <a:buFont typeface="Wingdings" panose="05000000000000000000" pitchFamily="2" charset="2"/>
              <a:buChar char="v"/>
            </a:pPr>
            <a:r>
              <a:rPr lang="en-US" b="1" dirty="0">
                <a:solidFill>
                  <a:srgbClr val="00B050"/>
                </a:solidFill>
                <a:latin typeface="Arial" panose="020B0604020202020204" pitchFamily="34" charset="0"/>
                <a:cs typeface="Arial" panose="020B0604020202020204" pitchFamily="34" charset="0"/>
              </a:rPr>
              <a:t>Nimbus</a:t>
            </a:r>
            <a:r>
              <a:rPr lang="en-US" dirty="0">
                <a:latin typeface="Arial" panose="020B0604020202020204" pitchFamily="34" charset="0"/>
                <a:cs typeface="Arial" panose="020B0604020202020204" pitchFamily="34" charset="0"/>
              </a:rPr>
              <a:t> --- rain-producing cloud</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These basic cloud types can be combined to generate </a:t>
            </a:r>
            <a:r>
              <a:rPr lang="en-US" sz="2400" b="1" i="1" dirty="0">
                <a:latin typeface="Arial" panose="020B0604020202020204" pitchFamily="34" charset="0"/>
                <a:cs typeface="Arial" panose="020B0604020202020204" pitchFamily="34" charset="0"/>
              </a:rPr>
              <a:t>ten different cloud types</a:t>
            </a:r>
            <a:r>
              <a:rPr lang="en-US" sz="2400" dirty="0">
                <a:latin typeface="Arial" panose="020B0604020202020204" pitchFamily="34" charset="0"/>
                <a:cs typeface="Arial" panose="020B0604020202020204" pitchFamily="34" charset="0"/>
              </a:rPr>
              <a:t>, such as cirrostratus clouds that have the characteristics of cirrus clouds and stratus clouds.</a:t>
            </a:r>
          </a:p>
        </p:txBody>
      </p:sp>
    </p:spTree>
    <p:extLst>
      <p:ext uri="{BB962C8B-B14F-4D97-AF65-F5344CB8AC3E}">
        <p14:creationId xmlns:p14="http://schemas.microsoft.com/office/powerpoint/2010/main" val="781059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E76B3C-B725-4C37-9389-261C9BC15160}"/>
              </a:ext>
            </a:extLst>
          </p:cNvPr>
          <p:cNvSpPr>
            <a:spLocks noGrp="1"/>
          </p:cNvSpPr>
          <p:nvPr>
            <p:ph idx="1"/>
          </p:nvPr>
        </p:nvSpPr>
        <p:spPr>
          <a:xfrm>
            <a:off x="371061" y="225287"/>
            <a:ext cx="11555896" cy="6414052"/>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Similarly high and low pressure would appear on the earth with an alternating rhythm of low pressure, high pressure, low pressure and high pressure at 0°, 30°, 60° and 90°, respectively</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Temperature is extremely low in Polar Regions.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air being cold and heavy throughout the year, a high pressure belt is formed in both the North Pole and South Pole regions.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At about 60º north and south latitude, the air moving from the polar cold meets the air coming from the subtropical high pressure belts.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This causes air to rise and low pressure belts around 60º are developed in both hemispheres. </a:t>
            </a:r>
          </a:p>
        </p:txBody>
      </p:sp>
    </p:spTree>
    <p:extLst>
      <p:ext uri="{BB962C8B-B14F-4D97-AF65-F5344CB8AC3E}">
        <p14:creationId xmlns:p14="http://schemas.microsoft.com/office/powerpoint/2010/main" val="1959333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53364-036E-4DAF-905B-DF0A3816B0A9}"/>
              </a:ext>
            </a:extLst>
          </p:cNvPr>
          <p:cNvSpPr>
            <a:spLocks noGrp="1"/>
          </p:cNvSpPr>
          <p:nvPr>
            <p:ph idx="1"/>
          </p:nvPr>
        </p:nvSpPr>
        <p:spPr>
          <a:xfrm>
            <a:off x="92765" y="344556"/>
            <a:ext cx="5711687" cy="6334539"/>
          </a:xfrm>
        </p:spPr>
        <p:txBody>
          <a:bodyPr>
            <a:normAutofit lnSpcReduction="10000"/>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major pressure belts with approximate latitudes within which they lie are</a:t>
            </a:r>
          </a:p>
          <a:p>
            <a:pPr marL="1028700" lvl="1" indent="-571500" algn="just">
              <a:lnSpc>
                <a:spcPct val="150000"/>
              </a:lnSpc>
              <a:buFont typeface="+mj-lt"/>
              <a:buAutoNum type="romanUcPeriod"/>
            </a:pPr>
            <a:r>
              <a:rPr lang="en-US" dirty="0">
                <a:latin typeface="Arial" panose="020B0604020202020204" pitchFamily="34" charset="0"/>
                <a:cs typeface="Arial" panose="020B0604020202020204" pitchFamily="34" charset="0"/>
              </a:rPr>
              <a:t>belt of low pressure along the equator;</a:t>
            </a:r>
          </a:p>
          <a:p>
            <a:pPr marL="1028700" lvl="1" indent="-571500" algn="just">
              <a:lnSpc>
                <a:spcPct val="150000"/>
              </a:lnSpc>
              <a:buFont typeface="+mj-lt"/>
              <a:buAutoNum type="romanUcPeriod"/>
            </a:pPr>
            <a:r>
              <a:rPr lang="en-US" dirty="0">
                <a:latin typeface="Arial" panose="020B0604020202020204" pitchFamily="34" charset="0"/>
                <a:cs typeface="Arial" panose="020B0604020202020204" pitchFamily="34" charset="0"/>
              </a:rPr>
              <a:t>belts of high pressure at about 30° north and south;</a:t>
            </a:r>
          </a:p>
          <a:p>
            <a:pPr marL="1028700" lvl="1" indent="-571500" algn="just">
              <a:lnSpc>
                <a:spcPct val="150000"/>
              </a:lnSpc>
              <a:buFont typeface="+mj-lt"/>
              <a:buAutoNum type="romanUcPeriod"/>
            </a:pPr>
            <a:r>
              <a:rPr lang="en-US" dirty="0">
                <a:latin typeface="Arial" panose="020B0604020202020204" pitchFamily="34" charset="0"/>
                <a:cs typeface="Arial" panose="020B0604020202020204" pitchFamily="34" charset="0"/>
              </a:rPr>
              <a:t>belts of low pressure at about 60° north and south; and</a:t>
            </a:r>
          </a:p>
          <a:p>
            <a:pPr marL="1028700" lvl="1" indent="-571500" algn="just">
              <a:lnSpc>
                <a:spcPct val="150000"/>
              </a:lnSpc>
              <a:buFont typeface="+mj-lt"/>
              <a:buAutoNum type="romanUcPeriod"/>
            </a:pPr>
            <a:r>
              <a:rPr lang="en-US" dirty="0">
                <a:latin typeface="Arial" panose="020B0604020202020204" pitchFamily="34" charset="0"/>
                <a:cs typeface="Arial" panose="020B0604020202020204" pitchFamily="34" charset="0"/>
              </a:rPr>
              <a:t>belts of high pressure at each pole:</a:t>
            </a:r>
          </a:p>
          <a:p>
            <a:endParaRPr lang="en-US" dirty="0"/>
          </a:p>
        </p:txBody>
      </p:sp>
      <p:pic>
        <p:nvPicPr>
          <p:cNvPr id="4" name="Picture 3">
            <a:extLst>
              <a:ext uri="{FF2B5EF4-FFF2-40B4-BE49-F238E27FC236}">
                <a16:creationId xmlns:a16="http://schemas.microsoft.com/office/drawing/2014/main" id="{DDA9FB2A-5767-44B8-A392-4D0C1393CD12}"/>
              </a:ext>
            </a:extLst>
          </p:cNvPr>
          <p:cNvPicPr>
            <a:picLocks noChangeAspect="1"/>
          </p:cNvPicPr>
          <p:nvPr/>
        </p:nvPicPr>
        <p:blipFill>
          <a:blip r:embed="rId2"/>
          <a:stretch>
            <a:fillRect/>
          </a:stretch>
        </p:blipFill>
        <p:spPr>
          <a:xfrm>
            <a:off x="6511843" y="516835"/>
            <a:ext cx="5375357" cy="5605669"/>
          </a:xfrm>
          <a:prstGeom prst="rect">
            <a:avLst/>
          </a:prstGeom>
        </p:spPr>
      </p:pic>
    </p:spTree>
    <p:extLst>
      <p:ext uri="{BB962C8B-B14F-4D97-AF65-F5344CB8AC3E}">
        <p14:creationId xmlns:p14="http://schemas.microsoft.com/office/powerpoint/2010/main" val="2126994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AE06D-0255-471A-8947-36D8F1E91702}"/>
              </a:ext>
            </a:extLst>
          </p:cNvPr>
          <p:cNvSpPr>
            <a:spLocks noGrp="1"/>
          </p:cNvSpPr>
          <p:nvPr>
            <p:ph type="title"/>
          </p:nvPr>
        </p:nvSpPr>
        <p:spPr>
          <a:xfrm>
            <a:off x="838200" y="92765"/>
            <a:ext cx="10515600" cy="728871"/>
          </a:xfrm>
        </p:spPr>
        <p:txBody>
          <a:bodyPr>
            <a:normAutofit/>
          </a:bodyPr>
          <a:lstStyle/>
          <a:p>
            <a:r>
              <a:rPr lang="en-US" sz="2800" b="1" dirty="0"/>
              <a:t>What is Hydrology?</a:t>
            </a:r>
            <a:endParaRPr lang="en-US" sz="2800" dirty="0"/>
          </a:p>
        </p:txBody>
      </p:sp>
      <p:sp>
        <p:nvSpPr>
          <p:cNvPr id="3" name="Content Placeholder 2">
            <a:extLst>
              <a:ext uri="{FF2B5EF4-FFF2-40B4-BE49-F238E27FC236}">
                <a16:creationId xmlns:a16="http://schemas.microsoft.com/office/drawing/2014/main" id="{52EF88F2-B6FD-4A58-8825-AE470B01BC05}"/>
              </a:ext>
            </a:extLst>
          </p:cNvPr>
          <p:cNvSpPr>
            <a:spLocks noGrp="1"/>
          </p:cNvSpPr>
          <p:nvPr>
            <p:ph idx="1"/>
          </p:nvPr>
        </p:nvSpPr>
        <p:spPr>
          <a:xfrm>
            <a:off x="662609" y="821636"/>
            <a:ext cx="10840278" cy="5777947"/>
          </a:xfrm>
        </p:spPr>
        <p:txBody>
          <a:bodyPr>
            <a:normAutofit/>
          </a:bodyPr>
          <a:lstStyle/>
          <a:p>
            <a:pPr algn="just">
              <a:lnSpc>
                <a:spcPct val="150000"/>
              </a:lnSpc>
              <a:buFont typeface="Wingdings" panose="05000000000000000000" pitchFamily="2" charset="2"/>
              <a:buChar char="q"/>
            </a:pPr>
            <a:r>
              <a:rPr lang="en-US" sz="2400" b="1" dirty="0" err="1">
                <a:latin typeface="Arial" panose="020B0604020202020204" pitchFamily="34" charset="0"/>
                <a:cs typeface="Arial" panose="020B0604020202020204" pitchFamily="34" charset="0"/>
              </a:rPr>
              <a:t>Hydor</a:t>
            </a:r>
            <a:r>
              <a:rPr lang="en-US" sz="2400" b="1" dirty="0">
                <a:latin typeface="Arial" panose="020B0604020202020204" pitchFamily="34" charset="0"/>
                <a:cs typeface="Arial" panose="020B0604020202020204" pitchFamily="34" charset="0"/>
              </a:rPr>
              <a:t> + logos </a:t>
            </a:r>
            <a:r>
              <a:rPr lang="en-US" sz="2400" dirty="0">
                <a:latin typeface="Arial" panose="020B0604020202020204" pitchFamily="34" charset="0"/>
                <a:cs typeface="Arial" panose="020B0604020202020204" pitchFamily="34" charset="0"/>
              </a:rPr>
              <a:t>(Both are Greek words) </a:t>
            </a:r>
          </a:p>
          <a:p>
            <a:pPr lvl="1" algn="just">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Hydor</a:t>
            </a:r>
            <a:r>
              <a:rPr lang="en-US" dirty="0">
                <a:latin typeface="Arial" panose="020B0604020202020204" pitchFamily="34" charset="0"/>
                <a:cs typeface="Arial" panose="020B0604020202020204" pitchFamily="34" charset="0"/>
              </a:rPr>
              <a:t>” means water and “</a:t>
            </a:r>
            <a:r>
              <a:rPr lang="en-US" b="1" dirty="0">
                <a:latin typeface="Arial" panose="020B0604020202020204" pitchFamily="34" charset="0"/>
                <a:cs typeface="Arial" panose="020B0604020202020204" pitchFamily="34" charset="0"/>
              </a:rPr>
              <a:t>logos</a:t>
            </a:r>
            <a:r>
              <a:rPr lang="en-US" dirty="0">
                <a:latin typeface="Arial" panose="020B0604020202020204" pitchFamily="34" charset="0"/>
                <a:cs typeface="Arial" panose="020B0604020202020204" pitchFamily="34" charset="0"/>
              </a:rPr>
              <a:t>” means study. </a:t>
            </a:r>
            <a:endParaRPr lang="en-US" b="1"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Hydrologic science </a:t>
            </a:r>
            <a:r>
              <a:rPr lang="en-US" sz="2400" dirty="0">
                <a:latin typeface="Arial" panose="020B0604020202020204" pitchFamily="34" charset="0"/>
                <a:cs typeface="Arial" panose="020B0604020202020204" pitchFamily="34" charset="0"/>
              </a:rPr>
              <a:t>deals with the waters of the earth, including their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occurrence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distribution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circulation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chemical and physical properties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reaction with their environment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relation to living things </a:t>
            </a:r>
          </a:p>
          <a:p>
            <a:endParaRPr lang="en-US" dirty="0"/>
          </a:p>
        </p:txBody>
      </p:sp>
    </p:spTree>
    <p:extLst>
      <p:ext uri="{BB962C8B-B14F-4D97-AF65-F5344CB8AC3E}">
        <p14:creationId xmlns:p14="http://schemas.microsoft.com/office/powerpoint/2010/main" val="2740980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69940-2ADB-42FC-96FD-A76A0941C3D9}"/>
              </a:ext>
            </a:extLst>
          </p:cNvPr>
          <p:cNvSpPr>
            <a:spLocks noGrp="1"/>
          </p:cNvSpPr>
          <p:nvPr>
            <p:ph type="title"/>
          </p:nvPr>
        </p:nvSpPr>
        <p:spPr>
          <a:xfrm>
            <a:off x="838200" y="185530"/>
            <a:ext cx="10515600" cy="755374"/>
          </a:xfrm>
        </p:spPr>
        <p:txBody>
          <a:bodyPr>
            <a:normAutofit/>
          </a:bodyPr>
          <a:lstStyle/>
          <a:p>
            <a:r>
              <a:rPr lang="en-US" sz="2800" b="1" dirty="0">
                <a:latin typeface="Arial" panose="020B0604020202020204" pitchFamily="34" charset="0"/>
                <a:cs typeface="Arial" panose="020B0604020202020204" pitchFamily="34" charset="0"/>
              </a:rPr>
              <a:t>Hydrologic science cont...</a:t>
            </a:r>
            <a:endParaRPr lang="en-US" sz="2800" dirty="0"/>
          </a:p>
        </p:txBody>
      </p:sp>
      <p:sp>
        <p:nvSpPr>
          <p:cNvPr id="3" name="Content Placeholder 2">
            <a:extLst>
              <a:ext uri="{FF2B5EF4-FFF2-40B4-BE49-F238E27FC236}">
                <a16:creationId xmlns:a16="http://schemas.microsoft.com/office/drawing/2014/main" id="{8F2E3910-71BA-4E41-A9B7-71FFDB1D74A4}"/>
              </a:ext>
            </a:extLst>
          </p:cNvPr>
          <p:cNvSpPr>
            <a:spLocks noGrp="1"/>
          </p:cNvSpPr>
          <p:nvPr>
            <p:ph idx="1"/>
          </p:nvPr>
        </p:nvSpPr>
        <p:spPr>
          <a:xfrm>
            <a:off x="424070" y="1060174"/>
            <a:ext cx="10929730" cy="5116789"/>
          </a:xfrm>
        </p:spPr>
        <p:txBody>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It is a </a:t>
            </a:r>
            <a:r>
              <a:rPr lang="en-US" sz="2400" b="1" dirty="0">
                <a:latin typeface="Arial" panose="020B0604020202020204" pitchFamily="34" charset="0"/>
                <a:cs typeface="Arial" panose="020B0604020202020204" pitchFamily="34" charset="0"/>
              </a:rPr>
              <a:t>multi-disciplinary science </a:t>
            </a:r>
            <a:r>
              <a:rPr lang="en-US" sz="2400" dirty="0">
                <a:latin typeface="Arial" panose="020B0604020202020204" pitchFamily="34" charset="0"/>
                <a:cs typeface="Arial" panose="020B0604020202020204" pitchFamily="34" charset="0"/>
              </a:rPr>
              <a:t>since water interacts (i.e. it is important to and affected by)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physical processes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chemical processes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biological processes </a:t>
            </a:r>
          </a:p>
          <a:p>
            <a:endParaRPr lang="en-US" dirty="0"/>
          </a:p>
        </p:txBody>
      </p:sp>
    </p:spTree>
    <p:extLst>
      <p:ext uri="{BB962C8B-B14F-4D97-AF65-F5344CB8AC3E}">
        <p14:creationId xmlns:p14="http://schemas.microsoft.com/office/powerpoint/2010/main" val="1081047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845356-849A-4926-A22B-229ED22E1FA7}"/>
              </a:ext>
            </a:extLst>
          </p:cNvPr>
          <p:cNvSpPr>
            <a:spLocks noGrp="1"/>
          </p:cNvSpPr>
          <p:nvPr>
            <p:ph idx="1"/>
          </p:nvPr>
        </p:nvSpPr>
        <p:spPr>
          <a:xfrm>
            <a:off x="838200" y="551544"/>
            <a:ext cx="10515600" cy="6127552"/>
          </a:xfrm>
        </p:spPr>
        <p:txBody>
          <a:bodyPr>
            <a:normAutofit/>
          </a:bodyPr>
          <a:lstStyle/>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Hydrology </a:t>
            </a:r>
            <a:r>
              <a:rPr lang="en-US" sz="2400" dirty="0">
                <a:latin typeface="Arial" panose="020B0604020202020204" pitchFamily="34" charset="0"/>
                <a:cs typeface="Arial" panose="020B0604020202020204" pitchFamily="34" charset="0"/>
              </a:rPr>
              <a:t>is closely related to other natural sciences: </a:t>
            </a:r>
          </a:p>
          <a:p>
            <a:pPr lvl="1" algn="just">
              <a:lnSpc>
                <a:spcPct val="150000"/>
              </a:lnSpc>
              <a:buFont typeface="Courier New" panose="02070309020205020404" pitchFamily="49" charset="0"/>
              <a:buChar char="o"/>
            </a:pPr>
            <a:r>
              <a:rPr lang="en-US" dirty="0">
                <a:solidFill>
                  <a:srgbClr val="00B050"/>
                </a:solidFill>
                <a:latin typeface="Arial" panose="020B0604020202020204" pitchFamily="34" charset="0"/>
                <a:cs typeface="Arial" panose="020B0604020202020204" pitchFamily="34" charset="0"/>
              </a:rPr>
              <a:t>Precipitation and evaporation </a:t>
            </a:r>
            <a:r>
              <a:rPr lang="en-US" dirty="0">
                <a:latin typeface="Arial" panose="020B0604020202020204" pitchFamily="34" charset="0"/>
                <a:cs typeface="Arial" panose="020B0604020202020204" pitchFamily="34" charset="0"/>
              </a:rPr>
              <a:t>require knowledge of </a:t>
            </a:r>
            <a:r>
              <a:rPr lang="en-US" dirty="0">
                <a:solidFill>
                  <a:srgbClr val="C00000"/>
                </a:solidFill>
                <a:latin typeface="Arial" panose="020B0604020202020204" pitchFamily="34" charset="0"/>
                <a:cs typeface="Arial" panose="020B0604020202020204" pitchFamily="34" charset="0"/>
              </a:rPr>
              <a:t>climatology and meteorology </a:t>
            </a:r>
          </a:p>
          <a:p>
            <a:pPr lvl="1" algn="just">
              <a:lnSpc>
                <a:spcPct val="150000"/>
              </a:lnSpc>
              <a:buFont typeface="Courier New" panose="02070309020205020404" pitchFamily="49" charset="0"/>
              <a:buChar char="o"/>
            </a:pPr>
            <a:r>
              <a:rPr lang="en-US" dirty="0">
                <a:solidFill>
                  <a:srgbClr val="00B050"/>
                </a:solidFill>
                <a:latin typeface="Arial" panose="020B0604020202020204" pitchFamily="34" charset="0"/>
                <a:cs typeface="Arial" panose="020B0604020202020204" pitchFamily="34" charset="0"/>
              </a:rPr>
              <a:t>Infiltration and evaporation </a:t>
            </a:r>
            <a:r>
              <a:rPr lang="en-US" dirty="0">
                <a:latin typeface="Arial" panose="020B0604020202020204" pitchFamily="34" charset="0"/>
                <a:cs typeface="Arial" panose="020B0604020202020204" pitchFamily="34" charset="0"/>
              </a:rPr>
              <a:t>require knowledge of </a:t>
            </a:r>
            <a:r>
              <a:rPr lang="en-US" dirty="0">
                <a:solidFill>
                  <a:srgbClr val="C00000"/>
                </a:solidFill>
                <a:latin typeface="Arial" panose="020B0604020202020204" pitchFamily="34" charset="0"/>
                <a:cs typeface="Arial" panose="020B0604020202020204" pitchFamily="34" charset="0"/>
              </a:rPr>
              <a:t>soil science </a:t>
            </a:r>
          </a:p>
          <a:p>
            <a:pPr lvl="1" algn="just">
              <a:lnSpc>
                <a:spcPct val="150000"/>
              </a:lnSpc>
              <a:buFont typeface="Courier New" panose="02070309020205020404" pitchFamily="49" charset="0"/>
              <a:buChar char="o"/>
            </a:pPr>
            <a:r>
              <a:rPr lang="en-US" dirty="0">
                <a:solidFill>
                  <a:srgbClr val="00B050"/>
                </a:solidFill>
                <a:latin typeface="Arial" panose="020B0604020202020204" pitchFamily="34" charset="0"/>
                <a:cs typeface="Arial" panose="020B0604020202020204" pitchFamily="34" charset="0"/>
              </a:rPr>
              <a:t>Transpiration</a:t>
            </a:r>
            <a:r>
              <a:rPr lang="en-US" dirty="0">
                <a:latin typeface="Arial" panose="020B0604020202020204" pitchFamily="34" charset="0"/>
                <a:cs typeface="Arial" panose="020B0604020202020204" pitchFamily="34" charset="0"/>
              </a:rPr>
              <a:t> requires knowledge of </a:t>
            </a:r>
            <a:r>
              <a:rPr lang="en-US" dirty="0">
                <a:solidFill>
                  <a:srgbClr val="C00000"/>
                </a:solidFill>
                <a:latin typeface="Arial" panose="020B0604020202020204" pitchFamily="34" charset="0"/>
                <a:cs typeface="Arial" panose="020B0604020202020204" pitchFamily="34" charset="0"/>
              </a:rPr>
              <a:t>biological</a:t>
            </a:r>
            <a:r>
              <a:rPr lang="en-US" dirty="0">
                <a:latin typeface="Arial" panose="020B0604020202020204" pitchFamily="34" charset="0"/>
                <a:cs typeface="Arial" panose="020B0604020202020204" pitchFamily="34" charset="0"/>
              </a:rPr>
              <a:t> process </a:t>
            </a:r>
          </a:p>
          <a:p>
            <a:pPr lvl="1" algn="just">
              <a:lnSpc>
                <a:spcPct val="150000"/>
              </a:lnSpc>
              <a:buFont typeface="Courier New" panose="02070309020205020404" pitchFamily="49" charset="0"/>
              <a:buChar char="o"/>
            </a:pPr>
            <a:r>
              <a:rPr lang="en-US" dirty="0">
                <a:solidFill>
                  <a:srgbClr val="00B050"/>
                </a:solidFill>
                <a:latin typeface="Arial" panose="020B0604020202020204" pitchFamily="34" charset="0"/>
                <a:cs typeface="Arial" panose="020B0604020202020204" pitchFamily="34" charset="0"/>
              </a:rPr>
              <a:t>Groundwater flow </a:t>
            </a:r>
            <a:r>
              <a:rPr lang="en-US" dirty="0">
                <a:latin typeface="Arial" panose="020B0604020202020204" pitchFamily="34" charset="0"/>
                <a:cs typeface="Arial" panose="020B0604020202020204" pitchFamily="34" charset="0"/>
              </a:rPr>
              <a:t>requires insights into </a:t>
            </a:r>
            <a:r>
              <a:rPr lang="en-US" dirty="0">
                <a:solidFill>
                  <a:srgbClr val="C00000"/>
                </a:solidFill>
                <a:latin typeface="Arial" panose="020B0604020202020204" pitchFamily="34" charset="0"/>
                <a:cs typeface="Arial" panose="020B0604020202020204" pitchFamily="34" charset="0"/>
              </a:rPr>
              <a:t>geology</a:t>
            </a:r>
            <a:r>
              <a:rPr lang="en-US" dirty="0">
                <a:latin typeface="Arial" panose="020B0604020202020204" pitchFamily="34" charset="0"/>
                <a:cs typeface="Arial" panose="020B0604020202020204" pitchFamily="34" charset="0"/>
              </a:rPr>
              <a:t> </a:t>
            </a:r>
          </a:p>
          <a:p>
            <a:pPr lvl="1" algn="just">
              <a:lnSpc>
                <a:spcPct val="150000"/>
              </a:lnSpc>
              <a:buFont typeface="Courier New" panose="02070309020205020404" pitchFamily="49" charset="0"/>
              <a:buChar char="o"/>
            </a:pPr>
            <a:r>
              <a:rPr lang="en-US" dirty="0">
                <a:solidFill>
                  <a:srgbClr val="00B050"/>
                </a:solidFill>
                <a:latin typeface="Arial" panose="020B0604020202020204" pitchFamily="34" charset="0"/>
                <a:cs typeface="Arial" panose="020B0604020202020204" pitchFamily="34" charset="0"/>
              </a:rPr>
              <a:t>Surface runoff </a:t>
            </a:r>
            <a:r>
              <a:rPr lang="en-US" dirty="0">
                <a:latin typeface="Arial" panose="020B0604020202020204" pitchFamily="34" charset="0"/>
                <a:cs typeface="Arial" panose="020B0604020202020204" pitchFamily="34" charset="0"/>
              </a:rPr>
              <a:t>requires knowledge of </a:t>
            </a:r>
            <a:r>
              <a:rPr lang="en-US" dirty="0">
                <a:solidFill>
                  <a:srgbClr val="C00000"/>
                </a:solidFill>
                <a:latin typeface="Arial" panose="020B0604020202020204" pitchFamily="34" charset="0"/>
                <a:cs typeface="Arial" panose="020B0604020202020204" pitchFamily="34" charset="0"/>
              </a:rPr>
              <a:t>geomorphology</a:t>
            </a:r>
            <a:r>
              <a:rPr lang="en-US" dirty="0">
                <a:latin typeface="Arial" panose="020B0604020202020204" pitchFamily="34" charset="0"/>
                <a:cs typeface="Arial" panose="020B0604020202020204" pitchFamily="34" charset="0"/>
              </a:rPr>
              <a:t> </a:t>
            </a:r>
          </a:p>
          <a:p>
            <a:pPr lvl="1" algn="just">
              <a:lnSpc>
                <a:spcPct val="150000"/>
              </a:lnSpc>
              <a:buFont typeface="Courier New" panose="02070309020205020404" pitchFamily="49" charset="0"/>
              <a:buChar char="o"/>
            </a:pPr>
            <a:r>
              <a:rPr lang="en-US" dirty="0">
                <a:solidFill>
                  <a:srgbClr val="00B050"/>
                </a:solidFill>
                <a:latin typeface="Arial" panose="020B0604020202020204" pitchFamily="34" charset="0"/>
                <a:cs typeface="Arial" panose="020B0604020202020204" pitchFamily="34" charset="0"/>
              </a:rPr>
              <a:t>Stream flow </a:t>
            </a:r>
            <a:r>
              <a:rPr lang="en-US" dirty="0">
                <a:latin typeface="Arial" panose="020B0604020202020204" pitchFamily="34" charset="0"/>
                <a:cs typeface="Arial" panose="020B0604020202020204" pitchFamily="34" charset="0"/>
              </a:rPr>
              <a:t>requires knowledge of </a:t>
            </a:r>
            <a:r>
              <a:rPr lang="en-US" dirty="0">
                <a:solidFill>
                  <a:srgbClr val="C00000"/>
                </a:solidFill>
                <a:latin typeface="Arial" panose="020B0604020202020204" pitchFamily="34" charset="0"/>
                <a:cs typeface="Arial" panose="020B0604020202020204" pitchFamily="34" charset="0"/>
              </a:rPr>
              <a:t>fluid mechanics </a:t>
            </a:r>
          </a:p>
          <a:p>
            <a:endParaRPr lang="en-US" dirty="0"/>
          </a:p>
        </p:txBody>
      </p:sp>
    </p:spTree>
    <p:extLst>
      <p:ext uri="{BB962C8B-B14F-4D97-AF65-F5344CB8AC3E}">
        <p14:creationId xmlns:p14="http://schemas.microsoft.com/office/powerpoint/2010/main" val="2868027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A5DF183-543B-4679-BE60-92AEF1E2F858}"/>
              </a:ext>
            </a:extLst>
          </p:cNvPr>
          <p:cNvPicPr>
            <a:picLocks noGrp="1" noChangeAspect="1"/>
          </p:cNvPicPr>
          <p:nvPr>
            <p:ph idx="1"/>
          </p:nvPr>
        </p:nvPicPr>
        <p:blipFill>
          <a:blip r:embed="rId2"/>
          <a:stretch>
            <a:fillRect/>
          </a:stretch>
        </p:blipFill>
        <p:spPr>
          <a:xfrm>
            <a:off x="508001" y="348344"/>
            <a:ext cx="9535886" cy="4891314"/>
          </a:xfrm>
          <a:prstGeom prst="rect">
            <a:avLst/>
          </a:prstGeom>
        </p:spPr>
      </p:pic>
      <p:sp>
        <p:nvSpPr>
          <p:cNvPr id="5" name="Rectangle 4">
            <a:extLst>
              <a:ext uri="{FF2B5EF4-FFF2-40B4-BE49-F238E27FC236}">
                <a16:creationId xmlns:a16="http://schemas.microsoft.com/office/drawing/2014/main" id="{905CC40A-02EF-4606-9AA5-6BAC9254C6C9}"/>
              </a:ext>
            </a:extLst>
          </p:cNvPr>
          <p:cNvSpPr/>
          <p:nvPr/>
        </p:nvSpPr>
        <p:spPr>
          <a:xfrm>
            <a:off x="508000" y="5239658"/>
            <a:ext cx="11335657" cy="1477328"/>
          </a:xfrm>
          <a:prstGeom prst="rect">
            <a:avLst/>
          </a:prstGeom>
        </p:spPr>
        <p:txBody>
          <a:bodyPr wrap="square">
            <a:spAutoFit/>
          </a:bodyPr>
          <a:lstStyle/>
          <a:p>
            <a:pPr>
              <a:lnSpc>
                <a:spcPct val="150000"/>
              </a:lnSpc>
            </a:pPr>
            <a:r>
              <a:rPr lang="en-US" sz="2000" dirty="0">
                <a:latin typeface="Arial" panose="020B0604020202020204" pitchFamily="34" charset="0"/>
                <a:cs typeface="Arial" panose="020B0604020202020204" pitchFamily="34" charset="0"/>
              </a:rPr>
              <a:t>The figure shows the position of hydrologic science in the spectrum of basic sciences to water resource management. Hydrology is an interdisciplinary geoscience built upon the basic sciences of mathematics, statistics, physics, chemistry and biology</a:t>
            </a:r>
          </a:p>
        </p:txBody>
      </p:sp>
    </p:spTree>
    <p:extLst>
      <p:ext uri="{BB962C8B-B14F-4D97-AF65-F5344CB8AC3E}">
        <p14:creationId xmlns:p14="http://schemas.microsoft.com/office/powerpoint/2010/main" val="3292991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13DB1-AAF6-4AF3-89A4-1867AAE81476}"/>
              </a:ext>
            </a:extLst>
          </p:cNvPr>
          <p:cNvSpPr>
            <a:spLocks noGrp="1"/>
          </p:cNvSpPr>
          <p:nvPr>
            <p:ph type="title"/>
          </p:nvPr>
        </p:nvSpPr>
        <p:spPr>
          <a:xfrm>
            <a:off x="838200" y="159026"/>
            <a:ext cx="10515600" cy="468771"/>
          </a:xfrm>
        </p:spPr>
        <p:txBody>
          <a:bodyPr>
            <a:normAutofit fontScale="90000"/>
          </a:bodyPr>
          <a:lstStyle/>
          <a:p>
            <a:r>
              <a:rPr lang="en-US" sz="2800" b="1" dirty="0">
                <a:latin typeface="Arial" panose="020B0604020202020204" pitchFamily="34" charset="0"/>
                <a:cs typeface="Arial" panose="020B0604020202020204" pitchFamily="34" charset="0"/>
              </a:rPr>
              <a:t>The Hydrological Cycle</a:t>
            </a:r>
          </a:p>
        </p:txBody>
      </p:sp>
      <p:sp>
        <p:nvSpPr>
          <p:cNvPr id="3" name="Content Placeholder 2">
            <a:extLst>
              <a:ext uri="{FF2B5EF4-FFF2-40B4-BE49-F238E27FC236}">
                <a16:creationId xmlns:a16="http://schemas.microsoft.com/office/drawing/2014/main" id="{A884AB45-11DC-44F2-A22C-635959071031}"/>
              </a:ext>
            </a:extLst>
          </p:cNvPr>
          <p:cNvSpPr>
            <a:spLocks noGrp="1"/>
          </p:cNvSpPr>
          <p:nvPr>
            <p:ph idx="1"/>
          </p:nvPr>
        </p:nvSpPr>
        <p:spPr>
          <a:xfrm>
            <a:off x="259307" y="627797"/>
            <a:ext cx="11696132" cy="6071177"/>
          </a:xfrm>
        </p:spPr>
        <p:txBody>
          <a:bodyPr>
            <a:normAutofit lnSpcReduction="10000"/>
          </a:bodyPr>
          <a:lstStyle/>
          <a:p>
            <a:pPr lvl="1">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The pathway of water as it moves in its various phases, through the atmosphere, land, and the ocean is known as the </a:t>
            </a:r>
            <a:r>
              <a:rPr lang="en-US" b="1" dirty="0">
                <a:latin typeface="Arial" panose="020B0604020202020204" pitchFamily="34" charset="0"/>
                <a:cs typeface="Arial" panose="020B0604020202020204" pitchFamily="34" charset="0"/>
              </a:rPr>
              <a:t>hydrological cycle. </a:t>
            </a:r>
          </a:p>
          <a:p>
            <a:pPr lvl="1" algn="just">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It is a process of water circulation between the </a:t>
            </a:r>
            <a:r>
              <a:rPr lang="en-US" b="1" dirty="0">
                <a:latin typeface="Arial" panose="020B0604020202020204" pitchFamily="34" charset="0"/>
                <a:cs typeface="Arial" panose="020B0604020202020204" pitchFamily="34" charset="0"/>
              </a:rPr>
              <a:t>atmosphere, hydrosphere, and lithosphere</a:t>
            </a:r>
          </a:p>
          <a:p>
            <a:pPr lvl="1" algn="just">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It can be considered at two major scales:</a:t>
            </a:r>
          </a:p>
          <a:p>
            <a:pPr lvl="2"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Global scale</a:t>
            </a:r>
            <a:r>
              <a:rPr lang="en-US" sz="2400" dirty="0">
                <a:latin typeface="Arial" panose="020B0604020202020204" pitchFamily="34" charset="0"/>
                <a:cs typeface="Arial" panose="020B0604020202020204" pitchFamily="34" charset="0"/>
              </a:rPr>
              <a:t>, where the major elements are the oceans (97%), continents (0,02% as inland waters), and atmosphere (0,001%); and</a:t>
            </a:r>
          </a:p>
          <a:p>
            <a:pPr lvl="2"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Basin scale </a:t>
            </a:r>
            <a:r>
              <a:rPr lang="en-US" sz="2400" dirty="0">
                <a:latin typeface="Arial" panose="020B0604020202020204" pitchFamily="34" charset="0"/>
                <a:cs typeface="Arial" panose="020B0604020202020204" pitchFamily="34" charset="0"/>
              </a:rPr>
              <a:t>(mesoscale), where the major elements are water fluxes between the atmosphere, biosphere and lithosphere. </a:t>
            </a:r>
          </a:p>
          <a:p>
            <a:pPr lvl="2"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Mesoscale water circulation can be considered as the template for the quantification of fundamental ecological processes.</a:t>
            </a:r>
          </a:p>
          <a:p>
            <a:pPr lvl="1" algn="just">
              <a:lnSpc>
                <a:spcPct val="150000"/>
              </a:lnSpc>
              <a:buFont typeface="Wingdings" panose="05000000000000000000" pitchFamily="2" charset="2"/>
              <a:buChar char="q"/>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0745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0188DD-D21E-44B3-B07D-CFDA9A3CB24D}"/>
              </a:ext>
            </a:extLst>
          </p:cNvPr>
          <p:cNvSpPr>
            <a:spLocks noGrp="1"/>
          </p:cNvSpPr>
          <p:nvPr>
            <p:ph idx="1"/>
          </p:nvPr>
        </p:nvSpPr>
        <p:spPr>
          <a:xfrm>
            <a:off x="251791" y="212034"/>
            <a:ext cx="11608905" cy="6520069"/>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 fundamental concept of the hydrologic cycle is that water is neither lost nor gained from the earth over time.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However, the quantities of water in the atmosphere, lithosphere and hydrosphere are constantly changing because of the dynamic nature of the hydrologic cycle.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 few facts to remember about the hydrologic cycle are as follows:</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 Solar energy provides the energy that drives and sustains the cycling of water on earth.</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 There is no beginning or end to the cycle.</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 The supply of water on earth is constant, but the allocation of water in storage or in circulation can vary with time.</a:t>
            </a:r>
          </a:p>
        </p:txBody>
      </p:sp>
    </p:spTree>
    <p:extLst>
      <p:ext uri="{BB962C8B-B14F-4D97-AF65-F5344CB8AC3E}">
        <p14:creationId xmlns:p14="http://schemas.microsoft.com/office/powerpoint/2010/main" val="612272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C3058-087F-48B6-AD34-6465521B6826}"/>
              </a:ext>
            </a:extLst>
          </p:cNvPr>
          <p:cNvSpPr>
            <a:spLocks noGrp="1"/>
          </p:cNvSpPr>
          <p:nvPr>
            <p:ph type="title"/>
          </p:nvPr>
        </p:nvSpPr>
        <p:spPr>
          <a:xfrm>
            <a:off x="838200" y="0"/>
            <a:ext cx="10515600" cy="516835"/>
          </a:xfrm>
        </p:spPr>
        <p:txBody>
          <a:bodyPr>
            <a:normAutofit/>
          </a:bodyPr>
          <a:lstStyle/>
          <a:p>
            <a:r>
              <a:rPr lang="en-US" sz="2400" b="1" dirty="0">
                <a:latin typeface="Arial" panose="020B0604020202020204" pitchFamily="34" charset="0"/>
                <a:cs typeface="Arial" panose="020B0604020202020204" pitchFamily="34" charset="0"/>
              </a:rPr>
              <a:t>Hydrological Cycle</a:t>
            </a:r>
            <a:endParaRPr lang="en-US" sz="2400" b="1" dirty="0"/>
          </a:p>
        </p:txBody>
      </p:sp>
      <p:pic>
        <p:nvPicPr>
          <p:cNvPr id="4" name="Content Placeholder 3">
            <a:extLst>
              <a:ext uri="{FF2B5EF4-FFF2-40B4-BE49-F238E27FC236}">
                <a16:creationId xmlns:a16="http://schemas.microsoft.com/office/drawing/2014/main" id="{4B687DBE-2009-4D9B-8C56-98649CE4E2C7}"/>
              </a:ext>
            </a:extLst>
          </p:cNvPr>
          <p:cNvPicPr>
            <a:picLocks noGrp="1" noChangeAspect="1"/>
          </p:cNvPicPr>
          <p:nvPr>
            <p:ph idx="1"/>
          </p:nvPr>
        </p:nvPicPr>
        <p:blipFill>
          <a:blip r:embed="rId2"/>
          <a:stretch>
            <a:fillRect/>
          </a:stretch>
        </p:blipFill>
        <p:spPr>
          <a:xfrm>
            <a:off x="954157" y="715616"/>
            <a:ext cx="9872869" cy="5963479"/>
          </a:xfrm>
          <a:prstGeom prst="rect">
            <a:avLst/>
          </a:prstGeom>
        </p:spPr>
      </p:pic>
    </p:spTree>
    <p:extLst>
      <p:ext uri="{BB962C8B-B14F-4D97-AF65-F5344CB8AC3E}">
        <p14:creationId xmlns:p14="http://schemas.microsoft.com/office/powerpoint/2010/main" val="987094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D5D2D-8F0E-4640-8AD0-1836BC281508}"/>
              </a:ext>
            </a:extLst>
          </p:cNvPr>
          <p:cNvSpPr>
            <a:spLocks noGrp="1"/>
          </p:cNvSpPr>
          <p:nvPr>
            <p:ph type="title"/>
          </p:nvPr>
        </p:nvSpPr>
        <p:spPr>
          <a:xfrm>
            <a:off x="1528549" y="159026"/>
            <a:ext cx="8079475" cy="537010"/>
          </a:xfrm>
        </p:spPr>
        <p:txBody>
          <a:bodyPr>
            <a:normAutofit fontScale="90000"/>
          </a:bodyPr>
          <a:lstStyle/>
          <a:p>
            <a:pPr algn="ctr"/>
            <a:br>
              <a:rPr lang="en-US" sz="2700" b="1" dirty="0">
                <a:latin typeface="Arial" panose="020B0604020202020204" pitchFamily="34" charset="0"/>
                <a:cs typeface="Arial" panose="020B0604020202020204" pitchFamily="34" charset="0"/>
              </a:rPr>
            </a:br>
            <a:br>
              <a:rPr lang="en-US" sz="2700" b="1" dirty="0">
                <a:latin typeface="Arial" panose="020B0604020202020204" pitchFamily="34" charset="0"/>
                <a:cs typeface="Arial" panose="020B0604020202020204" pitchFamily="34" charset="0"/>
              </a:rPr>
            </a:br>
            <a:br>
              <a:rPr lang="en-US" sz="2700" b="1" dirty="0">
                <a:latin typeface="Arial" panose="020B0604020202020204" pitchFamily="34" charset="0"/>
                <a:cs typeface="Arial" panose="020B0604020202020204" pitchFamily="34" charset="0"/>
              </a:rPr>
            </a:br>
            <a:br>
              <a:rPr lang="en-US" sz="2700" b="1" dirty="0">
                <a:latin typeface="Arial" panose="020B0604020202020204" pitchFamily="34" charset="0"/>
                <a:cs typeface="Arial" panose="020B0604020202020204" pitchFamily="34" charset="0"/>
              </a:rPr>
            </a:br>
            <a:br>
              <a:rPr lang="en-US" sz="2700" b="1" dirty="0">
                <a:latin typeface="Arial" panose="020B0604020202020204" pitchFamily="34" charset="0"/>
                <a:cs typeface="Arial" panose="020B0604020202020204" pitchFamily="34" charset="0"/>
              </a:rPr>
            </a:br>
            <a:r>
              <a:rPr lang="en-US" sz="2700" b="1" dirty="0">
                <a:latin typeface="Arial" panose="020B0604020202020204" pitchFamily="34" charset="0"/>
                <a:cs typeface="Arial" panose="020B0604020202020204" pitchFamily="34" charset="0"/>
              </a:rPr>
              <a:t>Hydrologic System</a:t>
            </a:r>
            <a:br>
              <a:rPr lang="en-US" sz="2700" b="1"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p>
        </p:txBody>
      </p:sp>
      <p:pic>
        <p:nvPicPr>
          <p:cNvPr id="4" name="Content Placeholder 3">
            <a:extLst>
              <a:ext uri="{FF2B5EF4-FFF2-40B4-BE49-F238E27FC236}">
                <a16:creationId xmlns:a16="http://schemas.microsoft.com/office/drawing/2014/main" id="{8FC828C2-BBF6-4A76-9CD1-5F0472898AD8}"/>
              </a:ext>
            </a:extLst>
          </p:cNvPr>
          <p:cNvPicPr>
            <a:picLocks noGrp="1" noChangeAspect="1"/>
          </p:cNvPicPr>
          <p:nvPr>
            <p:ph idx="1"/>
          </p:nvPr>
        </p:nvPicPr>
        <p:blipFill>
          <a:blip r:embed="rId2"/>
          <a:stretch>
            <a:fillRect/>
          </a:stretch>
        </p:blipFill>
        <p:spPr>
          <a:xfrm>
            <a:off x="5671930" y="2279176"/>
            <a:ext cx="6222797" cy="4419798"/>
          </a:xfrm>
          <a:prstGeom prst="rect">
            <a:avLst/>
          </a:prstGeom>
        </p:spPr>
      </p:pic>
      <p:pic>
        <p:nvPicPr>
          <p:cNvPr id="5" name="Picture 4">
            <a:extLst>
              <a:ext uri="{FF2B5EF4-FFF2-40B4-BE49-F238E27FC236}">
                <a16:creationId xmlns:a16="http://schemas.microsoft.com/office/drawing/2014/main" id="{B50A3E7B-DD66-4782-85B4-DD0E6AC7BF6A}"/>
              </a:ext>
            </a:extLst>
          </p:cNvPr>
          <p:cNvPicPr>
            <a:picLocks noChangeAspect="1"/>
          </p:cNvPicPr>
          <p:nvPr/>
        </p:nvPicPr>
        <p:blipFill>
          <a:blip r:embed="rId3"/>
          <a:stretch>
            <a:fillRect/>
          </a:stretch>
        </p:blipFill>
        <p:spPr>
          <a:xfrm>
            <a:off x="297273" y="2279176"/>
            <a:ext cx="5122866" cy="4578824"/>
          </a:xfrm>
          <a:prstGeom prst="rect">
            <a:avLst/>
          </a:prstGeom>
        </p:spPr>
      </p:pic>
      <p:sp>
        <p:nvSpPr>
          <p:cNvPr id="3" name="Rectangle 2">
            <a:extLst>
              <a:ext uri="{FF2B5EF4-FFF2-40B4-BE49-F238E27FC236}">
                <a16:creationId xmlns:a16="http://schemas.microsoft.com/office/drawing/2014/main" id="{BE092039-F70D-4D6A-9EC1-B1B78B4D3375}"/>
              </a:ext>
            </a:extLst>
          </p:cNvPr>
          <p:cNvSpPr/>
          <p:nvPr/>
        </p:nvSpPr>
        <p:spPr>
          <a:xfrm>
            <a:off x="177421" y="589658"/>
            <a:ext cx="11832609" cy="1694695"/>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In engineering and management analysis, it is common to represent the different components of the hydrologic cycle as components of a complex systems into subsystems</a:t>
            </a:r>
            <a:endParaRPr lang="en-US" sz="2400" dirty="0"/>
          </a:p>
        </p:txBody>
      </p:sp>
    </p:spTree>
    <p:extLst>
      <p:ext uri="{BB962C8B-B14F-4D97-AF65-F5344CB8AC3E}">
        <p14:creationId xmlns:p14="http://schemas.microsoft.com/office/powerpoint/2010/main" val="2091125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2C7C9-5F9D-49CE-87EE-E9FE74ABC9D6}"/>
              </a:ext>
            </a:extLst>
          </p:cNvPr>
          <p:cNvSpPr>
            <a:spLocks noGrp="1"/>
          </p:cNvSpPr>
          <p:nvPr>
            <p:ph type="title"/>
          </p:nvPr>
        </p:nvSpPr>
        <p:spPr>
          <a:xfrm>
            <a:off x="838200" y="106017"/>
            <a:ext cx="10515600" cy="728871"/>
          </a:xfrm>
        </p:spPr>
        <p:txBody>
          <a:bodyPr>
            <a:normAutofit/>
          </a:bodyPr>
          <a:lstStyle/>
          <a:p>
            <a:r>
              <a:rPr lang="en-US" sz="2800" b="1" dirty="0">
                <a:latin typeface="Arial" panose="020B0604020202020204" pitchFamily="34" charset="0"/>
                <a:cs typeface="Arial" panose="020B0604020202020204" pitchFamily="34" charset="0"/>
              </a:rPr>
              <a:t>Cloud Types Based On Height</a:t>
            </a:r>
          </a:p>
        </p:txBody>
      </p:sp>
      <p:sp>
        <p:nvSpPr>
          <p:cNvPr id="3" name="Content Placeholder 2">
            <a:extLst>
              <a:ext uri="{FF2B5EF4-FFF2-40B4-BE49-F238E27FC236}">
                <a16:creationId xmlns:a16="http://schemas.microsoft.com/office/drawing/2014/main" id="{855D12BD-17E7-438D-91B2-19C9EF8C5C20}"/>
              </a:ext>
            </a:extLst>
          </p:cNvPr>
          <p:cNvSpPr>
            <a:spLocks noGrp="1"/>
          </p:cNvSpPr>
          <p:nvPr>
            <p:ph idx="1"/>
          </p:nvPr>
        </p:nvSpPr>
        <p:spPr>
          <a:xfrm>
            <a:off x="265043" y="728870"/>
            <a:ext cx="11688418" cy="5897217"/>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If based on cloud base height, the ten principal cloud types can then grouped into four cloud types:</a:t>
            </a:r>
          </a:p>
          <a:p>
            <a:pPr lvl="1" algn="just">
              <a:lnSpc>
                <a:spcPct val="150000"/>
              </a:lnSpc>
              <a:buFont typeface="Wingdings" panose="05000000000000000000" pitchFamily="2" charset="2"/>
              <a:buChar char="v"/>
            </a:pPr>
            <a:r>
              <a:rPr lang="en-US" b="1" dirty="0">
                <a:solidFill>
                  <a:srgbClr val="00B050"/>
                </a:solidFill>
                <a:latin typeface="Arial" panose="020B0604020202020204" pitchFamily="34" charset="0"/>
                <a:cs typeface="Arial" panose="020B0604020202020204" pitchFamily="34" charset="0"/>
              </a:rPr>
              <a:t>High clouds </a:t>
            </a:r>
            <a:r>
              <a:rPr lang="en-US" dirty="0">
                <a:latin typeface="Arial" panose="020B0604020202020204" pitchFamily="34" charset="0"/>
                <a:cs typeface="Arial" panose="020B0604020202020204" pitchFamily="34" charset="0"/>
              </a:rPr>
              <a:t>-- cirrus, cirrostratus, </a:t>
            </a:r>
            <a:r>
              <a:rPr lang="en-US" dirty="0" err="1">
                <a:latin typeface="Arial" panose="020B0604020202020204" pitchFamily="34" charset="0"/>
                <a:cs typeface="Arial" panose="020B0604020202020204" pitchFamily="34" charset="0"/>
              </a:rPr>
              <a:t>cirroscumulus</a:t>
            </a:r>
            <a:r>
              <a:rPr lang="en-US" dirty="0">
                <a:latin typeface="Arial" panose="020B0604020202020204" pitchFamily="34" charset="0"/>
                <a:cs typeface="Arial" panose="020B0604020202020204" pitchFamily="34" charset="0"/>
              </a:rPr>
              <a:t>.</a:t>
            </a:r>
          </a:p>
          <a:p>
            <a:pPr lvl="1" algn="just">
              <a:lnSpc>
                <a:spcPct val="150000"/>
              </a:lnSpc>
              <a:buFont typeface="Wingdings" panose="05000000000000000000" pitchFamily="2" charset="2"/>
              <a:buChar char="v"/>
            </a:pPr>
            <a:r>
              <a:rPr lang="en-US" b="1" dirty="0">
                <a:solidFill>
                  <a:srgbClr val="00B050"/>
                </a:solidFill>
                <a:latin typeface="Arial" panose="020B0604020202020204" pitchFamily="34" charset="0"/>
                <a:cs typeface="Arial" panose="020B0604020202020204" pitchFamily="34" charset="0"/>
              </a:rPr>
              <a:t>Middle clouds </a:t>
            </a:r>
            <a:r>
              <a:rPr lang="en-US" dirty="0">
                <a:latin typeface="Arial" panose="020B0604020202020204" pitchFamily="34" charset="0"/>
                <a:cs typeface="Arial" panose="020B0604020202020204" pitchFamily="34" charset="0"/>
              </a:rPr>
              <a:t>– altostratus and altocumulus</a:t>
            </a:r>
          </a:p>
          <a:p>
            <a:pPr lvl="1" algn="just">
              <a:lnSpc>
                <a:spcPct val="150000"/>
              </a:lnSpc>
              <a:buFont typeface="Wingdings" panose="05000000000000000000" pitchFamily="2" charset="2"/>
              <a:buChar char="v"/>
            </a:pPr>
            <a:r>
              <a:rPr lang="en-US" b="1" dirty="0">
                <a:solidFill>
                  <a:srgbClr val="00B050"/>
                </a:solidFill>
                <a:latin typeface="Arial" panose="020B0604020202020204" pitchFamily="34" charset="0"/>
                <a:cs typeface="Arial" panose="020B0604020202020204" pitchFamily="34" charset="0"/>
              </a:rPr>
              <a:t>Low clouds </a:t>
            </a:r>
            <a:r>
              <a:rPr lang="en-US" dirty="0">
                <a:latin typeface="Arial" panose="020B0604020202020204" pitchFamily="34" charset="0"/>
                <a:cs typeface="Arial" panose="020B0604020202020204" pitchFamily="34" charset="0"/>
              </a:rPr>
              <a:t>– stratus, stratocumulus, and </a:t>
            </a:r>
            <a:r>
              <a:rPr lang="en-US" dirty="0" err="1">
                <a:latin typeface="Arial" panose="020B0604020202020204" pitchFamily="34" charset="0"/>
                <a:cs typeface="Arial" panose="020B0604020202020204" pitchFamily="34" charset="0"/>
              </a:rPr>
              <a:t>nimbostartus</a:t>
            </a:r>
            <a:endParaRPr lang="en-US" dirty="0">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v"/>
            </a:pPr>
            <a:r>
              <a:rPr lang="en-US" b="1" dirty="0">
                <a:solidFill>
                  <a:srgbClr val="00B050"/>
                </a:solidFill>
                <a:latin typeface="Arial" panose="020B0604020202020204" pitchFamily="34" charset="0"/>
                <a:cs typeface="Arial" panose="020B0604020202020204" pitchFamily="34" charset="0"/>
              </a:rPr>
              <a:t>Clouds with extensive vertical development </a:t>
            </a:r>
            <a:r>
              <a:rPr lang="en-US" dirty="0">
                <a:latin typeface="Arial" panose="020B0604020202020204" pitchFamily="34" charset="0"/>
                <a:cs typeface="Arial" panose="020B0604020202020204" pitchFamily="34" charset="0"/>
              </a:rPr>
              <a:t>– cumulus and cumulonimbus.</a:t>
            </a:r>
          </a:p>
        </p:txBody>
      </p:sp>
    </p:spTree>
    <p:extLst>
      <p:ext uri="{BB962C8B-B14F-4D97-AF65-F5344CB8AC3E}">
        <p14:creationId xmlns:p14="http://schemas.microsoft.com/office/powerpoint/2010/main" val="996643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29A8-7B52-402A-81CA-F6DD3B7D643A}"/>
              </a:ext>
            </a:extLst>
          </p:cNvPr>
          <p:cNvSpPr>
            <a:spLocks noGrp="1"/>
          </p:cNvSpPr>
          <p:nvPr>
            <p:ph type="title"/>
          </p:nvPr>
        </p:nvSpPr>
        <p:spPr>
          <a:xfrm>
            <a:off x="838200" y="212035"/>
            <a:ext cx="10515600" cy="861391"/>
          </a:xfrm>
        </p:spPr>
        <p:txBody>
          <a:bodyPr>
            <a:normAutofit/>
          </a:bodyPr>
          <a:lstStyle/>
          <a:p>
            <a:r>
              <a:rPr lang="en-US" sz="2400" b="1" dirty="0">
                <a:latin typeface="Arial" panose="020B0604020202020204" pitchFamily="34" charset="0"/>
                <a:cs typeface="Arial" panose="020B0604020202020204" pitchFamily="34" charset="0"/>
              </a:rPr>
              <a:t>The watershed as a hydrologic system</a:t>
            </a:r>
          </a:p>
        </p:txBody>
      </p:sp>
      <p:pic>
        <p:nvPicPr>
          <p:cNvPr id="4" name="Content Placeholder 3">
            <a:extLst>
              <a:ext uri="{FF2B5EF4-FFF2-40B4-BE49-F238E27FC236}">
                <a16:creationId xmlns:a16="http://schemas.microsoft.com/office/drawing/2014/main" id="{A980090F-E43B-456B-B1A2-A1E761BE0F79}"/>
              </a:ext>
            </a:extLst>
          </p:cNvPr>
          <p:cNvPicPr>
            <a:picLocks noGrp="1" noChangeAspect="1"/>
          </p:cNvPicPr>
          <p:nvPr>
            <p:ph idx="1"/>
          </p:nvPr>
        </p:nvPicPr>
        <p:blipFill>
          <a:blip r:embed="rId2"/>
          <a:stretch>
            <a:fillRect/>
          </a:stretch>
        </p:blipFill>
        <p:spPr>
          <a:xfrm>
            <a:off x="1801504" y="954158"/>
            <a:ext cx="8106772" cy="5050857"/>
          </a:xfrm>
          <a:prstGeom prst="rect">
            <a:avLst/>
          </a:prstGeom>
        </p:spPr>
      </p:pic>
    </p:spTree>
    <p:extLst>
      <p:ext uri="{BB962C8B-B14F-4D97-AF65-F5344CB8AC3E}">
        <p14:creationId xmlns:p14="http://schemas.microsoft.com/office/powerpoint/2010/main" val="933330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9913-587F-4E32-AB3F-63A7E05386E3}"/>
              </a:ext>
            </a:extLst>
          </p:cNvPr>
          <p:cNvSpPr>
            <a:spLocks noGrp="1"/>
          </p:cNvSpPr>
          <p:nvPr>
            <p:ph type="title"/>
          </p:nvPr>
        </p:nvSpPr>
        <p:spPr>
          <a:xfrm>
            <a:off x="838200" y="106018"/>
            <a:ext cx="10515600" cy="575020"/>
          </a:xfrm>
        </p:spPr>
        <p:txBody>
          <a:bodyPr>
            <a:normAutofit fontScale="90000"/>
          </a:bodyPr>
          <a:lstStyle/>
          <a:p>
            <a:br>
              <a:rPr lang="en-US"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Stages/components of hydrological cycle</a:t>
            </a:r>
            <a:br>
              <a:rPr lang="en-US" dirty="0">
                <a:latin typeface="Arial" panose="020B0604020202020204" pitchFamily="34" charset="0"/>
                <a:cs typeface="Arial" panose="020B0604020202020204" pitchFamily="34" charset="0"/>
              </a:rPr>
            </a:br>
            <a:endParaRPr lang="en-US" dirty="0"/>
          </a:p>
        </p:txBody>
      </p:sp>
      <p:pic>
        <p:nvPicPr>
          <p:cNvPr id="4" name="Content Placeholder 3">
            <a:extLst>
              <a:ext uri="{FF2B5EF4-FFF2-40B4-BE49-F238E27FC236}">
                <a16:creationId xmlns:a16="http://schemas.microsoft.com/office/drawing/2014/main" id="{EB6469F0-0A7F-4D74-B81D-C7E0117E4947}"/>
              </a:ext>
            </a:extLst>
          </p:cNvPr>
          <p:cNvPicPr>
            <a:picLocks noGrp="1" noChangeAspect="1"/>
          </p:cNvPicPr>
          <p:nvPr>
            <p:ph idx="1"/>
          </p:nvPr>
        </p:nvPicPr>
        <p:blipFill>
          <a:blip r:embed="rId2"/>
          <a:stretch>
            <a:fillRect/>
          </a:stretch>
        </p:blipFill>
        <p:spPr>
          <a:xfrm>
            <a:off x="3578087" y="834887"/>
            <a:ext cx="8375374" cy="5917095"/>
          </a:xfrm>
          <a:prstGeom prst="rect">
            <a:avLst/>
          </a:prstGeom>
        </p:spPr>
      </p:pic>
      <p:sp>
        <p:nvSpPr>
          <p:cNvPr id="5" name="Rectangle 4">
            <a:extLst>
              <a:ext uri="{FF2B5EF4-FFF2-40B4-BE49-F238E27FC236}">
                <a16:creationId xmlns:a16="http://schemas.microsoft.com/office/drawing/2014/main" id="{C07DCF6C-6001-4A74-94F7-D7B603968EBB}"/>
              </a:ext>
            </a:extLst>
          </p:cNvPr>
          <p:cNvSpPr/>
          <p:nvPr/>
        </p:nvSpPr>
        <p:spPr>
          <a:xfrm>
            <a:off x="0" y="878693"/>
            <a:ext cx="3670852" cy="5829481"/>
          </a:xfrm>
          <a:prstGeom prst="rect">
            <a:avLst/>
          </a:prstGeom>
        </p:spPr>
        <p:txBody>
          <a:bodyPr wrap="square">
            <a:spAutoFit/>
          </a:bodyPr>
          <a:lstStyle/>
          <a:p>
            <a:pPr marL="800100" lvl="1" indent="-342900">
              <a:lnSpc>
                <a:spcPct val="150000"/>
              </a:lnSpc>
              <a:buFont typeface="Wingdings" panose="05000000000000000000" pitchFamily="2" charset="2"/>
              <a:buChar char="v"/>
            </a:pPr>
            <a:r>
              <a:rPr lang="en-US" sz="2800" dirty="0">
                <a:latin typeface="Arial" panose="020B0604020202020204" pitchFamily="34" charset="0"/>
                <a:cs typeface="Arial" panose="020B0604020202020204" pitchFamily="34" charset="0"/>
              </a:rPr>
              <a:t>Precipitation</a:t>
            </a:r>
          </a:p>
          <a:p>
            <a:pPr marL="800100" lvl="1" indent="-342900">
              <a:lnSpc>
                <a:spcPct val="150000"/>
              </a:lnSpc>
              <a:buFont typeface="Wingdings" panose="05000000000000000000" pitchFamily="2" charset="2"/>
              <a:buChar char="v"/>
            </a:pPr>
            <a:r>
              <a:rPr lang="en-US" sz="2800" dirty="0">
                <a:latin typeface="Arial" panose="020B0604020202020204" pitchFamily="34" charset="0"/>
                <a:cs typeface="Arial" panose="020B0604020202020204" pitchFamily="34" charset="0"/>
              </a:rPr>
              <a:t>Infiltration</a:t>
            </a:r>
          </a:p>
          <a:p>
            <a:pPr marL="800100" lvl="1" indent="-342900">
              <a:lnSpc>
                <a:spcPct val="150000"/>
              </a:lnSpc>
              <a:buFont typeface="Wingdings" panose="05000000000000000000" pitchFamily="2" charset="2"/>
              <a:buChar char="v"/>
            </a:pPr>
            <a:r>
              <a:rPr lang="en-US" sz="2800" dirty="0">
                <a:latin typeface="Arial" panose="020B0604020202020204" pitchFamily="34" charset="0"/>
                <a:cs typeface="Arial" panose="020B0604020202020204" pitchFamily="34" charset="0"/>
              </a:rPr>
              <a:t>Interception</a:t>
            </a:r>
          </a:p>
          <a:p>
            <a:pPr marL="800100" lvl="1" indent="-342900">
              <a:lnSpc>
                <a:spcPct val="150000"/>
              </a:lnSpc>
              <a:buFont typeface="Wingdings" panose="05000000000000000000" pitchFamily="2" charset="2"/>
              <a:buChar char="v"/>
            </a:pPr>
            <a:r>
              <a:rPr lang="en-US" sz="2800" dirty="0">
                <a:latin typeface="Arial" panose="020B0604020202020204" pitchFamily="34" charset="0"/>
                <a:cs typeface="Arial" panose="020B0604020202020204" pitchFamily="34" charset="0"/>
              </a:rPr>
              <a:t>Depression storage</a:t>
            </a:r>
          </a:p>
          <a:p>
            <a:pPr marL="800100" lvl="1" indent="-342900">
              <a:lnSpc>
                <a:spcPct val="150000"/>
              </a:lnSpc>
              <a:buFont typeface="Wingdings" panose="05000000000000000000" pitchFamily="2" charset="2"/>
              <a:buChar char="v"/>
            </a:pPr>
            <a:r>
              <a:rPr lang="en-US" sz="2800" dirty="0">
                <a:latin typeface="Arial" panose="020B0604020202020204" pitchFamily="34" charset="0"/>
                <a:cs typeface="Arial" panose="020B0604020202020204" pitchFamily="34" charset="0"/>
              </a:rPr>
              <a:t>Run-off</a:t>
            </a:r>
          </a:p>
          <a:p>
            <a:pPr marL="800100" lvl="1" indent="-342900">
              <a:lnSpc>
                <a:spcPct val="150000"/>
              </a:lnSpc>
              <a:buFont typeface="Wingdings" panose="05000000000000000000" pitchFamily="2" charset="2"/>
              <a:buChar char="v"/>
            </a:pPr>
            <a:r>
              <a:rPr lang="en-US" sz="2800" dirty="0">
                <a:latin typeface="Arial" panose="020B0604020202020204" pitchFamily="34" charset="0"/>
                <a:cs typeface="Arial" panose="020B0604020202020204" pitchFamily="34" charset="0"/>
              </a:rPr>
              <a:t>Evaporation</a:t>
            </a:r>
          </a:p>
          <a:p>
            <a:pPr marL="800100" lvl="1" indent="-342900">
              <a:lnSpc>
                <a:spcPct val="150000"/>
              </a:lnSpc>
              <a:buFont typeface="Wingdings" panose="05000000000000000000" pitchFamily="2" charset="2"/>
              <a:buChar char="v"/>
            </a:pPr>
            <a:r>
              <a:rPr lang="en-US" sz="2800" dirty="0">
                <a:latin typeface="Arial" panose="020B0604020202020204" pitchFamily="34" charset="0"/>
                <a:cs typeface="Arial" panose="020B0604020202020204" pitchFamily="34" charset="0"/>
              </a:rPr>
              <a:t>Transpiration</a:t>
            </a:r>
          </a:p>
          <a:p>
            <a:pPr marL="800100" lvl="1" indent="-342900">
              <a:lnSpc>
                <a:spcPct val="150000"/>
              </a:lnSpc>
              <a:buFont typeface="Wingdings" panose="05000000000000000000" pitchFamily="2" charset="2"/>
              <a:buChar char="v"/>
            </a:pPr>
            <a:r>
              <a:rPr lang="en-US" sz="2800" dirty="0">
                <a:latin typeface="Arial" panose="020B0604020202020204" pitchFamily="34" charset="0"/>
                <a:cs typeface="Arial" panose="020B0604020202020204" pitchFamily="34" charset="0"/>
              </a:rPr>
              <a:t>Groundwater</a:t>
            </a:r>
          </a:p>
        </p:txBody>
      </p:sp>
    </p:spTree>
    <p:extLst>
      <p:ext uri="{BB962C8B-B14F-4D97-AF65-F5344CB8AC3E}">
        <p14:creationId xmlns:p14="http://schemas.microsoft.com/office/powerpoint/2010/main" val="1300805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78B5F-2528-4073-8A57-B8602FDB979C}"/>
              </a:ext>
            </a:extLst>
          </p:cNvPr>
          <p:cNvSpPr>
            <a:spLocks noGrp="1"/>
          </p:cNvSpPr>
          <p:nvPr>
            <p:ph idx="1"/>
          </p:nvPr>
        </p:nvSpPr>
        <p:spPr>
          <a:xfrm>
            <a:off x="838200" y="344557"/>
            <a:ext cx="10532165" cy="6308034"/>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Some of the rain will drain across the landscape toward stream channels as </a:t>
            </a:r>
            <a:r>
              <a:rPr lang="en-US" sz="2400" b="1" dirty="0">
                <a:latin typeface="Arial" panose="020B0604020202020204" pitchFamily="34" charset="0"/>
                <a:cs typeface="Arial" panose="020B0604020202020204" pitchFamily="34" charset="0"/>
              </a:rPr>
              <a:t>overland flow (runoff). </a:t>
            </a:r>
            <a:endParaRPr lang="en-US" sz="2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Some of the rain will seep into porous soils through </a:t>
            </a:r>
            <a:r>
              <a:rPr lang="en-US" sz="2400" b="1" dirty="0">
                <a:latin typeface="Arial" panose="020B0604020202020204" pitchFamily="34" charset="0"/>
                <a:cs typeface="Arial" panose="020B0604020202020204" pitchFamily="34" charset="0"/>
              </a:rPr>
              <a:t>infiltration. </a:t>
            </a:r>
            <a:endParaRPr lang="en-US" sz="2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Below the land surface, the region where soil pores contain both air and water is called the </a:t>
            </a:r>
            <a:r>
              <a:rPr lang="en-US" sz="2400" b="1" dirty="0">
                <a:latin typeface="Arial" panose="020B0604020202020204" pitchFamily="34" charset="0"/>
                <a:cs typeface="Arial" panose="020B0604020202020204" pitchFamily="34" charset="0"/>
              </a:rPr>
              <a:t>unsaturated zone (zone of aeration, vadose zone). </a:t>
            </a:r>
            <a:endParaRPr lang="en-US" sz="2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Water stored in the unsaturated zone is called </a:t>
            </a:r>
            <a:r>
              <a:rPr lang="en-US" sz="2400" b="1" dirty="0">
                <a:latin typeface="Arial" panose="020B0604020202020204" pitchFamily="34" charset="0"/>
                <a:cs typeface="Arial" panose="020B0604020202020204" pitchFamily="34" charset="0"/>
              </a:rPr>
              <a:t>soil moisture (soil water). </a:t>
            </a:r>
            <a:r>
              <a:rPr lang="en-US" sz="2400" dirty="0">
                <a:latin typeface="Arial" panose="020B0604020202020204" pitchFamily="34" charset="0"/>
                <a:cs typeface="Arial" panose="020B0604020202020204" pitchFamily="34" charset="0"/>
              </a:rPr>
              <a:t>A measure of the amount of water in the soil is called the </a:t>
            </a:r>
            <a:r>
              <a:rPr lang="en-US" sz="2400" b="1" dirty="0">
                <a:latin typeface="Arial" panose="020B0604020202020204" pitchFamily="34" charset="0"/>
                <a:cs typeface="Arial" panose="020B0604020202020204" pitchFamily="34" charset="0"/>
              </a:rPr>
              <a:t>moisture content, or soil water content. </a:t>
            </a:r>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88912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F8CDF-E021-4526-83D3-667C74F4FA05}"/>
              </a:ext>
            </a:extLst>
          </p:cNvPr>
          <p:cNvSpPr>
            <a:spLocks noGrp="1"/>
          </p:cNvSpPr>
          <p:nvPr>
            <p:ph idx="1"/>
          </p:nvPr>
        </p:nvSpPr>
        <p:spPr>
          <a:xfrm>
            <a:off x="246743" y="424070"/>
            <a:ext cx="11560944" cy="6228521"/>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Near surface soil moisture is extracted by roots, and is then </a:t>
            </a:r>
            <a:r>
              <a:rPr lang="en-US" sz="2400" b="1" dirty="0">
                <a:latin typeface="Arial" panose="020B0604020202020204" pitchFamily="34" charset="0"/>
                <a:cs typeface="Arial" panose="020B0604020202020204" pitchFamily="34" charset="0"/>
              </a:rPr>
              <a:t>transpired. </a:t>
            </a:r>
            <a:endParaRPr lang="en-US" sz="2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q"/>
            </a:pPr>
            <a:r>
              <a:rPr lang="en-US" sz="2400" b="1" dirty="0">
                <a:solidFill>
                  <a:srgbClr val="00B050"/>
                </a:solidFill>
                <a:latin typeface="Arial" panose="020B0604020202020204" pitchFamily="34" charset="0"/>
                <a:cs typeface="Arial" panose="020B0604020202020204" pitchFamily="34" charset="0"/>
              </a:rPr>
              <a:t>Transpiration</a:t>
            </a:r>
            <a:r>
              <a:rPr lang="en-US" sz="2400" dirty="0">
                <a:latin typeface="Arial" panose="020B0604020202020204" pitchFamily="34" charset="0"/>
                <a:cs typeface="Arial" panose="020B0604020202020204" pitchFamily="34" charset="0"/>
              </a:rPr>
              <a:t> is the process by which plants return moisture to the air.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Plants take up water through their roots and then lose some of the water through pores in their leaves.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Water in the unsaturated zone can also migrate back to the land surface to </a:t>
            </a:r>
            <a:r>
              <a:rPr lang="en-US" sz="2400" b="1" dirty="0">
                <a:latin typeface="Arial" panose="020B0604020202020204" pitchFamily="34" charset="0"/>
                <a:cs typeface="Arial" panose="020B0604020202020204" pitchFamily="34" charset="0"/>
              </a:rPr>
              <a:t>evaporate</a:t>
            </a:r>
            <a:r>
              <a:rPr lang="en-US" sz="2400" dirty="0">
                <a:latin typeface="Arial" panose="020B0604020202020204" pitchFamily="34" charset="0"/>
                <a:cs typeface="Arial" panose="020B0604020202020204" pitchFamily="34" charset="0"/>
              </a:rPr>
              <a:t>. </a:t>
            </a:r>
          </a:p>
          <a:p>
            <a:pPr algn="just">
              <a:lnSpc>
                <a:spcPct val="150000"/>
              </a:lnSpc>
              <a:buFont typeface="Wingdings" panose="05000000000000000000" pitchFamily="2" charset="2"/>
              <a:buChar char="q"/>
            </a:pPr>
            <a:r>
              <a:rPr lang="en-US" sz="2400" b="1" dirty="0">
                <a:solidFill>
                  <a:srgbClr val="00B050"/>
                </a:solidFill>
                <a:latin typeface="Arial" panose="020B0604020202020204" pitchFamily="34" charset="0"/>
                <a:cs typeface="Arial" panose="020B0604020202020204" pitchFamily="34" charset="0"/>
              </a:rPr>
              <a:t>Evaporatio</a:t>
            </a:r>
            <a:r>
              <a:rPr lang="en-US" sz="2400" dirty="0">
                <a:solidFill>
                  <a:srgbClr val="00B050"/>
                </a:solidFill>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 is the process of returning moisture to the atmosphere.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Water on any surface, especially the surfaces of ponds, streams, rivers, lakes, and oceans, is warmed by the sun's heat until it reaches the point at which water turns into the vapor, or gaseous, form.</a:t>
            </a:r>
          </a:p>
          <a:p>
            <a:endParaRPr lang="en-US" dirty="0"/>
          </a:p>
          <a:p>
            <a:pPr algn="just">
              <a:lnSpc>
                <a:spcPct val="150000"/>
              </a:lnSpc>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35811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140B7C-1B35-4E72-B60A-F93ADFB96184}"/>
              </a:ext>
            </a:extLst>
          </p:cNvPr>
          <p:cNvSpPr>
            <a:spLocks noGrp="1"/>
          </p:cNvSpPr>
          <p:nvPr>
            <p:ph idx="1"/>
          </p:nvPr>
        </p:nvSpPr>
        <p:spPr>
          <a:xfrm>
            <a:off x="449943" y="397564"/>
            <a:ext cx="10903857" cy="6003235"/>
          </a:xfrm>
        </p:spPr>
        <p:txBody>
          <a:bodyPr>
            <a:normAutofit lnSpcReduction="10000"/>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Under some conditions, water can flow laterally in the unsaturated zone, e.g. through </a:t>
            </a:r>
            <a:r>
              <a:rPr lang="en-US" sz="2400" b="1" dirty="0">
                <a:latin typeface="Arial" panose="020B0604020202020204" pitchFamily="34" charset="0"/>
                <a:cs typeface="Arial" panose="020B0604020202020204" pitchFamily="34" charset="0"/>
              </a:rPr>
              <a:t>macro-pores, </a:t>
            </a:r>
            <a:r>
              <a:rPr lang="en-US" sz="2400" dirty="0">
                <a:latin typeface="Arial" panose="020B0604020202020204" pitchFamily="34" charset="0"/>
                <a:cs typeface="Arial" panose="020B0604020202020204" pitchFamily="34" charset="0"/>
              </a:rPr>
              <a:t>a process known as </a:t>
            </a:r>
            <a:r>
              <a:rPr lang="en-US" sz="2400" b="1" dirty="0">
                <a:latin typeface="Arial" panose="020B0604020202020204" pitchFamily="34" charset="0"/>
                <a:cs typeface="Arial" panose="020B0604020202020204" pitchFamily="34" charset="0"/>
              </a:rPr>
              <a:t>interflow. </a:t>
            </a:r>
            <a:endParaRPr lang="en-US" sz="2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Some water in the unsaturated zone is pulled downward by </a:t>
            </a:r>
            <a:r>
              <a:rPr lang="en-US" sz="2400" b="1" dirty="0">
                <a:latin typeface="Arial" panose="020B0604020202020204" pitchFamily="34" charset="0"/>
                <a:cs typeface="Arial" panose="020B0604020202020204" pitchFamily="34" charset="0"/>
              </a:rPr>
              <a:t>gravity drainage (percolation). </a:t>
            </a:r>
            <a:endParaRPr lang="en-US" sz="2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At some depth, the pores of the soil are saturated with water. The top of the </a:t>
            </a:r>
            <a:r>
              <a:rPr lang="en-US" sz="2400" b="1" dirty="0">
                <a:latin typeface="Arial" panose="020B0604020202020204" pitchFamily="34" charset="0"/>
                <a:cs typeface="Arial" panose="020B0604020202020204" pitchFamily="34" charset="0"/>
              </a:rPr>
              <a:t>saturated zone </a:t>
            </a:r>
            <a:r>
              <a:rPr lang="en-US" sz="2400" dirty="0">
                <a:latin typeface="Arial" panose="020B0604020202020204" pitchFamily="34" charset="0"/>
                <a:cs typeface="Arial" panose="020B0604020202020204" pitchFamily="34" charset="0"/>
              </a:rPr>
              <a:t>is called the </a:t>
            </a:r>
            <a:r>
              <a:rPr lang="en-US" sz="2400" b="1" dirty="0">
                <a:latin typeface="Arial" panose="020B0604020202020204" pitchFamily="34" charset="0"/>
                <a:cs typeface="Arial" panose="020B0604020202020204" pitchFamily="34" charset="0"/>
              </a:rPr>
              <a:t>water table </a:t>
            </a:r>
            <a:endParaRPr lang="en-US" sz="2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Water stored in the saturated zone is called </a:t>
            </a:r>
            <a:r>
              <a:rPr lang="en-US" sz="2400" b="1" dirty="0">
                <a:latin typeface="Arial" panose="020B0604020202020204" pitchFamily="34" charset="0"/>
                <a:cs typeface="Arial" panose="020B0604020202020204" pitchFamily="34" charset="0"/>
              </a:rPr>
              <a:t>groundwater</a:t>
            </a:r>
            <a:r>
              <a:rPr lang="en-US" sz="2400" dirty="0">
                <a:latin typeface="Arial" panose="020B0604020202020204" pitchFamily="34" charset="0"/>
                <a:cs typeface="Arial" panose="020B0604020202020204" pitchFamily="34" charset="0"/>
              </a:rPr>
              <a:t>.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It moves through the soil layer as </a:t>
            </a:r>
            <a:r>
              <a:rPr lang="en-US" sz="2400" b="1" dirty="0">
                <a:latin typeface="Arial" panose="020B0604020202020204" pitchFamily="34" charset="0"/>
                <a:cs typeface="Arial" panose="020B0604020202020204" pitchFamily="34" charset="0"/>
              </a:rPr>
              <a:t>saturated subsurface flow (baseflow, groundwater flow) </a:t>
            </a:r>
            <a:r>
              <a:rPr lang="en-US" sz="2400" dirty="0">
                <a:latin typeface="Arial" panose="020B0604020202020204" pitchFamily="34" charset="0"/>
                <a:cs typeface="Arial" panose="020B0604020202020204" pitchFamily="34" charset="0"/>
              </a:rPr>
              <a:t>until it discharges as a spring, seeps into a pond or stream, or the ocean. </a:t>
            </a:r>
          </a:p>
          <a:p>
            <a:endParaRPr lang="en-US" dirty="0"/>
          </a:p>
        </p:txBody>
      </p:sp>
    </p:spTree>
    <p:extLst>
      <p:ext uri="{BB962C8B-B14F-4D97-AF65-F5344CB8AC3E}">
        <p14:creationId xmlns:p14="http://schemas.microsoft.com/office/powerpoint/2010/main" val="6905248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C2168-0864-40C0-B6D6-5B38369A1986}"/>
              </a:ext>
            </a:extLst>
          </p:cNvPr>
          <p:cNvSpPr>
            <a:spLocks noGrp="1"/>
          </p:cNvSpPr>
          <p:nvPr>
            <p:ph type="title"/>
          </p:nvPr>
        </p:nvSpPr>
        <p:spPr>
          <a:xfrm>
            <a:off x="838200" y="101600"/>
            <a:ext cx="10515600" cy="769258"/>
          </a:xfrm>
        </p:spPr>
        <p:txBody>
          <a:bodyPr>
            <a:normAutofit/>
          </a:bodyPr>
          <a:lstStyle/>
          <a:p>
            <a:r>
              <a:rPr lang="en-US" sz="2800" b="1" dirty="0">
                <a:latin typeface="Arial" panose="020B0604020202020204" pitchFamily="34" charset="0"/>
                <a:cs typeface="Arial" panose="020B0604020202020204" pitchFamily="34" charset="0"/>
              </a:rPr>
              <a:t>Ground water</a:t>
            </a:r>
          </a:p>
        </p:txBody>
      </p:sp>
      <p:sp>
        <p:nvSpPr>
          <p:cNvPr id="3" name="Content Placeholder 2">
            <a:extLst>
              <a:ext uri="{FF2B5EF4-FFF2-40B4-BE49-F238E27FC236}">
                <a16:creationId xmlns:a16="http://schemas.microsoft.com/office/drawing/2014/main" id="{11BF9518-06B1-4198-90E4-CE3C4EBFCC7E}"/>
              </a:ext>
            </a:extLst>
          </p:cNvPr>
          <p:cNvSpPr>
            <a:spLocks noGrp="1"/>
          </p:cNvSpPr>
          <p:nvPr>
            <p:ph idx="1"/>
          </p:nvPr>
        </p:nvSpPr>
        <p:spPr>
          <a:xfrm>
            <a:off x="508000" y="870858"/>
            <a:ext cx="11292114" cy="5776685"/>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Water in the </a:t>
            </a:r>
            <a:r>
              <a:rPr lang="en-US" sz="2400" b="1" dirty="0">
                <a:latin typeface="Arial" panose="020B0604020202020204" pitchFamily="34" charset="0"/>
                <a:cs typeface="Arial" panose="020B0604020202020204" pitchFamily="34" charset="0"/>
              </a:rPr>
              <a:t>zone of saturation</a:t>
            </a:r>
            <a:r>
              <a:rPr lang="en-US" sz="2400" dirty="0">
                <a:latin typeface="Arial" panose="020B0604020202020204" pitchFamily="34" charset="0"/>
                <a:cs typeface="Arial" panose="020B0604020202020204" pitchFamily="34" charset="0"/>
              </a:rPr>
              <a:t>.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Lies beneath </a:t>
            </a:r>
            <a:r>
              <a:rPr lang="en-US" sz="2400" b="1" dirty="0">
                <a:latin typeface="Arial" panose="020B0604020202020204" pitchFamily="34" charset="0"/>
                <a:cs typeface="Arial" panose="020B0604020202020204" pitchFamily="34" charset="0"/>
              </a:rPr>
              <a:t>the zone of aeration </a:t>
            </a:r>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vadose zone or soil moisture</a:t>
            </a:r>
            <a:r>
              <a:rPr lang="en-US" sz="2400" dirty="0">
                <a:latin typeface="Arial" panose="020B0604020202020204" pitchFamily="34" charset="0"/>
                <a:cs typeface="Arial" panose="020B0604020202020204" pitchFamily="34" charset="0"/>
              </a:rPr>
              <a:t>).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water table </a:t>
            </a:r>
            <a:r>
              <a:rPr lang="en-US" sz="2400" dirty="0">
                <a:latin typeface="Arial" panose="020B0604020202020204" pitchFamily="34" charset="0"/>
                <a:cs typeface="Arial" panose="020B0604020202020204" pitchFamily="34" charset="0"/>
              </a:rPr>
              <a:t>is the top surface of the zone of saturation.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It fluctuates with topography (may be higher than elevation of land such as at a lake) and with rate of recharge (infiltration from surface plus migration in from side) versus rate of discharge (loss due to pumping and migration out).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Varies with changes in seasonal or daily precipitation.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Ground water is the most important source of fresh water today, not surface waters (lakes and rivers). </a:t>
            </a:r>
          </a:p>
          <a:p>
            <a:endParaRPr lang="en-US" dirty="0"/>
          </a:p>
        </p:txBody>
      </p:sp>
    </p:spTree>
    <p:extLst>
      <p:ext uri="{BB962C8B-B14F-4D97-AF65-F5344CB8AC3E}">
        <p14:creationId xmlns:p14="http://schemas.microsoft.com/office/powerpoint/2010/main" val="1375572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BA5E5-74C2-4E98-996C-5C92364F5308}"/>
              </a:ext>
            </a:extLst>
          </p:cNvPr>
          <p:cNvSpPr>
            <a:spLocks noGrp="1"/>
          </p:cNvSpPr>
          <p:nvPr>
            <p:ph type="title"/>
          </p:nvPr>
        </p:nvSpPr>
        <p:spPr>
          <a:xfrm>
            <a:off x="838200" y="101601"/>
            <a:ext cx="10515600" cy="464456"/>
          </a:xfrm>
        </p:spPr>
        <p:txBody>
          <a:bodyPr>
            <a:normAutofit/>
          </a:bodyPr>
          <a:lstStyle/>
          <a:p>
            <a:r>
              <a:rPr lang="en-US" sz="2400" b="1" dirty="0">
                <a:latin typeface="Arial" panose="020B0604020202020204" pitchFamily="34" charset="0"/>
                <a:cs typeface="Arial" panose="020B0604020202020204" pitchFamily="34" charset="0"/>
              </a:rPr>
              <a:t>Ground water</a:t>
            </a:r>
          </a:p>
        </p:txBody>
      </p:sp>
      <p:pic>
        <p:nvPicPr>
          <p:cNvPr id="4" name="Content Placeholder 3">
            <a:extLst>
              <a:ext uri="{FF2B5EF4-FFF2-40B4-BE49-F238E27FC236}">
                <a16:creationId xmlns:a16="http://schemas.microsoft.com/office/drawing/2014/main" id="{21B7BDB1-57A3-4E5F-866E-E4C86331008B}"/>
              </a:ext>
            </a:extLst>
          </p:cNvPr>
          <p:cNvPicPr>
            <a:picLocks noGrp="1" noChangeAspect="1"/>
          </p:cNvPicPr>
          <p:nvPr>
            <p:ph idx="1"/>
          </p:nvPr>
        </p:nvPicPr>
        <p:blipFill>
          <a:blip r:embed="rId2"/>
          <a:stretch>
            <a:fillRect/>
          </a:stretch>
        </p:blipFill>
        <p:spPr>
          <a:xfrm>
            <a:off x="2412193" y="566057"/>
            <a:ext cx="8284836" cy="6190341"/>
          </a:xfrm>
          <a:prstGeom prst="rect">
            <a:avLst/>
          </a:prstGeom>
        </p:spPr>
      </p:pic>
    </p:spTree>
    <p:extLst>
      <p:ext uri="{BB962C8B-B14F-4D97-AF65-F5344CB8AC3E}">
        <p14:creationId xmlns:p14="http://schemas.microsoft.com/office/powerpoint/2010/main" val="4819699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04C8A-F3A4-4EF3-A2BB-80F916CBFA33}"/>
              </a:ext>
            </a:extLst>
          </p:cNvPr>
          <p:cNvSpPr>
            <a:spLocks noGrp="1"/>
          </p:cNvSpPr>
          <p:nvPr>
            <p:ph type="title"/>
          </p:nvPr>
        </p:nvSpPr>
        <p:spPr>
          <a:xfrm>
            <a:off x="838200" y="92766"/>
            <a:ext cx="10515600" cy="410817"/>
          </a:xfrm>
        </p:spPr>
        <p:txBody>
          <a:bodyPr>
            <a:normAutofit fontScale="90000"/>
          </a:bodyPr>
          <a:lstStyle/>
          <a:p>
            <a:r>
              <a:rPr lang="en-US" sz="2800" b="1" dirty="0">
                <a:latin typeface="Arial" panose="020B0604020202020204" pitchFamily="34" charset="0"/>
                <a:cs typeface="Arial" panose="020B0604020202020204" pitchFamily="34" charset="0"/>
              </a:rPr>
              <a:t>What is Watershed Hydrology?</a:t>
            </a:r>
          </a:p>
        </p:txBody>
      </p:sp>
      <p:sp>
        <p:nvSpPr>
          <p:cNvPr id="3" name="Content Placeholder 2">
            <a:extLst>
              <a:ext uri="{FF2B5EF4-FFF2-40B4-BE49-F238E27FC236}">
                <a16:creationId xmlns:a16="http://schemas.microsoft.com/office/drawing/2014/main" id="{62B787C9-C8E7-4351-B2EC-A67E36FB4EAF}"/>
              </a:ext>
            </a:extLst>
          </p:cNvPr>
          <p:cNvSpPr>
            <a:spLocks noGrp="1"/>
          </p:cNvSpPr>
          <p:nvPr>
            <p:ph idx="1"/>
          </p:nvPr>
        </p:nvSpPr>
        <p:spPr>
          <a:xfrm>
            <a:off x="212035" y="503583"/>
            <a:ext cx="11754678" cy="6261651"/>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Different disciplines analyze and describe data based on different land-based units. For example,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timber management employs the forest stand,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agriculture uses pastures, fields, or grazing allotments, and </a:t>
            </a:r>
          </a:p>
          <a:p>
            <a:pPr lvl="1" algn="just">
              <a:lnSpc>
                <a:spcPct val="150000"/>
              </a:lnSpc>
              <a:buFont typeface="Wingdings" panose="05000000000000000000" pitchFamily="2" charset="2"/>
              <a:buChar char="Ø"/>
            </a:pPr>
            <a:r>
              <a:rPr lang="en-US" dirty="0">
                <a:latin typeface="Arial" panose="020B0604020202020204" pitchFamily="34" charset="0"/>
                <a:cs typeface="Arial" panose="020B0604020202020204" pitchFamily="34" charset="0"/>
              </a:rPr>
              <a:t>urban land managers focus on the city or municipality. </a:t>
            </a: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In hydrology, the land unit is the </a:t>
            </a:r>
            <a:r>
              <a:rPr lang="en-US" sz="2400" b="1" dirty="0">
                <a:latin typeface="Arial" panose="020B0604020202020204" pitchFamily="34" charset="0"/>
                <a:cs typeface="Arial" panose="020B0604020202020204" pitchFamily="34" charset="0"/>
              </a:rPr>
              <a:t>watershed</a:t>
            </a:r>
            <a:r>
              <a:rPr lang="en-US" sz="2400" dirty="0">
                <a:latin typeface="Arial" panose="020B0604020202020204" pitchFamily="34" charset="0"/>
                <a:cs typeface="Arial" panose="020B0604020202020204" pitchFamily="34" charset="0"/>
              </a:rPr>
              <a:t>, which also may be referred to as a </a:t>
            </a:r>
            <a:r>
              <a:rPr lang="en-US" sz="2400" b="1" dirty="0">
                <a:latin typeface="Arial" panose="020B0604020202020204" pitchFamily="34" charset="0"/>
                <a:cs typeface="Arial" panose="020B0604020202020204" pitchFamily="34" charset="0"/>
              </a:rPr>
              <a:t>basin </a:t>
            </a:r>
            <a:r>
              <a:rPr lang="en-US" sz="2400" dirty="0">
                <a:latin typeface="Arial" panose="020B0604020202020204" pitchFamily="34" charset="0"/>
                <a:cs typeface="Arial" panose="020B0604020202020204" pitchFamily="34" charset="0"/>
              </a:rPr>
              <a:t>or </a:t>
            </a:r>
            <a:r>
              <a:rPr lang="en-US" sz="2400" b="1" dirty="0">
                <a:latin typeface="Arial" panose="020B0604020202020204" pitchFamily="34" charset="0"/>
                <a:cs typeface="Arial" panose="020B0604020202020204" pitchFamily="34" charset="0"/>
              </a:rPr>
              <a:t>catchment</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085926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3DFFE5-8565-4B62-9FF5-BAD86A3C1B4A}"/>
              </a:ext>
            </a:extLst>
          </p:cNvPr>
          <p:cNvSpPr>
            <a:spLocks noGrp="1"/>
          </p:cNvSpPr>
          <p:nvPr>
            <p:ph idx="1"/>
          </p:nvPr>
        </p:nvSpPr>
        <p:spPr>
          <a:xfrm>
            <a:off x="357809" y="238540"/>
            <a:ext cx="11542643" cy="6440556"/>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Understanding how water is used and cycled through a watershed provides the foundation for understanding and describing how </a:t>
            </a:r>
            <a:r>
              <a:rPr lang="en-US" sz="2400" dirty="0">
                <a:solidFill>
                  <a:srgbClr val="00B050"/>
                </a:solidFill>
                <a:latin typeface="Arial" panose="020B0604020202020204" pitchFamily="34" charset="0"/>
                <a:cs typeface="Arial" panose="020B0604020202020204" pitchFamily="34" charset="0"/>
              </a:rPr>
              <a:t>landscapes and water interact</a:t>
            </a:r>
            <a:r>
              <a:rPr lang="en-US" sz="2400" dirty="0">
                <a:latin typeface="Arial" panose="020B0604020202020204" pitchFamily="34" charset="0"/>
                <a:cs typeface="Arial" panose="020B0604020202020204" pitchFamily="34" charset="0"/>
              </a:rPr>
              <a:t>. </a:t>
            </a:r>
          </a:p>
          <a:p>
            <a:pPr algn="just">
              <a:lnSpc>
                <a:spcPct val="150000"/>
              </a:lnSpc>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 most basic and essential tool for understanding these interactions is the </a:t>
            </a:r>
            <a:r>
              <a:rPr lang="en-US" sz="2400" b="1" dirty="0">
                <a:latin typeface="Arial" panose="020B0604020202020204" pitchFamily="34" charset="0"/>
                <a:cs typeface="Arial" panose="020B0604020202020204" pitchFamily="34" charset="0"/>
              </a:rPr>
              <a:t>hydrologic cycle </a:t>
            </a:r>
            <a:r>
              <a:rPr lang="en-US" sz="2400" dirty="0">
                <a:latin typeface="Arial" panose="020B0604020202020204" pitchFamily="34" charset="0"/>
                <a:cs typeface="Arial" panose="020B0604020202020204" pitchFamily="34" charset="0"/>
              </a:rPr>
              <a:t>which</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describes how water is stored and moves within and among watersheds </a:t>
            </a:r>
          </a:p>
        </p:txBody>
      </p:sp>
    </p:spTree>
    <p:extLst>
      <p:ext uri="{BB962C8B-B14F-4D97-AF65-F5344CB8AC3E}">
        <p14:creationId xmlns:p14="http://schemas.microsoft.com/office/powerpoint/2010/main" val="992925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96676F-1ABE-4168-AC51-3E3508512A02}"/>
              </a:ext>
            </a:extLst>
          </p:cNvPr>
          <p:cNvSpPr>
            <a:spLocks noGrp="1"/>
          </p:cNvSpPr>
          <p:nvPr>
            <p:ph idx="1"/>
          </p:nvPr>
        </p:nvSpPr>
        <p:spPr>
          <a:xfrm>
            <a:off x="198783" y="344556"/>
            <a:ext cx="11675165" cy="6334539"/>
          </a:xfrm>
        </p:spPr>
        <p:txBody>
          <a:bodyPr>
            <a:normAutofit fontScale="92500"/>
          </a:bodyPr>
          <a:lstStyle/>
          <a:p>
            <a:pPr algn="just">
              <a:lnSpc>
                <a:spcPct val="150000"/>
              </a:lnSpc>
              <a:buFont typeface="Wingdings" panose="05000000000000000000" pitchFamily="2" charset="2"/>
              <a:buChar char="q"/>
            </a:pPr>
            <a:r>
              <a:rPr lang="en-US" i="1" dirty="0">
                <a:latin typeface="Arial" panose="020B0604020202020204" pitchFamily="34" charset="0"/>
                <a:cs typeface="Arial" panose="020B0604020202020204" pitchFamily="34" charset="0"/>
              </a:rPr>
              <a:t>Hence, Watershed hydrology </a:t>
            </a:r>
            <a:r>
              <a:rPr lang="en-US" dirty="0">
                <a:latin typeface="Arial" panose="020B0604020202020204" pitchFamily="34" charset="0"/>
                <a:cs typeface="Arial" panose="020B0604020202020204" pitchFamily="34" charset="0"/>
              </a:rPr>
              <a:t>is an interdisciplinary science that focuses on the union of landuse activities including forestry, grazing, agroforestry, agricultural cropping, mining and urbanization with the science of hydrology. </a:t>
            </a:r>
          </a:p>
          <a:p>
            <a:pPr algn="just">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Understanding the hydrologic response to land use and management is paramount to sustain land and water resources for future generations. </a:t>
            </a:r>
          </a:p>
          <a:p>
            <a:pPr algn="just">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Gaining this understanding requires that we are able to recognize: </a:t>
            </a:r>
          </a:p>
          <a:p>
            <a:pPr lvl="1" algn="just">
              <a:lnSpc>
                <a:spcPct val="150000"/>
              </a:lnSpc>
              <a:buFont typeface="Wingdings" panose="05000000000000000000" pitchFamily="2" charset="2"/>
              <a:buChar char="Ø"/>
            </a:pPr>
            <a:r>
              <a:rPr lang="en-US" sz="2600" dirty="0">
                <a:latin typeface="Arial" panose="020B0604020202020204" pitchFamily="34" charset="0"/>
                <a:cs typeface="Arial" panose="020B0604020202020204" pitchFamily="34" charset="0"/>
              </a:rPr>
              <a:t>how human use of natural resources alters fundamental hydrologic processes</a:t>
            </a:r>
          </a:p>
          <a:p>
            <a:pPr lvl="1" algn="just">
              <a:lnSpc>
                <a:spcPct val="150000"/>
              </a:lnSpc>
              <a:buFont typeface="Wingdings" panose="05000000000000000000" pitchFamily="2" charset="2"/>
              <a:buChar char="Ø"/>
            </a:pPr>
            <a:r>
              <a:rPr lang="en-US" sz="2600" dirty="0">
                <a:latin typeface="Arial" panose="020B0604020202020204" pitchFamily="34" charset="0"/>
                <a:cs typeface="Arial" panose="020B0604020202020204" pitchFamily="34" charset="0"/>
              </a:rPr>
              <a:t>how these changes in processes translate into water flow response from watersheds.</a:t>
            </a:r>
          </a:p>
          <a:p>
            <a:endParaRPr lang="en-US" dirty="0"/>
          </a:p>
        </p:txBody>
      </p:sp>
    </p:spTree>
    <p:extLst>
      <p:ext uri="{BB962C8B-B14F-4D97-AF65-F5344CB8AC3E}">
        <p14:creationId xmlns:p14="http://schemas.microsoft.com/office/powerpoint/2010/main" val="2113987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7F1F2EA-471B-440C-9C1A-DAF3C9DA4443}"/>
              </a:ext>
            </a:extLst>
          </p:cNvPr>
          <p:cNvPicPr>
            <a:picLocks noGrp="1" noChangeAspect="1"/>
          </p:cNvPicPr>
          <p:nvPr>
            <p:ph idx="1"/>
          </p:nvPr>
        </p:nvPicPr>
        <p:blipFill>
          <a:blip r:embed="rId2"/>
          <a:stretch>
            <a:fillRect/>
          </a:stretch>
        </p:blipFill>
        <p:spPr>
          <a:xfrm>
            <a:off x="212035" y="145774"/>
            <a:ext cx="11701669" cy="5984986"/>
          </a:xfrm>
          <a:prstGeom prst="rect">
            <a:avLst/>
          </a:prstGeom>
        </p:spPr>
      </p:pic>
    </p:spTree>
    <p:extLst>
      <p:ext uri="{BB962C8B-B14F-4D97-AF65-F5344CB8AC3E}">
        <p14:creationId xmlns:p14="http://schemas.microsoft.com/office/powerpoint/2010/main" val="151039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1EA96C-BE1C-40FA-97C4-603AE1621C91}"/>
              </a:ext>
            </a:extLst>
          </p:cNvPr>
          <p:cNvSpPr>
            <a:spLocks noGrp="1"/>
          </p:cNvSpPr>
          <p:nvPr>
            <p:ph idx="1"/>
          </p:nvPr>
        </p:nvSpPr>
        <p:spPr>
          <a:xfrm>
            <a:off x="172278" y="238539"/>
            <a:ext cx="11847444" cy="6400800"/>
          </a:xfrm>
        </p:spPr>
        <p:txBody>
          <a:bodyPr>
            <a:normAutofit lnSpcReduction="10000"/>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atmosphere redistributes evaporated water by precipitation and condensation</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biosphere is from the top of trees to the deepest roots that can partition the water in it into runoff, soil and groundwater storage, groundwater seepage, or evapotranspiration back to the atmosphere.</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hydrologic processes of the biosphere and their interactions with vegetation and soils are of interest in understanding the hydrology and management of watersheds</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human activities can alter the magnitude of various watershed storage components including soil water, rivers, lakes, and reservoirs.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With the water budget approach, one can examine existing watershed systems, quantify the effects of management impacts on the hydrologic cycle, and in some cases predict or estimate the hydrologic consequences of proposed activities.</a:t>
            </a:r>
          </a:p>
        </p:txBody>
      </p:sp>
    </p:spTree>
    <p:extLst>
      <p:ext uri="{BB962C8B-B14F-4D97-AF65-F5344CB8AC3E}">
        <p14:creationId xmlns:p14="http://schemas.microsoft.com/office/powerpoint/2010/main" val="24988093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BF6F2C-6136-474D-B14F-4F810C59820F}"/>
              </a:ext>
            </a:extLst>
          </p:cNvPr>
          <p:cNvSpPr>
            <a:spLocks noGrp="1"/>
          </p:cNvSpPr>
          <p:nvPr>
            <p:ph idx="1"/>
          </p:nvPr>
        </p:nvSpPr>
        <p:spPr>
          <a:xfrm>
            <a:off x="371061" y="265042"/>
            <a:ext cx="11542643" cy="6414053"/>
          </a:xfrm>
        </p:spPr>
        <p:txBody>
          <a:bodyPr>
            <a:normAutofit/>
          </a:bodyPr>
          <a:lstStyle/>
          <a:p>
            <a:pPr>
              <a:buFont typeface="Wingdings" panose="05000000000000000000" pitchFamily="2" charset="2"/>
              <a:buChar char="q"/>
            </a:pPr>
            <a:r>
              <a:rPr lang="en-US" b="1" dirty="0">
                <a:latin typeface="Arial" panose="020B0604020202020204" pitchFamily="34" charset="0"/>
                <a:cs typeface="Arial" panose="020B0604020202020204" pitchFamily="34" charset="0"/>
              </a:rPr>
              <a:t>Water balance (The Conservation Equations)</a:t>
            </a:r>
            <a:endParaRPr lang="en-US" dirty="0"/>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 </a:t>
            </a:r>
            <a:r>
              <a:rPr lang="en-US" b="1" dirty="0">
                <a:latin typeface="Arial" panose="020B0604020202020204" pitchFamily="34" charset="0"/>
                <a:cs typeface="Arial" panose="020B0604020202020204" pitchFamily="34" charset="0"/>
              </a:rPr>
              <a:t>system (e.g., lake, watershed) </a:t>
            </a:r>
            <a:r>
              <a:rPr lang="en-US" dirty="0">
                <a:latin typeface="Arial" panose="020B0604020202020204" pitchFamily="34" charset="0"/>
                <a:cs typeface="Arial" panose="020B0604020202020204" pitchFamily="34" charset="0"/>
              </a:rPr>
              <a:t>is any conceptually-defined region of space capable of receiving a sequence of </a:t>
            </a:r>
            <a:r>
              <a:rPr lang="en-US" b="1" dirty="0">
                <a:latin typeface="Arial" panose="020B0604020202020204" pitchFamily="34" charset="0"/>
                <a:cs typeface="Arial" panose="020B0604020202020204" pitchFamily="34" charset="0"/>
              </a:rPr>
              <a:t>inputs </a:t>
            </a:r>
            <a:r>
              <a:rPr lang="en-US" dirty="0">
                <a:latin typeface="Arial" panose="020B0604020202020204" pitchFamily="34" charset="0"/>
                <a:cs typeface="Arial" panose="020B0604020202020204" pitchFamily="34" charset="0"/>
              </a:rPr>
              <a:t>of a </a:t>
            </a:r>
            <a:r>
              <a:rPr lang="en-US" b="1" dirty="0">
                <a:latin typeface="Arial" panose="020B0604020202020204" pitchFamily="34" charset="0"/>
                <a:cs typeface="Arial" panose="020B0604020202020204" pitchFamily="34" charset="0"/>
              </a:rPr>
              <a:t>conservative </a:t>
            </a:r>
            <a:r>
              <a:rPr lang="en-US" dirty="0">
                <a:latin typeface="Arial" panose="020B0604020202020204" pitchFamily="34" charset="0"/>
                <a:cs typeface="Arial" panose="020B0604020202020204" pitchFamily="34" charset="0"/>
              </a:rPr>
              <a:t>quantity </a:t>
            </a:r>
            <a:r>
              <a:rPr lang="en-US" b="1" dirty="0">
                <a:latin typeface="Arial" panose="020B0604020202020204" pitchFamily="34" charset="0"/>
                <a:cs typeface="Arial" panose="020B0604020202020204" pitchFamily="34" charset="0"/>
              </a:rPr>
              <a:t>storing </a:t>
            </a:r>
            <a:r>
              <a:rPr lang="en-US" dirty="0">
                <a:latin typeface="Arial" panose="020B0604020202020204" pitchFamily="34" charset="0"/>
                <a:cs typeface="Arial" panose="020B0604020202020204" pitchFamily="34" charset="0"/>
              </a:rPr>
              <a:t>some of that quantity, and </a:t>
            </a:r>
            <a:r>
              <a:rPr lang="en-US" b="1" dirty="0">
                <a:latin typeface="Arial" panose="020B0604020202020204" pitchFamily="34" charset="0"/>
                <a:cs typeface="Arial" panose="020B0604020202020204" pitchFamily="34" charset="0"/>
              </a:rPr>
              <a:t>discharging outputs </a:t>
            </a:r>
            <a:r>
              <a:rPr lang="en-US" dirty="0">
                <a:latin typeface="Arial" panose="020B0604020202020204" pitchFamily="34" charset="0"/>
                <a:cs typeface="Arial" panose="020B0604020202020204" pitchFamily="34" charset="0"/>
              </a:rPr>
              <a:t>of that quantity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 conservative quantity is one that cannot be created or destroyed within the system, for example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mass, energy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basic </a:t>
            </a:r>
            <a:r>
              <a:rPr lang="en-US" b="1" dirty="0">
                <a:latin typeface="Arial" panose="020B0604020202020204" pitchFamily="34" charset="0"/>
                <a:cs typeface="Arial" panose="020B0604020202020204" pitchFamily="34" charset="0"/>
              </a:rPr>
              <a:t>conservation equation </a:t>
            </a:r>
            <a:r>
              <a:rPr lang="en-US" dirty="0">
                <a:latin typeface="Arial" panose="020B0604020202020204" pitchFamily="34" charset="0"/>
                <a:cs typeface="Arial" panose="020B0604020202020204" pitchFamily="34" charset="0"/>
              </a:rPr>
              <a:t>states: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amount of a conservative quantity entering a control volume during a defined time period, minus the amount leaving the volume during the time period, equals the change in the amount of the quantity. </a:t>
            </a:r>
          </a:p>
          <a:p>
            <a:pPr>
              <a:buFont typeface="Wingdings" panose="05000000000000000000" pitchFamily="2" charset="2"/>
              <a:buChar char="q"/>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32340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85088A-AB14-466D-9327-4864AE4AC278}"/>
              </a:ext>
            </a:extLst>
          </p:cNvPr>
          <p:cNvSpPr>
            <a:spLocks noGrp="1"/>
          </p:cNvSpPr>
          <p:nvPr>
            <p:ph idx="1"/>
          </p:nvPr>
        </p:nvSpPr>
        <p:spPr>
          <a:xfrm>
            <a:off x="477078" y="172278"/>
            <a:ext cx="11410122" cy="6685722"/>
          </a:xfrm>
        </p:spPr>
        <p:txBody>
          <a:bodyPr>
            <a:normAutofit fontScale="92500" lnSpcReduction="10000"/>
          </a:bodyPr>
          <a:lstStyle/>
          <a:p>
            <a:pPr algn="just">
              <a:lnSpc>
                <a:spcPct val="150000"/>
              </a:lnSpc>
              <a:buFont typeface="Wingdings" panose="05000000000000000000" pitchFamily="2" charset="2"/>
              <a:buChar char="v"/>
            </a:pPr>
            <a:r>
              <a:rPr lang="en-US" sz="2600" dirty="0">
                <a:latin typeface="Arial" panose="020B0604020202020204" pitchFamily="34" charset="0"/>
                <a:cs typeface="Arial" panose="020B0604020202020204" pitchFamily="34" charset="0"/>
              </a:rPr>
              <a:t>This basic conservation equation is in fact a generalization of the conservation of mass, Newton's first law (conservation of momentum) and the first law of thermodynamics (conservation of energy) </a:t>
            </a:r>
          </a:p>
          <a:p>
            <a:pPr algn="just">
              <a:lnSpc>
                <a:spcPct val="150000"/>
              </a:lnSpc>
              <a:buFont typeface="Wingdings" panose="05000000000000000000" pitchFamily="2" charset="2"/>
              <a:buChar char="v"/>
            </a:pPr>
            <a:r>
              <a:rPr lang="en-US" sz="2600" dirty="0">
                <a:latin typeface="Arial" panose="020B0604020202020204" pitchFamily="34" charset="0"/>
                <a:cs typeface="Arial" panose="020B0604020202020204" pitchFamily="34" charset="0"/>
              </a:rPr>
              <a:t>Stated more simply </a:t>
            </a:r>
          </a:p>
          <a:p>
            <a:pPr algn="just">
              <a:lnSpc>
                <a:spcPct val="150000"/>
              </a:lnSpc>
              <a:buFont typeface="Wingdings" panose="05000000000000000000" pitchFamily="2" charset="2"/>
              <a:buChar char="v"/>
            </a:pPr>
            <a:r>
              <a:rPr lang="en-US" sz="2600" b="1" dirty="0">
                <a:latin typeface="Arial" panose="020B0604020202020204" pitchFamily="34" charset="0"/>
                <a:cs typeface="Arial" panose="020B0604020202020204" pitchFamily="34" charset="0"/>
              </a:rPr>
              <a:t>Amount in - Amount out = Change in storage </a:t>
            </a:r>
            <a:endParaRPr lang="en-US" sz="2600" dirty="0">
              <a:latin typeface="Arial" panose="020B0604020202020204" pitchFamily="34" charset="0"/>
              <a:cs typeface="Arial" panose="020B0604020202020204" pitchFamily="34" charset="0"/>
            </a:endParaRPr>
          </a:p>
          <a:p>
            <a:pPr marL="0" indent="0" algn="just">
              <a:lnSpc>
                <a:spcPct val="150000"/>
              </a:lnSpc>
              <a:buNone/>
            </a:pPr>
            <a:r>
              <a:rPr lang="en-US" sz="2600" dirty="0">
                <a:latin typeface="Arial" panose="020B0604020202020204" pitchFamily="34" charset="0"/>
                <a:cs typeface="Arial" panose="020B0604020202020204" pitchFamily="34" charset="0"/>
              </a:rPr>
              <a:t>     or </a:t>
            </a:r>
          </a:p>
          <a:p>
            <a:pPr algn="just">
              <a:lnSpc>
                <a:spcPct val="150000"/>
              </a:lnSpc>
              <a:buFont typeface="Wingdings" panose="05000000000000000000" pitchFamily="2" charset="2"/>
              <a:buChar char="v"/>
            </a:pPr>
            <a:r>
              <a:rPr lang="en-US" sz="2600" b="1" dirty="0">
                <a:latin typeface="Arial" panose="020B0604020202020204" pitchFamily="34" charset="0"/>
                <a:cs typeface="Arial" panose="020B0604020202020204" pitchFamily="34" charset="0"/>
              </a:rPr>
              <a:t>   I - O = </a:t>
            </a:r>
            <a:r>
              <a:rPr lang="el-GR" sz="2600" b="1" dirty="0">
                <a:latin typeface="Times New Roman" panose="02020603050405020304" pitchFamily="18" charset="0"/>
                <a:cs typeface="Times New Roman" panose="02020603050405020304" pitchFamily="18" charset="0"/>
              </a:rPr>
              <a:t>Δ</a:t>
            </a:r>
            <a:r>
              <a:rPr lang="en-US" sz="2600" b="1" dirty="0">
                <a:latin typeface="Arial" panose="020B0604020202020204" pitchFamily="34" charset="0"/>
                <a:cs typeface="Arial" panose="020B0604020202020204" pitchFamily="34" charset="0"/>
              </a:rPr>
              <a:t>S </a:t>
            </a:r>
            <a:endParaRPr lang="en-US" sz="2600" dirty="0">
              <a:latin typeface="Arial" panose="020B0604020202020204" pitchFamily="34" charset="0"/>
              <a:cs typeface="Arial" panose="020B0604020202020204" pitchFamily="34" charset="0"/>
            </a:endParaRPr>
          </a:p>
          <a:p>
            <a:pPr algn="just">
              <a:lnSpc>
                <a:spcPct val="150000"/>
              </a:lnSpc>
              <a:buFont typeface="Wingdings" panose="05000000000000000000" pitchFamily="2" charset="2"/>
              <a:buChar char="v"/>
            </a:pPr>
            <a:r>
              <a:rPr lang="en-US" sz="2600" dirty="0">
                <a:latin typeface="Arial" panose="020B0604020202020204" pitchFamily="34" charset="0"/>
                <a:cs typeface="Arial" panose="020B0604020202020204" pitchFamily="34" charset="0"/>
              </a:rPr>
              <a:t>  This is only true </a:t>
            </a:r>
          </a:p>
          <a:p>
            <a:pPr lvl="2" algn="just">
              <a:lnSpc>
                <a:spcPct val="150000"/>
              </a:lnSpc>
              <a:buFont typeface="Wingdings" panose="05000000000000000000" pitchFamily="2" charset="2"/>
              <a:buChar char="Ø"/>
            </a:pPr>
            <a:r>
              <a:rPr lang="en-US" sz="2600" dirty="0">
                <a:latin typeface="Arial" panose="020B0604020202020204" pitchFamily="34" charset="0"/>
                <a:cs typeface="Arial" panose="020B0604020202020204" pitchFamily="34" charset="0"/>
              </a:rPr>
              <a:t>for conservative substances (no reaction) </a:t>
            </a:r>
          </a:p>
          <a:p>
            <a:pPr lvl="2" algn="just">
              <a:lnSpc>
                <a:spcPct val="150000"/>
              </a:lnSpc>
              <a:buFont typeface="Wingdings" panose="05000000000000000000" pitchFamily="2" charset="2"/>
              <a:buChar char="Ø"/>
            </a:pPr>
            <a:r>
              <a:rPr lang="en-US" sz="2600" dirty="0">
                <a:latin typeface="Arial" panose="020B0604020202020204" pitchFamily="34" charset="0"/>
                <a:cs typeface="Arial" panose="020B0604020202020204" pitchFamily="34" charset="0"/>
              </a:rPr>
              <a:t>defined control volumes </a:t>
            </a:r>
          </a:p>
          <a:p>
            <a:pPr lvl="2" algn="just">
              <a:lnSpc>
                <a:spcPct val="150000"/>
              </a:lnSpc>
              <a:buFont typeface="Wingdings" panose="05000000000000000000" pitchFamily="2" charset="2"/>
              <a:buChar char="Ø"/>
            </a:pPr>
            <a:r>
              <a:rPr lang="en-US" sz="2600" dirty="0">
                <a:latin typeface="Arial" panose="020B0604020202020204" pitchFamily="34" charset="0"/>
                <a:cs typeface="Arial" panose="020B0604020202020204" pitchFamily="34" charset="0"/>
              </a:rPr>
              <a:t>defined time period </a:t>
            </a:r>
            <a:r>
              <a:rPr lang="el-GR" sz="2600" dirty="0">
                <a:latin typeface="Arial" panose="020B0604020202020204" pitchFamily="34" charset="0"/>
                <a:cs typeface="Arial" panose="020B0604020202020204" pitchFamily="34" charset="0"/>
              </a:rPr>
              <a:t>Δ</a:t>
            </a:r>
            <a:r>
              <a:rPr lang="en-US" sz="2600" b="1" dirty="0">
                <a:latin typeface="Arial" panose="020B0604020202020204" pitchFamily="34" charset="0"/>
                <a:cs typeface="Arial" panose="020B0604020202020204" pitchFamily="34" charset="0"/>
              </a:rPr>
              <a:t>T </a:t>
            </a:r>
            <a:endParaRPr lang="en-US" sz="2600" dirty="0">
              <a:latin typeface="Arial" panose="020B060402020202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333F7D5A-8E57-4018-9790-FB2081708CD2}"/>
              </a:ext>
            </a:extLst>
          </p:cNvPr>
          <p:cNvPicPr>
            <a:picLocks noChangeAspect="1"/>
          </p:cNvPicPr>
          <p:nvPr/>
        </p:nvPicPr>
        <p:blipFill>
          <a:blip r:embed="rId2"/>
          <a:stretch>
            <a:fillRect/>
          </a:stretch>
        </p:blipFill>
        <p:spPr>
          <a:xfrm>
            <a:off x="9014573" y="3091281"/>
            <a:ext cx="2210017" cy="2964962"/>
          </a:xfrm>
          <a:prstGeom prst="rect">
            <a:avLst/>
          </a:prstGeom>
        </p:spPr>
      </p:pic>
    </p:spTree>
    <p:extLst>
      <p:ext uri="{BB962C8B-B14F-4D97-AF65-F5344CB8AC3E}">
        <p14:creationId xmlns:p14="http://schemas.microsoft.com/office/powerpoint/2010/main" val="33462825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A9C029-73E6-49A3-A913-4FBA4E893866}"/>
              </a:ext>
            </a:extLst>
          </p:cNvPr>
          <p:cNvSpPr>
            <a:spLocks noGrp="1"/>
          </p:cNvSpPr>
          <p:nvPr>
            <p:ph idx="1"/>
          </p:nvPr>
        </p:nvSpPr>
        <p:spPr>
          <a:xfrm>
            <a:off x="838200" y="371061"/>
            <a:ext cx="10515600" cy="6122504"/>
          </a:xfrm>
        </p:spPr>
        <p:txBody>
          <a:bodyPr>
            <a:normAutofit/>
          </a:bodyPr>
          <a:lstStyle/>
          <a:p>
            <a:endParaRPr lang="en-US" dirty="0"/>
          </a:p>
          <a:p>
            <a:pPr algn="just">
              <a:lnSpc>
                <a:spcPct val="150000"/>
              </a:lnSpc>
              <a:buFont typeface="Wingdings" panose="05000000000000000000" pitchFamily="2" charset="2"/>
              <a:buChar char="q"/>
            </a:pPr>
            <a:r>
              <a:rPr lang="en-US" sz="2400" b="1" dirty="0">
                <a:latin typeface="Arial" panose="020B0604020202020204" pitchFamily="34" charset="0"/>
                <a:cs typeface="Arial" panose="020B0604020202020204" pitchFamily="34" charset="0"/>
              </a:rPr>
              <a:t>Water balance examples </a:t>
            </a:r>
            <a:endParaRPr lang="en-US" sz="2400" dirty="0">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Since the conservation equation is scale </a:t>
            </a:r>
            <a:r>
              <a:rPr lang="en-US" b="1" dirty="0">
                <a:latin typeface="Arial" panose="020B0604020202020204" pitchFamily="34" charset="0"/>
                <a:cs typeface="Arial" panose="020B0604020202020204" pitchFamily="34" charset="0"/>
              </a:rPr>
              <a:t>independent</a:t>
            </a:r>
            <a:r>
              <a:rPr lang="en-US" dirty="0">
                <a:latin typeface="Arial" panose="020B0604020202020204" pitchFamily="34" charset="0"/>
                <a:cs typeface="Arial" panose="020B0604020202020204" pitchFamily="34" charset="0"/>
              </a:rPr>
              <a:t>, we could apply it at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a point, or field plot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a lake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a huge watershed (</a:t>
            </a:r>
            <a:r>
              <a:rPr lang="en-US" sz="2400" dirty="0" err="1">
                <a:latin typeface="Arial" panose="020B0604020202020204" pitchFamily="34" charset="0"/>
                <a:cs typeface="Arial" panose="020B0604020202020204" pitchFamily="34" charset="0"/>
              </a:rPr>
              <a:t>e.g.,Blue</a:t>
            </a:r>
            <a:r>
              <a:rPr lang="en-US" sz="2400" dirty="0">
                <a:latin typeface="Arial" panose="020B0604020202020204" pitchFamily="34" charset="0"/>
                <a:cs typeface="Arial" panose="020B0604020202020204" pitchFamily="34" charset="0"/>
              </a:rPr>
              <a:t> Nile, Awash)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a continent </a:t>
            </a: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the globe </a:t>
            </a:r>
          </a:p>
          <a:p>
            <a:endParaRPr lang="en-US" dirty="0"/>
          </a:p>
        </p:txBody>
      </p:sp>
    </p:spTree>
    <p:extLst>
      <p:ext uri="{BB962C8B-B14F-4D97-AF65-F5344CB8AC3E}">
        <p14:creationId xmlns:p14="http://schemas.microsoft.com/office/powerpoint/2010/main" val="23670654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AD8938-36CF-435F-A0AB-D4E8B8987EE3}"/>
              </a:ext>
            </a:extLst>
          </p:cNvPr>
          <p:cNvSpPr>
            <a:spLocks noGrp="1"/>
          </p:cNvSpPr>
          <p:nvPr>
            <p:ph idx="1"/>
          </p:nvPr>
        </p:nvSpPr>
        <p:spPr>
          <a:xfrm>
            <a:off x="477077" y="92765"/>
            <a:ext cx="11330609" cy="6765235"/>
          </a:xfrm>
        </p:spPr>
        <p:txBody>
          <a:bodyPr>
            <a:normAutofit lnSpcReduction="10000"/>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regional water balance is the application of the water balance equation (conservation equation) to a watershed (or to any land area such as a state or continent).</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One can write the water balance equation for watershed</a:t>
            </a:r>
          </a:p>
          <a:p>
            <a:pPr algn="just">
              <a:lnSpc>
                <a:spcPct val="150000"/>
              </a:lnSpc>
            </a:pPr>
            <a:r>
              <a:rPr lang="en-US" sz="2400" b="1" dirty="0">
                <a:solidFill>
                  <a:srgbClr val="00B050"/>
                </a:solidFill>
                <a:latin typeface="Arial" panose="020B0604020202020204" pitchFamily="34" charset="0"/>
                <a:cs typeface="Arial" panose="020B0604020202020204" pitchFamily="34" charset="0"/>
              </a:rPr>
              <a:t>ΔS = I - O</a:t>
            </a:r>
          </a:p>
          <a:p>
            <a:pPr marL="0" indent="0" algn="just">
              <a:lnSpc>
                <a:spcPct val="150000"/>
              </a:lnSpc>
              <a:buNone/>
            </a:pPr>
            <a:r>
              <a:rPr lang="en-US" sz="2400" b="1" dirty="0">
                <a:solidFill>
                  <a:srgbClr val="FF0000"/>
                </a:solidFill>
                <a:latin typeface="Arial" panose="020B0604020202020204" pitchFamily="34" charset="0"/>
                <a:cs typeface="Arial" panose="020B0604020202020204" pitchFamily="34" charset="0"/>
              </a:rPr>
              <a:t>Inputs (I)</a:t>
            </a:r>
            <a:r>
              <a:rPr lang="en-US" sz="2400" b="1" dirty="0">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Outputs (O)</a:t>
            </a:r>
          </a:p>
          <a:p>
            <a:pPr marL="0" indent="0" algn="just">
              <a:lnSpc>
                <a:spcPct val="150000"/>
              </a:lnSpc>
              <a:buNone/>
            </a:pPr>
            <a:r>
              <a:rPr lang="en-US" sz="2400" dirty="0">
                <a:latin typeface="Arial" panose="020B0604020202020204" pitchFamily="34" charset="0"/>
                <a:cs typeface="Arial" panose="020B0604020202020204" pitchFamily="34" charset="0"/>
              </a:rPr>
              <a:t>Precipitation (P)                                                Streamflow (Q)</a:t>
            </a:r>
          </a:p>
          <a:p>
            <a:pPr marL="0" indent="0" algn="just">
              <a:lnSpc>
                <a:spcPct val="150000"/>
              </a:lnSpc>
              <a:buNone/>
            </a:pPr>
            <a:r>
              <a:rPr lang="en-US" sz="2400" dirty="0">
                <a:latin typeface="Arial" panose="020B0604020202020204" pitchFamily="34" charset="0"/>
                <a:cs typeface="Arial" panose="020B0604020202020204" pitchFamily="34" charset="0"/>
              </a:rPr>
              <a:t>Groundwater in (</a:t>
            </a:r>
            <a:r>
              <a:rPr lang="en-US" sz="2400" dirty="0" err="1">
                <a:latin typeface="Arial" panose="020B0604020202020204" pitchFamily="34" charset="0"/>
                <a:cs typeface="Arial" panose="020B0604020202020204" pitchFamily="34" charset="0"/>
              </a:rPr>
              <a:t>GW</a:t>
            </a:r>
            <a:r>
              <a:rPr lang="en-US" sz="2400" baseline="-250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Evapotranspiration (ET)</a:t>
            </a:r>
          </a:p>
          <a:p>
            <a:pPr marL="0" indent="0" algn="just">
              <a:lnSpc>
                <a:spcPct val="150000"/>
              </a:lnSpc>
              <a:buNone/>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Groundwaterout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GW</a:t>
            </a:r>
            <a:r>
              <a:rPr lang="en-US" sz="2400" baseline="-25000" dirty="0" err="1">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a:t>
            </a:r>
          </a:p>
          <a:p>
            <a:pPr marL="0" indent="0" algn="just">
              <a:lnSpc>
                <a:spcPct val="150000"/>
              </a:lnSpc>
              <a:buNone/>
            </a:pPr>
            <a:r>
              <a:rPr lang="en-US" sz="2400" dirty="0">
                <a:solidFill>
                  <a:srgbClr val="00B050"/>
                </a:solidFill>
                <a:latin typeface="Arial" panose="020B0604020202020204" pitchFamily="34" charset="0"/>
                <a:cs typeface="Arial" panose="020B0604020202020204" pitchFamily="34" charset="0"/>
              </a:rPr>
              <a:t>ΔS = I - O</a:t>
            </a:r>
          </a:p>
          <a:p>
            <a:pPr marL="0" indent="0" algn="just">
              <a:lnSpc>
                <a:spcPct val="150000"/>
              </a:lnSpc>
              <a:buNone/>
            </a:pPr>
            <a:r>
              <a:rPr lang="en-US" sz="2400" dirty="0">
                <a:solidFill>
                  <a:srgbClr val="00B050"/>
                </a:solidFill>
                <a:latin typeface="Arial" panose="020B0604020202020204" pitchFamily="34" charset="0"/>
                <a:cs typeface="Arial" panose="020B0604020202020204" pitchFamily="34" charset="0"/>
              </a:rPr>
              <a:t>ΔS = P + </a:t>
            </a:r>
            <a:r>
              <a:rPr lang="en-US" sz="2400" dirty="0" err="1">
                <a:solidFill>
                  <a:srgbClr val="00B050"/>
                </a:solidFill>
                <a:latin typeface="Arial" panose="020B0604020202020204" pitchFamily="34" charset="0"/>
                <a:cs typeface="Arial" panose="020B0604020202020204" pitchFamily="34" charset="0"/>
              </a:rPr>
              <a:t>GW</a:t>
            </a:r>
            <a:r>
              <a:rPr lang="en-US" sz="2400" baseline="-25000" dirty="0" err="1">
                <a:solidFill>
                  <a:srgbClr val="00B050"/>
                </a:solidFill>
                <a:latin typeface="Arial" panose="020B0604020202020204" pitchFamily="34" charset="0"/>
                <a:cs typeface="Arial" panose="020B0604020202020204" pitchFamily="34" charset="0"/>
              </a:rPr>
              <a:t>i</a:t>
            </a:r>
            <a:r>
              <a:rPr lang="en-US" sz="2400" dirty="0">
                <a:solidFill>
                  <a:srgbClr val="00B050"/>
                </a:solidFill>
                <a:latin typeface="Arial" panose="020B0604020202020204" pitchFamily="34" charset="0"/>
                <a:cs typeface="Arial" panose="020B0604020202020204" pitchFamily="34" charset="0"/>
              </a:rPr>
              <a:t> - (Q + ET + </a:t>
            </a:r>
            <a:r>
              <a:rPr lang="en-US" sz="2400" dirty="0" err="1">
                <a:solidFill>
                  <a:srgbClr val="00B050"/>
                </a:solidFill>
                <a:latin typeface="Arial" panose="020B0604020202020204" pitchFamily="34" charset="0"/>
                <a:cs typeface="Arial" panose="020B0604020202020204" pitchFamily="34" charset="0"/>
              </a:rPr>
              <a:t>GW</a:t>
            </a:r>
            <a:r>
              <a:rPr lang="en-US" sz="2400" baseline="-25000" dirty="0" err="1">
                <a:solidFill>
                  <a:srgbClr val="00B050"/>
                </a:solidFill>
                <a:latin typeface="Arial" panose="020B0604020202020204" pitchFamily="34" charset="0"/>
                <a:cs typeface="Arial" panose="020B0604020202020204" pitchFamily="34" charset="0"/>
              </a:rPr>
              <a:t>o</a:t>
            </a:r>
            <a:r>
              <a:rPr lang="en-US" sz="2400" dirty="0">
                <a:solidFill>
                  <a:srgbClr val="00B05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025415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471F9B-1BAC-41D2-BFA0-823C583E7B70}"/>
              </a:ext>
            </a:extLst>
          </p:cNvPr>
          <p:cNvSpPr>
            <a:spLocks noGrp="1"/>
          </p:cNvSpPr>
          <p:nvPr>
            <p:ph idx="1"/>
          </p:nvPr>
        </p:nvSpPr>
        <p:spPr>
          <a:xfrm>
            <a:off x="838200" y="212035"/>
            <a:ext cx="10515600" cy="6427304"/>
          </a:xfrm>
        </p:spPr>
        <p:txBody>
          <a:bodyPr>
            <a:normAutofit/>
          </a:bodyPr>
          <a:lstStyle/>
          <a:p>
            <a:pPr algn="just">
              <a:lnSpc>
                <a:spcPct val="150000"/>
              </a:lnSpc>
              <a:buFont typeface="Wingdings" panose="05000000000000000000" pitchFamily="2" charset="2"/>
              <a:buChar char="q"/>
            </a:pPr>
            <a:r>
              <a:rPr lang="en-US" sz="2400" i="1" dirty="0">
                <a:latin typeface="Arial" panose="020B0604020202020204" pitchFamily="34" charset="0"/>
                <a:cs typeface="Arial" panose="020B0604020202020204" pitchFamily="34" charset="0"/>
              </a:rPr>
              <a:t>Estimation of regional ET. </a:t>
            </a:r>
            <a:endParaRPr lang="en-US" sz="2400" dirty="0">
              <a:latin typeface="Arial" panose="020B0604020202020204" pitchFamily="34" charset="0"/>
              <a:cs typeface="Arial" panose="020B0604020202020204" pitchFamily="34" charset="0"/>
            </a:endParaRP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One of the most common applications of the regional water balance approach is in estimating regional ET.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assume that surface water divides are equal to groundwater divides, and take </a:t>
            </a:r>
            <a:r>
              <a:rPr lang="en-US" dirty="0" err="1">
                <a:latin typeface="Arial" panose="020B0604020202020204" pitchFamily="34" charset="0"/>
                <a:cs typeface="Arial" panose="020B0604020202020204" pitchFamily="34" charset="0"/>
              </a:rPr>
              <a:t>GWi</a:t>
            </a:r>
            <a:r>
              <a:rPr lang="en-US" dirty="0">
                <a:latin typeface="Arial" panose="020B0604020202020204" pitchFamily="34" charset="0"/>
                <a:cs typeface="Arial" panose="020B0604020202020204" pitchFamily="34" charset="0"/>
              </a:rPr>
              <a:t> as zero. Then we can rewrite water balance as </a:t>
            </a:r>
          </a:p>
          <a:p>
            <a:pPr lvl="2" algn="just">
              <a:lnSpc>
                <a:spcPct val="150000"/>
              </a:lnSpc>
              <a:buFont typeface="Wingdings" panose="05000000000000000000" pitchFamily="2" charset="2"/>
              <a:buChar char="Ø"/>
            </a:pPr>
            <a:r>
              <a:rPr lang="en-US" sz="2400" b="1" dirty="0">
                <a:latin typeface="Arial" panose="020B0604020202020204" pitchFamily="34" charset="0"/>
                <a:cs typeface="Arial" panose="020B0604020202020204" pitchFamily="34" charset="0"/>
              </a:rPr>
              <a:t>P + </a:t>
            </a:r>
            <a:r>
              <a:rPr lang="en-US" sz="2400" b="1" dirty="0" err="1">
                <a:latin typeface="Arial" panose="020B0604020202020204" pitchFamily="34" charset="0"/>
                <a:cs typeface="Arial" panose="020B0604020202020204" pitchFamily="34" charset="0"/>
              </a:rPr>
              <a:t>GW</a:t>
            </a:r>
            <a:r>
              <a:rPr lang="en-US" sz="2400" b="1" baseline="-25000" dirty="0" err="1">
                <a:latin typeface="Arial" panose="020B0604020202020204" pitchFamily="34" charset="0"/>
                <a:cs typeface="Arial" panose="020B0604020202020204" pitchFamily="34" charset="0"/>
              </a:rPr>
              <a:t>i</a:t>
            </a:r>
            <a:r>
              <a:rPr lang="en-US" sz="2400" b="1" dirty="0">
                <a:latin typeface="Arial" panose="020B0604020202020204" pitchFamily="34" charset="0"/>
                <a:cs typeface="Arial" panose="020B0604020202020204" pitchFamily="34" charset="0"/>
              </a:rPr>
              <a:t> - Q - ET - </a:t>
            </a:r>
            <a:r>
              <a:rPr lang="en-US" sz="2400" b="1" dirty="0" err="1">
                <a:latin typeface="Arial" panose="020B0604020202020204" pitchFamily="34" charset="0"/>
                <a:cs typeface="Arial" panose="020B0604020202020204" pitchFamily="34" charset="0"/>
              </a:rPr>
              <a:t>GW</a:t>
            </a:r>
            <a:r>
              <a:rPr lang="en-US" sz="2400" b="1" baseline="-25000" dirty="0" err="1">
                <a:latin typeface="Arial" panose="020B0604020202020204" pitchFamily="34" charset="0"/>
                <a:cs typeface="Arial" panose="020B0604020202020204" pitchFamily="34" charset="0"/>
              </a:rPr>
              <a:t>o</a:t>
            </a:r>
            <a:r>
              <a:rPr lang="en-US" sz="2400" b="1" dirty="0">
                <a:latin typeface="Arial" panose="020B0604020202020204" pitchFamily="34" charset="0"/>
                <a:cs typeface="Arial" panose="020B0604020202020204" pitchFamily="34" charset="0"/>
              </a:rPr>
              <a:t>= 0 </a:t>
            </a:r>
            <a:endParaRPr lang="en-US" sz="2400" dirty="0">
              <a:latin typeface="Arial" panose="020B0604020202020204" pitchFamily="34" charset="0"/>
              <a:cs typeface="Arial" panose="020B0604020202020204" pitchFamily="34" charset="0"/>
            </a:endParaRPr>
          </a:p>
          <a:p>
            <a:pPr lvl="2" algn="just">
              <a:lnSpc>
                <a:spcPct val="15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Assume </a:t>
            </a:r>
            <a:r>
              <a:rPr lang="en-US" sz="2400" b="1" dirty="0" err="1">
                <a:latin typeface="Arial" panose="020B0604020202020204" pitchFamily="34" charset="0"/>
                <a:cs typeface="Arial" panose="020B0604020202020204" pitchFamily="34" charset="0"/>
              </a:rPr>
              <a:t>GW</a:t>
            </a:r>
            <a:r>
              <a:rPr lang="en-US" sz="2400" b="1" baseline="-25000" dirty="0" err="1">
                <a:latin typeface="Arial" panose="020B0604020202020204" pitchFamily="34" charset="0"/>
                <a:cs typeface="Arial" panose="020B0604020202020204" pitchFamily="34" charset="0"/>
              </a:rPr>
              <a:t>i</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GW</a:t>
            </a:r>
            <a:r>
              <a:rPr lang="en-US" sz="2400" b="1" baseline="-25000" dirty="0" err="1">
                <a:latin typeface="Arial" panose="020B0604020202020204" pitchFamily="34" charset="0"/>
                <a:cs typeface="Arial" panose="020B0604020202020204" pitchFamily="34" charset="0"/>
              </a:rPr>
              <a:t>o</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are negligible. Then </a:t>
            </a:r>
          </a:p>
          <a:p>
            <a:pPr lvl="2" algn="just">
              <a:lnSpc>
                <a:spcPct val="150000"/>
              </a:lnSpc>
              <a:buFont typeface="Wingdings" panose="05000000000000000000" pitchFamily="2" charset="2"/>
              <a:buChar char="Ø"/>
            </a:pPr>
            <a:r>
              <a:rPr lang="en-US" sz="2400" b="1" dirty="0">
                <a:latin typeface="Arial" panose="020B0604020202020204" pitchFamily="34" charset="0"/>
                <a:cs typeface="Arial" panose="020B0604020202020204" pitchFamily="34" charset="0"/>
              </a:rPr>
              <a:t>P - Q - ET = 0 </a:t>
            </a:r>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923386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EC988ED-D201-4A92-B785-0827B7183174}"/>
              </a:ext>
            </a:extLst>
          </p:cNvPr>
          <p:cNvPicPr>
            <a:picLocks noGrp="1" noChangeAspect="1"/>
          </p:cNvPicPr>
          <p:nvPr>
            <p:ph idx="1"/>
          </p:nvPr>
        </p:nvPicPr>
        <p:blipFill>
          <a:blip r:embed="rId2"/>
          <a:stretch>
            <a:fillRect/>
          </a:stretch>
        </p:blipFill>
        <p:spPr>
          <a:xfrm>
            <a:off x="2160104" y="914400"/>
            <a:ext cx="8587409" cy="5262563"/>
          </a:xfrm>
          <a:prstGeom prst="rect">
            <a:avLst/>
          </a:prstGeom>
        </p:spPr>
      </p:pic>
    </p:spTree>
    <p:extLst>
      <p:ext uri="{BB962C8B-B14F-4D97-AF65-F5344CB8AC3E}">
        <p14:creationId xmlns:p14="http://schemas.microsoft.com/office/powerpoint/2010/main" val="6444570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85BA51-1F19-4788-BC93-0CAFC8856BE8}"/>
              </a:ext>
            </a:extLst>
          </p:cNvPr>
          <p:cNvSpPr>
            <a:spLocks noGrp="1"/>
          </p:cNvSpPr>
          <p:nvPr>
            <p:ph idx="1"/>
          </p:nvPr>
        </p:nvSpPr>
        <p:spPr>
          <a:xfrm>
            <a:off x="119271" y="106017"/>
            <a:ext cx="11966712" cy="6751983"/>
          </a:xfrm>
        </p:spPr>
        <p:txBody>
          <a:bodyPr>
            <a:normAutofit fontScale="92500"/>
          </a:bodyPr>
          <a:lstStyle/>
          <a:p>
            <a:pPr marL="0" indent="0" algn="just">
              <a:lnSpc>
                <a:spcPct val="150000"/>
              </a:lnSpc>
              <a:buNone/>
            </a:pPr>
            <a:r>
              <a:rPr lang="en-US" sz="2400" b="1" dirty="0">
                <a:latin typeface="Arial" panose="020B0604020202020204" pitchFamily="34" charset="0"/>
                <a:cs typeface="Arial" panose="020B0604020202020204" pitchFamily="34" charset="0"/>
              </a:rPr>
              <a:t>Example 1 </a:t>
            </a:r>
            <a:r>
              <a:rPr lang="en-US" sz="2400" dirty="0">
                <a:latin typeface="Arial" panose="020B0604020202020204" pitchFamily="34" charset="0"/>
                <a:cs typeface="Arial" panose="020B0604020202020204" pitchFamily="34" charset="0"/>
              </a:rPr>
              <a:t>Estimate the evaporation for a month for a lake of 500ha surface area. The mean discharge from the lake is estimated to be 1m</a:t>
            </a:r>
            <a:r>
              <a:rPr lang="en-US" sz="2400" baseline="30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/s. The monthly rainfall is about 10cm. A stream flows with an average discharge of 2m</a:t>
            </a:r>
            <a:r>
              <a:rPr lang="en-US" sz="2400" baseline="30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/s into the lake. The water level in the lake dropped about 5cm in the month. The seepage loss are negligible.</a:t>
            </a:r>
          </a:p>
          <a:p>
            <a:pPr marL="0" indent="0" algn="just">
              <a:lnSpc>
                <a:spcPct val="150000"/>
              </a:lnSpc>
              <a:buNone/>
            </a:pPr>
            <a:r>
              <a:rPr lang="en-US" sz="2400" dirty="0">
                <a:solidFill>
                  <a:srgbClr val="FF0000"/>
                </a:solidFill>
                <a:latin typeface="Arial" panose="020B0604020202020204" pitchFamily="34" charset="0"/>
                <a:cs typeface="Arial" panose="020B0604020202020204" pitchFamily="34" charset="0"/>
              </a:rPr>
              <a:t>Solution:</a:t>
            </a:r>
          </a:p>
          <a:p>
            <a:pPr marL="457200" lvl="1" indent="0" algn="just">
              <a:lnSpc>
                <a:spcPct val="150000"/>
              </a:lnSpc>
              <a:buNone/>
            </a:pPr>
            <a:r>
              <a:rPr lang="en-US" dirty="0">
                <a:solidFill>
                  <a:srgbClr val="FF0000"/>
                </a:solidFill>
                <a:latin typeface="Arial" panose="020B0604020202020204" pitchFamily="34" charset="0"/>
                <a:cs typeface="Arial" panose="020B0604020202020204" pitchFamily="34" charset="0"/>
              </a:rPr>
              <a:t>Monthly inflow, </a:t>
            </a:r>
            <a:r>
              <a:rPr lang="en-US" i="1" dirty="0">
                <a:solidFill>
                  <a:srgbClr val="FF0000"/>
                </a:solidFill>
                <a:latin typeface="Arial" panose="020B0604020202020204" pitchFamily="34" charset="0"/>
                <a:cs typeface="Arial" panose="020B0604020202020204" pitchFamily="34" charset="0"/>
              </a:rPr>
              <a:t>Q = 2*3600*24*30 = 51.84*10</a:t>
            </a:r>
            <a:r>
              <a:rPr lang="en-US" i="1" baseline="30000" dirty="0">
                <a:solidFill>
                  <a:srgbClr val="FF0000"/>
                </a:solidFill>
                <a:latin typeface="Arial" panose="020B0604020202020204" pitchFamily="34" charset="0"/>
                <a:cs typeface="Arial" panose="020B0604020202020204" pitchFamily="34" charset="0"/>
              </a:rPr>
              <a:t>5</a:t>
            </a:r>
            <a:r>
              <a:rPr lang="en-US" i="1" dirty="0">
                <a:solidFill>
                  <a:srgbClr val="FF0000"/>
                </a:solidFill>
                <a:latin typeface="Arial" panose="020B0604020202020204" pitchFamily="34" charset="0"/>
                <a:cs typeface="Arial" panose="020B0604020202020204" pitchFamily="34" charset="0"/>
              </a:rPr>
              <a:t>m</a:t>
            </a:r>
            <a:r>
              <a:rPr lang="en-US" i="1" baseline="30000" dirty="0">
                <a:solidFill>
                  <a:srgbClr val="FF0000"/>
                </a:solidFill>
                <a:latin typeface="Arial" panose="020B0604020202020204" pitchFamily="34" charset="0"/>
                <a:cs typeface="Arial" panose="020B0604020202020204" pitchFamily="34" charset="0"/>
              </a:rPr>
              <a:t>3</a:t>
            </a:r>
            <a:r>
              <a:rPr lang="en-US" dirty="0">
                <a:solidFill>
                  <a:srgbClr val="FF0000"/>
                </a:solidFill>
                <a:latin typeface="Arial" panose="020B0604020202020204" pitchFamily="34" charset="0"/>
                <a:cs typeface="Arial" panose="020B0604020202020204" pitchFamily="34" charset="0"/>
              </a:rPr>
              <a:t> </a:t>
            </a:r>
          </a:p>
          <a:p>
            <a:pPr marL="457200" lvl="1" indent="0" algn="just">
              <a:lnSpc>
                <a:spcPct val="150000"/>
              </a:lnSpc>
              <a:buNone/>
            </a:pPr>
            <a:r>
              <a:rPr lang="en-US" dirty="0">
                <a:solidFill>
                  <a:srgbClr val="FF0000"/>
                </a:solidFill>
                <a:latin typeface="Arial" panose="020B0604020202020204" pitchFamily="34" charset="0"/>
                <a:cs typeface="Arial" panose="020B0604020202020204" pitchFamily="34" charset="0"/>
              </a:rPr>
              <a:t>Monthly outflow, </a:t>
            </a:r>
            <a:r>
              <a:rPr lang="en-US" i="1" dirty="0">
                <a:solidFill>
                  <a:srgbClr val="FF0000"/>
                </a:solidFill>
                <a:latin typeface="Arial" panose="020B0604020202020204" pitchFamily="34" charset="0"/>
                <a:cs typeface="Arial" panose="020B0604020202020204" pitchFamily="34" charset="0"/>
              </a:rPr>
              <a:t>O = 1*3600*24*30 = 25.9*10</a:t>
            </a:r>
            <a:r>
              <a:rPr lang="en-US" i="1" baseline="30000" dirty="0">
                <a:solidFill>
                  <a:srgbClr val="FF0000"/>
                </a:solidFill>
                <a:latin typeface="Arial" panose="020B0604020202020204" pitchFamily="34" charset="0"/>
                <a:cs typeface="Arial" panose="020B0604020202020204" pitchFamily="34" charset="0"/>
              </a:rPr>
              <a:t>5</a:t>
            </a:r>
            <a:r>
              <a:rPr lang="en-US" i="1" dirty="0">
                <a:solidFill>
                  <a:srgbClr val="FF0000"/>
                </a:solidFill>
                <a:latin typeface="Arial" panose="020B0604020202020204" pitchFamily="34" charset="0"/>
                <a:cs typeface="Arial" panose="020B0604020202020204" pitchFamily="34" charset="0"/>
              </a:rPr>
              <a:t>m</a:t>
            </a:r>
            <a:r>
              <a:rPr lang="en-US" i="1" baseline="30000" dirty="0">
                <a:solidFill>
                  <a:srgbClr val="FF0000"/>
                </a:solidFill>
                <a:latin typeface="Arial" panose="020B0604020202020204" pitchFamily="34" charset="0"/>
                <a:cs typeface="Arial" panose="020B0604020202020204" pitchFamily="34" charset="0"/>
              </a:rPr>
              <a:t>3</a:t>
            </a:r>
            <a:r>
              <a:rPr lang="en-US" dirty="0">
                <a:solidFill>
                  <a:srgbClr val="FF0000"/>
                </a:solidFill>
                <a:latin typeface="Arial" panose="020B0604020202020204" pitchFamily="34" charset="0"/>
                <a:cs typeface="Arial" panose="020B0604020202020204" pitchFamily="34" charset="0"/>
              </a:rPr>
              <a:t> </a:t>
            </a:r>
          </a:p>
          <a:p>
            <a:pPr marL="457200" lvl="1" indent="0" algn="just">
              <a:lnSpc>
                <a:spcPct val="150000"/>
              </a:lnSpc>
              <a:buNone/>
            </a:pPr>
            <a:r>
              <a:rPr lang="en-US" dirty="0">
                <a:solidFill>
                  <a:srgbClr val="FF0000"/>
                </a:solidFill>
                <a:latin typeface="Arial" panose="020B0604020202020204" pitchFamily="34" charset="0"/>
                <a:cs typeface="Arial" panose="020B0604020202020204" pitchFamily="34" charset="0"/>
              </a:rPr>
              <a:t>Monthly rainfall, </a:t>
            </a:r>
            <a:r>
              <a:rPr lang="en-US" i="1" dirty="0">
                <a:solidFill>
                  <a:srgbClr val="FF0000"/>
                </a:solidFill>
                <a:latin typeface="Arial" panose="020B0604020202020204" pitchFamily="34" charset="0"/>
                <a:cs typeface="Arial" panose="020B0604020202020204" pitchFamily="34" charset="0"/>
              </a:rPr>
              <a:t>P = 0.1*500*10,000 = 5*10</a:t>
            </a:r>
            <a:r>
              <a:rPr lang="en-US" i="1" baseline="30000" dirty="0">
                <a:solidFill>
                  <a:srgbClr val="FF0000"/>
                </a:solidFill>
                <a:latin typeface="Arial" panose="020B0604020202020204" pitchFamily="34" charset="0"/>
                <a:cs typeface="Arial" panose="020B0604020202020204" pitchFamily="34" charset="0"/>
              </a:rPr>
              <a:t>5</a:t>
            </a:r>
            <a:r>
              <a:rPr lang="en-US" i="1" dirty="0">
                <a:solidFill>
                  <a:srgbClr val="FF0000"/>
                </a:solidFill>
                <a:latin typeface="Arial" panose="020B0604020202020204" pitchFamily="34" charset="0"/>
                <a:cs typeface="Arial" panose="020B0604020202020204" pitchFamily="34" charset="0"/>
              </a:rPr>
              <a:t>m</a:t>
            </a:r>
            <a:r>
              <a:rPr lang="en-US" i="1" baseline="30000" dirty="0">
                <a:solidFill>
                  <a:srgbClr val="FF0000"/>
                </a:solidFill>
                <a:latin typeface="Arial" panose="020B0604020202020204" pitchFamily="34" charset="0"/>
                <a:cs typeface="Arial" panose="020B0604020202020204" pitchFamily="34" charset="0"/>
              </a:rPr>
              <a:t>3</a:t>
            </a:r>
            <a:endParaRPr lang="en-US" i="1" dirty="0">
              <a:solidFill>
                <a:srgbClr val="FF0000"/>
              </a:solidFill>
              <a:latin typeface="Arial" panose="020B0604020202020204" pitchFamily="34" charset="0"/>
              <a:cs typeface="Arial" panose="020B0604020202020204" pitchFamily="34" charset="0"/>
            </a:endParaRPr>
          </a:p>
          <a:p>
            <a:pPr marL="457200" lvl="1" indent="0" algn="just">
              <a:lnSpc>
                <a:spcPct val="150000"/>
              </a:lnSpc>
              <a:buNone/>
            </a:pPr>
            <a:r>
              <a:rPr lang="en-US" dirty="0">
                <a:solidFill>
                  <a:srgbClr val="FF0000"/>
                </a:solidFill>
                <a:latin typeface="Arial" panose="020B0604020202020204" pitchFamily="34" charset="0"/>
                <a:cs typeface="Arial" panose="020B0604020202020204" pitchFamily="34" charset="0"/>
              </a:rPr>
              <a:t>Change in storage, </a:t>
            </a:r>
            <a:r>
              <a:rPr lang="en-US" i="1" dirty="0">
                <a:solidFill>
                  <a:srgbClr val="FF0000"/>
                </a:solidFill>
                <a:latin typeface="Arial" panose="020B0604020202020204" pitchFamily="34" charset="0"/>
                <a:cs typeface="Arial" panose="020B0604020202020204" pitchFamily="34" charset="0"/>
              </a:rPr>
              <a:t>∆S</a:t>
            </a:r>
            <a:r>
              <a:rPr lang="en-US" dirty="0">
                <a:solidFill>
                  <a:srgbClr val="FF0000"/>
                </a:solidFill>
                <a:latin typeface="Arial" panose="020B0604020202020204" pitchFamily="34" charset="0"/>
                <a:cs typeface="Arial" panose="020B0604020202020204" pitchFamily="34" charset="0"/>
              </a:rPr>
              <a:t> = -0.05*500*10,000 = 2.5*10</a:t>
            </a:r>
            <a:r>
              <a:rPr lang="en-US" baseline="30000" dirty="0">
                <a:solidFill>
                  <a:srgbClr val="FF0000"/>
                </a:solidFill>
                <a:latin typeface="Arial" panose="020B0604020202020204" pitchFamily="34" charset="0"/>
                <a:cs typeface="Arial" panose="020B0604020202020204" pitchFamily="34" charset="0"/>
              </a:rPr>
              <a:t>5</a:t>
            </a:r>
            <a:r>
              <a:rPr lang="en-US" dirty="0">
                <a:solidFill>
                  <a:srgbClr val="FF0000"/>
                </a:solidFill>
                <a:latin typeface="Arial" panose="020B0604020202020204" pitchFamily="34" charset="0"/>
                <a:cs typeface="Arial" panose="020B0604020202020204" pitchFamily="34" charset="0"/>
              </a:rPr>
              <a:t>m</a:t>
            </a:r>
            <a:r>
              <a:rPr lang="en-US" baseline="30000" dirty="0">
                <a:solidFill>
                  <a:srgbClr val="FF0000"/>
                </a:solidFill>
                <a:latin typeface="Arial" panose="020B0604020202020204" pitchFamily="34" charset="0"/>
                <a:cs typeface="Arial" panose="020B0604020202020204" pitchFamily="34" charset="0"/>
              </a:rPr>
              <a:t>3</a:t>
            </a:r>
          </a:p>
          <a:p>
            <a:pPr marL="457200" lvl="1" indent="0" algn="just">
              <a:lnSpc>
                <a:spcPct val="150000"/>
              </a:lnSpc>
              <a:buNone/>
            </a:pPr>
            <a:r>
              <a:rPr lang="en-US" dirty="0">
                <a:solidFill>
                  <a:srgbClr val="FF0000"/>
                </a:solidFill>
                <a:latin typeface="Arial" panose="020B0604020202020204" pitchFamily="34" charset="0"/>
                <a:cs typeface="Arial" panose="020B0604020202020204" pitchFamily="34" charset="0"/>
              </a:rPr>
              <a:t>From water balance:</a:t>
            </a:r>
          </a:p>
          <a:p>
            <a:pPr marL="457200" lvl="1" indent="0" algn="just">
              <a:lnSpc>
                <a:spcPct val="150000"/>
              </a:lnSpc>
              <a:buNone/>
            </a:pPr>
            <a:r>
              <a:rPr lang="en-US" dirty="0">
                <a:solidFill>
                  <a:srgbClr val="FF0000"/>
                </a:solidFill>
                <a:latin typeface="Arial" panose="020B0604020202020204" pitchFamily="34" charset="0"/>
                <a:cs typeface="Arial" panose="020B0604020202020204" pitchFamily="34" charset="0"/>
              </a:rPr>
              <a:t>              E = (5 + 51.84 – 25.9 – 0 – (2.5))*10</a:t>
            </a:r>
            <a:r>
              <a:rPr lang="en-US" baseline="30000" dirty="0">
                <a:solidFill>
                  <a:srgbClr val="FF0000"/>
                </a:solidFill>
                <a:latin typeface="Arial" panose="020B0604020202020204" pitchFamily="34" charset="0"/>
                <a:cs typeface="Arial" panose="020B0604020202020204" pitchFamily="34" charset="0"/>
              </a:rPr>
              <a:t>5</a:t>
            </a:r>
            <a:r>
              <a:rPr lang="en-US" dirty="0">
                <a:solidFill>
                  <a:srgbClr val="FF0000"/>
                </a:solidFill>
                <a:latin typeface="Arial" panose="020B0604020202020204" pitchFamily="34" charset="0"/>
                <a:cs typeface="Arial" panose="020B0604020202020204" pitchFamily="34" charset="0"/>
              </a:rPr>
              <a:t> = 33.42*10</a:t>
            </a:r>
            <a:r>
              <a:rPr lang="en-US" baseline="30000" dirty="0">
                <a:solidFill>
                  <a:srgbClr val="FF0000"/>
                </a:solidFill>
                <a:latin typeface="Arial" panose="020B0604020202020204" pitchFamily="34" charset="0"/>
                <a:cs typeface="Arial" panose="020B0604020202020204" pitchFamily="34" charset="0"/>
              </a:rPr>
              <a:t>5</a:t>
            </a:r>
            <a:r>
              <a:rPr lang="en-US" dirty="0">
                <a:solidFill>
                  <a:srgbClr val="FF0000"/>
                </a:solidFill>
                <a:latin typeface="Arial" panose="020B0604020202020204" pitchFamily="34" charset="0"/>
                <a:cs typeface="Arial" panose="020B0604020202020204" pitchFamily="34" charset="0"/>
              </a:rPr>
              <a:t>m</a:t>
            </a:r>
            <a:r>
              <a:rPr lang="en-US" baseline="30000" dirty="0">
                <a:solidFill>
                  <a:srgbClr val="FF0000"/>
                </a:solidFill>
                <a:latin typeface="Arial" panose="020B0604020202020204" pitchFamily="34" charset="0"/>
                <a:cs typeface="Arial" panose="020B0604020202020204" pitchFamily="34" charset="0"/>
              </a:rPr>
              <a:t>3</a:t>
            </a:r>
          </a:p>
          <a:p>
            <a:pPr marL="457200" lvl="1" indent="0" algn="just">
              <a:lnSpc>
                <a:spcPct val="150000"/>
              </a:lnSpc>
              <a:buNone/>
            </a:pPr>
            <a:r>
              <a:rPr lang="en-US" baseline="30000" dirty="0">
                <a:solidFill>
                  <a:srgbClr val="FF0000"/>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E = 33.42*10</a:t>
            </a:r>
            <a:r>
              <a:rPr lang="en-US" baseline="30000" dirty="0">
                <a:solidFill>
                  <a:srgbClr val="FF0000"/>
                </a:solidFill>
                <a:latin typeface="Arial" panose="020B0604020202020204" pitchFamily="34" charset="0"/>
                <a:cs typeface="Arial" panose="020B0604020202020204" pitchFamily="34" charset="0"/>
              </a:rPr>
              <a:t>5</a:t>
            </a:r>
            <a:r>
              <a:rPr lang="en-US" dirty="0">
                <a:solidFill>
                  <a:srgbClr val="FF0000"/>
                </a:solidFill>
                <a:latin typeface="Arial" panose="020B0604020202020204" pitchFamily="34" charset="0"/>
                <a:cs typeface="Arial" panose="020B0604020202020204" pitchFamily="34" charset="0"/>
              </a:rPr>
              <a:t>/(500*10</a:t>
            </a:r>
            <a:r>
              <a:rPr lang="en-US" baseline="30000" dirty="0">
                <a:solidFill>
                  <a:srgbClr val="FF0000"/>
                </a:solidFill>
                <a:latin typeface="Arial" panose="020B0604020202020204" pitchFamily="34" charset="0"/>
                <a:cs typeface="Arial" panose="020B0604020202020204" pitchFamily="34" charset="0"/>
              </a:rPr>
              <a:t>4</a:t>
            </a:r>
            <a:r>
              <a:rPr lang="en-US" dirty="0">
                <a:solidFill>
                  <a:srgbClr val="FF0000"/>
                </a:solidFill>
                <a:latin typeface="Arial" panose="020B0604020202020204" pitchFamily="34" charset="0"/>
                <a:cs typeface="Arial" panose="020B0604020202020204" pitchFamily="34" charset="0"/>
              </a:rPr>
              <a:t>) = 0.6684m = 66.84cm</a:t>
            </a:r>
          </a:p>
          <a:p>
            <a:pPr marL="0" indent="0" algn="just">
              <a:lnSpc>
                <a:spcPct val="150000"/>
              </a:lnSpc>
              <a:buNone/>
            </a:pPr>
            <a:endParaRPr lang="en-US" dirty="0"/>
          </a:p>
        </p:txBody>
      </p:sp>
    </p:spTree>
    <p:extLst>
      <p:ext uri="{BB962C8B-B14F-4D97-AF65-F5344CB8AC3E}">
        <p14:creationId xmlns:p14="http://schemas.microsoft.com/office/powerpoint/2010/main" val="33261055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3A648-5232-4935-855F-442B283AC77F}"/>
              </a:ext>
            </a:extLst>
          </p:cNvPr>
          <p:cNvSpPr>
            <a:spLocks noGrp="1"/>
          </p:cNvSpPr>
          <p:nvPr>
            <p:ph idx="1"/>
          </p:nvPr>
        </p:nvSpPr>
        <p:spPr>
          <a:xfrm>
            <a:off x="424070" y="967409"/>
            <a:ext cx="11449878" cy="5209554"/>
          </a:xfrm>
        </p:spPr>
        <p:txBody>
          <a:bodyPr>
            <a:normAutofit/>
          </a:bodyPr>
          <a:lstStyle/>
          <a:p>
            <a:pPr marL="0" indent="0">
              <a:buNone/>
            </a:pPr>
            <a:r>
              <a:rPr lang="en-US" sz="2400" dirty="0">
                <a:solidFill>
                  <a:srgbClr val="00B050"/>
                </a:solidFill>
              </a:rPr>
              <a:t>Example 2</a:t>
            </a:r>
          </a:p>
          <a:p>
            <a:pPr marL="0" indent="0" algn="just">
              <a:lnSpc>
                <a:spcPct val="150000"/>
              </a:lnSpc>
              <a:buNone/>
            </a:pPr>
            <a:r>
              <a:rPr lang="en-US" sz="2400" dirty="0">
                <a:solidFill>
                  <a:srgbClr val="00B050"/>
                </a:solidFill>
                <a:latin typeface="Arial" panose="020B0604020202020204" pitchFamily="34" charset="0"/>
                <a:cs typeface="Arial" panose="020B0604020202020204" pitchFamily="34" charset="0"/>
              </a:rPr>
              <a:t>In a reservoir dam, the average area of water surface is 35 km</a:t>
            </a:r>
            <a:r>
              <a:rPr lang="en-US" sz="2400" baseline="30000" dirty="0">
                <a:solidFill>
                  <a:srgbClr val="00B050"/>
                </a:solidFill>
                <a:latin typeface="Arial" panose="020B0604020202020204" pitchFamily="34" charset="0"/>
                <a:cs typeface="Arial" panose="020B0604020202020204" pitchFamily="34" charset="0"/>
              </a:rPr>
              <a:t>2</a:t>
            </a:r>
            <a:r>
              <a:rPr lang="en-US" sz="2400" dirty="0">
                <a:solidFill>
                  <a:srgbClr val="00B050"/>
                </a:solidFill>
                <a:latin typeface="Arial" panose="020B0604020202020204" pitchFamily="34" charset="0"/>
                <a:cs typeface="Arial" panose="020B0604020202020204" pitchFamily="34" charset="0"/>
              </a:rPr>
              <a:t> for October, and at this time, average inflow and outflow to the reservoir are 15 and 20 m</a:t>
            </a:r>
            <a:r>
              <a:rPr lang="en-US" sz="2400" baseline="30000" dirty="0">
                <a:solidFill>
                  <a:srgbClr val="00B050"/>
                </a:solidFill>
                <a:latin typeface="Arial" panose="020B0604020202020204" pitchFamily="34" charset="0"/>
                <a:cs typeface="Arial" panose="020B0604020202020204" pitchFamily="34" charset="0"/>
              </a:rPr>
              <a:t>3</a:t>
            </a:r>
            <a:r>
              <a:rPr lang="en-US" sz="2400" dirty="0">
                <a:solidFill>
                  <a:srgbClr val="00B050"/>
                </a:solidFill>
                <a:latin typeface="Arial" panose="020B0604020202020204" pitchFamily="34" charset="0"/>
                <a:cs typeface="Arial" panose="020B0604020202020204" pitchFamily="34" charset="0"/>
              </a:rPr>
              <a:t>/s, respectively. If precipitation is 10cm in October and the reservoir storage decreases 15 x 10</a:t>
            </a:r>
            <a:r>
              <a:rPr lang="en-US" sz="2400" baseline="30000" dirty="0">
                <a:solidFill>
                  <a:srgbClr val="00B050"/>
                </a:solidFill>
                <a:latin typeface="Arial" panose="020B0604020202020204" pitchFamily="34" charset="0"/>
                <a:cs typeface="Arial" panose="020B0604020202020204" pitchFamily="34" charset="0"/>
              </a:rPr>
              <a:t>6</a:t>
            </a:r>
            <a:r>
              <a:rPr lang="en-US" sz="2400" dirty="0">
                <a:solidFill>
                  <a:srgbClr val="00B050"/>
                </a:solidFill>
                <a:latin typeface="Arial" panose="020B0604020202020204" pitchFamily="34" charset="0"/>
                <a:cs typeface="Arial" panose="020B0604020202020204" pitchFamily="34" charset="0"/>
              </a:rPr>
              <a:t>m</a:t>
            </a:r>
            <a:r>
              <a:rPr lang="en-US" sz="2400" baseline="30000" dirty="0">
                <a:solidFill>
                  <a:srgbClr val="00B050"/>
                </a:solidFill>
                <a:latin typeface="Arial" panose="020B0604020202020204" pitchFamily="34" charset="0"/>
                <a:cs typeface="Arial" panose="020B0604020202020204" pitchFamily="34" charset="0"/>
              </a:rPr>
              <a:t>3</a:t>
            </a:r>
            <a:r>
              <a:rPr lang="en-US" sz="2400" dirty="0">
                <a:solidFill>
                  <a:srgbClr val="00B050"/>
                </a:solidFill>
                <a:latin typeface="Arial" panose="020B0604020202020204" pitchFamily="34" charset="0"/>
                <a:cs typeface="Arial" panose="020B0604020202020204" pitchFamily="34" charset="0"/>
              </a:rPr>
              <a:t> due to other phenomena, using a water balance equation calculate the evaporation during the month (take 30 days for a month) assuming that the groundwater state is constant</a:t>
            </a:r>
          </a:p>
        </p:txBody>
      </p:sp>
    </p:spTree>
    <p:extLst>
      <p:ext uri="{BB962C8B-B14F-4D97-AF65-F5344CB8AC3E}">
        <p14:creationId xmlns:p14="http://schemas.microsoft.com/office/powerpoint/2010/main" val="42254313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41CB8D-DDC3-4876-98CD-B5E500C474F9}"/>
              </a:ext>
            </a:extLst>
          </p:cNvPr>
          <p:cNvSpPr>
            <a:spLocks noGrp="1"/>
          </p:cNvSpPr>
          <p:nvPr>
            <p:ph idx="1"/>
          </p:nvPr>
        </p:nvSpPr>
        <p:spPr>
          <a:xfrm>
            <a:off x="198783" y="251791"/>
            <a:ext cx="11993217" cy="6718852"/>
          </a:xfrm>
        </p:spPr>
        <p:txBody>
          <a:bodyPr>
            <a:normAutofit lnSpcReduction="10000"/>
          </a:bodyPr>
          <a:lstStyle/>
          <a:p>
            <a:pPr algn="just">
              <a:lnSpc>
                <a:spcPct val="150000"/>
              </a:lnSpc>
            </a:pPr>
            <a:r>
              <a:rPr lang="en-US" sz="2400" dirty="0">
                <a:latin typeface="Arial" panose="020B0604020202020204" pitchFamily="34" charset="0"/>
                <a:cs typeface="Arial" panose="020B0604020202020204" pitchFamily="34" charset="0"/>
              </a:rPr>
              <a:t>Water is the most abundant substance on earth upon which all life on earth is dependent. Hydrology deals with the earth’s water in all its phases and is therefore a subject of great importance to society for the creation of </a:t>
            </a:r>
            <a:r>
              <a:rPr lang="en-US" sz="2400" dirty="0" err="1">
                <a:latin typeface="Arial" panose="020B0604020202020204" pitchFamily="34" charset="0"/>
                <a:cs typeface="Arial" panose="020B0604020202020204" pitchFamily="34" charset="0"/>
              </a:rPr>
              <a:t>liveable</a:t>
            </a:r>
            <a:r>
              <a:rPr lang="en-US" sz="2400" dirty="0">
                <a:latin typeface="Arial" panose="020B0604020202020204" pitchFamily="34" charset="0"/>
                <a:cs typeface="Arial" panose="020B0604020202020204" pitchFamily="34" charset="0"/>
              </a:rPr>
              <a:t> environment. Human activities such as cultivation on terraced lands, clearing of forests for different purposes, construction of roads, mining, over exploitation of groundwater, dumping wastes into rivers and reservoirs, and application of high fertilizer doses for achieving higher yields, etc., changes the pattern of distribution and circulation of earth’s water. As every inhabitant living on the earth belongs to a particular watershed, they are continuously influencing quantity/availability and quality of water by their actions, and the use of water. The protection, conservation, and management of water resources and water quality depend upon all of us understanding the basic concepts of hydrology as well as that of watershed and watershed health. To do so the understanding of the hydrologic cycle is very important</a:t>
            </a:r>
          </a:p>
        </p:txBody>
      </p:sp>
    </p:spTree>
    <p:extLst>
      <p:ext uri="{BB962C8B-B14F-4D97-AF65-F5344CB8AC3E}">
        <p14:creationId xmlns:p14="http://schemas.microsoft.com/office/powerpoint/2010/main" val="2540256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6E2C7-9EB4-4C11-95A7-6BB5B2EF53D9}"/>
              </a:ext>
            </a:extLst>
          </p:cNvPr>
          <p:cNvSpPr>
            <a:spLocks noGrp="1"/>
          </p:cNvSpPr>
          <p:nvPr>
            <p:ph type="title"/>
          </p:nvPr>
        </p:nvSpPr>
        <p:spPr>
          <a:xfrm>
            <a:off x="838200" y="92765"/>
            <a:ext cx="10515600" cy="588273"/>
          </a:xfrm>
        </p:spPr>
        <p:txBody>
          <a:bodyPr>
            <a:normAutofit/>
          </a:bodyPr>
          <a:lstStyle/>
          <a:p>
            <a:r>
              <a:rPr lang="en-US" sz="2800" dirty="0">
                <a:latin typeface="Arial" panose="020B0604020202020204" pitchFamily="34" charset="0"/>
                <a:cs typeface="Arial" panose="020B0604020202020204" pitchFamily="34" charset="0"/>
              </a:rPr>
              <a:t>Classification of clouds</a:t>
            </a:r>
          </a:p>
        </p:txBody>
      </p:sp>
      <p:pic>
        <p:nvPicPr>
          <p:cNvPr id="4" name="Content Placeholder 3">
            <a:extLst>
              <a:ext uri="{FF2B5EF4-FFF2-40B4-BE49-F238E27FC236}">
                <a16:creationId xmlns:a16="http://schemas.microsoft.com/office/drawing/2014/main" id="{248A229F-BCDB-407C-983F-618E26C05411}"/>
              </a:ext>
            </a:extLst>
          </p:cNvPr>
          <p:cNvPicPr>
            <a:picLocks noGrp="1" noChangeAspect="1"/>
          </p:cNvPicPr>
          <p:nvPr>
            <p:ph idx="1"/>
          </p:nvPr>
        </p:nvPicPr>
        <p:blipFill>
          <a:blip r:embed="rId2"/>
          <a:stretch>
            <a:fillRect/>
          </a:stretch>
        </p:blipFill>
        <p:spPr>
          <a:xfrm>
            <a:off x="509754" y="681038"/>
            <a:ext cx="11311185" cy="5825779"/>
          </a:xfrm>
          <a:prstGeom prst="rect">
            <a:avLst/>
          </a:prstGeom>
        </p:spPr>
      </p:pic>
    </p:spTree>
    <p:extLst>
      <p:ext uri="{BB962C8B-B14F-4D97-AF65-F5344CB8AC3E}">
        <p14:creationId xmlns:p14="http://schemas.microsoft.com/office/powerpoint/2010/main" val="657159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5CF719-82E8-4A87-8AAF-565BD1C1C277}"/>
              </a:ext>
            </a:extLst>
          </p:cNvPr>
          <p:cNvSpPr>
            <a:spLocks noGrp="1"/>
          </p:cNvSpPr>
          <p:nvPr>
            <p:ph idx="1"/>
          </p:nvPr>
        </p:nvSpPr>
        <p:spPr>
          <a:xfrm>
            <a:off x="838200" y="265043"/>
            <a:ext cx="10515600" cy="6175514"/>
          </a:xfrm>
        </p:spPr>
        <p:txBody>
          <a:bodyPr/>
          <a:lstStyle/>
          <a:p>
            <a:pPr marL="514350" indent="-514350" algn="just">
              <a:lnSpc>
                <a:spcPct val="150000"/>
              </a:lnSpc>
              <a:buFont typeface="+mj-lt"/>
              <a:buAutoNum type="arabicPeriod"/>
            </a:pPr>
            <a:r>
              <a:rPr lang="en-US" sz="2400" dirty="0">
                <a:solidFill>
                  <a:srgbClr val="00B050"/>
                </a:solidFill>
                <a:latin typeface="Arial" panose="020B0604020202020204" pitchFamily="34" charset="0"/>
                <a:cs typeface="Arial" panose="020B0604020202020204" pitchFamily="34" charset="0"/>
              </a:rPr>
              <a:t>Reading assignment</a:t>
            </a:r>
          </a:p>
          <a:p>
            <a:pPr lvl="1" algn="just">
              <a:lnSpc>
                <a:spcPct val="150000"/>
              </a:lnSpc>
              <a:buFont typeface="Wingdings" panose="05000000000000000000" pitchFamily="2" charset="2"/>
              <a:buChar char="q"/>
            </a:pPr>
            <a:r>
              <a:rPr lang="en-US" dirty="0">
                <a:solidFill>
                  <a:srgbClr val="00B050"/>
                </a:solidFill>
                <a:latin typeface="Arial" panose="020B0604020202020204" pitchFamily="34" charset="0"/>
                <a:cs typeface="Arial" panose="020B0604020202020204" pitchFamily="34" charset="0"/>
              </a:rPr>
              <a:t>What is atmosphere?</a:t>
            </a:r>
          </a:p>
          <a:p>
            <a:pPr lvl="2" algn="just">
              <a:lnSpc>
                <a:spcPct val="150000"/>
              </a:lnSpc>
              <a:buFont typeface="Wingdings" panose="05000000000000000000" pitchFamily="2" charset="2"/>
              <a:buChar char="v"/>
            </a:pPr>
            <a:r>
              <a:rPr lang="en-US" sz="2400" dirty="0">
                <a:solidFill>
                  <a:srgbClr val="00B050"/>
                </a:solidFill>
                <a:latin typeface="Arial" panose="020B0604020202020204" pitchFamily="34" charset="0"/>
                <a:cs typeface="Arial" panose="020B0604020202020204" pitchFamily="34" charset="0"/>
              </a:rPr>
              <a:t>Vertical structure of atmosphere and its temperature</a:t>
            </a:r>
          </a:p>
          <a:p>
            <a:pPr lvl="2" algn="just">
              <a:lnSpc>
                <a:spcPct val="150000"/>
              </a:lnSpc>
              <a:buFont typeface="Wingdings" panose="05000000000000000000" pitchFamily="2" charset="2"/>
              <a:buChar char="v"/>
            </a:pPr>
            <a:r>
              <a:rPr lang="en-US" sz="2400" dirty="0">
                <a:solidFill>
                  <a:srgbClr val="00B050"/>
                </a:solidFill>
                <a:latin typeface="Arial" panose="020B0604020202020204" pitchFamily="34" charset="0"/>
                <a:cs typeface="Arial" panose="020B0604020202020204" pitchFamily="34" charset="0"/>
              </a:rPr>
              <a:t>General Circulation of the Atmosphere</a:t>
            </a:r>
          </a:p>
          <a:p>
            <a:pPr lvl="2" algn="just">
              <a:lnSpc>
                <a:spcPct val="150000"/>
              </a:lnSpc>
              <a:buFont typeface="Wingdings" panose="05000000000000000000" pitchFamily="2" charset="2"/>
              <a:buChar char="v"/>
            </a:pPr>
            <a:r>
              <a:rPr lang="en-US" sz="2400" dirty="0">
                <a:solidFill>
                  <a:srgbClr val="00B050"/>
                </a:solidFill>
                <a:latin typeface="Arial" panose="020B0604020202020204" pitchFamily="34" charset="0"/>
                <a:cs typeface="Arial" panose="020B0604020202020204" pitchFamily="34" charset="0"/>
              </a:rPr>
              <a:t>Pressure Belts and Wind Systems of the Earth</a:t>
            </a:r>
          </a:p>
          <a:p>
            <a:pPr lvl="1" algn="just">
              <a:lnSpc>
                <a:spcPct val="150000"/>
              </a:lnSpc>
              <a:buFont typeface="Wingdings" panose="05000000000000000000" pitchFamily="2" charset="2"/>
              <a:buChar char="q"/>
            </a:pPr>
            <a:r>
              <a:rPr lang="en-US" dirty="0">
                <a:solidFill>
                  <a:srgbClr val="00B050"/>
                </a:solidFill>
                <a:latin typeface="Arial" panose="020B0604020202020204" pitchFamily="34" charset="0"/>
                <a:cs typeface="Arial" panose="020B0604020202020204" pitchFamily="34" charset="0"/>
              </a:rPr>
              <a:t>What is Lithosphere?</a:t>
            </a:r>
          </a:p>
          <a:p>
            <a:pPr lvl="1" algn="just">
              <a:lnSpc>
                <a:spcPct val="150000"/>
              </a:lnSpc>
              <a:buFont typeface="Wingdings" panose="05000000000000000000" pitchFamily="2" charset="2"/>
              <a:buChar char="q"/>
            </a:pPr>
            <a:r>
              <a:rPr lang="en-US" dirty="0">
                <a:solidFill>
                  <a:srgbClr val="00B050"/>
                </a:solidFill>
                <a:latin typeface="Arial" panose="020B0604020202020204" pitchFamily="34" charset="0"/>
                <a:cs typeface="Arial" panose="020B0604020202020204" pitchFamily="34" charset="0"/>
              </a:rPr>
              <a:t>What is Biosphere?</a:t>
            </a:r>
          </a:p>
          <a:p>
            <a:pPr lvl="1" algn="just">
              <a:lnSpc>
                <a:spcPct val="150000"/>
              </a:lnSpc>
              <a:buFont typeface="Wingdings" panose="05000000000000000000" pitchFamily="2" charset="2"/>
              <a:buChar char="q"/>
            </a:pPr>
            <a:r>
              <a:rPr lang="en-US" dirty="0">
                <a:solidFill>
                  <a:srgbClr val="00B050"/>
                </a:solidFill>
                <a:latin typeface="Arial" panose="020B0604020202020204" pitchFamily="34" charset="0"/>
                <a:cs typeface="Arial" panose="020B0604020202020204" pitchFamily="34" charset="0"/>
              </a:rPr>
              <a:t>What is the Hydrosphere?</a:t>
            </a:r>
          </a:p>
          <a:p>
            <a:pPr lvl="2" algn="just">
              <a:lnSpc>
                <a:spcPct val="150000"/>
              </a:lnSpc>
              <a:buFont typeface="Wingdings" panose="05000000000000000000" pitchFamily="2" charset="2"/>
              <a:buChar char="v"/>
            </a:pPr>
            <a:r>
              <a:rPr lang="en-US" sz="2400" dirty="0">
                <a:solidFill>
                  <a:srgbClr val="00B050"/>
                </a:solidFill>
                <a:latin typeface="Arial" panose="020B0604020202020204" pitchFamily="34" charset="0"/>
                <a:cs typeface="Arial" panose="020B0604020202020204" pitchFamily="34" charset="0"/>
              </a:rPr>
              <a:t>What is hydrologic cycle?</a:t>
            </a:r>
          </a:p>
          <a:p>
            <a:pPr lvl="2" algn="just">
              <a:lnSpc>
                <a:spcPct val="150000"/>
              </a:lnSpc>
              <a:buFont typeface="Wingdings" panose="05000000000000000000" pitchFamily="2" charset="2"/>
              <a:buChar char="v"/>
            </a:pPr>
            <a:r>
              <a:rPr lang="en-US" sz="2400" dirty="0">
                <a:solidFill>
                  <a:srgbClr val="00B050"/>
                </a:solidFill>
                <a:latin typeface="Arial" panose="020B0604020202020204" pitchFamily="34" charset="0"/>
                <a:cs typeface="Arial" panose="020B0604020202020204" pitchFamily="34" charset="0"/>
              </a:rPr>
              <a:t>What are the specific properties of water?</a:t>
            </a:r>
          </a:p>
          <a:p>
            <a:endParaRPr lang="en-US" dirty="0"/>
          </a:p>
        </p:txBody>
      </p:sp>
    </p:spTree>
    <p:extLst>
      <p:ext uri="{BB962C8B-B14F-4D97-AF65-F5344CB8AC3E}">
        <p14:creationId xmlns:p14="http://schemas.microsoft.com/office/powerpoint/2010/main" val="1756776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007DB-F3FC-4A01-B94D-CFB3452911FA}"/>
              </a:ext>
            </a:extLst>
          </p:cNvPr>
          <p:cNvSpPr>
            <a:spLocks noGrp="1"/>
          </p:cNvSpPr>
          <p:nvPr>
            <p:ph idx="1"/>
          </p:nvPr>
        </p:nvSpPr>
        <p:spPr>
          <a:xfrm>
            <a:off x="212035" y="212034"/>
            <a:ext cx="11794435" cy="6506818"/>
          </a:xfrm>
        </p:spPr>
        <p:txBody>
          <a:bodyPr>
            <a:normAutofit/>
          </a:bodyPr>
          <a:lstStyle/>
          <a:p>
            <a:pPr algn="just">
              <a:lnSpc>
                <a:spcPct val="150000"/>
              </a:lnSpc>
              <a:buFont typeface="Wingdings" panose="05000000000000000000" pitchFamily="2" charset="2"/>
              <a:buChar char="q"/>
            </a:pPr>
            <a:r>
              <a:rPr lang="en-US" sz="2400" dirty="0">
                <a:latin typeface="Arial" panose="020B0604020202020204" pitchFamily="34" charset="0"/>
                <a:cs typeface="Arial" panose="020B0604020202020204" pitchFamily="34" charset="0"/>
              </a:rPr>
              <a:t>THE ATMOSPHERE</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atmosphere is closely related to hydrology in a fundamental manner.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It will, therefore, be appropriate to make a brief introduction to the subject of atmosphere.</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Earth’s atmosphere is a complex fluid system of suspended particles and gases. </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These gases have been originated slowly over the geological ages from the interior of the solid earth by large scale volcanic activity</a:t>
            </a:r>
          </a:p>
          <a:p>
            <a:pPr lvl="1" algn="just">
              <a:lnSpc>
                <a:spcPct val="150000"/>
              </a:lnSpc>
              <a:buFont typeface="Wingdings" panose="05000000000000000000" pitchFamily="2" charset="2"/>
              <a:buChar char="v"/>
            </a:pPr>
            <a:r>
              <a:rPr lang="en-US" dirty="0">
                <a:latin typeface="Arial" panose="020B0604020202020204" pitchFamily="34" charset="0"/>
                <a:cs typeface="Arial" panose="020B0604020202020204" pitchFamily="34" charset="0"/>
              </a:rPr>
              <a:t>The atmosphere of the earth, therefore, consists of gases, water vapor as well as solid and liquid particles.</a:t>
            </a:r>
          </a:p>
        </p:txBody>
      </p:sp>
    </p:spTree>
    <p:extLst>
      <p:ext uri="{BB962C8B-B14F-4D97-AF65-F5344CB8AC3E}">
        <p14:creationId xmlns:p14="http://schemas.microsoft.com/office/powerpoint/2010/main" val="3514230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97E383-BD00-4766-A20B-98949E0C6204}"/>
              </a:ext>
            </a:extLst>
          </p:cNvPr>
          <p:cNvSpPr>
            <a:spLocks noGrp="1"/>
          </p:cNvSpPr>
          <p:nvPr>
            <p:ph idx="1"/>
          </p:nvPr>
        </p:nvSpPr>
        <p:spPr>
          <a:xfrm>
            <a:off x="265043" y="265042"/>
            <a:ext cx="11648661" cy="6592957"/>
          </a:xfrm>
        </p:spPr>
        <p:txBody>
          <a:bodyPr>
            <a:normAutofit/>
          </a:bodyPr>
          <a:lstStyle/>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 boundaries of the atmosphere are not easily specified, although in this fluid system, shapes of gases envelope the Earth.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They can be arbitrarily delimited as the interface of Earth/atmosphere and atmosphere/space, but it should be mentioned that these are excessive simplifications.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For example, although there is a zone of transition where the Earth and solar atmospheres merge, the atmosphere does not have any external edge. </a:t>
            </a:r>
          </a:p>
          <a:p>
            <a:pPr algn="just">
              <a:lnSpc>
                <a:spcPct val="150000"/>
              </a:lnSpc>
              <a:buFont typeface="Wingdings" panose="05000000000000000000" pitchFamily="2" charset="2"/>
              <a:buChar char="v"/>
            </a:pPr>
            <a:r>
              <a:rPr lang="en-US" sz="2400" dirty="0">
                <a:latin typeface="Arial" panose="020B0604020202020204" pitchFamily="34" charset="0"/>
                <a:cs typeface="Arial" panose="020B0604020202020204" pitchFamily="34" charset="0"/>
              </a:rPr>
              <a:t>Also, at the Earth/atmosphere interface, the atmosphere penetrates into the pore spaces and voids between the soil particles and regolith and is continuous with the so-called soil atmosphere.</a:t>
            </a:r>
          </a:p>
          <a:p>
            <a:endParaRPr lang="en-US" dirty="0"/>
          </a:p>
        </p:txBody>
      </p:sp>
    </p:spTree>
    <p:extLst>
      <p:ext uri="{BB962C8B-B14F-4D97-AF65-F5344CB8AC3E}">
        <p14:creationId xmlns:p14="http://schemas.microsoft.com/office/powerpoint/2010/main" val="4078264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11509</TotalTime>
  <Words>3905</Words>
  <Application>Microsoft Office PowerPoint</Application>
  <PresentationFormat>Widescreen</PresentationFormat>
  <Paragraphs>297</Paragraphs>
  <Slides>59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Calibri</vt:lpstr>
      <vt:lpstr>Calibri Light</vt:lpstr>
      <vt:lpstr>Courier New</vt:lpstr>
      <vt:lpstr>Times New Roman</vt:lpstr>
      <vt:lpstr>Wingdings</vt:lpstr>
      <vt:lpstr>Office Theme</vt:lpstr>
      <vt:lpstr>PowerPoint Presentation</vt:lpstr>
      <vt:lpstr>PowerPoint Presentation</vt:lpstr>
      <vt:lpstr>Cloud Type Based On Properties </vt:lpstr>
      <vt:lpstr>Cloud Types Based On Height</vt:lpstr>
      <vt:lpstr>PowerPoint Presentation</vt:lpstr>
      <vt:lpstr>Classification of clouds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Hydrology?</vt:lpstr>
      <vt:lpstr>Hydrologic science cont...</vt:lpstr>
      <vt:lpstr>PowerPoint Presentation</vt:lpstr>
      <vt:lpstr>PowerPoint Presentation</vt:lpstr>
      <vt:lpstr>The Hydrological Cycle</vt:lpstr>
      <vt:lpstr>PowerPoint Presentation</vt:lpstr>
      <vt:lpstr>Hydrological Cycle</vt:lpstr>
      <vt:lpstr>     Hydrologic System   </vt:lpstr>
      <vt:lpstr>The watershed as a hydrologic system</vt:lpstr>
      <vt:lpstr> Stages/components of hydrological cycle </vt:lpstr>
      <vt:lpstr>PowerPoint Presentation</vt:lpstr>
      <vt:lpstr>PowerPoint Presentation</vt:lpstr>
      <vt:lpstr>PowerPoint Presentation</vt:lpstr>
      <vt:lpstr>Ground water</vt:lpstr>
      <vt:lpstr>Ground water</vt:lpstr>
      <vt:lpstr>What is Watershed Hydrology?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138</cp:revision>
  <dcterms:created xsi:type="dcterms:W3CDTF">2018-03-12T13:31:07Z</dcterms:created>
  <dcterms:modified xsi:type="dcterms:W3CDTF">2020-03-03T13:40:21Z</dcterms:modified>
</cp:coreProperties>
</file>