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 id="261" r:id="rId6"/>
    <p:sldId id="266" r:id="rId7"/>
    <p:sldId id="267" r:id="rId8"/>
    <p:sldId id="268" r:id="rId9"/>
    <p:sldId id="269" r:id="rId10"/>
    <p:sldId id="270" r:id="rId11"/>
    <p:sldId id="271" r:id="rId12"/>
    <p:sldId id="272" r:id="rId13"/>
    <p:sldId id="274" r:id="rId14"/>
    <p:sldId id="275" r:id="rId15"/>
    <p:sldId id="276" r:id="rId16"/>
    <p:sldId id="277" r:id="rId17"/>
    <p:sldId id="278" r:id="rId18"/>
    <p:sldId id="279" r:id="rId19"/>
    <p:sldId id="280" r:id="rId20"/>
    <p:sldId id="281" r:id="rId21"/>
    <p:sldId id="282" r:id="rId22"/>
    <p:sldId id="283" r:id="rId23"/>
    <p:sldId id="284" r:id="rId24"/>
    <p:sldId id="286" r:id="rId25"/>
    <p:sldId id="287" r:id="rId26"/>
    <p:sldId id="288" r:id="rId27"/>
    <p:sldId id="297" r:id="rId28"/>
    <p:sldId id="289" r:id="rId29"/>
    <p:sldId id="291" r:id="rId30"/>
    <p:sldId id="292" r:id="rId31"/>
    <p:sldId id="293" r:id="rId32"/>
    <p:sldId id="294" r:id="rId33"/>
    <p:sldId id="295" r:id="rId34"/>
    <p:sldId id="296" r:id="rId35"/>
    <p:sldId id="264"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4FCA1-B036-4204-AC6A-CCEE2DBAE9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351CA2-DD2F-42CA-8910-B19DF3141E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388E2E-CC20-480A-8AAA-B8297886BB66}"/>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5" name="Footer Placeholder 4">
            <a:extLst>
              <a:ext uri="{FF2B5EF4-FFF2-40B4-BE49-F238E27FC236}">
                <a16:creationId xmlns:a16="http://schemas.microsoft.com/office/drawing/2014/main" id="{6E3A5621-3A0B-4F2D-87D6-CE073C3280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4450D-7BF5-4ACF-BEB2-3A27E216A86E}"/>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3943580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2FF5C-FE8C-4540-AB2E-924F93A6E3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45DBED-A155-4E13-92B0-3A10B32271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BDE77B-6861-482B-B7D4-D2858FAAC9EF}"/>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5" name="Footer Placeholder 4">
            <a:extLst>
              <a:ext uri="{FF2B5EF4-FFF2-40B4-BE49-F238E27FC236}">
                <a16:creationId xmlns:a16="http://schemas.microsoft.com/office/drawing/2014/main" id="{F446C50D-5E29-4D40-8624-184E15881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2710CF-8E0E-453D-8E0E-7F1653C68882}"/>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231303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FA544F-69E1-4C72-A3F9-D1290FED15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30BBF4-DD46-42C4-B9E4-E2E83BA9A6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CB1682-1E60-49F6-B503-98D6A1DFB2EA}"/>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5" name="Footer Placeholder 4">
            <a:extLst>
              <a:ext uri="{FF2B5EF4-FFF2-40B4-BE49-F238E27FC236}">
                <a16:creationId xmlns:a16="http://schemas.microsoft.com/office/drawing/2014/main" id="{02C5347B-68BE-446E-858D-9A1F83910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E716C0-D172-4DA6-869E-051B4F9215E0}"/>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191433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8B55E-2250-4BFC-B935-6A51A900E3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BD7F93-4700-441D-B2B6-EED2DBBD42B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06B535-9D48-4D9A-B7BB-73C8BBF9C792}"/>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5" name="Footer Placeholder 4">
            <a:extLst>
              <a:ext uri="{FF2B5EF4-FFF2-40B4-BE49-F238E27FC236}">
                <a16:creationId xmlns:a16="http://schemas.microsoft.com/office/drawing/2014/main" id="{4707323F-32A9-45F7-B641-86D0E9FC5E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A71093-73B2-47B8-BC34-7130416F7873}"/>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3078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033C-60D7-439D-88B7-C07A888919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7BF5CF-6448-4C15-B1A3-5C1B37BF1E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F86B31-6D92-441A-ADDE-C5BE0B752F00}"/>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5" name="Footer Placeholder 4">
            <a:extLst>
              <a:ext uri="{FF2B5EF4-FFF2-40B4-BE49-F238E27FC236}">
                <a16:creationId xmlns:a16="http://schemas.microsoft.com/office/drawing/2014/main" id="{E6195B0D-69A6-423C-B482-C10A17E576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3D507C-BE8A-4259-83F3-42B69545B79A}"/>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950187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E6AB8-F287-44F6-983C-BF201605C5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C751AF-C76A-4D4B-8584-CC64E7A40E3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9BC7BD-1B12-426A-9B6D-0B143376D99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82A1E5-7DAC-4D69-9200-79FB162DA6FB}"/>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6" name="Footer Placeholder 5">
            <a:extLst>
              <a:ext uri="{FF2B5EF4-FFF2-40B4-BE49-F238E27FC236}">
                <a16:creationId xmlns:a16="http://schemas.microsoft.com/office/drawing/2014/main" id="{7D60F6B7-B814-4605-B092-E6FA06E22E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9481D8-A0E9-46BE-9AFA-E426E152D8C3}"/>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344486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6C409-D3B5-4462-8899-A6960E9608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FCFA33-6D35-4C57-9201-0A3C2DA5F3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94E8BE4-A977-4039-B2BC-63D4883FC9A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EB17D5-98C6-4B99-BC59-C11B89CB14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49D093A-7E52-42B5-A658-DB9CECFC3E9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94CB77-7038-4600-B130-59A0DFE9856E}"/>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8" name="Footer Placeholder 7">
            <a:extLst>
              <a:ext uri="{FF2B5EF4-FFF2-40B4-BE49-F238E27FC236}">
                <a16:creationId xmlns:a16="http://schemas.microsoft.com/office/drawing/2014/main" id="{B3FE5E79-21D0-43F2-9749-0B51E65AE8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C8296E-9259-421E-9423-4C0E6B5AEA32}"/>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2104195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D415E-2164-46B5-AA4E-1AB19D8FE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92A4E5-735B-45A9-BD22-B97A221337CC}"/>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4" name="Footer Placeholder 3">
            <a:extLst>
              <a:ext uri="{FF2B5EF4-FFF2-40B4-BE49-F238E27FC236}">
                <a16:creationId xmlns:a16="http://schemas.microsoft.com/office/drawing/2014/main" id="{5934B468-4D07-421D-B6E2-ABB38B0AC7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C9CB05-CB1A-4813-9C2C-61A61F319147}"/>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2569109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53C6CE-7EC1-482D-A6A3-FC1C7E74B603}"/>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3" name="Footer Placeholder 2">
            <a:extLst>
              <a:ext uri="{FF2B5EF4-FFF2-40B4-BE49-F238E27FC236}">
                <a16:creationId xmlns:a16="http://schemas.microsoft.com/office/drawing/2014/main" id="{B36EA8BC-0E75-4474-87AE-6D4694E1F70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5857D8-7922-4F16-92D5-0220542A5B30}"/>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2097727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48D69-7A7F-4768-AAFA-251B370164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001368-A7A1-42C6-8443-F6AB17E64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F9BA7B-8DF3-4E97-963E-12355C732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FD08B7-9049-4C9A-8EAB-863A5FE65A64}"/>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6" name="Footer Placeholder 5">
            <a:extLst>
              <a:ext uri="{FF2B5EF4-FFF2-40B4-BE49-F238E27FC236}">
                <a16:creationId xmlns:a16="http://schemas.microsoft.com/office/drawing/2014/main" id="{675FD075-DB97-4748-8EF0-D945891A90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CA259-AF9E-428E-A188-589110EC106C}"/>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350976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6CF60-822B-4EBA-B437-2A3052F8F7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E12137-C2E9-477D-9A50-1686634182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EC4962-FFB8-4071-B259-B10D3EF79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C3384F-7161-462E-9C9D-F63BDACEEA6D}"/>
              </a:ext>
            </a:extLst>
          </p:cNvPr>
          <p:cNvSpPr>
            <a:spLocks noGrp="1"/>
          </p:cNvSpPr>
          <p:nvPr>
            <p:ph type="dt" sz="half" idx="10"/>
          </p:nvPr>
        </p:nvSpPr>
        <p:spPr/>
        <p:txBody>
          <a:bodyPr/>
          <a:lstStyle/>
          <a:p>
            <a:fld id="{E7934FEF-1377-4454-85E4-0C708D7C9A53}" type="datetimeFigureOut">
              <a:rPr lang="en-US" smtClean="0"/>
              <a:t>10/18/2019</a:t>
            </a:fld>
            <a:endParaRPr lang="en-US"/>
          </a:p>
        </p:txBody>
      </p:sp>
      <p:sp>
        <p:nvSpPr>
          <p:cNvPr id="6" name="Footer Placeholder 5">
            <a:extLst>
              <a:ext uri="{FF2B5EF4-FFF2-40B4-BE49-F238E27FC236}">
                <a16:creationId xmlns:a16="http://schemas.microsoft.com/office/drawing/2014/main" id="{3EE867D8-F077-41B5-801D-7909F7BA92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A657B8-3424-4003-A35E-2DE5595DC566}"/>
              </a:ext>
            </a:extLst>
          </p:cNvPr>
          <p:cNvSpPr>
            <a:spLocks noGrp="1"/>
          </p:cNvSpPr>
          <p:nvPr>
            <p:ph type="sldNum" sz="quarter" idx="12"/>
          </p:nvPr>
        </p:nvSpPr>
        <p:spPr/>
        <p:txBody>
          <a:bodyPr/>
          <a:lstStyle/>
          <a:p>
            <a:fld id="{F939952C-C887-4D29-A124-DC12231912E2}" type="slidenum">
              <a:rPr lang="en-US" smtClean="0"/>
              <a:t>‹#›</a:t>
            </a:fld>
            <a:endParaRPr lang="en-US"/>
          </a:p>
        </p:txBody>
      </p:sp>
    </p:spTree>
    <p:extLst>
      <p:ext uri="{BB962C8B-B14F-4D97-AF65-F5344CB8AC3E}">
        <p14:creationId xmlns:p14="http://schemas.microsoft.com/office/powerpoint/2010/main" val="1154148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D12E7F-F8FC-4322-8943-ABA0CF7B38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F274870-CFEB-4D6C-8CB6-F878F8391A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27121C-46EB-4751-A361-A3F865B9F4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34FEF-1377-4454-85E4-0C708D7C9A53}" type="datetimeFigureOut">
              <a:rPr lang="en-US" smtClean="0"/>
              <a:t>10/18/2019</a:t>
            </a:fld>
            <a:endParaRPr lang="en-US"/>
          </a:p>
        </p:txBody>
      </p:sp>
      <p:sp>
        <p:nvSpPr>
          <p:cNvPr id="5" name="Footer Placeholder 4">
            <a:extLst>
              <a:ext uri="{FF2B5EF4-FFF2-40B4-BE49-F238E27FC236}">
                <a16:creationId xmlns:a16="http://schemas.microsoft.com/office/drawing/2014/main" id="{12710799-533E-4E52-B3EB-A90FDA58F7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7A2632-96B8-4C6E-8868-BD3D7EC8E3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9952C-C887-4D29-A124-DC12231912E2}" type="slidenum">
              <a:rPr lang="en-US" smtClean="0"/>
              <a:t>‹#›</a:t>
            </a:fld>
            <a:endParaRPr lang="en-US"/>
          </a:p>
        </p:txBody>
      </p:sp>
    </p:spTree>
    <p:extLst>
      <p:ext uri="{BB962C8B-B14F-4D97-AF65-F5344CB8AC3E}">
        <p14:creationId xmlns:p14="http://schemas.microsoft.com/office/powerpoint/2010/main" val="2273576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EFE8A-B595-457F-8CE4-6535E6DDD115}"/>
              </a:ext>
            </a:extLst>
          </p:cNvPr>
          <p:cNvSpPr>
            <a:spLocks noGrp="1"/>
          </p:cNvSpPr>
          <p:nvPr>
            <p:ph type="title"/>
          </p:nvPr>
        </p:nvSpPr>
        <p:spPr>
          <a:xfrm>
            <a:off x="278296" y="92766"/>
            <a:ext cx="11075504" cy="450573"/>
          </a:xfrm>
        </p:spPr>
        <p:txBody>
          <a:bodyPr>
            <a:normAutofit fontScale="90000"/>
          </a:bodyPr>
          <a:lstStyle/>
          <a:p>
            <a:r>
              <a:rPr lang="en-US" sz="2800" b="1" dirty="0">
                <a:latin typeface="Arial" panose="020B0604020202020204" pitchFamily="34" charset="0"/>
                <a:cs typeface="Arial" panose="020B0604020202020204" pitchFamily="34" charset="0"/>
              </a:rPr>
              <a:t>National issues of IWM</a:t>
            </a:r>
          </a:p>
        </p:txBody>
      </p:sp>
      <p:sp>
        <p:nvSpPr>
          <p:cNvPr id="3" name="Content Placeholder 2">
            <a:extLst>
              <a:ext uri="{FF2B5EF4-FFF2-40B4-BE49-F238E27FC236}">
                <a16:creationId xmlns:a16="http://schemas.microsoft.com/office/drawing/2014/main" id="{9AE8CCEC-C32A-4447-AE7C-74F31B2A6334}"/>
              </a:ext>
            </a:extLst>
          </p:cNvPr>
          <p:cNvSpPr>
            <a:spLocks noGrp="1"/>
          </p:cNvSpPr>
          <p:nvPr>
            <p:ph idx="1"/>
          </p:nvPr>
        </p:nvSpPr>
        <p:spPr>
          <a:xfrm>
            <a:off x="278295" y="543339"/>
            <a:ext cx="11661914" cy="6221895"/>
          </a:xfrm>
        </p:spPr>
        <p:txBody>
          <a:bodyPr>
            <a:normAutofit/>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When started watershed management in Ethiopia?</a:t>
            </a:r>
          </a:p>
          <a:p>
            <a:pPr lvl="1">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The traditional type?</a:t>
            </a:r>
          </a:p>
          <a:p>
            <a:pPr lvl="1">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The modern types?</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What types of WM approaches have been implemented in Ethiopia?</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What are the opportunities and challenges to implement WM in Ethiopia?</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How IWM is important issue for planning of dams and reservoirs in Ethiopia?</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How IWM is important issue to secure food in Ethiopia?</a:t>
            </a:r>
          </a:p>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How IWM is important issue for climate change adaptation in Ethiopia?</a:t>
            </a:r>
          </a:p>
          <a:p>
            <a:pPr>
              <a:lnSpc>
                <a:spcPct val="150000"/>
              </a:lnSpc>
              <a:buFont typeface="Wingdings" panose="05000000000000000000" pitchFamily="2" charset="2"/>
              <a:buChar char="q"/>
            </a:pPr>
            <a:r>
              <a:rPr lang="en-US" sz="2400" dirty="0">
                <a:solidFill>
                  <a:srgbClr val="FF0000"/>
                </a:solidFill>
                <a:latin typeface="Arial" panose="020B0604020202020204" pitchFamily="34" charset="0"/>
                <a:cs typeface="Arial" panose="020B0604020202020204" pitchFamily="34" charset="0"/>
              </a:rPr>
              <a:t> what are others national issues related IWM in Ethiopia?</a:t>
            </a:r>
          </a:p>
          <a:p>
            <a:pPr marL="0" indent="0">
              <a:lnSpc>
                <a:spcPct val="150000"/>
              </a:lnSpc>
              <a:buNone/>
            </a:pPr>
            <a:endParaRPr lang="en-US" sz="2400"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q"/>
            </a:pPr>
            <a:endParaRPr lang="en-US" sz="2400"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q"/>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5140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C74B36-D829-45DB-92C0-96ADADB76BB5}"/>
              </a:ext>
            </a:extLst>
          </p:cNvPr>
          <p:cNvSpPr>
            <a:spLocks noGrp="1"/>
          </p:cNvSpPr>
          <p:nvPr>
            <p:ph idx="1"/>
          </p:nvPr>
        </p:nvSpPr>
        <p:spPr>
          <a:xfrm>
            <a:off x="106017" y="225286"/>
            <a:ext cx="12085983" cy="6632713"/>
          </a:xfrm>
        </p:spPr>
        <p:txBody>
          <a:bodyPr>
            <a:normAutofit/>
          </a:bodyPr>
          <a:lstStyle/>
          <a:p>
            <a:pPr algn="just">
              <a:lnSpc>
                <a:spcPct val="160000"/>
              </a:lnSpc>
              <a:buFont typeface="Wingdings" panose="05000000000000000000" pitchFamily="2" charset="2"/>
              <a:buChar char="Ø"/>
            </a:pPr>
            <a:r>
              <a:rPr lang="en-GB" altLang="en-US" sz="2400" dirty="0">
                <a:latin typeface="Arial" panose="020B0604020202020204" pitchFamily="34" charset="0"/>
                <a:cs typeface="Arial" panose="020B0604020202020204" pitchFamily="34" charset="0"/>
              </a:rPr>
              <a:t>The</a:t>
            </a:r>
            <a:r>
              <a:rPr lang="en-GB" altLang="en-US" sz="2600" dirty="0">
                <a:latin typeface="Arial" panose="020B0604020202020204" pitchFamily="34" charset="0"/>
                <a:cs typeface="Arial" panose="020B0604020202020204" pitchFamily="34" charset="0"/>
              </a:rPr>
              <a:t> </a:t>
            </a:r>
            <a:r>
              <a:rPr lang="en-GB" altLang="en-US" sz="2400" dirty="0">
                <a:latin typeface="Arial" panose="020B0604020202020204" pitchFamily="34" charset="0"/>
                <a:cs typeface="Arial" panose="020B0604020202020204" pitchFamily="34" charset="0"/>
              </a:rPr>
              <a:t>watershed approach was </a:t>
            </a:r>
            <a:r>
              <a:rPr lang="en-GB" altLang="en-US" sz="2400" dirty="0">
                <a:solidFill>
                  <a:srgbClr val="00B050"/>
                </a:solidFill>
                <a:latin typeface="Arial" panose="020B0604020202020204" pitchFamily="34" charset="0"/>
                <a:cs typeface="Arial" panose="020B0604020202020204" pitchFamily="34" charset="0"/>
              </a:rPr>
              <a:t>strictly soil erosion control and ultimately rehabilitation of degraded lands.</a:t>
            </a:r>
            <a:r>
              <a:rPr lang="en-GB" altLang="en-US" sz="2400" dirty="0">
                <a:latin typeface="Arial" panose="020B0604020202020204" pitchFamily="34" charset="0"/>
                <a:cs typeface="Arial" panose="020B0604020202020204" pitchFamily="34" charset="0"/>
              </a:rPr>
              <a:t> </a:t>
            </a:r>
          </a:p>
          <a:p>
            <a:pPr algn="just">
              <a:lnSpc>
                <a:spcPct val="160000"/>
              </a:lnSpc>
              <a:buFont typeface="Wingdings" panose="05000000000000000000" pitchFamily="2" charset="2"/>
              <a:buChar char="Ø"/>
            </a:pPr>
            <a:r>
              <a:rPr lang="en-US" altLang="en-US" sz="2400" dirty="0">
                <a:solidFill>
                  <a:srgbClr val="00B050"/>
                </a:solidFill>
                <a:latin typeface="Arial" panose="020B0604020202020204" pitchFamily="34" charset="0"/>
                <a:cs typeface="Arial" panose="020B0604020202020204" pitchFamily="34" charset="0"/>
              </a:rPr>
              <a:t>Top-down planning approach </a:t>
            </a:r>
            <a:r>
              <a:rPr lang="en-US" altLang="en-US" sz="2400" dirty="0">
                <a:latin typeface="Arial" panose="020B0604020202020204" pitchFamily="34" charset="0"/>
                <a:cs typeface="Arial" panose="020B0604020202020204" pitchFamily="34" charset="0"/>
              </a:rPr>
              <a:t>was pursued that gave local people little opportunity for discussion and participation</a:t>
            </a:r>
          </a:p>
          <a:p>
            <a:pPr algn="just">
              <a:lnSpc>
                <a:spcPct val="16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The role of local people was limited to provision of labor for the payment they get</a:t>
            </a:r>
          </a:p>
          <a:p>
            <a:pPr algn="just">
              <a:lnSpc>
                <a:spcPct val="16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This made the local people see the initiative as additional burden and </a:t>
            </a:r>
            <a:r>
              <a:rPr lang="en-GB" altLang="en-US" sz="2400" dirty="0">
                <a:latin typeface="Arial" panose="020B0604020202020204" pitchFamily="34" charset="0"/>
                <a:cs typeface="Arial" panose="020B0604020202020204" pitchFamily="34" charset="0"/>
              </a:rPr>
              <a:t>reduced farmer’s involvement in maintenance and protection of structures.</a:t>
            </a:r>
            <a:endParaRPr lang="en-US" alt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750209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B2304F-31F9-4E54-A2CC-6A963B5DB142}"/>
              </a:ext>
            </a:extLst>
          </p:cNvPr>
          <p:cNvSpPr>
            <a:spLocks noGrp="1"/>
          </p:cNvSpPr>
          <p:nvPr>
            <p:ph idx="1"/>
          </p:nvPr>
        </p:nvSpPr>
        <p:spPr>
          <a:xfrm>
            <a:off x="331304" y="344557"/>
            <a:ext cx="11622157" cy="6321286"/>
          </a:xfrm>
        </p:spPr>
        <p:txBody>
          <a:bodyPr>
            <a:normAutofit/>
          </a:bodyPr>
          <a:lstStyle/>
          <a:p>
            <a:pPr algn="just">
              <a:lnSpc>
                <a:spcPct val="150000"/>
              </a:lnSpc>
              <a:buFont typeface="Wingdings" panose="05000000000000000000" pitchFamily="2" charset="2"/>
              <a:buChar char="Ø"/>
              <a:defRPr/>
            </a:pPr>
            <a:r>
              <a:rPr lang="en-GB" sz="2400" dirty="0">
                <a:latin typeface="Arial" panose="020B0604020202020204" pitchFamily="34" charset="0"/>
                <a:cs typeface="Arial" panose="020B0604020202020204" pitchFamily="34" charset="0"/>
              </a:rPr>
              <a:t>Focused on physical conservation measures. </a:t>
            </a:r>
          </a:p>
          <a:p>
            <a:pPr lvl="1" algn="just">
              <a:lnSpc>
                <a:spcPct val="150000"/>
              </a:lnSpc>
              <a:buFont typeface="Courier New" panose="02070309020205020404" pitchFamily="49" charset="0"/>
              <a:buChar char="o"/>
              <a:defRPr/>
            </a:pPr>
            <a:r>
              <a:rPr lang="en-GB" dirty="0">
                <a:solidFill>
                  <a:srgbClr val="00B050"/>
                </a:solidFill>
                <a:latin typeface="Arial" panose="020B0604020202020204" pitchFamily="34" charset="0"/>
                <a:cs typeface="Arial" panose="020B0604020202020204" pitchFamily="34" charset="0"/>
              </a:rPr>
              <a:t>Biological and agronomic conservation practices have been overlooked. </a:t>
            </a:r>
          </a:p>
          <a:p>
            <a:pPr lvl="1" algn="just">
              <a:lnSpc>
                <a:spcPct val="150000"/>
              </a:lnSpc>
              <a:buFont typeface="Courier New" panose="02070309020205020404" pitchFamily="49" charset="0"/>
              <a:buChar char="o"/>
              <a:defRPr/>
            </a:pPr>
            <a:r>
              <a:rPr lang="en-GB" dirty="0">
                <a:latin typeface="Arial" panose="020B0604020202020204" pitchFamily="34" charset="0"/>
                <a:cs typeface="Arial" panose="020B0604020202020204" pitchFamily="34" charset="0"/>
              </a:rPr>
              <a:t>The physical conservation measures have not been linked to </a:t>
            </a:r>
            <a:r>
              <a:rPr lang="en-GB" dirty="0">
                <a:solidFill>
                  <a:srgbClr val="00B050"/>
                </a:solidFill>
                <a:latin typeface="Arial" panose="020B0604020202020204" pitchFamily="34" charset="0"/>
                <a:cs typeface="Arial" panose="020B0604020202020204" pitchFamily="34" charset="0"/>
              </a:rPr>
              <a:t>indigenous ones</a:t>
            </a:r>
          </a:p>
          <a:p>
            <a:pPr lvl="1" algn="just">
              <a:lnSpc>
                <a:spcPct val="150000"/>
              </a:lnSpc>
              <a:buFont typeface="Courier New" panose="02070309020205020404" pitchFamily="49" charset="0"/>
              <a:buChar char="o"/>
              <a:defRPr/>
            </a:pPr>
            <a:r>
              <a:rPr lang="en-US" dirty="0">
                <a:latin typeface="Arial" panose="020B0604020202020204" pitchFamily="34" charset="0"/>
                <a:cs typeface="Arial" panose="020B0604020202020204" pitchFamily="34" charset="0"/>
              </a:rPr>
              <a:t>The introduced SWC technologies were </a:t>
            </a:r>
            <a:r>
              <a:rPr lang="en-US" dirty="0">
                <a:solidFill>
                  <a:srgbClr val="00B050"/>
                </a:solidFill>
                <a:latin typeface="Arial" panose="020B0604020202020204" pitchFamily="34" charset="0"/>
                <a:cs typeface="Arial" panose="020B0604020202020204" pitchFamily="34" charset="0"/>
              </a:rPr>
              <a:t>biased to standards</a:t>
            </a:r>
          </a:p>
          <a:p>
            <a:pPr lvl="1" algn="just">
              <a:lnSpc>
                <a:spcPct val="150000"/>
              </a:lnSpc>
              <a:buFont typeface="Courier New" panose="02070309020205020404" pitchFamily="49" charset="0"/>
              <a:buChar char="o"/>
              <a:defRPr/>
            </a:pPr>
            <a:r>
              <a:rPr lang="en-US" dirty="0">
                <a:latin typeface="Arial" panose="020B0604020202020204" pitchFamily="34" charset="0"/>
                <a:cs typeface="Arial" panose="020B0604020202020204" pitchFamily="34" charset="0"/>
              </a:rPr>
              <a:t>Again these technologies are </a:t>
            </a:r>
            <a:r>
              <a:rPr lang="en-US" dirty="0">
                <a:solidFill>
                  <a:srgbClr val="00B050"/>
                </a:solidFill>
                <a:latin typeface="Arial" panose="020B0604020202020204" pitchFamily="34" charset="0"/>
                <a:cs typeface="Arial" panose="020B0604020202020204" pitchFamily="34" charset="0"/>
              </a:rPr>
              <a:t>biased towards reducing </a:t>
            </a:r>
            <a:r>
              <a:rPr lang="en-US" b="1" dirty="0">
                <a:solidFill>
                  <a:srgbClr val="00B050"/>
                </a:solidFill>
                <a:latin typeface="Arial" panose="020B0604020202020204" pitchFamily="34" charset="0"/>
                <a:cs typeface="Arial" panose="020B0604020202020204" pitchFamily="34" charset="0"/>
              </a:rPr>
              <a:t>soil loss </a:t>
            </a:r>
            <a:r>
              <a:rPr lang="en-US" dirty="0">
                <a:solidFill>
                  <a:srgbClr val="00B050"/>
                </a:solidFill>
                <a:latin typeface="Arial" panose="020B0604020202020204" pitchFamily="34" charset="0"/>
                <a:cs typeface="Arial" panose="020B0604020202020204" pitchFamily="34" charset="0"/>
              </a:rPr>
              <a:t>rather than to increasing </a:t>
            </a:r>
            <a:r>
              <a:rPr lang="en-US" b="1" dirty="0">
                <a:solidFill>
                  <a:srgbClr val="00B050"/>
                </a:solidFill>
                <a:latin typeface="Arial" panose="020B0604020202020204" pitchFamily="34" charset="0"/>
                <a:cs typeface="Arial" panose="020B0604020202020204" pitchFamily="34" charset="0"/>
              </a:rPr>
              <a:t>agricultural production</a:t>
            </a:r>
            <a:r>
              <a:rPr lang="en-US" dirty="0">
                <a:solidFill>
                  <a:srgbClr val="00B050"/>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defRPr/>
            </a:pPr>
            <a:r>
              <a:rPr lang="en-GB" sz="2400" dirty="0">
                <a:solidFill>
                  <a:srgbClr val="00B050"/>
                </a:solidFill>
                <a:latin typeface="Arial" panose="020B0604020202020204" pitchFamily="34" charset="0"/>
                <a:cs typeface="Arial" panose="020B0604020202020204" pitchFamily="34" charset="0"/>
              </a:rPr>
              <a:t>The approach did not consider land </a:t>
            </a:r>
            <a:r>
              <a:rPr lang="en-GB" sz="2400" b="1" dirty="0">
                <a:solidFill>
                  <a:srgbClr val="00B050"/>
                </a:solidFill>
                <a:latin typeface="Arial" panose="020B0604020202020204" pitchFamily="34" charset="0"/>
                <a:cs typeface="Arial" panose="020B0604020202020204" pitchFamily="34" charset="0"/>
              </a:rPr>
              <a:t>capability for sustained production in </a:t>
            </a:r>
            <a:r>
              <a:rPr lang="en-GB" sz="2400" dirty="0">
                <a:latin typeface="Arial" panose="020B0604020202020204" pitchFamily="34" charset="0"/>
                <a:cs typeface="Arial" panose="020B0604020202020204" pitchFamily="34" charset="0"/>
              </a:rPr>
              <a:t>all watershed lands. </a:t>
            </a:r>
            <a:endParaRPr lang="en-US"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defRPr/>
            </a:pPr>
            <a:r>
              <a:rPr lang="en-GB" sz="2400" dirty="0">
                <a:latin typeface="Arial" panose="020B0604020202020204" pitchFamily="34" charset="0"/>
                <a:cs typeface="Arial" panose="020B0604020202020204" pitchFamily="34" charset="0"/>
              </a:rPr>
              <a:t>Rehabilitation of degraded areas was seen as watershed management.  </a:t>
            </a:r>
          </a:p>
          <a:p>
            <a:pPr algn="just">
              <a:lnSpc>
                <a:spcPct val="150000"/>
              </a:lnSpc>
              <a:buFont typeface="Wingdings" panose="05000000000000000000" pitchFamily="2" charset="2"/>
              <a:buChar char="Ø"/>
              <a:defRPr/>
            </a:pPr>
            <a:r>
              <a:rPr lang="en-GB" sz="2400" dirty="0">
                <a:latin typeface="Arial" panose="020B0604020202020204" pitchFamily="34" charset="0"/>
                <a:cs typeface="Arial" panose="020B0604020202020204" pitchFamily="34" charset="0"/>
              </a:rPr>
              <a:t>The approach didn’t include the </a:t>
            </a:r>
            <a:r>
              <a:rPr lang="en-GB" sz="2400" dirty="0">
                <a:solidFill>
                  <a:srgbClr val="00B050"/>
                </a:solidFill>
                <a:latin typeface="Arial" panose="020B0604020202020204" pitchFamily="34" charset="0"/>
                <a:cs typeface="Arial" panose="020B0604020202020204" pitchFamily="34" charset="0"/>
              </a:rPr>
              <a:t>socio-economic transformation</a:t>
            </a:r>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29435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A7926-D6B5-4E55-BDFC-F8FD1E5B9100}"/>
              </a:ext>
            </a:extLst>
          </p:cNvPr>
          <p:cNvSpPr>
            <a:spLocks noGrp="1"/>
          </p:cNvSpPr>
          <p:nvPr>
            <p:ph idx="1"/>
          </p:nvPr>
        </p:nvSpPr>
        <p:spPr>
          <a:xfrm>
            <a:off x="185531" y="185530"/>
            <a:ext cx="11860696" cy="6672470"/>
          </a:xfrm>
        </p:spPr>
        <p:txBody>
          <a:bodyPr>
            <a:normAutofit/>
          </a:bodyPr>
          <a:lstStyle/>
          <a:p>
            <a:pPr algn="just">
              <a:lnSpc>
                <a:spcPct val="150000"/>
              </a:lnSpc>
              <a:buFont typeface="Wingdings" panose="05000000000000000000" pitchFamily="2" charset="2"/>
              <a:buChar char="q"/>
            </a:pPr>
            <a:r>
              <a:rPr lang="en-GB" altLang="en-US" sz="2400" b="1" dirty="0">
                <a:latin typeface="Arial" panose="020B0604020202020204" pitchFamily="34" charset="0"/>
                <a:cs typeface="Arial" panose="020B0604020202020204" pitchFamily="34" charset="0"/>
              </a:rPr>
              <a:t>Therefore, it needs a change in future approach </a:t>
            </a:r>
            <a:endParaRPr lang="en-US" altLang="en-US" sz="2400" b="1"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GB" altLang="en-US" dirty="0">
                <a:latin typeface="Arial" panose="020B0604020202020204" pitchFamily="34" charset="0"/>
                <a:cs typeface="Arial" panose="020B0604020202020204" pitchFamily="34" charset="0"/>
              </a:rPr>
              <a:t>Should involve farmers and consider their interests.</a:t>
            </a:r>
            <a:endParaRPr lang="en-US" alt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GB" altLang="en-US" dirty="0">
                <a:latin typeface="Arial" panose="020B0604020202020204" pitchFamily="34" charset="0"/>
                <a:cs typeface="Arial" panose="020B0604020202020204" pitchFamily="34" charset="0"/>
              </a:rPr>
              <a:t>The </a:t>
            </a:r>
            <a:r>
              <a:rPr lang="en-GB" altLang="en-US" b="1" dirty="0">
                <a:solidFill>
                  <a:srgbClr val="00B050"/>
                </a:solidFill>
                <a:latin typeface="Arial" panose="020B0604020202020204" pitchFamily="34" charset="0"/>
                <a:cs typeface="Arial" panose="020B0604020202020204" pitchFamily="34" charset="0"/>
              </a:rPr>
              <a:t>integrated and bottom up watershed management approach </a:t>
            </a:r>
            <a:r>
              <a:rPr lang="en-GB" altLang="en-US" dirty="0">
                <a:latin typeface="Arial" panose="020B0604020202020204" pitchFamily="34" charset="0"/>
                <a:cs typeface="Arial" panose="020B0604020202020204" pitchFamily="34" charset="0"/>
              </a:rPr>
              <a:t>should concentrate on both the community and the individual farmer </a:t>
            </a:r>
          </a:p>
          <a:p>
            <a:pPr lvl="1" algn="just">
              <a:lnSpc>
                <a:spcPct val="150000"/>
              </a:lnSpc>
              <a:buFont typeface="Wingdings" panose="05000000000000000000" pitchFamily="2" charset="2"/>
              <a:buChar char="v"/>
            </a:pPr>
            <a:r>
              <a:rPr lang="en-GB" altLang="en-US" dirty="0">
                <a:latin typeface="Arial" panose="020B0604020202020204" pitchFamily="34" charset="0"/>
                <a:cs typeface="Arial" panose="020B0604020202020204" pitchFamily="34" charset="0"/>
              </a:rPr>
              <a:t>Needs to take into </a:t>
            </a:r>
            <a:r>
              <a:rPr lang="en-GB" altLang="en-US" dirty="0">
                <a:solidFill>
                  <a:srgbClr val="00B050"/>
                </a:solidFill>
                <a:latin typeface="Arial" panose="020B0604020202020204" pitchFamily="34" charset="0"/>
                <a:cs typeface="Arial" panose="020B0604020202020204" pitchFamily="34" charset="0"/>
              </a:rPr>
              <a:t>consideration biological and production aspects</a:t>
            </a:r>
            <a:r>
              <a:rPr lang="en-GB" altLang="en-US" dirty="0">
                <a:latin typeface="Arial" panose="020B0604020202020204" pitchFamily="34" charset="0"/>
                <a:cs typeface="Arial" panose="020B0604020202020204" pitchFamily="34" charset="0"/>
              </a:rPr>
              <a:t>. </a:t>
            </a:r>
            <a:endParaRPr lang="en-US" alt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GB" altLang="en-US" dirty="0">
                <a:latin typeface="Arial" panose="020B0604020202020204" pitchFamily="34" charset="0"/>
                <a:cs typeface="Arial" panose="020B0604020202020204" pitchFamily="34" charset="0"/>
              </a:rPr>
              <a:t>IWM approach in future should capitalize on local as well as on other countries experience.</a:t>
            </a:r>
            <a:endParaRPr lang="en-US" alt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GB" altLang="en-US" dirty="0">
                <a:latin typeface="Arial" panose="020B0604020202020204" pitchFamily="34" charset="0"/>
                <a:cs typeface="Arial" panose="020B0604020202020204" pitchFamily="34" charset="0"/>
              </a:rPr>
              <a:t>Due to the experience gained at all levels, set of measures were gradually refined, and urgent need for </a:t>
            </a:r>
            <a:r>
              <a:rPr lang="en-GB" altLang="en-US" b="1" dirty="0">
                <a:solidFill>
                  <a:srgbClr val="00B050"/>
                </a:solidFill>
                <a:latin typeface="Arial" panose="020B0604020202020204" pitchFamily="34" charset="0"/>
                <a:cs typeface="Arial" panose="020B0604020202020204" pitchFamily="34" charset="0"/>
              </a:rPr>
              <a:t>applied research </a:t>
            </a:r>
            <a:r>
              <a:rPr lang="en-GB" altLang="en-US" dirty="0">
                <a:latin typeface="Arial" panose="020B0604020202020204" pitchFamily="34" charset="0"/>
                <a:cs typeface="Arial" panose="020B0604020202020204" pitchFamily="34" charset="0"/>
              </a:rPr>
              <a:t>to assist the activities</a:t>
            </a:r>
            <a:endParaRPr lang="en-US" alt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911207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70AA3-59FE-4024-A056-C01BAFF7E35E}"/>
              </a:ext>
            </a:extLst>
          </p:cNvPr>
          <p:cNvSpPr>
            <a:spLocks noGrp="1"/>
          </p:cNvSpPr>
          <p:nvPr>
            <p:ph type="title"/>
          </p:nvPr>
        </p:nvSpPr>
        <p:spPr>
          <a:xfrm>
            <a:off x="212035" y="159026"/>
            <a:ext cx="11675165" cy="1205947"/>
          </a:xfrm>
        </p:spPr>
        <p:txBody>
          <a:bodyPr>
            <a:normAutofit fontScale="90000"/>
          </a:bodyPr>
          <a:lstStyle/>
          <a:p>
            <a:pPr marL="457200" indent="-457200" algn="just">
              <a:lnSpc>
                <a:spcPct val="100000"/>
              </a:lnSpc>
              <a:buFont typeface="Wingdings" panose="05000000000000000000" pitchFamily="2" charset="2"/>
              <a:buChar char="q"/>
            </a:pPr>
            <a:r>
              <a:rPr lang="en-US" altLang="en-US" sz="2800" b="1" dirty="0">
                <a:latin typeface="Arial" panose="020B0604020202020204" pitchFamily="34" charset="0"/>
                <a:cs typeface="Arial" panose="020B0604020202020204" pitchFamily="34" charset="0"/>
              </a:rPr>
              <a:t>Natural resources management activities by communities: </a:t>
            </a:r>
            <a:br>
              <a:rPr lang="en-US" altLang="en-US" sz="2800" b="1" dirty="0">
                <a:latin typeface="Arial" panose="020B0604020202020204" pitchFamily="34" charset="0"/>
                <a:cs typeface="Arial" panose="020B0604020202020204" pitchFamily="34" charset="0"/>
              </a:rPr>
            </a:br>
            <a:r>
              <a:rPr lang="en-US" altLang="en-US" sz="2800" b="1" dirty="0">
                <a:latin typeface="Arial" panose="020B0604020202020204" pitchFamily="34" charset="0"/>
                <a:cs typeface="Arial" panose="020B0604020202020204" pitchFamily="34" charset="0"/>
              </a:rPr>
              <a:t>The Case of </a:t>
            </a:r>
            <a:r>
              <a:rPr lang="en-US" sz="2800" b="1" dirty="0">
                <a:solidFill>
                  <a:srgbClr val="00B050"/>
                </a:solidFill>
                <a:latin typeface="Arial" panose="020B0604020202020204" pitchFamily="34" charset="0"/>
                <a:cs typeface="Arial" panose="020B0604020202020204" pitchFamily="34" charset="0"/>
              </a:rPr>
              <a:t>(MERET) ‘Managing Environmental Resources to Enable Transitions’ </a:t>
            </a:r>
            <a:r>
              <a:rPr lang="en-US" altLang="en-US" sz="2800" b="1" dirty="0">
                <a:latin typeface="Arial" panose="020B0604020202020204" pitchFamily="34" charset="0"/>
                <a:cs typeface="Arial" panose="020B0604020202020204" pitchFamily="34" charset="0"/>
              </a:rPr>
              <a:t>WM Project</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C6E7629-B600-4316-8F5F-EFE5B5BD141D}"/>
              </a:ext>
            </a:extLst>
          </p:cNvPr>
          <p:cNvSpPr>
            <a:spLocks noGrp="1"/>
          </p:cNvSpPr>
          <p:nvPr>
            <p:ph idx="1"/>
          </p:nvPr>
        </p:nvSpPr>
        <p:spPr>
          <a:xfrm>
            <a:off x="384313" y="1537251"/>
            <a:ext cx="11502887" cy="5161721"/>
          </a:xfrm>
        </p:spPr>
        <p:txBody>
          <a:bodyPr>
            <a:normAutofit/>
          </a:bodyPr>
          <a:lstStyle/>
          <a:p>
            <a:pPr algn="just">
              <a:lnSpc>
                <a:spcPct val="150000"/>
              </a:lnSpc>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After few years of experience in 1980, the need to reorganize the massive SWC effort in the country understood</a:t>
            </a:r>
          </a:p>
          <a:p>
            <a:pPr algn="just">
              <a:lnSpc>
                <a:spcPct val="150000"/>
              </a:lnSpc>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Thus </a:t>
            </a:r>
            <a:r>
              <a:rPr lang="en-US" altLang="en-US" sz="2400" dirty="0" err="1">
                <a:latin typeface="Arial" panose="020B0604020202020204" pitchFamily="34" charset="0"/>
                <a:cs typeface="Arial" panose="020B0604020202020204" pitchFamily="34" charset="0"/>
              </a:rPr>
              <a:t>MoA</a:t>
            </a:r>
            <a:r>
              <a:rPr lang="en-US" altLang="en-US" sz="2400" dirty="0">
                <a:latin typeface="Arial" panose="020B0604020202020204" pitchFamily="34" charset="0"/>
                <a:cs typeface="Arial" panose="020B0604020202020204" pitchFamily="34" charset="0"/>
              </a:rPr>
              <a:t> and WFP began implementing a </a:t>
            </a:r>
            <a:r>
              <a:rPr lang="en-US" altLang="en-US" sz="2400" dirty="0">
                <a:solidFill>
                  <a:srgbClr val="00B050"/>
                </a:solidFill>
                <a:latin typeface="Arial" panose="020B0604020202020204" pitchFamily="34" charset="0"/>
                <a:cs typeface="Arial" panose="020B0604020202020204" pitchFamily="34" charset="0"/>
              </a:rPr>
              <a:t>land rehabilitation project </a:t>
            </a:r>
            <a:r>
              <a:rPr lang="en-US" altLang="en-US" sz="2400" dirty="0">
                <a:latin typeface="Arial" panose="020B0604020202020204" pitchFamily="34" charset="0"/>
                <a:cs typeface="Arial" panose="020B0604020202020204" pitchFamily="34" charset="0"/>
              </a:rPr>
              <a:t>with FFW being the major component to implement project activities, known as </a:t>
            </a:r>
            <a:r>
              <a:rPr lang="en-US" altLang="en-US" sz="2400" b="1" dirty="0">
                <a:latin typeface="Arial" panose="020B0604020202020204" pitchFamily="34" charset="0"/>
                <a:cs typeface="Arial" panose="020B0604020202020204" pitchFamily="34" charset="0"/>
              </a:rPr>
              <a:t>Project ETH 2488,</a:t>
            </a:r>
            <a:r>
              <a:rPr lang="en-US" altLang="en-US" sz="2400" dirty="0">
                <a:latin typeface="Arial" panose="020B0604020202020204" pitchFamily="34" charset="0"/>
                <a:cs typeface="Arial" panose="020B0604020202020204" pitchFamily="34" charset="0"/>
              </a:rPr>
              <a:t>(4 phases b/n 1980 and 2002, until </a:t>
            </a:r>
            <a:r>
              <a:rPr lang="en-US" altLang="en-US" sz="2400" b="1" dirty="0">
                <a:latin typeface="Arial" panose="020B0604020202020204" pitchFamily="34" charset="0"/>
                <a:cs typeface="Arial" panose="020B0604020202020204" pitchFamily="34" charset="0"/>
              </a:rPr>
              <a:t>MERET in 2003)</a:t>
            </a:r>
            <a:r>
              <a:rPr lang="en-US" altLang="en-US" sz="2400" dirty="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It focus on large scale SWC and land rehabilitation program linked to </a:t>
            </a:r>
            <a:r>
              <a:rPr lang="en-US" altLang="en-US" sz="2400" b="1" dirty="0">
                <a:solidFill>
                  <a:srgbClr val="00B050"/>
                </a:solidFill>
                <a:latin typeface="Arial" panose="020B0604020202020204" pitchFamily="34" charset="0"/>
                <a:cs typeface="Arial" panose="020B0604020202020204" pitchFamily="34" charset="0"/>
              </a:rPr>
              <a:t>watershed development</a:t>
            </a:r>
            <a:r>
              <a:rPr lang="en-US" altLang="en-US"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65369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E6C715-E11E-4361-AB27-A91AC100E6AC}"/>
              </a:ext>
            </a:extLst>
          </p:cNvPr>
          <p:cNvSpPr>
            <a:spLocks noGrp="1"/>
          </p:cNvSpPr>
          <p:nvPr>
            <p:ph idx="1"/>
          </p:nvPr>
        </p:nvSpPr>
        <p:spPr>
          <a:xfrm>
            <a:off x="265043" y="410816"/>
            <a:ext cx="11661914" cy="6268279"/>
          </a:xfrm>
        </p:spPr>
        <p:txBody>
          <a:bodyPr>
            <a:normAutofit/>
          </a:bodyPr>
          <a:lstStyle/>
          <a:p>
            <a:pPr algn="just">
              <a:lnSpc>
                <a:spcPct val="15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The activities of Project ETH 2488 were concentrated on selected large watersheds located mainly in the </a:t>
            </a:r>
            <a:r>
              <a:rPr lang="en-US" altLang="en-US" sz="2400" b="1" dirty="0">
                <a:solidFill>
                  <a:srgbClr val="00B050"/>
                </a:solidFill>
                <a:latin typeface="Arial" panose="020B0604020202020204" pitchFamily="34" charset="0"/>
                <a:cs typeface="Arial" panose="020B0604020202020204" pitchFamily="34" charset="0"/>
              </a:rPr>
              <a:t>highly degraded highlands </a:t>
            </a:r>
            <a:r>
              <a:rPr lang="en-US" altLang="en-US" sz="2400" dirty="0">
                <a:latin typeface="Arial" panose="020B0604020202020204" pitchFamily="34" charset="0"/>
                <a:cs typeface="Arial" panose="020B0604020202020204" pitchFamily="34" charset="0"/>
              </a:rPr>
              <a:t>of Ethiopia. </a:t>
            </a:r>
          </a:p>
          <a:p>
            <a:pPr algn="just">
              <a:lnSpc>
                <a:spcPct val="15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The selection of these watersheds was based on severity of land degradation and exposure to drought -</a:t>
            </a:r>
            <a:r>
              <a:rPr lang="en-US" altLang="en-US" sz="2400" b="1" dirty="0">
                <a:solidFill>
                  <a:srgbClr val="00B050"/>
                </a:solidFill>
                <a:latin typeface="Arial" panose="020B0604020202020204" pitchFamily="34" charset="0"/>
                <a:cs typeface="Arial" panose="020B0604020202020204" pitchFamily="34" charset="0"/>
              </a:rPr>
              <a:t>understanding of biophysical and socio‐economic condition not considered</a:t>
            </a:r>
            <a:r>
              <a:rPr lang="en-US" altLang="en-US" sz="2400" b="1" dirty="0">
                <a:latin typeface="Arial" panose="020B0604020202020204" pitchFamily="34" charset="0"/>
                <a:cs typeface="Arial" panose="020B0604020202020204" pitchFamily="34" charset="0"/>
              </a:rPr>
              <a:t>. </a:t>
            </a:r>
            <a:endParaRPr lang="en-US" altLang="en-US"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Later </a:t>
            </a:r>
            <a:r>
              <a:rPr lang="en-US" altLang="en-US" sz="2400" dirty="0" err="1">
                <a:latin typeface="Arial" panose="020B0604020202020204" pitchFamily="34" charset="0"/>
                <a:cs typeface="Arial" panose="020B0604020202020204" pitchFamily="34" charset="0"/>
              </a:rPr>
              <a:t>MoA</a:t>
            </a:r>
            <a:r>
              <a:rPr lang="en-US" altLang="en-US" sz="2400" dirty="0">
                <a:latin typeface="Arial" panose="020B0604020202020204" pitchFamily="34" charset="0"/>
                <a:cs typeface="Arial" panose="020B0604020202020204" pitchFamily="34" charset="0"/>
              </a:rPr>
              <a:t> provide with basic information indicating that clearer understanding of </a:t>
            </a:r>
            <a:r>
              <a:rPr lang="en-US" altLang="en-US" sz="2400" b="1" dirty="0">
                <a:solidFill>
                  <a:srgbClr val="00B050"/>
                </a:solidFill>
                <a:latin typeface="Arial" panose="020B0604020202020204" pitchFamily="34" charset="0"/>
                <a:cs typeface="Arial" panose="020B0604020202020204" pitchFamily="34" charset="0"/>
              </a:rPr>
              <a:t>biophysical and socio‐economic factors </a:t>
            </a:r>
            <a:r>
              <a:rPr lang="en-US" altLang="en-US" sz="2400" dirty="0">
                <a:latin typeface="Arial" panose="020B0604020202020204" pitchFamily="34" charset="0"/>
                <a:cs typeface="Arial" panose="020B0604020202020204" pitchFamily="34" charset="0"/>
              </a:rPr>
              <a:t>affecting land rehabilitation programs. </a:t>
            </a:r>
          </a:p>
          <a:p>
            <a:endParaRPr lang="en-US" dirty="0"/>
          </a:p>
        </p:txBody>
      </p:sp>
    </p:spTree>
    <p:extLst>
      <p:ext uri="{BB962C8B-B14F-4D97-AF65-F5344CB8AC3E}">
        <p14:creationId xmlns:p14="http://schemas.microsoft.com/office/powerpoint/2010/main" val="2959825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0524AA-81BB-4A81-BB97-D04613EEC432}"/>
              </a:ext>
            </a:extLst>
          </p:cNvPr>
          <p:cNvSpPr>
            <a:spLocks noGrp="1"/>
          </p:cNvSpPr>
          <p:nvPr>
            <p:ph idx="1"/>
          </p:nvPr>
        </p:nvSpPr>
        <p:spPr>
          <a:xfrm>
            <a:off x="357808" y="132523"/>
            <a:ext cx="11529391" cy="6559826"/>
          </a:xfrm>
        </p:spPr>
        <p:txBody>
          <a:bodyPr>
            <a:normAutofit fontScale="77500" lnSpcReduction="20000"/>
          </a:bodyPr>
          <a:lstStyle/>
          <a:p>
            <a:pPr algn="just">
              <a:lnSpc>
                <a:spcPct val="150000"/>
              </a:lnSpc>
              <a:buFont typeface="Wingdings" panose="05000000000000000000" pitchFamily="2" charset="2"/>
              <a:buChar char="v"/>
            </a:pPr>
            <a:r>
              <a:rPr lang="en-US" altLang="en-US" sz="3100" dirty="0">
                <a:latin typeface="Arial" panose="020B0604020202020204" pitchFamily="34" charset="0"/>
                <a:cs typeface="Arial" panose="020B0604020202020204" pitchFamily="34" charset="0"/>
              </a:rPr>
              <a:t>Hence, the </a:t>
            </a:r>
            <a:r>
              <a:rPr lang="en-US" altLang="en-US" sz="3100" b="1" dirty="0">
                <a:solidFill>
                  <a:srgbClr val="00B050"/>
                </a:solidFill>
                <a:latin typeface="Arial" panose="020B0604020202020204" pitchFamily="34" charset="0"/>
                <a:cs typeface="Arial" panose="020B0604020202020204" pitchFamily="34" charset="0"/>
              </a:rPr>
              <a:t>“top down” </a:t>
            </a:r>
            <a:r>
              <a:rPr lang="en-US" altLang="en-US" sz="3100" dirty="0">
                <a:latin typeface="Arial" panose="020B0604020202020204" pitchFamily="34" charset="0"/>
                <a:cs typeface="Arial" panose="020B0604020202020204" pitchFamily="34" charset="0"/>
              </a:rPr>
              <a:t>planning approach focused on technical and physical works alone would not lead to the desired environmental objectives.</a:t>
            </a:r>
          </a:p>
          <a:p>
            <a:pPr algn="just">
              <a:lnSpc>
                <a:spcPct val="150000"/>
              </a:lnSpc>
              <a:buFont typeface="Wingdings" panose="05000000000000000000" pitchFamily="2" charset="2"/>
              <a:buChar char="v"/>
            </a:pPr>
            <a:r>
              <a:rPr lang="en-US" altLang="en-US" sz="3100" dirty="0">
                <a:latin typeface="Arial" panose="020B0604020202020204" pitchFamily="34" charset="0"/>
                <a:cs typeface="Arial" panose="020B0604020202020204" pitchFamily="34" charset="0"/>
              </a:rPr>
              <a:t>Moreover, focusing on </a:t>
            </a:r>
            <a:r>
              <a:rPr lang="en-US" altLang="en-US" sz="3100" dirty="0">
                <a:solidFill>
                  <a:srgbClr val="00B050"/>
                </a:solidFill>
                <a:latin typeface="Arial" panose="020B0604020202020204" pitchFamily="34" charset="0"/>
                <a:cs typeface="Arial" panose="020B0604020202020204" pitchFamily="34" charset="0"/>
              </a:rPr>
              <a:t>large watersheds has resulted in less participation and ownership feelings </a:t>
            </a:r>
            <a:r>
              <a:rPr lang="en-US" altLang="en-US" sz="3100" dirty="0">
                <a:latin typeface="Arial" panose="020B0604020202020204" pitchFamily="34" charset="0"/>
                <a:cs typeface="Arial" panose="020B0604020202020204" pitchFamily="34" charset="0"/>
              </a:rPr>
              <a:t>of communities and creates problem on sustainability of activities. </a:t>
            </a:r>
          </a:p>
          <a:p>
            <a:pPr algn="just">
              <a:lnSpc>
                <a:spcPct val="150000"/>
              </a:lnSpc>
              <a:buFont typeface="Wingdings" panose="05000000000000000000" pitchFamily="2" charset="2"/>
              <a:buChar char="v"/>
            </a:pPr>
            <a:r>
              <a:rPr lang="en-US" altLang="en-US" sz="3100" dirty="0">
                <a:latin typeface="Arial" panose="020B0604020202020204" pitchFamily="34" charset="0"/>
                <a:cs typeface="Arial" panose="020B0604020202020204" pitchFamily="34" charset="0"/>
              </a:rPr>
              <a:t>It was then realized that watershed development needed to be </a:t>
            </a:r>
            <a:r>
              <a:rPr lang="en-US" altLang="en-US" sz="3100" dirty="0">
                <a:solidFill>
                  <a:srgbClr val="00B050"/>
                </a:solidFill>
                <a:latin typeface="Arial" panose="020B0604020202020204" pitchFamily="34" charset="0"/>
                <a:cs typeface="Arial" panose="020B0604020202020204" pitchFamily="34" charset="0"/>
              </a:rPr>
              <a:t>more participatory</a:t>
            </a:r>
            <a:r>
              <a:rPr lang="en-US" altLang="en-US" sz="3100" dirty="0">
                <a:latin typeface="Arial" panose="020B0604020202020204" pitchFamily="34" charset="0"/>
                <a:cs typeface="Arial" panose="020B0604020202020204" pitchFamily="34" charset="0"/>
              </a:rPr>
              <a:t>, considering the community and shall focus on </a:t>
            </a:r>
            <a:r>
              <a:rPr lang="en-US" altLang="en-US" sz="3100" b="1" dirty="0">
                <a:solidFill>
                  <a:srgbClr val="00B050"/>
                </a:solidFill>
                <a:latin typeface="Arial" panose="020B0604020202020204" pitchFamily="34" charset="0"/>
                <a:cs typeface="Arial" panose="020B0604020202020204" pitchFamily="34" charset="0"/>
              </a:rPr>
              <a:t>smaller watersheds. </a:t>
            </a:r>
          </a:p>
          <a:p>
            <a:pPr lvl="1" algn="just">
              <a:lnSpc>
                <a:spcPct val="150000"/>
              </a:lnSpc>
              <a:buFont typeface="Wingdings" panose="05000000000000000000" pitchFamily="2" charset="2"/>
              <a:buChar char="Ø"/>
            </a:pPr>
            <a:r>
              <a:rPr lang="en-US" altLang="en-US" sz="3100" dirty="0">
                <a:latin typeface="Arial" panose="020B0604020202020204" pitchFamily="34" charset="0"/>
                <a:cs typeface="Arial" panose="020B0604020202020204" pitchFamily="34" charset="0"/>
              </a:rPr>
              <a:t>Attempts were made </a:t>
            </a:r>
            <a:r>
              <a:rPr lang="en-US" altLang="en-US" sz="3100" dirty="0">
                <a:solidFill>
                  <a:srgbClr val="00B050"/>
                </a:solidFill>
                <a:latin typeface="Arial" panose="020B0604020202020204" pitchFamily="34" charset="0"/>
                <a:cs typeface="Arial" panose="020B0604020202020204" pitchFamily="34" charset="0"/>
              </a:rPr>
              <a:t>to improve technical quality and implement a people–based approach.</a:t>
            </a:r>
          </a:p>
          <a:p>
            <a:pPr lvl="1" algn="just">
              <a:lnSpc>
                <a:spcPct val="150000"/>
              </a:lnSpc>
              <a:buFont typeface="Wingdings" panose="05000000000000000000" pitchFamily="2" charset="2"/>
              <a:buChar char="Ø"/>
            </a:pPr>
            <a:r>
              <a:rPr lang="en-US" altLang="en-US" sz="3100" dirty="0">
                <a:latin typeface="Arial" panose="020B0604020202020204" pitchFamily="34" charset="0"/>
                <a:cs typeface="Arial" panose="020B0604020202020204" pitchFamily="34" charset="0"/>
              </a:rPr>
              <a:t>FAO was started to upgrade the technical capacity of experts at different levels. </a:t>
            </a:r>
          </a:p>
          <a:p>
            <a:pPr algn="just">
              <a:lnSpc>
                <a:spcPct val="150000"/>
              </a:lnSpc>
              <a:buFont typeface="Wingdings" panose="05000000000000000000" pitchFamily="2" charset="2"/>
              <a:buChar char="v"/>
            </a:pPr>
            <a:endParaRPr lang="en-US" altLang="en-US" sz="2400" b="1" dirty="0">
              <a:solidFill>
                <a:srgbClr val="00B050"/>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72241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957A64-03FF-432E-98C6-4EBC7ECA00C3}"/>
              </a:ext>
            </a:extLst>
          </p:cNvPr>
          <p:cNvSpPr>
            <a:spLocks noGrp="1"/>
          </p:cNvSpPr>
          <p:nvPr>
            <p:ph idx="1"/>
          </p:nvPr>
        </p:nvSpPr>
        <p:spPr>
          <a:xfrm>
            <a:off x="238539" y="384313"/>
            <a:ext cx="11648661" cy="6255026"/>
          </a:xfrm>
        </p:spPr>
        <p:txBody>
          <a:bodyPr/>
          <a:lstStyle/>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By the end of 1992, WFP and the </a:t>
            </a:r>
            <a:r>
              <a:rPr lang="en-US" altLang="en-US" sz="2400" dirty="0" err="1">
                <a:latin typeface="Arial" panose="020B0604020202020204" pitchFamily="34" charset="0"/>
                <a:cs typeface="Arial" panose="020B0604020202020204" pitchFamily="34" charset="0"/>
              </a:rPr>
              <a:t>MoA</a:t>
            </a:r>
            <a:r>
              <a:rPr lang="en-US" altLang="en-US" sz="2400" dirty="0">
                <a:latin typeface="Arial" panose="020B0604020202020204" pitchFamily="34" charset="0"/>
                <a:cs typeface="Arial" panose="020B0604020202020204" pitchFamily="34" charset="0"/>
              </a:rPr>
              <a:t> developed the </a:t>
            </a:r>
            <a:r>
              <a:rPr lang="en-US" altLang="en-US" sz="2400" b="1" dirty="0">
                <a:latin typeface="Arial" panose="020B0604020202020204" pitchFamily="34" charset="0"/>
                <a:cs typeface="Arial" panose="020B0604020202020204" pitchFamily="34" charset="0"/>
              </a:rPr>
              <a:t>Local Level Participatory Planning Approach (LLPPA), </a:t>
            </a:r>
            <a:r>
              <a:rPr lang="en-US" altLang="en-US" sz="2400" dirty="0">
                <a:latin typeface="Arial" panose="020B0604020202020204" pitchFamily="34" charset="0"/>
                <a:cs typeface="Arial" panose="020B0604020202020204" pitchFamily="34" charset="0"/>
              </a:rPr>
              <a:t>and produced a set of Guidelines</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Based on field experience, this approach was revised four times, i.e., in 1994, 1996, 1997 and 1999, to accommodate new technologies and methods until it heavily contributed to the birth of the </a:t>
            </a:r>
            <a:r>
              <a:rPr lang="en-US" altLang="en-US" sz="2400" b="1" dirty="0">
                <a:latin typeface="Arial" panose="020B0604020202020204" pitchFamily="34" charset="0"/>
                <a:cs typeface="Arial" panose="020B0604020202020204" pitchFamily="34" charset="0"/>
              </a:rPr>
              <a:t>National Community Based Participatory Watershed Development (CBPWD) guideline in 2005.</a:t>
            </a:r>
          </a:p>
          <a:p>
            <a:endParaRPr lang="en-US" dirty="0"/>
          </a:p>
        </p:txBody>
      </p:sp>
    </p:spTree>
    <p:extLst>
      <p:ext uri="{BB962C8B-B14F-4D97-AF65-F5344CB8AC3E}">
        <p14:creationId xmlns:p14="http://schemas.microsoft.com/office/powerpoint/2010/main" val="778997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7EE659-0E0F-40E7-8891-77D73408592A}"/>
              </a:ext>
            </a:extLst>
          </p:cNvPr>
          <p:cNvSpPr>
            <a:spLocks noGrp="1"/>
          </p:cNvSpPr>
          <p:nvPr>
            <p:ph idx="1"/>
          </p:nvPr>
        </p:nvSpPr>
        <p:spPr>
          <a:xfrm>
            <a:off x="318051" y="198784"/>
            <a:ext cx="11635409" cy="6659216"/>
          </a:xfrm>
        </p:spPr>
        <p:txBody>
          <a:bodyPr>
            <a:normAutofit/>
          </a:bodyPr>
          <a:lstStyle/>
          <a:p>
            <a:pPr algn="just">
              <a:lnSpc>
                <a:spcPct val="150000"/>
              </a:lnSpc>
              <a:buFont typeface="Wingdings" panose="05000000000000000000" pitchFamily="2" charset="2"/>
              <a:buChar char="q"/>
              <a:defRPr/>
            </a:pPr>
            <a:r>
              <a:rPr lang="en-US" sz="2400" dirty="0">
                <a:latin typeface="Arial" panose="020B0604020202020204" pitchFamily="34" charset="0"/>
                <a:cs typeface="Arial" panose="020B0604020202020204" pitchFamily="34" charset="0"/>
              </a:rPr>
              <a:t>The LLPPA guideline incorporated good practice such as awareness raising, participatory planning, community participation and the latest version incorporated InfoTech’s1. </a:t>
            </a:r>
          </a:p>
          <a:p>
            <a:pPr algn="just">
              <a:lnSpc>
                <a:spcPct val="150000"/>
              </a:lnSpc>
              <a:buFont typeface="Wingdings" panose="05000000000000000000" pitchFamily="2" charset="2"/>
              <a:buChar char="q"/>
              <a:defRPr/>
            </a:pPr>
            <a:r>
              <a:rPr lang="en-US" sz="2400" dirty="0">
                <a:latin typeface="Arial" panose="020B0604020202020204" pitchFamily="34" charset="0"/>
                <a:cs typeface="Arial" panose="020B0604020202020204" pitchFamily="34" charset="0"/>
              </a:rPr>
              <a:t>This approach changed the whole picture of SWC in the country where quality, sustainability, livelihood and environmental impacts of measures were highly valued than fulfilling </a:t>
            </a:r>
            <a:r>
              <a:rPr lang="en-US" sz="2400" b="1" dirty="0">
                <a:latin typeface="Arial" panose="020B0604020202020204" pitchFamily="34" charset="0"/>
                <a:cs typeface="Arial" panose="020B0604020202020204" pitchFamily="34" charset="0"/>
              </a:rPr>
              <a:t>quotas</a:t>
            </a:r>
            <a:r>
              <a:rPr lang="en-US" sz="2400" dirty="0">
                <a:latin typeface="Arial" panose="020B0604020202020204" pitchFamily="34" charset="0"/>
                <a:cs typeface="Arial" panose="020B0604020202020204" pitchFamily="34" charset="0"/>
              </a:rPr>
              <a:t>. </a:t>
            </a:r>
          </a:p>
          <a:p>
            <a:pPr algn="just">
              <a:lnSpc>
                <a:spcPct val="150000"/>
              </a:lnSpc>
              <a:buFont typeface="Wingdings" panose="05000000000000000000" pitchFamily="2" charset="2"/>
              <a:buChar char="q"/>
              <a:defRPr/>
            </a:pPr>
            <a:r>
              <a:rPr lang="en-US" sz="2400" dirty="0">
                <a:latin typeface="Arial" panose="020B0604020202020204" pitchFamily="34" charset="0"/>
                <a:cs typeface="Arial" panose="020B0604020202020204" pitchFamily="34" charset="0"/>
              </a:rPr>
              <a:t>In comparison to previous land rehabilitation initiatives strong emphasis was placed on </a:t>
            </a:r>
            <a:r>
              <a:rPr lang="en-US" sz="2400" b="1" dirty="0">
                <a:solidFill>
                  <a:srgbClr val="00B050"/>
                </a:solidFill>
                <a:latin typeface="Arial" panose="020B0604020202020204" pitchFamily="34" charset="0"/>
                <a:cs typeface="Arial" panose="020B0604020202020204" pitchFamily="34" charset="0"/>
              </a:rPr>
              <a:t>household income‐generating activities and innovative approaches </a:t>
            </a:r>
            <a:r>
              <a:rPr lang="en-US" sz="2400" dirty="0">
                <a:latin typeface="Arial" panose="020B0604020202020204" pitchFamily="34" charset="0"/>
                <a:cs typeface="Arial" panose="020B0604020202020204" pitchFamily="34" charset="0"/>
              </a:rPr>
              <a:t>towards conversion of degraded landscapes to productive lands.</a:t>
            </a:r>
          </a:p>
          <a:p>
            <a:endParaRPr lang="en-US" dirty="0"/>
          </a:p>
        </p:txBody>
      </p:sp>
    </p:spTree>
    <p:extLst>
      <p:ext uri="{BB962C8B-B14F-4D97-AF65-F5344CB8AC3E}">
        <p14:creationId xmlns:p14="http://schemas.microsoft.com/office/powerpoint/2010/main" val="1236214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681A4-23C7-4B6C-BF55-609102205FD8}"/>
              </a:ext>
            </a:extLst>
          </p:cNvPr>
          <p:cNvSpPr>
            <a:spLocks noGrp="1"/>
          </p:cNvSpPr>
          <p:nvPr>
            <p:ph type="title"/>
          </p:nvPr>
        </p:nvSpPr>
        <p:spPr>
          <a:xfrm>
            <a:off x="838200" y="1"/>
            <a:ext cx="10515600" cy="463826"/>
          </a:xfrm>
        </p:spPr>
        <p:txBody>
          <a:bodyPr>
            <a:normAutofit/>
          </a:bodyPr>
          <a:lstStyle/>
          <a:p>
            <a:r>
              <a:rPr lang="en-US" altLang="en-US" sz="2400" b="1" dirty="0"/>
              <a:t>Impacts of MERET project (adopted from FAO/WFP, 2005)</a:t>
            </a:r>
            <a:endParaRPr lang="en-US" sz="2400" dirty="0"/>
          </a:p>
        </p:txBody>
      </p:sp>
      <p:pic>
        <p:nvPicPr>
          <p:cNvPr id="4" name="Picture 2">
            <a:extLst>
              <a:ext uri="{FF2B5EF4-FFF2-40B4-BE49-F238E27FC236}">
                <a16:creationId xmlns:a16="http://schemas.microsoft.com/office/drawing/2014/main" id="{1B1F7FA9-787F-4D44-ADEE-52C3C8BD5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463827"/>
            <a:ext cx="10515600" cy="6394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8672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FB970-52E5-4BB3-BEFD-76E8C4959129}"/>
              </a:ext>
            </a:extLst>
          </p:cNvPr>
          <p:cNvSpPr>
            <a:spLocks noGrp="1"/>
          </p:cNvSpPr>
          <p:nvPr>
            <p:ph type="title"/>
          </p:nvPr>
        </p:nvSpPr>
        <p:spPr>
          <a:xfrm>
            <a:off x="838200" y="212035"/>
            <a:ext cx="10515600" cy="675861"/>
          </a:xfrm>
        </p:spPr>
        <p:txBody>
          <a:bodyPr>
            <a:normAutofit fontScale="90000"/>
          </a:bodyPr>
          <a:lstStyle/>
          <a:p>
            <a:r>
              <a:rPr lang="en-US" altLang="en-US" sz="2400" b="1" i="1" dirty="0">
                <a:latin typeface="Times New Roman" panose="02020603050405020304" pitchFamily="18" charset="0"/>
                <a:cs typeface="Times New Roman" panose="02020603050405020304" pitchFamily="18" charset="0"/>
              </a:rPr>
              <a:t>Soil Depth in CM as a function of SWC measures in 11 watersheds of MERET project  </a:t>
            </a:r>
            <a:r>
              <a:rPr lang="en-US" altLang="en-US" sz="2400" i="1" dirty="0">
                <a:latin typeface="Times New Roman" panose="02020603050405020304" pitchFamily="18" charset="0"/>
                <a:cs typeface="Times New Roman" panose="02020603050405020304" pitchFamily="18" charset="0"/>
              </a:rPr>
              <a:t>Source, FAO/WFP, 2004.</a:t>
            </a:r>
            <a:endParaRPr lang="en-US" sz="2400" dirty="0"/>
          </a:p>
        </p:txBody>
      </p:sp>
      <p:pic>
        <p:nvPicPr>
          <p:cNvPr id="4" name="Picture 2">
            <a:extLst>
              <a:ext uri="{FF2B5EF4-FFF2-40B4-BE49-F238E27FC236}">
                <a16:creationId xmlns:a16="http://schemas.microsoft.com/office/drawing/2014/main" id="{767057C0-8116-4BF3-A9EE-610D4F3CC4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525" y="887896"/>
            <a:ext cx="9430440" cy="5758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4423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7DDB8D-8B87-420F-8E7B-8A5B06B82805}"/>
              </a:ext>
            </a:extLst>
          </p:cNvPr>
          <p:cNvSpPr>
            <a:spLocks noGrp="1"/>
          </p:cNvSpPr>
          <p:nvPr>
            <p:ph idx="1"/>
          </p:nvPr>
        </p:nvSpPr>
        <p:spPr>
          <a:xfrm>
            <a:off x="265043" y="278296"/>
            <a:ext cx="11728173" cy="6414052"/>
          </a:xfrm>
        </p:spPr>
        <p:txBody>
          <a:bodyPr>
            <a:normAutofit/>
          </a:bodyPr>
          <a:lstStyle/>
          <a:p>
            <a:pPr lvl="1">
              <a:lnSpc>
                <a:spcPct val="150000"/>
              </a:lnSpc>
              <a:buFont typeface="Courier New" panose="02070309020205020404" pitchFamily="49" charset="0"/>
              <a:buChar char="o"/>
            </a:pPr>
            <a:r>
              <a:rPr lang="en-US" b="1" dirty="0">
                <a:latin typeface="Arial" panose="020B0604020202020204" pitchFamily="34" charset="0"/>
                <a:cs typeface="Arial" panose="020B0604020202020204" pitchFamily="34" charset="0"/>
              </a:rPr>
              <a:t>The traditional types?</a:t>
            </a:r>
          </a:p>
          <a:p>
            <a:pPr lvl="2">
              <a:lnSpc>
                <a:spcPct val="150000"/>
              </a:lnSpc>
              <a:buFont typeface="Wingdings" panose="05000000000000000000" pitchFamily="2" charset="2"/>
              <a:buChar char="§"/>
            </a:pPr>
            <a:r>
              <a:rPr lang="en-US" sz="2400" dirty="0" err="1">
                <a:latin typeface="Arial" panose="020B0604020202020204" pitchFamily="34" charset="0"/>
                <a:cs typeface="Arial" panose="020B0604020202020204" pitchFamily="34" charset="0"/>
              </a:rPr>
              <a:t>Gedeo</a:t>
            </a:r>
            <a:r>
              <a:rPr lang="en-US" sz="2400" dirty="0">
                <a:latin typeface="Arial" panose="020B0604020202020204" pitchFamily="34" charset="0"/>
                <a:cs typeface="Arial" panose="020B0604020202020204" pitchFamily="34" charset="0"/>
              </a:rPr>
              <a:t> Indigenous Agroforestry System with great combination of natural and cultural civilization is back to the Neolithic period (5000 years). </a:t>
            </a:r>
          </a:p>
          <a:p>
            <a:pPr lvl="2">
              <a:lnSpc>
                <a:spcPct val="15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 more than 69% has been found on very </a:t>
            </a:r>
            <a:r>
              <a:rPr lang="en-US" sz="2400" dirty="0">
                <a:solidFill>
                  <a:srgbClr val="00B050"/>
                </a:solidFill>
                <a:latin typeface="Arial" panose="020B0604020202020204" pitchFamily="34" charset="0"/>
                <a:cs typeface="Arial" panose="020B0604020202020204" pitchFamily="34" charset="0"/>
              </a:rPr>
              <a:t>steep slopes</a:t>
            </a:r>
          </a:p>
          <a:p>
            <a:pPr lvl="2">
              <a:lnSpc>
                <a:spcPct val="15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the landscape carries the </a:t>
            </a:r>
            <a:r>
              <a:rPr lang="en-US" sz="2400" b="1" dirty="0">
                <a:solidFill>
                  <a:srgbClr val="00B050"/>
                </a:solidFill>
                <a:latin typeface="Arial" panose="020B0604020202020204" pitchFamily="34" charset="0"/>
                <a:cs typeface="Arial" panose="020B0604020202020204" pitchFamily="34" charset="0"/>
              </a:rPr>
              <a:t>highest population density </a:t>
            </a:r>
            <a:r>
              <a:rPr lang="en-US" sz="2400" dirty="0">
                <a:latin typeface="Arial" panose="020B0604020202020204" pitchFamily="34" charset="0"/>
                <a:cs typeface="Arial" panose="020B0604020202020204" pitchFamily="34" charset="0"/>
              </a:rPr>
              <a:t>in Africa</a:t>
            </a:r>
          </a:p>
          <a:p>
            <a:pPr lvl="2">
              <a:lnSpc>
                <a:spcPct val="150000"/>
              </a:lnSpc>
              <a:buFont typeface="Wingdings" panose="05000000000000000000" pitchFamily="2" charset="2"/>
              <a:buChar char="§"/>
            </a:pPr>
            <a:r>
              <a:rPr lang="en-US" sz="2400" dirty="0">
                <a:latin typeface="Arial" panose="020B0604020202020204" pitchFamily="34" charset="0"/>
                <a:cs typeface="Arial" panose="020B0604020202020204" pitchFamily="34" charset="0"/>
              </a:rPr>
              <a:t>sustained and preserved through </a:t>
            </a:r>
            <a:r>
              <a:rPr lang="en-US" sz="2400" dirty="0">
                <a:solidFill>
                  <a:srgbClr val="00B050"/>
                </a:solidFill>
                <a:latin typeface="Arial" panose="020B0604020202020204" pitchFamily="34" charset="0"/>
                <a:cs typeface="Arial" panose="020B0604020202020204" pitchFamily="34" charset="0"/>
              </a:rPr>
              <a:t>traditional administration</a:t>
            </a:r>
          </a:p>
          <a:p>
            <a:pPr lvl="2">
              <a:lnSpc>
                <a:spcPct val="150000"/>
              </a:lnSpc>
              <a:buFont typeface="Wingdings" panose="05000000000000000000" pitchFamily="2" charset="2"/>
              <a:buChar char="§"/>
            </a:pPr>
            <a:r>
              <a:rPr lang="en-US" sz="2400" dirty="0">
                <a:solidFill>
                  <a:srgbClr val="00B050"/>
                </a:solidFill>
                <a:latin typeface="Arial" panose="020B0604020202020204" pitchFamily="34" charset="0"/>
                <a:cs typeface="Arial" panose="020B0604020202020204" pitchFamily="34" charset="0"/>
              </a:rPr>
              <a:t>Farmers have been benefited for centuries to self-reliant in food and wood security without losing the environmental services and enhance adaptive capacity of smallholders to climate change</a:t>
            </a:r>
          </a:p>
          <a:p>
            <a:endParaRPr lang="en-US" dirty="0"/>
          </a:p>
        </p:txBody>
      </p:sp>
    </p:spTree>
    <p:extLst>
      <p:ext uri="{BB962C8B-B14F-4D97-AF65-F5344CB8AC3E}">
        <p14:creationId xmlns:p14="http://schemas.microsoft.com/office/powerpoint/2010/main" val="3214133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9F6E4-6E74-4217-8690-539174375B98}"/>
              </a:ext>
            </a:extLst>
          </p:cNvPr>
          <p:cNvSpPr>
            <a:spLocks noGrp="1"/>
          </p:cNvSpPr>
          <p:nvPr>
            <p:ph type="title"/>
          </p:nvPr>
        </p:nvSpPr>
        <p:spPr>
          <a:xfrm>
            <a:off x="838200" y="119270"/>
            <a:ext cx="10515600" cy="561768"/>
          </a:xfrm>
        </p:spPr>
        <p:txBody>
          <a:bodyPr>
            <a:normAutofit/>
          </a:bodyPr>
          <a:lstStyle/>
          <a:p>
            <a:r>
              <a:rPr lang="en-US" altLang="en-US" sz="2400" b="1" dirty="0">
                <a:latin typeface="Times New Roman" panose="02020603050405020304" pitchFamily="18" charset="0"/>
                <a:cs typeface="Times New Roman" panose="02020603050405020304" pitchFamily="18" charset="0"/>
              </a:rPr>
              <a:t>Lessons Drawn From the MERET Project</a:t>
            </a:r>
            <a:endParaRPr lang="en-US" sz="2400" dirty="0"/>
          </a:p>
        </p:txBody>
      </p:sp>
      <p:sp>
        <p:nvSpPr>
          <p:cNvPr id="3" name="Content Placeholder 2">
            <a:extLst>
              <a:ext uri="{FF2B5EF4-FFF2-40B4-BE49-F238E27FC236}">
                <a16:creationId xmlns:a16="http://schemas.microsoft.com/office/drawing/2014/main" id="{415F536A-A0CB-4DCA-9138-43E4972BE284}"/>
              </a:ext>
            </a:extLst>
          </p:cNvPr>
          <p:cNvSpPr>
            <a:spLocks noGrp="1"/>
          </p:cNvSpPr>
          <p:nvPr>
            <p:ph idx="1"/>
          </p:nvPr>
        </p:nvSpPr>
        <p:spPr>
          <a:xfrm>
            <a:off x="251791" y="681038"/>
            <a:ext cx="11728174" cy="6176962"/>
          </a:xfrm>
        </p:spPr>
        <p:txBody>
          <a:bodyPr>
            <a:normAutofit/>
          </a:bodyPr>
          <a:lstStyle/>
          <a:p>
            <a:pPr algn="just">
              <a:lnSpc>
                <a:spcPct val="150000"/>
              </a:lnSpc>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From the last 25 years journey of MERET many useful lessons for successful implementation of the WM projects of the country have been drawn. </a:t>
            </a:r>
          </a:p>
          <a:p>
            <a:pPr algn="just">
              <a:lnSpc>
                <a:spcPct val="150000"/>
              </a:lnSpc>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Resulted in high degree of flexibility to accommodate diverse ecological and socio‐economic and cultural settings. </a:t>
            </a:r>
          </a:p>
          <a:p>
            <a:pPr marL="514350" indent="-514350" algn="just">
              <a:lnSpc>
                <a:spcPct val="150000"/>
              </a:lnSpc>
              <a:buFont typeface="+mj-lt"/>
              <a:buAutoNum type="arabicParenR"/>
            </a:pPr>
            <a:r>
              <a:rPr lang="en-US" altLang="en-US" sz="2400" b="1" dirty="0">
                <a:latin typeface="Arial" panose="020B0604020202020204" pitchFamily="34" charset="0"/>
                <a:cs typeface="Arial" panose="020B0604020202020204" pitchFamily="34" charset="0"/>
              </a:rPr>
              <a:t>The use of LLPPA as a planning and implementation tool: </a:t>
            </a:r>
          </a:p>
          <a:p>
            <a:pPr marL="0" indent="0" algn="just">
              <a:lnSpc>
                <a:spcPct val="150000"/>
              </a:lnSpc>
              <a:buNone/>
            </a:pPr>
            <a:r>
              <a:rPr lang="en-US" altLang="en-US" sz="2400" dirty="0">
                <a:latin typeface="Arial" panose="020B0604020202020204" pitchFamily="34" charset="0"/>
                <a:cs typeface="Arial" panose="020B0604020202020204" pitchFamily="34" charset="0"/>
              </a:rPr>
              <a:t>This was backed by: </a:t>
            </a:r>
          </a:p>
          <a:p>
            <a:pPr lvl="2" algn="just">
              <a:lnSpc>
                <a:spcPct val="150000"/>
              </a:lnSpc>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easy‐to‐use guideline; </a:t>
            </a:r>
          </a:p>
          <a:p>
            <a:pPr lvl="2" algn="just">
              <a:lnSpc>
                <a:spcPct val="150000"/>
              </a:lnSpc>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well organized InfoTech’s to give more options and flexibility for the field staff </a:t>
            </a:r>
          </a:p>
          <a:p>
            <a:pPr lvl="2" algn="just">
              <a:lnSpc>
                <a:spcPct val="150000"/>
              </a:lnSpc>
              <a:buFont typeface="Wingdings" panose="05000000000000000000" pitchFamily="2" charset="2"/>
              <a:buChar char="v"/>
            </a:pPr>
            <a:r>
              <a:rPr lang="en-US" altLang="en-US" sz="2400" dirty="0">
                <a:latin typeface="Arial" panose="020B0604020202020204" pitchFamily="34" charset="0"/>
                <a:cs typeface="Arial" panose="020B0604020202020204" pitchFamily="34" charset="0"/>
              </a:rPr>
              <a:t>other reference materials and appropriate in‐service training.</a:t>
            </a:r>
          </a:p>
        </p:txBody>
      </p:sp>
    </p:spTree>
    <p:extLst>
      <p:ext uri="{BB962C8B-B14F-4D97-AF65-F5344CB8AC3E}">
        <p14:creationId xmlns:p14="http://schemas.microsoft.com/office/powerpoint/2010/main" val="3033347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5B7D31-9EAF-4CEE-86AF-944FDA5536A7}"/>
              </a:ext>
            </a:extLst>
          </p:cNvPr>
          <p:cNvSpPr>
            <a:spLocks noGrp="1"/>
          </p:cNvSpPr>
          <p:nvPr>
            <p:ph idx="1"/>
          </p:nvPr>
        </p:nvSpPr>
        <p:spPr>
          <a:xfrm>
            <a:off x="251791" y="251791"/>
            <a:ext cx="11622157" cy="6414052"/>
          </a:xfrm>
        </p:spPr>
        <p:txBody>
          <a:bodyPr>
            <a:normAutofit fontScale="92500" lnSpcReduction="10000"/>
          </a:bodyPr>
          <a:lstStyle/>
          <a:p>
            <a:pPr algn="just">
              <a:lnSpc>
                <a:spcPct val="150000"/>
              </a:lnSpc>
              <a:buNone/>
            </a:pPr>
            <a:r>
              <a:rPr lang="en-US" altLang="en-US" b="1" i="1" dirty="0">
                <a:latin typeface="Arial" panose="020B0604020202020204" pitchFamily="34" charset="0"/>
                <a:cs typeface="Arial" panose="020B0604020202020204" pitchFamily="34" charset="0"/>
              </a:rPr>
              <a:t>2) Focused and efficient capacity building at all levels:</a:t>
            </a:r>
            <a:endParaRPr lang="en-US" altLang="en-US" dirty="0">
              <a:latin typeface="Arial" panose="020B0604020202020204" pitchFamily="34" charset="0"/>
              <a:cs typeface="Arial" panose="020B0604020202020204" pitchFamily="34" charset="0"/>
            </a:endParaRPr>
          </a:p>
          <a:p>
            <a:pPr lvl="1" algn="just">
              <a:lnSpc>
                <a:spcPct val="150000"/>
              </a:lnSpc>
              <a:buFont typeface="Courier New" panose="02070309020205020404" pitchFamily="49" charset="0"/>
              <a:buChar char="o"/>
            </a:pPr>
            <a:r>
              <a:rPr lang="en-US" altLang="en-US" sz="2800" dirty="0">
                <a:latin typeface="Arial" panose="020B0604020202020204" pitchFamily="34" charset="0"/>
                <a:cs typeface="Arial" panose="020B0604020202020204" pitchFamily="34" charset="0"/>
              </a:rPr>
              <a:t>for beneficiary community members, field staff and </a:t>
            </a:r>
          </a:p>
          <a:p>
            <a:pPr lvl="1" algn="just">
              <a:lnSpc>
                <a:spcPct val="150000"/>
              </a:lnSpc>
              <a:buFont typeface="Courier New" panose="02070309020205020404" pitchFamily="49" charset="0"/>
              <a:buChar char="o"/>
            </a:pPr>
            <a:r>
              <a:rPr lang="en-US" altLang="en-US" sz="2800" dirty="0">
                <a:latin typeface="Arial" panose="020B0604020202020204" pitchFamily="34" charset="0"/>
                <a:cs typeface="Arial" panose="020B0604020202020204" pitchFamily="34" charset="0"/>
              </a:rPr>
              <a:t>implementing institutions was an essential lesson. </a:t>
            </a:r>
          </a:p>
          <a:p>
            <a:pPr algn="just">
              <a:lnSpc>
                <a:spcPct val="150000"/>
              </a:lnSpc>
              <a:buNone/>
            </a:pPr>
            <a:r>
              <a:rPr lang="en-US" altLang="en-US" b="1" dirty="0">
                <a:latin typeface="Arial" panose="020B0604020202020204" pitchFamily="34" charset="0"/>
                <a:cs typeface="Arial" panose="020B0604020202020204" pitchFamily="34" charset="0"/>
              </a:rPr>
              <a:t>3) Institutional arrangement: </a:t>
            </a:r>
          </a:p>
          <a:p>
            <a:pPr lvl="1" algn="just">
              <a:lnSpc>
                <a:spcPct val="150000"/>
              </a:lnSpc>
              <a:buFont typeface="Wingdings" panose="05000000000000000000" pitchFamily="2" charset="2"/>
              <a:buChar char="Ø"/>
            </a:pPr>
            <a:r>
              <a:rPr lang="en-US" altLang="en-US" sz="2600" dirty="0">
                <a:latin typeface="Arial" panose="020B0604020202020204" pitchFamily="34" charset="0"/>
                <a:cs typeface="Arial" panose="020B0604020202020204" pitchFamily="34" charset="0"/>
              </a:rPr>
              <a:t>The mandates of the </a:t>
            </a:r>
            <a:r>
              <a:rPr lang="en-US" altLang="en-US" sz="2600" b="1" dirty="0">
                <a:solidFill>
                  <a:srgbClr val="00B050"/>
                </a:solidFill>
                <a:latin typeface="Arial" panose="020B0604020202020204" pitchFamily="34" charset="0"/>
                <a:cs typeface="Arial" panose="020B0604020202020204" pitchFamily="34" charset="0"/>
              </a:rPr>
              <a:t>donor and implementing agency </a:t>
            </a:r>
            <a:r>
              <a:rPr lang="en-US" altLang="en-US" sz="2600" dirty="0">
                <a:latin typeface="Arial" panose="020B0604020202020204" pitchFamily="34" charset="0"/>
                <a:cs typeface="Arial" panose="020B0604020202020204" pitchFamily="34" charset="0"/>
              </a:rPr>
              <a:t>at all levels has to be clearly demarcated and accepted by each party. </a:t>
            </a:r>
          </a:p>
          <a:p>
            <a:pPr algn="just">
              <a:lnSpc>
                <a:spcPct val="150000"/>
              </a:lnSpc>
              <a:buNone/>
            </a:pPr>
            <a:r>
              <a:rPr lang="en-US" altLang="en-US" b="1" i="1" dirty="0">
                <a:latin typeface="Arial" panose="020B0604020202020204" pitchFamily="34" charset="0"/>
                <a:cs typeface="Arial" panose="020B0604020202020204" pitchFamily="34" charset="0"/>
              </a:rPr>
              <a:t>4) The need for resources and long-term commitment:</a:t>
            </a:r>
            <a:endParaRPr lang="en-US" altLang="en-US"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Ø"/>
            </a:pPr>
            <a:r>
              <a:rPr lang="en-US" altLang="en-US" sz="2800" dirty="0">
                <a:latin typeface="Arial" panose="020B0604020202020204" pitchFamily="34" charset="0"/>
                <a:cs typeface="Arial" panose="020B0604020202020204" pitchFamily="34" charset="0"/>
              </a:rPr>
              <a:t>The type and amount of resources needed could vary depending on the stage of the development process but certainly it needs well organized planning and long‐term commitment. </a:t>
            </a:r>
          </a:p>
          <a:p>
            <a:endParaRPr lang="en-US" dirty="0"/>
          </a:p>
        </p:txBody>
      </p:sp>
    </p:spTree>
    <p:extLst>
      <p:ext uri="{BB962C8B-B14F-4D97-AF65-F5344CB8AC3E}">
        <p14:creationId xmlns:p14="http://schemas.microsoft.com/office/powerpoint/2010/main" val="847321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0A5E6D-AF5C-441C-942F-B11D2D1942CC}"/>
              </a:ext>
            </a:extLst>
          </p:cNvPr>
          <p:cNvSpPr>
            <a:spLocks noGrp="1"/>
          </p:cNvSpPr>
          <p:nvPr>
            <p:ph idx="1"/>
          </p:nvPr>
        </p:nvSpPr>
        <p:spPr>
          <a:xfrm>
            <a:off x="311426" y="490331"/>
            <a:ext cx="11569148" cy="6082747"/>
          </a:xfrm>
        </p:spPr>
        <p:txBody>
          <a:bodyPr>
            <a:normAutofit/>
          </a:bodyPr>
          <a:lstStyle/>
          <a:p>
            <a:pPr algn="just">
              <a:lnSpc>
                <a:spcPct val="150000"/>
              </a:lnSpc>
              <a:buNone/>
            </a:pPr>
            <a:r>
              <a:rPr lang="en-US" altLang="en-US" sz="2400" b="1" dirty="0">
                <a:latin typeface="Arial" panose="020B0604020202020204" pitchFamily="34" charset="0"/>
                <a:cs typeface="Arial" panose="020B0604020202020204" pitchFamily="34" charset="0"/>
              </a:rPr>
              <a:t>5) The need for flexibility and continuous learning to accommodate new thinking and needs of beneficiary communities: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MERET has got continuous learning from field experience and high degree of flexibility to accommodate new ideas and adoption of them to local conditions. </a:t>
            </a:r>
          </a:p>
          <a:p>
            <a:pPr algn="just">
              <a:lnSpc>
                <a:spcPct val="150000"/>
              </a:lnSpc>
              <a:buNone/>
            </a:pPr>
            <a:r>
              <a:rPr lang="en-US" altLang="en-US" sz="2400" dirty="0">
                <a:latin typeface="Arial" panose="020B0604020202020204" pitchFamily="34" charset="0"/>
                <a:cs typeface="Arial" panose="020B0604020202020204" pitchFamily="34" charset="0"/>
              </a:rPr>
              <a:t>6) </a:t>
            </a:r>
            <a:r>
              <a:rPr lang="en-US" altLang="en-US" sz="2400" b="1" dirty="0">
                <a:latin typeface="Arial" panose="020B0604020202020204" pitchFamily="34" charset="0"/>
                <a:cs typeface="Arial" panose="020B0604020202020204" pitchFamily="34" charset="0"/>
              </a:rPr>
              <a:t>One would not attempt to have a perfect start but establish a system that allows learning and modifications overtime accordingly.</a:t>
            </a:r>
          </a:p>
          <a:p>
            <a:pPr algn="just">
              <a:lnSpc>
                <a:spcPct val="150000"/>
              </a:lnSpc>
              <a:buNone/>
            </a:pPr>
            <a:r>
              <a:rPr lang="en-US" altLang="en-US" sz="2400" b="1" dirty="0">
                <a:latin typeface="Arial" panose="020B0604020202020204" pitchFamily="34" charset="0"/>
                <a:cs typeface="Arial" panose="020B0604020202020204" pitchFamily="34" charset="0"/>
              </a:rPr>
              <a:t>7) Linking conservation with improving land productivity and household income: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The main objective of the watershed initiative tends to enhancement of </a:t>
            </a:r>
            <a:r>
              <a:rPr lang="en-US" altLang="en-US" b="1" dirty="0">
                <a:solidFill>
                  <a:srgbClr val="00B050"/>
                </a:solidFill>
                <a:latin typeface="Arial" panose="020B0604020202020204" pitchFamily="34" charset="0"/>
                <a:cs typeface="Arial" panose="020B0604020202020204" pitchFamily="34" charset="0"/>
              </a:rPr>
              <a:t>rural livelihood</a:t>
            </a:r>
            <a:r>
              <a:rPr lang="en-US" altLang="en-US" dirty="0">
                <a:latin typeface="Arial" panose="020B0604020202020204" pitchFamily="34" charset="0"/>
                <a:cs typeface="Arial" panose="020B0604020202020204" pitchFamily="34" charset="0"/>
              </a:rPr>
              <a:t> through sustainable land management. </a:t>
            </a:r>
          </a:p>
          <a:p>
            <a:pPr algn="just">
              <a:lnSpc>
                <a:spcPct val="150000"/>
              </a:lnSpc>
              <a:buNone/>
            </a:pPr>
            <a:endParaRPr lang="en-US" altLang="en-US" sz="2400" b="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7249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3D86B2-0D92-4DB9-861F-7EF4D8D986B0}"/>
              </a:ext>
            </a:extLst>
          </p:cNvPr>
          <p:cNvSpPr>
            <a:spLocks noGrp="1"/>
          </p:cNvSpPr>
          <p:nvPr>
            <p:ph idx="1"/>
          </p:nvPr>
        </p:nvSpPr>
        <p:spPr>
          <a:xfrm>
            <a:off x="172277" y="119270"/>
            <a:ext cx="11781183" cy="6738730"/>
          </a:xfrm>
        </p:spPr>
        <p:txBody>
          <a:bodyPr>
            <a:normAutofit lnSpcReduction="10000"/>
          </a:bodyPr>
          <a:lstStyle/>
          <a:p>
            <a:pPr algn="just">
              <a:lnSpc>
                <a:spcPct val="150000"/>
              </a:lnSpc>
              <a:buNone/>
            </a:pPr>
            <a:r>
              <a:rPr lang="en-US" altLang="en-US" sz="2400" b="1" dirty="0">
                <a:latin typeface="Arial" panose="020B0604020202020204" pitchFamily="34" charset="0"/>
                <a:cs typeface="Arial" panose="020B0604020202020204" pitchFamily="34" charset="0"/>
              </a:rPr>
              <a:t>8) Introduction of natural resources based income generating activities, value adding</a:t>
            </a:r>
            <a:r>
              <a:rPr lang="en-US" altLang="en-US" sz="2400"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linkage with market and effective integration among the various activities</a:t>
            </a:r>
          </a:p>
          <a:p>
            <a:pPr algn="just">
              <a:lnSpc>
                <a:spcPct val="150000"/>
              </a:lnSpc>
              <a:buNone/>
            </a:pPr>
            <a:r>
              <a:rPr lang="en-US" altLang="en-US" sz="2400" b="1" i="1" dirty="0">
                <a:latin typeface="Arial" panose="020B0604020202020204" pitchFamily="34" charset="0"/>
                <a:cs typeface="Arial" panose="020B0604020202020204" pitchFamily="34" charset="0"/>
              </a:rPr>
              <a:t>9) Participatory Monitoring, E</a:t>
            </a:r>
            <a:r>
              <a:rPr lang="en-US" altLang="en-US" sz="2400" b="1" dirty="0">
                <a:latin typeface="Arial" panose="020B0604020202020204" pitchFamily="34" charset="0"/>
                <a:cs typeface="Arial" panose="020B0604020202020204" pitchFamily="34" charset="0"/>
              </a:rPr>
              <a:t>valuation</a:t>
            </a:r>
            <a:r>
              <a:rPr lang="en-US" altLang="en-US" sz="2400" b="1" i="1" dirty="0">
                <a:latin typeface="Arial" panose="020B0604020202020204" pitchFamily="34" charset="0"/>
                <a:cs typeface="Arial" panose="020B0604020202020204" pitchFamily="34" charset="0"/>
              </a:rPr>
              <a:t> and plan revision: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Monitoring and Evaluation systems are important elements of any project that helped many communities to learn from each other and to observe effects of better doings and undoing. </a:t>
            </a:r>
          </a:p>
          <a:p>
            <a:pPr algn="just">
              <a:lnSpc>
                <a:spcPct val="150000"/>
              </a:lnSpc>
              <a:buNone/>
            </a:pPr>
            <a:r>
              <a:rPr lang="en-US" altLang="en-US" sz="2400" b="1" i="1" dirty="0">
                <a:latin typeface="Arial" panose="020B0604020202020204" pitchFamily="34" charset="0"/>
                <a:cs typeface="Arial" panose="020B0604020202020204" pitchFamily="34" charset="0"/>
              </a:rPr>
              <a:t>10) The importance of following watershed logic and identify smaller units within the larger unit: </a:t>
            </a:r>
            <a:endParaRPr lang="en-US" altLang="en-US" sz="2400"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There was a need to disaggregate the bigger plan into smaller watershed plans to allow greater participation of communities, improve their ownership feeling, and successful implementation of the project.</a:t>
            </a:r>
          </a:p>
        </p:txBody>
      </p:sp>
    </p:spTree>
    <p:extLst>
      <p:ext uri="{BB962C8B-B14F-4D97-AF65-F5344CB8AC3E}">
        <p14:creationId xmlns:p14="http://schemas.microsoft.com/office/powerpoint/2010/main" val="2453486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255A2-0B86-4B37-9E59-67E7DBC7EF36}"/>
              </a:ext>
            </a:extLst>
          </p:cNvPr>
          <p:cNvSpPr>
            <a:spLocks noGrp="1"/>
          </p:cNvSpPr>
          <p:nvPr>
            <p:ph type="title"/>
          </p:nvPr>
        </p:nvSpPr>
        <p:spPr>
          <a:xfrm>
            <a:off x="838200" y="0"/>
            <a:ext cx="10515600" cy="583096"/>
          </a:xfrm>
        </p:spPr>
        <p:txBody>
          <a:bodyPr>
            <a:normAutofit/>
          </a:bodyPr>
          <a:lstStyle/>
          <a:p>
            <a:r>
              <a:rPr lang="en-US" altLang="en-US" sz="2800" b="1" dirty="0">
                <a:latin typeface="Arial" panose="020B0604020202020204" pitchFamily="34" charset="0"/>
                <a:cs typeface="Arial" panose="020B0604020202020204" pitchFamily="34" charset="0"/>
              </a:rPr>
              <a:t>Experiences of research on IWM in Ethiopia</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F701E4E-9D96-4226-A6B7-275628A86F4C}"/>
              </a:ext>
            </a:extLst>
          </p:cNvPr>
          <p:cNvSpPr>
            <a:spLocks noGrp="1"/>
          </p:cNvSpPr>
          <p:nvPr>
            <p:ph idx="1"/>
          </p:nvPr>
        </p:nvSpPr>
        <p:spPr>
          <a:xfrm>
            <a:off x="450574" y="583096"/>
            <a:ext cx="11145078" cy="6109252"/>
          </a:xfrm>
        </p:spPr>
        <p:txBody>
          <a:bodyPr>
            <a:normAutofit/>
          </a:bodyPr>
          <a:lstStyle/>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As mentioned above, the impact of land degradation on soil productivity in Ethiopia was fully realized after the 1973/74 drought-driven famine. </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To reverse the situation, the government launched very extensive soil conservation programs throughout the country. </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Hence, soil conservation research project initiated at the national level, with the objective of supporting the national effort by providing the necessary data for the proper implementation of SWC measures and </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Building the national capacity to undertake research in the area of SWC</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0057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4CD533-6C41-494D-9364-C33AB9EB5917}"/>
              </a:ext>
            </a:extLst>
          </p:cNvPr>
          <p:cNvSpPr>
            <a:spLocks noGrp="1"/>
          </p:cNvSpPr>
          <p:nvPr>
            <p:ph idx="1"/>
          </p:nvPr>
        </p:nvSpPr>
        <p:spPr>
          <a:xfrm>
            <a:off x="384313" y="384312"/>
            <a:ext cx="11423374" cy="6029739"/>
          </a:xfrm>
        </p:spPr>
        <p:txBody>
          <a:bodyPr>
            <a:normAutofit/>
          </a:bodyPr>
          <a:lstStyle/>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Although the experience of Research on IWM has not been as extensive as development in Ethiopia, some are</a:t>
            </a:r>
          </a:p>
          <a:p>
            <a:pPr algn="just">
              <a:lnSpc>
                <a:spcPct val="150000"/>
              </a:lnSpc>
              <a:buFont typeface="Wingdings" panose="05000000000000000000" pitchFamily="2" charset="2"/>
              <a:buChar char="q"/>
            </a:pPr>
            <a:r>
              <a:rPr lang="en-US" altLang="en-US" sz="2400" b="1" dirty="0">
                <a:solidFill>
                  <a:srgbClr val="00B050"/>
                </a:solidFill>
                <a:latin typeface="Arial" panose="020B0604020202020204" pitchFamily="34" charset="0"/>
                <a:cs typeface="Arial" panose="020B0604020202020204" pitchFamily="34" charset="0"/>
              </a:rPr>
              <a:t>The Soil Conservation Research Project (SCRP) </a:t>
            </a:r>
            <a:r>
              <a:rPr lang="en-US" altLang="en-US" sz="2400" dirty="0">
                <a:latin typeface="Arial" panose="020B0604020202020204" pitchFamily="34" charset="0"/>
                <a:cs typeface="Arial" panose="020B0604020202020204" pitchFamily="34" charset="0"/>
              </a:rPr>
              <a:t>started in 1982 and Ethiopian Highland Reclamation Study (EHRS), under the helps of FAO with World Bank and UNDP support, began in 1983.</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These two projects produce substantial scientific information on the extent and severity of land degradation in the country. </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The findings of these two studies provided the core diagnostic information for the project and the country for succeeding years; even to date.</a:t>
            </a:r>
          </a:p>
          <a:p>
            <a:endParaRPr lang="en-US" dirty="0"/>
          </a:p>
        </p:txBody>
      </p:sp>
    </p:spTree>
    <p:extLst>
      <p:ext uri="{BB962C8B-B14F-4D97-AF65-F5344CB8AC3E}">
        <p14:creationId xmlns:p14="http://schemas.microsoft.com/office/powerpoint/2010/main" val="2981288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FE461-6E7A-4335-B10D-B87BB74C1437}"/>
              </a:ext>
            </a:extLst>
          </p:cNvPr>
          <p:cNvSpPr>
            <a:spLocks noGrp="1"/>
          </p:cNvSpPr>
          <p:nvPr>
            <p:ph type="title"/>
          </p:nvPr>
        </p:nvSpPr>
        <p:spPr>
          <a:xfrm>
            <a:off x="838200" y="92766"/>
            <a:ext cx="10515600" cy="463826"/>
          </a:xfrm>
        </p:spPr>
        <p:txBody>
          <a:bodyPr>
            <a:normAutofit fontScale="90000"/>
          </a:bodyPr>
          <a:lstStyle/>
          <a:p>
            <a:r>
              <a:rPr lang="en-US" altLang="en-US" sz="2800" b="1" dirty="0">
                <a:latin typeface="Times New Roman" panose="02020603050405020304" pitchFamily="18" charset="0"/>
                <a:cs typeface="Times New Roman" panose="02020603050405020304" pitchFamily="18" charset="0"/>
              </a:rPr>
              <a:t>Experiences of SCRP on IWM</a:t>
            </a:r>
            <a:endParaRPr lang="en-US" sz="2800" dirty="0"/>
          </a:p>
        </p:txBody>
      </p:sp>
      <p:sp>
        <p:nvSpPr>
          <p:cNvPr id="3" name="Content Placeholder 2">
            <a:extLst>
              <a:ext uri="{FF2B5EF4-FFF2-40B4-BE49-F238E27FC236}">
                <a16:creationId xmlns:a16="http://schemas.microsoft.com/office/drawing/2014/main" id="{40926421-9E9D-4A12-9D19-8E5CB19E84D6}"/>
              </a:ext>
            </a:extLst>
          </p:cNvPr>
          <p:cNvSpPr>
            <a:spLocks noGrp="1"/>
          </p:cNvSpPr>
          <p:nvPr>
            <p:ph idx="1"/>
          </p:nvPr>
        </p:nvSpPr>
        <p:spPr>
          <a:xfrm>
            <a:off x="159026" y="556592"/>
            <a:ext cx="11873947" cy="6069495"/>
          </a:xfrm>
        </p:spPr>
        <p:txBody>
          <a:bodyPr>
            <a:normAutofit/>
          </a:bodyPr>
          <a:lstStyle/>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The project was initiated and carried out by the University of Berne (Switzerland) in close and mutual collaboration with the SWC department of </a:t>
            </a:r>
            <a:r>
              <a:rPr lang="en-US" altLang="en-US" sz="2400" dirty="0" err="1">
                <a:latin typeface="Arial" panose="020B0604020202020204" pitchFamily="34" charset="0"/>
                <a:cs typeface="Arial" panose="020B0604020202020204" pitchFamily="34" charset="0"/>
              </a:rPr>
              <a:t>MoA</a:t>
            </a:r>
            <a:endParaRPr lang="en-US" altLang="en-US"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The following are some of the major tasks undertaken by the project: </a:t>
            </a:r>
          </a:p>
          <a:p>
            <a:pPr lvl="1">
              <a:lnSpc>
                <a:spcPct val="150000"/>
              </a:lnSpc>
              <a:buNone/>
            </a:pPr>
            <a:r>
              <a:rPr lang="en-US" altLang="en-US" dirty="0">
                <a:latin typeface="Arial" panose="020B0604020202020204" pitchFamily="34" charset="0"/>
                <a:cs typeface="Arial" panose="020B0604020202020204" pitchFamily="34" charset="0"/>
              </a:rPr>
              <a:t>1. Monitoring of erosion processes:</a:t>
            </a:r>
          </a:p>
          <a:p>
            <a:pPr lvl="1">
              <a:lnSpc>
                <a:spcPct val="150000"/>
              </a:lnSpc>
              <a:buNone/>
            </a:pPr>
            <a:r>
              <a:rPr lang="en-US" altLang="en-US" dirty="0">
                <a:latin typeface="Arial" panose="020B0604020202020204" pitchFamily="34" charset="0"/>
                <a:cs typeface="Arial" panose="020B0604020202020204" pitchFamily="34" charset="0"/>
              </a:rPr>
              <a:t>2. Measurement of catchment discharge and sediment yield</a:t>
            </a:r>
          </a:p>
          <a:p>
            <a:pPr lvl="1">
              <a:lnSpc>
                <a:spcPct val="150000"/>
              </a:lnSpc>
              <a:buNone/>
            </a:pPr>
            <a:r>
              <a:rPr lang="en-US" altLang="en-US" dirty="0">
                <a:latin typeface="Arial" panose="020B0604020202020204" pitchFamily="34" charset="0"/>
                <a:cs typeface="Arial" panose="020B0604020202020204" pitchFamily="34" charset="0"/>
              </a:rPr>
              <a:t>3. Monitoring the impacts of soil and water conservation measures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2286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42B08A3-5C10-43F4-BAFC-CE976AA5D6AC}"/>
              </a:ext>
            </a:extLst>
          </p:cNvPr>
          <p:cNvPicPr>
            <a:picLocks noGrp="1" noChangeAspect="1"/>
          </p:cNvPicPr>
          <p:nvPr>
            <p:ph idx="1"/>
          </p:nvPr>
        </p:nvPicPr>
        <p:blipFill>
          <a:blip r:embed="rId2"/>
          <a:stretch>
            <a:fillRect/>
          </a:stretch>
        </p:blipFill>
        <p:spPr>
          <a:xfrm>
            <a:off x="2358888" y="212035"/>
            <a:ext cx="7712764" cy="6440556"/>
          </a:xfrm>
          <a:prstGeom prst="rect">
            <a:avLst/>
          </a:prstGeom>
        </p:spPr>
      </p:pic>
    </p:spTree>
    <p:extLst>
      <p:ext uri="{BB962C8B-B14F-4D97-AF65-F5344CB8AC3E}">
        <p14:creationId xmlns:p14="http://schemas.microsoft.com/office/powerpoint/2010/main" val="663191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A516F-AB34-43F2-B25B-F08049DF94F2}"/>
              </a:ext>
            </a:extLst>
          </p:cNvPr>
          <p:cNvSpPr>
            <a:spLocks noGrp="1"/>
          </p:cNvSpPr>
          <p:nvPr>
            <p:ph type="title"/>
          </p:nvPr>
        </p:nvSpPr>
        <p:spPr>
          <a:xfrm>
            <a:off x="838200" y="119271"/>
            <a:ext cx="10515600" cy="702364"/>
          </a:xfrm>
        </p:spPr>
        <p:txBody>
          <a:bodyPr>
            <a:normAutofit/>
          </a:bodyPr>
          <a:lstStyle/>
          <a:p>
            <a:r>
              <a:rPr lang="en-US" altLang="en-US" sz="2400" b="1" dirty="0">
                <a:latin typeface="Arial" panose="020B0604020202020204" pitchFamily="34" charset="0"/>
                <a:cs typeface="Arial" panose="020B0604020202020204" pitchFamily="34" charset="0"/>
              </a:rPr>
              <a:t>Policies towards soil conservation in Ethiopia</a:t>
            </a: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5D13FCE-CB1A-434F-AB48-3A35A7DDBD01}"/>
              </a:ext>
            </a:extLst>
          </p:cNvPr>
          <p:cNvSpPr>
            <a:spLocks noGrp="1"/>
          </p:cNvSpPr>
          <p:nvPr>
            <p:ph idx="1"/>
          </p:nvPr>
        </p:nvSpPr>
        <p:spPr>
          <a:xfrm>
            <a:off x="265043" y="821635"/>
            <a:ext cx="11569147" cy="5917094"/>
          </a:xfrm>
        </p:spPr>
        <p:txBody>
          <a:bodyPr>
            <a:normAutofit/>
          </a:bodyPr>
          <a:lstStyle/>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Polices related to land at different time played an important role in land management in Ethiopia (</a:t>
            </a:r>
            <a:r>
              <a:rPr lang="en-US" altLang="en-US" sz="2400" dirty="0" err="1">
                <a:latin typeface="Arial" panose="020B0604020202020204" pitchFamily="34" charset="0"/>
                <a:cs typeface="Arial" panose="020B0604020202020204" pitchFamily="34" charset="0"/>
              </a:rPr>
              <a:t>Wagayehu</a:t>
            </a:r>
            <a:r>
              <a:rPr lang="en-US" altLang="en-US" sz="2400" dirty="0">
                <a:latin typeface="Arial" panose="020B0604020202020204" pitchFamily="34" charset="0"/>
                <a:cs typeface="Arial" panose="020B0604020202020204" pitchFamily="34" charset="0"/>
              </a:rPr>
              <a:t>, 2003; Bekele, 1998).</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During the </a:t>
            </a:r>
            <a:r>
              <a:rPr lang="en-US" altLang="en-US" sz="2400" b="1" dirty="0">
                <a:latin typeface="Arial" panose="020B0604020202020204" pitchFamily="34" charset="0"/>
                <a:cs typeface="Arial" panose="020B0604020202020204" pitchFamily="34" charset="0"/>
              </a:rPr>
              <a:t>feudal regime</a:t>
            </a:r>
            <a:r>
              <a:rPr lang="en-US" altLang="en-US" sz="2400" dirty="0">
                <a:latin typeface="Arial" panose="020B0604020202020204" pitchFamily="34" charset="0"/>
                <a:cs typeface="Arial" panose="020B0604020202020204" pitchFamily="34" charset="0"/>
              </a:rPr>
              <a:t>, (prior to 1974)</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insecure land tenure system created disincentive for adoption of SWC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The agricultural sector did not get the policy attention rather </a:t>
            </a:r>
            <a:r>
              <a:rPr lang="en-US" altLang="en-US" b="1" dirty="0">
                <a:solidFill>
                  <a:srgbClr val="00B050"/>
                </a:solidFill>
                <a:latin typeface="Arial" panose="020B0604020202020204" pitchFamily="34" charset="0"/>
                <a:cs typeface="Arial" panose="020B0604020202020204" pitchFamily="34" charset="0"/>
              </a:rPr>
              <a:t>industrial development </a:t>
            </a:r>
            <a:r>
              <a:rPr lang="en-US" altLang="en-US" dirty="0">
                <a:latin typeface="Arial" panose="020B0604020202020204" pitchFamily="34" charset="0"/>
                <a:cs typeface="Arial" panose="020B0604020202020204" pitchFamily="34" charset="0"/>
              </a:rPr>
              <a:t>agenda.</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Therefore, policy attention towards industry combined with complex system of land tenure hindered the effort to conserve land</a:t>
            </a:r>
          </a:p>
          <a:p>
            <a:pPr marL="0" indent="0" algn="just">
              <a:lnSpc>
                <a:spcPct val="150000"/>
              </a:lnSpc>
              <a:buNone/>
            </a:pPr>
            <a:endParaRPr lang="en-US" alt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4262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B76E55-32A9-4FC1-8F83-287996AB7336}"/>
              </a:ext>
            </a:extLst>
          </p:cNvPr>
          <p:cNvSpPr>
            <a:spLocks noGrp="1"/>
          </p:cNvSpPr>
          <p:nvPr>
            <p:ph idx="1"/>
          </p:nvPr>
        </p:nvSpPr>
        <p:spPr>
          <a:xfrm>
            <a:off x="715617" y="185531"/>
            <a:ext cx="10588487" cy="6573078"/>
          </a:xfrm>
        </p:spPr>
        <p:txBody>
          <a:bodyPr>
            <a:normAutofit/>
          </a:bodyPr>
          <a:lstStyle/>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The </a:t>
            </a:r>
            <a:r>
              <a:rPr lang="en-US" altLang="en-US" sz="2400" b="1" dirty="0">
                <a:latin typeface="Arial" panose="020B0604020202020204" pitchFamily="34" charset="0"/>
                <a:cs typeface="Arial" panose="020B0604020202020204" pitchFamily="34" charset="0"/>
              </a:rPr>
              <a:t>military regime </a:t>
            </a:r>
            <a:r>
              <a:rPr lang="en-US" altLang="en-US" sz="2400" dirty="0">
                <a:latin typeface="Arial" panose="020B0604020202020204" pitchFamily="34" charset="0"/>
                <a:cs typeface="Arial" panose="020B0604020202020204" pitchFamily="34" charset="0"/>
              </a:rPr>
              <a:t>that took over in 1974 proclaimed land reform.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abolished feudal land tenure system and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eliminated large holding, landlessness and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absentee landlordism.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However, it could not succeed triggering adoption of conservation practices because of socialist orientation policies. </a:t>
            </a:r>
          </a:p>
          <a:p>
            <a:pPr lvl="1" algn="just">
              <a:lnSpc>
                <a:spcPct val="150000"/>
              </a:lnSpc>
              <a:buFont typeface="Wingdings" panose="05000000000000000000" pitchFamily="2" charset="2"/>
              <a:buChar char="v"/>
            </a:pPr>
            <a:r>
              <a:rPr lang="en-US" altLang="en-US" dirty="0">
                <a:latin typeface="Arial" panose="020B0604020202020204" pitchFamily="34" charset="0"/>
                <a:cs typeface="Arial" panose="020B0604020202020204" pitchFamily="34" charset="0"/>
              </a:rPr>
              <a:t>For instance, until the late 1980s, agricultural input and output marketing remained under state monopoly while prices were fixed below the free market level. </a:t>
            </a:r>
          </a:p>
        </p:txBody>
      </p:sp>
    </p:spTree>
    <p:extLst>
      <p:ext uri="{BB962C8B-B14F-4D97-AF65-F5344CB8AC3E}">
        <p14:creationId xmlns:p14="http://schemas.microsoft.com/office/powerpoint/2010/main" val="3049015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4641B3-CE17-475E-901B-10A43616AEB5}"/>
              </a:ext>
            </a:extLst>
          </p:cNvPr>
          <p:cNvSpPr>
            <a:spLocks noGrp="1"/>
          </p:cNvSpPr>
          <p:nvPr>
            <p:ph sz="half" idx="1"/>
          </p:nvPr>
        </p:nvSpPr>
        <p:spPr>
          <a:xfrm>
            <a:off x="212035" y="384313"/>
            <a:ext cx="5115339" cy="6374296"/>
          </a:xfrm>
        </p:spPr>
        <p:txBody>
          <a:bodyPr>
            <a:normAutofit/>
          </a:bodyPr>
          <a:lstStyle/>
          <a:p>
            <a:pPr>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can be a best example for the countries to learn: </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 to harmonize population pressure with sustainable production and conservation. </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 to manage a watershed in rugged landscapes.</a:t>
            </a:r>
          </a:p>
        </p:txBody>
      </p:sp>
      <p:pic>
        <p:nvPicPr>
          <p:cNvPr id="5" name="Content Placeholder 4">
            <a:extLst>
              <a:ext uri="{FF2B5EF4-FFF2-40B4-BE49-F238E27FC236}">
                <a16:creationId xmlns:a16="http://schemas.microsoft.com/office/drawing/2014/main" id="{9E881BD4-692C-4593-BB15-0CD8FD21B571}"/>
              </a:ext>
            </a:extLst>
          </p:cNvPr>
          <p:cNvPicPr>
            <a:picLocks noGrp="1" noChangeAspect="1"/>
          </p:cNvPicPr>
          <p:nvPr>
            <p:ph sz="half" idx="2"/>
          </p:nvPr>
        </p:nvPicPr>
        <p:blipFill>
          <a:blip r:embed="rId2"/>
          <a:stretch>
            <a:fillRect/>
          </a:stretch>
        </p:blipFill>
        <p:spPr>
          <a:xfrm>
            <a:off x="6461407" y="384314"/>
            <a:ext cx="5115339" cy="3207026"/>
          </a:xfrm>
          <a:prstGeom prst="rect">
            <a:avLst/>
          </a:prstGeom>
        </p:spPr>
      </p:pic>
      <p:pic>
        <p:nvPicPr>
          <p:cNvPr id="6" name="Picture 5">
            <a:extLst>
              <a:ext uri="{FF2B5EF4-FFF2-40B4-BE49-F238E27FC236}">
                <a16:creationId xmlns:a16="http://schemas.microsoft.com/office/drawing/2014/main" id="{039CB264-6D59-459E-969A-B5154BCA9079}"/>
              </a:ext>
            </a:extLst>
          </p:cNvPr>
          <p:cNvPicPr>
            <a:picLocks noChangeAspect="1"/>
          </p:cNvPicPr>
          <p:nvPr/>
        </p:nvPicPr>
        <p:blipFill>
          <a:blip r:embed="rId3"/>
          <a:stretch>
            <a:fillRect/>
          </a:stretch>
        </p:blipFill>
        <p:spPr>
          <a:xfrm>
            <a:off x="6461407" y="3829878"/>
            <a:ext cx="5115339" cy="2796209"/>
          </a:xfrm>
          <a:prstGeom prst="rect">
            <a:avLst/>
          </a:prstGeom>
        </p:spPr>
      </p:pic>
    </p:spTree>
    <p:extLst>
      <p:ext uri="{BB962C8B-B14F-4D97-AF65-F5344CB8AC3E}">
        <p14:creationId xmlns:p14="http://schemas.microsoft.com/office/powerpoint/2010/main" val="1152854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1F37E0-E0AE-4ABA-823F-DBFE5C7CC533}"/>
              </a:ext>
            </a:extLst>
          </p:cNvPr>
          <p:cNvSpPr>
            <a:spLocks noGrp="1"/>
          </p:cNvSpPr>
          <p:nvPr>
            <p:ph idx="1"/>
          </p:nvPr>
        </p:nvSpPr>
        <p:spPr>
          <a:xfrm>
            <a:off x="251791" y="106017"/>
            <a:ext cx="11781183" cy="6751983"/>
          </a:xfrm>
        </p:spPr>
        <p:txBody>
          <a:bodyPr>
            <a:normAutofit/>
          </a:bodyPr>
          <a:lstStyle/>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The current government has made changes in economic policy.</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Agricultural sector in general and smallholder in particular received policy attention in the current government</a:t>
            </a:r>
          </a:p>
          <a:p>
            <a:pPr algn="just">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Different policies and strategies that favor proper use and management of agricultural land have been created so far to restore incentives for improved land resource management. which</a:t>
            </a:r>
            <a:r>
              <a:rPr lang="en-US" altLang="en-US" sz="2400" b="1" dirty="0">
                <a:latin typeface="Arial" panose="020B0604020202020204" pitchFamily="34" charset="0"/>
                <a:cs typeface="Arial" panose="020B0604020202020204" pitchFamily="34" charset="0"/>
              </a:rPr>
              <a:t> include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Rural Development Policy and Strategy (</a:t>
            </a:r>
            <a:r>
              <a:rPr lang="en-US" altLang="en-US" dirty="0" err="1">
                <a:latin typeface="Arial" panose="020B0604020202020204" pitchFamily="34" charset="0"/>
                <a:cs typeface="Arial" panose="020B0604020202020204" pitchFamily="34" charset="0"/>
              </a:rPr>
              <a:t>MoARD</a:t>
            </a:r>
            <a:r>
              <a:rPr lang="en-US" altLang="en-US" dirty="0">
                <a:latin typeface="Arial" panose="020B0604020202020204" pitchFamily="34" charset="0"/>
                <a:cs typeface="Arial" panose="020B0604020202020204" pitchFamily="34" charset="0"/>
              </a:rPr>
              <a:t>, 2002),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Food Security Strategy (</a:t>
            </a:r>
            <a:r>
              <a:rPr lang="en-US" altLang="en-US" dirty="0" err="1">
                <a:latin typeface="Arial" panose="020B0604020202020204" pitchFamily="34" charset="0"/>
                <a:cs typeface="Arial" panose="020B0604020202020204" pitchFamily="34" charset="0"/>
              </a:rPr>
              <a:t>MoARD</a:t>
            </a:r>
            <a:r>
              <a:rPr lang="en-US" altLang="en-US" dirty="0">
                <a:latin typeface="Arial" panose="020B0604020202020204" pitchFamily="34" charset="0"/>
                <a:cs typeface="Arial" panose="020B0604020202020204" pitchFamily="34" charset="0"/>
              </a:rPr>
              <a:t>-FSD, 2002),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Natural Resource and Environment Policy, and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Land Administration and Use,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Forest Conservation and Development Policies. </a:t>
            </a:r>
          </a:p>
          <a:p>
            <a:endParaRPr lang="en-US" dirty="0"/>
          </a:p>
        </p:txBody>
      </p:sp>
    </p:spTree>
    <p:extLst>
      <p:ext uri="{BB962C8B-B14F-4D97-AF65-F5344CB8AC3E}">
        <p14:creationId xmlns:p14="http://schemas.microsoft.com/office/powerpoint/2010/main" val="1943834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045D7-AE25-43B5-9E43-D77EB0C7ECAC}"/>
              </a:ext>
            </a:extLst>
          </p:cNvPr>
          <p:cNvSpPr>
            <a:spLocks noGrp="1"/>
          </p:cNvSpPr>
          <p:nvPr>
            <p:ph type="title"/>
          </p:nvPr>
        </p:nvSpPr>
        <p:spPr>
          <a:xfrm>
            <a:off x="463825" y="145774"/>
            <a:ext cx="11476383" cy="535263"/>
          </a:xfrm>
        </p:spPr>
        <p:txBody>
          <a:bodyPr>
            <a:normAutofit/>
          </a:bodyPr>
          <a:lstStyle/>
          <a:p>
            <a:r>
              <a:rPr lang="en-US" altLang="en-US" sz="2800" b="1" dirty="0">
                <a:latin typeface="Arial" panose="020B0604020202020204" pitchFamily="34" charset="0"/>
                <a:cs typeface="Arial" panose="020B0604020202020204" pitchFamily="34" charset="0"/>
              </a:rPr>
              <a:t>Current Integrated Watershed Management experience in Ethiopia</a:t>
            </a:r>
            <a:endParaRPr lang="en-U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695C190-E212-427C-AF2E-822E09114CAF}"/>
              </a:ext>
            </a:extLst>
          </p:cNvPr>
          <p:cNvSpPr>
            <a:spLocks noGrp="1"/>
          </p:cNvSpPr>
          <p:nvPr>
            <p:ph idx="1"/>
          </p:nvPr>
        </p:nvSpPr>
        <p:spPr>
          <a:xfrm>
            <a:off x="0" y="681037"/>
            <a:ext cx="12072730" cy="6031189"/>
          </a:xfrm>
        </p:spPr>
        <p:txBody>
          <a:bodyPr>
            <a:normAutofit fontScale="92500"/>
          </a:bodyPr>
          <a:lstStyle/>
          <a:p>
            <a:pPr algn="just">
              <a:lnSpc>
                <a:spcPct val="150000"/>
              </a:lnSpc>
              <a:buFont typeface="Wingdings" panose="05000000000000000000" pitchFamily="2" charset="2"/>
              <a:buChar char="q"/>
            </a:pPr>
            <a:r>
              <a:rPr lang="en-US" altLang="en-US" sz="2600" dirty="0">
                <a:latin typeface="Arial" panose="020B0604020202020204" pitchFamily="34" charset="0"/>
                <a:cs typeface="Arial" panose="020B0604020202020204" pitchFamily="34" charset="0"/>
              </a:rPr>
              <a:t>As a result of realizations of importance of WM to livelihood improvements and poverty reduction in addition to resource conservation:</a:t>
            </a:r>
          </a:p>
          <a:p>
            <a:pPr lvl="1" algn="just">
              <a:lnSpc>
                <a:spcPct val="150000"/>
              </a:lnSpc>
              <a:buFont typeface="Wingdings" panose="05000000000000000000" pitchFamily="2" charset="2"/>
              <a:buChar char="Ø"/>
            </a:pPr>
            <a:r>
              <a:rPr lang="en-US" altLang="en-US" sz="2600" dirty="0">
                <a:latin typeface="Arial" panose="020B0604020202020204" pitchFamily="34" charset="0"/>
                <a:cs typeface="Arial" panose="020B0604020202020204" pitchFamily="34" charset="0"/>
              </a:rPr>
              <a:t>Expansion of WM practices to </a:t>
            </a:r>
            <a:r>
              <a:rPr lang="en-US" altLang="en-US" sz="2600" b="1" dirty="0">
                <a:latin typeface="Arial" panose="020B0604020202020204" pitchFamily="34" charset="0"/>
                <a:cs typeface="Arial" panose="020B0604020202020204" pitchFamily="34" charset="0"/>
              </a:rPr>
              <a:t>high potential agricultural area</a:t>
            </a:r>
          </a:p>
          <a:p>
            <a:pPr lvl="1" algn="just">
              <a:lnSpc>
                <a:spcPct val="150000"/>
              </a:lnSpc>
              <a:buFont typeface="Wingdings" panose="05000000000000000000" pitchFamily="2" charset="2"/>
              <a:buChar char="Ø"/>
            </a:pPr>
            <a:r>
              <a:rPr lang="en-US" altLang="en-US" sz="2600" dirty="0">
                <a:latin typeface="Arial" panose="020B0604020202020204" pitchFamily="34" charset="0"/>
                <a:cs typeface="Arial" panose="020B0604020202020204" pitchFamily="34" charset="0"/>
              </a:rPr>
              <a:t>A lot of intuitions have been crated (many universities &amp; colleges offer NRM &amp; WM)</a:t>
            </a:r>
          </a:p>
          <a:p>
            <a:pPr lvl="1" algn="just">
              <a:lnSpc>
                <a:spcPct val="150000"/>
              </a:lnSpc>
              <a:buFont typeface="Wingdings" panose="05000000000000000000" pitchFamily="2" charset="2"/>
              <a:buChar char="Ø"/>
            </a:pPr>
            <a:r>
              <a:rPr lang="en-US" altLang="en-US" sz="2600" dirty="0">
                <a:latin typeface="Arial" panose="020B0604020202020204" pitchFamily="34" charset="0"/>
                <a:cs typeface="Arial" panose="020B0604020202020204" pitchFamily="34" charset="0"/>
              </a:rPr>
              <a:t>Watershed committee have been established at all levels (up to community level) </a:t>
            </a:r>
          </a:p>
          <a:p>
            <a:pPr lvl="1" algn="just">
              <a:lnSpc>
                <a:spcPct val="150000"/>
              </a:lnSpc>
              <a:buFont typeface="Wingdings" panose="05000000000000000000" pitchFamily="2" charset="2"/>
              <a:buChar char="Ø"/>
            </a:pPr>
            <a:r>
              <a:rPr lang="en-US" altLang="en-US" sz="2600" dirty="0">
                <a:latin typeface="Arial" panose="020B0604020202020204" pitchFamily="34" charset="0"/>
                <a:cs typeface="Arial" panose="020B0604020202020204" pitchFamily="34" charset="0"/>
              </a:rPr>
              <a:t>Research institutes have watershed management as a one thematic area</a:t>
            </a:r>
          </a:p>
          <a:p>
            <a:pPr marL="800100" lvl="2" indent="-342900" algn="just">
              <a:lnSpc>
                <a:spcPct val="150000"/>
              </a:lnSpc>
              <a:buFont typeface="Wingdings" panose="05000000000000000000" pitchFamily="2" charset="2"/>
              <a:buChar char="Ø"/>
            </a:pPr>
            <a:r>
              <a:rPr lang="en-US" altLang="en-US" sz="2600" dirty="0">
                <a:latin typeface="Arial" panose="020B0604020202020204" pitchFamily="34" charset="0"/>
                <a:cs typeface="Arial" panose="020B0604020202020204" pitchFamily="34" charset="0"/>
              </a:rPr>
              <a:t>Numerous guidelines have been prepared including National Community Based Participatory Watershed Development (CBPWD) guideline in 2005.</a:t>
            </a:r>
          </a:p>
          <a:p>
            <a:pPr lvl="1" algn="just">
              <a:lnSpc>
                <a:spcPct val="150000"/>
              </a:lnSpc>
              <a:buFont typeface="Wingdings" panose="05000000000000000000" pitchFamily="2" charset="2"/>
              <a:buChar char="Ø"/>
            </a:pPr>
            <a:r>
              <a:rPr lang="en-US" altLang="en-US" sz="2600" dirty="0">
                <a:latin typeface="Arial" panose="020B0604020202020204" pitchFamily="34" charset="0"/>
                <a:cs typeface="Arial" panose="020B0604020202020204" pitchFamily="34" charset="0"/>
              </a:rPr>
              <a:t>Training for capacity building, experience sharing etc. are common practices </a:t>
            </a:r>
          </a:p>
          <a:p>
            <a:endParaRPr lang="en-US" dirty="0"/>
          </a:p>
        </p:txBody>
      </p:sp>
    </p:spTree>
    <p:extLst>
      <p:ext uri="{BB962C8B-B14F-4D97-AF65-F5344CB8AC3E}">
        <p14:creationId xmlns:p14="http://schemas.microsoft.com/office/powerpoint/2010/main" val="1687727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23D508-16BC-4D56-8DA3-7A3640F626D9}"/>
              </a:ext>
            </a:extLst>
          </p:cNvPr>
          <p:cNvSpPr>
            <a:spLocks noGrp="1"/>
          </p:cNvSpPr>
          <p:nvPr>
            <p:ph idx="1"/>
          </p:nvPr>
        </p:nvSpPr>
        <p:spPr>
          <a:xfrm>
            <a:off x="357809" y="304800"/>
            <a:ext cx="11582400" cy="6553200"/>
          </a:xfrm>
        </p:spPr>
        <p:txBody>
          <a:bodyPr>
            <a:normAutofit lnSpcReduction="10000"/>
          </a:bodyPr>
          <a:lstStyle/>
          <a:p>
            <a:pPr>
              <a:lnSpc>
                <a:spcPct val="150000"/>
              </a:lnSpc>
              <a:buFont typeface="Wingdings" panose="05000000000000000000" pitchFamily="2" charset="2"/>
              <a:buChar char="q"/>
            </a:pPr>
            <a:r>
              <a:rPr lang="en-US" altLang="en-US" sz="2400" dirty="0">
                <a:latin typeface="Arial" panose="020B0604020202020204" pitchFamily="34" charset="0"/>
                <a:cs typeface="Arial" panose="020B0604020202020204" pitchFamily="34" charset="0"/>
              </a:rPr>
              <a:t>Major lessons learnt on IWM, including SWC, agricultural practices, livelihood </a:t>
            </a:r>
            <a:r>
              <a:rPr lang="fr-FR" altLang="en-US" sz="2400" dirty="0">
                <a:latin typeface="Arial" panose="020B0604020202020204" pitchFamily="34" charset="0"/>
                <a:cs typeface="Arial" panose="020B0604020202020204" pitchFamily="34" charset="0"/>
              </a:rPr>
              <a:t>interventions, Community Dynamics in diffèrent parts of the country are:</a:t>
            </a:r>
          </a:p>
          <a:p>
            <a:pPr marL="914400" lvl="1" indent="-457200" algn="just">
              <a:lnSpc>
                <a:spcPct val="150000"/>
              </a:lnSpc>
              <a:buFont typeface="+mj-lt"/>
              <a:buAutoNum type="arabicParenR"/>
            </a:pPr>
            <a:r>
              <a:rPr lang="en-US" altLang="en-US" dirty="0">
                <a:latin typeface="Arial" panose="020B0604020202020204" pitchFamily="34" charset="0"/>
                <a:cs typeface="Arial" panose="020B0604020202020204" pitchFamily="34" charset="0"/>
              </a:rPr>
              <a:t>Community participation in combination with strong local institutions and leadership is crucial (commitment, discipline, hard work, and voluntary contributions) </a:t>
            </a:r>
          </a:p>
          <a:p>
            <a:pPr marL="914400" lvl="1" indent="-457200" algn="just">
              <a:lnSpc>
                <a:spcPct val="150000"/>
              </a:lnSpc>
              <a:buFont typeface="+mj-lt"/>
              <a:buAutoNum type="arabicParenR"/>
            </a:pPr>
            <a:r>
              <a:rPr lang="en-US" altLang="en-US" dirty="0">
                <a:latin typeface="Arial" panose="020B0604020202020204" pitchFamily="34" charset="0"/>
                <a:cs typeface="Arial" panose="020B0604020202020204" pitchFamily="34" charset="0"/>
              </a:rPr>
              <a:t>Local governance is important in the successful mobilization of communities for IWM.</a:t>
            </a:r>
          </a:p>
          <a:p>
            <a:pPr marL="914400" lvl="1" indent="-457200" algn="just">
              <a:lnSpc>
                <a:spcPct val="150000"/>
              </a:lnSpc>
              <a:buFont typeface="+mj-lt"/>
              <a:buAutoNum type="arabicParenR"/>
            </a:pPr>
            <a:r>
              <a:rPr lang="en-US" altLang="en-US" dirty="0">
                <a:latin typeface="Arial" panose="020B0604020202020204" pitchFamily="34" charset="0"/>
                <a:cs typeface="Arial" panose="020B0604020202020204" pitchFamily="34" charset="0"/>
              </a:rPr>
              <a:t>The creation of awareness at the community level and capacity building are crucial to bring attitudinal change with respect to IWM.</a:t>
            </a:r>
          </a:p>
          <a:p>
            <a:pPr marL="914400" lvl="1" indent="-457200" algn="just">
              <a:lnSpc>
                <a:spcPct val="150000"/>
              </a:lnSpc>
              <a:buFont typeface="+mj-lt"/>
              <a:buAutoNum type="arabicParenR"/>
            </a:pPr>
            <a:r>
              <a:rPr lang="en-US" altLang="en-US" dirty="0">
                <a:latin typeface="Arial" panose="020B0604020202020204" pitchFamily="34" charset="0"/>
                <a:cs typeface="Arial" panose="020B0604020202020204" pitchFamily="34" charset="0"/>
              </a:rPr>
              <a:t>Effective policies and</a:t>
            </a:r>
            <a:r>
              <a:rPr lang="en-US" altLang="en-US" b="1" i="1" dirty="0">
                <a:solidFill>
                  <a:srgbClr val="00B050"/>
                </a:solidFill>
                <a:latin typeface="Arial" panose="020B0604020202020204" pitchFamily="34" charset="0"/>
                <a:cs typeface="Arial" panose="020B0604020202020204" pitchFamily="34" charset="0"/>
              </a:rPr>
              <a:t> by-laws </a:t>
            </a:r>
            <a:r>
              <a:rPr lang="en-US" altLang="en-US" dirty="0">
                <a:latin typeface="Arial" panose="020B0604020202020204" pitchFamily="34" charset="0"/>
                <a:cs typeface="Arial" panose="020B0604020202020204" pitchFamily="34" charset="0"/>
              </a:rPr>
              <a:t>that regulate community contributions and the implementation of IWM strategies is essential to ensure enforcement of existing regulations.</a:t>
            </a:r>
          </a:p>
          <a:p>
            <a:pPr marL="457200" indent="-457200" algn="just">
              <a:lnSpc>
                <a:spcPct val="150000"/>
              </a:lnSpc>
              <a:buFont typeface="+mj-lt"/>
              <a:buAutoNum type="arabicParenR"/>
            </a:pPr>
            <a:endParaRPr lang="en-US" altLang="en-US" sz="2400" dirty="0">
              <a:latin typeface="Arial" panose="020B0604020202020204" pitchFamily="34" charset="0"/>
              <a:cs typeface="Arial" panose="020B0604020202020204" pitchFamily="34" charset="0"/>
            </a:endParaRPr>
          </a:p>
          <a:p>
            <a:pPr marL="457200" indent="-457200" algn="just">
              <a:lnSpc>
                <a:spcPct val="150000"/>
              </a:lnSpc>
              <a:buFont typeface="+mj-lt"/>
              <a:buAutoNum type="arabicParenR"/>
            </a:pPr>
            <a:endParaRPr lang="en-US" alt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360851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F1F13A-4EA8-4930-908D-5467679DD22B}"/>
              </a:ext>
            </a:extLst>
          </p:cNvPr>
          <p:cNvSpPr>
            <a:spLocks noGrp="1"/>
          </p:cNvSpPr>
          <p:nvPr>
            <p:ph idx="1"/>
          </p:nvPr>
        </p:nvSpPr>
        <p:spPr>
          <a:xfrm>
            <a:off x="384313" y="265042"/>
            <a:ext cx="11396869" cy="6321287"/>
          </a:xfrm>
        </p:spPr>
        <p:txBody>
          <a:bodyPr/>
          <a:lstStyle/>
          <a:p>
            <a:pPr marL="457200" indent="-457200" algn="just">
              <a:lnSpc>
                <a:spcPct val="150000"/>
              </a:lnSpc>
              <a:buFont typeface="+mj-lt"/>
              <a:buAutoNum type="arabicParenR" startAt="5"/>
            </a:pPr>
            <a:r>
              <a:rPr lang="en-US" altLang="en-US" sz="2400" dirty="0">
                <a:latin typeface="Arial" panose="020B0604020202020204" pitchFamily="34" charset="0"/>
                <a:cs typeface="Arial" panose="020B0604020202020204" pitchFamily="34" charset="0"/>
              </a:rPr>
              <a:t>The participation of </a:t>
            </a:r>
            <a:r>
              <a:rPr lang="en-US" altLang="en-US" sz="2400" b="1" dirty="0">
                <a:solidFill>
                  <a:srgbClr val="00B050"/>
                </a:solidFill>
                <a:latin typeface="Arial" panose="020B0604020202020204" pitchFamily="34" charset="0"/>
                <a:cs typeface="Arial" panose="020B0604020202020204" pitchFamily="34" charset="0"/>
              </a:rPr>
              <a:t>relevant stakeholders </a:t>
            </a:r>
            <a:r>
              <a:rPr lang="en-US" altLang="en-US" sz="2400" dirty="0">
                <a:latin typeface="Arial" panose="020B0604020202020204" pitchFamily="34" charset="0"/>
                <a:cs typeface="Arial" panose="020B0604020202020204" pitchFamily="34" charset="0"/>
              </a:rPr>
              <a:t>at different levels, including development organizations (e.g. WFP, GTZ and others), regional bureaus and communities, is crucial for the success of IWM for improved livelihood security.</a:t>
            </a:r>
          </a:p>
          <a:p>
            <a:pPr marL="457200" indent="-457200" algn="just">
              <a:lnSpc>
                <a:spcPct val="150000"/>
              </a:lnSpc>
              <a:buFont typeface="+mj-lt"/>
              <a:buAutoNum type="arabicParenR" startAt="5"/>
            </a:pPr>
            <a:r>
              <a:rPr lang="en-US" altLang="en-US" sz="2400" dirty="0">
                <a:latin typeface="Arial" panose="020B0604020202020204" pitchFamily="34" charset="0"/>
                <a:cs typeface="Arial" panose="020B0604020202020204" pitchFamily="34" charset="0"/>
              </a:rPr>
              <a:t>The introduction of area closure and controlled grazing is possibly one of the most important interventions, not only in the context of IWM, but also with respect to livelihood security. </a:t>
            </a:r>
          </a:p>
          <a:p>
            <a:pPr marL="457200" indent="-457200" algn="just">
              <a:lnSpc>
                <a:spcPct val="150000"/>
              </a:lnSpc>
              <a:buFont typeface="+mj-lt"/>
              <a:buAutoNum type="arabicParenR" startAt="5"/>
            </a:pPr>
            <a:r>
              <a:rPr lang="en-US" altLang="en-US" sz="2400" dirty="0">
                <a:solidFill>
                  <a:srgbClr val="FF0000"/>
                </a:solidFill>
                <a:latin typeface="Arial" panose="020B0604020202020204" pitchFamily="34" charset="0"/>
                <a:cs typeface="Arial" panose="020B0604020202020204" pitchFamily="34" charset="0"/>
              </a:rPr>
              <a:t>Challenges identified included the high level of natural resource scarcity, the need to overcome resistances and to bring attitudinal change, the complexity of coordination and mobilization of communities and the potential of community conflicts</a:t>
            </a:r>
            <a:r>
              <a:rPr lang="en-US" altLang="en-US" sz="2400" dirty="0">
                <a:latin typeface="Arial" panose="020B0604020202020204" pitchFamily="34" charset="0"/>
                <a:cs typeface="Arial" panose="020B0604020202020204" pitchFamily="34" charset="0"/>
              </a:rPr>
              <a:t>.</a:t>
            </a:r>
          </a:p>
          <a:p>
            <a:pPr marL="457200" indent="-457200" algn="just">
              <a:lnSpc>
                <a:spcPct val="150000"/>
              </a:lnSpc>
              <a:buFont typeface="+mj-lt"/>
              <a:buAutoNum type="arabicParenR" startAt="4"/>
            </a:pPr>
            <a:endParaRPr lang="en-US" altLang="en-US" sz="2400" dirty="0">
              <a:latin typeface="Arial" panose="020B0604020202020204" pitchFamily="34" charset="0"/>
              <a:cs typeface="Arial" panose="020B0604020202020204" pitchFamily="34" charset="0"/>
            </a:endParaRPr>
          </a:p>
          <a:p>
            <a:pPr marL="0" indent="0" algn="just">
              <a:buNone/>
            </a:pPr>
            <a:endParaRPr lang="en-US" alt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9573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EC241D-288B-4893-9B12-D95693BA4F5B}"/>
              </a:ext>
            </a:extLst>
          </p:cNvPr>
          <p:cNvSpPr>
            <a:spLocks noGrp="1"/>
          </p:cNvSpPr>
          <p:nvPr>
            <p:ph idx="1"/>
          </p:nvPr>
        </p:nvSpPr>
        <p:spPr>
          <a:xfrm>
            <a:off x="238539" y="251790"/>
            <a:ext cx="11608903" cy="6606209"/>
          </a:xfrm>
        </p:spPr>
        <p:txBody>
          <a:bodyPr>
            <a:normAutofit/>
          </a:bodyPr>
          <a:lstStyle/>
          <a:p>
            <a:pPr marL="514350" indent="-514350" algn="just">
              <a:lnSpc>
                <a:spcPct val="150000"/>
              </a:lnSpc>
              <a:buFont typeface="+mj-lt"/>
              <a:buAutoNum type="arabicParenR" startAt="8"/>
            </a:pPr>
            <a:r>
              <a:rPr lang="en-US" altLang="en-US" sz="2400" dirty="0">
                <a:latin typeface="Arial" panose="020B0604020202020204" pitchFamily="34" charset="0"/>
                <a:cs typeface="Arial" panose="020B0604020202020204" pitchFamily="34" charset="0"/>
              </a:rPr>
              <a:t>Interventions in IWM have to have direct benefits with respect to increased incomes for rural communities to be sustainable.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Thus, it is proposed to promote high value fruit and horticultural crops and to establish better market access for these products.</a:t>
            </a:r>
          </a:p>
          <a:p>
            <a:pPr marL="514350" indent="-514350" algn="just">
              <a:lnSpc>
                <a:spcPct val="150000"/>
              </a:lnSpc>
              <a:buFont typeface="+mj-lt"/>
              <a:buAutoNum type="arabicParenR" startAt="8"/>
            </a:pPr>
            <a:r>
              <a:rPr lang="en-US" altLang="en-US" sz="2400" dirty="0">
                <a:latin typeface="Arial" panose="020B0604020202020204" pitchFamily="34" charset="0"/>
                <a:cs typeface="Arial" panose="020B0604020202020204" pitchFamily="34" charset="0"/>
              </a:rPr>
              <a:t>Scaling up existing best practices is a major challenge to the sustainability of IWM.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Technologies to be scaled up have to be affordable to farmers and suitable to prevailing conditions. </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Scaling up should be supported by capacity building and the strengthening of local institutions. </a:t>
            </a:r>
          </a:p>
          <a:p>
            <a:pPr algn="just">
              <a:buNone/>
            </a:pPr>
            <a:endParaRPr lang="en-US" alt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07622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4796271-3C16-4F77-87E7-AFBE561A49B0}"/>
              </a:ext>
            </a:extLst>
          </p:cNvPr>
          <p:cNvPicPr>
            <a:picLocks noGrp="1" noChangeAspect="1"/>
          </p:cNvPicPr>
          <p:nvPr>
            <p:ph idx="1"/>
          </p:nvPr>
        </p:nvPicPr>
        <p:blipFill>
          <a:blip r:embed="rId2"/>
          <a:stretch>
            <a:fillRect/>
          </a:stretch>
        </p:blipFill>
        <p:spPr>
          <a:xfrm>
            <a:off x="185530" y="159026"/>
            <a:ext cx="11834192" cy="6698974"/>
          </a:xfrm>
          <a:prstGeom prst="rect">
            <a:avLst/>
          </a:prstGeom>
          <a:solidFill>
            <a:schemeClr val="accent5">
              <a:lumMod val="40000"/>
              <a:lumOff val="60000"/>
            </a:schemeClr>
          </a:solidFill>
        </p:spPr>
      </p:pic>
    </p:spTree>
    <p:extLst>
      <p:ext uri="{BB962C8B-B14F-4D97-AF65-F5344CB8AC3E}">
        <p14:creationId xmlns:p14="http://schemas.microsoft.com/office/powerpoint/2010/main" val="67036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47CA68-BBF9-4E4A-8029-1CE2C3449317}"/>
              </a:ext>
            </a:extLst>
          </p:cNvPr>
          <p:cNvSpPr>
            <a:spLocks noGrp="1"/>
          </p:cNvSpPr>
          <p:nvPr>
            <p:ph sz="half" idx="1"/>
          </p:nvPr>
        </p:nvSpPr>
        <p:spPr>
          <a:xfrm>
            <a:off x="357809" y="265043"/>
            <a:ext cx="5661991" cy="6347791"/>
          </a:xfrm>
        </p:spPr>
        <p:txBody>
          <a:bodyPr>
            <a:normAutofit/>
          </a:bodyPr>
          <a:lstStyle/>
          <a:p>
            <a:pPr>
              <a:lnSpc>
                <a:spcPct val="150000"/>
              </a:lnSpc>
              <a:buFont typeface="Wingdings" panose="05000000000000000000" pitchFamily="2" charset="2"/>
              <a:buChar char="ü"/>
            </a:pPr>
            <a:r>
              <a:rPr lang="en-US" sz="2400" dirty="0" err="1">
                <a:latin typeface="Arial" panose="020B0604020202020204" pitchFamily="34" charset="0"/>
                <a:cs typeface="Arial" panose="020B0604020202020204" pitchFamily="34" charset="0"/>
              </a:rPr>
              <a:t>Konso</a:t>
            </a:r>
            <a:r>
              <a:rPr lang="en-US" sz="2400" dirty="0">
                <a:latin typeface="Arial" panose="020B0604020202020204" pitchFamily="34" charset="0"/>
                <a:cs typeface="Arial" panose="020B0604020202020204" pitchFamily="34" charset="0"/>
              </a:rPr>
              <a:t> Indigenous Hillside Bench Terraces dated back to more than 400 years</a:t>
            </a:r>
          </a:p>
          <a:p>
            <a:pPr>
              <a:lnSpc>
                <a:spcPct val="150000"/>
              </a:lnSpc>
              <a:buFont typeface="Wingdings" panose="05000000000000000000" pitchFamily="2" charset="2"/>
              <a:buChar char="ü"/>
            </a:pPr>
            <a:r>
              <a:rPr lang="en-US" sz="2400" dirty="0">
                <a:latin typeface="Arial" panose="020B0604020202020204" pitchFamily="34" charset="0"/>
                <a:cs typeface="Arial" panose="020B0604020202020204" pitchFamily="34" charset="0"/>
              </a:rPr>
              <a:t>The terraces retain soil from erosion, collect and discharge water for agricultural activities. </a:t>
            </a:r>
          </a:p>
          <a:p>
            <a:pPr>
              <a:lnSpc>
                <a:spcPct val="150000"/>
              </a:lnSpc>
              <a:buFont typeface="Wingdings" panose="05000000000000000000" pitchFamily="2" charset="2"/>
              <a:buChar char="ü"/>
            </a:pPr>
            <a:r>
              <a:rPr lang="en-US" sz="2400" dirty="0">
                <a:latin typeface="Arial" panose="020B0604020202020204" pitchFamily="34" charset="0"/>
                <a:cs typeface="Arial" panose="020B0604020202020204" pitchFamily="34" charset="0"/>
              </a:rPr>
              <a:t>It is as a means of the community survival strategies in climate change by managing a watershed in </a:t>
            </a:r>
            <a:r>
              <a:rPr lang="en-US" sz="2400" dirty="0">
                <a:solidFill>
                  <a:srgbClr val="00B050"/>
                </a:solidFill>
                <a:latin typeface="Arial" panose="020B0604020202020204" pitchFamily="34" charset="0"/>
                <a:cs typeface="Arial" panose="020B0604020202020204" pitchFamily="34" charset="0"/>
              </a:rPr>
              <a:t>dry and rugged landscapes.</a:t>
            </a:r>
          </a:p>
          <a:p>
            <a:endParaRPr lang="en-US" dirty="0"/>
          </a:p>
        </p:txBody>
      </p:sp>
      <p:pic>
        <p:nvPicPr>
          <p:cNvPr id="6" name="Content Placeholder 5">
            <a:extLst>
              <a:ext uri="{FF2B5EF4-FFF2-40B4-BE49-F238E27FC236}">
                <a16:creationId xmlns:a16="http://schemas.microsoft.com/office/drawing/2014/main" id="{ACB06A0F-434F-4FE1-A86D-CC633F890D15}"/>
              </a:ext>
            </a:extLst>
          </p:cNvPr>
          <p:cNvPicPr>
            <a:picLocks noGrp="1" noChangeAspect="1"/>
          </p:cNvPicPr>
          <p:nvPr>
            <p:ph sz="half" idx="2"/>
          </p:nvPr>
        </p:nvPicPr>
        <p:blipFill>
          <a:blip r:embed="rId2"/>
          <a:stretch>
            <a:fillRect/>
          </a:stretch>
        </p:blipFill>
        <p:spPr>
          <a:xfrm>
            <a:off x="6546574" y="265043"/>
            <a:ext cx="5062330" cy="3163957"/>
          </a:xfrm>
          <a:prstGeom prst="rect">
            <a:avLst/>
          </a:prstGeom>
        </p:spPr>
      </p:pic>
      <p:pic>
        <p:nvPicPr>
          <p:cNvPr id="7" name="Picture 6" descr="http://www.tourismethiopia.gov.et/English/PublishingImages/konso_terace.jpg">
            <a:extLst>
              <a:ext uri="{FF2B5EF4-FFF2-40B4-BE49-F238E27FC236}">
                <a16:creationId xmlns:a16="http://schemas.microsoft.com/office/drawing/2014/main" id="{6C312C35-049C-4740-B8B5-93A1EAF7E658}"/>
              </a:ext>
            </a:extLst>
          </p:cNvPr>
          <p:cNvPicPr/>
          <p:nvPr/>
        </p:nvPicPr>
        <p:blipFill>
          <a:blip r:embed="rId3"/>
          <a:srcRect/>
          <a:stretch>
            <a:fillRect/>
          </a:stretch>
        </p:blipFill>
        <p:spPr bwMode="auto">
          <a:xfrm>
            <a:off x="6546574" y="3535018"/>
            <a:ext cx="5062329" cy="2613991"/>
          </a:xfrm>
          <a:prstGeom prst="rect">
            <a:avLst/>
          </a:prstGeom>
          <a:noFill/>
          <a:ln w="9525">
            <a:noFill/>
            <a:miter lim="800000"/>
            <a:headEnd/>
            <a:tailEnd/>
          </a:ln>
        </p:spPr>
      </p:pic>
      <p:sp>
        <p:nvSpPr>
          <p:cNvPr id="8" name="Rectangle 7">
            <a:extLst>
              <a:ext uri="{FF2B5EF4-FFF2-40B4-BE49-F238E27FC236}">
                <a16:creationId xmlns:a16="http://schemas.microsoft.com/office/drawing/2014/main" id="{1545E331-C898-4B3E-AB09-C588FA29BA77}"/>
              </a:ext>
            </a:extLst>
          </p:cNvPr>
          <p:cNvSpPr/>
          <p:nvPr/>
        </p:nvSpPr>
        <p:spPr>
          <a:xfrm>
            <a:off x="6984242" y="6149009"/>
            <a:ext cx="5151436" cy="646331"/>
          </a:xfrm>
          <a:prstGeom prst="rect">
            <a:avLst/>
          </a:prstGeom>
        </p:spPr>
        <p:txBody>
          <a:bodyPr wrap="square">
            <a:spAutoFit/>
          </a:bodyPr>
          <a:lstStyle/>
          <a:p>
            <a:r>
              <a:rPr lang="en-US" b="1" dirty="0"/>
              <a:t>Conservation based Agriculture, </a:t>
            </a:r>
            <a:r>
              <a:rPr lang="en-US" b="1" i="1" dirty="0" err="1"/>
              <a:t>Konso</a:t>
            </a:r>
            <a:r>
              <a:rPr lang="en-US" b="1" i="1" dirty="0"/>
              <a:t> 80% of  the 2354 km</a:t>
            </a:r>
            <a:r>
              <a:rPr lang="en-US" b="1" i="1" baseline="30000" dirty="0"/>
              <a:t>2 </a:t>
            </a:r>
            <a:r>
              <a:rPr lang="en-US" b="1" i="1" dirty="0"/>
              <a:t>terraced</a:t>
            </a:r>
            <a:r>
              <a:rPr lang="en-US" b="1" i="1" baseline="30000" dirty="0"/>
              <a:t>                   </a:t>
            </a:r>
            <a:endParaRPr lang="en-US" baseline="30000" dirty="0"/>
          </a:p>
        </p:txBody>
      </p:sp>
    </p:spTree>
    <p:extLst>
      <p:ext uri="{BB962C8B-B14F-4D97-AF65-F5344CB8AC3E}">
        <p14:creationId xmlns:p14="http://schemas.microsoft.com/office/powerpoint/2010/main" val="977506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5C4002-9081-4C75-A7FA-485B568A9C99}"/>
              </a:ext>
            </a:extLst>
          </p:cNvPr>
          <p:cNvSpPr>
            <a:spLocks noGrp="1"/>
          </p:cNvSpPr>
          <p:nvPr>
            <p:ph idx="1"/>
          </p:nvPr>
        </p:nvSpPr>
        <p:spPr>
          <a:xfrm>
            <a:off x="371061" y="318052"/>
            <a:ext cx="11516139" cy="6308035"/>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The modern types?</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prior to the 1974 revolution, soil degradation did not get policy attention it deserved in Ethiopia</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Following the </a:t>
            </a:r>
            <a:r>
              <a:rPr lang="en-US" altLang="en-US" b="1" dirty="0">
                <a:solidFill>
                  <a:srgbClr val="00B050"/>
                </a:solidFill>
                <a:latin typeface="Arial" panose="020B0604020202020204" pitchFamily="34" charset="0"/>
                <a:cs typeface="Arial" panose="020B0604020202020204" pitchFamily="34" charset="0"/>
              </a:rPr>
              <a:t>1974 famine </a:t>
            </a:r>
            <a:r>
              <a:rPr lang="en-US" altLang="en-US" dirty="0">
                <a:latin typeface="Arial" panose="020B0604020202020204" pitchFamily="34" charset="0"/>
                <a:cs typeface="Arial" panose="020B0604020202020204" pitchFamily="34" charset="0"/>
              </a:rPr>
              <a:t>that killed about a million people, the Government launched a massive SWC program in many parts of the country</a:t>
            </a:r>
          </a:p>
          <a:p>
            <a:pPr lvl="1" algn="just">
              <a:lnSpc>
                <a:spcPct val="150000"/>
              </a:lnSpc>
              <a:buFont typeface="Wingdings" panose="05000000000000000000" pitchFamily="2" charset="2"/>
              <a:buChar char="Ø"/>
            </a:pPr>
            <a:r>
              <a:rPr lang="en-US" altLang="en-US" dirty="0">
                <a:latin typeface="Arial" panose="020B0604020202020204" pitchFamily="34" charset="0"/>
                <a:cs typeface="Arial" panose="020B0604020202020204" pitchFamily="34" charset="0"/>
              </a:rPr>
              <a:t>Led by the Soil and Water Conservation Division (SWCD) of the then </a:t>
            </a:r>
            <a:r>
              <a:rPr lang="en-US" altLang="en-US" dirty="0" err="1">
                <a:latin typeface="Arial" panose="020B0604020202020204" pitchFamily="34" charset="0"/>
                <a:cs typeface="Arial" panose="020B0604020202020204" pitchFamily="34" charset="0"/>
              </a:rPr>
              <a:t>MoA</a:t>
            </a:r>
            <a:r>
              <a:rPr lang="en-US" altLang="en-US" dirty="0">
                <a:latin typeface="Arial" panose="020B0604020202020204" pitchFamily="34" charset="0"/>
                <a:cs typeface="Arial" panose="020B0604020202020204" pitchFamily="34" charset="0"/>
              </a:rPr>
              <a:t>, relief food aid was used to undertake soil and water conservation and </a:t>
            </a:r>
            <a:r>
              <a:rPr lang="en-US" altLang="en-US" dirty="0" err="1">
                <a:latin typeface="Arial" panose="020B0604020202020204" pitchFamily="34" charset="0"/>
                <a:cs typeface="Arial" panose="020B0604020202020204" pitchFamily="34" charset="0"/>
              </a:rPr>
              <a:t>aforestation</a:t>
            </a:r>
            <a:r>
              <a:rPr lang="en-US" altLang="en-US" dirty="0">
                <a:latin typeface="Arial" panose="020B0604020202020204" pitchFamily="34" charset="0"/>
                <a:cs typeface="Arial" panose="020B0604020202020204" pitchFamily="34" charset="0"/>
              </a:rPr>
              <a:t> work, </a:t>
            </a:r>
            <a:r>
              <a:rPr lang="en-US" altLang="en-US" b="1" dirty="0">
                <a:latin typeface="Arial" panose="020B0604020202020204" pitchFamily="34" charset="0"/>
                <a:cs typeface="Arial" panose="020B0604020202020204" pitchFamily="34" charset="0"/>
              </a:rPr>
              <a:t>mainly in areas hit by the drought</a:t>
            </a:r>
            <a:endParaRPr lang="en-US"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q"/>
            </a:pPr>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90779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4A14C3-FCD9-41E4-9892-5E24D600508B}"/>
              </a:ext>
            </a:extLst>
          </p:cNvPr>
          <p:cNvSpPr>
            <a:spLocks noGrp="1"/>
          </p:cNvSpPr>
          <p:nvPr>
            <p:ph idx="1"/>
          </p:nvPr>
        </p:nvSpPr>
        <p:spPr>
          <a:xfrm>
            <a:off x="198783" y="238539"/>
            <a:ext cx="11794434" cy="6308035"/>
          </a:xfrm>
        </p:spPr>
        <p:txBody>
          <a:bodyPr/>
          <a:lstStyle/>
          <a:p>
            <a:pPr algn="just">
              <a:lnSpc>
                <a:spcPct val="20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Afforestation and soil conservation activities were implemented massively in drought affected areas using the available relief food and vegetable oil. </a:t>
            </a:r>
          </a:p>
          <a:p>
            <a:pPr algn="just">
              <a:lnSpc>
                <a:spcPct val="20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Thus, the idea of </a:t>
            </a:r>
            <a:r>
              <a:rPr lang="en-US" altLang="en-US" sz="2400" b="1" dirty="0">
                <a:latin typeface="Arial" panose="020B0604020202020204" pitchFamily="34" charset="0"/>
                <a:cs typeface="Arial" panose="020B0604020202020204" pitchFamily="34" charset="0"/>
              </a:rPr>
              <a:t>‘Food for Work’</a:t>
            </a:r>
            <a:r>
              <a:rPr lang="en-US" altLang="en-US" sz="2400" dirty="0">
                <a:latin typeface="Arial" panose="020B0604020202020204" pitchFamily="34" charset="0"/>
                <a:cs typeface="Arial" panose="020B0604020202020204" pitchFamily="34" charset="0"/>
              </a:rPr>
              <a:t> was born and remained to be the single most important driving force for natural resources conservation in Ethiopia. </a:t>
            </a:r>
          </a:p>
          <a:p>
            <a:pPr algn="just">
              <a:lnSpc>
                <a:spcPct val="20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For such </a:t>
            </a:r>
            <a:r>
              <a:rPr lang="en-US" altLang="en-US" sz="2400" dirty="0" err="1">
                <a:latin typeface="Arial" panose="020B0604020202020204" pitchFamily="34" charset="0"/>
                <a:cs typeface="Arial" panose="020B0604020202020204" pitchFamily="34" charset="0"/>
              </a:rPr>
              <a:t>programm</a:t>
            </a:r>
            <a:r>
              <a:rPr lang="en-US" altLang="en-US" sz="2400" dirty="0">
                <a:latin typeface="Arial" panose="020B0604020202020204" pitchFamily="34" charset="0"/>
                <a:cs typeface="Arial" panose="020B0604020202020204" pitchFamily="34" charset="0"/>
              </a:rPr>
              <a:t> implementation ‘</a:t>
            </a:r>
            <a:r>
              <a:rPr lang="en-US" altLang="en-US" sz="2400" b="1" i="1" dirty="0">
                <a:latin typeface="Arial" panose="020B0604020202020204" pitchFamily="34" charset="0"/>
                <a:cs typeface="Arial" panose="020B0604020202020204" pitchFamily="34" charset="0"/>
              </a:rPr>
              <a:t>watersheds</a:t>
            </a:r>
            <a:r>
              <a:rPr lang="en-US" altLang="en-US" sz="2400" dirty="0">
                <a:latin typeface="Arial" panose="020B0604020202020204" pitchFamily="34" charset="0"/>
                <a:cs typeface="Arial" panose="020B0604020202020204" pitchFamily="34" charset="0"/>
              </a:rPr>
              <a:t>’ were selected. </a:t>
            </a:r>
          </a:p>
          <a:p>
            <a:pPr algn="just">
              <a:lnSpc>
                <a:spcPct val="20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Up to 1986, food aid used for payment of conservation and related works</a:t>
            </a:r>
          </a:p>
          <a:p>
            <a:endParaRPr lang="en-US" dirty="0"/>
          </a:p>
        </p:txBody>
      </p:sp>
    </p:spTree>
    <p:extLst>
      <p:ext uri="{BB962C8B-B14F-4D97-AF65-F5344CB8AC3E}">
        <p14:creationId xmlns:p14="http://schemas.microsoft.com/office/powerpoint/2010/main" val="209975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90B279-B8FA-470E-9DB5-96AE65F5BEA1}"/>
              </a:ext>
            </a:extLst>
          </p:cNvPr>
          <p:cNvSpPr>
            <a:spLocks noGrp="1"/>
          </p:cNvSpPr>
          <p:nvPr>
            <p:ph idx="1"/>
          </p:nvPr>
        </p:nvSpPr>
        <p:spPr>
          <a:xfrm>
            <a:off x="838200" y="212035"/>
            <a:ext cx="10515600" cy="6506817"/>
          </a:xfrm>
        </p:spPr>
        <p:txBody>
          <a:bodyPr/>
          <a:lstStyle/>
          <a:p>
            <a:pPr>
              <a:lnSpc>
                <a:spcPct val="150000"/>
              </a:lnSpc>
            </a:pPr>
            <a:r>
              <a:rPr lang="en-GB" altLang="en-US" b="1" dirty="0">
                <a:latin typeface="Arial" panose="020B0604020202020204" pitchFamily="34" charset="0"/>
                <a:cs typeface="Arial" panose="020B0604020202020204" pitchFamily="34" charset="0"/>
              </a:rPr>
              <a:t>Achievements of national soil conservation programme in the ten-year period from 1979 and 1990</a:t>
            </a:r>
          </a:p>
          <a:p>
            <a:endParaRPr lang="en-US" dirty="0"/>
          </a:p>
        </p:txBody>
      </p:sp>
      <p:graphicFrame>
        <p:nvGraphicFramePr>
          <p:cNvPr id="4" name="Content Placeholder 3">
            <a:extLst>
              <a:ext uri="{FF2B5EF4-FFF2-40B4-BE49-F238E27FC236}">
                <a16:creationId xmlns:a16="http://schemas.microsoft.com/office/drawing/2014/main" id="{6ECD20F6-517A-4FE8-93D3-D761691A70C6}"/>
              </a:ext>
            </a:extLst>
          </p:cNvPr>
          <p:cNvGraphicFramePr>
            <a:graphicFrameLocks/>
          </p:cNvGraphicFramePr>
          <p:nvPr>
            <p:extLst>
              <p:ext uri="{D42A27DB-BD31-4B8C-83A1-F6EECF244321}">
                <p14:modId xmlns:p14="http://schemas.microsoft.com/office/powerpoint/2010/main" val="2973902128"/>
              </p:ext>
            </p:extLst>
          </p:nvPr>
        </p:nvGraphicFramePr>
        <p:xfrm>
          <a:off x="699052" y="1716156"/>
          <a:ext cx="7848600" cy="4725989"/>
        </p:xfrm>
        <a:graphic>
          <a:graphicData uri="http://schemas.openxmlformats.org/drawingml/2006/table">
            <a:tbl>
              <a:tblPr/>
              <a:tblGrid>
                <a:gridCol w="2616200">
                  <a:extLst>
                    <a:ext uri="{9D8B030D-6E8A-4147-A177-3AD203B41FA5}">
                      <a16:colId xmlns:a16="http://schemas.microsoft.com/office/drawing/2014/main" val="3946065743"/>
                    </a:ext>
                  </a:extLst>
                </a:gridCol>
                <a:gridCol w="2617788">
                  <a:extLst>
                    <a:ext uri="{9D8B030D-6E8A-4147-A177-3AD203B41FA5}">
                      <a16:colId xmlns:a16="http://schemas.microsoft.com/office/drawing/2014/main" val="2398127548"/>
                    </a:ext>
                  </a:extLst>
                </a:gridCol>
                <a:gridCol w="2614612">
                  <a:extLst>
                    <a:ext uri="{9D8B030D-6E8A-4147-A177-3AD203B41FA5}">
                      <a16:colId xmlns:a16="http://schemas.microsoft.com/office/drawing/2014/main" val="3343545152"/>
                    </a:ext>
                  </a:extLst>
                </a:gridCol>
              </a:tblGrid>
              <a:tr h="473075">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Work activity</a:t>
                      </a:r>
                      <a:endParaRPr kumimoji="0" lang="en-US"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Unit</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Achievement</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56340696"/>
                  </a:ext>
                </a:extLst>
              </a:tr>
              <a:tr h="473075">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Soil and stone bunds</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Ha</a:t>
                      </a:r>
                      <a:endParaRPr kumimoji="0" lang="en-US"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771,000</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5695137"/>
                  </a:ext>
                </a:extLst>
              </a:tr>
              <a:tr h="944563">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Hill side terraces for afforestation</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Ha</a:t>
                      </a:r>
                      <a:endParaRPr kumimoji="0" lang="en-US"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233,000</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6413079"/>
                  </a:ext>
                </a:extLst>
              </a:tr>
              <a:tr h="473075">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Check dams</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Ha</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12,000</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894050"/>
                  </a:ext>
                </a:extLst>
              </a:tr>
              <a:tr h="944563">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Closed area for natural regeneration</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Ha</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390,000</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31520147"/>
                  </a:ext>
                </a:extLst>
              </a:tr>
              <a:tr h="944563">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Land planted with different species</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Ha</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448,000</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91204303"/>
                  </a:ext>
                </a:extLst>
              </a:tr>
              <a:tr h="473075">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Total</a:t>
                      </a:r>
                      <a:endParaRPr kumimoji="0" lang="en-US"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en-GB" altLang="en-US"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2"/>
                        </a:buClr>
                        <a:buFont typeface="Wingdings" panose="05000000000000000000" pitchFamily="2" charset="2"/>
                        <a:defRPr sz="2400">
                          <a:solidFill>
                            <a:schemeClr val="accent2"/>
                          </a:solidFill>
                          <a:latin typeface="Arial" panose="020B0604020202020204" pitchFamily="34" charset="0"/>
                          <a:cs typeface="Arial" panose="020B0604020202020204" pitchFamily="34" charset="0"/>
                        </a:defRPr>
                      </a:lvl1pPr>
                      <a:lvl2pPr marL="742950" indent="-285750" eaLnBrk="0" hangingPunct="0">
                        <a:spcBef>
                          <a:spcPct val="20000"/>
                        </a:spcBef>
                        <a:buFont typeface="Arial" panose="020B0604020202020204" pitchFamily="34" charset="0"/>
                        <a:defRPr>
                          <a:solidFill>
                            <a:schemeClr val="accent2"/>
                          </a:solidFill>
                          <a:latin typeface="Arial" panose="020B0604020202020204" pitchFamily="34" charset="0"/>
                          <a:cs typeface="Arial" panose="020B0604020202020204" pitchFamily="34" charset="0"/>
                        </a:defRPr>
                      </a:lvl2pPr>
                      <a:lvl3pPr marL="1143000" indent="-228600" eaLnBrk="0" hangingPunct="0">
                        <a:spcBef>
                          <a:spcPct val="20000"/>
                        </a:spcBef>
                        <a:buSzPct val="75000"/>
                        <a:buFont typeface="Wingdings" panose="05000000000000000000" pitchFamily="2" charset="2"/>
                        <a:defRPr sz="2000">
                          <a:solidFill>
                            <a:schemeClr val="accent2"/>
                          </a:solidFill>
                          <a:latin typeface="Arial" panose="020B0604020202020204" pitchFamily="34" charset="0"/>
                          <a:cs typeface="Arial" panose="020B0604020202020204" pitchFamily="34" charset="0"/>
                        </a:defRPr>
                      </a:lvl3pPr>
                      <a:lvl4pPr marL="1600200" indent="-228600" eaLnBrk="0" hangingPunct="0">
                        <a:spcBef>
                          <a:spcPct val="20000"/>
                        </a:spcBef>
                        <a:buSzPct val="75000"/>
                        <a:buFont typeface="Arial" panose="020B0604020202020204" pitchFamily="34" charset="0"/>
                        <a:defRPr>
                          <a:solidFill>
                            <a:schemeClr val="accent2"/>
                          </a:solidFill>
                          <a:latin typeface="Arial" panose="020B0604020202020204" pitchFamily="34" charset="0"/>
                          <a:cs typeface="Arial" panose="020B0604020202020204" pitchFamily="34" charset="0"/>
                        </a:defRPr>
                      </a:lvl4pPr>
                      <a:lvl5pPr marL="2057400" indent="-228600" eaLnBrk="0" hangingPunct="0">
                        <a:spcBef>
                          <a:spcPct val="20000"/>
                        </a:spcBef>
                        <a:defRPr>
                          <a:solidFill>
                            <a:schemeClr val="accent2"/>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defRPr>
                          <a:solidFill>
                            <a:schemeClr val="accent2"/>
                          </a:solidFill>
                          <a:latin typeface="Arial" panose="020B0604020202020204" pitchFamily="34" charset="0"/>
                          <a:cs typeface="Arial" panose="020B0604020202020204" pitchFamily="34" charset="0"/>
                        </a:defRPr>
                      </a:lvl9p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en-GB"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1,854,000</a:t>
                      </a:r>
                      <a:endParaRPr kumimoji="0" lang="en-US" altLang="en-US"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3431840"/>
                  </a:ext>
                </a:extLst>
              </a:tr>
            </a:tbl>
          </a:graphicData>
        </a:graphic>
      </p:graphicFrame>
    </p:spTree>
    <p:extLst>
      <p:ext uri="{BB962C8B-B14F-4D97-AF65-F5344CB8AC3E}">
        <p14:creationId xmlns:p14="http://schemas.microsoft.com/office/powerpoint/2010/main" val="292591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8DBCB0-24A0-44BD-A8B7-6DF20EB65478}"/>
              </a:ext>
            </a:extLst>
          </p:cNvPr>
          <p:cNvSpPr>
            <a:spLocks noGrp="1"/>
          </p:cNvSpPr>
          <p:nvPr>
            <p:ph idx="1"/>
          </p:nvPr>
        </p:nvSpPr>
        <p:spPr>
          <a:xfrm>
            <a:off x="172278" y="198782"/>
            <a:ext cx="11887200" cy="6659217"/>
          </a:xfrm>
        </p:spPr>
        <p:txBody>
          <a:bodyPr>
            <a:normAutofit/>
          </a:bodyPr>
          <a:lstStyle/>
          <a:p>
            <a:pPr algn="just">
              <a:lnSpc>
                <a:spcPct val="150000"/>
              </a:lnSpc>
              <a:buFont typeface="Wingdings" panose="05000000000000000000" pitchFamily="2" charset="2"/>
              <a:buChar char="Ø"/>
            </a:pPr>
            <a:r>
              <a:rPr lang="en-US" altLang="en-US" sz="2400" dirty="0">
                <a:latin typeface="Arial" panose="020B0604020202020204" pitchFamily="34" charset="0"/>
                <a:cs typeface="Arial" panose="020B0604020202020204" pitchFamily="34" charset="0"/>
              </a:rPr>
              <a:t>However, evaluation revealed that most conservation structures were not maintained and subsequently they have disappeared (40% of the terracing was broken after a year, Closed areas returned to their original condition and plantation were misappropriated )</a:t>
            </a:r>
          </a:p>
          <a:p>
            <a:pPr algn="just">
              <a:lnSpc>
                <a:spcPct val="150000"/>
              </a:lnSpc>
            </a:pPr>
            <a:r>
              <a:rPr lang="en-US" altLang="en-US" sz="2400" b="1" dirty="0">
                <a:solidFill>
                  <a:srgbClr val="00B050"/>
                </a:solidFill>
                <a:latin typeface="Arial" panose="020B0604020202020204" pitchFamily="34" charset="0"/>
                <a:cs typeface="Arial" panose="020B0604020202020204" pitchFamily="34" charset="0"/>
              </a:rPr>
              <a:t>Amongst others, the salient causes includes: </a:t>
            </a:r>
          </a:p>
          <a:p>
            <a:pPr lvl="1" algn="just">
              <a:lnSpc>
                <a:spcPct val="150000"/>
              </a:lnSpc>
              <a:buFont typeface="Wingdings" panose="05000000000000000000" pitchFamily="2" charset="2"/>
              <a:buChar char="Ø"/>
            </a:pPr>
            <a:r>
              <a:rPr lang="en-US" altLang="en-US" dirty="0">
                <a:solidFill>
                  <a:srgbClr val="00B050"/>
                </a:solidFill>
                <a:latin typeface="Arial" panose="020B0604020202020204" pitchFamily="34" charset="0"/>
                <a:cs typeface="Arial" panose="020B0604020202020204" pitchFamily="34" charset="0"/>
              </a:rPr>
              <a:t>Wrongly applied techniques, </a:t>
            </a:r>
          </a:p>
          <a:p>
            <a:pPr lvl="1" algn="just">
              <a:lnSpc>
                <a:spcPct val="150000"/>
              </a:lnSpc>
              <a:buFont typeface="Wingdings" panose="05000000000000000000" pitchFamily="2" charset="2"/>
              <a:buChar char="Ø"/>
            </a:pPr>
            <a:r>
              <a:rPr lang="en-US" altLang="en-US" dirty="0">
                <a:solidFill>
                  <a:srgbClr val="00B050"/>
                </a:solidFill>
                <a:latin typeface="Arial" panose="020B0604020202020204" pitchFamily="34" charset="0"/>
                <a:cs typeface="Arial" panose="020B0604020202020204" pitchFamily="34" charset="0"/>
              </a:rPr>
              <a:t>Inappropriate technology preferences, </a:t>
            </a:r>
          </a:p>
          <a:p>
            <a:pPr lvl="1" algn="just">
              <a:lnSpc>
                <a:spcPct val="150000"/>
              </a:lnSpc>
              <a:buFont typeface="Wingdings" panose="05000000000000000000" pitchFamily="2" charset="2"/>
              <a:buChar char="Ø"/>
            </a:pPr>
            <a:r>
              <a:rPr lang="en-US" altLang="en-US" dirty="0">
                <a:solidFill>
                  <a:srgbClr val="00B050"/>
                </a:solidFill>
                <a:latin typeface="Arial" panose="020B0604020202020204" pitchFamily="34" charset="0"/>
                <a:cs typeface="Arial" panose="020B0604020202020204" pitchFamily="34" charset="0"/>
              </a:rPr>
              <a:t>Insufficient research support, </a:t>
            </a:r>
          </a:p>
          <a:p>
            <a:pPr lvl="1" algn="just">
              <a:lnSpc>
                <a:spcPct val="150000"/>
              </a:lnSpc>
              <a:buFont typeface="Wingdings" panose="05000000000000000000" pitchFamily="2" charset="2"/>
              <a:buChar char="Ø"/>
            </a:pPr>
            <a:r>
              <a:rPr lang="en-US" altLang="en-US" dirty="0">
                <a:solidFill>
                  <a:srgbClr val="00B050"/>
                </a:solidFill>
                <a:latin typeface="Arial" panose="020B0604020202020204" pitchFamily="34" charset="0"/>
                <a:cs typeface="Arial" panose="020B0604020202020204" pitchFamily="34" charset="0"/>
              </a:rPr>
              <a:t>Low public awareness, and</a:t>
            </a:r>
          </a:p>
          <a:p>
            <a:pPr lvl="1" algn="just">
              <a:lnSpc>
                <a:spcPct val="150000"/>
              </a:lnSpc>
              <a:buFont typeface="Wingdings" panose="05000000000000000000" pitchFamily="2" charset="2"/>
              <a:buChar char="Ø"/>
            </a:pPr>
            <a:r>
              <a:rPr lang="en-US" altLang="en-US" dirty="0">
                <a:solidFill>
                  <a:srgbClr val="00B050"/>
                </a:solidFill>
                <a:latin typeface="Arial" panose="020B0604020202020204" pitchFamily="34" charset="0"/>
                <a:cs typeface="Arial" panose="020B0604020202020204" pitchFamily="34" charset="0"/>
              </a:rPr>
              <a:t>Low technical capabilities of field technicians</a:t>
            </a:r>
          </a:p>
          <a:p>
            <a:pPr algn="just">
              <a:lnSpc>
                <a:spcPct val="150000"/>
              </a:lnSpc>
              <a:buFont typeface="Wingdings" panose="05000000000000000000" pitchFamily="2" charset="2"/>
              <a:buChar char="Ø"/>
            </a:pPr>
            <a:endParaRPr lang="en-US" alt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00221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AD0618-AEAE-4258-B1D7-776F38BE0563}"/>
              </a:ext>
            </a:extLst>
          </p:cNvPr>
          <p:cNvSpPr>
            <a:spLocks noGrp="1"/>
          </p:cNvSpPr>
          <p:nvPr>
            <p:ph idx="1"/>
          </p:nvPr>
        </p:nvSpPr>
        <p:spPr>
          <a:xfrm>
            <a:off x="159026" y="106018"/>
            <a:ext cx="11794435" cy="6751982"/>
          </a:xfrm>
        </p:spPr>
        <p:txBody>
          <a:bodyPr>
            <a:normAutofit/>
          </a:bodyPr>
          <a:lstStyle/>
          <a:p>
            <a:pPr algn="just">
              <a:lnSpc>
                <a:spcPct val="150000"/>
              </a:lnSpc>
              <a:buFont typeface="Wingdings" panose="05000000000000000000" pitchFamily="2" charset="2"/>
              <a:buChar char="q"/>
              <a:defRPr/>
            </a:pPr>
            <a:r>
              <a:rPr lang="en-US" sz="2400" dirty="0">
                <a:latin typeface="Arial" panose="020B0604020202020204" pitchFamily="34" charset="0"/>
                <a:cs typeface="Arial" panose="020B0604020202020204" pitchFamily="34" charset="0"/>
              </a:rPr>
              <a:t> The major causes for the wide spread destruction of farmland terraces are identified to be: </a:t>
            </a:r>
          </a:p>
          <a:p>
            <a:pPr lvl="1" algn="just">
              <a:lnSpc>
                <a:spcPct val="150000"/>
              </a:lnSpc>
              <a:buFont typeface="Courier New" panose="02070309020205020404" pitchFamily="49" charset="0"/>
              <a:buChar char="o"/>
              <a:defRPr/>
            </a:pPr>
            <a:r>
              <a:rPr lang="en-GB" dirty="0">
                <a:solidFill>
                  <a:srgbClr val="00B050"/>
                </a:solidFill>
                <a:latin typeface="Arial" panose="020B0604020202020204" pitchFamily="34" charset="0"/>
                <a:cs typeface="Arial" panose="020B0604020202020204" pitchFamily="34" charset="0"/>
              </a:rPr>
              <a:t>Narrow spaced strips</a:t>
            </a:r>
            <a:r>
              <a:rPr lang="en-GB" dirty="0">
                <a:latin typeface="Arial" panose="020B0604020202020204" pitchFamily="34" charset="0"/>
                <a:cs typeface="Arial" panose="020B0604020202020204" pitchFamily="34" charset="0"/>
              </a:rPr>
              <a:t>, (difficult for farm operations and reduced land).</a:t>
            </a:r>
          </a:p>
          <a:p>
            <a:pPr lvl="1" algn="just">
              <a:lnSpc>
                <a:spcPct val="150000"/>
              </a:lnSpc>
              <a:buFont typeface="Courier New" panose="02070309020205020404" pitchFamily="49" charset="0"/>
              <a:buChar char="o"/>
              <a:defRPr/>
            </a:pPr>
            <a:r>
              <a:rPr lang="en-GB" dirty="0">
                <a:solidFill>
                  <a:srgbClr val="00B050"/>
                </a:solidFill>
                <a:latin typeface="Arial" panose="020B0604020202020204" pitchFamily="34" charset="0"/>
                <a:cs typeface="Arial" panose="020B0604020202020204" pitchFamily="34" charset="0"/>
              </a:rPr>
              <a:t>Weeds and rodents </a:t>
            </a:r>
            <a:r>
              <a:rPr lang="en-GB" dirty="0">
                <a:latin typeface="Arial" panose="020B0604020202020204" pitchFamily="34" charset="0"/>
                <a:cs typeface="Arial" panose="020B0604020202020204" pitchFamily="34" charset="0"/>
              </a:rPr>
              <a:t>became widespread</a:t>
            </a:r>
          </a:p>
          <a:p>
            <a:pPr lvl="1" algn="just">
              <a:lnSpc>
                <a:spcPct val="150000"/>
              </a:lnSpc>
              <a:buFont typeface="Courier New" panose="02070309020205020404" pitchFamily="49" charset="0"/>
              <a:buChar char="o"/>
              <a:defRPr/>
            </a:pPr>
            <a:r>
              <a:rPr lang="en-GB" dirty="0">
                <a:solidFill>
                  <a:srgbClr val="00B050"/>
                </a:solidFill>
                <a:latin typeface="Arial" panose="020B0604020202020204" pitchFamily="34" charset="0"/>
                <a:cs typeface="Arial" panose="020B0604020202020204" pitchFamily="34" charset="0"/>
              </a:rPr>
              <a:t>Aggravating degradation by</a:t>
            </a:r>
            <a:r>
              <a:rPr lang="en-US" dirty="0">
                <a:solidFill>
                  <a:srgbClr val="00B05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grazing pressure </a:t>
            </a:r>
            <a:r>
              <a:rPr lang="en-US" dirty="0">
                <a:solidFill>
                  <a:srgbClr val="00B050"/>
                </a:solidFill>
                <a:latin typeface="Arial" panose="020B0604020202020204" pitchFamily="34" charset="0"/>
                <a:cs typeface="Arial" panose="020B0604020202020204" pitchFamily="34" charset="0"/>
              </a:rPr>
              <a:t>due to </a:t>
            </a:r>
            <a:r>
              <a:rPr lang="en-US" dirty="0">
                <a:latin typeface="Arial" panose="020B0604020202020204" pitchFamily="34" charset="0"/>
                <a:cs typeface="Arial" panose="020B0604020202020204" pitchFamily="34" charset="0"/>
              </a:rPr>
              <a:t>l</a:t>
            </a:r>
            <a:r>
              <a:rPr lang="en-GB" dirty="0" err="1">
                <a:latin typeface="Arial" panose="020B0604020202020204" pitchFamily="34" charset="0"/>
                <a:cs typeface="Arial" panose="020B0604020202020204" pitchFamily="34" charset="0"/>
              </a:rPr>
              <a:t>arge</a:t>
            </a:r>
            <a:r>
              <a:rPr lang="en-GB" dirty="0">
                <a:latin typeface="Arial" panose="020B0604020202020204" pitchFamily="34" charset="0"/>
                <a:cs typeface="Arial" panose="020B0604020202020204" pitchFamily="34" charset="0"/>
              </a:rPr>
              <a:t> closure and plantation</a:t>
            </a:r>
          </a:p>
          <a:p>
            <a:pPr lvl="1" algn="just">
              <a:lnSpc>
                <a:spcPct val="150000"/>
              </a:lnSpc>
              <a:buFont typeface="Courier New" panose="02070309020205020404" pitchFamily="49" charset="0"/>
              <a:buChar char="o"/>
              <a:defRPr/>
            </a:pPr>
            <a:r>
              <a:rPr lang="en-GB" dirty="0">
                <a:solidFill>
                  <a:srgbClr val="00B050"/>
                </a:solidFill>
                <a:latin typeface="Arial" panose="020B0604020202020204" pitchFamily="34" charset="0"/>
                <a:cs typeface="Arial" panose="020B0604020202020204" pitchFamily="34" charset="0"/>
              </a:rPr>
              <a:t>water logging due to </a:t>
            </a:r>
            <a:r>
              <a:rPr lang="en-GB" dirty="0">
                <a:latin typeface="Arial" panose="020B0604020202020204" pitchFamily="34" charset="0"/>
                <a:cs typeface="Arial" panose="020B0604020202020204" pitchFamily="34" charset="0"/>
              </a:rPr>
              <a:t>level terraces in high rainfall areas.</a:t>
            </a:r>
          </a:p>
          <a:p>
            <a:pPr lvl="1" algn="just">
              <a:lnSpc>
                <a:spcPct val="150000"/>
              </a:lnSpc>
              <a:buFont typeface="Courier New" panose="02070309020205020404" pitchFamily="49" charset="0"/>
              <a:buChar char="o"/>
              <a:defRPr/>
            </a:pPr>
            <a:r>
              <a:rPr lang="en-US" dirty="0">
                <a:latin typeface="Arial" panose="020B0604020202020204" pitchFamily="34" charset="0"/>
                <a:cs typeface="Arial" panose="020B0604020202020204" pitchFamily="34" charset="0"/>
              </a:rPr>
              <a:t>Technical problems encountered in the </a:t>
            </a:r>
            <a:r>
              <a:rPr lang="en-US" dirty="0">
                <a:solidFill>
                  <a:srgbClr val="00B050"/>
                </a:solidFill>
                <a:latin typeface="Arial" panose="020B0604020202020204" pitchFamily="34" charset="0"/>
                <a:cs typeface="Arial" panose="020B0604020202020204" pitchFamily="34" charset="0"/>
              </a:rPr>
              <a:t>design and lay out </a:t>
            </a:r>
            <a:r>
              <a:rPr lang="en-US" dirty="0">
                <a:latin typeface="Arial" panose="020B0604020202020204" pitchFamily="34" charset="0"/>
                <a:cs typeface="Arial" panose="020B0604020202020204" pitchFamily="34" charset="0"/>
              </a:rPr>
              <a:t>of structures</a:t>
            </a:r>
          </a:p>
          <a:p>
            <a:pPr lvl="1" algn="just">
              <a:lnSpc>
                <a:spcPct val="150000"/>
              </a:lnSpc>
              <a:buFont typeface="Courier New" panose="02070309020205020404" pitchFamily="49" charset="0"/>
              <a:buChar char="o"/>
              <a:defRPr/>
            </a:pPr>
            <a:r>
              <a:rPr lang="en-US" dirty="0">
                <a:solidFill>
                  <a:srgbClr val="00B050"/>
                </a:solidFill>
                <a:latin typeface="Arial" panose="020B0604020202020204" pitchFamily="34" charset="0"/>
                <a:cs typeface="Arial" panose="020B0604020202020204" pitchFamily="34" charset="0"/>
              </a:rPr>
              <a:t>Willingness</a:t>
            </a:r>
            <a:r>
              <a:rPr lang="en-US" dirty="0">
                <a:latin typeface="Arial" panose="020B0604020202020204" pitchFamily="34" charset="0"/>
                <a:cs typeface="Arial" panose="020B0604020202020204" pitchFamily="34" charset="0"/>
              </a:rPr>
              <a:t> of the beneficiaries has not been considered</a:t>
            </a:r>
          </a:p>
          <a:p>
            <a:pPr lvl="1" algn="just">
              <a:lnSpc>
                <a:spcPct val="150000"/>
              </a:lnSpc>
              <a:buFont typeface="Courier New" panose="02070309020205020404" pitchFamily="49" charset="0"/>
              <a:buChar char="o"/>
              <a:defRPr/>
            </a:pPr>
            <a:r>
              <a:rPr lang="en-US" dirty="0">
                <a:latin typeface="Arial" panose="020B0604020202020204" pitchFamily="34" charset="0"/>
                <a:cs typeface="Arial" panose="020B0604020202020204" pitchFamily="34" charset="0"/>
              </a:rPr>
              <a:t>Maintenance could not be done </a:t>
            </a:r>
            <a:r>
              <a:rPr lang="en-US" dirty="0">
                <a:solidFill>
                  <a:srgbClr val="00B050"/>
                </a:solidFill>
                <a:latin typeface="Arial" panose="020B0604020202020204" pitchFamily="34" charset="0"/>
                <a:cs typeface="Arial" panose="020B0604020202020204" pitchFamily="34" charset="0"/>
              </a:rPr>
              <a:t>without food for work</a:t>
            </a:r>
          </a:p>
          <a:p>
            <a:pPr lvl="1" algn="just">
              <a:lnSpc>
                <a:spcPct val="150000"/>
              </a:lnSpc>
              <a:buFont typeface="Courier New" panose="02070309020205020404" pitchFamily="49" charset="0"/>
              <a:buChar char="o"/>
              <a:defRPr/>
            </a:pPr>
            <a:r>
              <a:rPr lang="en-US" dirty="0">
                <a:solidFill>
                  <a:srgbClr val="00B050"/>
                </a:solidFill>
                <a:latin typeface="Arial" panose="020B0604020202020204" pitchFamily="34" charset="0"/>
                <a:cs typeface="Arial" panose="020B0604020202020204" pitchFamily="34" charset="0"/>
              </a:rPr>
              <a:t>Inability for close supervision </a:t>
            </a:r>
            <a:r>
              <a:rPr lang="en-US" dirty="0">
                <a:latin typeface="Arial" panose="020B0604020202020204" pitchFamily="34" charset="0"/>
                <a:cs typeface="Arial" panose="020B0604020202020204" pitchFamily="34" charset="0"/>
              </a:rPr>
              <a:t>to the campaign based implementation. </a:t>
            </a:r>
          </a:p>
          <a:p>
            <a:pPr lvl="1" algn="just">
              <a:lnSpc>
                <a:spcPct val="150000"/>
              </a:lnSpc>
              <a:buFont typeface="Courier New" panose="02070309020205020404" pitchFamily="49" charset="0"/>
              <a:buChar char="o"/>
              <a:defRPr/>
            </a:pP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42848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2647</Words>
  <Application>Microsoft Office PowerPoint</Application>
  <PresentationFormat>Widescreen</PresentationFormat>
  <Paragraphs>190</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Calibri Light</vt:lpstr>
      <vt:lpstr>Courier New</vt:lpstr>
      <vt:lpstr>Times New Roman</vt:lpstr>
      <vt:lpstr>Wingdings</vt:lpstr>
      <vt:lpstr>Office Theme</vt:lpstr>
      <vt:lpstr>National issues of IWM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Natural resources management activities by communities:  The Case of (MERET) ‘Managing Environmental Resources to Enable Transitions’ WM Project</vt:lpstr>
      <vt:lpstr>PowerPoint Presentation</vt:lpstr>
      <vt:lpstr>PowerPoint Presentation</vt:lpstr>
      <vt:lpstr>PowerPoint Presentation</vt:lpstr>
      <vt:lpstr>PowerPoint Presentation</vt:lpstr>
      <vt:lpstr>Impacts of MERET project (adopted from FAO/WFP, 2005)</vt:lpstr>
      <vt:lpstr>Soil Depth in CM as a function of SWC measures in 11 watersheds of MERET project  Source, FAO/WFP, 2004.</vt:lpstr>
      <vt:lpstr>Lessons Drawn From the MERET Project</vt:lpstr>
      <vt:lpstr>PowerPoint Presentation</vt:lpstr>
      <vt:lpstr>PowerPoint Presentation</vt:lpstr>
      <vt:lpstr>PowerPoint Presentation</vt:lpstr>
      <vt:lpstr>Experiences of research on IWM in Ethiopia</vt:lpstr>
      <vt:lpstr>PowerPoint Presentation</vt:lpstr>
      <vt:lpstr>Experiences of SCRP on IWM</vt:lpstr>
      <vt:lpstr>PowerPoint Presentation</vt:lpstr>
      <vt:lpstr>Policies towards soil conservation in Ethiopia</vt:lpstr>
      <vt:lpstr>PowerPoint Presentation</vt:lpstr>
      <vt:lpstr>PowerPoint Presentation</vt:lpstr>
      <vt:lpstr>Current Integrated Watershed Management experience in Ethiopia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issues of IWM</dc:title>
  <dc:creator>JOHN</dc:creator>
  <cp:lastModifiedBy>JOHN</cp:lastModifiedBy>
  <cp:revision>79</cp:revision>
  <dcterms:created xsi:type="dcterms:W3CDTF">2017-11-07T05:09:23Z</dcterms:created>
  <dcterms:modified xsi:type="dcterms:W3CDTF">2019-10-18T08:32:30Z</dcterms:modified>
</cp:coreProperties>
</file>