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2" r:id="rId3"/>
    <p:sldId id="304" r:id="rId4"/>
    <p:sldId id="307" r:id="rId5"/>
    <p:sldId id="280" r:id="rId6"/>
    <p:sldId id="305" r:id="rId7"/>
    <p:sldId id="306" r:id="rId8"/>
    <p:sldId id="281" r:id="rId9"/>
    <p:sldId id="308" r:id="rId10"/>
    <p:sldId id="282" r:id="rId11"/>
    <p:sldId id="285" r:id="rId12"/>
    <p:sldId id="284" r:id="rId13"/>
    <p:sldId id="259" r:id="rId14"/>
    <p:sldId id="309" r:id="rId15"/>
    <p:sldId id="311" r:id="rId16"/>
    <p:sldId id="261" r:id="rId17"/>
    <p:sldId id="322" r:id="rId18"/>
    <p:sldId id="321" r:id="rId19"/>
    <p:sldId id="313" r:id="rId20"/>
    <p:sldId id="262" r:id="rId21"/>
    <p:sldId id="314" r:id="rId22"/>
    <p:sldId id="263" r:id="rId23"/>
    <p:sldId id="315" r:id="rId24"/>
    <p:sldId id="266" r:id="rId25"/>
    <p:sldId id="323" r:id="rId26"/>
    <p:sldId id="286" r:id="rId27"/>
    <p:sldId id="298" r:id="rId28"/>
    <p:sldId id="267" r:id="rId29"/>
    <p:sldId id="268" r:id="rId30"/>
    <p:sldId id="287" r:id="rId31"/>
    <p:sldId id="288" r:id="rId32"/>
    <p:sldId id="317" r:id="rId33"/>
    <p:sldId id="316" r:id="rId34"/>
    <p:sldId id="324" r:id="rId35"/>
    <p:sldId id="319" r:id="rId36"/>
    <p:sldId id="289" r:id="rId37"/>
    <p:sldId id="290" r:id="rId38"/>
    <p:sldId id="318" r:id="rId39"/>
    <p:sldId id="294" r:id="rId40"/>
    <p:sldId id="303" r:id="rId41"/>
    <p:sldId id="295" r:id="rId42"/>
    <p:sldId id="325" r:id="rId43"/>
    <p:sldId id="326" r:id="rId44"/>
    <p:sldId id="291" r:id="rId45"/>
    <p:sldId id="292" r:id="rId46"/>
    <p:sldId id="297" r:id="rId47"/>
    <p:sldId id="320" r:id="rId48"/>
    <p:sldId id="293" r:id="rId49"/>
    <p:sldId id="270" r:id="rId50"/>
    <p:sldId id="271" r:id="rId51"/>
    <p:sldId id="272" r:id="rId52"/>
    <p:sldId id="274" r:id="rId53"/>
    <p:sldId id="299" r:id="rId54"/>
    <p:sldId id="275" r:id="rId55"/>
    <p:sldId id="276" r:id="rId56"/>
    <p:sldId id="300" r:id="rId57"/>
    <p:sldId id="277" r:id="rId58"/>
    <p:sldId id="327" r:id="rId59"/>
    <p:sldId id="278" r:id="rId60"/>
    <p:sldId id="279" r:id="rId61"/>
    <p:sldId id="301" r:id="rId62"/>
    <p:sldId id="302" r:id="rId63"/>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09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7" autoAdjust="0"/>
    <p:restoredTop sz="94660"/>
  </p:normalViewPr>
  <p:slideViewPr>
    <p:cSldViewPr snapToGrid="0">
      <p:cViewPr varScale="1">
        <p:scale>
          <a:sx n="72" d="100"/>
          <a:sy n="72"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FB9C-7A58-4A84-B20D-D842FB56A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2952F9-7861-4054-A3B6-D6222C1476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96544C-68D9-414C-AA81-79AF16B08E18}"/>
              </a:ext>
            </a:extLst>
          </p:cNvPr>
          <p:cNvSpPr>
            <a:spLocks noGrp="1"/>
          </p:cNvSpPr>
          <p:nvPr>
            <p:ph type="dt" sz="half" idx="10"/>
          </p:nvPr>
        </p:nvSpPr>
        <p:spPr/>
        <p:txBody>
          <a:bodyPr/>
          <a:lstStyle/>
          <a:p>
            <a:fld id="{85C511CB-8077-4938-8196-4E3FDD811CB6}" type="datetimeFigureOut">
              <a:rPr lang="en-US" smtClean="0"/>
              <a:t>3/11/2020</a:t>
            </a:fld>
            <a:endParaRPr lang="en-US"/>
          </a:p>
        </p:txBody>
      </p:sp>
      <p:sp>
        <p:nvSpPr>
          <p:cNvPr id="5" name="Footer Placeholder 4">
            <a:extLst>
              <a:ext uri="{FF2B5EF4-FFF2-40B4-BE49-F238E27FC236}">
                <a16:creationId xmlns:a16="http://schemas.microsoft.com/office/drawing/2014/main" id="{2DB528A7-F993-496E-AD63-1A87C3216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F0B3A-CE3E-4D18-A0EF-2A52B3073090}"/>
              </a:ext>
            </a:extLst>
          </p:cNvPr>
          <p:cNvSpPr>
            <a:spLocks noGrp="1"/>
          </p:cNvSpPr>
          <p:nvPr>
            <p:ph type="sldNum" sz="quarter" idx="12"/>
          </p:nvPr>
        </p:nvSpPr>
        <p:spPr/>
        <p:txBody>
          <a:bodyPr/>
          <a:lstStyle/>
          <a:p>
            <a:fld id="{DDB7D4A0-0DE0-4709-8D55-31FA64B45187}" type="slidenum">
              <a:rPr lang="en-US" smtClean="0"/>
              <a:t>‹#›</a:t>
            </a:fld>
            <a:endParaRPr lang="en-US"/>
          </a:p>
        </p:txBody>
      </p:sp>
    </p:spTree>
    <p:extLst>
      <p:ext uri="{BB962C8B-B14F-4D97-AF65-F5344CB8AC3E}">
        <p14:creationId xmlns:p14="http://schemas.microsoft.com/office/powerpoint/2010/main" val="1984002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AF25-6154-4577-A7AF-1F4158967D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845445-8FE4-4E55-8B77-D718688262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CBC49-36F0-4236-9C05-D27A8AD6C6F0}"/>
              </a:ext>
            </a:extLst>
          </p:cNvPr>
          <p:cNvSpPr>
            <a:spLocks noGrp="1"/>
          </p:cNvSpPr>
          <p:nvPr>
            <p:ph type="dt" sz="half" idx="10"/>
          </p:nvPr>
        </p:nvSpPr>
        <p:spPr/>
        <p:txBody>
          <a:bodyPr/>
          <a:lstStyle/>
          <a:p>
            <a:fld id="{85C511CB-8077-4938-8196-4E3FDD811CB6}" type="datetimeFigureOut">
              <a:rPr lang="en-US" smtClean="0"/>
              <a:t>3/11/2020</a:t>
            </a:fld>
            <a:endParaRPr lang="en-US"/>
          </a:p>
        </p:txBody>
      </p:sp>
      <p:sp>
        <p:nvSpPr>
          <p:cNvPr id="5" name="Footer Placeholder 4">
            <a:extLst>
              <a:ext uri="{FF2B5EF4-FFF2-40B4-BE49-F238E27FC236}">
                <a16:creationId xmlns:a16="http://schemas.microsoft.com/office/drawing/2014/main" id="{A984EB0F-A550-4AD9-82DC-EF2D8854E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CC1E8-E665-46DA-8716-A81607C9B796}"/>
              </a:ext>
            </a:extLst>
          </p:cNvPr>
          <p:cNvSpPr>
            <a:spLocks noGrp="1"/>
          </p:cNvSpPr>
          <p:nvPr>
            <p:ph type="sldNum" sz="quarter" idx="12"/>
          </p:nvPr>
        </p:nvSpPr>
        <p:spPr/>
        <p:txBody>
          <a:bodyPr/>
          <a:lstStyle/>
          <a:p>
            <a:fld id="{DDB7D4A0-0DE0-4709-8D55-31FA64B45187}" type="slidenum">
              <a:rPr lang="en-US" smtClean="0"/>
              <a:t>‹#›</a:t>
            </a:fld>
            <a:endParaRPr lang="en-US"/>
          </a:p>
        </p:txBody>
      </p:sp>
    </p:spTree>
    <p:extLst>
      <p:ext uri="{BB962C8B-B14F-4D97-AF65-F5344CB8AC3E}">
        <p14:creationId xmlns:p14="http://schemas.microsoft.com/office/powerpoint/2010/main" val="4025939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3A8A31-4B06-4BF8-817D-A5982997FD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53893B-C5EB-42E0-83D1-6C4050242F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03431-6893-428F-AD08-888AAD3CF9B9}"/>
              </a:ext>
            </a:extLst>
          </p:cNvPr>
          <p:cNvSpPr>
            <a:spLocks noGrp="1"/>
          </p:cNvSpPr>
          <p:nvPr>
            <p:ph type="dt" sz="half" idx="10"/>
          </p:nvPr>
        </p:nvSpPr>
        <p:spPr/>
        <p:txBody>
          <a:bodyPr/>
          <a:lstStyle/>
          <a:p>
            <a:fld id="{85C511CB-8077-4938-8196-4E3FDD811CB6}" type="datetimeFigureOut">
              <a:rPr lang="en-US" smtClean="0"/>
              <a:t>3/11/2020</a:t>
            </a:fld>
            <a:endParaRPr lang="en-US"/>
          </a:p>
        </p:txBody>
      </p:sp>
      <p:sp>
        <p:nvSpPr>
          <p:cNvPr id="5" name="Footer Placeholder 4">
            <a:extLst>
              <a:ext uri="{FF2B5EF4-FFF2-40B4-BE49-F238E27FC236}">
                <a16:creationId xmlns:a16="http://schemas.microsoft.com/office/drawing/2014/main" id="{30B2DBFC-41DD-4764-814B-95DA2E4F1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8D4C1-4FF2-4B0A-9896-E7271698EB4E}"/>
              </a:ext>
            </a:extLst>
          </p:cNvPr>
          <p:cNvSpPr>
            <a:spLocks noGrp="1"/>
          </p:cNvSpPr>
          <p:nvPr>
            <p:ph type="sldNum" sz="quarter" idx="12"/>
          </p:nvPr>
        </p:nvSpPr>
        <p:spPr/>
        <p:txBody>
          <a:bodyPr/>
          <a:lstStyle/>
          <a:p>
            <a:fld id="{DDB7D4A0-0DE0-4709-8D55-31FA64B45187}" type="slidenum">
              <a:rPr lang="en-US" smtClean="0"/>
              <a:t>‹#›</a:t>
            </a:fld>
            <a:endParaRPr lang="en-US"/>
          </a:p>
        </p:txBody>
      </p:sp>
    </p:spTree>
    <p:extLst>
      <p:ext uri="{BB962C8B-B14F-4D97-AF65-F5344CB8AC3E}">
        <p14:creationId xmlns:p14="http://schemas.microsoft.com/office/powerpoint/2010/main" val="3843270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0F5F-3238-49A7-9D98-008A343293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EC3DA5-D2AA-4CD2-8AE9-C99FDBA2EE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EDD58F-0E8B-44D9-9146-5632D9AA21BA}"/>
              </a:ext>
            </a:extLst>
          </p:cNvPr>
          <p:cNvSpPr>
            <a:spLocks noGrp="1"/>
          </p:cNvSpPr>
          <p:nvPr>
            <p:ph type="dt" sz="half" idx="10"/>
          </p:nvPr>
        </p:nvSpPr>
        <p:spPr/>
        <p:txBody>
          <a:bodyPr/>
          <a:lstStyle/>
          <a:p>
            <a:fld id="{85C511CB-8077-4938-8196-4E3FDD811CB6}" type="datetimeFigureOut">
              <a:rPr lang="en-US" smtClean="0"/>
              <a:t>3/11/2020</a:t>
            </a:fld>
            <a:endParaRPr lang="en-US"/>
          </a:p>
        </p:txBody>
      </p:sp>
      <p:sp>
        <p:nvSpPr>
          <p:cNvPr id="5" name="Footer Placeholder 4">
            <a:extLst>
              <a:ext uri="{FF2B5EF4-FFF2-40B4-BE49-F238E27FC236}">
                <a16:creationId xmlns:a16="http://schemas.microsoft.com/office/drawing/2014/main" id="{6E0F45CF-8178-414F-8F00-BF6CEF205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4769E-CB65-4A8B-A2A9-15447C35E0AB}"/>
              </a:ext>
            </a:extLst>
          </p:cNvPr>
          <p:cNvSpPr>
            <a:spLocks noGrp="1"/>
          </p:cNvSpPr>
          <p:nvPr>
            <p:ph type="sldNum" sz="quarter" idx="12"/>
          </p:nvPr>
        </p:nvSpPr>
        <p:spPr/>
        <p:txBody>
          <a:bodyPr/>
          <a:lstStyle/>
          <a:p>
            <a:fld id="{DDB7D4A0-0DE0-4709-8D55-31FA64B45187}" type="slidenum">
              <a:rPr lang="en-US" smtClean="0"/>
              <a:t>‹#›</a:t>
            </a:fld>
            <a:endParaRPr lang="en-US"/>
          </a:p>
        </p:txBody>
      </p:sp>
    </p:spTree>
    <p:extLst>
      <p:ext uri="{BB962C8B-B14F-4D97-AF65-F5344CB8AC3E}">
        <p14:creationId xmlns:p14="http://schemas.microsoft.com/office/powerpoint/2010/main" val="4029783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BF266-95FC-47C2-AAA5-43F750DC9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8903FA-EB8A-4940-A1A1-2875AB8B24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8EBCCE-5727-4445-A6B6-0A89E6F29FD1}"/>
              </a:ext>
            </a:extLst>
          </p:cNvPr>
          <p:cNvSpPr>
            <a:spLocks noGrp="1"/>
          </p:cNvSpPr>
          <p:nvPr>
            <p:ph type="dt" sz="half" idx="10"/>
          </p:nvPr>
        </p:nvSpPr>
        <p:spPr/>
        <p:txBody>
          <a:bodyPr/>
          <a:lstStyle/>
          <a:p>
            <a:fld id="{85C511CB-8077-4938-8196-4E3FDD811CB6}" type="datetimeFigureOut">
              <a:rPr lang="en-US" smtClean="0"/>
              <a:t>3/11/2020</a:t>
            </a:fld>
            <a:endParaRPr lang="en-US"/>
          </a:p>
        </p:txBody>
      </p:sp>
      <p:sp>
        <p:nvSpPr>
          <p:cNvPr id="5" name="Footer Placeholder 4">
            <a:extLst>
              <a:ext uri="{FF2B5EF4-FFF2-40B4-BE49-F238E27FC236}">
                <a16:creationId xmlns:a16="http://schemas.microsoft.com/office/drawing/2014/main" id="{CCAAC128-8E19-4DCA-9AD1-230CE10AA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DC2C9-E0E9-4F99-8C4F-E2A8BEE33732}"/>
              </a:ext>
            </a:extLst>
          </p:cNvPr>
          <p:cNvSpPr>
            <a:spLocks noGrp="1"/>
          </p:cNvSpPr>
          <p:nvPr>
            <p:ph type="sldNum" sz="quarter" idx="12"/>
          </p:nvPr>
        </p:nvSpPr>
        <p:spPr/>
        <p:txBody>
          <a:bodyPr/>
          <a:lstStyle/>
          <a:p>
            <a:fld id="{DDB7D4A0-0DE0-4709-8D55-31FA64B45187}" type="slidenum">
              <a:rPr lang="en-US" smtClean="0"/>
              <a:t>‹#›</a:t>
            </a:fld>
            <a:endParaRPr lang="en-US"/>
          </a:p>
        </p:txBody>
      </p:sp>
    </p:spTree>
    <p:extLst>
      <p:ext uri="{BB962C8B-B14F-4D97-AF65-F5344CB8AC3E}">
        <p14:creationId xmlns:p14="http://schemas.microsoft.com/office/powerpoint/2010/main" val="260256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C41AE-5B8D-46BF-882A-EDDC4BBB0E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4EEB29-C7FA-46CB-97BD-FDD4685486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8B6B5-CA86-4BD0-8ACF-97F34CEB0FC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8009A3-19FF-404F-A019-ACE5E8ACF8E5}"/>
              </a:ext>
            </a:extLst>
          </p:cNvPr>
          <p:cNvSpPr>
            <a:spLocks noGrp="1"/>
          </p:cNvSpPr>
          <p:nvPr>
            <p:ph type="dt" sz="half" idx="10"/>
          </p:nvPr>
        </p:nvSpPr>
        <p:spPr/>
        <p:txBody>
          <a:bodyPr/>
          <a:lstStyle/>
          <a:p>
            <a:fld id="{85C511CB-8077-4938-8196-4E3FDD811CB6}" type="datetimeFigureOut">
              <a:rPr lang="en-US" smtClean="0"/>
              <a:t>3/11/2020</a:t>
            </a:fld>
            <a:endParaRPr lang="en-US"/>
          </a:p>
        </p:txBody>
      </p:sp>
      <p:sp>
        <p:nvSpPr>
          <p:cNvPr id="6" name="Footer Placeholder 5">
            <a:extLst>
              <a:ext uri="{FF2B5EF4-FFF2-40B4-BE49-F238E27FC236}">
                <a16:creationId xmlns:a16="http://schemas.microsoft.com/office/drawing/2014/main" id="{CC325E6E-AE8E-46AC-924D-32599B2DF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91595-BA85-4C43-9679-00A47B93F25D}"/>
              </a:ext>
            </a:extLst>
          </p:cNvPr>
          <p:cNvSpPr>
            <a:spLocks noGrp="1"/>
          </p:cNvSpPr>
          <p:nvPr>
            <p:ph type="sldNum" sz="quarter" idx="12"/>
          </p:nvPr>
        </p:nvSpPr>
        <p:spPr/>
        <p:txBody>
          <a:bodyPr/>
          <a:lstStyle/>
          <a:p>
            <a:fld id="{DDB7D4A0-0DE0-4709-8D55-31FA64B45187}" type="slidenum">
              <a:rPr lang="en-US" smtClean="0"/>
              <a:t>‹#›</a:t>
            </a:fld>
            <a:endParaRPr lang="en-US"/>
          </a:p>
        </p:txBody>
      </p:sp>
    </p:spTree>
    <p:extLst>
      <p:ext uri="{BB962C8B-B14F-4D97-AF65-F5344CB8AC3E}">
        <p14:creationId xmlns:p14="http://schemas.microsoft.com/office/powerpoint/2010/main" val="2139409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433DE-0A29-4269-A1FD-AC3DFE4C0C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122EBA-B3D4-462B-8441-386A78472B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08259D-95CC-4254-B7BB-E66AE1358F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77DD6E-820E-43B5-A65E-E87BA4FE39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B0E055-6D9C-4377-A4B1-0FBBC1B2A6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69AF2A-4ACF-4F1E-9195-5D31E002B118}"/>
              </a:ext>
            </a:extLst>
          </p:cNvPr>
          <p:cNvSpPr>
            <a:spLocks noGrp="1"/>
          </p:cNvSpPr>
          <p:nvPr>
            <p:ph type="dt" sz="half" idx="10"/>
          </p:nvPr>
        </p:nvSpPr>
        <p:spPr/>
        <p:txBody>
          <a:bodyPr/>
          <a:lstStyle/>
          <a:p>
            <a:fld id="{85C511CB-8077-4938-8196-4E3FDD811CB6}" type="datetimeFigureOut">
              <a:rPr lang="en-US" smtClean="0"/>
              <a:t>3/11/2020</a:t>
            </a:fld>
            <a:endParaRPr lang="en-US"/>
          </a:p>
        </p:txBody>
      </p:sp>
      <p:sp>
        <p:nvSpPr>
          <p:cNvPr id="8" name="Footer Placeholder 7">
            <a:extLst>
              <a:ext uri="{FF2B5EF4-FFF2-40B4-BE49-F238E27FC236}">
                <a16:creationId xmlns:a16="http://schemas.microsoft.com/office/drawing/2014/main" id="{703F6528-9489-4EFD-9BAF-69B5DECECC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E49480-2088-40A5-B7B9-88C6EB908CD7}"/>
              </a:ext>
            </a:extLst>
          </p:cNvPr>
          <p:cNvSpPr>
            <a:spLocks noGrp="1"/>
          </p:cNvSpPr>
          <p:nvPr>
            <p:ph type="sldNum" sz="quarter" idx="12"/>
          </p:nvPr>
        </p:nvSpPr>
        <p:spPr/>
        <p:txBody>
          <a:bodyPr/>
          <a:lstStyle/>
          <a:p>
            <a:fld id="{DDB7D4A0-0DE0-4709-8D55-31FA64B45187}" type="slidenum">
              <a:rPr lang="en-US" smtClean="0"/>
              <a:t>‹#›</a:t>
            </a:fld>
            <a:endParaRPr lang="en-US"/>
          </a:p>
        </p:txBody>
      </p:sp>
    </p:spTree>
    <p:extLst>
      <p:ext uri="{BB962C8B-B14F-4D97-AF65-F5344CB8AC3E}">
        <p14:creationId xmlns:p14="http://schemas.microsoft.com/office/powerpoint/2010/main" val="3504778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B96E-D4B4-4968-9082-DBCD05557C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241158-E068-4ECA-8F2A-A62E9E75613C}"/>
              </a:ext>
            </a:extLst>
          </p:cNvPr>
          <p:cNvSpPr>
            <a:spLocks noGrp="1"/>
          </p:cNvSpPr>
          <p:nvPr>
            <p:ph type="dt" sz="half" idx="10"/>
          </p:nvPr>
        </p:nvSpPr>
        <p:spPr/>
        <p:txBody>
          <a:bodyPr/>
          <a:lstStyle/>
          <a:p>
            <a:fld id="{85C511CB-8077-4938-8196-4E3FDD811CB6}" type="datetimeFigureOut">
              <a:rPr lang="en-US" smtClean="0"/>
              <a:t>3/11/2020</a:t>
            </a:fld>
            <a:endParaRPr lang="en-US"/>
          </a:p>
        </p:txBody>
      </p:sp>
      <p:sp>
        <p:nvSpPr>
          <p:cNvPr id="4" name="Footer Placeholder 3">
            <a:extLst>
              <a:ext uri="{FF2B5EF4-FFF2-40B4-BE49-F238E27FC236}">
                <a16:creationId xmlns:a16="http://schemas.microsoft.com/office/drawing/2014/main" id="{F445BF6D-867D-4BDA-B470-210942DEF9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8D6159-7B32-4B9A-90EA-0B8FD8E01265}"/>
              </a:ext>
            </a:extLst>
          </p:cNvPr>
          <p:cNvSpPr>
            <a:spLocks noGrp="1"/>
          </p:cNvSpPr>
          <p:nvPr>
            <p:ph type="sldNum" sz="quarter" idx="12"/>
          </p:nvPr>
        </p:nvSpPr>
        <p:spPr/>
        <p:txBody>
          <a:bodyPr/>
          <a:lstStyle/>
          <a:p>
            <a:fld id="{DDB7D4A0-0DE0-4709-8D55-31FA64B45187}" type="slidenum">
              <a:rPr lang="en-US" smtClean="0"/>
              <a:t>‹#›</a:t>
            </a:fld>
            <a:endParaRPr lang="en-US"/>
          </a:p>
        </p:txBody>
      </p:sp>
    </p:spTree>
    <p:extLst>
      <p:ext uri="{BB962C8B-B14F-4D97-AF65-F5344CB8AC3E}">
        <p14:creationId xmlns:p14="http://schemas.microsoft.com/office/powerpoint/2010/main" val="48808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A3EC5F-E8A1-434F-8788-AE9705CAE65E}"/>
              </a:ext>
            </a:extLst>
          </p:cNvPr>
          <p:cNvSpPr>
            <a:spLocks noGrp="1"/>
          </p:cNvSpPr>
          <p:nvPr>
            <p:ph type="dt" sz="half" idx="10"/>
          </p:nvPr>
        </p:nvSpPr>
        <p:spPr/>
        <p:txBody>
          <a:bodyPr/>
          <a:lstStyle/>
          <a:p>
            <a:fld id="{85C511CB-8077-4938-8196-4E3FDD811CB6}" type="datetimeFigureOut">
              <a:rPr lang="en-US" smtClean="0"/>
              <a:t>3/11/2020</a:t>
            </a:fld>
            <a:endParaRPr lang="en-US"/>
          </a:p>
        </p:txBody>
      </p:sp>
      <p:sp>
        <p:nvSpPr>
          <p:cNvPr id="3" name="Footer Placeholder 2">
            <a:extLst>
              <a:ext uri="{FF2B5EF4-FFF2-40B4-BE49-F238E27FC236}">
                <a16:creationId xmlns:a16="http://schemas.microsoft.com/office/drawing/2014/main" id="{9D6B32E9-4CDD-412D-94AA-B61A4B1447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06E17-3620-4B3F-BC16-702CC9EDA42B}"/>
              </a:ext>
            </a:extLst>
          </p:cNvPr>
          <p:cNvSpPr>
            <a:spLocks noGrp="1"/>
          </p:cNvSpPr>
          <p:nvPr>
            <p:ph type="sldNum" sz="quarter" idx="12"/>
          </p:nvPr>
        </p:nvSpPr>
        <p:spPr/>
        <p:txBody>
          <a:bodyPr/>
          <a:lstStyle/>
          <a:p>
            <a:fld id="{DDB7D4A0-0DE0-4709-8D55-31FA64B45187}" type="slidenum">
              <a:rPr lang="en-US" smtClean="0"/>
              <a:t>‹#›</a:t>
            </a:fld>
            <a:endParaRPr lang="en-US"/>
          </a:p>
        </p:txBody>
      </p:sp>
    </p:spTree>
    <p:extLst>
      <p:ext uri="{BB962C8B-B14F-4D97-AF65-F5344CB8AC3E}">
        <p14:creationId xmlns:p14="http://schemas.microsoft.com/office/powerpoint/2010/main" val="207381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5261-2580-4822-A0B3-A3F3105351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77FC74-12B8-4AF9-95AD-F454B4330F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EB8128-D6D3-4CC5-A88D-5812E1D87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E61B8D-5B6F-43E1-BAD4-F51A05100509}"/>
              </a:ext>
            </a:extLst>
          </p:cNvPr>
          <p:cNvSpPr>
            <a:spLocks noGrp="1"/>
          </p:cNvSpPr>
          <p:nvPr>
            <p:ph type="dt" sz="half" idx="10"/>
          </p:nvPr>
        </p:nvSpPr>
        <p:spPr/>
        <p:txBody>
          <a:bodyPr/>
          <a:lstStyle/>
          <a:p>
            <a:fld id="{85C511CB-8077-4938-8196-4E3FDD811CB6}" type="datetimeFigureOut">
              <a:rPr lang="en-US" smtClean="0"/>
              <a:t>3/11/2020</a:t>
            </a:fld>
            <a:endParaRPr lang="en-US"/>
          </a:p>
        </p:txBody>
      </p:sp>
      <p:sp>
        <p:nvSpPr>
          <p:cNvPr id="6" name="Footer Placeholder 5">
            <a:extLst>
              <a:ext uri="{FF2B5EF4-FFF2-40B4-BE49-F238E27FC236}">
                <a16:creationId xmlns:a16="http://schemas.microsoft.com/office/drawing/2014/main" id="{5F799AC7-4AE9-4159-A854-FDDCACB6D3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58F74-6F1B-4552-85FF-A230B20B822C}"/>
              </a:ext>
            </a:extLst>
          </p:cNvPr>
          <p:cNvSpPr>
            <a:spLocks noGrp="1"/>
          </p:cNvSpPr>
          <p:nvPr>
            <p:ph type="sldNum" sz="quarter" idx="12"/>
          </p:nvPr>
        </p:nvSpPr>
        <p:spPr/>
        <p:txBody>
          <a:bodyPr/>
          <a:lstStyle/>
          <a:p>
            <a:fld id="{DDB7D4A0-0DE0-4709-8D55-31FA64B45187}" type="slidenum">
              <a:rPr lang="en-US" smtClean="0"/>
              <a:t>‹#›</a:t>
            </a:fld>
            <a:endParaRPr lang="en-US"/>
          </a:p>
        </p:txBody>
      </p:sp>
    </p:spTree>
    <p:extLst>
      <p:ext uri="{BB962C8B-B14F-4D97-AF65-F5344CB8AC3E}">
        <p14:creationId xmlns:p14="http://schemas.microsoft.com/office/powerpoint/2010/main" val="1037277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89D2-204F-4ABB-91B1-469FED34C7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1994DF-C12F-4F19-BAF1-32405A144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50DFBC-0221-48EC-8260-D6714432B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A96B1F-FC48-4042-AD34-25C36B125270}"/>
              </a:ext>
            </a:extLst>
          </p:cNvPr>
          <p:cNvSpPr>
            <a:spLocks noGrp="1"/>
          </p:cNvSpPr>
          <p:nvPr>
            <p:ph type="dt" sz="half" idx="10"/>
          </p:nvPr>
        </p:nvSpPr>
        <p:spPr/>
        <p:txBody>
          <a:bodyPr/>
          <a:lstStyle/>
          <a:p>
            <a:fld id="{85C511CB-8077-4938-8196-4E3FDD811CB6}" type="datetimeFigureOut">
              <a:rPr lang="en-US" smtClean="0"/>
              <a:t>3/11/2020</a:t>
            </a:fld>
            <a:endParaRPr lang="en-US"/>
          </a:p>
        </p:txBody>
      </p:sp>
      <p:sp>
        <p:nvSpPr>
          <p:cNvPr id="6" name="Footer Placeholder 5">
            <a:extLst>
              <a:ext uri="{FF2B5EF4-FFF2-40B4-BE49-F238E27FC236}">
                <a16:creationId xmlns:a16="http://schemas.microsoft.com/office/drawing/2014/main" id="{F8B1C4E9-9ABF-41E6-8E78-60D46E656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61258F-FE26-4C2F-9397-0E01BCA634AE}"/>
              </a:ext>
            </a:extLst>
          </p:cNvPr>
          <p:cNvSpPr>
            <a:spLocks noGrp="1"/>
          </p:cNvSpPr>
          <p:nvPr>
            <p:ph type="sldNum" sz="quarter" idx="12"/>
          </p:nvPr>
        </p:nvSpPr>
        <p:spPr/>
        <p:txBody>
          <a:bodyPr/>
          <a:lstStyle/>
          <a:p>
            <a:fld id="{DDB7D4A0-0DE0-4709-8D55-31FA64B45187}" type="slidenum">
              <a:rPr lang="en-US" smtClean="0"/>
              <a:t>‹#›</a:t>
            </a:fld>
            <a:endParaRPr lang="en-US"/>
          </a:p>
        </p:txBody>
      </p:sp>
    </p:spTree>
    <p:extLst>
      <p:ext uri="{BB962C8B-B14F-4D97-AF65-F5344CB8AC3E}">
        <p14:creationId xmlns:p14="http://schemas.microsoft.com/office/powerpoint/2010/main" val="1111633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97E238-673C-4433-BF74-07D641FC35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DF2072-CBB7-48DF-B33A-CB9B22AB94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3A0C1-D1CD-4AEC-AFBA-F53ABC795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511CB-8077-4938-8196-4E3FDD811CB6}" type="datetimeFigureOut">
              <a:rPr lang="en-US" smtClean="0"/>
              <a:t>3/11/2020</a:t>
            </a:fld>
            <a:endParaRPr lang="en-US"/>
          </a:p>
        </p:txBody>
      </p:sp>
      <p:sp>
        <p:nvSpPr>
          <p:cNvPr id="5" name="Footer Placeholder 4">
            <a:extLst>
              <a:ext uri="{FF2B5EF4-FFF2-40B4-BE49-F238E27FC236}">
                <a16:creationId xmlns:a16="http://schemas.microsoft.com/office/drawing/2014/main" id="{9B3872E9-8C10-4C76-9514-9824DCF18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EBE64A-9EC8-4681-A186-1C115A1A5E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7D4A0-0DE0-4709-8D55-31FA64B45187}" type="slidenum">
              <a:rPr lang="en-US" smtClean="0"/>
              <a:t>‹#›</a:t>
            </a:fld>
            <a:endParaRPr lang="en-US"/>
          </a:p>
        </p:txBody>
      </p:sp>
    </p:spTree>
    <p:extLst>
      <p:ext uri="{BB962C8B-B14F-4D97-AF65-F5344CB8AC3E}">
        <p14:creationId xmlns:p14="http://schemas.microsoft.com/office/powerpoint/2010/main" val="1413377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9.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6E5A-551B-47EE-A179-2A3C74622367}"/>
              </a:ext>
            </a:extLst>
          </p:cNvPr>
          <p:cNvSpPr>
            <a:spLocks noGrp="1"/>
          </p:cNvSpPr>
          <p:nvPr>
            <p:ph type="title"/>
          </p:nvPr>
        </p:nvSpPr>
        <p:spPr>
          <a:xfrm>
            <a:off x="622851" y="172278"/>
            <a:ext cx="10747513" cy="1166192"/>
          </a:xfrm>
        </p:spPr>
        <p:txBody>
          <a:bodyPr>
            <a:noAutofit/>
          </a:bodyPr>
          <a:lstStyle/>
          <a:p>
            <a:pPr algn="ctr">
              <a:lnSpc>
                <a:spcPct val="150000"/>
              </a:lnSpc>
            </a:pPr>
            <a:r>
              <a:rPr lang="en-US" sz="2800" b="1" dirty="0">
                <a:latin typeface="Arial" panose="020B0604020202020204" pitchFamily="34" charset="0"/>
                <a:cs typeface="Arial" panose="020B0604020202020204" pitchFamily="34" charset="0"/>
              </a:rPr>
              <a:t>Integrated Watershed Management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3(2+1)</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1399EFD-527F-413C-A688-8F49BDEB0922}"/>
              </a:ext>
            </a:extLst>
          </p:cNvPr>
          <p:cNvSpPr>
            <a:spLocks noGrp="1"/>
          </p:cNvSpPr>
          <p:nvPr>
            <p:ph idx="1"/>
          </p:nvPr>
        </p:nvSpPr>
        <p:spPr>
          <a:xfrm>
            <a:off x="238539" y="1338469"/>
            <a:ext cx="11754677" cy="5347253"/>
          </a:xfrm>
        </p:spPr>
        <p:txBody>
          <a:bodyPr>
            <a:noAutofit/>
          </a:bodyPr>
          <a:lstStyle/>
          <a:p>
            <a:pPr>
              <a:buFont typeface="Wingdings" panose="05000000000000000000" pitchFamily="2" charset="2"/>
              <a:buChar char="q"/>
            </a:pPr>
            <a:endParaRPr lang="en-US" sz="24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CHAPTER ONE </a:t>
            </a:r>
          </a:p>
          <a:p>
            <a:pPr marL="914400" lvl="2" indent="0">
              <a:lnSpc>
                <a:spcPct val="150000"/>
              </a:lnSpc>
              <a:buNone/>
            </a:pPr>
            <a:r>
              <a:rPr lang="en-US" sz="2400" dirty="0">
                <a:latin typeface="Arial" panose="020B0604020202020204" pitchFamily="34" charset="0"/>
                <a:cs typeface="Arial" panose="020B0604020202020204" pitchFamily="34" charset="0"/>
              </a:rPr>
              <a:t>1.1.	Watershed definition and basic concepts</a:t>
            </a:r>
          </a:p>
          <a:p>
            <a:pPr marL="914400" lvl="2" indent="0">
              <a:lnSpc>
                <a:spcPct val="150000"/>
              </a:lnSpc>
              <a:buNone/>
            </a:pPr>
            <a:r>
              <a:rPr lang="en-US" sz="2400" dirty="0">
                <a:latin typeface="Arial" panose="020B0604020202020204" pitchFamily="34" charset="0"/>
                <a:cs typeface="Arial" panose="020B0604020202020204" pitchFamily="34" charset="0"/>
              </a:rPr>
              <a:t>1.2.	Watershed Management</a:t>
            </a:r>
          </a:p>
          <a:p>
            <a:pPr marL="914400" lvl="2" indent="0">
              <a:lnSpc>
                <a:spcPct val="150000"/>
              </a:lnSpc>
              <a:buNone/>
            </a:pPr>
            <a:r>
              <a:rPr lang="en-US" sz="2400" dirty="0">
                <a:latin typeface="Arial" panose="020B0604020202020204" pitchFamily="34" charset="0"/>
                <a:cs typeface="Arial" panose="020B0604020202020204" pitchFamily="34" charset="0"/>
              </a:rPr>
              <a:t>1.3.	Integrated watershed management </a:t>
            </a:r>
          </a:p>
          <a:p>
            <a:pPr marL="914400" lvl="2" indent="0">
              <a:lnSpc>
                <a:spcPct val="150000"/>
              </a:lnSpc>
              <a:buNone/>
            </a:pPr>
            <a:r>
              <a:rPr lang="en-US" sz="2400" dirty="0">
                <a:latin typeface="Arial" panose="020B0604020202020204" pitchFamily="34" charset="0"/>
                <a:cs typeface="Arial" panose="020B0604020202020204" pitchFamily="34" charset="0"/>
              </a:rPr>
              <a:t>1.4.	Why watershed approach?</a:t>
            </a:r>
          </a:p>
          <a:p>
            <a:pPr marL="914400" lvl="2" indent="0">
              <a:lnSpc>
                <a:spcPct val="150000"/>
              </a:lnSpc>
              <a:buNone/>
            </a:pPr>
            <a:r>
              <a:rPr lang="en-US" sz="2400" dirty="0">
                <a:latin typeface="Arial" panose="020B0604020202020204" pitchFamily="34" charset="0"/>
                <a:cs typeface="Arial" panose="020B0604020202020204" pitchFamily="34" charset="0"/>
              </a:rPr>
              <a:t>1.5.	Principles of IWSM</a:t>
            </a:r>
          </a:p>
          <a:p>
            <a:pPr marL="914400" lvl="2" indent="0">
              <a:lnSpc>
                <a:spcPct val="150000"/>
              </a:lnSpc>
              <a:buNone/>
            </a:pPr>
            <a:r>
              <a:rPr lang="en-US" sz="2400" dirty="0">
                <a:latin typeface="Arial" panose="020B0604020202020204" pitchFamily="34" charset="0"/>
                <a:cs typeface="Arial" panose="020B0604020202020204" pitchFamily="34" charset="0"/>
              </a:rPr>
              <a:t>1.6.	National issues</a:t>
            </a:r>
          </a:p>
          <a:p>
            <a:pPr marL="914400" lvl="2" indent="0">
              <a:lnSpc>
                <a:spcPct val="150000"/>
              </a:lnSpc>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954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76A800-4509-4325-BC1D-0B5EFF2FABE3}"/>
              </a:ext>
            </a:extLst>
          </p:cNvPr>
          <p:cNvSpPr>
            <a:spLocks noGrp="1"/>
          </p:cNvSpPr>
          <p:nvPr>
            <p:ph idx="1"/>
          </p:nvPr>
        </p:nvSpPr>
        <p:spPr>
          <a:xfrm>
            <a:off x="516835" y="132522"/>
            <a:ext cx="11171582" cy="6725478"/>
          </a:xfrm>
        </p:spPr>
        <p:txBody>
          <a:bodyPr>
            <a:normAutofit/>
          </a:bodyPr>
          <a:lstStyle/>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Watershed/drainage area also is the area bounded by a drainage divide and draining all the water incident upon it through a common outlet (stream or river), or to a common point/place (lake, pond).</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Or simply, all the land within the confines of a drainage divide.</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Watershed, catchment, drainage area, river basin, drainage basin, are all terms used interchangeably.</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BUT generally: Watershed, catchment and drainage area are used for small streams and rivers, while,</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Drainage basin and river basin are used for large river systems with numerous sub-watersheds or sub-catchments </a:t>
            </a:r>
            <a:r>
              <a:rPr lang="en-US" sz="2400" b="1" dirty="0">
                <a:solidFill>
                  <a:srgbClr val="00B050"/>
                </a:solidFill>
                <a:latin typeface="Arial" panose="020B0604020202020204" pitchFamily="34" charset="0"/>
                <a:cs typeface="Arial" panose="020B0604020202020204" pitchFamily="34" charset="0"/>
              </a:rPr>
              <a:t>nested</a:t>
            </a:r>
            <a:r>
              <a:rPr lang="en-US" sz="2400" dirty="0">
                <a:latin typeface="Arial" panose="020B0604020202020204" pitchFamily="34" charset="0"/>
                <a:cs typeface="Arial" panose="020B0604020202020204" pitchFamily="34" charset="0"/>
              </a:rPr>
              <a:t> within it.</a:t>
            </a:r>
          </a:p>
          <a:p>
            <a:endParaRPr lang="en-US" dirty="0"/>
          </a:p>
          <a:p>
            <a:endParaRPr lang="en-US" dirty="0"/>
          </a:p>
        </p:txBody>
      </p:sp>
    </p:spTree>
    <p:extLst>
      <p:ext uri="{BB962C8B-B14F-4D97-AF65-F5344CB8AC3E}">
        <p14:creationId xmlns:p14="http://schemas.microsoft.com/office/powerpoint/2010/main" val="2611273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3DD66847-D496-492F-9DD3-C6748364B3DE}"/>
              </a:ext>
            </a:extLst>
          </p:cNvPr>
          <p:cNvPicPr>
            <a:picLocks noGrp="1" noChangeAspect="1"/>
          </p:cNvPicPr>
          <p:nvPr>
            <p:ph idx="1"/>
          </p:nvPr>
        </p:nvPicPr>
        <p:blipFill>
          <a:blip r:embed="rId2"/>
          <a:stretch>
            <a:fillRect/>
          </a:stretch>
        </p:blipFill>
        <p:spPr>
          <a:xfrm>
            <a:off x="6096000" y="172278"/>
            <a:ext cx="5870713" cy="6042992"/>
          </a:xfrm>
          <a:prstGeom prst="rect">
            <a:avLst/>
          </a:prstGeom>
        </p:spPr>
      </p:pic>
      <p:pic>
        <p:nvPicPr>
          <p:cNvPr id="2" name="Picture 1">
            <a:extLst>
              <a:ext uri="{FF2B5EF4-FFF2-40B4-BE49-F238E27FC236}">
                <a16:creationId xmlns:a16="http://schemas.microsoft.com/office/drawing/2014/main" id="{2012E6F8-0AD9-4517-9255-FFE430E1BA06}"/>
              </a:ext>
            </a:extLst>
          </p:cNvPr>
          <p:cNvPicPr>
            <a:picLocks noChangeAspect="1"/>
          </p:cNvPicPr>
          <p:nvPr/>
        </p:nvPicPr>
        <p:blipFill>
          <a:blip r:embed="rId3"/>
          <a:stretch>
            <a:fillRect/>
          </a:stretch>
        </p:blipFill>
        <p:spPr>
          <a:xfrm>
            <a:off x="0" y="304800"/>
            <a:ext cx="5828281" cy="6440557"/>
          </a:xfrm>
          <a:prstGeom prst="rect">
            <a:avLst/>
          </a:prstGeom>
        </p:spPr>
      </p:pic>
    </p:spTree>
    <p:extLst>
      <p:ext uri="{BB962C8B-B14F-4D97-AF65-F5344CB8AC3E}">
        <p14:creationId xmlns:p14="http://schemas.microsoft.com/office/powerpoint/2010/main" val="809683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B98EE9-84D5-4D8F-A239-DB4A570E46C2}"/>
              </a:ext>
            </a:extLst>
          </p:cNvPr>
          <p:cNvSpPr>
            <a:spLocks noGrp="1"/>
          </p:cNvSpPr>
          <p:nvPr>
            <p:ph sz="half" idx="1"/>
          </p:nvPr>
        </p:nvSpPr>
        <p:spPr>
          <a:xfrm>
            <a:off x="132522" y="225287"/>
            <a:ext cx="11887200" cy="6493564"/>
          </a:xfrm>
        </p:spPr>
        <p:txBody>
          <a:bodyPr>
            <a:noAutofit/>
          </a:bodyPr>
          <a:lstStyle/>
          <a:p>
            <a:pPr algn="just">
              <a:lnSpc>
                <a:spcPct val="150000"/>
              </a:lnSpc>
              <a:buFont typeface="Wingdings" panose="05000000000000000000" pitchFamily="2" charset="2"/>
              <a:buChar char="q"/>
            </a:pPr>
            <a:r>
              <a:rPr lang="en-US" sz="2400" b="1" dirty="0">
                <a:latin typeface="Arial" panose="020B0604020202020204" pitchFamily="34" charset="0"/>
                <a:cs typeface="Arial" panose="020B0604020202020204" pitchFamily="34" charset="0"/>
              </a:rPr>
              <a:t>Where are the boundaries of a watershed?</a:t>
            </a:r>
          </a:p>
          <a:p>
            <a:pPr lvl="1" algn="just">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A “divide” or “drainage divide” is the line drawn through the highest elevated points within a watershed that can limit a watershed and the boundary between two or more watersheds.</a:t>
            </a:r>
          </a:p>
          <a:p>
            <a:pPr lvl="1" algn="just">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A water divide is categorized into: </a:t>
            </a:r>
          </a:p>
          <a:p>
            <a:pPr lvl="2" algn="just">
              <a:lnSpc>
                <a:spcPct val="150000"/>
              </a:lnSpc>
              <a:buFont typeface="Wingdings" panose="05000000000000000000" pitchFamily="2" charset="2"/>
              <a:buChar char="Ø"/>
            </a:pPr>
            <a:r>
              <a:rPr lang="en-US" sz="2400" b="1" dirty="0">
                <a:solidFill>
                  <a:srgbClr val="00B050"/>
                </a:solidFill>
                <a:latin typeface="Arial" panose="020B0604020202020204" pitchFamily="34" charset="0"/>
                <a:cs typeface="Arial" panose="020B0604020202020204" pitchFamily="34" charset="0"/>
              </a:rPr>
              <a:t>Surface water divide </a:t>
            </a:r>
            <a:r>
              <a:rPr lang="en-US" sz="2400" dirty="0">
                <a:latin typeface="Arial" panose="020B0604020202020204" pitchFamily="34" charset="0"/>
                <a:cs typeface="Arial" panose="020B0604020202020204" pitchFamily="34" charset="0"/>
              </a:rPr>
              <a:t>–highest elevation line b/n watersheds that defines the perimeter and sheds water into adjacent basins, and it can be delineated on a topographic map according to the relief of the landscape.</a:t>
            </a:r>
          </a:p>
          <a:p>
            <a:pPr lvl="2" algn="just">
              <a:lnSpc>
                <a:spcPct val="150000"/>
              </a:lnSpc>
              <a:buFont typeface="Wingdings" panose="05000000000000000000" pitchFamily="2" charset="2"/>
              <a:buChar char="Ø"/>
            </a:pPr>
            <a:r>
              <a:rPr lang="en-US" sz="2400" b="1" dirty="0">
                <a:solidFill>
                  <a:srgbClr val="00B050"/>
                </a:solidFill>
                <a:latin typeface="Arial" panose="020B0604020202020204" pitchFamily="34" charset="0"/>
                <a:cs typeface="Arial" panose="020B0604020202020204" pitchFamily="34" charset="0"/>
              </a:rPr>
              <a:t>Subsurface water divide </a:t>
            </a:r>
            <a:r>
              <a:rPr lang="en-US" sz="2400" dirty="0">
                <a:latin typeface="Arial" panose="020B0604020202020204" pitchFamily="34" charset="0"/>
                <a:cs typeface="Arial" panose="020B0604020202020204" pitchFamily="34" charset="0"/>
              </a:rPr>
              <a:t>–which refers to faults, folds, tilted geologic strata (rock layers), etc., that cause sub-surface flow to move in one direction or the other.</a:t>
            </a:r>
          </a:p>
          <a:p>
            <a:pPr algn="just">
              <a:lnSpc>
                <a:spcPct val="150000"/>
              </a:lnSpc>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109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CF47A-2383-47C3-B1F7-1FAF09530486}"/>
              </a:ext>
            </a:extLst>
          </p:cNvPr>
          <p:cNvSpPr>
            <a:spLocks noGrp="1"/>
          </p:cNvSpPr>
          <p:nvPr>
            <p:ph idx="1"/>
          </p:nvPr>
        </p:nvSpPr>
        <p:spPr>
          <a:xfrm>
            <a:off x="331304" y="357809"/>
            <a:ext cx="11542644" cy="6255026"/>
          </a:xfrm>
        </p:spPr>
        <p:txBody>
          <a:bodyPr>
            <a:normAutofit/>
          </a:bodyPr>
          <a:lstStyle/>
          <a:p>
            <a:pPr lvl="1" algn="just">
              <a:lnSpc>
                <a:spcPct val="15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gn="just">
              <a:lnSpc>
                <a:spcPct val="15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gn="just">
              <a:lnSpc>
                <a:spcPct val="15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gn="just">
              <a:lnSpc>
                <a:spcPct val="15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gn="just">
              <a:lnSpc>
                <a:spcPct val="15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gn="just">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In many catchments the area which supplies a river system with groundwater  not coincident with the surface catchment because ground water may flow from a distant area. </a:t>
            </a:r>
          </a:p>
          <a:p>
            <a:pPr lvl="1" algn="just">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In such a case a groundwater catchment should be delineated based on an analysis of the groundwater contour lines or piezometric surface.</a:t>
            </a:r>
          </a:p>
        </p:txBody>
      </p:sp>
      <p:pic>
        <p:nvPicPr>
          <p:cNvPr id="2" name="Picture 1">
            <a:extLst>
              <a:ext uri="{FF2B5EF4-FFF2-40B4-BE49-F238E27FC236}">
                <a16:creationId xmlns:a16="http://schemas.microsoft.com/office/drawing/2014/main" id="{7291CC69-DE50-4250-B97A-97F999321375}"/>
              </a:ext>
            </a:extLst>
          </p:cNvPr>
          <p:cNvPicPr>
            <a:picLocks noChangeAspect="1"/>
          </p:cNvPicPr>
          <p:nvPr/>
        </p:nvPicPr>
        <p:blipFill>
          <a:blip r:embed="rId2"/>
          <a:stretch>
            <a:fillRect/>
          </a:stretch>
        </p:blipFill>
        <p:spPr>
          <a:xfrm>
            <a:off x="810207" y="357810"/>
            <a:ext cx="10454141" cy="2928730"/>
          </a:xfrm>
          <a:prstGeom prst="rect">
            <a:avLst/>
          </a:prstGeom>
        </p:spPr>
      </p:pic>
    </p:spTree>
    <p:extLst>
      <p:ext uri="{BB962C8B-B14F-4D97-AF65-F5344CB8AC3E}">
        <p14:creationId xmlns:p14="http://schemas.microsoft.com/office/powerpoint/2010/main" val="2262767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BCA5FC-B682-45FE-88AA-D440D6BF4AAB}"/>
              </a:ext>
            </a:extLst>
          </p:cNvPr>
          <p:cNvPicPr>
            <a:picLocks noGrp="1" noChangeAspect="1"/>
          </p:cNvPicPr>
          <p:nvPr>
            <p:ph idx="1"/>
          </p:nvPr>
        </p:nvPicPr>
        <p:blipFill>
          <a:blip r:embed="rId2"/>
          <a:stretch>
            <a:fillRect/>
          </a:stretch>
        </p:blipFill>
        <p:spPr>
          <a:xfrm>
            <a:off x="4399722" y="182354"/>
            <a:ext cx="7553739" cy="6191941"/>
          </a:xfrm>
          <a:prstGeom prst="rect">
            <a:avLst/>
          </a:prstGeom>
        </p:spPr>
      </p:pic>
      <p:sp>
        <p:nvSpPr>
          <p:cNvPr id="5" name="Rectangle 4">
            <a:extLst>
              <a:ext uri="{FF2B5EF4-FFF2-40B4-BE49-F238E27FC236}">
                <a16:creationId xmlns:a16="http://schemas.microsoft.com/office/drawing/2014/main" id="{31FB71C5-FBBB-4697-A87E-E7AC2A87921F}"/>
              </a:ext>
            </a:extLst>
          </p:cNvPr>
          <p:cNvSpPr/>
          <p:nvPr/>
        </p:nvSpPr>
        <p:spPr>
          <a:xfrm>
            <a:off x="92766" y="773407"/>
            <a:ext cx="4200938" cy="334784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The dip of folded or tilted bedrock can transfer water across watershed boundaries where geologic layers are unfractured and relatively impermeable. </a:t>
            </a:r>
          </a:p>
        </p:txBody>
      </p:sp>
    </p:spTree>
    <p:extLst>
      <p:ext uri="{BB962C8B-B14F-4D97-AF65-F5344CB8AC3E}">
        <p14:creationId xmlns:p14="http://schemas.microsoft.com/office/powerpoint/2010/main" val="200553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C86FF5-452A-4174-A1EC-365B7DC06B48}"/>
              </a:ext>
            </a:extLst>
          </p:cNvPr>
          <p:cNvSpPr>
            <a:spLocks noGrp="1"/>
          </p:cNvSpPr>
          <p:nvPr>
            <p:ph idx="1"/>
          </p:nvPr>
        </p:nvSpPr>
        <p:spPr>
          <a:xfrm>
            <a:off x="145775" y="238538"/>
            <a:ext cx="11926956" cy="6619461"/>
          </a:xfrm>
        </p:spPr>
        <p:txBody>
          <a:bodyPr>
            <a:normAutofit lnSpcReduction="10000"/>
          </a:bodyPr>
          <a:lstStyle/>
          <a:p>
            <a:pPr algn="just">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Generally: </a:t>
            </a:r>
          </a:p>
          <a:p>
            <a:pPr lvl="1" algn="just">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A watershed embraces all its natural and artificial (manmade) features, including its surface and subsurface features: climate and weather patterns, geologic and topographic history, soils and vegetation characteristics, and land use.</a:t>
            </a:r>
          </a:p>
          <a:p>
            <a:pPr lvl="1" algn="just">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Watersheds are biophysical systems that define the land surface that drains </a:t>
            </a:r>
            <a:r>
              <a:rPr lang="en-US" b="1" dirty="0">
                <a:solidFill>
                  <a:srgbClr val="0070C0"/>
                </a:solidFill>
                <a:latin typeface="Arial" panose="020B0604020202020204" pitchFamily="34" charset="0"/>
                <a:cs typeface="Arial" panose="020B0604020202020204" pitchFamily="34" charset="0"/>
              </a:rPr>
              <a:t>water and waterborne sediments, nutrients, and chemical constituents to a point </a:t>
            </a:r>
            <a:r>
              <a:rPr lang="en-US" dirty="0">
                <a:latin typeface="Arial" panose="020B0604020202020204" pitchFamily="34" charset="0"/>
                <a:cs typeface="Arial" panose="020B0604020202020204" pitchFamily="34" charset="0"/>
              </a:rPr>
              <a:t>in a stream channel or a river defined by topographic boundaries.</a:t>
            </a:r>
          </a:p>
          <a:p>
            <a:pPr lvl="1" algn="just">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Watersheds are the surface landscape systems that transform precipitation into water flows to streams and rivers, most of which reach the oceans. </a:t>
            </a:r>
          </a:p>
          <a:p>
            <a:pPr lvl="1" algn="just">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Watersheds are the systems used to study the hydrologic cycle and they help us understand </a:t>
            </a:r>
            <a:r>
              <a:rPr lang="en-US" b="1" dirty="0">
                <a:solidFill>
                  <a:srgbClr val="0070C0"/>
                </a:solidFill>
                <a:latin typeface="Arial" panose="020B0604020202020204" pitchFamily="34" charset="0"/>
                <a:cs typeface="Arial" panose="020B0604020202020204" pitchFamily="34" charset="0"/>
              </a:rPr>
              <a:t>how human activities influence components of the hydrologic cycle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8892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099E-166E-4D7A-9DB7-A96175D3F711}"/>
              </a:ext>
            </a:extLst>
          </p:cNvPr>
          <p:cNvSpPr>
            <a:spLocks noGrp="1"/>
          </p:cNvSpPr>
          <p:nvPr>
            <p:ph type="title"/>
          </p:nvPr>
        </p:nvSpPr>
        <p:spPr>
          <a:xfrm>
            <a:off x="304799" y="198784"/>
            <a:ext cx="11049001" cy="450574"/>
          </a:xfrm>
        </p:spPr>
        <p:txBody>
          <a:bodyPr>
            <a:normAutofit fontScale="90000"/>
          </a:bodyPr>
          <a:lstStyle/>
          <a:p>
            <a:r>
              <a:rPr lang="en-US" sz="2800" b="1" dirty="0">
                <a:solidFill>
                  <a:srgbClr val="002060"/>
                </a:solidFill>
                <a:latin typeface="Arial" panose="020B0604020202020204" pitchFamily="34" charset="0"/>
              </a:rPr>
              <a:t>Brief History of watershed management</a:t>
            </a:r>
            <a:endParaRPr lang="en-US" sz="2800" dirty="0">
              <a:solidFill>
                <a:srgbClr val="002060"/>
              </a:solidFill>
            </a:endParaRPr>
          </a:p>
        </p:txBody>
      </p:sp>
      <p:sp>
        <p:nvSpPr>
          <p:cNvPr id="3" name="Content Placeholder 2">
            <a:extLst>
              <a:ext uri="{FF2B5EF4-FFF2-40B4-BE49-F238E27FC236}">
                <a16:creationId xmlns:a16="http://schemas.microsoft.com/office/drawing/2014/main" id="{C5A396E2-C5CD-4230-A60C-00BF5A79D545}"/>
              </a:ext>
            </a:extLst>
          </p:cNvPr>
          <p:cNvSpPr>
            <a:spLocks noGrp="1"/>
          </p:cNvSpPr>
          <p:nvPr>
            <p:ph idx="1"/>
          </p:nvPr>
        </p:nvSpPr>
        <p:spPr>
          <a:xfrm>
            <a:off x="304799" y="755374"/>
            <a:ext cx="11622157" cy="6102625"/>
          </a:xfrm>
        </p:spPr>
        <p:txBody>
          <a:bodyPr>
            <a:noAutofit/>
          </a:bodyPr>
          <a:lstStyle/>
          <a:p>
            <a:pPr algn="just">
              <a:lnSpc>
                <a:spcPct val="150000"/>
              </a:lnSpc>
              <a:buFont typeface="Wingdings" panose="05000000000000000000" pitchFamily="2" charset="2"/>
              <a:buChar char="q"/>
            </a:pPr>
            <a:r>
              <a:rPr lang="en-US" sz="2400" dirty="0">
                <a:solidFill>
                  <a:srgbClr val="000000"/>
                </a:solidFill>
                <a:latin typeface="Arial" panose="020B0604020202020204" pitchFamily="34" charset="0"/>
                <a:cs typeface="Arial" panose="020B0604020202020204" pitchFamily="34" charset="0"/>
              </a:rPr>
              <a:t>Watershed Management is a new concept with a long history during which it has been understood in different ways.</a:t>
            </a:r>
          </a:p>
          <a:p>
            <a:pPr algn="just">
              <a:lnSpc>
                <a:spcPct val="150000"/>
              </a:lnSpc>
              <a:buFont typeface="Wingdings" panose="05000000000000000000" pitchFamily="2" charset="2"/>
              <a:buChar char="q"/>
            </a:pPr>
            <a:r>
              <a:rPr lang="en-US" sz="2400" dirty="0">
                <a:solidFill>
                  <a:srgbClr val="000000"/>
                </a:solidFill>
                <a:latin typeface="Arial" panose="020B0604020202020204" pitchFamily="34" charset="0"/>
                <a:cs typeface="Arial" panose="020B0604020202020204" pitchFamily="34" charset="0"/>
              </a:rPr>
              <a:t>For thousands of years people have attempted to control the flow and quality of water and its management activities have been documented since these early times (e.g. irrigation of agricultural land). </a:t>
            </a:r>
          </a:p>
          <a:p>
            <a:pPr algn="just">
              <a:lnSpc>
                <a:spcPct val="150000"/>
              </a:lnSpc>
              <a:buFont typeface="Wingdings" panose="05000000000000000000" pitchFamily="2" charset="2"/>
              <a:buChar char="q"/>
            </a:pPr>
            <a:r>
              <a:rPr lang="en-US" sz="2400" dirty="0">
                <a:solidFill>
                  <a:srgbClr val="000000"/>
                </a:solidFill>
                <a:latin typeface="Arial" panose="020B0604020202020204" pitchFamily="34" charset="0"/>
                <a:cs typeface="Arial" panose="020B0604020202020204" pitchFamily="34" charset="0"/>
              </a:rPr>
              <a:t>In addition, conflicts about water use are known from Mesopotamia 4,500 years ago, but the management of water was not done within watersheds. </a:t>
            </a:r>
          </a:p>
          <a:p>
            <a:pPr algn="just">
              <a:lnSpc>
                <a:spcPct val="150000"/>
              </a:lnSpc>
              <a:buFont typeface="Wingdings" panose="05000000000000000000" pitchFamily="2" charset="2"/>
              <a:buChar char="q"/>
            </a:pPr>
            <a:r>
              <a:rPr lang="en-US" sz="2400" dirty="0">
                <a:solidFill>
                  <a:srgbClr val="000000"/>
                </a:solidFill>
                <a:latin typeface="Arial" panose="020B0604020202020204" pitchFamily="34" charset="0"/>
                <a:cs typeface="Arial" panose="020B0604020202020204" pitchFamily="34" charset="0"/>
              </a:rPr>
              <a:t>“Despite this long experience in water use and water management, humans have failed to manage water well”. </a:t>
            </a:r>
          </a:p>
        </p:txBody>
      </p:sp>
    </p:spTree>
    <p:extLst>
      <p:ext uri="{BB962C8B-B14F-4D97-AF65-F5344CB8AC3E}">
        <p14:creationId xmlns:p14="http://schemas.microsoft.com/office/powerpoint/2010/main" val="3045650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0A0AC0-C237-4732-93D8-250F3B58302B}"/>
              </a:ext>
            </a:extLst>
          </p:cNvPr>
          <p:cNvSpPr>
            <a:spLocks noGrp="1"/>
          </p:cNvSpPr>
          <p:nvPr>
            <p:ph idx="1"/>
          </p:nvPr>
        </p:nvSpPr>
        <p:spPr>
          <a:xfrm>
            <a:off x="424070" y="278296"/>
            <a:ext cx="11449877" cy="6400800"/>
          </a:xfrm>
        </p:spPr>
        <p:txBody>
          <a:bodyPr>
            <a:normAutofit fontScale="92500" lnSpcReduction="10000"/>
          </a:bodyPr>
          <a:lstStyle/>
          <a:p>
            <a:pPr algn="just">
              <a:lnSpc>
                <a:spcPct val="150000"/>
              </a:lnSpc>
              <a:buFont typeface="Wingdings" panose="05000000000000000000" pitchFamily="2" charset="2"/>
              <a:buChar char="q"/>
            </a:pPr>
            <a:r>
              <a:rPr lang="en-US" dirty="0">
                <a:solidFill>
                  <a:srgbClr val="000000"/>
                </a:solidFill>
                <a:latin typeface="Arial" panose="020B0604020202020204" pitchFamily="34" charset="0"/>
                <a:cs typeface="Arial" panose="020B0604020202020204" pitchFamily="34" charset="0"/>
              </a:rPr>
              <a:t>So, the concept of watershed management has existed for millennia.</a:t>
            </a:r>
          </a:p>
          <a:p>
            <a:pPr algn="just">
              <a:lnSpc>
                <a:spcPct val="150000"/>
              </a:lnSpc>
              <a:buFont typeface="Wingdings" panose="05000000000000000000" pitchFamily="2" charset="2"/>
              <a:buChar char="q"/>
            </a:pPr>
            <a:r>
              <a:rPr lang="en-US" dirty="0">
                <a:solidFill>
                  <a:srgbClr val="000000"/>
                </a:solidFill>
                <a:latin typeface="Arial" panose="020B0604020202020204" pitchFamily="34" charset="0"/>
                <a:cs typeface="Arial" panose="020B0604020202020204" pitchFamily="34" charset="0"/>
              </a:rPr>
              <a:t>The Atharva Veda text from 800 BC contains what may well be the first written reference to watershed management which states that: ‘‘one should take proper managerial action to use and conserve water from mountains, wells, rivers and also rainwater for use in drinking, agriculture, industries’’ (Chandra 1990). </a:t>
            </a:r>
          </a:p>
          <a:p>
            <a:pPr algn="just">
              <a:lnSpc>
                <a:spcPct val="150000"/>
              </a:lnSpc>
              <a:buFont typeface="Wingdings" panose="05000000000000000000" pitchFamily="2" charset="2"/>
              <a:buChar char="q"/>
            </a:pPr>
            <a:r>
              <a:rPr lang="en-US" dirty="0">
                <a:solidFill>
                  <a:srgbClr val="000000"/>
                </a:solidFill>
                <a:latin typeface="Arial" panose="020B0604020202020204" pitchFamily="34" charset="0"/>
                <a:cs typeface="Arial" panose="020B0604020202020204" pitchFamily="34" charset="0"/>
              </a:rPr>
              <a:t>In the West, Benjamin Franklin recognized the need for watershed management as early as 1790. </a:t>
            </a:r>
          </a:p>
          <a:p>
            <a:pPr algn="just">
              <a:lnSpc>
                <a:spcPct val="150000"/>
              </a:lnSpc>
              <a:buFont typeface="Wingdings" panose="05000000000000000000" pitchFamily="2" charset="2"/>
              <a:buChar char="q"/>
            </a:pPr>
            <a:r>
              <a:rPr lang="en-US" dirty="0">
                <a:solidFill>
                  <a:srgbClr val="000000"/>
                </a:solidFill>
                <a:latin typeface="Arial" panose="020B0604020202020204" pitchFamily="34" charset="0"/>
                <a:cs typeface="Arial" panose="020B0604020202020204" pitchFamily="34" charset="0"/>
              </a:rPr>
              <a:t>However, watershed management as a holistic concept was not defined until the mid-20th century.</a:t>
            </a:r>
          </a:p>
          <a:p>
            <a:endParaRPr lang="en-US" dirty="0"/>
          </a:p>
        </p:txBody>
      </p:sp>
    </p:spTree>
    <p:extLst>
      <p:ext uri="{BB962C8B-B14F-4D97-AF65-F5344CB8AC3E}">
        <p14:creationId xmlns:p14="http://schemas.microsoft.com/office/powerpoint/2010/main" val="329248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0B3236-0E53-4E2B-9342-270ABEB52F58}"/>
              </a:ext>
            </a:extLst>
          </p:cNvPr>
          <p:cNvSpPr>
            <a:spLocks noGrp="1"/>
          </p:cNvSpPr>
          <p:nvPr>
            <p:ph idx="1"/>
          </p:nvPr>
        </p:nvSpPr>
        <p:spPr>
          <a:xfrm>
            <a:off x="344557" y="384313"/>
            <a:ext cx="11436625" cy="6241774"/>
          </a:xfrm>
        </p:spPr>
        <p:txBody>
          <a:bodyPr/>
          <a:lstStyle/>
          <a:p>
            <a:pPr algn="just">
              <a:lnSpc>
                <a:spcPct val="150000"/>
              </a:lnSpc>
              <a:buFont typeface="Wingdings" panose="05000000000000000000" pitchFamily="2" charset="2"/>
              <a:buChar char="q"/>
            </a:pPr>
            <a:r>
              <a:rPr lang="en-US" sz="2400" dirty="0">
                <a:solidFill>
                  <a:srgbClr val="000000"/>
                </a:solidFill>
                <a:latin typeface="Arial" panose="020B0604020202020204" pitchFamily="34" charset="0"/>
                <a:cs typeface="Arial" panose="020B0604020202020204" pitchFamily="34" charset="0"/>
              </a:rPr>
              <a:t>Two historical processes gave rise to the birth of watershed management concept:</a:t>
            </a:r>
          </a:p>
          <a:p>
            <a:pPr lvl="1" algn="just">
              <a:lnSpc>
                <a:spcPct val="150000"/>
              </a:lnSpc>
              <a:buFont typeface="Courier New" panose="02070309020205020404" pitchFamily="49" charset="0"/>
              <a:buChar char="o"/>
            </a:pPr>
            <a:r>
              <a:rPr lang="en-US" dirty="0">
                <a:solidFill>
                  <a:srgbClr val="000000"/>
                </a:solidFill>
                <a:latin typeface="Arial" panose="020B0604020202020204" pitchFamily="34" charset="0"/>
                <a:cs typeface="Arial" panose="020B0604020202020204" pitchFamily="34" charset="0"/>
              </a:rPr>
              <a:t>Restoration activities to rehabilitate the Alps in Europe in the 1890s </a:t>
            </a:r>
          </a:p>
          <a:p>
            <a:pPr lvl="2" algn="just">
              <a:lnSpc>
                <a:spcPct val="150000"/>
              </a:lnSpc>
              <a:buFont typeface="Wingdings" panose="05000000000000000000" pitchFamily="2" charset="2"/>
              <a:buChar char="Ø"/>
            </a:pPr>
            <a:r>
              <a:rPr lang="en-US" sz="2400" b="1" dirty="0">
                <a:solidFill>
                  <a:srgbClr val="00B050"/>
                </a:solidFill>
                <a:latin typeface="Arial" panose="020B0604020202020204" pitchFamily="34" charset="0"/>
                <a:cs typeface="Arial" panose="020B0604020202020204" pitchFamily="34" charset="0"/>
              </a:rPr>
              <a:t>(developed land restoration and flood control techniques)</a:t>
            </a:r>
          </a:p>
          <a:p>
            <a:pPr lvl="1" algn="just">
              <a:lnSpc>
                <a:spcPct val="150000"/>
              </a:lnSpc>
              <a:buFont typeface="Courier New" panose="02070309020205020404" pitchFamily="49" charset="0"/>
              <a:buChar char="o"/>
            </a:pPr>
            <a:r>
              <a:rPr lang="en-US" dirty="0">
                <a:solidFill>
                  <a:srgbClr val="000000"/>
                </a:solidFill>
                <a:latin typeface="Arial" panose="020B0604020202020204" pitchFamily="34" charset="0"/>
                <a:cs typeface="Arial" panose="020B0604020202020204" pitchFamily="34" charset="0"/>
              </a:rPr>
              <a:t>The conservation movement in USA 1930s-Soil Conservation Service </a:t>
            </a:r>
          </a:p>
          <a:p>
            <a:pPr lvl="2" algn="just">
              <a:lnSpc>
                <a:spcPct val="150000"/>
              </a:lnSpc>
              <a:buFont typeface="Wingdings" panose="05000000000000000000" pitchFamily="2" charset="2"/>
              <a:buChar char="Ø"/>
            </a:pPr>
            <a:r>
              <a:rPr lang="en-US" sz="2400" b="1" dirty="0">
                <a:solidFill>
                  <a:srgbClr val="00B050"/>
                </a:solidFill>
                <a:latin typeface="Arial" panose="020B0604020202020204" pitchFamily="34" charset="0"/>
                <a:cs typeface="Arial" panose="020B0604020202020204" pitchFamily="34" charset="0"/>
              </a:rPr>
              <a:t>(developed soil and water conservation techniques)</a:t>
            </a:r>
          </a:p>
          <a:p>
            <a:endParaRPr lang="en-US" dirty="0"/>
          </a:p>
        </p:txBody>
      </p:sp>
    </p:spTree>
    <p:extLst>
      <p:ext uri="{BB962C8B-B14F-4D97-AF65-F5344CB8AC3E}">
        <p14:creationId xmlns:p14="http://schemas.microsoft.com/office/powerpoint/2010/main" val="3005091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5E1C26-6269-4E0A-B6FD-9FB612399CF7}"/>
              </a:ext>
            </a:extLst>
          </p:cNvPr>
          <p:cNvSpPr>
            <a:spLocks noGrp="1"/>
          </p:cNvSpPr>
          <p:nvPr>
            <p:ph idx="1"/>
          </p:nvPr>
        </p:nvSpPr>
        <p:spPr>
          <a:xfrm>
            <a:off x="198783" y="397565"/>
            <a:ext cx="11675165" cy="6241774"/>
          </a:xfrm>
        </p:spPr>
        <p:txBody>
          <a:bodyPr/>
          <a:lstStyle/>
          <a:p>
            <a:pPr algn="just">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1944- Society of American Foresters coined the term watershed management</a:t>
            </a:r>
          </a:p>
          <a:p>
            <a:pPr lvl="1" algn="just">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“The management of natural resources of a drainage basin primarily for the production and protection of water supplies and water-based resources for:</a:t>
            </a:r>
          </a:p>
          <a:p>
            <a:pPr lvl="2" algn="just">
              <a:lnSpc>
                <a:spcPct val="150000"/>
              </a:lnSpc>
              <a:buFont typeface="Wingdings" panose="05000000000000000000" pitchFamily="2" charset="2"/>
              <a:buChar char="Ø"/>
            </a:pPr>
            <a:r>
              <a:rPr lang="en-US" sz="2400" b="1" dirty="0">
                <a:solidFill>
                  <a:srgbClr val="00B050"/>
                </a:solidFill>
                <a:latin typeface="Arial" panose="020B0604020202020204" pitchFamily="34" charset="0"/>
                <a:cs typeface="Arial" panose="020B0604020202020204" pitchFamily="34" charset="0"/>
              </a:rPr>
              <a:t>the control of erosion and floods, and </a:t>
            </a:r>
          </a:p>
          <a:p>
            <a:pPr lvl="2" algn="just">
              <a:lnSpc>
                <a:spcPct val="150000"/>
              </a:lnSpc>
              <a:buFont typeface="Wingdings" panose="05000000000000000000" pitchFamily="2" charset="2"/>
              <a:buChar char="Ø"/>
            </a:pPr>
            <a:r>
              <a:rPr lang="en-US" sz="2400" b="1" dirty="0">
                <a:solidFill>
                  <a:srgbClr val="00B050"/>
                </a:solidFill>
                <a:latin typeface="Arial" panose="020B0604020202020204" pitchFamily="34" charset="0"/>
                <a:cs typeface="Arial" panose="020B0604020202020204" pitchFamily="34" charset="0"/>
              </a:rPr>
              <a:t>the protection of aesthetic values associated with water.”</a:t>
            </a:r>
          </a:p>
          <a:p>
            <a:endParaRPr lang="en-US" dirty="0"/>
          </a:p>
        </p:txBody>
      </p:sp>
    </p:spTree>
    <p:extLst>
      <p:ext uri="{BB962C8B-B14F-4D97-AF65-F5344CB8AC3E}">
        <p14:creationId xmlns:p14="http://schemas.microsoft.com/office/powerpoint/2010/main" val="400974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98EEC-9449-4458-AA93-A8F0C8AB6DF3}"/>
              </a:ext>
            </a:extLst>
          </p:cNvPr>
          <p:cNvSpPr>
            <a:spLocks noGrp="1"/>
          </p:cNvSpPr>
          <p:nvPr>
            <p:ph type="title"/>
          </p:nvPr>
        </p:nvSpPr>
        <p:spPr>
          <a:xfrm>
            <a:off x="838200" y="365126"/>
            <a:ext cx="10515600" cy="907084"/>
          </a:xfrm>
        </p:spPr>
        <p:txBody>
          <a:bodyPr>
            <a:normAutofit/>
          </a:bodyPr>
          <a:lstStyle/>
          <a:p>
            <a:r>
              <a:rPr lang="en-US" sz="2800" b="1" dirty="0">
                <a:solidFill>
                  <a:srgbClr val="00B050"/>
                </a:solidFill>
                <a:latin typeface="Arial" panose="020B0604020202020204" pitchFamily="34" charset="0"/>
                <a:cs typeface="Arial" panose="020B0604020202020204" pitchFamily="34" charset="0"/>
              </a:rPr>
              <a:t>Learning outcomes</a:t>
            </a:r>
          </a:p>
        </p:txBody>
      </p:sp>
      <p:sp>
        <p:nvSpPr>
          <p:cNvPr id="3" name="Content Placeholder 2">
            <a:extLst>
              <a:ext uri="{FF2B5EF4-FFF2-40B4-BE49-F238E27FC236}">
                <a16:creationId xmlns:a16="http://schemas.microsoft.com/office/drawing/2014/main" id="{EB5D4414-64E7-4D01-BDE1-9C890B57618F}"/>
              </a:ext>
            </a:extLst>
          </p:cNvPr>
          <p:cNvSpPr>
            <a:spLocks noGrp="1"/>
          </p:cNvSpPr>
          <p:nvPr>
            <p:ph idx="1"/>
          </p:nvPr>
        </p:nvSpPr>
        <p:spPr>
          <a:xfrm>
            <a:off x="838200" y="1272210"/>
            <a:ext cx="10515600" cy="5220664"/>
          </a:xfrm>
        </p:spPr>
        <p:txBody>
          <a:bodyPr/>
          <a:lstStyle/>
          <a:p>
            <a:pPr algn="just">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At the end of the topic students are be able to:</a:t>
            </a:r>
          </a:p>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Define watershed and watershed management</a:t>
            </a:r>
          </a:p>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Know historical overview of watershed management</a:t>
            </a:r>
          </a:p>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Know basic principles of watershed management</a:t>
            </a:r>
          </a:p>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Explain rationale for using watershed for planning and development</a:t>
            </a:r>
          </a:p>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Know watershed characteristics which affect watershed function</a:t>
            </a:r>
          </a:p>
          <a:p>
            <a:endParaRPr lang="en-US" dirty="0"/>
          </a:p>
        </p:txBody>
      </p:sp>
    </p:spTree>
    <p:extLst>
      <p:ext uri="{BB962C8B-B14F-4D97-AF65-F5344CB8AC3E}">
        <p14:creationId xmlns:p14="http://schemas.microsoft.com/office/powerpoint/2010/main" val="310483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C052-2A1C-4767-9C8B-7C66EAA0B9CC}"/>
              </a:ext>
            </a:extLst>
          </p:cNvPr>
          <p:cNvSpPr>
            <a:spLocks noGrp="1"/>
          </p:cNvSpPr>
          <p:nvPr>
            <p:ph type="title"/>
          </p:nvPr>
        </p:nvSpPr>
        <p:spPr>
          <a:xfrm>
            <a:off x="251791" y="1"/>
            <a:ext cx="11102009" cy="636103"/>
          </a:xfrm>
        </p:spPr>
        <p:txBody>
          <a:bodyPr>
            <a:normAutofit fontScale="90000"/>
          </a:bodyPr>
          <a:lstStyle/>
          <a:p>
            <a:br>
              <a:rPr lang="en-US" b="1" dirty="0">
                <a:latin typeface="Times New Roman" panose="02020603050405020304" pitchFamily="18" charset="0"/>
              </a:rPr>
            </a:br>
            <a:r>
              <a:rPr lang="en-US" sz="3100" b="1" dirty="0">
                <a:latin typeface="Times New Roman" panose="02020603050405020304" pitchFamily="18" charset="0"/>
              </a:rPr>
              <a:t>Development of Modern (new concept) watershed management</a:t>
            </a:r>
            <a:br>
              <a:rPr lang="en-US" b="1" dirty="0">
                <a:latin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623F73D8-23B2-4544-B399-6B82C044654F}"/>
              </a:ext>
            </a:extLst>
          </p:cNvPr>
          <p:cNvSpPr>
            <a:spLocks noGrp="1"/>
          </p:cNvSpPr>
          <p:nvPr>
            <p:ph idx="1"/>
          </p:nvPr>
        </p:nvSpPr>
        <p:spPr>
          <a:xfrm>
            <a:off x="139148" y="980661"/>
            <a:ext cx="11913703" cy="6221896"/>
          </a:xfrm>
        </p:spPr>
        <p:txBody>
          <a:bodyPr>
            <a:noAutofit/>
          </a:bodyPr>
          <a:lstStyle/>
          <a:p>
            <a:pPr algn="just">
              <a:lnSpc>
                <a:spcPct val="200000"/>
              </a:lnSpc>
              <a:buFont typeface="Courier New" panose="02070309020205020404" pitchFamily="49" charset="0"/>
              <a:buChar char="o"/>
            </a:pPr>
            <a:r>
              <a:rPr lang="en-US" sz="2400" b="1" dirty="0">
                <a:latin typeface="Arial" panose="020B0604020202020204" pitchFamily="34" charset="0"/>
                <a:cs typeface="Arial" panose="020B0604020202020204" pitchFamily="34" charset="0"/>
              </a:rPr>
              <a:t>1950-1970</a:t>
            </a:r>
            <a:r>
              <a:rPr lang="en-US" sz="2400" dirty="0">
                <a:latin typeface="Arial" panose="020B0604020202020204" pitchFamily="34" charset="0"/>
                <a:cs typeface="Arial" panose="020B0604020202020204" pitchFamily="34" charset="0"/>
              </a:rPr>
              <a:t>: Pioneer WM Projects in India, Chile, Argentina, Nepal, Jamaica </a:t>
            </a:r>
          </a:p>
          <a:p>
            <a:pPr algn="just">
              <a:lnSpc>
                <a:spcPct val="200000"/>
              </a:lnSpc>
              <a:buFont typeface="Courier New" panose="02070309020205020404" pitchFamily="49" charset="0"/>
              <a:buChar char="o"/>
            </a:pPr>
            <a:r>
              <a:rPr lang="en-US" sz="2400" b="1" dirty="0">
                <a:latin typeface="Arial" panose="020B0604020202020204" pitchFamily="34" charset="0"/>
                <a:cs typeface="Arial" panose="020B0604020202020204" pitchFamily="34" charset="0"/>
              </a:rPr>
              <a:t>1950-1975</a:t>
            </a:r>
            <a:r>
              <a:rPr lang="en-US" sz="2400" dirty="0">
                <a:latin typeface="Arial" panose="020B0604020202020204" pitchFamily="34" charset="0"/>
                <a:cs typeface="Arial" panose="020B0604020202020204" pitchFamily="34" charset="0"/>
              </a:rPr>
              <a:t>: Publications such as WM,SC Manuals, FAO Conservation Guides</a:t>
            </a:r>
          </a:p>
          <a:p>
            <a:pPr algn="just">
              <a:lnSpc>
                <a:spcPct val="200000"/>
              </a:lnSpc>
              <a:buFont typeface="Courier New" panose="02070309020205020404" pitchFamily="49" charset="0"/>
              <a:buChar char="o"/>
            </a:pPr>
            <a:r>
              <a:rPr lang="en-US" sz="2400" b="1" dirty="0">
                <a:latin typeface="Arial" panose="020B0604020202020204" pitchFamily="34" charset="0"/>
                <a:cs typeface="Arial" panose="020B0604020202020204" pitchFamily="34" charset="0"/>
              </a:rPr>
              <a:t>1950-1980</a:t>
            </a:r>
            <a:r>
              <a:rPr lang="en-US" sz="2400" dirty="0">
                <a:latin typeface="Arial" panose="020B0604020202020204" pitchFamily="34" charset="0"/>
                <a:cs typeface="Arial" panose="020B0604020202020204" pitchFamily="34" charset="0"/>
              </a:rPr>
              <a:t>: Series of seminars on ‘</a:t>
            </a:r>
            <a:r>
              <a:rPr lang="en-US" sz="2400" b="1" dirty="0">
                <a:latin typeface="Arial" panose="020B0604020202020204" pitchFamily="34" charset="0"/>
                <a:cs typeface="Arial" panose="020B0604020202020204" pitchFamily="34" charset="0"/>
              </a:rPr>
              <a:t>Management of Mountain Watersheds</a:t>
            </a:r>
            <a:r>
              <a:rPr lang="en-US" sz="2400" dirty="0">
                <a:latin typeface="Arial" panose="020B0604020202020204" pitchFamily="34" charset="0"/>
                <a:cs typeface="Arial" panose="020B0604020202020204" pitchFamily="34" charset="0"/>
              </a:rPr>
              <a:t>’ in Asia, Latin America initiated by European Forestry Commission</a:t>
            </a:r>
          </a:p>
          <a:p>
            <a:pPr algn="just">
              <a:lnSpc>
                <a:spcPct val="200000"/>
              </a:lnSpc>
              <a:buFont typeface="Courier New" panose="02070309020205020404" pitchFamily="49" charset="0"/>
              <a:buChar char="o"/>
            </a:pPr>
            <a:r>
              <a:rPr lang="en-US" sz="2400" b="1" dirty="0">
                <a:latin typeface="Arial" panose="020B0604020202020204" pitchFamily="34" charset="0"/>
                <a:cs typeface="Arial" panose="020B0604020202020204" pitchFamily="34" charset="0"/>
              </a:rPr>
              <a:t>1950-1980</a:t>
            </a:r>
            <a:r>
              <a:rPr lang="en-US" sz="2400" dirty="0">
                <a:latin typeface="Arial" panose="020B0604020202020204" pitchFamily="34" charset="0"/>
                <a:cs typeface="Arial" panose="020B0604020202020204" pitchFamily="34" charset="0"/>
              </a:rPr>
              <a:t>: Study tours of experts from developing countries to USA, Europe, China</a:t>
            </a:r>
          </a:p>
        </p:txBody>
      </p:sp>
    </p:spTree>
    <p:extLst>
      <p:ext uri="{BB962C8B-B14F-4D97-AF65-F5344CB8AC3E}">
        <p14:creationId xmlns:p14="http://schemas.microsoft.com/office/powerpoint/2010/main" val="703586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37BAC0-75C7-4A27-9683-96D55CD02A35}"/>
              </a:ext>
            </a:extLst>
          </p:cNvPr>
          <p:cNvSpPr>
            <a:spLocks noGrp="1"/>
          </p:cNvSpPr>
          <p:nvPr>
            <p:ph idx="1"/>
          </p:nvPr>
        </p:nvSpPr>
        <p:spPr>
          <a:xfrm>
            <a:off x="265042" y="424070"/>
            <a:ext cx="11595653" cy="6069495"/>
          </a:xfrm>
        </p:spPr>
        <p:txBody>
          <a:bodyPr/>
          <a:lstStyle/>
          <a:p>
            <a:pPr algn="just">
              <a:lnSpc>
                <a:spcPct val="200000"/>
              </a:lnSpc>
              <a:buFont typeface="Courier New" panose="02070309020205020404" pitchFamily="49" charset="0"/>
              <a:buChar char="o"/>
            </a:pPr>
            <a:r>
              <a:rPr lang="en-US" sz="2400" b="1" dirty="0">
                <a:latin typeface="Arial" panose="020B0604020202020204" pitchFamily="34" charset="0"/>
                <a:cs typeface="Arial" panose="020B0604020202020204" pitchFamily="34" charset="0"/>
              </a:rPr>
              <a:t>1960s: </a:t>
            </a:r>
            <a:r>
              <a:rPr lang="en-US" sz="2400" dirty="0">
                <a:latin typeface="Arial" panose="020B0604020202020204" pitchFamily="34" charset="0"/>
                <a:cs typeface="Arial" panose="020B0604020202020204" pitchFamily="34" charset="0"/>
              </a:rPr>
              <a:t>Awareness on the importance of upstream-downstream linkages in a watershed</a:t>
            </a:r>
          </a:p>
          <a:p>
            <a:pPr algn="just">
              <a:lnSpc>
                <a:spcPct val="200000"/>
              </a:lnSpc>
              <a:buFont typeface="Courier New" panose="02070309020205020404" pitchFamily="49" charset="0"/>
              <a:buChar char="o"/>
            </a:pPr>
            <a:r>
              <a:rPr lang="en-US" sz="2400" b="1" dirty="0">
                <a:latin typeface="Arial" panose="020B0604020202020204" pitchFamily="34" charset="0"/>
                <a:cs typeface="Arial" panose="020B0604020202020204" pitchFamily="34" charset="0"/>
              </a:rPr>
              <a:t>1960-1980: </a:t>
            </a:r>
            <a:r>
              <a:rPr lang="en-US" sz="2400" dirty="0">
                <a:latin typeface="Arial" panose="020B0604020202020204" pitchFamily="34" charset="0"/>
                <a:cs typeface="Arial" panose="020B0604020202020204" pitchFamily="34" charset="0"/>
              </a:rPr>
              <a:t>WM training centers in Asia, India, Middle East, Latin America</a:t>
            </a:r>
          </a:p>
          <a:p>
            <a:pPr lvl="1" algn="just">
              <a:lnSpc>
                <a:spcPct val="200000"/>
              </a:lnSpc>
              <a:buFont typeface="Wingdings" panose="05000000000000000000" pitchFamily="2" charset="2"/>
              <a:buChar char="Ø"/>
            </a:pPr>
            <a:r>
              <a:rPr lang="en-US" dirty="0">
                <a:latin typeface="Arial" panose="020B0604020202020204" pitchFamily="34" charset="0"/>
                <a:cs typeface="Arial" panose="020B0604020202020204" pitchFamily="34" charset="0"/>
              </a:rPr>
              <a:t>Asia and Latin America: Strong watershed management programs</a:t>
            </a:r>
          </a:p>
          <a:p>
            <a:pPr lvl="1" algn="just">
              <a:lnSpc>
                <a:spcPct val="200000"/>
              </a:lnSpc>
              <a:buFont typeface="Wingdings" panose="05000000000000000000" pitchFamily="2" charset="2"/>
              <a:buChar char="Ø"/>
            </a:pPr>
            <a:r>
              <a:rPr lang="en-US" dirty="0">
                <a:latin typeface="Arial" panose="020B0604020202020204" pitchFamily="34" charset="0"/>
                <a:cs typeface="Arial" panose="020B0604020202020204" pitchFamily="34" charset="0"/>
              </a:rPr>
              <a:t>Africa: Weak and lagging programs, little or no research and little innovation of WM techniques</a:t>
            </a:r>
          </a:p>
          <a:p>
            <a:endParaRPr lang="en-US" dirty="0"/>
          </a:p>
        </p:txBody>
      </p:sp>
    </p:spTree>
    <p:extLst>
      <p:ext uri="{BB962C8B-B14F-4D97-AF65-F5344CB8AC3E}">
        <p14:creationId xmlns:p14="http://schemas.microsoft.com/office/powerpoint/2010/main" val="1830470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150E-1DF8-4BB4-8FCF-85F96DDC500D}"/>
              </a:ext>
            </a:extLst>
          </p:cNvPr>
          <p:cNvSpPr>
            <a:spLocks noGrp="1"/>
          </p:cNvSpPr>
          <p:nvPr>
            <p:ph type="title"/>
          </p:nvPr>
        </p:nvSpPr>
        <p:spPr>
          <a:xfrm>
            <a:off x="278296" y="145774"/>
            <a:ext cx="11075504" cy="530087"/>
          </a:xfrm>
        </p:spPr>
        <p:txBody>
          <a:bodyPr>
            <a:noAutofit/>
          </a:bodyPr>
          <a:lstStyle/>
          <a:p>
            <a:br>
              <a:rPr lang="en-US" sz="2800" b="1" dirty="0">
                <a:latin typeface="Times New Roman" panose="02020603050405020304" pitchFamily="18" charset="0"/>
              </a:rPr>
            </a:br>
            <a:r>
              <a:rPr lang="en-US" sz="2800" b="1" dirty="0">
                <a:latin typeface="Times New Roman" panose="02020603050405020304" pitchFamily="18" charset="0"/>
              </a:rPr>
              <a:t>Watershed Management and Sustainable Development</a:t>
            </a:r>
            <a:br>
              <a:rPr lang="en-US" sz="2800" b="1" dirty="0">
                <a:latin typeface="Times New Roman" panose="02020603050405020304" pitchFamily="18" charset="0"/>
              </a:rPr>
            </a:br>
            <a:endParaRPr lang="en-US" sz="2800" dirty="0"/>
          </a:p>
        </p:txBody>
      </p:sp>
      <p:sp>
        <p:nvSpPr>
          <p:cNvPr id="3" name="Content Placeholder 2">
            <a:extLst>
              <a:ext uri="{FF2B5EF4-FFF2-40B4-BE49-F238E27FC236}">
                <a16:creationId xmlns:a16="http://schemas.microsoft.com/office/drawing/2014/main" id="{0E31E181-C67A-4CFC-B810-79AC31559121}"/>
              </a:ext>
            </a:extLst>
          </p:cNvPr>
          <p:cNvSpPr>
            <a:spLocks noGrp="1"/>
          </p:cNvSpPr>
          <p:nvPr>
            <p:ph idx="1"/>
          </p:nvPr>
        </p:nvSpPr>
        <p:spPr>
          <a:xfrm>
            <a:off x="278296" y="821636"/>
            <a:ext cx="11728174" cy="5963477"/>
          </a:xfrm>
        </p:spPr>
        <p:txBody>
          <a:bodyPr>
            <a:noAutofit/>
          </a:bodyPr>
          <a:lstStyle/>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1987: </a:t>
            </a:r>
            <a:r>
              <a:rPr lang="en-US" sz="2400" b="1" dirty="0">
                <a:latin typeface="Arial" panose="020B0604020202020204" pitchFamily="34" charset="0"/>
                <a:cs typeface="Arial" panose="020B0604020202020204" pitchFamily="34" charset="0"/>
              </a:rPr>
              <a:t>UN ‘The Brundtland Report’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our common future</a:t>
            </a:r>
            <a:r>
              <a:rPr lang="en-US" sz="2400" dirty="0">
                <a:latin typeface="Arial" panose="020B0604020202020204" pitchFamily="34" charset="0"/>
                <a:cs typeface="Arial" panose="020B0604020202020204" pitchFamily="34" charset="0"/>
              </a:rPr>
              <a:t>’ coined ‘</a:t>
            </a:r>
            <a:r>
              <a:rPr lang="en-US" sz="2400" b="1" i="1" dirty="0">
                <a:solidFill>
                  <a:srgbClr val="00B050"/>
                </a:solidFill>
                <a:latin typeface="Arial" panose="020B0604020202020204" pitchFamily="34" charset="0"/>
                <a:cs typeface="Arial" panose="020B0604020202020204" pitchFamily="34" charset="0"/>
              </a:rPr>
              <a:t>sustainable development</a:t>
            </a:r>
            <a:r>
              <a:rPr lang="en-US" sz="2400" b="1" dirty="0">
                <a:solidFill>
                  <a:srgbClr val="00B050"/>
                </a:solidFill>
                <a:latin typeface="Arial" panose="020B0604020202020204" pitchFamily="34" charset="0"/>
                <a:cs typeface="Arial" panose="020B0604020202020204" pitchFamily="34" charset="0"/>
              </a:rPr>
              <a:t>’: </a:t>
            </a:r>
          </a:p>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New parading in development- satisfying current needs with out compromising the chances of the future generation</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1992: </a:t>
            </a:r>
            <a:r>
              <a:rPr lang="en-US" sz="2400" b="1" dirty="0">
                <a:latin typeface="Arial" panose="020B0604020202020204" pitchFamily="34" charset="0"/>
                <a:cs typeface="Arial" panose="020B0604020202020204" pitchFamily="34" charset="0"/>
              </a:rPr>
              <a:t>Agenda 21 of the Rio conference </a:t>
            </a:r>
            <a:r>
              <a:rPr lang="en-US" sz="2400" dirty="0">
                <a:latin typeface="Arial" panose="020B0604020202020204" pitchFamily="34" charset="0"/>
                <a:cs typeface="Arial" panose="020B0604020202020204" pitchFamily="34" charset="0"/>
              </a:rPr>
              <a:t>emphasized the need for IWM for sustainable development</a:t>
            </a:r>
          </a:p>
          <a:p>
            <a:pPr lvl="1" algn="just">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Key statements</a:t>
            </a:r>
          </a:p>
          <a:p>
            <a:pPr lvl="2" algn="just">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‘Sustainable mountain development’</a:t>
            </a:r>
          </a:p>
          <a:p>
            <a:pPr lvl="2" algn="just">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‘Combating deforestation’</a:t>
            </a:r>
          </a:p>
          <a:p>
            <a:pPr lvl="2" algn="just">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‘Combating desertification and drought’</a:t>
            </a:r>
          </a:p>
        </p:txBody>
      </p:sp>
    </p:spTree>
    <p:extLst>
      <p:ext uri="{BB962C8B-B14F-4D97-AF65-F5344CB8AC3E}">
        <p14:creationId xmlns:p14="http://schemas.microsoft.com/office/powerpoint/2010/main" val="1355704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C5E887-6C33-4DF0-88DA-52F402E253B4}"/>
              </a:ext>
            </a:extLst>
          </p:cNvPr>
          <p:cNvSpPr>
            <a:spLocks noGrp="1"/>
          </p:cNvSpPr>
          <p:nvPr>
            <p:ph idx="1"/>
          </p:nvPr>
        </p:nvSpPr>
        <p:spPr>
          <a:xfrm>
            <a:off x="251791" y="437322"/>
            <a:ext cx="11595652" cy="6241774"/>
          </a:xfrm>
        </p:spPr>
        <p:txBody>
          <a:bodyPr/>
          <a:lstStyle/>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2002: World Summit on Sustainable Development</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2002: International Year of the Mountains</a:t>
            </a:r>
          </a:p>
          <a:p>
            <a:pPr lvl="1" algn="just">
              <a:lnSpc>
                <a:spcPct val="150000"/>
              </a:lnSpc>
              <a:buFont typeface="Courier New" panose="02070309020205020404" pitchFamily="49" charset="0"/>
              <a:buChar char="o"/>
            </a:pPr>
            <a:r>
              <a:rPr lang="en-US" b="1" i="1" dirty="0">
                <a:latin typeface="Arial" panose="020B0604020202020204" pitchFamily="34" charset="0"/>
                <a:cs typeface="Arial" panose="020B0604020202020204" pitchFamily="34" charset="0"/>
              </a:rPr>
              <a:t>Hence, watershed management is a key approach to bring about a sustained development without </a:t>
            </a:r>
            <a:r>
              <a:rPr lang="en-US" b="1" i="1" dirty="0">
                <a:solidFill>
                  <a:srgbClr val="00B050"/>
                </a:solidFill>
                <a:latin typeface="Arial" panose="020B0604020202020204" pitchFamily="34" charset="0"/>
                <a:cs typeface="Arial" panose="020B0604020202020204" pitchFamily="34" charset="0"/>
              </a:rPr>
              <a:t>harming the environmental balance</a:t>
            </a:r>
            <a:r>
              <a:rPr lang="en-US" b="1" i="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932630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9E6301-9BFD-4EF4-AE5B-91885D1AE86F}"/>
              </a:ext>
            </a:extLst>
          </p:cNvPr>
          <p:cNvSpPr>
            <a:spLocks noGrp="1"/>
          </p:cNvSpPr>
          <p:nvPr>
            <p:ph idx="1"/>
          </p:nvPr>
        </p:nvSpPr>
        <p:spPr>
          <a:xfrm>
            <a:off x="424070" y="251791"/>
            <a:ext cx="11767929" cy="6427305"/>
          </a:xfrm>
        </p:spPr>
        <p:txBody>
          <a:bodyPr>
            <a:normAutofit fontScale="92500" lnSpcReduction="10000"/>
          </a:bodyPr>
          <a:lstStyle/>
          <a:p>
            <a:pPr marL="0" indent="0">
              <a:buNone/>
            </a:pPr>
            <a:r>
              <a:rPr lang="en-US" b="1" dirty="0">
                <a:solidFill>
                  <a:srgbClr val="92D050"/>
                </a:solidFill>
                <a:latin typeface="Arial" panose="020B0604020202020204" pitchFamily="34" charset="0"/>
                <a:cs typeface="Arial" panose="020B0604020202020204" pitchFamily="34" charset="0"/>
              </a:rPr>
              <a:t>Reading assignment 1</a:t>
            </a:r>
          </a:p>
          <a:p>
            <a:pPr marL="514350" indent="-514350">
              <a:buAutoNum type="arabicPeriod"/>
            </a:pPr>
            <a:r>
              <a:rPr lang="en-US" b="1" dirty="0">
                <a:solidFill>
                  <a:srgbClr val="92D050"/>
                </a:solidFill>
                <a:latin typeface="Arial" panose="020B0604020202020204" pitchFamily="34" charset="0"/>
                <a:cs typeface="Arial" panose="020B0604020202020204" pitchFamily="34" charset="0"/>
              </a:rPr>
              <a:t>Discuss about the history of watershed management in Ethiopia</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When started watershed management in Ethiopia?</a:t>
            </a:r>
          </a:p>
          <a:p>
            <a:pPr lvl="1">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The traditional type?</a:t>
            </a:r>
          </a:p>
          <a:p>
            <a:pPr lvl="1">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The modern types?</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What types of WM approaches have been implemented in Ethiopia?</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What are the opportunities and challenges to implement WM in Ethiopia?</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How IWM is important issue for planning of dams and reservoirs in Ethiopia?</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How IWM is important issue to secure food in Ethiopia?</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How IWM is important issue for climate change adaptation in Ethiopia?</a:t>
            </a:r>
          </a:p>
          <a:p>
            <a:pPr>
              <a:lnSpc>
                <a:spcPct val="150000"/>
              </a:lnSpc>
              <a:buFont typeface="Wingdings" panose="05000000000000000000" pitchFamily="2" charset="2"/>
              <a:buChar char="q"/>
            </a:pPr>
            <a:r>
              <a:rPr lang="en-US" sz="2400" dirty="0">
                <a:solidFill>
                  <a:srgbClr val="FF0000"/>
                </a:solidFill>
                <a:latin typeface="Arial" panose="020B0604020202020204" pitchFamily="34" charset="0"/>
                <a:cs typeface="Arial" panose="020B0604020202020204" pitchFamily="34" charset="0"/>
              </a:rPr>
              <a:t> what are others national issues related IWM in Ethiopia?</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771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FEE07B-49CA-47A2-99AC-15B3F9760236}"/>
              </a:ext>
            </a:extLst>
          </p:cNvPr>
          <p:cNvSpPr>
            <a:spLocks noGrp="1"/>
          </p:cNvSpPr>
          <p:nvPr>
            <p:ph idx="1"/>
          </p:nvPr>
        </p:nvSpPr>
        <p:spPr>
          <a:xfrm>
            <a:off x="132522" y="159026"/>
            <a:ext cx="12059478" cy="6573078"/>
          </a:xfrm>
        </p:spPr>
        <p:txBody>
          <a:bodyPr>
            <a:normAutofit/>
          </a:bodyPr>
          <a:lstStyle/>
          <a:p>
            <a:pPr>
              <a:buFont typeface="Wingdings" panose="05000000000000000000" pitchFamily="2" charset="2"/>
              <a:buChar char="q"/>
            </a:pPr>
            <a:r>
              <a:rPr lang="en-US" b="1" dirty="0">
                <a:latin typeface="Arial" panose="020B0604020202020204" pitchFamily="34" charset="0"/>
                <a:cs typeface="Arial" panose="020B0604020202020204" pitchFamily="34" charset="0"/>
              </a:rPr>
              <a:t>Why are watersheds so important to us?</a:t>
            </a:r>
          </a:p>
          <a:p>
            <a:pPr marL="514350" indent="-514350" algn="just">
              <a:lnSpc>
                <a:spcPts val="3000"/>
              </a:lnSpc>
              <a:buFont typeface="+mj-lt"/>
              <a:buAutoNum type="alphaUcPeriod"/>
            </a:pPr>
            <a:r>
              <a:rPr lang="en-US" sz="2400" b="1" dirty="0">
                <a:latin typeface="Arial" panose="020B0604020202020204" pitchFamily="34" charset="0"/>
                <a:cs typeface="Arial" panose="020B0604020202020204" pitchFamily="34" charset="0"/>
              </a:rPr>
              <a:t>for farmers</a:t>
            </a:r>
          </a:p>
          <a:p>
            <a:pPr lvl="1" algn="just">
              <a:lnSpc>
                <a:spcPts val="3000"/>
              </a:lnSpc>
              <a:buFont typeface="Wingdings" panose="05000000000000000000" pitchFamily="2" charset="2"/>
              <a:buChar char="v"/>
            </a:pPr>
            <a:r>
              <a:rPr lang="en-US" dirty="0">
                <a:latin typeface="Arial" panose="020B0604020202020204" pitchFamily="34" charset="0"/>
                <a:cs typeface="Arial" panose="020B0604020202020204" pitchFamily="34" charset="0"/>
              </a:rPr>
              <a:t>increased productivity and higher profits</a:t>
            </a:r>
          </a:p>
          <a:p>
            <a:pPr lvl="1" algn="just">
              <a:lnSpc>
                <a:spcPts val="3000"/>
              </a:lnSpc>
              <a:buFont typeface="Wingdings" panose="05000000000000000000" pitchFamily="2" charset="2"/>
              <a:buChar char="v"/>
            </a:pPr>
            <a:r>
              <a:rPr lang="en-US" dirty="0">
                <a:latin typeface="Arial" panose="020B0604020202020204" pitchFamily="34" charset="0"/>
                <a:cs typeface="Arial" panose="020B0604020202020204" pitchFamily="34" charset="0"/>
              </a:rPr>
              <a:t>improved water availability</a:t>
            </a:r>
          </a:p>
          <a:p>
            <a:pPr lvl="1" algn="just">
              <a:lnSpc>
                <a:spcPts val="3000"/>
              </a:lnSpc>
              <a:buFont typeface="Wingdings" panose="05000000000000000000" pitchFamily="2" charset="2"/>
              <a:buChar char="v"/>
            </a:pPr>
            <a:r>
              <a:rPr lang="en-US" dirty="0">
                <a:latin typeface="Arial" panose="020B0604020202020204" pitchFamily="34" charset="0"/>
                <a:cs typeface="Arial" panose="020B0604020202020204" pitchFamily="34" charset="0"/>
              </a:rPr>
              <a:t>improved soil quality and better drainage</a:t>
            </a:r>
          </a:p>
          <a:p>
            <a:pPr lvl="1" algn="just">
              <a:lnSpc>
                <a:spcPts val="3000"/>
              </a:lnSpc>
              <a:buFont typeface="Wingdings" panose="05000000000000000000" pitchFamily="2" charset="2"/>
              <a:buChar char="v"/>
            </a:pPr>
            <a:r>
              <a:rPr lang="en-US" dirty="0">
                <a:latin typeface="Arial" panose="020B0604020202020204" pitchFamily="34" charset="0"/>
                <a:cs typeface="Arial" panose="020B0604020202020204" pitchFamily="34" charset="0"/>
              </a:rPr>
              <a:t>improved livelihoods</a:t>
            </a:r>
          </a:p>
          <a:p>
            <a:pPr marL="457200" indent="-457200" algn="just">
              <a:lnSpc>
                <a:spcPts val="3000"/>
              </a:lnSpc>
              <a:buFont typeface="+mj-lt"/>
              <a:buAutoNum type="alphaUcPeriod"/>
            </a:pPr>
            <a:r>
              <a:rPr lang="en-US" sz="2400" b="1" dirty="0">
                <a:latin typeface="Arial" panose="020B0604020202020204" pitchFamily="34" charset="0"/>
                <a:cs typeface="Arial" panose="020B0604020202020204" pitchFamily="34" charset="0"/>
              </a:rPr>
              <a:t>for local community:</a:t>
            </a:r>
          </a:p>
          <a:p>
            <a:pPr lvl="1" algn="just">
              <a:lnSpc>
                <a:spcPts val="3000"/>
              </a:lnSpc>
              <a:buFont typeface="Wingdings" panose="05000000000000000000" pitchFamily="2" charset="2"/>
              <a:buChar char="v"/>
            </a:pPr>
            <a:r>
              <a:rPr lang="en-US" dirty="0">
                <a:latin typeface="Arial" panose="020B0604020202020204" pitchFamily="34" charset="0"/>
                <a:cs typeface="Arial" panose="020B0604020202020204" pitchFamily="34" charset="0"/>
              </a:rPr>
              <a:t>lower land-development costs</a:t>
            </a:r>
          </a:p>
          <a:p>
            <a:pPr lvl="1" algn="just">
              <a:lnSpc>
                <a:spcPts val="3000"/>
              </a:lnSpc>
              <a:buFont typeface="Wingdings" panose="05000000000000000000" pitchFamily="2" charset="2"/>
              <a:buChar char="v"/>
            </a:pPr>
            <a:r>
              <a:rPr lang="en-US" dirty="0">
                <a:latin typeface="Arial" panose="020B0604020202020204" pitchFamily="34" charset="0"/>
                <a:cs typeface="Arial" panose="020B0604020202020204" pitchFamily="34" charset="0"/>
              </a:rPr>
              <a:t>reduced flooding and water logging</a:t>
            </a:r>
          </a:p>
          <a:p>
            <a:pPr lvl="1" algn="just">
              <a:lnSpc>
                <a:spcPts val="3000"/>
              </a:lnSpc>
              <a:buFont typeface="Wingdings" panose="05000000000000000000" pitchFamily="2" charset="2"/>
              <a:buChar char="v"/>
            </a:pPr>
            <a:r>
              <a:rPr lang="en-US" dirty="0">
                <a:latin typeface="Arial" panose="020B0604020202020204" pitchFamily="34" charset="0"/>
                <a:cs typeface="Arial" panose="020B0604020202020204" pitchFamily="34" charset="0"/>
              </a:rPr>
              <a:t>reduced soil erosion and land degradation</a:t>
            </a:r>
          </a:p>
          <a:p>
            <a:pPr lvl="1" algn="just">
              <a:lnSpc>
                <a:spcPts val="3000"/>
              </a:lnSpc>
              <a:buFont typeface="Wingdings" panose="05000000000000000000" pitchFamily="2" charset="2"/>
              <a:buChar char="v"/>
            </a:pPr>
            <a:r>
              <a:rPr lang="en-US" dirty="0">
                <a:latin typeface="Arial" panose="020B0604020202020204" pitchFamily="34" charset="0"/>
                <a:cs typeface="Arial" panose="020B0604020202020204" pitchFamily="34" charset="0"/>
              </a:rPr>
              <a:t>increased agricultural productivity</a:t>
            </a:r>
          </a:p>
          <a:p>
            <a:pPr lvl="1" algn="just">
              <a:lnSpc>
                <a:spcPts val="3000"/>
              </a:lnSpc>
              <a:buFont typeface="Wingdings" panose="05000000000000000000" pitchFamily="2" charset="2"/>
              <a:buChar char="v"/>
            </a:pPr>
            <a:r>
              <a:rPr lang="en-US" dirty="0">
                <a:latin typeface="Arial" panose="020B0604020202020204" pitchFamily="34" charset="0"/>
                <a:cs typeface="Arial" panose="020B0604020202020204" pitchFamily="34" charset="0"/>
              </a:rPr>
              <a:t>improved livelihoods options</a:t>
            </a:r>
          </a:p>
          <a:p>
            <a:pPr lvl="1" algn="just">
              <a:lnSpc>
                <a:spcPts val="3000"/>
              </a:lnSpc>
              <a:buFont typeface="Wingdings" panose="05000000000000000000" pitchFamily="2" charset="2"/>
              <a:buChar char="v"/>
            </a:pPr>
            <a:r>
              <a:rPr lang="en-US" dirty="0">
                <a:latin typeface="Arial" panose="020B0604020202020204" pitchFamily="34" charset="0"/>
                <a:cs typeface="Arial" panose="020B0604020202020204" pitchFamily="34" charset="0"/>
              </a:rPr>
              <a:t>improved land management</a:t>
            </a:r>
          </a:p>
          <a:p>
            <a:pPr lvl="1" algn="just">
              <a:lnSpc>
                <a:spcPts val="3000"/>
              </a:lnSpc>
              <a:buFont typeface="Wingdings" panose="05000000000000000000" pitchFamily="2" charset="2"/>
              <a:buChar char="v"/>
            </a:pPr>
            <a:r>
              <a:rPr lang="en-US" dirty="0">
                <a:latin typeface="Arial" panose="020B0604020202020204" pitchFamily="34" charset="0"/>
                <a:cs typeface="Arial" panose="020B0604020202020204" pitchFamily="34" charset="0"/>
              </a:rPr>
              <a:t>less socio-economic conflicts</a:t>
            </a:r>
          </a:p>
        </p:txBody>
      </p:sp>
      <p:sp>
        <p:nvSpPr>
          <p:cNvPr id="4" name="Rectangle 3">
            <a:extLst>
              <a:ext uri="{FF2B5EF4-FFF2-40B4-BE49-F238E27FC236}">
                <a16:creationId xmlns:a16="http://schemas.microsoft.com/office/drawing/2014/main" id="{79EE6D0D-A016-48A2-A679-65E657D18679}"/>
              </a:ext>
            </a:extLst>
          </p:cNvPr>
          <p:cNvSpPr/>
          <p:nvPr/>
        </p:nvSpPr>
        <p:spPr>
          <a:xfrm>
            <a:off x="6811617" y="861178"/>
            <a:ext cx="5380383" cy="4663584"/>
          </a:xfrm>
          <a:prstGeom prst="rect">
            <a:avLst/>
          </a:prstGeom>
          <a:solidFill>
            <a:schemeClr val="bg1">
              <a:lumMod val="85000"/>
            </a:schemeClr>
          </a:solidFill>
        </p:spPr>
        <p:txBody>
          <a:bodyPr wrap="square">
            <a:spAutoFit/>
          </a:bodyPr>
          <a:lstStyle/>
          <a:p>
            <a:pPr algn="just">
              <a:lnSpc>
                <a:spcPts val="3600"/>
              </a:lnSpc>
            </a:pPr>
            <a:r>
              <a:rPr lang="en-US" sz="2400" dirty="0">
                <a:latin typeface="Arial" panose="020B0604020202020204" pitchFamily="34" charset="0"/>
                <a:cs typeface="Arial" panose="020B0604020202020204" pitchFamily="34" charset="0"/>
              </a:rPr>
              <a:t>C. </a:t>
            </a:r>
            <a:r>
              <a:rPr lang="en-US" sz="2400" b="1" dirty="0">
                <a:latin typeface="Arial" panose="020B0604020202020204" pitchFamily="34" charset="0"/>
                <a:cs typeface="Arial" panose="020B0604020202020204" pitchFamily="34" charset="0"/>
              </a:rPr>
              <a:t>for larger society</a:t>
            </a:r>
            <a:r>
              <a:rPr lang="en-US" sz="2400" dirty="0">
                <a:latin typeface="Arial" panose="020B0604020202020204" pitchFamily="34" charset="0"/>
                <a:cs typeface="Arial" panose="020B0604020202020204" pitchFamily="34" charset="0"/>
              </a:rPr>
              <a:t>:</a:t>
            </a:r>
          </a:p>
          <a:p>
            <a:pPr marL="800100" lvl="1" indent="-342900">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reduced risks from floods to downstream cities and farmlands</a:t>
            </a:r>
          </a:p>
          <a:p>
            <a:pPr marL="800100" lvl="1" indent="-342900">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reduced sedimentation in agricultural productive  areas and dams</a:t>
            </a:r>
          </a:p>
          <a:p>
            <a:pPr marL="800100" lvl="1" indent="-342900">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better conservation of natural resources</a:t>
            </a:r>
          </a:p>
          <a:p>
            <a:pPr marL="800100" lvl="1" indent="-342900">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higher resilience of communities</a:t>
            </a:r>
          </a:p>
        </p:txBody>
      </p:sp>
    </p:spTree>
    <p:extLst>
      <p:ext uri="{BB962C8B-B14F-4D97-AF65-F5344CB8AC3E}">
        <p14:creationId xmlns:p14="http://schemas.microsoft.com/office/powerpoint/2010/main" val="3007816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4532F-B1AE-437F-A449-310D91413584}"/>
              </a:ext>
            </a:extLst>
          </p:cNvPr>
          <p:cNvSpPr>
            <a:spLocks noGrp="1"/>
          </p:cNvSpPr>
          <p:nvPr>
            <p:ph sz="half" idx="1"/>
          </p:nvPr>
        </p:nvSpPr>
        <p:spPr>
          <a:xfrm>
            <a:off x="92765" y="251791"/>
            <a:ext cx="5927035" cy="6506818"/>
          </a:xfrm>
        </p:spPr>
        <p:txBody>
          <a:bodyPr>
            <a:normAutofit fontScale="47500" lnSpcReduction="20000"/>
          </a:bodyPr>
          <a:lstStyle/>
          <a:p>
            <a:pPr>
              <a:lnSpc>
                <a:spcPct val="150000"/>
              </a:lnSpc>
              <a:buFont typeface="Wingdings" panose="05000000000000000000" pitchFamily="2" charset="2"/>
              <a:buChar char="q"/>
            </a:pPr>
            <a:r>
              <a:rPr lang="en-US" sz="5100" b="1" dirty="0">
                <a:latin typeface="Arial" panose="020B0604020202020204" pitchFamily="34" charset="0"/>
                <a:cs typeface="Arial" panose="020B0604020202020204" pitchFamily="34" charset="0"/>
              </a:rPr>
              <a:t>In General </a:t>
            </a:r>
          </a:p>
          <a:p>
            <a:pPr>
              <a:lnSpc>
                <a:spcPct val="150000"/>
              </a:lnSpc>
              <a:buFont typeface="Courier New" panose="02070309020205020404" pitchFamily="49" charset="0"/>
              <a:buChar char="o"/>
            </a:pPr>
            <a:r>
              <a:rPr lang="en-US" sz="5000" dirty="0">
                <a:latin typeface="Arial" panose="020B0604020202020204" pitchFamily="34" charset="0"/>
                <a:cs typeface="Arial" panose="020B0604020202020204" pitchFamily="34" charset="0"/>
              </a:rPr>
              <a:t>Watersheds (collectively or individually) provide us critical natural services that sustain or enrich our daily lives by:</a:t>
            </a:r>
          </a:p>
          <a:p>
            <a:pPr lvl="1">
              <a:lnSpc>
                <a:spcPct val="150000"/>
              </a:lnSpc>
              <a:buFont typeface="Wingdings" panose="05000000000000000000" pitchFamily="2" charset="2"/>
              <a:buChar char="Ø"/>
            </a:pPr>
            <a:r>
              <a:rPr lang="en-US" sz="5000" dirty="0">
                <a:latin typeface="Arial" panose="020B0604020202020204" pitchFamily="34" charset="0"/>
                <a:cs typeface="Arial" panose="020B0604020202020204" pitchFamily="34" charset="0"/>
              </a:rPr>
              <a:t>Supply drinking water</a:t>
            </a:r>
          </a:p>
          <a:p>
            <a:pPr lvl="1">
              <a:lnSpc>
                <a:spcPct val="150000"/>
              </a:lnSpc>
              <a:buFont typeface="Wingdings" panose="05000000000000000000" pitchFamily="2" charset="2"/>
              <a:buChar char="Ø"/>
            </a:pPr>
            <a:r>
              <a:rPr lang="en-US" sz="5000" dirty="0">
                <a:latin typeface="Arial" panose="020B0604020202020204" pitchFamily="34" charset="0"/>
                <a:cs typeface="Arial" panose="020B0604020202020204" pitchFamily="34" charset="0"/>
              </a:rPr>
              <a:t>Provide food and energy</a:t>
            </a:r>
          </a:p>
          <a:p>
            <a:pPr lvl="1">
              <a:lnSpc>
                <a:spcPct val="150000"/>
              </a:lnSpc>
              <a:buFont typeface="Wingdings" panose="05000000000000000000" pitchFamily="2" charset="2"/>
              <a:buChar char="Ø"/>
            </a:pPr>
            <a:r>
              <a:rPr lang="en-US" sz="5000" dirty="0">
                <a:latin typeface="Arial" panose="020B0604020202020204" pitchFamily="34" charset="0"/>
                <a:cs typeface="Arial" panose="020B0604020202020204" pitchFamily="34" charset="0"/>
              </a:rPr>
              <a:t>Habitats for plants and animals</a:t>
            </a:r>
          </a:p>
          <a:p>
            <a:pPr lvl="1">
              <a:lnSpc>
                <a:spcPct val="150000"/>
              </a:lnSpc>
              <a:buFont typeface="Wingdings" panose="05000000000000000000" pitchFamily="2" charset="2"/>
              <a:buChar char="Ø"/>
            </a:pPr>
            <a:r>
              <a:rPr lang="en-US" sz="5000" dirty="0">
                <a:latin typeface="Arial" panose="020B0604020202020204" pitchFamily="34" charset="0"/>
                <a:cs typeface="Arial" panose="020B0604020202020204" pitchFamily="34" charset="0"/>
              </a:rPr>
              <a:t>Regulate local climate</a:t>
            </a:r>
          </a:p>
          <a:p>
            <a:pPr lvl="1">
              <a:lnSpc>
                <a:spcPct val="150000"/>
              </a:lnSpc>
              <a:buFont typeface="Wingdings" panose="05000000000000000000" pitchFamily="2" charset="2"/>
              <a:buChar char="Ø"/>
            </a:pPr>
            <a:r>
              <a:rPr lang="en-US" sz="5000" dirty="0">
                <a:latin typeface="Arial" panose="020B0604020202020204" pitchFamily="34" charset="0"/>
                <a:cs typeface="Arial" panose="020B0604020202020204" pitchFamily="34" charset="0"/>
              </a:rPr>
              <a:t>Natural scenery and amenities for recreation</a:t>
            </a:r>
          </a:p>
          <a:p>
            <a:pPr lvl="1">
              <a:lnSpc>
                <a:spcPct val="150000"/>
              </a:lnSpc>
              <a:buFont typeface="Wingdings" panose="05000000000000000000" pitchFamily="2" charset="2"/>
              <a:buChar char="Ø"/>
            </a:pPr>
            <a:r>
              <a:rPr lang="en-US" sz="5000" dirty="0">
                <a:latin typeface="Arial" panose="020B0604020202020204" pitchFamily="34" charset="0"/>
                <a:cs typeface="Arial" panose="020B0604020202020204" pitchFamily="34" charset="0"/>
              </a:rPr>
              <a:t>Maintain biological diversity</a:t>
            </a:r>
          </a:p>
          <a:p>
            <a:endParaRPr lang="en-US" dirty="0"/>
          </a:p>
        </p:txBody>
      </p:sp>
      <p:sp>
        <p:nvSpPr>
          <p:cNvPr id="4" name="Content Placeholder 3">
            <a:extLst>
              <a:ext uri="{FF2B5EF4-FFF2-40B4-BE49-F238E27FC236}">
                <a16:creationId xmlns:a16="http://schemas.microsoft.com/office/drawing/2014/main" id="{F7EA2335-335C-4A40-9F68-8D8DC6458AEA}"/>
              </a:ext>
            </a:extLst>
          </p:cNvPr>
          <p:cNvSpPr>
            <a:spLocks noGrp="1"/>
          </p:cNvSpPr>
          <p:nvPr>
            <p:ph sz="half" idx="2"/>
          </p:nvPr>
        </p:nvSpPr>
        <p:spPr>
          <a:xfrm>
            <a:off x="6172199" y="251790"/>
            <a:ext cx="5834270" cy="6506818"/>
          </a:xfrm>
          <a:solidFill>
            <a:schemeClr val="bg1">
              <a:lumMod val="65000"/>
            </a:schemeClr>
          </a:solidFill>
        </p:spPr>
        <p:txBody>
          <a:bodyPr>
            <a:normAutofit fontScale="47500" lnSpcReduction="20000"/>
          </a:bodyPr>
          <a:lstStyle/>
          <a:p>
            <a:pPr algn="just">
              <a:lnSpc>
                <a:spcPct val="160000"/>
              </a:lnSpc>
              <a:buFont typeface="Wingdings" panose="05000000000000000000" pitchFamily="2" charset="2"/>
              <a:buChar char="v"/>
            </a:pPr>
            <a:r>
              <a:rPr lang="en-US" sz="4800" dirty="0">
                <a:latin typeface="Arial" panose="020B0604020202020204" pitchFamily="34" charset="0"/>
                <a:cs typeface="Arial" panose="020B0604020202020204" pitchFamily="34" charset="0"/>
              </a:rPr>
              <a:t>All these services from WM can be attained through:</a:t>
            </a:r>
          </a:p>
          <a:p>
            <a:pPr lvl="1" algn="just">
              <a:lnSpc>
                <a:spcPct val="16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Better water &amp; land management</a:t>
            </a:r>
          </a:p>
          <a:p>
            <a:pPr lvl="1" algn="just">
              <a:lnSpc>
                <a:spcPct val="16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Stability of land use in lower areas</a:t>
            </a:r>
          </a:p>
          <a:p>
            <a:pPr lvl="1" algn="just">
              <a:lnSpc>
                <a:spcPct val="16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Arresting soil erosion, improving soil moisture, reducing floods &amp; droughts</a:t>
            </a:r>
          </a:p>
          <a:p>
            <a:pPr lvl="1" algn="just">
              <a:lnSpc>
                <a:spcPct val="16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Developing water, land and biomass resources with a focus on social and environmental aspects</a:t>
            </a:r>
          </a:p>
          <a:p>
            <a:pPr lvl="1" algn="just">
              <a:lnSpc>
                <a:spcPct val="16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Judicious use of natural resources - active participation of stake holders, in harmony with the ecosystem</a:t>
            </a:r>
          </a:p>
          <a:p>
            <a:pPr marL="0" indent="0">
              <a:buNone/>
            </a:pPr>
            <a:endParaRPr lang="en-US" dirty="0"/>
          </a:p>
        </p:txBody>
      </p:sp>
    </p:spTree>
    <p:extLst>
      <p:ext uri="{BB962C8B-B14F-4D97-AF65-F5344CB8AC3E}">
        <p14:creationId xmlns:p14="http://schemas.microsoft.com/office/powerpoint/2010/main" val="3254745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E63F0C5-62FF-488E-BD77-80A423AAD32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7322" y="238540"/>
            <a:ext cx="10402956" cy="6467060"/>
          </a:xfrm>
          <a:prstGeom prst="rect">
            <a:avLst/>
          </a:prstGeom>
          <a:noFill/>
          <a:ln>
            <a:noFill/>
          </a:ln>
        </p:spPr>
      </p:pic>
    </p:spTree>
    <p:extLst>
      <p:ext uri="{BB962C8B-B14F-4D97-AF65-F5344CB8AC3E}">
        <p14:creationId xmlns:p14="http://schemas.microsoft.com/office/powerpoint/2010/main" val="1486974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B05675-5AB1-4B8C-B682-C9CE4BE6E5A0}"/>
              </a:ext>
            </a:extLst>
          </p:cNvPr>
          <p:cNvSpPr>
            <a:spLocks noGrp="1"/>
          </p:cNvSpPr>
          <p:nvPr>
            <p:ph idx="1"/>
          </p:nvPr>
        </p:nvSpPr>
        <p:spPr>
          <a:xfrm>
            <a:off x="384313" y="384313"/>
            <a:ext cx="11489635" cy="6241774"/>
          </a:xfrm>
        </p:spPr>
        <p:txBody>
          <a:bodyPr>
            <a:normAutofit lnSpcReduction="10000"/>
          </a:bodyPr>
          <a:lstStyle/>
          <a:p>
            <a:pPr>
              <a:lnSpc>
                <a:spcPct val="150000"/>
              </a:lnSpc>
              <a:buFont typeface="Wingdings" panose="05000000000000000000" pitchFamily="2" charset="2"/>
              <a:buChar char="q"/>
            </a:pPr>
            <a:r>
              <a:rPr lang="en-US" sz="2400" b="1" dirty="0">
                <a:latin typeface="Arial" panose="020B0604020202020204" pitchFamily="34" charset="0"/>
                <a:cs typeface="Arial" panose="020B0604020202020204" pitchFamily="34" charset="0"/>
              </a:rPr>
              <a:t>How does a watershed affect us?</a:t>
            </a:r>
          </a:p>
          <a:p>
            <a:pPr lvl="1">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Everybody lives in a watershed.</a:t>
            </a:r>
          </a:p>
          <a:p>
            <a:pPr lvl="1">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Everybody is connected by a network of watersheds (e.g., we cross a number of rivers, ditches, or channels every day on our ways).</a:t>
            </a:r>
          </a:p>
          <a:p>
            <a:pPr lvl="1">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Each stream we cross is part of a large network of several streams that drain to rivers or the sea).</a:t>
            </a:r>
          </a:p>
          <a:p>
            <a:pPr lvl="1">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Upstream and downstream occupants are linked biologically, physically, economically and socially.</a:t>
            </a:r>
          </a:p>
          <a:p>
            <a:pPr lvl="1">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Inappropriate land use activities in upland areas may bring adversities to downstream area.</a:t>
            </a:r>
          </a:p>
          <a:p>
            <a:pPr lvl="1">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Flooding in the lowland areas (recent examples)</a:t>
            </a:r>
          </a:p>
        </p:txBody>
      </p:sp>
    </p:spTree>
    <p:extLst>
      <p:ext uri="{BB962C8B-B14F-4D97-AF65-F5344CB8AC3E}">
        <p14:creationId xmlns:p14="http://schemas.microsoft.com/office/powerpoint/2010/main" val="599595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E9C5F08-E50C-412E-B446-8029A9A209F6}"/>
              </a:ext>
            </a:extLst>
          </p:cNvPr>
          <p:cNvPicPr>
            <a:picLocks noGrp="1" noChangeAspect="1"/>
          </p:cNvPicPr>
          <p:nvPr>
            <p:ph type="pic" idx="1"/>
          </p:nvPr>
        </p:nvPicPr>
        <p:blipFill>
          <a:blip r:embed="rId2"/>
          <a:srcRect l="4624" r="4624"/>
          <a:stretch>
            <a:fillRect/>
          </a:stretch>
        </p:blipFill>
        <p:spPr>
          <a:xfrm>
            <a:off x="4188103" y="397564"/>
            <a:ext cx="2742785" cy="2113721"/>
          </a:xfrm>
          <a:prstGeom prst="rect">
            <a:avLst/>
          </a:prstGeom>
        </p:spPr>
      </p:pic>
      <p:sp>
        <p:nvSpPr>
          <p:cNvPr id="4" name="Text Placeholder 3">
            <a:extLst>
              <a:ext uri="{FF2B5EF4-FFF2-40B4-BE49-F238E27FC236}">
                <a16:creationId xmlns:a16="http://schemas.microsoft.com/office/drawing/2014/main" id="{5BC5701A-2426-4B6F-A768-1883291E8B68}"/>
              </a:ext>
            </a:extLst>
          </p:cNvPr>
          <p:cNvSpPr>
            <a:spLocks noGrp="1"/>
          </p:cNvSpPr>
          <p:nvPr>
            <p:ph type="body" sz="half" idx="2"/>
          </p:nvPr>
        </p:nvSpPr>
        <p:spPr>
          <a:xfrm>
            <a:off x="159027" y="397085"/>
            <a:ext cx="4029074" cy="5909509"/>
          </a:xfrm>
          <a:solidFill>
            <a:schemeClr val="accent6">
              <a:lumMod val="40000"/>
              <a:lumOff val="60000"/>
            </a:schemeClr>
          </a:solidFill>
        </p:spPr>
        <p:txBody>
          <a:bodyPr/>
          <a:lstStyle/>
          <a:p>
            <a:endParaRPr lang="en-US" dirty="0"/>
          </a:p>
          <a:p>
            <a:endParaRPr lang="en-US" dirty="0"/>
          </a:p>
          <a:p>
            <a:endParaRPr lang="en-US" dirty="0"/>
          </a:p>
          <a:p>
            <a:r>
              <a:rPr lang="en-US" sz="2400" dirty="0">
                <a:latin typeface="Arial" panose="020B0604020202020204" pitchFamily="34" charset="0"/>
                <a:cs typeface="Arial" panose="020B0604020202020204" pitchFamily="34" charset="0"/>
              </a:rPr>
              <a:t>2006 Dire </a:t>
            </a:r>
            <a:r>
              <a:rPr lang="en-US" sz="2400" dirty="0" err="1">
                <a:latin typeface="Arial" panose="020B0604020202020204" pitchFamily="34" charset="0"/>
                <a:cs typeface="Arial" panose="020B0604020202020204" pitchFamily="34" charset="0"/>
              </a:rPr>
              <a:t>Dawa</a:t>
            </a:r>
            <a:r>
              <a:rPr lang="en-US" sz="2400" dirty="0">
                <a:latin typeface="Arial" panose="020B0604020202020204" pitchFamily="34" charset="0"/>
                <a:cs typeface="Arial" panose="020B0604020202020204" pitchFamily="34" charset="0"/>
              </a:rPr>
              <a:t> flooding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400" dirty="0">
                <a:latin typeface="Arial" panose="020B0604020202020204" pitchFamily="34" charset="0"/>
                <a:cs typeface="Arial" panose="020B0604020202020204" pitchFamily="34" charset="0"/>
              </a:rPr>
              <a:t>2006 upper Awash flooding</a:t>
            </a:r>
          </a:p>
        </p:txBody>
      </p:sp>
      <p:pic>
        <p:nvPicPr>
          <p:cNvPr id="6" name="Picture 5">
            <a:extLst>
              <a:ext uri="{FF2B5EF4-FFF2-40B4-BE49-F238E27FC236}">
                <a16:creationId xmlns:a16="http://schemas.microsoft.com/office/drawing/2014/main" id="{7C7DE2FB-D29F-4D6E-BA29-E7A2C66704AF}"/>
              </a:ext>
            </a:extLst>
          </p:cNvPr>
          <p:cNvPicPr>
            <a:picLocks noChangeAspect="1"/>
          </p:cNvPicPr>
          <p:nvPr/>
        </p:nvPicPr>
        <p:blipFill>
          <a:blip r:embed="rId3"/>
          <a:stretch>
            <a:fillRect/>
          </a:stretch>
        </p:blipFill>
        <p:spPr>
          <a:xfrm>
            <a:off x="4188103" y="2510567"/>
            <a:ext cx="2742785" cy="1576526"/>
          </a:xfrm>
          <a:prstGeom prst="rect">
            <a:avLst/>
          </a:prstGeom>
        </p:spPr>
      </p:pic>
      <p:pic>
        <p:nvPicPr>
          <p:cNvPr id="7" name="Picture 6">
            <a:extLst>
              <a:ext uri="{FF2B5EF4-FFF2-40B4-BE49-F238E27FC236}">
                <a16:creationId xmlns:a16="http://schemas.microsoft.com/office/drawing/2014/main" id="{D3109F03-86B1-4FE0-9D26-735C383F7C4D}"/>
              </a:ext>
            </a:extLst>
          </p:cNvPr>
          <p:cNvPicPr>
            <a:picLocks noChangeAspect="1"/>
          </p:cNvPicPr>
          <p:nvPr/>
        </p:nvPicPr>
        <p:blipFill>
          <a:blip r:embed="rId4"/>
          <a:stretch>
            <a:fillRect/>
          </a:stretch>
        </p:blipFill>
        <p:spPr>
          <a:xfrm>
            <a:off x="6930888" y="397085"/>
            <a:ext cx="4916557" cy="3690247"/>
          </a:xfrm>
          <a:prstGeom prst="rect">
            <a:avLst/>
          </a:prstGeom>
        </p:spPr>
      </p:pic>
      <p:pic>
        <p:nvPicPr>
          <p:cNvPr id="8" name="Picture 7">
            <a:extLst>
              <a:ext uri="{FF2B5EF4-FFF2-40B4-BE49-F238E27FC236}">
                <a16:creationId xmlns:a16="http://schemas.microsoft.com/office/drawing/2014/main" id="{FAC247EE-FB50-4832-81BF-62380912E110}"/>
              </a:ext>
            </a:extLst>
          </p:cNvPr>
          <p:cNvPicPr>
            <a:picLocks noChangeAspect="1"/>
          </p:cNvPicPr>
          <p:nvPr/>
        </p:nvPicPr>
        <p:blipFill>
          <a:blip r:embed="rId5"/>
          <a:stretch>
            <a:fillRect/>
          </a:stretch>
        </p:blipFill>
        <p:spPr>
          <a:xfrm>
            <a:off x="4188102" y="4013484"/>
            <a:ext cx="3577670" cy="2293109"/>
          </a:xfrm>
          <a:prstGeom prst="rect">
            <a:avLst/>
          </a:prstGeom>
        </p:spPr>
      </p:pic>
      <p:pic>
        <p:nvPicPr>
          <p:cNvPr id="9" name="Picture 8">
            <a:extLst>
              <a:ext uri="{FF2B5EF4-FFF2-40B4-BE49-F238E27FC236}">
                <a16:creationId xmlns:a16="http://schemas.microsoft.com/office/drawing/2014/main" id="{1DF8D942-5929-4765-9B7B-F0D2E4050BD6}"/>
              </a:ext>
            </a:extLst>
          </p:cNvPr>
          <p:cNvPicPr>
            <a:picLocks noChangeAspect="1"/>
          </p:cNvPicPr>
          <p:nvPr/>
        </p:nvPicPr>
        <p:blipFill>
          <a:blip r:embed="rId6"/>
          <a:stretch>
            <a:fillRect/>
          </a:stretch>
        </p:blipFill>
        <p:spPr>
          <a:xfrm>
            <a:off x="7765773" y="4033364"/>
            <a:ext cx="4081671" cy="2253351"/>
          </a:xfrm>
          <a:prstGeom prst="rect">
            <a:avLst/>
          </a:prstGeom>
        </p:spPr>
      </p:pic>
    </p:spTree>
    <p:extLst>
      <p:ext uri="{BB962C8B-B14F-4D97-AF65-F5344CB8AC3E}">
        <p14:creationId xmlns:p14="http://schemas.microsoft.com/office/powerpoint/2010/main" val="1820986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8AC7CE-8429-417B-A0F5-6A91675CB822}"/>
              </a:ext>
            </a:extLst>
          </p:cNvPr>
          <p:cNvSpPr>
            <a:spLocks noGrp="1"/>
          </p:cNvSpPr>
          <p:nvPr>
            <p:ph idx="1"/>
          </p:nvPr>
        </p:nvSpPr>
        <p:spPr>
          <a:xfrm>
            <a:off x="132522" y="185530"/>
            <a:ext cx="11900452" cy="6467062"/>
          </a:xfrm>
        </p:spPr>
        <p:txBody>
          <a:bodyPr>
            <a:normAutofit/>
          </a:bodyPr>
          <a:lstStyle/>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Introduction</a:t>
            </a:r>
          </a:p>
          <a:p>
            <a:pPr marL="457200" lvl="1" indent="0">
              <a:lnSpc>
                <a:spcPct val="150000"/>
              </a:lnSpc>
              <a:buNone/>
            </a:pPr>
            <a:r>
              <a:rPr lang="en-US" dirty="0">
                <a:latin typeface="Arial" panose="020B0604020202020204" pitchFamily="34" charset="0"/>
                <a:cs typeface="Arial" panose="020B0604020202020204" pitchFamily="34" charset="0"/>
              </a:rPr>
              <a:t>1.1. Watershed definition and basic concepts</a:t>
            </a:r>
          </a:p>
          <a:p>
            <a:pPr lvl="2">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Definitions of watershed</a:t>
            </a:r>
          </a:p>
          <a:p>
            <a:pPr lvl="3">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“Topographic, hydraulic and hydrologic units within a basin” (</a:t>
            </a:r>
            <a:r>
              <a:rPr lang="en-US" sz="2400" dirty="0">
                <a:solidFill>
                  <a:srgbClr val="0070C0"/>
                </a:solidFill>
                <a:latin typeface="Arial" panose="020B0604020202020204" pitchFamily="34" charset="0"/>
                <a:cs typeface="Arial" panose="020B0604020202020204" pitchFamily="34" charset="0"/>
              </a:rPr>
              <a:t>Horton, 1945</a:t>
            </a:r>
            <a:r>
              <a:rPr lang="en-US" sz="2400" dirty="0">
                <a:latin typeface="Arial" panose="020B0604020202020204" pitchFamily="34" charset="0"/>
                <a:cs typeface="Arial" panose="020B0604020202020204" pitchFamily="34" charset="0"/>
              </a:rPr>
              <a:t>)</a:t>
            </a:r>
          </a:p>
          <a:p>
            <a:pPr lvl="3">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A limited, convenient and usually clearly defined and unambiguous topographic unit, available in a </a:t>
            </a:r>
            <a:r>
              <a:rPr lang="en-US" sz="2400" dirty="0">
                <a:solidFill>
                  <a:srgbClr val="00B050"/>
                </a:solidFill>
                <a:latin typeface="Arial" panose="020B0604020202020204" pitchFamily="34" charset="0"/>
                <a:cs typeface="Arial" panose="020B0604020202020204" pitchFamily="34" charset="0"/>
              </a:rPr>
              <a:t>nested hierarchy </a:t>
            </a:r>
            <a:r>
              <a:rPr lang="en-US" sz="2400" dirty="0">
                <a:latin typeface="Arial" panose="020B0604020202020204" pitchFamily="34" charset="0"/>
                <a:cs typeface="Arial" panose="020B0604020202020204" pitchFamily="34" charset="0"/>
              </a:rPr>
              <a:t>of sizes on the basis of </a:t>
            </a:r>
            <a:r>
              <a:rPr lang="en-US" sz="2400" dirty="0">
                <a:solidFill>
                  <a:srgbClr val="00B050"/>
                </a:solidFill>
                <a:latin typeface="Arial" panose="020B0604020202020204" pitchFamily="34" charset="0"/>
                <a:cs typeface="Arial" panose="020B0604020202020204" pitchFamily="34" charset="0"/>
              </a:rPr>
              <a:t>stream ordering </a:t>
            </a:r>
            <a:r>
              <a:rPr lang="en-US" sz="2400" dirty="0">
                <a:latin typeface="Arial" panose="020B0604020202020204" pitchFamily="34" charset="0"/>
                <a:cs typeface="Arial" panose="020B0604020202020204" pitchFamily="34" charset="0"/>
              </a:rPr>
              <a:t>(Strahler, 1964) </a:t>
            </a:r>
          </a:p>
          <a:p>
            <a:endParaRPr lang="en-US" dirty="0"/>
          </a:p>
        </p:txBody>
      </p:sp>
    </p:spTree>
    <p:extLst>
      <p:ext uri="{BB962C8B-B14F-4D97-AF65-F5344CB8AC3E}">
        <p14:creationId xmlns:p14="http://schemas.microsoft.com/office/powerpoint/2010/main" val="2502678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4BDB-083A-4FFA-A283-A93545D95FBF}"/>
              </a:ext>
            </a:extLst>
          </p:cNvPr>
          <p:cNvSpPr>
            <a:spLocks noGrp="1"/>
          </p:cNvSpPr>
          <p:nvPr>
            <p:ph type="title"/>
          </p:nvPr>
        </p:nvSpPr>
        <p:spPr>
          <a:xfrm>
            <a:off x="106017" y="92766"/>
            <a:ext cx="11926957" cy="588272"/>
          </a:xfrm>
        </p:spPr>
        <p:txBody>
          <a:bodyPr>
            <a:normAutofit/>
          </a:bodyPr>
          <a:lstStyle/>
          <a:p>
            <a:r>
              <a:rPr lang="en-US" sz="2800" b="1" dirty="0">
                <a:latin typeface="Arial" panose="020B0604020202020204" pitchFamily="34" charset="0"/>
                <a:cs typeface="Arial" panose="020B0604020202020204" pitchFamily="34" charset="0"/>
              </a:rPr>
              <a:t>Consequences of Watershed Deterioration</a:t>
            </a:r>
          </a:p>
        </p:txBody>
      </p:sp>
      <p:sp>
        <p:nvSpPr>
          <p:cNvPr id="3" name="Content Placeholder 2">
            <a:extLst>
              <a:ext uri="{FF2B5EF4-FFF2-40B4-BE49-F238E27FC236}">
                <a16:creationId xmlns:a16="http://schemas.microsoft.com/office/drawing/2014/main" id="{071EE205-6663-45E0-A36A-57648408F529}"/>
              </a:ext>
            </a:extLst>
          </p:cNvPr>
          <p:cNvSpPr>
            <a:spLocks noGrp="1"/>
          </p:cNvSpPr>
          <p:nvPr>
            <p:ph sz="half" idx="1"/>
          </p:nvPr>
        </p:nvSpPr>
        <p:spPr>
          <a:xfrm>
            <a:off x="212035" y="795130"/>
            <a:ext cx="6135756" cy="5857461"/>
          </a:xfrm>
        </p:spPr>
        <p:txBody>
          <a:bodyPr>
            <a:normAutofit/>
          </a:bodyPr>
          <a:lstStyle/>
          <a:p>
            <a:pPr algn="just">
              <a:lnSpc>
                <a:spcPts val="32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Low productivity - agriculture, grasslands, forests - reduction in biomass</a:t>
            </a:r>
          </a:p>
          <a:p>
            <a:pPr algn="just">
              <a:lnSpc>
                <a:spcPts val="32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Declination of groundwater level causing increase in cost of irrigation</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Siltation of reservoirs, </a:t>
            </a:r>
            <a:r>
              <a:rPr lang="en-US" sz="2400" b="1" dirty="0">
                <a:latin typeface="Arial" panose="020B0604020202020204" pitchFamily="34" charset="0"/>
                <a:cs typeface="Arial" panose="020B0604020202020204" pitchFamily="34" charset="0"/>
              </a:rPr>
              <a:t>lakes</a:t>
            </a:r>
            <a:r>
              <a:rPr lang="en-US" sz="2400" dirty="0">
                <a:latin typeface="Arial" panose="020B0604020202020204" pitchFamily="34" charset="0"/>
                <a:cs typeface="Arial" panose="020B0604020202020204" pitchFamily="34" charset="0"/>
              </a:rPr>
              <a:t> and channels</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Frequent floods and droughts</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Erosion and denudation</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Water quality &amp; quantity problems</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Poverty – social problems</a:t>
            </a:r>
          </a:p>
        </p:txBody>
      </p:sp>
      <p:pic>
        <p:nvPicPr>
          <p:cNvPr id="5" name="Picture 2">
            <a:extLst>
              <a:ext uri="{FF2B5EF4-FFF2-40B4-BE49-F238E27FC236}">
                <a16:creationId xmlns:a16="http://schemas.microsoft.com/office/drawing/2014/main" id="{1C49F373-80BC-4270-8E28-28389C486507}"/>
              </a:ext>
            </a:extLst>
          </p:cNvPr>
          <p:cNvPicPr>
            <a:picLocks noGrp="1" noChangeAspect="1" noChangeArrowheads="1"/>
          </p:cNvPicPr>
          <p:nvPr>
            <p:ph sz="half" idx="2"/>
          </p:nvPr>
        </p:nvPicPr>
        <p:blipFill>
          <a:blip r:embed="rId2"/>
          <a:srcRect/>
          <a:stretch>
            <a:fillRect/>
          </a:stretch>
        </p:blipFill>
        <p:spPr bwMode="auto">
          <a:xfrm>
            <a:off x="7858538" y="681038"/>
            <a:ext cx="3935895" cy="2358888"/>
          </a:xfrm>
          <a:prstGeom prst="rect">
            <a:avLst/>
          </a:prstGeom>
          <a:noFill/>
          <a:ln w="9525">
            <a:noFill/>
            <a:miter lim="800000"/>
            <a:headEnd/>
            <a:tailEnd/>
          </a:ln>
          <a:effectLst/>
        </p:spPr>
      </p:pic>
      <p:pic>
        <p:nvPicPr>
          <p:cNvPr id="6" name="Picture 3">
            <a:extLst>
              <a:ext uri="{FF2B5EF4-FFF2-40B4-BE49-F238E27FC236}">
                <a16:creationId xmlns:a16="http://schemas.microsoft.com/office/drawing/2014/main" id="{49E47B61-02C2-4161-9BDD-3D292930867B}"/>
              </a:ext>
            </a:extLst>
          </p:cNvPr>
          <p:cNvPicPr>
            <a:picLocks noChangeAspect="1" noChangeArrowheads="1"/>
          </p:cNvPicPr>
          <p:nvPr/>
        </p:nvPicPr>
        <p:blipFill>
          <a:blip r:embed="rId3"/>
          <a:srcRect/>
          <a:stretch>
            <a:fillRect/>
          </a:stretch>
        </p:blipFill>
        <p:spPr bwMode="auto">
          <a:xfrm>
            <a:off x="7858537" y="3269974"/>
            <a:ext cx="3935895" cy="2358888"/>
          </a:xfrm>
          <a:prstGeom prst="rect">
            <a:avLst/>
          </a:prstGeom>
          <a:noFill/>
          <a:ln w="9525">
            <a:noFill/>
            <a:miter lim="800000"/>
            <a:headEnd/>
            <a:tailEnd/>
          </a:ln>
          <a:effectLst/>
        </p:spPr>
      </p:pic>
      <p:sp>
        <p:nvSpPr>
          <p:cNvPr id="7" name="Rectangle 6">
            <a:extLst>
              <a:ext uri="{FF2B5EF4-FFF2-40B4-BE49-F238E27FC236}">
                <a16:creationId xmlns:a16="http://schemas.microsoft.com/office/drawing/2014/main" id="{8BAA69DC-5068-46AE-A741-228AD2721F6E}"/>
              </a:ext>
            </a:extLst>
          </p:cNvPr>
          <p:cNvSpPr/>
          <p:nvPr/>
        </p:nvSpPr>
        <p:spPr>
          <a:xfrm>
            <a:off x="5698432" y="5742954"/>
            <a:ext cx="6096000" cy="646331"/>
          </a:xfrm>
          <a:prstGeom prst="rect">
            <a:avLst/>
          </a:prstGeom>
        </p:spPr>
        <p:txBody>
          <a:bodyPr>
            <a:spAutoFit/>
          </a:bodyPr>
          <a:lstStyle/>
          <a:p>
            <a:r>
              <a:rPr lang="en-US" i="1" dirty="0"/>
              <a:t>Lake </a:t>
            </a:r>
            <a:r>
              <a:rPr lang="en-US" i="1" dirty="0" err="1"/>
              <a:t>Haramaya</a:t>
            </a:r>
            <a:r>
              <a:rPr lang="en-US" i="1" dirty="0"/>
              <a:t> as seen in a better condition during 1986 upper one and dried up since 2005 </a:t>
            </a:r>
            <a:r>
              <a:rPr lang="fr-FR" i="1" dirty="0"/>
              <a:t>(Source: T. </a:t>
            </a:r>
            <a:r>
              <a:rPr lang="fr-FR" i="1" dirty="0" err="1"/>
              <a:t>Alemayehu</a:t>
            </a:r>
            <a:r>
              <a:rPr lang="fr-FR" i="1" dirty="0"/>
              <a:t> et al., 2007).</a:t>
            </a:r>
            <a:endParaRPr lang="en-US" dirty="0"/>
          </a:p>
        </p:txBody>
      </p:sp>
    </p:spTree>
    <p:extLst>
      <p:ext uri="{BB962C8B-B14F-4D97-AF65-F5344CB8AC3E}">
        <p14:creationId xmlns:p14="http://schemas.microsoft.com/office/powerpoint/2010/main" val="1931061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276E2C-CC8F-4878-A347-C8061E8F5CFB}"/>
              </a:ext>
            </a:extLst>
          </p:cNvPr>
          <p:cNvSpPr>
            <a:spLocks noGrp="1"/>
          </p:cNvSpPr>
          <p:nvPr>
            <p:ph idx="1"/>
          </p:nvPr>
        </p:nvSpPr>
        <p:spPr>
          <a:xfrm>
            <a:off x="119270" y="185530"/>
            <a:ext cx="11940207" cy="6559827"/>
          </a:xfrm>
        </p:spPr>
        <p:txBody>
          <a:bodyPr>
            <a:normAutofit/>
          </a:bodyPr>
          <a:lstStyle/>
          <a:p>
            <a:pPr>
              <a:buFont typeface="Wingdings" panose="05000000000000000000" pitchFamily="2" charset="2"/>
              <a:buChar char="q"/>
            </a:pPr>
            <a:r>
              <a:rPr lang="en-US" sz="2600" b="1" dirty="0">
                <a:latin typeface="Arial" panose="020B0604020202020204" pitchFamily="34" charset="0"/>
                <a:cs typeface="Arial" panose="020B0604020202020204" pitchFamily="34" charset="0"/>
              </a:rPr>
              <a:t>What is watershed management?</a:t>
            </a:r>
          </a:p>
          <a:p>
            <a:pPr lvl="1" algn="just">
              <a:lnSpc>
                <a:spcPct val="150000"/>
              </a:lnSpc>
              <a:buFont typeface="Wingdings" panose="05000000000000000000" pitchFamily="2" charset="2"/>
              <a:buChar char="Ø"/>
            </a:pPr>
            <a:r>
              <a:rPr lang="en-US" sz="2600" dirty="0">
                <a:latin typeface="Arial" panose="020B0604020202020204" pitchFamily="34" charset="0"/>
                <a:cs typeface="Arial" panose="020B0604020202020204" pitchFamily="34" charset="0"/>
              </a:rPr>
              <a:t>The process of formulating and carrying out a </a:t>
            </a:r>
            <a:r>
              <a:rPr lang="en-US" sz="2600" b="1" dirty="0">
                <a:latin typeface="Arial" panose="020B0604020202020204" pitchFamily="34" charset="0"/>
                <a:cs typeface="Arial" panose="020B0604020202020204" pitchFamily="34" charset="0"/>
              </a:rPr>
              <a:t>course of action </a:t>
            </a:r>
            <a:r>
              <a:rPr lang="en-US" sz="2600" dirty="0">
                <a:latin typeface="Arial" panose="020B0604020202020204" pitchFamily="34" charset="0"/>
                <a:cs typeface="Arial" panose="020B0604020202020204" pitchFamily="34" charset="0"/>
              </a:rPr>
              <a:t>involving manipulation of the natural system (resources) in a watershed to achieve </a:t>
            </a:r>
            <a:r>
              <a:rPr lang="en-US" sz="2600" b="1" dirty="0">
                <a:latin typeface="Arial" panose="020B0604020202020204" pitchFamily="34" charset="0"/>
                <a:cs typeface="Arial" panose="020B0604020202020204" pitchFamily="34" charset="0"/>
              </a:rPr>
              <a:t>specified objectives </a:t>
            </a:r>
            <a:r>
              <a:rPr lang="en-US" sz="2600" dirty="0">
                <a:latin typeface="Arial" panose="020B0604020202020204" pitchFamily="34" charset="0"/>
                <a:cs typeface="Arial" panose="020B0604020202020204" pitchFamily="34" charset="0"/>
              </a:rPr>
              <a:t>(development, conservation, protection </a:t>
            </a:r>
            <a:r>
              <a:rPr lang="en-US" sz="2600" dirty="0" err="1">
                <a:latin typeface="Arial" panose="020B0604020202020204" pitchFamily="34" charset="0"/>
                <a:cs typeface="Arial" panose="020B0604020202020204" pitchFamily="34" charset="0"/>
              </a:rPr>
              <a:t>etc</a:t>
            </a:r>
            <a:r>
              <a:rPr lang="en-US" sz="2600" dirty="0">
                <a:latin typeface="Arial" panose="020B0604020202020204" pitchFamily="34" charset="0"/>
                <a:cs typeface="Arial" panose="020B0604020202020204" pitchFamily="34" charset="0"/>
              </a:rPr>
              <a:t>…) and to provide desired </a:t>
            </a:r>
            <a:r>
              <a:rPr lang="en-US" sz="2600" b="1" dirty="0">
                <a:latin typeface="Arial" panose="020B0604020202020204" pitchFamily="34" charset="0"/>
                <a:cs typeface="Arial" panose="020B0604020202020204" pitchFamily="34" charset="0"/>
              </a:rPr>
              <a:t>goods and services </a:t>
            </a:r>
            <a:r>
              <a:rPr lang="en-US" sz="2600" dirty="0">
                <a:latin typeface="Arial" panose="020B0604020202020204" pitchFamily="34" charset="0"/>
                <a:cs typeface="Arial" panose="020B0604020202020204" pitchFamily="34" charset="0"/>
              </a:rPr>
              <a:t>without adversely affecting the soil, vegetation and water resource base.</a:t>
            </a:r>
          </a:p>
          <a:p>
            <a:pPr marL="0" indent="0">
              <a:buNone/>
            </a:pPr>
            <a:endParaRPr lang="en-US" dirty="0"/>
          </a:p>
        </p:txBody>
      </p:sp>
    </p:spTree>
    <p:extLst>
      <p:ext uri="{BB962C8B-B14F-4D97-AF65-F5344CB8AC3E}">
        <p14:creationId xmlns:p14="http://schemas.microsoft.com/office/powerpoint/2010/main" val="933735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73AAEA-BE7E-4A95-9766-D9BADA4D1301}"/>
              </a:ext>
            </a:extLst>
          </p:cNvPr>
          <p:cNvSpPr>
            <a:spLocks noGrp="1"/>
          </p:cNvSpPr>
          <p:nvPr>
            <p:ph idx="1"/>
          </p:nvPr>
        </p:nvSpPr>
        <p:spPr>
          <a:xfrm>
            <a:off x="172278" y="291548"/>
            <a:ext cx="11781183" cy="6427304"/>
          </a:xfrm>
        </p:spPr>
        <p:txBody>
          <a:bodyPr>
            <a:normAutofit/>
          </a:bodyPr>
          <a:lstStyle/>
          <a:p>
            <a:pPr algn="just">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Watershed management is the process of organizing and guiding land, water, and other natural resources used in a watershed to provide the appropriate goods and services while mitigating the impact on the soil and watershed resources. </a:t>
            </a:r>
          </a:p>
          <a:p>
            <a:pPr algn="just">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It involves socio-economic, human-institutional, and biophysical inter-relationships among soil, water, and land use and the connection between upland and downstream areas</a:t>
            </a:r>
          </a:p>
          <a:p>
            <a:pPr algn="just">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It can broadly be defined as ‘‘the study of the relevant characteristics of a watershed aimed at the sustainable distribution of its resources and the process of creating and implementing plans, programs, and projects to sustain and enhance watershed function that affect the plant, animal, and human communities within a watershed boundary’’</a:t>
            </a:r>
          </a:p>
        </p:txBody>
      </p:sp>
    </p:spTree>
    <p:extLst>
      <p:ext uri="{BB962C8B-B14F-4D97-AF65-F5344CB8AC3E}">
        <p14:creationId xmlns:p14="http://schemas.microsoft.com/office/powerpoint/2010/main" val="3845836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918C1-DFDE-4F0B-BCB2-6C99C9402802}"/>
              </a:ext>
            </a:extLst>
          </p:cNvPr>
          <p:cNvSpPr>
            <a:spLocks noGrp="1"/>
          </p:cNvSpPr>
          <p:nvPr>
            <p:ph idx="1"/>
          </p:nvPr>
        </p:nvSpPr>
        <p:spPr>
          <a:xfrm>
            <a:off x="0" y="0"/>
            <a:ext cx="12192000" cy="6858000"/>
          </a:xfrm>
        </p:spPr>
        <p:txBody>
          <a:bodyPr>
            <a:normAutofit fontScale="25000" lnSpcReduction="20000"/>
          </a:bodyPr>
          <a:lstStyle/>
          <a:p>
            <a:pPr algn="ctr">
              <a:lnSpc>
                <a:spcPct val="160000"/>
              </a:lnSpc>
              <a:buFont typeface="Wingdings" panose="05000000000000000000" pitchFamily="2" charset="2"/>
              <a:buChar char="q"/>
            </a:pPr>
            <a:endParaRPr lang="en-US" sz="9600" b="1" dirty="0">
              <a:latin typeface="Arial" panose="020B0604020202020204" pitchFamily="34" charset="0"/>
              <a:cs typeface="Arial" panose="020B0604020202020204" pitchFamily="34" charset="0"/>
            </a:endParaRPr>
          </a:p>
          <a:p>
            <a:pPr algn="ctr">
              <a:lnSpc>
                <a:spcPct val="160000"/>
              </a:lnSpc>
              <a:buFont typeface="Wingdings" panose="05000000000000000000" pitchFamily="2" charset="2"/>
              <a:buChar char="q"/>
            </a:pPr>
            <a:r>
              <a:rPr lang="en-US" sz="9600" b="1" dirty="0">
                <a:latin typeface="Arial" panose="020B0604020202020204" pitchFamily="34" charset="0"/>
                <a:cs typeface="Arial" panose="020B0604020202020204" pitchFamily="34" charset="0"/>
              </a:rPr>
              <a:t>Why a watershed approach?</a:t>
            </a:r>
          </a:p>
          <a:p>
            <a:pPr marL="0" indent="0" algn="just">
              <a:lnSpc>
                <a:spcPct val="160000"/>
              </a:lnSpc>
              <a:buNone/>
            </a:pPr>
            <a:endParaRPr lang="en-US" sz="9600" b="1" dirty="0">
              <a:latin typeface="Arial" panose="020B0604020202020204" pitchFamily="34" charset="0"/>
              <a:cs typeface="Arial" panose="020B0604020202020204" pitchFamily="34" charset="0"/>
            </a:endParaRPr>
          </a:p>
          <a:p>
            <a:pPr algn="just">
              <a:lnSpc>
                <a:spcPct val="160000"/>
              </a:lnSpc>
              <a:buFont typeface="Wingdings" panose="05000000000000000000" pitchFamily="2" charset="2"/>
              <a:buChar char="v"/>
            </a:pPr>
            <a:r>
              <a:rPr lang="en-US" sz="9600" b="1" dirty="0">
                <a:latin typeface="Arial" panose="020B0604020202020204" pitchFamily="34" charset="0"/>
                <a:cs typeface="Arial" panose="020B0604020202020204" pitchFamily="34" charset="0"/>
              </a:rPr>
              <a:t>Considering the multitude concepts and definitions of WM, the following key characteristics of a watershed that drive </a:t>
            </a:r>
            <a:r>
              <a:rPr lang="en-US" sz="9600" b="1" dirty="0">
                <a:solidFill>
                  <a:srgbClr val="002060"/>
                </a:solidFill>
                <a:latin typeface="Arial" panose="020B0604020202020204" pitchFamily="34" charset="0"/>
                <a:cs typeface="Arial" panose="020B0604020202020204" pitchFamily="34" charset="0"/>
              </a:rPr>
              <a:t>management approaches </a:t>
            </a:r>
            <a:r>
              <a:rPr lang="en-US" sz="9600" dirty="0">
                <a:latin typeface="Arial" panose="020B0604020202020204" pitchFamily="34" charset="0"/>
                <a:cs typeface="Arial" panose="020B0604020202020204" pitchFamily="34" charset="0"/>
              </a:rPr>
              <a:t>are:</a:t>
            </a:r>
          </a:p>
          <a:p>
            <a:pPr marL="914400" lvl="1" indent="-457200" algn="just">
              <a:lnSpc>
                <a:spcPct val="160000"/>
              </a:lnSpc>
              <a:buFont typeface="+mj-lt"/>
              <a:buAutoNum type="arabicPeriod"/>
            </a:pPr>
            <a:r>
              <a:rPr lang="en-US" sz="9200" b="1" i="1" dirty="0">
                <a:latin typeface="Arial" panose="020B0604020202020204" pitchFamily="34" charset="0"/>
                <a:cs typeface="Arial" panose="020B0604020202020204" pitchFamily="34" charset="0"/>
              </a:rPr>
              <a:t>The need for integrated land and water management</a:t>
            </a:r>
            <a:r>
              <a:rPr lang="en-US" sz="9200" dirty="0">
                <a:latin typeface="Arial" panose="020B0604020202020204" pitchFamily="34" charset="0"/>
                <a:cs typeface="Arial" panose="020B0604020202020204" pitchFamily="34" charset="0"/>
              </a:rPr>
              <a:t>: </a:t>
            </a:r>
          </a:p>
          <a:p>
            <a:pPr lvl="3" algn="just">
              <a:lnSpc>
                <a:spcPct val="160000"/>
              </a:lnSpc>
              <a:buFont typeface="Courier New" panose="02070309020205020404" pitchFamily="49" charset="0"/>
              <a:buChar char="o"/>
            </a:pPr>
            <a:r>
              <a:rPr lang="en-US" sz="9400" dirty="0">
                <a:latin typeface="Arial" panose="020B0604020202020204" pitchFamily="34" charset="0"/>
                <a:cs typeface="Arial" panose="020B0604020202020204" pitchFamily="34" charset="0"/>
              </a:rPr>
              <a:t>Management approaches must consistently address the interaction of Natural resources (vegetation, soils, and water) in the watershed. </a:t>
            </a:r>
          </a:p>
          <a:p>
            <a:pPr lvl="3" algn="just">
              <a:lnSpc>
                <a:spcPct val="160000"/>
              </a:lnSpc>
              <a:buFont typeface="Courier New" panose="02070309020205020404" pitchFamily="49" charset="0"/>
              <a:buChar char="o"/>
            </a:pPr>
            <a:r>
              <a:rPr lang="en-US" sz="9400" dirty="0">
                <a:latin typeface="Arial" panose="020B0604020202020204" pitchFamily="34" charset="0"/>
                <a:cs typeface="Arial" panose="020B0604020202020204" pitchFamily="34" charset="0"/>
              </a:rPr>
              <a:t>Thus, WM programs adopt </a:t>
            </a:r>
            <a:r>
              <a:rPr lang="en-US" sz="9400" i="1" dirty="0">
                <a:latin typeface="Arial" panose="020B0604020202020204" pitchFamily="34" charset="0"/>
                <a:cs typeface="Arial" panose="020B0604020202020204" pitchFamily="34" charset="0"/>
              </a:rPr>
              <a:t>integrated resource management approaches</a:t>
            </a:r>
            <a:r>
              <a:rPr lang="en-US" sz="9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89976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9A773B-FF5A-462E-9C4E-4CC14F1C39D1}"/>
              </a:ext>
            </a:extLst>
          </p:cNvPr>
          <p:cNvSpPr>
            <a:spLocks noGrp="1"/>
          </p:cNvSpPr>
          <p:nvPr>
            <p:ph idx="1"/>
          </p:nvPr>
        </p:nvSpPr>
        <p:spPr>
          <a:xfrm>
            <a:off x="145774" y="384313"/>
            <a:ext cx="11582400" cy="6241774"/>
          </a:xfrm>
        </p:spPr>
        <p:txBody>
          <a:bodyPr>
            <a:normAutofit fontScale="25000" lnSpcReduction="20000"/>
          </a:bodyPr>
          <a:lstStyle/>
          <a:p>
            <a:pPr marL="971550" lvl="1" indent="-514350">
              <a:lnSpc>
                <a:spcPct val="160000"/>
              </a:lnSpc>
              <a:buFont typeface="+mj-lt"/>
              <a:buAutoNum type="arabicPeriod" startAt="2"/>
            </a:pPr>
            <a:r>
              <a:rPr lang="en-US" sz="9200" dirty="0">
                <a:latin typeface="Arial" panose="020B0604020202020204" pitchFamily="34" charset="0"/>
                <a:cs typeface="Arial" panose="020B0604020202020204" pitchFamily="34" charset="0"/>
              </a:rPr>
              <a:t> </a:t>
            </a:r>
            <a:r>
              <a:rPr lang="en-US" sz="9200" b="1" dirty="0">
                <a:latin typeface="Arial" panose="020B0604020202020204" pitchFamily="34" charset="0"/>
                <a:cs typeface="Arial" panose="020B0604020202020204" pitchFamily="34" charset="0"/>
              </a:rPr>
              <a:t>The causal link b/n upstream land and water use and downstream impacts: </a:t>
            </a:r>
          </a:p>
          <a:p>
            <a:pPr lvl="3">
              <a:lnSpc>
                <a:spcPct val="160000"/>
              </a:lnSpc>
              <a:buFont typeface="Courier New" panose="02070309020205020404" pitchFamily="49" charset="0"/>
              <a:buChar char="o"/>
            </a:pPr>
            <a:r>
              <a:rPr lang="en-US" sz="9400" dirty="0">
                <a:latin typeface="Arial" panose="020B0604020202020204" pitchFamily="34" charset="0"/>
                <a:cs typeface="Arial" panose="020B0604020202020204" pitchFamily="34" charset="0"/>
              </a:rPr>
              <a:t>Upstream land and water management inevitably has impacts on the downstream </a:t>
            </a:r>
          </a:p>
          <a:p>
            <a:pPr lvl="2">
              <a:lnSpc>
                <a:spcPct val="160000"/>
              </a:lnSpc>
              <a:buFont typeface="Courier New" panose="02070309020205020404" pitchFamily="49" charset="0"/>
              <a:buChar char="o"/>
            </a:pPr>
            <a:r>
              <a:rPr lang="en-US" sz="9600" dirty="0">
                <a:latin typeface="Arial" panose="020B0604020202020204" pitchFamily="34" charset="0"/>
                <a:cs typeface="Arial" panose="020B0604020202020204" pitchFamily="34" charset="0"/>
              </a:rPr>
              <a:t>Quantity of water flows and operation of reservoirs and irrigation schemes, </a:t>
            </a:r>
          </a:p>
          <a:p>
            <a:pPr lvl="2">
              <a:lnSpc>
                <a:spcPct val="160000"/>
              </a:lnSpc>
              <a:buFont typeface="Courier New" panose="02070309020205020404" pitchFamily="49" charset="0"/>
              <a:buChar char="o"/>
            </a:pPr>
            <a:r>
              <a:rPr lang="en-US" sz="9600" dirty="0">
                <a:latin typeface="Arial" panose="020B0604020202020204" pitchFamily="34" charset="0"/>
                <a:cs typeface="Arial" panose="020B0604020202020204" pitchFamily="34" charset="0"/>
              </a:rPr>
              <a:t>Quality of water, biodiversity, carbon sequestration, Natural disaster vulnerability</a:t>
            </a:r>
          </a:p>
          <a:p>
            <a:pPr lvl="2">
              <a:lnSpc>
                <a:spcPct val="160000"/>
              </a:lnSpc>
              <a:buFont typeface="Courier New" panose="02070309020205020404" pitchFamily="49" charset="0"/>
              <a:buChar char="o"/>
            </a:pPr>
            <a:r>
              <a:rPr lang="en-US" sz="9600" dirty="0">
                <a:latin typeface="Arial" panose="020B0604020202020204" pitchFamily="34" charset="0"/>
                <a:cs typeface="Arial" panose="020B0604020202020204" pitchFamily="34" charset="0"/>
              </a:rPr>
              <a:t>Hence, WM programs are typically oriented toward problem solving in uplands</a:t>
            </a:r>
          </a:p>
          <a:p>
            <a:endParaRPr lang="en-US" dirty="0"/>
          </a:p>
        </p:txBody>
      </p:sp>
    </p:spTree>
    <p:extLst>
      <p:ext uri="{BB962C8B-B14F-4D97-AF65-F5344CB8AC3E}">
        <p14:creationId xmlns:p14="http://schemas.microsoft.com/office/powerpoint/2010/main" val="261706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769EBFE-DF42-4132-9BAF-A8AEBA5C2C26}"/>
              </a:ext>
            </a:extLst>
          </p:cNvPr>
          <p:cNvPicPr>
            <a:picLocks noGrp="1" noChangeAspect="1"/>
          </p:cNvPicPr>
          <p:nvPr>
            <p:ph idx="1"/>
          </p:nvPr>
        </p:nvPicPr>
        <p:blipFill>
          <a:blip r:embed="rId2"/>
          <a:stretch>
            <a:fillRect/>
          </a:stretch>
        </p:blipFill>
        <p:spPr>
          <a:xfrm>
            <a:off x="0" y="516835"/>
            <a:ext cx="6957391" cy="5567363"/>
          </a:xfrm>
          <a:prstGeom prst="rect">
            <a:avLst/>
          </a:prstGeom>
        </p:spPr>
      </p:pic>
      <p:pic>
        <p:nvPicPr>
          <p:cNvPr id="5" name="Picture 4">
            <a:extLst>
              <a:ext uri="{FF2B5EF4-FFF2-40B4-BE49-F238E27FC236}">
                <a16:creationId xmlns:a16="http://schemas.microsoft.com/office/drawing/2014/main" id="{E8F51840-666B-4B21-900B-EDF2E4819B65}"/>
              </a:ext>
            </a:extLst>
          </p:cNvPr>
          <p:cNvPicPr>
            <a:picLocks noChangeAspect="1"/>
          </p:cNvPicPr>
          <p:nvPr/>
        </p:nvPicPr>
        <p:blipFill>
          <a:blip r:embed="rId3"/>
          <a:stretch>
            <a:fillRect/>
          </a:stretch>
        </p:blipFill>
        <p:spPr>
          <a:xfrm>
            <a:off x="7447722" y="3246782"/>
            <a:ext cx="4625008" cy="3336233"/>
          </a:xfrm>
          <a:prstGeom prst="rect">
            <a:avLst/>
          </a:prstGeom>
        </p:spPr>
      </p:pic>
      <p:pic>
        <p:nvPicPr>
          <p:cNvPr id="6" name="Picture 5">
            <a:extLst>
              <a:ext uri="{FF2B5EF4-FFF2-40B4-BE49-F238E27FC236}">
                <a16:creationId xmlns:a16="http://schemas.microsoft.com/office/drawing/2014/main" id="{E1A0FD9B-0ADE-43A4-A8AC-F985B87B84C6}"/>
              </a:ext>
            </a:extLst>
          </p:cNvPr>
          <p:cNvPicPr>
            <a:picLocks noChangeAspect="1"/>
          </p:cNvPicPr>
          <p:nvPr/>
        </p:nvPicPr>
        <p:blipFill>
          <a:blip r:embed="rId4"/>
          <a:stretch>
            <a:fillRect/>
          </a:stretch>
        </p:blipFill>
        <p:spPr>
          <a:xfrm>
            <a:off x="7447722" y="159025"/>
            <a:ext cx="4625008" cy="3087757"/>
          </a:xfrm>
          <a:prstGeom prst="rect">
            <a:avLst/>
          </a:prstGeom>
        </p:spPr>
      </p:pic>
    </p:spTree>
    <p:extLst>
      <p:ext uri="{BB962C8B-B14F-4D97-AF65-F5344CB8AC3E}">
        <p14:creationId xmlns:p14="http://schemas.microsoft.com/office/powerpoint/2010/main" val="2359198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65E366-C4B7-4442-9984-1DDB568EB38D}"/>
              </a:ext>
            </a:extLst>
          </p:cNvPr>
          <p:cNvSpPr>
            <a:spLocks noGrp="1"/>
          </p:cNvSpPr>
          <p:nvPr>
            <p:ph idx="1"/>
          </p:nvPr>
        </p:nvSpPr>
        <p:spPr>
          <a:xfrm>
            <a:off x="132522" y="145775"/>
            <a:ext cx="7871791" cy="4810538"/>
          </a:xfrm>
          <a:solidFill>
            <a:schemeClr val="bg1">
              <a:lumMod val="85000"/>
            </a:schemeClr>
          </a:solidFill>
        </p:spPr>
        <p:txBody>
          <a:bodyPr>
            <a:noAutofit/>
          </a:bodyPr>
          <a:lstStyle/>
          <a:p>
            <a:pPr marL="914400" indent="-914400">
              <a:lnSpc>
                <a:spcPct val="160000"/>
              </a:lnSpc>
              <a:buFont typeface="+mj-lt"/>
              <a:buAutoNum type="arabicPeriod" startAt="3"/>
            </a:pPr>
            <a:r>
              <a:rPr lang="en-US" sz="2400" b="1" i="1" dirty="0">
                <a:latin typeface="Arial" panose="020B0604020202020204" pitchFamily="34" charset="0"/>
                <a:cs typeface="Arial" panose="020B0604020202020204" pitchFamily="34" charset="0"/>
              </a:rPr>
              <a:t>The multiplicity of stakeholders</a:t>
            </a:r>
            <a:r>
              <a:rPr lang="en-US" sz="2400" b="1" dirty="0">
                <a:latin typeface="Arial" panose="020B0604020202020204" pitchFamily="34" charset="0"/>
                <a:cs typeface="Arial" panose="020B0604020202020204" pitchFamily="34" charset="0"/>
              </a:rPr>
              <a:t>: </a:t>
            </a:r>
          </a:p>
          <a:p>
            <a:pPr lvl="2" algn="just">
              <a:lnSpc>
                <a:spcPct val="16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An extensive range of stakeholders, typically, organizations dealing with  </a:t>
            </a:r>
          </a:p>
          <a:p>
            <a:pPr lvl="3"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Agriculture, </a:t>
            </a:r>
          </a:p>
          <a:p>
            <a:pPr lvl="3"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Animal husbandry, </a:t>
            </a:r>
          </a:p>
          <a:p>
            <a:pPr lvl="3"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Forestry, </a:t>
            </a:r>
          </a:p>
          <a:p>
            <a:pPr lvl="3"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Water, Irrigation, </a:t>
            </a:r>
          </a:p>
          <a:p>
            <a:pPr lvl="3"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Rural development, </a:t>
            </a:r>
          </a:p>
          <a:p>
            <a:pPr marL="914400" lvl="2" indent="0" algn="just">
              <a:lnSpc>
                <a:spcPct val="160000"/>
              </a:lnSpc>
              <a:buNone/>
            </a:pPr>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25882A6-D687-474E-A452-3B82EB3A7AA3}"/>
              </a:ext>
            </a:extLst>
          </p:cNvPr>
          <p:cNvSpPr/>
          <p:nvPr/>
        </p:nvSpPr>
        <p:spPr>
          <a:xfrm>
            <a:off x="8004313" y="698659"/>
            <a:ext cx="4187687" cy="2969274"/>
          </a:xfrm>
          <a:prstGeom prst="rect">
            <a:avLst/>
          </a:prstGeom>
          <a:solidFill>
            <a:srgbClr val="92D050"/>
          </a:solidFill>
        </p:spPr>
        <p:txBody>
          <a:bodyPr wrap="square">
            <a:spAutoFit/>
          </a:bodyPr>
          <a:lstStyle/>
          <a:p>
            <a:pPr lvl="1" algn="just">
              <a:lnSpc>
                <a:spcPct val="16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Physical planning, </a:t>
            </a:r>
          </a:p>
          <a:p>
            <a:pPr lvl="1" algn="just">
              <a:lnSpc>
                <a:spcPct val="16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Land tenure; </a:t>
            </a:r>
          </a:p>
          <a:p>
            <a:pPr lvl="1" algn="just">
              <a:lnSpc>
                <a:spcPct val="16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Local governments; </a:t>
            </a:r>
          </a:p>
          <a:p>
            <a:pPr lvl="1" algn="just">
              <a:lnSpc>
                <a:spcPct val="16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Community institutions, </a:t>
            </a:r>
          </a:p>
          <a:p>
            <a:pPr lvl="1" algn="just">
              <a:lnSpc>
                <a:spcPct val="16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NGOs, and so forth </a:t>
            </a:r>
          </a:p>
        </p:txBody>
      </p:sp>
      <p:sp>
        <p:nvSpPr>
          <p:cNvPr id="4" name="Rectangle 3">
            <a:extLst>
              <a:ext uri="{FF2B5EF4-FFF2-40B4-BE49-F238E27FC236}">
                <a16:creationId xmlns:a16="http://schemas.microsoft.com/office/drawing/2014/main" id="{C9495EE8-3FC3-43D6-90F2-F24EC9F0D58A}"/>
              </a:ext>
            </a:extLst>
          </p:cNvPr>
          <p:cNvSpPr/>
          <p:nvPr/>
        </p:nvSpPr>
        <p:spPr>
          <a:xfrm>
            <a:off x="318050" y="5061739"/>
            <a:ext cx="11741425" cy="1796261"/>
          </a:xfrm>
          <a:prstGeom prst="rect">
            <a:avLst/>
          </a:prstGeom>
          <a:solidFill>
            <a:schemeClr val="bg1">
              <a:lumMod val="65000"/>
            </a:schemeClr>
          </a:solidFill>
        </p:spPr>
        <p:txBody>
          <a:bodyPr wrap="square">
            <a:spAutoFit/>
          </a:bodyPr>
          <a:lstStyle/>
          <a:p>
            <a:pPr lvl="2" algn="just">
              <a:lnSpc>
                <a:spcPct val="16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share </a:t>
            </a:r>
            <a:r>
              <a:rPr lang="en-US" sz="2400" dirty="0">
                <a:solidFill>
                  <a:srgbClr val="00B050"/>
                </a:solidFill>
                <a:latin typeface="Arial" panose="020B0604020202020204" pitchFamily="34" charset="0"/>
                <a:cs typeface="Arial" panose="020B0604020202020204" pitchFamily="34" charset="0"/>
              </a:rPr>
              <a:t>important goods and services </a:t>
            </a:r>
            <a:r>
              <a:rPr lang="en-US" sz="2400" dirty="0">
                <a:latin typeface="Arial" panose="020B0604020202020204" pitchFamily="34" charset="0"/>
                <a:cs typeface="Arial" panose="020B0604020202020204" pitchFamily="34" charset="0"/>
              </a:rPr>
              <a:t>from watersheds </a:t>
            </a:r>
          </a:p>
          <a:p>
            <a:pPr lvl="2" algn="just">
              <a:lnSpc>
                <a:spcPct val="16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This institutional density creates a management challenge and requires WM approaches to create </a:t>
            </a:r>
            <a:r>
              <a:rPr lang="en-US" sz="2400" b="1" i="1" dirty="0">
                <a:latin typeface="Arial" panose="020B0604020202020204" pitchFamily="34" charset="0"/>
                <a:cs typeface="Arial" panose="020B0604020202020204" pitchFamily="34" charset="0"/>
              </a:rPr>
              <a:t>broad and inclusive institutional platforms</a:t>
            </a:r>
            <a:endParaRPr lang="en-US" dirty="0"/>
          </a:p>
        </p:txBody>
      </p:sp>
    </p:spTree>
    <p:extLst>
      <p:ext uri="{BB962C8B-B14F-4D97-AF65-F5344CB8AC3E}">
        <p14:creationId xmlns:p14="http://schemas.microsoft.com/office/powerpoint/2010/main" val="952633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B3E30D-3E88-4524-8D5A-2F8FEA954EC1}"/>
              </a:ext>
            </a:extLst>
          </p:cNvPr>
          <p:cNvSpPr>
            <a:spLocks noGrp="1"/>
          </p:cNvSpPr>
          <p:nvPr>
            <p:ph idx="1"/>
          </p:nvPr>
        </p:nvSpPr>
        <p:spPr>
          <a:xfrm>
            <a:off x="198783" y="265042"/>
            <a:ext cx="11807687" cy="6592957"/>
          </a:xfrm>
        </p:spPr>
        <p:txBody>
          <a:bodyPr>
            <a:normAutofit/>
          </a:bodyPr>
          <a:lstStyle/>
          <a:p>
            <a:pPr marL="457200" indent="-457200" algn="just">
              <a:lnSpc>
                <a:spcPct val="150000"/>
              </a:lnSpc>
              <a:buFont typeface="+mj-lt"/>
              <a:buAutoNum type="arabicPeriod" startAt="4"/>
            </a:pPr>
            <a:r>
              <a:rPr lang="en-US" sz="2400" b="1" i="1" dirty="0">
                <a:latin typeface="Arial" panose="020B0604020202020204" pitchFamily="34" charset="0"/>
                <a:cs typeface="Arial" panose="020B0604020202020204" pitchFamily="34" charset="0"/>
              </a:rPr>
              <a:t>The resource depletion and poverty nexus</a:t>
            </a:r>
            <a:r>
              <a:rPr lang="en-US" sz="2400" b="1" dirty="0">
                <a:latin typeface="Arial" panose="020B0604020202020204" pitchFamily="34" charset="0"/>
                <a:cs typeface="Arial" panose="020B0604020202020204" pitchFamily="34" charset="0"/>
              </a:rPr>
              <a:t>: </a:t>
            </a:r>
          </a:p>
          <a:p>
            <a:pPr lvl="2"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Upland areas are typically </a:t>
            </a:r>
            <a:r>
              <a:rPr lang="en-US" sz="2400" dirty="0">
                <a:solidFill>
                  <a:srgbClr val="00B050"/>
                </a:solidFill>
                <a:latin typeface="Arial" panose="020B0604020202020204" pitchFamily="34" charset="0"/>
                <a:cs typeface="Arial" panose="020B0604020202020204" pitchFamily="34" charset="0"/>
              </a:rPr>
              <a:t>more fragile </a:t>
            </a:r>
            <a:r>
              <a:rPr lang="en-US" sz="2400" dirty="0">
                <a:latin typeface="Arial" panose="020B0604020202020204" pitchFamily="34" charset="0"/>
                <a:cs typeface="Arial" panose="020B0604020202020204" pitchFamily="34" charset="0"/>
              </a:rPr>
              <a:t>and less productive where NRM and rural poverty are commonly linked </a:t>
            </a:r>
          </a:p>
          <a:p>
            <a:pPr lvl="2"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With frequently extensive land use practices and fragile resource base, uplands are vulnerable to overexploitation and depletion of natural resources</a:t>
            </a:r>
          </a:p>
          <a:p>
            <a:pPr lvl="2"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Agricultural productivity declines, often aggravating the </a:t>
            </a:r>
            <a:r>
              <a:rPr lang="en-US" sz="2400" b="1" dirty="0">
                <a:solidFill>
                  <a:srgbClr val="00B050"/>
                </a:solidFill>
                <a:latin typeface="Arial" panose="020B0604020202020204" pitchFamily="34" charset="0"/>
                <a:cs typeface="Arial" panose="020B0604020202020204" pitchFamily="34" charset="0"/>
              </a:rPr>
              <a:t>poverty problem</a:t>
            </a:r>
            <a:r>
              <a:rPr lang="en-US" sz="2400" dirty="0">
                <a:latin typeface="Arial" panose="020B0604020202020204" pitchFamily="34" charset="0"/>
                <a:cs typeface="Arial" panose="020B0604020202020204" pitchFamily="34" charset="0"/>
              </a:rPr>
              <a:t>. </a:t>
            </a:r>
          </a:p>
          <a:p>
            <a:pPr lvl="2"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Hence, improving NRM in upland areas requires attention to the problems of </a:t>
            </a:r>
            <a:r>
              <a:rPr lang="en-US" sz="2400" b="1" dirty="0">
                <a:latin typeface="Arial" panose="020B0604020202020204" pitchFamily="34" charset="0"/>
                <a:cs typeface="Arial" panose="020B0604020202020204" pitchFamily="34" charset="0"/>
              </a:rPr>
              <a:t>the poor</a:t>
            </a:r>
            <a:r>
              <a:rPr lang="en-US" sz="2400" dirty="0">
                <a:latin typeface="Arial" panose="020B0604020202020204" pitchFamily="34" charset="0"/>
                <a:cs typeface="Arial" panose="020B0604020202020204" pitchFamily="34" charset="0"/>
              </a:rPr>
              <a:t>, particularly poverty reduction and local institutional development.</a:t>
            </a:r>
          </a:p>
          <a:p>
            <a:pPr algn="just">
              <a:lnSpc>
                <a:spcPct val="160000"/>
              </a:lnSpc>
              <a:buFont typeface="Wingdings" panose="05000000000000000000" pitchFamily="2" charset="2"/>
              <a:buChar char="Ø"/>
            </a:pPr>
            <a:r>
              <a:rPr lang="en-US" sz="2400" dirty="0">
                <a:solidFill>
                  <a:srgbClr val="00B050"/>
                </a:solidFill>
                <a:latin typeface="Arial" panose="020B0604020202020204" pitchFamily="34" charset="0"/>
                <a:cs typeface="Arial" panose="020B0604020202020204" pitchFamily="34" charset="0"/>
              </a:rPr>
              <a:t>Thus, WM programs generally have to </a:t>
            </a:r>
            <a:r>
              <a:rPr lang="en-US" sz="2400" i="1" dirty="0">
                <a:solidFill>
                  <a:srgbClr val="00B050"/>
                </a:solidFill>
                <a:latin typeface="Arial" panose="020B0604020202020204" pitchFamily="34" charset="0"/>
                <a:cs typeface="Arial" panose="020B0604020202020204" pitchFamily="34" charset="0"/>
              </a:rPr>
              <a:t>focus on the farming systems of </a:t>
            </a:r>
            <a:r>
              <a:rPr lang="en-US" sz="2400" b="1" i="1" dirty="0">
                <a:solidFill>
                  <a:srgbClr val="00B050"/>
                </a:solidFill>
                <a:latin typeface="Arial" panose="020B0604020202020204" pitchFamily="34" charset="0"/>
                <a:cs typeface="Arial" panose="020B0604020202020204" pitchFamily="34" charset="0"/>
              </a:rPr>
              <a:t>the poor in upland areas</a:t>
            </a:r>
            <a:r>
              <a:rPr lang="en-US" sz="2400" i="1" dirty="0">
                <a:solidFill>
                  <a:srgbClr val="00B050"/>
                </a:solidFill>
                <a:latin typeface="Arial" panose="020B0604020202020204" pitchFamily="34" charset="0"/>
                <a:cs typeface="Arial" panose="020B0604020202020204" pitchFamily="34" charset="0"/>
              </a:rPr>
              <a:t> </a:t>
            </a:r>
            <a:r>
              <a:rPr lang="en-US" sz="2400" dirty="0">
                <a:solidFill>
                  <a:srgbClr val="00B050"/>
                </a:solidFill>
                <a:latin typeface="Arial" panose="020B0604020202020204" pitchFamily="34" charset="0"/>
                <a:cs typeface="Arial" panose="020B0604020202020204" pitchFamily="34" charset="0"/>
              </a:rPr>
              <a:t>in order to achieve </a:t>
            </a:r>
            <a:r>
              <a:rPr lang="en-US" sz="2400" b="1" i="1" dirty="0">
                <a:solidFill>
                  <a:srgbClr val="00B050"/>
                </a:solidFill>
                <a:latin typeface="Arial" panose="020B0604020202020204" pitchFamily="34" charset="0"/>
                <a:cs typeface="Arial" panose="020B0604020202020204" pitchFamily="34" charset="0"/>
              </a:rPr>
              <a:t>poverty reduction </a:t>
            </a:r>
            <a:r>
              <a:rPr lang="en-US" sz="2400" i="1" dirty="0">
                <a:solidFill>
                  <a:srgbClr val="00B050"/>
                </a:solidFill>
                <a:latin typeface="Arial" panose="020B0604020202020204" pitchFamily="34" charset="0"/>
                <a:cs typeface="Arial" panose="020B0604020202020204" pitchFamily="34" charset="0"/>
              </a:rPr>
              <a:t>and conservation objectives</a:t>
            </a:r>
            <a:endParaRPr lang="en-US" sz="24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8986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948480-208A-4663-BC2E-E39E516DE9FC}"/>
              </a:ext>
            </a:extLst>
          </p:cNvPr>
          <p:cNvPicPr>
            <a:picLocks noChangeAspect="1"/>
          </p:cNvPicPr>
          <p:nvPr/>
        </p:nvPicPr>
        <p:blipFill>
          <a:blip r:embed="rId2"/>
          <a:stretch>
            <a:fillRect/>
          </a:stretch>
        </p:blipFill>
        <p:spPr>
          <a:xfrm>
            <a:off x="384313" y="198783"/>
            <a:ext cx="11237843" cy="6520069"/>
          </a:xfrm>
          <a:prstGeom prst="rect">
            <a:avLst/>
          </a:prstGeom>
        </p:spPr>
      </p:pic>
    </p:spTree>
    <p:extLst>
      <p:ext uri="{BB962C8B-B14F-4D97-AF65-F5344CB8AC3E}">
        <p14:creationId xmlns:p14="http://schemas.microsoft.com/office/powerpoint/2010/main" val="3252881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C8B7CE-B974-42A2-8038-B4A4A51707DC}"/>
              </a:ext>
            </a:extLst>
          </p:cNvPr>
          <p:cNvSpPr>
            <a:spLocks noGrp="1"/>
          </p:cNvSpPr>
          <p:nvPr>
            <p:ph idx="1"/>
          </p:nvPr>
        </p:nvSpPr>
        <p:spPr>
          <a:xfrm>
            <a:off x="450573" y="212035"/>
            <a:ext cx="11476383" cy="6308035"/>
          </a:xfrm>
        </p:spPr>
        <p:txBody>
          <a:bodyPr>
            <a:normAutofit lnSpcReduction="10000"/>
          </a:bodyPr>
          <a:lstStyle/>
          <a:p>
            <a:pPr algn="just">
              <a:lnSpc>
                <a:spcPct val="150000"/>
              </a:lnSpc>
              <a:buFont typeface="Wingdings" panose="05000000000000000000" pitchFamily="2" charset="2"/>
              <a:buChar char="q"/>
            </a:pPr>
            <a:r>
              <a:rPr lang="en-US" sz="2400" b="1" dirty="0">
                <a:latin typeface="Arial" panose="020B0604020202020204" pitchFamily="34" charset="0"/>
                <a:cs typeface="Arial" panose="020B0604020202020204" pitchFamily="34" charset="0"/>
              </a:rPr>
              <a:t>Why a watershed approach? .......</a:t>
            </a:r>
          </a:p>
          <a:p>
            <a:pPr lvl="1" algn="just">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A watershed is recognized as the ideal and </a:t>
            </a:r>
            <a:r>
              <a:rPr lang="en-US" b="1" dirty="0">
                <a:solidFill>
                  <a:srgbClr val="0070C0"/>
                </a:solidFill>
                <a:latin typeface="Arial" panose="020B0604020202020204" pitchFamily="34" charset="0"/>
                <a:cs typeface="Arial" panose="020B0604020202020204" pitchFamily="34" charset="0"/>
              </a:rPr>
              <a:t>appropriate hydrological unit </a:t>
            </a:r>
            <a:r>
              <a:rPr lang="en-US" dirty="0">
                <a:latin typeface="Arial" panose="020B0604020202020204" pitchFamily="34" charset="0"/>
                <a:cs typeface="Arial" panose="020B0604020202020204" pitchFamily="34" charset="0"/>
              </a:rPr>
              <a:t>for planning and executing development programs to use natural resources for a sustained and optimum production with minimum damage to the environment.</a:t>
            </a:r>
          </a:p>
          <a:p>
            <a:pPr marL="457200" lvl="1" indent="0" algn="just">
              <a:lnSpc>
                <a:spcPct val="150000"/>
              </a:lnSpc>
              <a:buNone/>
            </a:pPr>
            <a:endParaRPr lang="en-US" dirty="0">
              <a:latin typeface="Arial" panose="020B0604020202020204" pitchFamily="34" charset="0"/>
              <a:cs typeface="Arial" panose="020B0604020202020204" pitchFamily="34" charset="0"/>
            </a:endParaRPr>
          </a:p>
          <a:p>
            <a:pPr lvl="1" algn="just">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Watershed boundaries are natural basis in resource use planning and management because watershed is </a:t>
            </a:r>
            <a:r>
              <a:rPr lang="en-US" dirty="0">
                <a:solidFill>
                  <a:srgbClr val="0070C0"/>
                </a:solidFill>
                <a:latin typeface="Arial" panose="020B0604020202020204" pitchFamily="34" charset="0"/>
                <a:cs typeface="Arial" panose="020B0604020202020204" pitchFamily="34" charset="0"/>
              </a:rPr>
              <a:t>a logical unit </a:t>
            </a:r>
            <a:r>
              <a:rPr lang="en-US" dirty="0">
                <a:latin typeface="Arial" panose="020B0604020202020204" pitchFamily="34" charset="0"/>
                <a:cs typeface="Arial" panose="020B0604020202020204" pitchFamily="34" charset="0"/>
              </a:rPr>
              <a:t>for considering the effects of land use on soil and water.</a:t>
            </a:r>
          </a:p>
          <a:p>
            <a:pPr marL="457200" lvl="1" indent="0" algn="just">
              <a:lnSpc>
                <a:spcPct val="150000"/>
              </a:lnSpc>
              <a:buNone/>
            </a:pPr>
            <a:endParaRPr lang="en-US" dirty="0">
              <a:latin typeface="Arial" panose="020B0604020202020204" pitchFamily="34" charset="0"/>
              <a:cs typeface="Arial" panose="020B0604020202020204" pitchFamily="34" charset="0"/>
            </a:endParaRPr>
          </a:p>
          <a:p>
            <a:pPr lvl="1" algn="just">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Enables planners to harmonize the use of soil, water and vegetation in a way that </a:t>
            </a:r>
            <a:r>
              <a:rPr lang="en-US" b="1" dirty="0">
                <a:solidFill>
                  <a:srgbClr val="0070C0"/>
                </a:solidFill>
                <a:latin typeface="Arial" panose="020B0604020202020204" pitchFamily="34" charset="0"/>
                <a:cs typeface="Arial" panose="020B0604020202020204" pitchFamily="34" charset="0"/>
              </a:rPr>
              <a:t>conserves these resources and maximize their productivity</a:t>
            </a:r>
            <a:r>
              <a:rPr lang="en-US"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3021585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724DD6-B825-4932-9CE1-6D9AA2967EE3}"/>
              </a:ext>
            </a:extLst>
          </p:cNvPr>
          <p:cNvPicPr>
            <a:picLocks noGrp="1" noChangeAspect="1"/>
          </p:cNvPicPr>
          <p:nvPr>
            <p:ph idx="1"/>
          </p:nvPr>
        </p:nvPicPr>
        <p:blipFill>
          <a:blip r:embed="rId2"/>
          <a:stretch>
            <a:fillRect/>
          </a:stretch>
        </p:blipFill>
        <p:spPr>
          <a:xfrm>
            <a:off x="2544416" y="1643270"/>
            <a:ext cx="8123583" cy="5088834"/>
          </a:xfrm>
          <a:prstGeom prst="rect">
            <a:avLst/>
          </a:prstGeom>
        </p:spPr>
      </p:pic>
      <p:sp>
        <p:nvSpPr>
          <p:cNvPr id="5" name="Rectangle 4">
            <a:extLst>
              <a:ext uri="{FF2B5EF4-FFF2-40B4-BE49-F238E27FC236}">
                <a16:creationId xmlns:a16="http://schemas.microsoft.com/office/drawing/2014/main" id="{BDC69122-B94E-4B30-8A86-5C842FBE67E9}"/>
              </a:ext>
            </a:extLst>
          </p:cNvPr>
          <p:cNvSpPr/>
          <p:nvPr/>
        </p:nvSpPr>
        <p:spPr>
          <a:xfrm>
            <a:off x="318052" y="335627"/>
            <a:ext cx="11436625" cy="1131848"/>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An </a:t>
            </a:r>
            <a:r>
              <a:rPr lang="en-US" sz="2400" b="1" dirty="0">
                <a:latin typeface="Arial" panose="020B0604020202020204" pitchFamily="34" charset="0"/>
                <a:cs typeface="Arial" panose="020B0604020202020204" pitchFamily="34" charset="0"/>
              </a:rPr>
              <a:t>open physical system </a:t>
            </a:r>
            <a:r>
              <a:rPr lang="en-US" sz="2400" dirty="0">
                <a:latin typeface="Arial" panose="020B0604020202020204" pitchFamily="34" charset="0"/>
                <a:cs typeface="Arial" panose="020B0604020202020204" pitchFamily="34" charset="0"/>
              </a:rPr>
              <a:t>in terms of inputs of precipitation and solar radiation, and outputs of discharge, evaporation and reradiation (Lee, 1964) </a:t>
            </a:r>
          </a:p>
        </p:txBody>
      </p:sp>
    </p:spTree>
    <p:extLst>
      <p:ext uri="{BB962C8B-B14F-4D97-AF65-F5344CB8AC3E}">
        <p14:creationId xmlns:p14="http://schemas.microsoft.com/office/powerpoint/2010/main" val="17921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DF41-98F5-4E2C-826A-FAD187F1DFFA}"/>
              </a:ext>
            </a:extLst>
          </p:cNvPr>
          <p:cNvSpPr>
            <a:spLocks noGrp="1"/>
          </p:cNvSpPr>
          <p:nvPr>
            <p:ph type="title"/>
          </p:nvPr>
        </p:nvSpPr>
        <p:spPr>
          <a:xfrm>
            <a:off x="92765" y="0"/>
            <a:ext cx="11913705" cy="1113184"/>
          </a:xfrm>
        </p:spPr>
        <p:txBody>
          <a:bodyPr>
            <a:normAutofit fontScale="90000"/>
          </a:bodyPr>
          <a:lstStyle/>
          <a:p>
            <a:pPr>
              <a:lnSpc>
                <a:spcPct val="100000"/>
              </a:lnSpc>
            </a:pPr>
            <a:br>
              <a:rPr lang="en-US" sz="2400" dirty="0">
                <a:solidFill>
                  <a:srgbClr val="0070C0"/>
                </a:solidFill>
                <a:latin typeface="Arial" panose="020B0604020202020204" pitchFamily="34" charset="0"/>
                <a:cs typeface="Arial" panose="020B0604020202020204" pitchFamily="34" charset="0"/>
              </a:rPr>
            </a:br>
            <a:r>
              <a:rPr lang="en-US" sz="3100" dirty="0">
                <a:solidFill>
                  <a:srgbClr val="0070C0"/>
                </a:solidFill>
                <a:latin typeface="Arial" panose="020B0604020202020204" pitchFamily="34" charset="0"/>
                <a:cs typeface="Arial" panose="020B0604020202020204" pitchFamily="34" charset="0"/>
              </a:rPr>
              <a:t>Managing Land &amp; Water at watershed scale, appropriate- environmentally, financially &amp; socially</a:t>
            </a:r>
            <a:br>
              <a:rPr lang="en-US" dirty="0">
                <a:solidFill>
                  <a:srgbClr val="0070C0"/>
                </a:solidFill>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11E91F2D-EC98-4999-8E33-9102E3E0FEE6}"/>
              </a:ext>
            </a:extLst>
          </p:cNvPr>
          <p:cNvSpPr>
            <a:spLocks noGrp="1"/>
          </p:cNvSpPr>
          <p:nvPr>
            <p:ph sz="half" idx="1"/>
          </p:nvPr>
        </p:nvSpPr>
        <p:spPr>
          <a:xfrm>
            <a:off x="185530" y="1113184"/>
            <a:ext cx="3432313" cy="5744816"/>
          </a:xfrm>
          <a:solidFill>
            <a:schemeClr val="bg1">
              <a:lumMod val="75000"/>
            </a:schemeClr>
          </a:solidFill>
        </p:spPr>
        <p:txBody>
          <a:bodyPr/>
          <a:lstStyle/>
          <a:p>
            <a:pPr algn="just">
              <a:lnSpc>
                <a:spcPct val="150000"/>
              </a:lnSpc>
            </a:pPr>
            <a:r>
              <a:rPr lang="en-US" sz="2400" dirty="0">
                <a:solidFill>
                  <a:prstClr val="black"/>
                </a:solidFill>
                <a:latin typeface="Arial" panose="020B0604020202020204" pitchFamily="34" charset="0"/>
                <a:cs typeface="Arial" panose="020B0604020202020204" pitchFamily="34" charset="0"/>
              </a:rPr>
              <a:t>Environmental scale - watershed defined by natural hydrology - </a:t>
            </a:r>
            <a:r>
              <a:rPr lang="en-US" sz="2400" b="1" dirty="0">
                <a:solidFill>
                  <a:srgbClr val="00B050"/>
                </a:solidFill>
                <a:latin typeface="Arial" panose="020B0604020202020204" pitchFamily="34" charset="0"/>
                <a:cs typeface="Arial" panose="020B0604020202020204" pitchFamily="34" charset="0"/>
              </a:rPr>
              <a:t>Resources becomes a focal point </a:t>
            </a:r>
            <a:r>
              <a:rPr lang="en-US" sz="2400" dirty="0">
                <a:solidFill>
                  <a:prstClr val="black"/>
                </a:solidFill>
                <a:latin typeface="Arial" panose="020B0604020202020204" pitchFamily="34" charset="0"/>
                <a:cs typeface="Arial" panose="020B0604020202020204" pitchFamily="34" charset="0"/>
              </a:rPr>
              <a:t>in order to understand factors that contributes the problem.</a:t>
            </a:r>
          </a:p>
          <a:p>
            <a:r>
              <a:rPr lang="en-US" dirty="0"/>
              <a:t>Eg.</a:t>
            </a:r>
          </a:p>
        </p:txBody>
      </p:sp>
      <p:pic>
        <p:nvPicPr>
          <p:cNvPr id="5" name="Picture 4">
            <a:extLst>
              <a:ext uri="{FF2B5EF4-FFF2-40B4-BE49-F238E27FC236}">
                <a16:creationId xmlns:a16="http://schemas.microsoft.com/office/drawing/2014/main" id="{3D00F034-AB07-49E3-B157-4500AB4630F0}"/>
              </a:ext>
            </a:extLst>
          </p:cNvPr>
          <p:cNvPicPr>
            <a:picLocks noChangeAspect="1" noChangeArrowheads="1"/>
          </p:cNvPicPr>
          <p:nvPr/>
        </p:nvPicPr>
        <p:blipFill>
          <a:blip r:embed="rId2"/>
          <a:srcRect/>
          <a:stretch>
            <a:fillRect/>
          </a:stretch>
        </p:blipFill>
        <p:spPr bwMode="auto">
          <a:xfrm>
            <a:off x="304801" y="5566638"/>
            <a:ext cx="3405807" cy="1220649"/>
          </a:xfrm>
          <a:prstGeom prst="rect">
            <a:avLst/>
          </a:prstGeom>
          <a:noFill/>
          <a:ln w="9525">
            <a:noFill/>
            <a:miter lim="800000"/>
            <a:headEnd/>
            <a:tailEnd/>
          </a:ln>
          <a:effectLst/>
        </p:spPr>
      </p:pic>
      <p:graphicFrame>
        <p:nvGraphicFramePr>
          <p:cNvPr id="6" name="Table 5">
            <a:extLst>
              <a:ext uri="{FF2B5EF4-FFF2-40B4-BE49-F238E27FC236}">
                <a16:creationId xmlns:a16="http://schemas.microsoft.com/office/drawing/2014/main" id="{E035F60F-B74C-4F21-90B4-A298217D25C4}"/>
              </a:ext>
            </a:extLst>
          </p:cNvPr>
          <p:cNvGraphicFramePr>
            <a:graphicFrameLocks noGrp="1"/>
          </p:cNvGraphicFramePr>
          <p:nvPr>
            <p:extLst>
              <p:ext uri="{D42A27DB-BD31-4B8C-83A1-F6EECF244321}">
                <p14:modId xmlns:p14="http://schemas.microsoft.com/office/powerpoint/2010/main" val="2769810193"/>
              </p:ext>
            </p:extLst>
          </p:nvPr>
        </p:nvGraphicFramePr>
        <p:xfrm>
          <a:off x="3737114" y="477079"/>
          <a:ext cx="8362122" cy="6419593"/>
        </p:xfrm>
        <a:graphic>
          <a:graphicData uri="http://schemas.openxmlformats.org/drawingml/2006/table">
            <a:tbl>
              <a:tblPr firstRow="1" bandRow="1"/>
              <a:tblGrid>
                <a:gridCol w="2163117">
                  <a:extLst>
                    <a:ext uri="{9D8B030D-6E8A-4147-A177-3AD203B41FA5}">
                      <a16:colId xmlns:a16="http://schemas.microsoft.com/office/drawing/2014/main" val="1254981629"/>
                    </a:ext>
                  </a:extLst>
                </a:gridCol>
                <a:gridCol w="667808">
                  <a:extLst>
                    <a:ext uri="{9D8B030D-6E8A-4147-A177-3AD203B41FA5}">
                      <a16:colId xmlns:a16="http://schemas.microsoft.com/office/drawing/2014/main" val="3242527215"/>
                    </a:ext>
                  </a:extLst>
                </a:gridCol>
                <a:gridCol w="667808">
                  <a:extLst>
                    <a:ext uri="{9D8B030D-6E8A-4147-A177-3AD203B41FA5}">
                      <a16:colId xmlns:a16="http://schemas.microsoft.com/office/drawing/2014/main" val="3184748202"/>
                    </a:ext>
                  </a:extLst>
                </a:gridCol>
                <a:gridCol w="740396">
                  <a:extLst>
                    <a:ext uri="{9D8B030D-6E8A-4147-A177-3AD203B41FA5}">
                      <a16:colId xmlns:a16="http://schemas.microsoft.com/office/drawing/2014/main" val="4017721384"/>
                    </a:ext>
                  </a:extLst>
                </a:gridCol>
                <a:gridCol w="769432">
                  <a:extLst>
                    <a:ext uri="{9D8B030D-6E8A-4147-A177-3AD203B41FA5}">
                      <a16:colId xmlns:a16="http://schemas.microsoft.com/office/drawing/2014/main" val="1779012142"/>
                    </a:ext>
                  </a:extLst>
                </a:gridCol>
                <a:gridCol w="987196">
                  <a:extLst>
                    <a:ext uri="{9D8B030D-6E8A-4147-A177-3AD203B41FA5}">
                      <a16:colId xmlns:a16="http://schemas.microsoft.com/office/drawing/2014/main" val="2334150174"/>
                    </a:ext>
                  </a:extLst>
                </a:gridCol>
                <a:gridCol w="1030749">
                  <a:extLst>
                    <a:ext uri="{9D8B030D-6E8A-4147-A177-3AD203B41FA5}">
                      <a16:colId xmlns:a16="http://schemas.microsoft.com/office/drawing/2014/main" val="160778302"/>
                    </a:ext>
                  </a:extLst>
                </a:gridCol>
                <a:gridCol w="1335616">
                  <a:extLst>
                    <a:ext uri="{9D8B030D-6E8A-4147-A177-3AD203B41FA5}">
                      <a16:colId xmlns:a16="http://schemas.microsoft.com/office/drawing/2014/main" val="1860495996"/>
                    </a:ext>
                  </a:extLst>
                </a:gridCol>
              </a:tblGrid>
              <a:tr h="453254">
                <a:tc rowSpan="2">
                  <a:txBody>
                    <a:bodyPr/>
                    <a:lstStyle/>
                    <a:p>
                      <a:r>
                        <a:rPr lang="en-US" sz="2400" dirty="0"/>
                        <a:t>impact</a:t>
                      </a:r>
                    </a:p>
                  </a:txBody>
                  <a:tcPr/>
                </a:tc>
                <a:tc gridSpan="7">
                  <a:txBody>
                    <a:bodyPr/>
                    <a:lstStyle/>
                    <a:p>
                      <a:pPr algn="ctr"/>
                      <a:r>
                        <a:rPr lang="en-US" sz="2400" dirty="0"/>
                        <a:t>Basin size (km</a:t>
                      </a:r>
                      <a:r>
                        <a:rPr lang="en-US" sz="2400" baseline="30000" dirty="0"/>
                        <a:t>2</a:t>
                      </a:r>
                      <a:r>
                        <a:rPr lang="en-US" sz="2400" dirty="0"/>
                        <a:t>)</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179017070"/>
                  </a:ext>
                </a:extLst>
              </a:tr>
              <a:tr h="453254">
                <a:tc vMerge="1">
                  <a:txBody>
                    <a:bodyPr/>
                    <a:lstStyle/>
                    <a:p>
                      <a:endParaRPr lang="en-US" dirty="0"/>
                    </a:p>
                  </a:txBody>
                  <a:tcPr/>
                </a:tc>
                <a:tc>
                  <a:txBody>
                    <a:bodyPr/>
                    <a:lstStyle/>
                    <a:p>
                      <a:r>
                        <a:rPr lang="en-US" sz="2400" dirty="0"/>
                        <a:t>0.1</a:t>
                      </a:r>
                    </a:p>
                  </a:txBody>
                  <a:tcPr/>
                </a:tc>
                <a:tc>
                  <a:txBody>
                    <a:bodyPr/>
                    <a:lstStyle/>
                    <a:p>
                      <a:r>
                        <a:rPr lang="en-US" sz="2400" dirty="0"/>
                        <a:t>1</a:t>
                      </a:r>
                    </a:p>
                  </a:txBody>
                  <a:tcPr/>
                </a:tc>
                <a:tc>
                  <a:txBody>
                    <a:bodyPr/>
                    <a:lstStyle/>
                    <a:p>
                      <a:r>
                        <a:rPr lang="en-US" sz="2400" dirty="0"/>
                        <a:t>10</a:t>
                      </a:r>
                    </a:p>
                  </a:txBody>
                  <a:tcPr/>
                </a:tc>
                <a:tc>
                  <a:txBody>
                    <a:bodyPr/>
                    <a:lstStyle/>
                    <a:p>
                      <a:r>
                        <a:rPr lang="en-US" sz="2400" dirty="0"/>
                        <a:t>100</a:t>
                      </a:r>
                    </a:p>
                  </a:txBody>
                  <a:tcPr/>
                </a:tc>
                <a:tc>
                  <a:txBody>
                    <a:bodyPr/>
                    <a:lstStyle/>
                    <a:p>
                      <a:r>
                        <a:rPr lang="en-US" sz="2400" dirty="0"/>
                        <a:t>1000</a:t>
                      </a:r>
                    </a:p>
                  </a:txBody>
                  <a:tcPr/>
                </a:tc>
                <a:tc>
                  <a:txBody>
                    <a:bodyPr/>
                    <a:lstStyle/>
                    <a:p>
                      <a:r>
                        <a:rPr lang="en-US" sz="2400" dirty="0"/>
                        <a:t>10000</a:t>
                      </a:r>
                    </a:p>
                  </a:txBody>
                  <a:tcPr/>
                </a:tc>
                <a:tc>
                  <a:txBody>
                    <a:bodyPr/>
                    <a:lstStyle/>
                    <a:p>
                      <a:r>
                        <a:rPr lang="en-US" sz="2400" dirty="0"/>
                        <a:t>100000</a:t>
                      </a:r>
                    </a:p>
                  </a:txBody>
                  <a:tcPr/>
                </a:tc>
                <a:extLst>
                  <a:ext uri="{0D108BD9-81ED-4DB2-BD59-A6C34878D82A}">
                    <a16:rowId xmlns:a16="http://schemas.microsoft.com/office/drawing/2014/main" val="3739214334"/>
                  </a:ext>
                </a:extLst>
              </a:tr>
              <a:tr h="453254">
                <a:tc>
                  <a:txBody>
                    <a:bodyPr/>
                    <a:lstStyle/>
                    <a:p>
                      <a:r>
                        <a:rPr lang="en-US" sz="2400" dirty="0"/>
                        <a:t>Average flow</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_</a:t>
                      </a:r>
                    </a:p>
                  </a:txBody>
                  <a:tcPr/>
                </a:tc>
                <a:tc>
                  <a:txBody>
                    <a:bodyPr/>
                    <a:lstStyle/>
                    <a:p>
                      <a:r>
                        <a:rPr lang="en-US" sz="2400" dirty="0"/>
                        <a:t>_</a:t>
                      </a:r>
                    </a:p>
                  </a:txBody>
                  <a:tcPr/>
                </a:tc>
                <a:tc>
                  <a:txBody>
                    <a:bodyPr/>
                    <a:lstStyle/>
                    <a:p>
                      <a:r>
                        <a:rPr lang="en-US" sz="2400" dirty="0"/>
                        <a:t>_</a:t>
                      </a:r>
                    </a:p>
                  </a:txBody>
                  <a:tcPr/>
                </a:tc>
                <a:extLst>
                  <a:ext uri="{0D108BD9-81ED-4DB2-BD59-A6C34878D82A}">
                    <a16:rowId xmlns:a16="http://schemas.microsoft.com/office/drawing/2014/main" val="1509406051"/>
                  </a:ext>
                </a:extLst>
              </a:tr>
              <a:tr h="453254">
                <a:tc>
                  <a:txBody>
                    <a:bodyPr/>
                    <a:lstStyle/>
                    <a:p>
                      <a:r>
                        <a:rPr lang="en-US" sz="2400" dirty="0"/>
                        <a:t>Peak flow</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_</a:t>
                      </a:r>
                    </a:p>
                  </a:txBody>
                  <a:tcPr/>
                </a:tc>
                <a:tc>
                  <a:txBody>
                    <a:bodyPr/>
                    <a:lstStyle/>
                    <a:p>
                      <a:r>
                        <a:rPr lang="en-US" sz="2400" dirty="0"/>
                        <a:t>_</a:t>
                      </a:r>
                    </a:p>
                  </a:txBody>
                  <a:tcPr/>
                </a:tc>
                <a:tc>
                  <a:txBody>
                    <a:bodyPr/>
                    <a:lstStyle/>
                    <a:p>
                      <a:r>
                        <a:rPr lang="en-US" sz="2400" dirty="0"/>
                        <a:t>_</a:t>
                      </a:r>
                    </a:p>
                  </a:txBody>
                  <a:tcPr/>
                </a:tc>
                <a:extLst>
                  <a:ext uri="{0D108BD9-81ED-4DB2-BD59-A6C34878D82A}">
                    <a16:rowId xmlns:a16="http://schemas.microsoft.com/office/drawing/2014/main" val="2595468611"/>
                  </a:ext>
                </a:extLst>
              </a:tr>
              <a:tr h="453254">
                <a:tc>
                  <a:txBody>
                    <a:bodyPr/>
                    <a:lstStyle/>
                    <a:p>
                      <a:r>
                        <a:rPr lang="en-US" sz="2400" dirty="0"/>
                        <a:t>Base flow</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_</a:t>
                      </a:r>
                    </a:p>
                  </a:txBody>
                  <a:tcPr/>
                </a:tc>
                <a:tc>
                  <a:txBody>
                    <a:bodyPr/>
                    <a:lstStyle/>
                    <a:p>
                      <a:r>
                        <a:rPr lang="en-US" sz="2400" dirty="0"/>
                        <a:t>_</a:t>
                      </a:r>
                    </a:p>
                  </a:txBody>
                  <a:tcPr/>
                </a:tc>
                <a:tc>
                  <a:txBody>
                    <a:bodyPr/>
                    <a:lstStyle/>
                    <a:p>
                      <a:r>
                        <a:rPr lang="en-US" sz="2400" dirty="0"/>
                        <a:t>_</a:t>
                      </a:r>
                    </a:p>
                  </a:txBody>
                  <a:tcPr/>
                </a:tc>
                <a:extLst>
                  <a:ext uri="{0D108BD9-81ED-4DB2-BD59-A6C34878D82A}">
                    <a16:rowId xmlns:a16="http://schemas.microsoft.com/office/drawing/2014/main" val="103162096"/>
                  </a:ext>
                </a:extLst>
              </a:tr>
              <a:tr h="815858">
                <a:tc>
                  <a:txBody>
                    <a:bodyPr/>
                    <a:lstStyle/>
                    <a:p>
                      <a:r>
                        <a:rPr lang="en-US" sz="2400" dirty="0"/>
                        <a:t>Groundwater recharge</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_</a:t>
                      </a:r>
                    </a:p>
                  </a:txBody>
                  <a:tcPr/>
                </a:tc>
                <a:tc>
                  <a:txBody>
                    <a:bodyPr/>
                    <a:lstStyle/>
                    <a:p>
                      <a:r>
                        <a:rPr lang="en-US" sz="2400" dirty="0"/>
                        <a:t>_</a:t>
                      </a:r>
                    </a:p>
                  </a:txBody>
                  <a:tcPr/>
                </a:tc>
                <a:tc>
                  <a:txBody>
                    <a:bodyPr/>
                    <a:lstStyle/>
                    <a:p>
                      <a:r>
                        <a:rPr lang="en-US" sz="2400" dirty="0"/>
                        <a:t>_</a:t>
                      </a:r>
                    </a:p>
                  </a:txBody>
                  <a:tcPr/>
                </a:tc>
                <a:extLst>
                  <a:ext uri="{0D108BD9-81ED-4DB2-BD59-A6C34878D82A}">
                    <a16:rowId xmlns:a16="http://schemas.microsoft.com/office/drawing/2014/main" val="2712498"/>
                  </a:ext>
                </a:extLst>
              </a:tr>
              <a:tr h="453254">
                <a:tc>
                  <a:txBody>
                    <a:bodyPr/>
                    <a:lstStyle/>
                    <a:p>
                      <a:r>
                        <a:rPr lang="en-US" sz="2400" dirty="0"/>
                        <a:t>Sediment load</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_</a:t>
                      </a:r>
                    </a:p>
                  </a:txBody>
                  <a:tcPr/>
                </a:tc>
                <a:tc>
                  <a:txBody>
                    <a:bodyPr/>
                    <a:lstStyle/>
                    <a:p>
                      <a:r>
                        <a:rPr lang="en-US" sz="2400" dirty="0"/>
                        <a:t>_</a:t>
                      </a:r>
                    </a:p>
                  </a:txBody>
                  <a:tcPr/>
                </a:tc>
                <a:tc>
                  <a:txBody>
                    <a:bodyPr/>
                    <a:lstStyle/>
                    <a:p>
                      <a:r>
                        <a:rPr lang="en-US" sz="2400" dirty="0"/>
                        <a:t>_</a:t>
                      </a:r>
                    </a:p>
                  </a:txBody>
                  <a:tcPr/>
                </a:tc>
                <a:extLst>
                  <a:ext uri="{0D108BD9-81ED-4DB2-BD59-A6C34878D82A}">
                    <a16:rowId xmlns:a16="http://schemas.microsoft.com/office/drawing/2014/main" val="3968244621"/>
                  </a:ext>
                </a:extLst>
              </a:tr>
              <a:tr h="453254">
                <a:tc>
                  <a:txBody>
                    <a:bodyPr/>
                    <a:lstStyle/>
                    <a:p>
                      <a:r>
                        <a:rPr lang="en-US" sz="2400" dirty="0">
                          <a:solidFill>
                            <a:srgbClr val="00B0F0"/>
                          </a:solidFill>
                        </a:rPr>
                        <a:t>Nutrients</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_</a:t>
                      </a:r>
                    </a:p>
                  </a:txBody>
                  <a:tcPr/>
                </a:tc>
                <a:tc>
                  <a:txBody>
                    <a:bodyPr/>
                    <a:lstStyle/>
                    <a:p>
                      <a:r>
                        <a:rPr lang="en-US" sz="2400" dirty="0"/>
                        <a:t>_</a:t>
                      </a:r>
                    </a:p>
                  </a:txBody>
                  <a:tcPr/>
                </a:tc>
                <a:extLst>
                  <a:ext uri="{0D108BD9-81ED-4DB2-BD59-A6C34878D82A}">
                    <a16:rowId xmlns:a16="http://schemas.microsoft.com/office/drawing/2014/main" val="1254292138"/>
                  </a:ext>
                </a:extLst>
              </a:tr>
              <a:tr h="453254">
                <a:tc>
                  <a:txBody>
                    <a:bodyPr/>
                    <a:lstStyle/>
                    <a:p>
                      <a:r>
                        <a:rPr lang="en-US" sz="2400" dirty="0"/>
                        <a:t>Organic matter</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_</a:t>
                      </a:r>
                    </a:p>
                  </a:txBody>
                  <a:tcPr/>
                </a:tc>
                <a:tc>
                  <a:txBody>
                    <a:bodyPr/>
                    <a:lstStyle/>
                    <a:p>
                      <a:r>
                        <a:rPr lang="en-US" sz="2400" dirty="0"/>
                        <a:t>_</a:t>
                      </a:r>
                    </a:p>
                  </a:txBody>
                  <a:tcPr/>
                </a:tc>
                <a:tc>
                  <a:txBody>
                    <a:bodyPr/>
                    <a:lstStyle/>
                    <a:p>
                      <a:r>
                        <a:rPr lang="en-US" sz="2400" dirty="0"/>
                        <a:t>_</a:t>
                      </a:r>
                    </a:p>
                  </a:txBody>
                  <a:tcPr/>
                </a:tc>
                <a:extLst>
                  <a:ext uri="{0D108BD9-81ED-4DB2-BD59-A6C34878D82A}">
                    <a16:rowId xmlns:a16="http://schemas.microsoft.com/office/drawing/2014/main" val="1530181105"/>
                  </a:ext>
                </a:extLst>
              </a:tr>
              <a:tr h="464623">
                <a:tc>
                  <a:txBody>
                    <a:bodyPr/>
                    <a:lstStyle/>
                    <a:p>
                      <a:r>
                        <a:rPr lang="en-US" sz="2400" dirty="0">
                          <a:solidFill>
                            <a:srgbClr val="FF0000"/>
                          </a:solidFill>
                        </a:rPr>
                        <a:t>pathogens</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_</a:t>
                      </a:r>
                    </a:p>
                  </a:txBody>
                  <a:tcPr/>
                </a:tc>
                <a:tc>
                  <a:txBody>
                    <a:bodyPr/>
                    <a:lstStyle/>
                    <a:p>
                      <a:r>
                        <a:rPr lang="en-US" sz="2400" dirty="0"/>
                        <a:t>_</a:t>
                      </a:r>
                    </a:p>
                  </a:txBody>
                  <a:tcPr/>
                </a:tc>
                <a:tc>
                  <a:txBody>
                    <a:bodyPr/>
                    <a:lstStyle/>
                    <a:p>
                      <a:r>
                        <a:rPr lang="en-US" sz="2400" dirty="0"/>
                        <a:t>_</a:t>
                      </a:r>
                    </a:p>
                  </a:txBody>
                  <a:tcPr/>
                </a:tc>
                <a:tc>
                  <a:txBody>
                    <a:bodyPr/>
                    <a:lstStyle/>
                    <a:p>
                      <a:r>
                        <a:rPr lang="en-US" sz="2400" dirty="0"/>
                        <a:t>_</a:t>
                      </a:r>
                    </a:p>
                  </a:txBody>
                  <a:tcPr/>
                </a:tc>
                <a:extLst>
                  <a:ext uri="{0D108BD9-81ED-4DB2-BD59-A6C34878D82A}">
                    <a16:rowId xmlns:a16="http://schemas.microsoft.com/office/drawing/2014/main" val="536791502"/>
                  </a:ext>
                </a:extLst>
              </a:tr>
              <a:tr h="461684">
                <a:tc>
                  <a:txBody>
                    <a:bodyPr/>
                    <a:lstStyle/>
                    <a:p>
                      <a:r>
                        <a:rPr lang="en-US" sz="2400" b="1" dirty="0">
                          <a:solidFill>
                            <a:srgbClr val="00B050"/>
                          </a:solidFill>
                        </a:rPr>
                        <a:t>Salinity</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extLst>
                  <a:ext uri="{0D108BD9-81ED-4DB2-BD59-A6C34878D82A}">
                    <a16:rowId xmlns:a16="http://schemas.microsoft.com/office/drawing/2014/main" val="3707483863"/>
                  </a:ext>
                </a:extLst>
              </a:tr>
              <a:tr h="521256">
                <a:tc>
                  <a:txBody>
                    <a:bodyPr/>
                    <a:lstStyle/>
                    <a:p>
                      <a:r>
                        <a:rPr lang="en-US" sz="2400" b="1" dirty="0">
                          <a:solidFill>
                            <a:srgbClr val="00B050"/>
                          </a:solidFill>
                        </a:rPr>
                        <a:t>Pesticides</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extLst>
                  <a:ext uri="{0D108BD9-81ED-4DB2-BD59-A6C34878D82A}">
                    <a16:rowId xmlns:a16="http://schemas.microsoft.com/office/drawing/2014/main" val="1458094985"/>
                  </a:ext>
                </a:extLst>
              </a:tr>
              <a:tr h="491470">
                <a:tc>
                  <a:txBody>
                    <a:bodyPr/>
                    <a:lstStyle/>
                    <a:p>
                      <a:r>
                        <a:rPr lang="en-US" sz="2400" b="1" dirty="0">
                          <a:solidFill>
                            <a:srgbClr val="00B050"/>
                          </a:solidFill>
                        </a:rPr>
                        <a:t>Heavy metals</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tc>
                  <a:txBody>
                    <a:bodyPr/>
                    <a:lstStyle/>
                    <a:p>
                      <a:r>
                        <a:rPr lang="en-US" sz="2400" dirty="0"/>
                        <a:t>x</a:t>
                      </a:r>
                    </a:p>
                  </a:txBody>
                  <a:tcPr/>
                </a:tc>
                <a:extLst>
                  <a:ext uri="{0D108BD9-81ED-4DB2-BD59-A6C34878D82A}">
                    <a16:rowId xmlns:a16="http://schemas.microsoft.com/office/drawing/2014/main" val="807920017"/>
                  </a:ext>
                </a:extLst>
              </a:tr>
            </a:tbl>
          </a:graphicData>
        </a:graphic>
      </p:graphicFrame>
    </p:spTree>
    <p:extLst>
      <p:ext uri="{BB962C8B-B14F-4D97-AF65-F5344CB8AC3E}">
        <p14:creationId xmlns:p14="http://schemas.microsoft.com/office/powerpoint/2010/main" val="34175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40C1D6-E957-4201-9FBA-3F0ACFF6F648}"/>
              </a:ext>
            </a:extLst>
          </p:cNvPr>
          <p:cNvSpPr>
            <a:spLocks noGrp="1"/>
          </p:cNvSpPr>
          <p:nvPr>
            <p:ph idx="1"/>
          </p:nvPr>
        </p:nvSpPr>
        <p:spPr>
          <a:xfrm>
            <a:off x="185529" y="238540"/>
            <a:ext cx="11794435" cy="6480312"/>
          </a:xfrm>
        </p:spPr>
        <p:txBody>
          <a:bodyPr>
            <a:normAutofit/>
          </a:bodyPr>
          <a:lstStyle/>
          <a:p>
            <a:pPr lvl="1">
              <a:lnSpc>
                <a:spcPct val="150000"/>
              </a:lnSpc>
              <a:buFont typeface="Wingdings" panose="05000000000000000000" pitchFamily="2" charset="2"/>
              <a:buChar char="q"/>
            </a:pPr>
            <a:r>
              <a:rPr lang="en-US" dirty="0">
                <a:latin typeface="Arial" panose="020B0604020202020204" pitchFamily="34" charset="0"/>
                <a:cs typeface="Arial" panose="020B0604020202020204" pitchFamily="34" charset="0"/>
              </a:rPr>
              <a:t>Financial and social benefits of watershed approach</a:t>
            </a:r>
          </a:p>
          <a:p>
            <a:pPr lvl="2">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Core of watershed approach - </a:t>
            </a:r>
            <a:r>
              <a:rPr lang="en-US" sz="2400" dirty="0">
                <a:solidFill>
                  <a:srgbClr val="0070C0"/>
                </a:solidFill>
                <a:latin typeface="Arial" panose="020B0604020202020204" pitchFamily="34" charset="0"/>
                <a:cs typeface="Arial" panose="020B0604020202020204" pitchFamily="34" charset="0"/>
              </a:rPr>
              <a:t>better understanding of environmental factors</a:t>
            </a:r>
            <a:r>
              <a:rPr lang="en-US" sz="2400" dirty="0">
                <a:latin typeface="Arial" panose="020B0604020202020204" pitchFamily="34" charset="0"/>
                <a:cs typeface="Arial" panose="020B0604020202020204" pitchFamily="34" charset="0"/>
              </a:rPr>
              <a:t>.</a:t>
            </a:r>
          </a:p>
          <a:p>
            <a:pPr lvl="2">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Tasks such as modeling, monitoring &amp; reporting under watershed framework - </a:t>
            </a:r>
            <a:r>
              <a:rPr lang="en-US" sz="2400" dirty="0">
                <a:solidFill>
                  <a:srgbClr val="0070C0"/>
                </a:solidFill>
                <a:latin typeface="Arial" panose="020B0604020202020204" pitchFamily="34" charset="0"/>
                <a:cs typeface="Arial" panose="020B0604020202020204" pitchFamily="34" charset="0"/>
              </a:rPr>
              <a:t>saves time and money</a:t>
            </a:r>
            <a:r>
              <a:rPr lang="en-US" sz="2400" dirty="0">
                <a:latin typeface="Arial" panose="020B0604020202020204" pitchFamily="34" charset="0"/>
                <a:cs typeface="Arial" panose="020B0604020202020204" pitchFamily="34" charset="0"/>
              </a:rPr>
              <a:t>.</a:t>
            </a:r>
          </a:p>
          <a:p>
            <a:pPr lvl="2">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People’s participation -pillar of watershed approach - </a:t>
            </a:r>
            <a:r>
              <a:rPr lang="en-US" sz="2400" dirty="0">
                <a:solidFill>
                  <a:srgbClr val="0070C0"/>
                </a:solidFill>
                <a:latin typeface="Arial" panose="020B0604020202020204" pitchFamily="34" charset="0"/>
                <a:cs typeface="Arial" panose="020B0604020202020204" pitchFamily="34" charset="0"/>
              </a:rPr>
              <a:t>gives sense of ownership; greater public involvement &amp; ensures sustainability of interventions planned.</a:t>
            </a:r>
          </a:p>
        </p:txBody>
      </p:sp>
    </p:spTree>
    <p:extLst>
      <p:ext uri="{BB962C8B-B14F-4D97-AF65-F5344CB8AC3E}">
        <p14:creationId xmlns:p14="http://schemas.microsoft.com/office/powerpoint/2010/main" val="3670029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7BBC-6B86-4A5C-8736-274031B6F732}"/>
              </a:ext>
            </a:extLst>
          </p:cNvPr>
          <p:cNvSpPr>
            <a:spLocks noGrp="1"/>
          </p:cNvSpPr>
          <p:nvPr>
            <p:ph type="title"/>
          </p:nvPr>
        </p:nvSpPr>
        <p:spPr>
          <a:xfrm>
            <a:off x="838200" y="106017"/>
            <a:ext cx="10515600" cy="821635"/>
          </a:xfrm>
        </p:spPr>
        <p:txBody>
          <a:bodyPr/>
          <a:lstStyle/>
          <a:p>
            <a:r>
              <a:rPr lang="en-US" sz="2800" b="1" dirty="0">
                <a:solidFill>
                  <a:prstClr val="black"/>
                </a:solidFill>
                <a:latin typeface="Arial" panose="020B0604020202020204" pitchFamily="34" charset="0"/>
                <a:cs typeface="Arial" panose="020B0604020202020204" pitchFamily="34" charset="0"/>
              </a:rPr>
              <a:t>What is Integrated watershed management?</a:t>
            </a:r>
            <a:endParaRPr lang="en-US" dirty="0"/>
          </a:p>
        </p:txBody>
      </p:sp>
      <p:sp>
        <p:nvSpPr>
          <p:cNvPr id="3" name="Content Placeholder 2">
            <a:extLst>
              <a:ext uri="{FF2B5EF4-FFF2-40B4-BE49-F238E27FC236}">
                <a16:creationId xmlns:a16="http://schemas.microsoft.com/office/drawing/2014/main" id="{A546B867-8901-4FD4-A460-DD1416510A46}"/>
              </a:ext>
            </a:extLst>
          </p:cNvPr>
          <p:cNvSpPr>
            <a:spLocks noGrp="1"/>
          </p:cNvSpPr>
          <p:nvPr>
            <p:ph idx="1"/>
          </p:nvPr>
        </p:nvSpPr>
        <p:spPr>
          <a:xfrm>
            <a:off x="490329" y="927652"/>
            <a:ext cx="11184835" cy="5824331"/>
          </a:xfrm>
        </p:spPr>
        <p:txBody>
          <a:bodyPr>
            <a:normAutofit/>
          </a:bodyPr>
          <a:lstStyle/>
          <a:p>
            <a:pPr algn="just">
              <a:lnSpc>
                <a:spcPct val="150000"/>
              </a:lnSpc>
              <a:buFont typeface="Wingdings" panose="05000000000000000000" pitchFamily="2" charset="2"/>
              <a:buChar char="q"/>
            </a:pPr>
            <a:r>
              <a:rPr lang="en-US" sz="2400" b="1" dirty="0">
                <a:latin typeface="Arial" panose="020B0604020202020204" pitchFamily="34" charset="0"/>
                <a:cs typeface="Arial" panose="020B0604020202020204" pitchFamily="34" charset="0"/>
              </a:rPr>
              <a:t>What does ‘integrated’ mean?</a:t>
            </a:r>
          </a:p>
          <a:p>
            <a:pPr lvl="1" algn="just">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Using the terminology ‘integrated’ always leads to the assumption to ‘compose and coordinate to form a whole’. </a:t>
            </a:r>
          </a:p>
          <a:p>
            <a:pPr lvl="1" algn="just">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In the context of Integrated Watershed Management the term ‘integrated’ demonstrates that all aspects of watershed management will always be considered for each individual activity. </a:t>
            </a:r>
          </a:p>
          <a:p>
            <a:pPr lvl="1" algn="just">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There are never ‘stand-alone’ actions possible: </a:t>
            </a:r>
          </a:p>
          <a:p>
            <a:pPr lvl="2" algn="just">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Each activity in a watershed is influencing the whole watershed - and the whole watershed is influencing each activity</a:t>
            </a:r>
          </a:p>
        </p:txBody>
      </p:sp>
    </p:spTree>
    <p:extLst>
      <p:ext uri="{BB962C8B-B14F-4D97-AF65-F5344CB8AC3E}">
        <p14:creationId xmlns:p14="http://schemas.microsoft.com/office/powerpoint/2010/main" val="685739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3924A7B-418B-40DD-814E-FB593767BC94}"/>
              </a:ext>
            </a:extLst>
          </p:cNvPr>
          <p:cNvGraphicFramePr>
            <a:graphicFrameLocks noGrp="1"/>
          </p:cNvGraphicFramePr>
          <p:nvPr>
            <p:ph idx="1"/>
            <p:extLst>
              <p:ext uri="{D42A27DB-BD31-4B8C-83A1-F6EECF244321}">
                <p14:modId xmlns:p14="http://schemas.microsoft.com/office/powerpoint/2010/main" val="2476745249"/>
              </p:ext>
            </p:extLst>
          </p:nvPr>
        </p:nvGraphicFramePr>
        <p:xfrm>
          <a:off x="493641" y="146324"/>
          <a:ext cx="11340550" cy="6585778"/>
        </p:xfrm>
        <a:graphic>
          <a:graphicData uri="http://schemas.openxmlformats.org/drawingml/2006/table">
            <a:tbl>
              <a:tblPr firstRow="1" bandRow="1">
                <a:tableStyleId>{5940675A-B579-460E-94D1-54222C63F5DA}</a:tableStyleId>
              </a:tblPr>
              <a:tblGrid>
                <a:gridCol w="5509594">
                  <a:extLst>
                    <a:ext uri="{9D8B030D-6E8A-4147-A177-3AD203B41FA5}">
                      <a16:colId xmlns:a16="http://schemas.microsoft.com/office/drawing/2014/main" val="3594315898"/>
                    </a:ext>
                  </a:extLst>
                </a:gridCol>
                <a:gridCol w="5830956">
                  <a:extLst>
                    <a:ext uri="{9D8B030D-6E8A-4147-A177-3AD203B41FA5}">
                      <a16:colId xmlns:a16="http://schemas.microsoft.com/office/drawing/2014/main" val="3521151266"/>
                    </a:ext>
                  </a:extLst>
                </a:gridCol>
              </a:tblGrid>
              <a:tr h="4637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chemeClr val="tx1"/>
                          </a:solidFill>
                          <a:latin typeface="Arial" panose="020B0604020202020204" pitchFamily="34" charset="0"/>
                          <a:ea typeface="+mn-ea"/>
                          <a:cs typeface="Arial" panose="020B0604020202020204" pitchFamily="34" charset="0"/>
                        </a:rPr>
                        <a:t>Precipitation in the mountains occurs and surface runoff is collected by a dam 	</a:t>
                      </a:r>
                    </a:p>
                  </a:txBody>
                  <a:tcPr/>
                </a:tc>
                <a:tc hMerge="1">
                  <a:txBody>
                    <a:bodyPr/>
                    <a:lstStyle/>
                    <a:p>
                      <a:endParaRPr lang="en-US" dirty="0"/>
                    </a:p>
                  </a:txBody>
                  <a:tcPr/>
                </a:tc>
                <a:extLst>
                  <a:ext uri="{0D108BD9-81ED-4DB2-BD59-A6C34878D82A}">
                    <a16:rowId xmlns:a16="http://schemas.microsoft.com/office/drawing/2014/main" val="2990516426"/>
                  </a:ext>
                </a:extLst>
              </a:tr>
              <a:tr h="463787">
                <a:tc>
                  <a:txBody>
                    <a:bodyPr/>
                    <a:lstStyle/>
                    <a:p>
                      <a:r>
                        <a:rPr lang="en-US" sz="2400" dirty="0">
                          <a:latin typeface="Arial" panose="020B0604020202020204" pitchFamily="34" charset="0"/>
                          <a:cs typeface="Arial" panose="020B0604020202020204" pitchFamily="34" charset="0"/>
                        </a:rPr>
                        <a:t>tentative consequence 1</a:t>
                      </a:r>
                    </a:p>
                  </a:txBody>
                  <a:tcPr/>
                </a:tc>
                <a:tc>
                  <a:txBody>
                    <a:bodyPr/>
                    <a:lstStyle/>
                    <a:p>
                      <a:r>
                        <a:rPr lang="en-US" sz="2400" dirty="0">
                          <a:latin typeface="Arial" panose="020B0604020202020204" pitchFamily="34" charset="0"/>
                          <a:cs typeface="Arial" panose="020B0604020202020204" pitchFamily="34" charset="0"/>
                        </a:rPr>
                        <a:t>tentative consequence 2</a:t>
                      </a:r>
                    </a:p>
                  </a:txBody>
                  <a:tcPr/>
                </a:tc>
                <a:extLst>
                  <a:ext uri="{0D108BD9-81ED-4DB2-BD59-A6C34878D82A}">
                    <a16:rowId xmlns:a16="http://schemas.microsoft.com/office/drawing/2014/main" val="3292048260"/>
                  </a:ext>
                </a:extLst>
              </a:tr>
              <a:tr h="1576877">
                <a:tc>
                  <a:txBody>
                    <a:bodyPr/>
                    <a:lstStyle/>
                    <a:p>
                      <a:r>
                        <a:rPr lang="en-US" sz="2400" dirty="0">
                          <a:latin typeface="Arial" panose="020B0604020202020204" pitchFamily="34" charset="0"/>
                          <a:cs typeface="Arial" panose="020B0604020202020204" pitchFamily="34" charset="0"/>
                        </a:rPr>
                        <a:t>evaporation is increasing due to the water collection in the dam: less water will be available for downstream users</a:t>
                      </a:r>
                    </a:p>
                  </a:txBody>
                  <a:tcPr/>
                </a:tc>
                <a:tc>
                  <a:txBody>
                    <a:bodyPr/>
                    <a:lstStyle/>
                    <a:p>
                      <a:r>
                        <a:rPr lang="en-US" sz="2400" dirty="0">
                          <a:latin typeface="Arial" panose="020B0604020202020204" pitchFamily="34" charset="0"/>
                          <a:cs typeface="Arial" panose="020B0604020202020204" pitchFamily="34" charset="0"/>
                        </a:rPr>
                        <a:t>storage of water allows stream flow in dry season:</a:t>
                      </a:r>
                    </a:p>
                    <a:p>
                      <a:r>
                        <a:rPr lang="en-US" sz="2400" dirty="0">
                          <a:latin typeface="Arial" panose="020B0604020202020204" pitchFamily="34" charset="0"/>
                          <a:cs typeface="Arial" panose="020B0604020202020204" pitchFamily="34" charset="0"/>
                        </a:rPr>
                        <a:t>downstream user benefit from continuous water availability</a:t>
                      </a:r>
                    </a:p>
                  </a:txBody>
                  <a:tcPr/>
                </a:tc>
                <a:extLst>
                  <a:ext uri="{0D108BD9-81ED-4DB2-BD59-A6C34878D82A}">
                    <a16:rowId xmlns:a16="http://schemas.microsoft.com/office/drawing/2014/main" val="3180078205"/>
                  </a:ext>
                </a:extLst>
              </a:tr>
              <a:tr h="4637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chemeClr val="tx1"/>
                          </a:solidFill>
                          <a:latin typeface="Arial" panose="020B0604020202020204" pitchFamily="34" charset="0"/>
                          <a:ea typeface="+mn-ea"/>
                          <a:cs typeface="Arial" panose="020B0604020202020204" pitchFamily="34" charset="0"/>
                        </a:rPr>
                        <a:t>Which assumption is correct? 	</a:t>
                      </a:r>
                    </a:p>
                  </a:txBody>
                  <a:tcPr/>
                </a:tc>
                <a:tc hMerge="1">
                  <a:txBody>
                    <a:bodyPr/>
                    <a:lstStyle/>
                    <a:p>
                      <a:endParaRPr lang="en-US" dirty="0"/>
                    </a:p>
                  </a:txBody>
                  <a:tcPr/>
                </a:tc>
                <a:extLst>
                  <a:ext uri="{0D108BD9-81ED-4DB2-BD59-A6C34878D82A}">
                    <a16:rowId xmlns:a16="http://schemas.microsoft.com/office/drawing/2014/main" val="2527448981"/>
                  </a:ext>
                </a:extLst>
              </a:tr>
              <a:tr h="463787">
                <a:tc gridSpan="2">
                  <a:txBody>
                    <a:bodyPr/>
                    <a:lstStyle/>
                    <a:p>
                      <a:pPr algn="ctr"/>
                      <a:r>
                        <a:rPr lang="en-US" sz="2400" b="0" i="0" u="none" strike="noStrike" kern="1200" baseline="0" dirty="0">
                          <a:solidFill>
                            <a:schemeClr val="tx1"/>
                          </a:solidFill>
                          <a:latin typeface="Arial" panose="020B0604020202020204" pitchFamily="34" charset="0"/>
                          <a:ea typeface="+mn-ea"/>
                          <a:cs typeface="Arial" panose="020B0604020202020204" pitchFamily="34" charset="0"/>
                        </a:rPr>
                        <a:t>Integrated approach to discuss the tentative consequences is needed </a:t>
                      </a:r>
                    </a:p>
                  </a:txBody>
                  <a:tcPr/>
                </a:tc>
                <a:tc hMerge="1">
                  <a:txBody>
                    <a:bodyPr/>
                    <a:lstStyle/>
                    <a:p>
                      <a:endParaRPr lang="en-US" dirty="0"/>
                    </a:p>
                  </a:txBody>
                  <a:tcPr/>
                </a:tc>
                <a:extLst>
                  <a:ext uri="{0D108BD9-81ED-4DB2-BD59-A6C34878D82A}">
                    <a16:rowId xmlns:a16="http://schemas.microsoft.com/office/drawing/2014/main" val="1568676753"/>
                  </a:ext>
                </a:extLst>
              </a:tr>
              <a:tr h="4637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chemeClr val="tx1"/>
                          </a:solidFill>
                          <a:latin typeface="Arial" panose="020B0604020202020204" pitchFamily="34" charset="0"/>
                          <a:ea typeface="+mn-ea"/>
                          <a:cs typeface="Arial" panose="020B0604020202020204" pitchFamily="34" charset="0"/>
                        </a:rPr>
                        <a:t>Factors to be considered for both tentative consequences: 	</a:t>
                      </a:r>
                    </a:p>
                  </a:txBody>
                  <a:tcPr/>
                </a:tc>
                <a:tc hMerge="1">
                  <a:txBody>
                    <a:bodyPr/>
                    <a:lstStyle/>
                    <a:p>
                      <a:endParaRPr lang="en-US" dirty="0"/>
                    </a:p>
                  </a:txBody>
                  <a:tcPr/>
                </a:tc>
                <a:extLst>
                  <a:ext uri="{0D108BD9-81ED-4DB2-BD59-A6C34878D82A}">
                    <a16:rowId xmlns:a16="http://schemas.microsoft.com/office/drawing/2014/main" val="1139931721"/>
                  </a:ext>
                </a:extLst>
              </a:tr>
              <a:tr h="2689966">
                <a:tc gridSpan="2">
                  <a:txBody>
                    <a:bodyPr/>
                    <a:lstStyle/>
                    <a:p>
                      <a:pPr marL="800100" lvl="1"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evaporation rates</a:t>
                      </a:r>
                    </a:p>
                    <a:p>
                      <a:pPr marL="800100" lvl="1"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difference between natural and anthropogenic retention areas</a:t>
                      </a:r>
                    </a:p>
                    <a:p>
                      <a:pPr marL="800100" lvl="1"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water source protection</a:t>
                      </a:r>
                    </a:p>
                    <a:p>
                      <a:pPr marL="800100" lvl="1"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climate predictions</a:t>
                      </a:r>
                    </a:p>
                    <a:p>
                      <a:pPr marL="800100" lvl="1"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economic and ecologic benefit and/or disadvantage of dams</a:t>
                      </a:r>
                    </a:p>
                    <a:p>
                      <a:pPr marL="800100" lvl="1"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community involvement</a:t>
                      </a:r>
                    </a:p>
                    <a:p>
                      <a:pPr marL="800100" lvl="1" indent="-342900">
                        <a:buFont typeface="Wingdings" panose="05000000000000000000" pitchFamily="2" charset="2"/>
                        <a:buChar char="§"/>
                      </a:pPr>
                      <a:r>
                        <a:rPr lang="en-US" sz="2400" dirty="0" err="1">
                          <a:latin typeface="Arial" panose="020B0604020202020204" pitchFamily="34" charset="0"/>
                          <a:cs typeface="Arial" panose="020B0604020202020204" pitchFamily="34" charset="0"/>
                        </a:rPr>
                        <a:t>etc</a:t>
                      </a:r>
                      <a:endParaRPr lang="en-US" sz="2400" dirty="0">
                        <a:latin typeface="Arial" panose="020B0604020202020204" pitchFamily="34" charset="0"/>
                        <a:cs typeface="Arial" panose="020B0604020202020204" pitchFamily="34" charset="0"/>
                      </a:endParaRPr>
                    </a:p>
                  </a:txBody>
                  <a:tcPr/>
                </a:tc>
                <a:tc hMerge="1">
                  <a:txBody>
                    <a:bodyPr/>
                    <a:lstStyle/>
                    <a:p>
                      <a:endParaRPr lang="en-US" dirty="0"/>
                    </a:p>
                  </a:txBody>
                  <a:tcPr/>
                </a:tc>
                <a:extLst>
                  <a:ext uri="{0D108BD9-81ED-4DB2-BD59-A6C34878D82A}">
                    <a16:rowId xmlns:a16="http://schemas.microsoft.com/office/drawing/2014/main" val="2071927153"/>
                  </a:ext>
                </a:extLst>
              </a:tr>
            </a:tbl>
          </a:graphicData>
        </a:graphic>
      </p:graphicFrame>
    </p:spTree>
    <p:extLst>
      <p:ext uri="{BB962C8B-B14F-4D97-AF65-F5344CB8AC3E}">
        <p14:creationId xmlns:p14="http://schemas.microsoft.com/office/powerpoint/2010/main" val="3247210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5759-6F6A-4F03-B205-90E445C5C0CC}"/>
              </a:ext>
            </a:extLst>
          </p:cNvPr>
          <p:cNvSpPr>
            <a:spLocks noGrp="1"/>
          </p:cNvSpPr>
          <p:nvPr>
            <p:ph type="title"/>
          </p:nvPr>
        </p:nvSpPr>
        <p:spPr>
          <a:xfrm>
            <a:off x="838200" y="119270"/>
            <a:ext cx="10515600" cy="715618"/>
          </a:xfrm>
        </p:spPr>
        <p:txBody>
          <a:bodyPr>
            <a:noAutofit/>
          </a:bodyPr>
          <a:lstStyle/>
          <a:p>
            <a:br>
              <a:rPr lang="en-US" sz="2800" dirty="0"/>
            </a:br>
            <a:r>
              <a:rPr lang="en-US" sz="2800" b="1" dirty="0">
                <a:latin typeface="Arial" panose="020B0604020202020204" pitchFamily="34" charset="0"/>
                <a:cs typeface="Arial" panose="020B0604020202020204" pitchFamily="34" charset="0"/>
              </a:rPr>
              <a:t>What is Integrated watershed management? </a:t>
            </a:r>
            <a:br>
              <a:rPr lang="en-US" sz="2800" dirty="0"/>
            </a:br>
            <a:endParaRPr lang="en-US" sz="2800" dirty="0"/>
          </a:p>
        </p:txBody>
      </p:sp>
      <p:pic>
        <p:nvPicPr>
          <p:cNvPr id="7" name="Content Placeholder 6">
            <a:extLst>
              <a:ext uri="{FF2B5EF4-FFF2-40B4-BE49-F238E27FC236}">
                <a16:creationId xmlns:a16="http://schemas.microsoft.com/office/drawing/2014/main" id="{412C8D75-EDDA-4444-8783-C7B99863AEC5}"/>
              </a:ext>
            </a:extLst>
          </p:cNvPr>
          <p:cNvPicPr>
            <a:picLocks noGrp="1" noChangeAspect="1"/>
          </p:cNvPicPr>
          <p:nvPr>
            <p:ph idx="1"/>
          </p:nvPr>
        </p:nvPicPr>
        <p:blipFill>
          <a:blip r:embed="rId2"/>
          <a:stretch>
            <a:fillRect/>
          </a:stretch>
        </p:blipFill>
        <p:spPr>
          <a:xfrm>
            <a:off x="622729" y="984286"/>
            <a:ext cx="10679984" cy="5778500"/>
          </a:xfrm>
          <a:prstGeom prst="rect">
            <a:avLst/>
          </a:prstGeom>
        </p:spPr>
      </p:pic>
      <p:sp>
        <p:nvSpPr>
          <p:cNvPr id="8" name="Rectangle 7">
            <a:extLst>
              <a:ext uri="{FF2B5EF4-FFF2-40B4-BE49-F238E27FC236}">
                <a16:creationId xmlns:a16="http://schemas.microsoft.com/office/drawing/2014/main" id="{FA56E9DC-CE89-4E12-865D-AF25D4123458}"/>
              </a:ext>
            </a:extLst>
          </p:cNvPr>
          <p:cNvSpPr/>
          <p:nvPr/>
        </p:nvSpPr>
        <p:spPr>
          <a:xfrm>
            <a:off x="2395192" y="2308880"/>
            <a:ext cx="1478803" cy="461665"/>
          </a:xfrm>
          <a:prstGeom prst="rect">
            <a:avLst/>
          </a:prstGeom>
          <a:ln>
            <a:solidFill>
              <a:srgbClr val="FF0000"/>
            </a:solidFill>
          </a:ln>
        </p:spPr>
        <p:txBody>
          <a:bodyPr wrap="none">
            <a:spAutoFit/>
          </a:bodyPr>
          <a:lstStyle/>
          <a:p>
            <a:r>
              <a:rPr lang="en-US" sz="2400" dirty="0">
                <a:solidFill>
                  <a:srgbClr val="FFFF00"/>
                </a:solidFill>
              </a:rPr>
              <a:t>Integrated</a:t>
            </a:r>
          </a:p>
        </p:txBody>
      </p:sp>
      <p:sp>
        <p:nvSpPr>
          <p:cNvPr id="10" name="Rectangle 9">
            <a:extLst>
              <a:ext uri="{FF2B5EF4-FFF2-40B4-BE49-F238E27FC236}">
                <a16:creationId xmlns:a16="http://schemas.microsoft.com/office/drawing/2014/main" id="{8645C5F8-6088-4FA3-AAFC-F9E562A302CE}"/>
              </a:ext>
            </a:extLst>
          </p:cNvPr>
          <p:cNvSpPr/>
          <p:nvPr/>
        </p:nvSpPr>
        <p:spPr>
          <a:xfrm>
            <a:off x="8849849" y="2407000"/>
            <a:ext cx="1595309" cy="369332"/>
          </a:xfrm>
          <a:prstGeom prst="rect">
            <a:avLst/>
          </a:prstGeom>
          <a:ln>
            <a:solidFill>
              <a:srgbClr val="FF0000"/>
            </a:solidFill>
          </a:ln>
          <a:scene3d>
            <a:camera prst="orthographicFront"/>
            <a:lightRig rig="threePt" dir="t"/>
          </a:scene3d>
          <a:sp3d>
            <a:bevelT w="165100" prst="coolSlant"/>
          </a:sp3d>
        </p:spPr>
        <p:txBody>
          <a:bodyPr wrap="none">
            <a:spAutoFit/>
          </a:bodyPr>
          <a:lstStyle/>
          <a:p>
            <a:r>
              <a:rPr lang="en-US" b="1" dirty="0">
                <a:solidFill>
                  <a:srgbClr val="FFFF00"/>
                </a:solidFill>
                <a:latin typeface="Arial" panose="020B0604020202020204" pitchFamily="34" charset="0"/>
              </a:rPr>
              <a:t>Management</a:t>
            </a:r>
            <a:endParaRPr lang="en-US" dirty="0"/>
          </a:p>
        </p:txBody>
      </p:sp>
      <p:sp>
        <p:nvSpPr>
          <p:cNvPr id="11" name="Rectangle 10">
            <a:extLst>
              <a:ext uri="{FF2B5EF4-FFF2-40B4-BE49-F238E27FC236}">
                <a16:creationId xmlns:a16="http://schemas.microsoft.com/office/drawing/2014/main" id="{6359F77D-F4BD-4C83-9CF7-436B70412679}"/>
              </a:ext>
            </a:extLst>
          </p:cNvPr>
          <p:cNvSpPr/>
          <p:nvPr/>
        </p:nvSpPr>
        <p:spPr>
          <a:xfrm>
            <a:off x="5930004" y="2494939"/>
            <a:ext cx="1595309" cy="369332"/>
          </a:xfrm>
          <a:prstGeom prst="rect">
            <a:avLst/>
          </a:prstGeom>
          <a:ln>
            <a:solidFill>
              <a:srgbClr val="FF0000"/>
            </a:solidFill>
          </a:ln>
        </p:spPr>
        <p:txBody>
          <a:bodyPr wrap="square">
            <a:spAutoFit/>
          </a:bodyPr>
          <a:lstStyle/>
          <a:p>
            <a:r>
              <a:rPr lang="en-US" b="1" dirty="0">
                <a:solidFill>
                  <a:srgbClr val="FFFF00"/>
                </a:solidFill>
                <a:latin typeface="Arial" panose="020B0604020202020204" pitchFamily="34" charset="0"/>
              </a:rPr>
              <a:t>Watershed</a:t>
            </a:r>
            <a:endParaRPr lang="en-US" b="1" dirty="0"/>
          </a:p>
        </p:txBody>
      </p:sp>
      <p:sp>
        <p:nvSpPr>
          <p:cNvPr id="12" name="Rectangle 11">
            <a:extLst>
              <a:ext uri="{FF2B5EF4-FFF2-40B4-BE49-F238E27FC236}">
                <a16:creationId xmlns:a16="http://schemas.microsoft.com/office/drawing/2014/main" id="{8E376674-327C-4E8E-85B8-75A5FA4BDBAE}"/>
              </a:ext>
            </a:extLst>
          </p:cNvPr>
          <p:cNvSpPr/>
          <p:nvPr/>
        </p:nvSpPr>
        <p:spPr>
          <a:xfrm>
            <a:off x="980662" y="3849480"/>
            <a:ext cx="4253948" cy="1015663"/>
          </a:xfrm>
          <a:prstGeom prst="rect">
            <a:avLst/>
          </a:prstGeom>
        </p:spPr>
        <p:txBody>
          <a:bodyPr wrap="square">
            <a:spAutoFit/>
          </a:bodyPr>
          <a:lstStyle/>
          <a:p>
            <a:r>
              <a:rPr lang="en-US" sz="2000" b="1" i="1" dirty="0">
                <a:solidFill>
                  <a:srgbClr val="FFFF00"/>
                </a:solidFill>
                <a:latin typeface="Arial" panose="020B0604020202020204" pitchFamily="34" charset="0"/>
              </a:rPr>
              <a:t>Goals: </a:t>
            </a:r>
            <a:r>
              <a:rPr lang="en-US" sz="2000" b="1" i="1" dirty="0" err="1">
                <a:solidFill>
                  <a:srgbClr val="FFFF00"/>
                </a:solidFill>
                <a:latin typeface="Arial" panose="020B0604020202020204" pitchFamily="34" charset="0"/>
              </a:rPr>
              <a:t>Resouces</a:t>
            </a:r>
            <a:r>
              <a:rPr lang="en-US" sz="2000" b="1" i="1" dirty="0">
                <a:solidFill>
                  <a:srgbClr val="FFFF00"/>
                </a:solidFill>
                <a:latin typeface="Arial" panose="020B0604020202020204" pitchFamily="34" charset="0"/>
              </a:rPr>
              <a:t>, People</a:t>
            </a:r>
          </a:p>
          <a:p>
            <a:r>
              <a:rPr lang="en-US" sz="2000" dirty="0">
                <a:solidFill>
                  <a:srgbClr val="FFFF00"/>
                </a:solidFill>
                <a:latin typeface="Arial" panose="020B0604020202020204" pitchFamily="34" charset="0"/>
              </a:rPr>
              <a:t>• </a:t>
            </a:r>
            <a:r>
              <a:rPr lang="en-US" sz="2000" b="1" i="1" dirty="0">
                <a:solidFill>
                  <a:srgbClr val="FFFF00"/>
                </a:solidFill>
                <a:latin typeface="Arial" panose="020B0604020202020204" pitchFamily="34" charset="0"/>
              </a:rPr>
              <a:t>Socioeconomic </a:t>
            </a:r>
            <a:r>
              <a:rPr lang="en-US" sz="2000" b="1" i="1" dirty="0" err="1">
                <a:solidFill>
                  <a:srgbClr val="FFFF00"/>
                </a:solidFill>
                <a:latin typeface="Arial" panose="020B0604020202020204" pitchFamily="34" charset="0"/>
              </a:rPr>
              <a:t>developement</a:t>
            </a:r>
            <a:endParaRPr lang="en-US" sz="2000" b="1" i="1" dirty="0">
              <a:solidFill>
                <a:srgbClr val="FFFF00"/>
              </a:solidFill>
              <a:latin typeface="Arial" panose="020B0604020202020204" pitchFamily="34" charset="0"/>
            </a:endParaRPr>
          </a:p>
          <a:p>
            <a:r>
              <a:rPr lang="en-US" sz="2000" dirty="0">
                <a:solidFill>
                  <a:srgbClr val="FFFF00"/>
                </a:solidFill>
                <a:latin typeface="Arial" panose="020B0604020202020204" pitchFamily="34" charset="0"/>
              </a:rPr>
              <a:t>• </a:t>
            </a:r>
            <a:r>
              <a:rPr lang="en-US" sz="2000" b="1" i="1" dirty="0">
                <a:solidFill>
                  <a:srgbClr val="FFFF00"/>
                </a:solidFill>
                <a:latin typeface="Arial" panose="020B0604020202020204" pitchFamily="34" charset="0"/>
              </a:rPr>
              <a:t>Natural Resource management</a:t>
            </a:r>
            <a:endParaRPr lang="en-US" sz="2000" dirty="0"/>
          </a:p>
        </p:txBody>
      </p:sp>
      <p:sp>
        <p:nvSpPr>
          <p:cNvPr id="13" name="Rectangle 12">
            <a:extLst>
              <a:ext uri="{FF2B5EF4-FFF2-40B4-BE49-F238E27FC236}">
                <a16:creationId xmlns:a16="http://schemas.microsoft.com/office/drawing/2014/main" id="{11C26FB4-EFF3-4BD9-8297-798B42B3B8BF}"/>
              </a:ext>
            </a:extLst>
          </p:cNvPr>
          <p:cNvSpPr/>
          <p:nvPr/>
        </p:nvSpPr>
        <p:spPr>
          <a:xfrm>
            <a:off x="5433391" y="4034145"/>
            <a:ext cx="3008243" cy="707886"/>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rPr>
              <a:t>Geographical unit</a:t>
            </a:r>
          </a:p>
          <a:p>
            <a:r>
              <a:rPr lang="en-US" sz="2000" dirty="0">
                <a:solidFill>
                  <a:srgbClr val="FFFF00"/>
                </a:solidFill>
                <a:latin typeface="Arial" panose="020B0604020202020204" pitchFamily="34" charset="0"/>
              </a:rPr>
              <a:t>• </a:t>
            </a:r>
            <a:r>
              <a:rPr lang="en-US" sz="2000" b="1" dirty="0">
                <a:solidFill>
                  <a:srgbClr val="FFFF00"/>
                </a:solidFill>
                <a:latin typeface="Arial" panose="020B0604020202020204" pitchFamily="34" charset="0"/>
              </a:rPr>
              <a:t>Issue of Scale</a:t>
            </a:r>
            <a:endParaRPr lang="en-US" sz="2000" dirty="0"/>
          </a:p>
        </p:txBody>
      </p:sp>
      <p:sp>
        <p:nvSpPr>
          <p:cNvPr id="14" name="Rectangle 13">
            <a:extLst>
              <a:ext uri="{FF2B5EF4-FFF2-40B4-BE49-F238E27FC236}">
                <a16:creationId xmlns:a16="http://schemas.microsoft.com/office/drawing/2014/main" id="{A8417D58-9C6D-4CB8-97C5-4BC5F33AF704}"/>
              </a:ext>
            </a:extLst>
          </p:cNvPr>
          <p:cNvSpPr/>
          <p:nvPr/>
        </p:nvSpPr>
        <p:spPr>
          <a:xfrm>
            <a:off x="8441634" y="3895646"/>
            <a:ext cx="2283027" cy="1015663"/>
          </a:xfrm>
          <a:prstGeom prst="rect">
            <a:avLst/>
          </a:prstGeom>
        </p:spPr>
        <p:txBody>
          <a:bodyPr wrap="square">
            <a:spAutoFit/>
          </a:bodyPr>
          <a:lstStyle/>
          <a:p>
            <a:pPr marL="342900" indent="-342900">
              <a:buFont typeface="Arial" panose="020B0604020202020204" pitchFamily="34" charset="0"/>
              <a:buChar char="•"/>
            </a:pPr>
            <a:r>
              <a:rPr lang="en-US" sz="2000" b="1" dirty="0" err="1">
                <a:solidFill>
                  <a:srgbClr val="FFFF00"/>
                </a:solidFill>
                <a:latin typeface="Arial" panose="020B0604020202020204" pitchFamily="34" charset="0"/>
              </a:rPr>
              <a:t>Deciosion</a:t>
            </a:r>
            <a:endParaRPr lang="en-US" sz="2000" b="1" dirty="0">
              <a:solidFill>
                <a:srgbClr val="FFFF00"/>
              </a:solidFill>
              <a:latin typeface="Arial" panose="020B0604020202020204" pitchFamily="34" charset="0"/>
            </a:endParaRPr>
          </a:p>
          <a:p>
            <a:r>
              <a:rPr lang="en-US" sz="2000" dirty="0">
                <a:solidFill>
                  <a:srgbClr val="FFFF00"/>
                </a:solidFill>
                <a:latin typeface="Arial" panose="020B0604020202020204" pitchFamily="34" charset="0"/>
              </a:rPr>
              <a:t>• </a:t>
            </a:r>
            <a:r>
              <a:rPr lang="en-US" sz="2000" b="1" dirty="0">
                <a:solidFill>
                  <a:srgbClr val="FFFF00"/>
                </a:solidFill>
                <a:latin typeface="Arial" panose="020B0604020202020204" pitchFamily="34" charset="0"/>
              </a:rPr>
              <a:t>Choice</a:t>
            </a:r>
          </a:p>
          <a:p>
            <a:r>
              <a:rPr lang="en-US" sz="2000" dirty="0">
                <a:solidFill>
                  <a:srgbClr val="FFFF00"/>
                </a:solidFill>
                <a:latin typeface="Arial" panose="020B0604020202020204" pitchFamily="34" charset="0"/>
              </a:rPr>
              <a:t>• </a:t>
            </a:r>
            <a:r>
              <a:rPr lang="en-US" sz="2000" b="1" dirty="0">
                <a:solidFill>
                  <a:srgbClr val="FFFF00"/>
                </a:solidFill>
                <a:latin typeface="Arial" panose="020B0604020202020204" pitchFamily="34" charset="0"/>
              </a:rPr>
              <a:t>Administration</a:t>
            </a:r>
            <a:endParaRPr lang="en-US" sz="2000" dirty="0"/>
          </a:p>
        </p:txBody>
      </p:sp>
      <p:sp>
        <p:nvSpPr>
          <p:cNvPr id="15" name="Rectangle 14">
            <a:extLst>
              <a:ext uri="{FF2B5EF4-FFF2-40B4-BE49-F238E27FC236}">
                <a16:creationId xmlns:a16="http://schemas.microsoft.com/office/drawing/2014/main" id="{A0A45A7F-9B08-454F-866C-1BBACF70CA01}"/>
              </a:ext>
            </a:extLst>
          </p:cNvPr>
          <p:cNvSpPr/>
          <p:nvPr/>
        </p:nvSpPr>
        <p:spPr>
          <a:xfrm>
            <a:off x="889287" y="5380118"/>
            <a:ext cx="9886461" cy="1200329"/>
          </a:xfrm>
          <a:prstGeom prst="rect">
            <a:avLst/>
          </a:prstGeom>
        </p:spPr>
        <p:txBody>
          <a:bodyPr wrap="square">
            <a:spAutoFit/>
          </a:bodyPr>
          <a:lstStyle/>
          <a:p>
            <a:r>
              <a:rPr lang="en-US" sz="2400" b="1" dirty="0">
                <a:solidFill>
                  <a:srgbClr val="FFFF00"/>
                </a:solidFill>
                <a:latin typeface="Times New Roman" panose="02020603050405020304" pitchFamily="18" charset="0"/>
              </a:rPr>
              <a:t>IWM: Making a choice or taking decision to bring about economic </a:t>
            </a:r>
          </a:p>
          <a:p>
            <a:r>
              <a:rPr lang="en-US" sz="2400" b="1" dirty="0">
                <a:solidFill>
                  <a:srgbClr val="FFFF00"/>
                </a:solidFill>
                <a:latin typeface="Times New Roman" panose="02020603050405020304" pitchFamily="18" charset="0"/>
              </a:rPr>
              <a:t>developments along with a sustained use and management of natural resources in a geographical unit called watershed.</a:t>
            </a:r>
            <a:endParaRPr lang="en-US" sz="2400" dirty="0"/>
          </a:p>
        </p:txBody>
      </p:sp>
      <p:sp>
        <p:nvSpPr>
          <p:cNvPr id="22" name="Arrow: Down 21">
            <a:extLst>
              <a:ext uri="{FF2B5EF4-FFF2-40B4-BE49-F238E27FC236}">
                <a16:creationId xmlns:a16="http://schemas.microsoft.com/office/drawing/2014/main" id="{3BB86006-185A-44D0-87C2-64466A87C5C3}"/>
              </a:ext>
            </a:extLst>
          </p:cNvPr>
          <p:cNvSpPr/>
          <p:nvPr/>
        </p:nvSpPr>
        <p:spPr>
          <a:xfrm>
            <a:off x="2955235" y="2806074"/>
            <a:ext cx="184546" cy="117538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E37BF0B8-D4B4-4859-B8E2-0A57E4C61601}"/>
              </a:ext>
            </a:extLst>
          </p:cNvPr>
          <p:cNvSpPr/>
          <p:nvPr/>
        </p:nvSpPr>
        <p:spPr>
          <a:xfrm>
            <a:off x="9581322" y="2818104"/>
            <a:ext cx="184546" cy="117538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53EE30EF-7E61-40DC-B21B-7A0BC96E1A50}"/>
              </a:ext>
            </a:extLst>
          </p:cNvPr>
          <p:cNvSpPr/>
          <p:nvPr/>
        </p:nvSpPr>
        <p:spPr>
          <a:xfrm>
            <a:off x="6642212" y="2914663"/>
            <a:ext cx="184546" cy="11753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908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9F752C-09B0-4AD7-BA2C-2EAFDF8E290B}"/>
              </a:ext>
            </a:extLst>
          </p:cNvPr>
          <p:cNvSpPr>
            <a:spLocks noGrp="1"/>
          </p:cNvSpPr>
          <p:nvPr>
            <p:ph idx="1"/>
          </p:nvPr>
        </p:nvSpPr>
        <p:spPr>
          <a:xfrm>
            <a:off x="291547" y="251790"/>
            <a:ext cx="11661913" cy="6347793"/>
          </a:xfrm>
        </p:spPr>
        <p:txBody>
          <a:bodyPr>
            <a:normAutofit lnSpcReduction="10000"/>
          </a:bodyPr>
          <a:lstStyle/>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IWM as a process of formulating and carrying out a </a:t>
            </a:r>
            <a:r>
              <a:rPr lang="en-US" sz="2400" b="1" dirty="0">
                <a:latin typeface="Arial" panose="020B0604020202020204" pitchFamily="34" charset="0"/>
                <a:cs typeface="Arial" panose="020B0604020202020204" pitchFamily="34" charset="0"/>
              </a:rPr>
              <a:t>course of action </a:t>
            </a:r>
            <a:r>
              <a:rPr lang="en-US" sz="2400" dirty="0">
                <a:latin typeface="Arial" panose="020B0604020202020204" pitchFamily="34" charset="0"/>
                <a:cs typeface="Arial" panose="020B0604020202020204" pitchFamily="34" charset="0"/>
              </a:rPr>
              <a:t>involving the manipulation of </a:t>
            </a:r>
            <a:r>
              <a:rPr lang="en-US" sz="2400" i="1" dirty="0">
                <a:latin typeface="Arial" panose="020B0604020202020204" pitchFamily="34" charset="0"/>
                <a:cs typeface="Arial" panose="020B0604020202020204" pitchFamily="34" charset="0"/>
              </a:rPr>
              <a:t>natural, agricultural and human resources </a:t>
            </a:r>
            <a:r>
              <a:rPr lang="en-US" sz="2400" dirty="0">
                <a:latin typeface="Arial" panose="020B0604020202020204" pitchFamily="34" charset="0"/>
                <a:cs typeface="Arial" panose="020B0604020202020204" pitchFamily="34" charset="0"/>
              </a:rPr>
              <a:t>in a watershed to achieve resource objectives, taking into consideration the </a:t>
            </a:r>
            <a:r>
              <a:rPr lang="en-US" sz="2400" i="1" dirty="0">
                <a:latin typeface="Arial" panose="020B0604020202020204" pitchFamily="34" charset="0"/>
                <a:cs typeface="Arial" panose="020B0604020202020204" pitchFamily="34" charset="0"/>
              </a:rPr>
              <a:t>social, economic and institutional factors </a:t>
            </a:r>
            <a:r>
              <a:rPr lang="en-US" sz="2400" dirty="0">
                <a:latin typeface="Arial" panose="020B0604020202020204" pitchFamily="34" charset="0"/>
                <a:cs typeface="Arial" panose="020B0604020202020204" pitchFamily="34" charset="0"/>
              </a:rPr>
              <a:t>operating within the watershed. </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Integration of natural (land, water, vegetation), economic &amp; social resources to upgrade </a:t>
            </a:r>
            <a:r>
              <a:rPr lang="en-US" sz="2400" b="1" dirty="0">
                <a:solidFill>
                  <a:srgbClr val="00B0F0"/>
                </a:solidFill>
                <a:latin typeface="Arial" panose="020B0604020202020204" pitchFamily="34" charset="0"/>
                <a:cs typeface="Arial" panose="020B0604020202020204" pitchFamily="34" charset="0"/>
              </a:rPr>
              <a:t>human welfare </a:t>
            </a:r>
            <a:r>
              <a:rPr lang="en-US" sz="2400" dirty="0">
                <a:latin typeface="Arial" panose="020B0604020202020204" pitchFamily="34" charset="0"/>
                <a:cs typeface="Arial" panose="020B0604020202020204" pitchFamily="34" charset="0"/>
              </a:rPr>
              <a:t>in a quality environment.</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The integrated concepts of WM provide </a:t>
            </a:r>
            <a:r>
              <a:rPr lang="en-US" sz="2400" b="1" dirty="0">
                <a:latin typeface="Arial" panose="020B0604020202020204" pitchFamily="34" charset="0"/>
                <a:cs typeface="Arial" panose="020B0604020202020204" pitchFamily="34" charset="0"/>
              </a:rPr>
              <a:t>a framework </a:t>
            </a:r>
            <a:r>
              <a:rPr lang="en-US" sz="2400" dirty="0">
                <a:latin typeface="Arial" panose="020B0604020202020204" pitchFamily="34" charset="0"/>
                <a:cs typeface="Arial" panose="020B0604020202020204" pitchFamily="34" charset="0"/>
              </a:rPr>
              <a:t>for </a:t>
            </a:r>
            <a:r>
              <a:rPr lang="en-US" sz="2400" b="1" dirty="0">
                <a:solidFill>
                  <a:srgbClr val="00B050"/>
                </a:solidFill>
                <a:latin typeface="Arial" panose="020B0604020202020204" pitchFamily="34" charset="0"/>
                <a:cs typeface="Arial" panose="020B0604020202020204" pitchFamily="34" charset="0"/>
              </a:rPr>
              <a:t>sustainable development</a:t>
            </a:r>
            <a:r>
              <a:rPr lang="en-US" sz="2400" dirty="0">
                <a:latin typeface="Arial" panose="020B0604020202020204" pitchFamily="34" charset="0"/>
                <a:cs typeface="Arial" panose="020B0604020202020204" pitchFamily="34" charset="0"/>
              </a:rPr>
              <a:t>, while WM practices provide the tools for making that framework </a:t>
            </a:r>
            <a:r>
              <a:rPr lang="en-US" sz="2400" b="1" dirty="0">
                <a:solidFill>
                  <a:srgbClr val="00B050"/>
                </a:solidFill>
                <a:latin typeface="Arial" panose="020B0604020202020204" pitchFamily="34" charset="0"/>
                <a:cs typeface="Arial" panose="020B0604020202020204" pitchFamily="34" charset="0"/>
              </a:rPr>
              <a:t>operational </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The concept recognizes the interrelationships among </a:t>
            </a:r>
            <a:r>
              <a:rPr lang="en-US" sz="2400" b="1" dirty="0">
                <a:latin typeface="Arial" panose="020B0604020202020204" pitchFamily="34" charset="0"/>
                <a:cs typeface="Arial" panose="020B0604020202020204" pitchFamily="34" charset="0"/>
              </a:rPr>
              <a:t>land use, soil, and water, and the linkages between uplands and downstream areas </a:t>
            </a:r>
          </a:p>
        </p:txBody>
      </p:sp>
    </p:spTree>
    <p:extLst>
      <p:ext uri="{BB962C8B-B14F-4D97-AF65-F5344CB8AC3E}">
        <p14:creationId xmlns:p14="http://schemas.microsoft.com/office/powerpoint/2010/main" val="943854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85F00-DAB3-4556-8002-471B07ADFD5C}"/>
              </a:ext>
            </a:extLst>
          </p:cNvPr>
          <p:cNvSpPr>
            <a:spLocks noGrp="1"/>
          </p:cNvSpPr>
          <p:nvPr>
            <p:ph type="title"/>
          </p:nvPr>
        </p:nvSpPr>
        <p:spPr>
          <a:xfrm>
            <a:off x="159026" y="106017"/>
            <a:ext cx="11887200" cy="967410"/>
          </a:xfrm>
        </p:spPr>
        <p:txBody>
          <a:bodyPr>
            <a:normAutofit fontScale="90000"/>
          </a:bodyPr>
          <a:lstStyle/>
          <a:p>
            <a:pPr lvl="0">
              <a:lnSpc>
                <a:spcPct val="150000"/>
              </a:lnSpc>
              <a:spcBef>
                <a:spcPts val="1000"/>
              </a:spcBef>
            </a:pPr>
            <a:br>
              <a:rPr lang="en-US" sz="2400" dirty="0">
                <a:solidFill>
                  <a:prstClr val="black"/>
                </a:solidFill>
                <a:latin typeface="Arial" panose="020B0604020202020204" pitchFamily="34" charset="0"/>
                <a:ea typeface="+mn-ea"/>
                <a:cs typeface="Arial" panose="020B0604020202020204" pitchFamily="34" charset="0"/>
              </a:rPr>
            </a:br>
            <a:br>
              <a:rPr lang="en-US" sz="2400" dirty="0">
                <a:solidFill>
                  <a:prstClr val="black"/>
                </a:solidFill>
                <a:latin typeface="Arial" panose="020B0604020202020204" pitchFamily="34" charset="0"/>
                <a:ea typeface="+mn-ea"/>
                <a:cs typeface="Arial" panose="020B0604020202020204" pitchFamily="34" charset="0"/>
              </a:rPr>
            </a:br>
            <a:r>
              <a:rPr lang="en-US" sz="2400" dirty="0">
                <a:solidFill>
                  <a:prstClr val="black"/>
                </a:solidFill>
                <a:latin typeface="Arial" panose="020B0604020202020204" pitchFamily="34" charset="0"/>
                <a:ea typeface="+mn-ea"/>
                <a:cs typeface="Arial" panose="020B0604020202020204" pitchFamily="34" charset="0"/>
              </a:rPr>
              <a:t>In an IWM, </a:t>
            </a:r>
            <a:r>
              <a:rPr lang="en-US" sz="2400" b="1" dirty="0">
                <a:solidFill>
                  <a:srgbClr val="00B0F0"/>
                </a:solidFill>
                <a:latin typeface="Arial" panose="020B0604020202020204" pitchFamily="34" charset="0"/>
                <a:ea typeface="+mn-ea"/>
                <a:cs typeface="Arial" panose="020B0604020202020204" pitchFamily="34" charset="0"/>
              </a:rPr>
              <a:t>a participatory, integrated, multidisciplinary and multi-sectoral approach</a:t>
            </a:r>
            <a:r>
              <a:rPr lang="en-US" sz="2400" dirty="0">
                <a:solidFill>
                  <a:prstClr val="black"/>
                </a:solidFill>
                <a:latin typeface="Arial" panose="020B0604020202020204" pitchFamily="34" charset="0"/>
                <a:ea typeface="+mn-ea"/>
                <a:cs typeface="Arial" panose="020B0604020202020204" pitchFamily="34" charset="0"/>
              </a:rPr>
              <a:t> is necessary. </a:t>
            </a:r>
            <a:br>
              <a:rPr lang="en-US" sz="2400" dirty="0">
                <a:solidFill>
                  <a:prstClr val="black"/>
                </a:solidFill>
                <a:latin typeface="Arial" panose="020B0604020202020204" pitchFamily="34" charset="0"/>
                <a:ea typeface="+mn-ea"/>
                <a:cs typeface="Arial" panose="020B0604020202020204" pitchFamily="34" charset="0"/>
              </a:rPr>
            </a:br>
            <a:endParaRPr lang="en-US" dirty="0"/>
          </a:p>
        </p:txBody>
      </p:sp>
      <p:pic>
        <p:nvPicPr>
          <p:cNvPr id="5" name="Content Placeholder 4">
            <a:extLst>
              <a:ext uri="{FF2B5EF4-FFF2-40B4-BE49-F238E27FC236}">
                <a16:creationId xmlns:a16="http://schemas.microsoft.com/office/drawing/2014/main" id="{3A6A4959-C0C7-4D8E-8E8A-1F9FA0FAC270}"/>
              </a:ext>
            </a:extLst>
          </p:cNvPr>
          <p:cNvPicPr>
            <a:picLocks noGrp="1" noChangeAspect="1"/>
          </p:cNvPicPr>
          <p:nvPr>
            <p:ph sz="half" idx="1"/>
          </p:nvPr>
        </p:nvPicPr>
        <p:blipFill>
          <a:blip r:embed="rId2"/>
          <a:stretch>
            <a:fillRect/>
          </a:stretch>
        </p:blipFill>
        <p:spPr>
          <a:xfrm>
            <a:off x="755373" y="1219200"/>
            <a:ext cx="9674087" cy="5227449"/>
          </a:xfrm>
          <a:prstGeom prst="rect">
            <a:avLst/>
          </a:prstGeom>
        </p:spPr>
      </p:pic>
    </p:spTree>
    <p:extLst>
      <p:ext uri="{BB962C8B-B14F-4D97-AF65-F5344CB8AC3E}">
        <p14:creationId xmlns:p14="http://schemas.microsoft.com/office/powerpoint/2010/main" val="671555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9D2B346-E690-4907-8CF1-53E859F57350}"/>
              </a:ext>
            </a:extLst>
          </p:cNvPr>
          <p:cNvPicPr>
            <a:picLocks noGrp="1" noChangeAspect="1"/>
          </p:cNvPicPr>
          <p:nvPr>
            <p:ph idx="1"/>
          </p:nvPr>
        </p:nvPicPr>
        <p:blipFill>
          <a:blip r:embed="rId2"/>
          <a:stretch>
            <a:fillRect/>
          </a:stretch>
        </p:blipFill>
        <p:spPr>
          <a:xfrm>
            <a:off x="927652" y="92765"/>
            <a:ext cx="9488557" cy="6639339"/>
          </a:xfrm>
          <a:prstGeom prst="rect">
            <a:avLst/>
          </a:prstGeom>
        </p:spPr>
      </p:pic>
    </p:spTree>
    <p:extLst>
      <p:ext uri="{BB962C8B-B14F-4D97-AF65-F5344CB8AC3E}">
        <p14:creationId xmlns:p14="http://schemas.microsoft.com/office/powerpoint/2010/main" val="2891892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E85C4-709B-44DC-A7C6-0F1167BC8E71}"/>
              </a:ext>
            </a:extLst>
          </p:cNvPr>
          <p:cNvSpPr>
            <a:spLocks noGrp="1"/>
          </p:cNvSpPr>
          <p:nvPr>
            <p:ph idx="1"/>
          </p:nvPr>
        </p:nvSpPr>
        <p:spPr>
          <a:xfrm>
            <a:off x="397565" y="344557"/>
            <a:ext cx="11476383" cy="6255026"/>
          </a:xfrm>
        </p:spPr>
        <p:txBody>
          <a:bodyPr>
            <a:normAutofit/>
          </a:bodyPr>
          <a:lstStyle/>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Social aspects such as </a:t>
            </a:r>
            <a:r>
              <a:rPr lang="en-US" sz="2400" b="1" dirty="0">
                <a:solidFill>
                  <a:srgbClr val="00B0F0"/>
                </a:solidFill>
                <a:latin typeface="Arial" panose="020B0604020202020204" pitchFamily="34" charset="0"/>
                <a:cs typeface="Arial" panose="020B0604020202020204" pitchFamily="34" charset="0"/>
              </a:rPr>
              <a:t>gender issues, disadvantaged groups, distribution equity, and ownership </a:t>
            </a:r>
            <a:r>
              <a:rPr lang="en-US" sz="2400" dirty="0">
                <a:latin typeface="Arial" panose="020B0604020202020204" pitchFamily="34" charset="0"/>
                <a:cs typeface="Arial" panose="020B0604020202020204" pitchFamily="34" charset="0"/>
              </a:rPr>
              <a:t>should be dealt with. </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The holistic and joint efforts of communities &amp; government agencies are needed. </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Good communication skills at all levels are equally essential</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It requires decentralization and linkages between central, district, and local-level organization and institutions </a:t>
            </a:r>
          </a:p>
          <a:p>
            <a:pPr algn="just">
              <a:lnSpc>
                <a:spcPct val="150000"/>
              </a:lnSpc>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v"/>
            </a:pPr>
            <a:r>
              <a:rPr lang="en-US" altLang="en-US" sz="2400" b="1" dirty="0">
                <a:solidFill>
                  <a:srgbClr val="00B050"/>
                </a:solidFill>
              </a:rPr>
              <a:t>Read on Participatory VS Collaborative Watershed Management</a:t>
            </a:r>
          </a:p>
          <a:p>
            <a:pPr algn="just">
              <a:lnSpc>
                <a:spcPct val="150000"/>
              </a:lnSpc>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003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5512B7-5DDA-4AE1-A9CD-52BE865D0AE6}"/>
              </a:ext>
            </a:extLst>
          </p:cNvPr>
          <p:cNvSpPr>
            <a:spLocks noGrp="1"/>
          </p:cNvSpPr>
          <p:nvPr>
            <p:ph idx="1"/>
          </p:nvPr>
        </p:nvSpPr>
        <p:spPr>
          <a:xfrm>
            <a:off x="384313" y="212036"/>
            <a:ext cx="11502887" cy="6427304"/>
          </a:xfrm>
        </p:spPr>
        <p:txBody>
          <a:bodyPr>
            <a:normAutofit fontScale="92500" lnSpcReduction="10000"/>
          </a:bodyPr>
          <a:lstStyle/>
          <a:p>
            <a:pPr algn="just">
              <a:lnSpc>
                <a:spcPct val="150000"/>
              </a:lnSpc>
              <a:buFont typeface="Courier New" panose="02070309020205020404" pitchFamily="49" charset="0"/>
              <a:buChar char="o"/>
            </a:pPr>
            <a:r>
              <a:rPr lang="en-US" sz="2600" b="1" dirty="0">
                <a:latin typeface="Arial" panose="020B0604020202020204" pitchFamily="34" charset="0"/>
                <a:cs typeface="Arial" panose="020B0604020202020204" pitchFamily="34" charset="0"/>
              </a:rPr>
              <a:t>Underlying concepts in WM</a:t>
            </a:r>
          </a:p>
          <a:p>
            <a:pPr lvl="1" algn="just">
              <a:lnSpc>
                <a:spcPct val="150000"/>
              </a:lnSpc>
              <a:buFont typeface="Wingdings" panose="05000000000000000000" pitchFamily="2" charset="2"/>
              <a:buChar char="Ø"/>
            </a:pPr>
            <a:r>
              <a:rPr lang="en-US" sz="2600" dirty="0">
                <a:latin typeface="Arial" panose="020B0604020202020204" pitchFamily="34" charset="0"/>
                <a:cs typeface="Arial" panose="020B0604020202020204" pitchFamily="34" charset="0"/>
              </a:rPr>
              <a:t>WM is an undertaking to maintain the </a:t>
            </a:r>
            <a:r>
              <a:rPr lang="en-US" sz="2600" b="1" i="1" dirty="0">
                <a:solidFill>
                  <a:srgbClr val="00B0F0"/>
                </a:solidFill>
                <a:latin typeface="Arial" panose="020B0604020202020204" pitchFamily="34" charset="0"/>
                <a:cs typeface="Arial" panose="020B0604020202020204" pitchFamily="34" charset="0"/>
              </a:rPr>
              <a:t>equilibrium</a:t>
            </a:r>
            <a:r>
              <a:rPr lang="en-US" sz="2600" i="1"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between elements of the natural ecosystem of </a:t>
            </a:r>
            <a:r>
              <a:rPr lang="en-US" sz="2600" b="1" dirty="0">
                <a:solidFill>
                  <a:srgbClr val="00B0F0"/>
                </a:solidFill>
                <a:latin typeface="Arial" panose="020B0604020202020204" pitchFamily="34" charset="0"/>
                <a:cs typeface="Arial" panose="020B0604020202020204" pitchFamily="34" charset="0"/>
              </a:rPr>
              <a:t>vegetation, land and water </a:t>
            </a:r>
            <a:r>
              <a:rPr lang="en-US" sz="2600" dirty="0">
                <a:latin typeface="Arial" panose="020B0604020202020204" pitchFamily="34" charset="0"/>
                <a:cs typeface="Arial" panose="020B0604020202020204" pitchFamily="34" charset="0"/>
              </a:rPr>
              <a:t>on one hand and </a:t>
            </a:r>
            <a:r>
              <a:rPr lang="en-US" sz="2600" b="1" dirty="0">
                <a:solidFill>
                  <a:srgbClr val="00B0F0"/>
                </a:solidFill>
                <a:latin typeface="Arial" panose="020B0604020202020204" pitchFamily="34" charset="0"/>
                <a:cs typeface="Arial" panose="020B0604020202020204" pitchFamily="34" charset="0"/>
              </a:rPr>
              <a:t>human</a:t>
            </a:r>
            <a:r>
              <a:rPr lang="en-US" sz="2600" dirty="0">
                <a:latin typeface="Arial" panose="020B0604020202020204" pitchFamily="34" charset="0"/>
                <a:cs typeface="Arial" panose="020B0604020202020204" pitchFamily="34" charset="0"/>
              </a:rPr>
              <a:t> activities in utilizing the elements on the other hand.</a:t>
            </a:r>
          </a:p>
          <a:p>
            <a:pPr algn="just">
              <a:lnSpc>
                <a:spcPct val="150000"/>
              </a:lnSpc>
              <a:buFont typeface="Courier New" panose="02070309020205020404" pitchFamily="49" charset="0"/>
              <a:buChar char="o"/>
            </a:pPr>
            <a:r>
              <a:rPr lang="en-US" sz="2600" b="1" dirty="0">
                <a:latin typeface="Arial" panose="020B0604020202020204" pitchFamily="34" charset="0"/>
                <a:cs typeface="Arial" panose="020B0604020202020204" pitchFamily="34" charset="0"/>
              </a:rPr>
              <a:t>In specific terms</a:t>
            </a:r>
          </a:p>
          <a:p>
            <a:pPr lvl="1" algn="just">
              <a:lnSpc>
                <a:spcPct val="150000"/>
              </a:lnSpc>
              <a:buFont typeface="Wingdings" panose="05000000000000000000" pitchFamily="2" charset="2"/>
              <a:buChar char="Ø"/>
            </a:pPr>
            <a:r>
              <a:rPr lang="en-US" sz="2600" dirty="0">
                <a:latin typeface="Arial" panose="020B0604020202020204" pitchFamily="34" charset="0"/>
                <a:cs typeface="Arial" panose="020B0604020202020204" pitchFamily="34" charset="0"/>
              </a:rPr>
              <a:t>People are </a:t>
            </a:r>
            <a:r>
              <a:rPr lang="en-US" sz="2600" b="1" dirty="0">
                <a:solidFill>
                  <a:srgbClr val="00B0F0"/>
                </a:solidFill>
                <a:latin typeface="Arial" panose="020B0604020202020204" pitchFamily="34" charset="0"/>
                <a:cs typeface="Arial" panose="020B0604020202020204" pitchFamily="34" charset="0"/>
              </a:rPr>
              <a:t>positively and negatively affected </a:t>
            </a:r>
            <a:r>
              <a:rPr lang="en-US" sz="2600" dirty="0">
                <a:latin typeface="Arial" panose="020B0604020202020204" pitchFamily="34" charset="0"/>
                <a:cs typeface="Arial" panose="020B0604020202020204" pitchFamily="34" charset="0"/>
              </a:rPr>
              <a:t>by the interactions of water with other resources in a watershed</a:t>
            </a:r>
          </a:p>
          <a:p>
            <a:pPr lvl="1" algn="just">
              <a:lnSpc>
                <a:spcPct val="150000"/>
              </a:lnSpc>
              <a:buFont typeface="Wingdings" panose="05000000000000000000" pitchFamily="2" charset="2"/>
              <a:buChar char="Ø"/>
            </a:pPr>
            <a:r>
              <a:rPr lang="en-US" sz="2600" dirty="0">
                <a:latin typeface="Arial" panose="020B0604020202020204" pitchFamily="34" charset="0"/>
                <a:cs typeface="Arial" panose="020B0604020202020204" pitchFamily="34" charset="0"/>
              </a:rPr>
              <a:t>People </a:t>
            </a:r>
            <a:r>
              <a:rPr lang="en-US" sz="2600" b="1" dirty="0">
                <a:solidFill>
                  <a:srgbClr val="00B0F0"/>
                </a:solidFill>
                <a:latin typeface="Arial" panose="020B0604020202020204" pitchFamily="34" charset="0"/>
                <a:cs typeface="Arial" panose="020B0604020202020204" pitchFamily="34" charset="0"/>
              </a:rPr>
              <a:t>influence the nature </a:t>
            </a:r>
            <a:r>
              <a:rPr lang="en-US" sz="2600" dirty="0">
                <a:latin typeface="Arial" panose="020B0604020202020204" pitchFamily="34" charset="0"/>
                <a:cs typeface="Arial" panose="020B0604020202020204" pitchFamily="34" charset="0"/>
              </a:rPr>
              <a:t>and severity of such interactions by the ways in which they exploit resources and the quantity they use</a:t>
            </a:r>
          </a:p>
          <a:p>
            <a:pPr lvl="1" algn="just">
              <a:lnSpc>
                <a:spcPct val="150000"/>
              </a:lnSpc>
              <a:buFont typeface="Wingdings" panose="05000000000000000000" pitchFamily="2" charset="2"/>
              <a:buChar char="Ø"/>
            </a:pPr>
            <a:r>
              <a:rPr lang="en-US" sz="2600" dirty="0">
                <a:latin typeface="Arial" panose="020B0604020202020204" pitchFamily="34" charset="0"/>
                <a:cs typeface="Arial" panose="020B0604020202020204" pitchFamily="34" charset="0"/>
              </a:rPr>
              <a:t>The effects of these interactions follow </a:t>
            </a:r>
            <a:r>
              <a:rPr lang="en-US" sz="2600" b="1" dirty="0">
                <a:solidFill>
                  <a:srgbClr val="00B0F0"/>
                </a:solidFill>
                <a:latin typeface="Arial" panose="020B0604020202020204" pitchFamily="34" charset="0"/>
                <a:cs typeface="Arial" panose="020B0604020202020204" pitchFamily="34" charset="0"/>
              </a:rPr>
              <a:t>watershed boundaries</a:t>
            </a:r>
            <a:r>
              <a:rPr lang="en-US" sz="2600" dirty="0">
                <a:latin typeface="Arial" panose="020B0604020202020204" pitchFamily="34" charset="0"/>
                <a:cs typeface="Arial" panose="020B0604020202020204" pitchFamily="34" charset="0"/>
              </a:rPr>
              <a:t>, not political boundaries</a:t>
            </a:r>
          </a:p>
          <a:p>
            <a:pPr marL="457200" lvl="1" indent="0" algn="just">
              <a:lnSpc>
                <a:spcPct val="150000"/>
              </a:lnSpc>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8187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82AA67-2F5A-4419-963B-F6580893A554}"/>
              </a:ext>
            </a:extLst>
          </p:cNvPr>
          <p:cNvSpPr>
            <a:spLocks noGrp="1"/>
          </p:cNvSpPr>
          <p:nvPr>
            <p:ph idx="1"/>
          </p:nvPr>
        </p:nvSpPr>
        <p:spPr>
          <a:xfrm>
            <a:off x="344557" y="278296"/>
            <a:ext cx="11542643" cy="6334539"/>
          </a:xfrm>
        </p:spPr>
        <p:txBody>
          <a:bodyPr>
            <a:normAutofit/>
          </a:bodyPr>
          <a:lstStyle/>
          <a:p>
            <a:pPr lvl="1">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As a development unit, Gibbs (1986) defined it as: “a readily defined, functional unit established by a relationship between physical and cultural influences”. </a:t>
            </a:r>
          </a:p>
          <a:p>
            <a:pPr lvl="1">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An “ecosystem” in itself, consisting of production, protection, and multipurpose subsystems (Paembonan,1985).</a:t>
            </a:r>
          </a:p>
          <a:p>
            <a:pPr lvl="1">
              <a:lnSpc>
                <a:spcPct val="15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nSpc>
                <a:spcPct val="15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nSpc>
                <a:spcPct val="15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nSpc>
                <a:spcPct val="15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nSpc>
                <a:spcPct val="15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nSpc>
                <a:spcPct val="15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9644B157-7639-4EBB-B638-1B849ACFC60E}"/>
              </a:ext>
            </a:extLst>
          </p:cNvPr>
          <p:cNvPicPr>
            <a:picLocks noChangeAspect="1"/>
          </p:cNvPicPr>
          <p:nvPr/>
        </p:nvPicPr>
        <p:blipFill>
          <a:blip r:embed="rId2"/>
          <a:stretch>
            <a:fillRect/>
          </a:stretch>
        </p:blipFill>
        <p:spPr>
          <a:xfrm>
            <a:off x="1295513" y="3024396"/>
            <a:ext cx="9044382" cy="3353626"/>
          </a:xfrm>
          <a:prstGeom prst="rect">
            <a:avLst/>
          </a:prstGeom>
        </p:spPr>
      </p:pic>
    </p:spTree>
    <p:extLst>
      <p:ext uri="{BB962C8B-B14F-4D97-AF65-F5344CB8AC3E}">
        <p14:creationId xmlns:p14="http://schemas.microsoft.com/office/powerpoint/2010/main" val="1798555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3FBD8-5019-4C04-8CB1-0CB3B41FB21B}"/>
              </a:ext>
            </a:extLst>
          </p:cNvPr>
          <p:cNvSpPr>
            <a:spLocks noGrp="1"/>
          </p:cNvSpPr>
          <p:nvPr>
            <p:ph idx="1"/>
          </p:nvPr>
        </p:nvSpPr>
        <p:spPr>
          <a:xfrm>
            <a:off x="185530" y="119270"/>
            <a:ext cx="11781183" cy="6559825"/>
          </a:xfrm>
        </p:spPr>
        <p:txBody>
          <a:bodyPr>
            <a:normAutofit/>
          </a:bodyPr>
          <a:lstStyle/>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Water flows downhill regardless of how people define their political boundaries.</a:t>
            </a:r>
          </a:p>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What is done in the </a:t>
            </a:r>
            <a:r>
              <a:rPr lang="en-US" b="1" dirty="0">
                <a:solidFill>
                  <a:srgbClr val="00B0F0"/>
                </a:solidFill>
                <a:latin typeface="Arial" panose="020B0604020202020204" pitchFamily="34" charset="0"/>
                <a:cs typeface="Arial" panose="020B0604020202020204" pitchFamily="34" charset="0"/>
              </a:rPr>
              <a:t>upstream</a:t>
            </a:r>
            <a:r>
              <a:rPr lang="en-US" dirty="0">
                <a:latin typeface="Arial" panose="020B0604020202020204" pitchFamily="34" charset="0"/>
                <a:cs typeface="Arial" panose="020B0604020202020204" pitchFamily="34" charset="0"/>
              </a:rPr>
              <a:t> of one political unit (country, community or landowner) can significantly affect another political unit occupying </a:t>
            </a:r>
            <a:r>
              <a:rPr lang="en-US" b="1" dirty="0">
                <a:solidFill>
                  <a:srgbClr val="00B0F0"/>
                </a:solidFill>
                <a:latin typeface="Arial" panose="020B0604020202020204" pitchFamily="34" charset="0"/>
                <a:cs typeface="Arial" panose="020B0604020202020204" pitchFamily="34" charset="0"/>
              </a:rPr>
              <a:t>downstream</a:t>
            </a:r>
          </a:p>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Because such interactions cut-across political boundaries, what may be sound use of resources from the point of view of one political unit </a:t>
            </a:r>
            <a:r>
              <a:rPr lang="en-US" dirty="0">
                <a:solidFill>
                  <a:srgbClr val="0070C0"/>
                </a:solidFill>
                <a:latin typeface="Arial" panose="020B0604020202020204" pitchFamily="34" charset="0"/>
                <a:cs typeface="Arial" panose="020B0604020202020204" pitchFamily="34" charset="0"/>
              </a:rPr>
              <a:t>may not be </a:t>
            </a:r>
            <a:r>
              <a:rPr lang="en-US" dirty="0">
                <a:latin typeface="Arial" panose="020B0604020202020204" pitchFamily="34" charset="0"/>
                <a:cs typeface="Arial" panose="020B0604020202020204" pitchFamily="34" charset="0"/>
              </a:rPr>
              <a:t>sound use of resources in a broader societal point of view. </a:t>
            </a:r>
          </a:p>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Given all these interactions and effects, </a:t>
            </a:r>
            <a:r>
              <a:rPr lang="en-US" b="1" dirty="0">
                <a:solidFill>
                  <a:srgbClr val="00B050"/>
                </a:solidFill>
                <a:latin typeface="Arial" panose="020B0604020202020204" pitchFamily="34" charset="0"/>
                <a:cs typeface="Arial" panose="020B0604020202020204" pitchFamily="34" charset="0"/>
              </a:rPr>
              <a:t>ecologically sound management </a:t>
            </a:r>
            <a:r>
              <a:rPr lang="en-US" dirty="0">
                <a:latin typeface="Arial" panose="020B0604020202020204" pitchFamily="34" charset="0"/>
                <a:cs typeface="Arial" panose="020B0604020202020204" pitchFamily="34" charset="0"/>
              </a:rPr>
              <a:t>of watersheds becomes good economics for all stakeholders only </a:t>
            </a:r>
            <a:r>
              <a:rPr lang="en-US" dirty="0">
                <a:solidFill>
                  <a:srgbClr val="0070C0"/>
                </a:solidFill>
                <a:latin typeface="Arial" panose="020B0604020202020204" pitchFamily="34" charset="0"/>
                <a:cs typeface="Arial" panose="020B0604020202020204" pitchFamily="34" charset="0"/>
              </a:rPr>
              <a:t>if the costs and benefits are appropriately distributed </a:t>
            </a:r>
            <a:r>
              <a:rPr lang="en-US" dirty="0">
                <a:latin typeface="Arial" panose="020B0604020202020204" pitchFamily="34" charset="0"/>
                <a:cs typeface="Arial" panose="020B0604020202020204" pitchFamily="34" charset="0"/>
              </a:rPr>
              <a:t>among the political units, communities, and individuals that carry out watershed management practices and those that benefit from them.</a:t>
            </a:r>
          </a:p>
          <a:p>
            <a:endParaRPr lang="en-US" dirty="0"/>
          </a:p>
        </p:txBody>
      </p:sp>
    </p:spTree>
    <p:extLst>
      <p:ext uri="{BB962C8B-B14F-4D97-AF65-F5344CB8AC3E}">
        <p14:creationId xmlns:p14="http://schemas.microsoft.com/office/powerpoint/2010/main" val="2236377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6FEF4B-F40F-435E-BBE1-977B3D480D58}"/>
              </a:ext>
            </a:extLst>
          </p:cNvPr>
          <p:cNvSpPr>
            <a:spLocks noGrp="1"/>
          </p:cNvSpPr>
          <p:nvPr>
            <p:ph idx="1"/>
          </p:nvPr>
        </p:nvSpPr>
        <p:spPr>
          <a:xfrm>
            <a:off x="132522" y="185530"/>
            <a:ext cx="11913704" cy="6672470"/>
          </a:xfrm>
        </p:spPr>
        <p:txBody>
          <a:bodyPr>
            <a:normAutofit/>
          </a:bodyPr>
          <a:lstStyle/>
          <a:p>
            <a:pPr>
              <a:lnSpc>
                <a:spcPct val="150000"/>
              </a:lnSpc>
              <a:buFont typeface="Wingdings" panose="05000000000000000000" pitchFamily="2" charset="2"/>
              <a:buChar char="q"/>
            </a:pPr>
            <a:r>
              <a:rPr lang="en-US" sz="2400" b="1" dirty="0">
                <a:latin typeface="Arial" panose="020B0604020202020204" pitchFamily="34" charset="0"/>
                <a:cs typeface="Arial" panose="020B0604020202020204" pitchFamily="34" charset="0"/>
              </a:rPr>
              <a:t>Misconceptions</a:t>
            </a:r>
          </a:p>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A common misconception is that watershed management is based only on </a:t>
            </a:r>
            <a:r>
              <a:rPr lang="en-US" b="1" dirty="0">
                <a:solidFill>
                  <a:srgbClr val="00B0F0"/>
                </a:solidFill>
                <a:latin typeface="Arial" panose="020B0604020202020204" pitchFamily="34" charset="0"/>
                <a:cs typeface="Arial" panose="020B0604020202020204" pitchFamily="34" charset="0"/>
              </a:rPr>
              <a:t>physical interrelationships</a:t>
            </a:r>
            <a:r>
              <a:rPr lang="en-US" dirty="0">
                <a:latin typeface="Arial" panose="020B0604020202020204" pitchFamily="34" charset="0"/>
                <a:cs typeface="Arial" panose="020B0604020202020204" pitchFamily="34" charset="0"/>
              </a:rPr>
              <a:t>. But, a sound watershed management involves </a:t>
            </a:r>
            <a:r>
              <a:rPr lang="en-US" b="1" dirty="0">
                <a:solidFill>
                  <a:srgbClr val="00B0F0"/>
                </a:solidFill>
                <a:latin typeface="Arial" panose="020B0604020202020204" pitchFamily="34" charset="0"/>
                <a:cs typeface="Arial" panose="020B0604020202020204" pitchFamily="34" charset="0"/>
              </a:rPr>
              <a:t>economic and institutional </a:t>
            </a:r>
            <a:r>
              <a:rPr lang="en-US" dirty="0">
                <a:latin typeface="Arial" panose="020B0604020202020204" pitchFamily="34" charset="0"/>
                <a:cs typeface="Arial" panose="020B0604020202020204" pitchFamily="34" charset="0"/>
              </a:rPr>
              <a:t>interrelationships as well.</a:t>
            </a:r>
          </a:p>
          <a:p>
            <a:pPr lvl="1" algn="just">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Though the capital to build roads, to provide education, energy and health services for upland populations is usually generated by commercial and industrial enterprises in the valley bottoms and plains, this concept is not well recognized by the political players.</a:t>
            </a:r>
          </a:p>
        </p:txBody>
      </p:sp>
    </p:spTree>
    <p:extLst>
      <p:ext uri="{BB962C8B-B14F-4D97-AF65-F5344CB8AC3E}">
        <p14:creationId xmlns:p14="http://schemas.microsoft.com/office/powerpoint/2010/main" val="2474977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9775-F236-4B1C-BAA0-EAD5C1951537}"/>
              </a:ext>
            </a:extLst>
          </p:cNvPr>
          <p:cNvSpPr>
            <a:spLocks noGrp="1"/>
          </p:cNvSpPr>
          <p:nvPr>
            <p:ph type="title"/>
          </p:nvPr>
        </p:nvSpPr>
        <p:spPr>
          <a:xfrm>
            <a:off x="477078" y="198785"/>
            <a:ext cx="10876722" cy="384312"/>
          </a:xfrm>
        </p:spPr>
        <p:txBody>
          <a:bodyPr>
            <a:normAutofit fontScale="90000"/>
          </a:bodyPr>
          <a:lstStyle/>
          <a:p>
            <a:r>
              <a:rPr lang="en-US" sz="2800" b="1" dirty="0">
                <a:latin typeface="Arial" panose="020B0604020202020204" pitchFamily="34" charset="0"/>
                <a:cs typeface="Arial" panose="020B0604020202020204" pitchFamily="34" charset="0"/>
              </a:rPr>
              <a:t>What are the Principles and objectives of WM?</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DEEF6AB-5B0B-48F3-936A-32BE18AD79BF}"/>
              </a:ext>
            </a:extLst>
          </p:cNvPr>
          <p:cNvSpPr>
            <a:spLocks noGrp="1"/>
          </p:cNvSpPr>
          <p:nvPr>
            <p:ph idx="1"/>
          </p:nvPr>
        </p:nvSpPr>
        <p:spPr>
          <a:xfrm>
            <a:off x="198783" y="583097"/>
            <a:ext cx="11834191" cy="6076119"/>
          </a:xfrm>
        </p:spPr>
        <p:txBody>
          <a:bodyPr>
            <a:normAutofit/>
          </a:bodyPr>
          <a:lstStyle/>
          <a:p>
            <a:pPr algn="just">
              <a:lnSpc>
                <a:spcPct val="160000"/>
              </a:lnSpc>
              <a:buFont typeface="Wingdings" panose="05000000000000000000" pitchFamily="2" charset="2"/>
              <a:buChar char="q"/>
            </a:pPr>
            <a:r>
              <a:rPr lang="en-US" sz="2400" b="1" dirty="0">
                <a:solidFill>
                  <a:srgbClr val="00B050"/>
                </a:solidFill>
                <a:latin typeface="Arial" panose="020B0604020202020204" pitchFamily="34" charset="0"/>
                <a:cs typeface="Arial" panose="020B0604020202020204" pitchFamily="34" charset="0"/>
              </a:rPr>
              <a:t>Principles</a:t>
            </a:r>
            <a:endParaRPr lang="en-US" sz="2400" dirty="0">
              <a:solidFill>
                <a:srgbClr val="00B050"/>
              </a:solidFill>
              <a:latin typeface="Arial" panose="020B0604020202020204" pitchFamily="34" charset="0"/>
              <a:cs typeface="Arial" panose="020B0604020202020204" pitchFamily="34" charset="0"/>
            </a:endParaRPr>
          </a:p>
          <a:p>
            <a:pPr marL="457200" lvl="1" indent="0" algn="just">
              <a:lnSpc>
                <a:spcPct val="160000"/>
              </a:lnSpc>
              <a:buNone/>
            </a:pPr>
            <a:r>
              <a:rPr lang="en-US" b="1" dirty="0">
                <a:latin typeface="Arial" panose="020B0604020202020204" pitchFamily="34" charset="0"/>
                <a:cs typeface="Arial" panose="020B0604020202020204" pitchFamily="34" charset="0"/>
              </a:rPr>
              <a:t>1. Watersheds are natural systems that we can work with.</a:t>
            </a:r>
          </a:p>
          <a:p>
            <a:pPr lvl="2" algn="just">
              <a:lnSpc>
                <a:spcPct val="16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WS are practical, tangible management units that people can understand</a:t>
            </a:r>
          </a:p>
          <a:p>
            <a:pPr lvl="2" algn="just">
              <a:lnSpc>
                <a:spcPct val="16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WS are manageable natural systems that help us understand and appreciate nature's interrelated processes.</a:t>
            </a:r>
          </a:p>
          <a:p>
            <a:pPr lvl="2" algn="just">
              <a:lnSpc>
                <a:spcPct val="160000"/>
              </a:lnSpc>
              <a:buFont typeface="Courier New" panose="02070309020205020404" pitchFamily="49" charset="0"/>
              <a:buChar char="o"/>
            </a:pPr>
            <a:r>
              <a:rPr lang="en-US" altLang="en-US" sz="2400" dirty="0">
                <a:latin typeface="Arial" panose="020B0604020202020204" pitchFamily="34" charset="0"/>
                <a:cs typeface="Arial" panose="020B0604020202020204" pitchFamily="34" charset="0"/>
              </a:rPr>
              <a:t>Watershed can be regarded as a </a:t>
            </a:r>
            <a:r>
              <a:rPr lang="en-US" altLang="en-US" sz="2400" b="1" dirty="0">
                <a:solidFill>
                  <a:srgbClr val="00B050"/>
                </a:solidFill>
                <a:latin typeface="Arial" panose="020B0604020202020204" pitchFamily="34" charset="0"/>
                <a:cs typeface="Arial" panose="020B0604020202020204" pitchFamily="34" charset="0"/>
              </a:rPr>
              <a:t>complete system </a:t>
            </a:r>
            <a:r>
              <a:rPr lang="en-US" altLang="en-US" sz="2400" dirty="0">
                <a:latin typeface="Arial" panose="020B0604020202020204" pitchFamily="34" charset="0"/>
                <a:cs typeface="Arial" panose="020B0604020202020204" pitchFamily="34" charset="0"/>
              </a:rPr>
              <a:t>that may include products or </a:t>
            </a:r>
            <a:r>
              <a:rPr lang="en-US" altLang="en-US" sz="2400" b="1" dirty="0">
                <a:solidFill>
                  <a:srgbClr val="00B050"/>
                </a:solidFill>
                <a:latin typeface="Arial" panose="020B0604020202020204" pitchFamily="34" charset="0"/>
                <a:cs typeface="Arial" panose="020B0604020202020204" pitchFamily="34" charset="0"/>
              </a:rPr>
              <a:t>outputs</a:t>
            </a:r>
            <a:r>
              <a:rPr lang="en-US" altLang="en-US" sz="2400" dirty="0">
                <a:latin typeface="Arial" panose="020B0604020202020204" pitchFamily="34" charset="0"/>
                <a:cs typeface="Arial" panose="020B0604020202020204" pitchFamily="34" charset="0"/>
              </a:rPr>
              <a:t> leaving the system, </a:t>
            </a:r>
            <a:r>
              <a:rPr lang="en-US" altLang="en-US" sz="2400" b="1" dirty="0">
                <a:solidFill>
                  <a:srgbClr val="00B050"/>
                </a:solidFill>
                <a:latin typeface="Arial" panose="020B0604020202020204" pitchFamily="34" charset="0"/>
                <a:cs typeface="Arial" panose="020B0604020202020204" pitchFamily="34" charset="0"/>
              </a:rPr>
              <a:t>inputs</a:t>
            </a:r>
            <a:r>
              <a:rPr lang="en-US" altLang="en-US" sz="2400" b="1" dirty="0">
                <a:solidFill>
                  <a:srgbClr val="92D050"/>
                </a:solidFill>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coming to the system and </a:t>
            </a:r>
            <a:r>
              <a:rPr lang="en-US" altLang="en-US" sz="2400" b="1" dirty="0">
                <a:solidFill>
                  <a:srgbClr val="00B050"/>
                </a:solidFill>
                <a:latin typeface="Arial" panose="020B0604020202020204" pitchFamily="34" charset="0"/>
                <a:cs typeface="Arial" panose="020B0604020202020204" pitchFamily="34" charset="0"/>
              </a:rPr>
              <a:t>interaction (+, -) </a:t>
            </a:r>
            <a:r>
              <a:rPr lang="en-US" altLang="en-US" sz="2400" dirty="0">
                <a:latin typeface="Arial" panose="020B0604020202020204" pitchFamily="34" charset="0"/>
                <a:cs typeface="Arial" panose="020B0604020202020204" pitchFamily="34" charset="0"/>
              </a:rPr>
              <a:t>between its components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347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33759-D9EC-4184-9687-8CFEFBE89929}"/>
              </a:ext>
            </a:extLst>
          </p:cNvPr>
          <p:cNvSpPr>
            <a:spLocks noGrp="1"/>
          </p:cNvSpPr>
          <p:nvPr>
            <p:ph idx="1"/>
          </p:nvPr>
        </p:nvSpPr>
        <p:spPr>
          <a:xfrm>
            <a:off x="251791" y="357809"/>
            <a:ext cx="11675166" cy="6400800"/>
          </a:xfrm>
        </p:spPr>
        <p:txBody>
          <a:bodyPr>
            <a:normAutofit/>
          </a:bodyPr>
          <a:lstStyle/>
          <a:p>
            <a:pPr marL="457200" lvl="1" indent="0" algn="just">
              <a:lnSpc>
                <a:spcPct val="160000"/>
              </a:lnSpc>
              <a:buNone/>
            </a:pPr>
            <a:r>
              <a:rPr lang="en-US" b="1" dirty="0">
                <a:latin typeface="Arial" panose="020B0604020202020204" pitchFamily="34" charset="0"/>
                <a:cs typeface="Arial" panose="020B0604020202020204" pitchFamily="34" charset="0"/>
              </a:rPr>
              <a:t>2. Watershed management is continuous and needs a multi-disciplinary approach.</a:t>
            </a:r>
          </a:p>
          <a:p>
            <a:pPr lvl="1" algn="just">
              <a:lnSpc>
                <a:spcPct val="160000"/>
              </a:lnSpc>
              <a:buFont typeface="Courier New" panose="02070309020205020404" pitchFamily="49" charset="0"/>
              <a:buChar char="o"/>
            </a:pPr>
            <a:r>
              <a:rPr lang="en-US" dirty="0">
                <a:latin typeface="Arial" panose="020B0604020202020204" pitchFamily="34" charset="0"/>
                <a:cs typeface="Arial" panose="020B0604020202020204" pitchFamily="34" charset="0"/>
              </a:rPr>
              <a:t>A sound and effective resource management is:</a:t>
            </a:r>
          </a:p>
          <a:p>
            <a:pPr lvl="2" algn="just">
              <a:lnSpc>
                <a:spcPct val="16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Continuous or never ending (a continuous process)</a:t>
            </a:r>
          </a:p>
          <a:p>
            <a:pPr lvl="2" algn="just">
              <a:lnSpc>
                <a:spcPct val="16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Involves all those affected by management decisions (all stakeholders)</a:t>
            </a:r>
          </a:p>
          <a:p>
            <a:pPr lvl="2" algn="just">
              <a:lnSpc>
                <a:spcPct val="16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Reflects the integrated nature of nature itself (disciplinary solutions incomplete )</a:t>
            </a:r>
          </a:p>
          <a:p>
            <a:pPr lvl="1" algn="just">
              <a:lnSpc>
                <a:spcPct val="160000"/>
              </a:lnSpc>
              <a:buFont typeface="Courier New" panose="02070309020205020404" pitchFamily="49" charset="0"/>
              <a:buChar char="o"/>
            </a:pPr>
            <a:r>
              <a:rPr lang="en-US" dirty="0">
                <a:latin typeface="Arial" panose="020B0604020202020204" pitchFamily="34" charset="0"/>
                <a:cs typeface="Arial" panose="020B0604020202020204" pitchFamily="34" charset="0"/>
              </a:rPr>
              <a:t>Watersheds are practical for integrating these efforts in a framework of common goals.</a:t>
            </a:r>
          </a:p>
          <a:p>
            <a:endParaRPr lang="en-US" dirty="0"/>
          </a:p>
        </p:txBody>
      </p:sp>
    </p:spTree>
    <p:extLst>
      <p:ext uri="{BB962C8B-B14F-4D97-AF65-F5344CB8AC3E}">
        <p14:creationId xmlns:p14="http://schemas.microsoft.com/office/powerpoint/2010/main" val="682608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1BE391-ADD7-4674-B7A9-9BB1B00BE442}"/>
              </a:ext>
            </a:extLst>
          </p:cNvPr>
          <p:cNvSpPr>
            <a:spLocks noGrp="1"/>
          </p:cNvSpPr>
          <p:nvPr>
            <p:ph idx="1"/>
          </p:nvPr>
        </p:nvSpPr>
        <p:spPr>
          <a:xfrm>
            <a:off x="106018" y="119270"/>
            <a:ext cx="11979966" cy="6738730"/>
          </a:xfrm>
        </p:spPr>
        <p:txBody>
          <a:bodyPr>
            <a:noAutofit/>
          </a:bodyPr>
          <a:lstStyle/>
          <a:p>
            <a:pPr marL="0" indent="0" algn="just">
              <a:lnSpc>
                <a:spcPct val="100000"/>
              </a:lnSpc>
              <a:buNone/>
            </a:pPr>
            <a:r>
              <a:rPr lang="en-US" sz="2400" b="1" dirty="0">
                <a:latin typeface="Arial" panose="020B0604020202020204" pitchFamily="34" charset="0"/>
                <a:cs typeface="Arial" panose="020B0604020202020204" pitchFamily="34" charset="0"/>
              </a:rPr>
              <a:t>3. A watershed management framework supports partnering, using sound science, taking well-planned actions and achieving results.</a:t>
            </a:r>
          </a:p>
          <a:p>
            <a:pPr lvl="1" algn="just">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A sound watershed management framework:</a:t>
            </a:r>
          </a:p>
          <a:p>
            <a:pPr lvl="2" algn="just">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Uses sound science (science based knowledge about the watershed)</a:t>
            </a:r>
          </a:p>
          <a:p>
            <a:pPr lvl="2" algn="just">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Facilitates communication &amp; partnerships (sharing information among actors)</a:t>
            </a:r>
          </a:p>
          <a:p>
            <a:pPr lvl="2" algn="just">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Fosters actions that are well-planned and </a:t>
            </a:r>
            <a:r>
              <a:rPr lang="en-US" sz="2400" b="1" dirty="0">
                <a:solidFill>
                  <a:srgbClr val="0070C0"/>
                </a:solidFill>
                <a:latin typeface="Arial" panose="020B0604020202020204" pitchFamily="34" charset="0"/>
                <a:cs typeface="Arial" panose="020B0604020202020204" pitchFamily="34" charset="0"/>
              </a:rPr>
              <a:t>cost effective</a:t>
            </a:r>
          </a:p>
          <a:p>
            <a:pPr lvl="2" algn="just">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Stimulates actions and tracks results</a:t>
            </a:r>
          </a:p>
          <a:p>
            <a:pPr lvl="1" algn="just">
              <a:lnSpc>
                <a:spcPct val="150000"/>
              </a:lnSpc>
              <a:buFont typeface="Courier New" panose="02070309020205020404" pitchFamily="49" charset="0"/>
              <a:buChar char="o"/>
            </a:pPr>
            <a:r>
              <a:rPr lang="en-US" b="1" dirty="0">
                <a:solidFill>
                  <a:srgbClr val="00B050"/>
                </a:solidFill>
                <a:latin typeface="Arial" panose="020B0604020202020204" pitchFamily="34" charset="0"/>
                <a:cs typeface="Arial" panose="020B0604020202020204" pitchFamily="34" charset="0"/>
              </a:rPr>
              <a:t>Three core elements</a:t>
            </a:r>
            <a:r>
              <a:rPr lang="en-US" b="1" dirty="0">
                <a:solidFill>
                  <a:srgbClr val="92D05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a successful watershed management framework:</a:t>
            </a:r>
          </a:p>
          <a:p>
            <a:pPr lvl="2" algn="just">
              <a:lnSpc>
                <a:spcPct val="150000"/>
              </a:lnSpc>
              <a:buFont typeface="Wingdings" panose="05000000000000000000" pitchFamily="2" charset="2"/>
              <a:buChar char="Ø"/>
            </a:pPr>
            <a:r>
              <a:rPr lang="en-US" sz="2400" b="1" dirty="0">
                <a:solidFill>
                  <a:srgbClr val="00B050"/>
                </a:solidFill>
                <a:latin typeface="Arial" panose="020B0604020202020204" pitchFamily="34" charset="0"/>
                <a:cs typeface="Arial" panose="020B0604020202020204" pitchFamily="34" charset="0"/>
              </a:rPr>
              <a:t>The management unit </a:t>
            </a:r>
            <a:r>
              <a:rPr lang="en-US" sz="2400" dirty="0">
                <a:latin typeface="Arial" panose="020B0604020202020204" pitchFamily="34" charset="0"/>
                <a:cs typeface="Arial" panose="020B0604020202020204" pitchFamily="34" charset="0"/>
              </a:rPr>
              <a:t>(watershed),</a:t>
            </a:r>
            <a:r>
              <a:rPr lang="en-US" altLang="en-US" sz="2400" dirty="0"/>
              <a:t> </a:t>
            </a:r>
            <a:r>
              <a:rPr lang="en-US" altLang="en-US" sz="2400" dirty="0">
                <a:latin typeface="Arial" panose="020B0604020202020204" pitchFamily="34" charset="0"/>
                <a:cs typeface="Arial" panose="020B0604020202020204" pitchFamily="34" charset="0"/>
              </a:rPr>
              <a:t>which agreed up on by partners to provide a functional, practical basis for integrating efforts</a:t>
            </a:r>
            <a:endParaRPr lang="en-US" sz="2400" dirty="0">
              <a:latin typeface="Arial" panose="020B0604020202020204" pitchFamily="34" charset="0"/>
              <a:cs typeface="Arial" panose="020B0604020202020204" pitchFamily="34" charset="0"/>
            </a:endParaRPr>
          </a:p>
          <a:p>
            <a:pPr lvl="2" algn="just">
              <a:lnSpc>
                <a:spcPct val="150000"/>
              </a:lnSpc>
              <a:buFont typeface="Wingdings" panose="05000000000000000000" pitchFamily="2" charset="2"/>
              <a:buChar char="Ø"/>
            </a:pPr>
            <a:r>
              <a:rPr lang="en-US" sz="2400" b="1" dirty="0">
                <a:solidFill>
                  <a:srgbClr val="00B050"/>
                </a:solidFill>
                <a:latin typeface="Arial" panose="020B0604020202020204" pitchFamily="34" charset="0"/>
                <a:cs typeface="Arial" panose="020B0604020202020204" pitchFamily="34" charset="0"/>
              </a:rPr>
              <a:t>Stakeholder involvement</a:t>
            </a:r>
            <a:r>
              <a:rPr 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with clearly defined roles and responsibilities</a:t>
            </a:r>
            <a:endParaRPr lang="en-US" sz="2400" dirty="0">
              <a:latin typeface="Arial" panose="020B0604020202020204" pitchFamily="34" charset="0"/>
              <a:cs typeface="Arial" panose="020B0604020202020204" pitchFamily="34" charset="0"/>
            </a:endParaRPr>
          </a:p>
          <a:p>
            <a:pPr lvl="2" algn="just">
              <a:lnSpc>
                <a:spcPct val="150000"/>
              </a:lnSpc>
              <a:buFont typeface="Wingdings" panose="05000000000000000000" pitchFamily="2" charset="2"/>
              <a:buChar char="Ø"/>
            </a:pPr>
            <a:r>
              <a:rPr lang="en-US" sz="2400" b="1" dirty="0">
                <a:solidFill>
                  <a:srgbClr val="00B050"/>
                </a:solidFill>
                <a:latin typeface="Arial" panose="020B0604020202020204" pitchFamily="34" charset="0"/>
                <a:cs typeface="Arial" panose="020B0604020202020204" pitchFamily="34" charset="0"/>
              </a:rPr>
              <a:t>The management cycle- </a:t>
            </a:r>
            <a:r>
              <a:rPr lang="en-US" altLang="en-US" sz="2400" dirty="0">
                <a:latin typeface="Arial" panose="020B0604020202020204" pitchFamily="34" charset="0"/>
                <a:cs typeface="Arial" panose="020B0604020202020204" pitchFamily="34" charset="0"/>
              </a:rPr>
              <a:t>watershed management is a never ending job</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085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DB43CD-73E8-42C0-BD34-FEA09C5FF400}"/>
              </a:ext>
            </a:extLst>
          </p:cNvPr>
          <p:cNvSpPr>
            <a:spLocks noGrp="1"/>
          </p:cNvSpPr>
          <p:nvPr>
            <p:ph idx="1"/>
          </p:nvPr>
        </p:nvSpPr>
        <p:spPr>
          <a:xfrm>
            <a:off x="225287" y="172278"/>
            <a:ext cx="11675165" cy="6685722"/>
          </a:xfrm>
        </p:spPr>
        <p:txBody>
          <a:bodyPr>
            <a:normAutofit/>
          </a:bodyPr>
          <a:lstStyle/>
          <a:p>
            <a:pPr marL="0" indent="0" algn="just">
              <a:lnSpc>
                <a:spcPct val="150000"/>
              </a:lnSpc>
              <a:buNone/>
            </a:pPr>
            <a:r>
              <a:rPr lang="en-US" sz="2400" b="1" dirty="0">
                <a:latin typeface="Arial" panose="020B0604020202020204" pitchFamily="34" charset="0"/>
                <a:cs typeface="Arial" panose="020B0604020202020204" pitchFamily="34" charset="0"/>
              </a:rPr>
              <a:t>4. A flexible approach is always needed.</a:t>
            </a:r>
          </a:p>
          <a:p>
            <a:pPr lvl="1" algn="just">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Watersheds vary in their characteristics and change through time.</a:t>
            </a:r>
          </a:p>
          <a:p>
            <a:pPr lvl="1" algn="just">
              <a:lnSpc>
                <a:spcPct val="150000"/>
              </a:lnSpc>
              <a:buFont typeface="Courier New" panose="02070309020205020404" pitchFamily="49" charset="0"/>
              <a:buChar char="o"/>
            </a:pPr>
            <a:r>
              <a:rPr lang="en-US" dirty="0">
                <a:latin typeface="Arial" panose="020B0604020202020204" pitchFamily="34" charset="0"/>
                <a:cs typeface="Arial" panose="020B0604020202020204" pitchFamily="34" charset="0"/>
              </a:rPr>
              <a:t>Therefore, watershed management is a </a:t>
            </a:r>
            <a:r>
              <a:rPr lang="en-US" b="1" dirty="0">
                <a:solidFill>
                  <a:srgbClr val="00B050"/>
                </a:solidFill>
                <a:latin typeface="Arial" panose="020B0604020202020204" pitchFamily="34" charset="0"/>
                <a:cs typeface="Arial" panose="020B0604020202020204" pitchFamily="34" charset="0"/>
              </a:rPr>
              <a:t>dynamic</a:t>
            </a:r>
            <a:r>
              <a:rPr lang="en-US" dirty="0">
                <a:solidFill>
                  <a:srgbClr val="00B05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continuously readjusting process to accommodate these changes.</a:t>
            </a:r>
          </a:p>
          <a:p>
            <a:pPr marL="0" indent="0" algn="just">
              <a:lnSpc>
                <a:spcPct val="150000"/>
              </a:lnSpc>
              <a:buNone/>
            </a:pPr>
            <a:r>
              <a:rPr lang="en-US" sz="2400" dirty="0">
                <a:latin typeface="Arial" panose="020B0604020202020204" pitchFamily="34" charset="0"/>
                <a:cs typeface="Arial" panose="020B0604020202020204" pitchFamily="34" charset="0"/>
              </a:rPr>
              <a:t>5. </a:t>
            </a:r>
            <a:r>
              <a:rPr lang="en-US" altLang="en-US" sz="2400" b="1" dirty="0">
                <a:latin typeface="Arial" panose="020B0604020202020204" pitchFamily="34" charset="0"/>
                <a:cs typeface="Arial" panose="020B0604020202020204" pitchFamily="34" charset="0"/>
              </a:rPr>
              <a:t>Watershed management must be participatory</a:t>
            </a:r>
          </a:p>
          <a:p>
            <a:pPr lvl="1" algn="just">
              <a:lnSpc>
                <a:spcPct val="150000"/>
              </a:lnSpc>
              <a:buFont typeface="Courier New" panose="02070309020205020404" pitchFamily="49" charset="0"/>
              <a:buChar char="o"/>
            </a:pPr>
            <a:r>
              <a:rPr lang="en-US" altLang="en-US" dirty="0">
                <a:latin typeface="Arial" panose="020B0604020202020204" pitchFamily="34" charset="0"/>
                <a:cs typeface="Arial" panose="020B0604020202020204" pitchFamily="34" charset="0"/>
              </a:rPr>
              <a:t>the community is motivated to function and contributes as a group to perform various tasks and involve in all stages(planning, implementation and monitoring and evaluations) of watershed development activities.</a:t>
            </a:r>
          </a:p>
          <a:p>
            <a:pPr marL="0" indent="0">
              <a:lnSpc>
                <a:spcPct val="150000"/>
              </a:lnSpc>
              <a:buNone/>
            </a:pPr>
            <a:r>
              <a:rPr lang="en-US" altLang="en-US" b="1" dirty="0"/>
              <a:t>6. Watershed management must be build up on local experience, strength</a:t>
            </a:r>
          </a:p>
          <a:p>
            <a:pPr lvl="1">
              <a:lnSpc>
                <a:spcPct val="150000"/>
              </a:lnSpc>
              <a:buFont typeface="Courier New" panose="02070309020205020404" pitchFamily="49" charset="0"/>
              <a:buChar char="o"/>
            </a:pPr>
            <a:r>
              <a:rPr lang="en-US" altLang="en-US" dirty="0">
                <a:latin typeface="Arial" panose="020B0604020202020204" pitchFamily="34" charset="0"/>
                <a:cs typeface="Arial" panose="020B0604020202020204" pitchFamily="34" charset="0"/>
              </a:rPr>
              <a:t>Local knowledge is essential to improve the existing technologies and to adopt new ones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980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224359-D592-486E-B97B-6C87F7BD9238}"/>
              </a:ext>
            </a:extLst>
          </p:cNvPr>
          <p:cNvSpPr>
            <a:spLocks noGrp="1"/>
          </p:cNvSpPr>
          <p:nvPr>
            <p:ph idx="1"/>
          </p:nvPr>
        </p:nvSpPr>
        <p:spPr>
          <a:xfrm>
            <a:off x="318051" y="278296"/>
            <a:ext cx="11476383" cy="6361043"/>
          </a:xfrm>
        </p:spPr>
        <p:txBody>
          <a:bodyPr/>
          <a:lstStyle/>
          <a:p>
            <a:pPr marL="0" indent="0">
              <a:buNone/>
            </a:pPr>
            <a:r>
              <a:rPr lang="en-US" altLang="en-US" b="1" dirty="0"/>
              <a:t>7. Watershed management must be realistic, integrated, productive and manageable</a:t>
            </a:r>
          </a:p>
          <a:p>
            <a:pPr lvl="1">
              <a:lnSpc>
                <a:spcPct val="150000"/>
              </a:lnSpc>
              <a:buFont typeface="Courier New" panose="02070309020205020404" pitchFamily="49" charset="0"/>
              <a:buChar char="o"/>
            </a:pPr>
            <a:r>
              <a:rPr lang="en-US" altLang="en-US" dirty="0">
                <a:solidFill>
                  <a:srgbClr val="00B050"/>
                </a:solidFill>
                <a:latin typeface="Arial" panose="020B0604020202020204" pitchFamily="34" charset="0"/>
                <a:cs typeface="Arial" panose="020B0604020202020204" pitchFamily="34" charset="0"/>
              </a:rPr>
              <a:t>Integrated conservation and development base </a:t>
            </a:r>
            <a:r>
              <a:rPr lang="en-US" altLang="en-US" dirty="0">
                <a:latin typeface="Arial" panose="020B0604020202020204" pitchFamily="34" charset="0"/>
                <a:cs typeface="Arial" panose="020B0604020202020204" pitchFamily="34" charset="0"/>
              </a:rPr>
              <a:t>is the guiding principles of watershed management. </a:t>
            </a:r>
          </a:p>
          <a:p>
            <a:pPr lvl="1">
              <a:lnSpc>
                <a:spcPct val="150000"/>
              </a:lnSpc>
              <a:buFont typeface="Courier New" panose="02070309020205020404" pitchFamily="49" charset="0"/>
              <a:buChar char="o"/>
            </a:pPr>
            <a:r>
              <a:rPr lang="en-US" altLang="en-US" dirty="0">
                <a:latin typeface="Arial" panose="020B0604020202020204" pitchFamily="34" charset="0"/>
                <a:cs typeface="Arial" panose="020B0604020202020204" pitchFamily="34" charset="0"/>
              </a:rPr>
              <a:t>Management is not only for the sake of conservation it must include both </a:t>
            </a:r>
            <a:r>
              <a:rPr lang="en-US" altLang="en-US" b="1" dirty="0">
                <a:solidFill>
                  <a:srgbClr val="00B050"/>
                </a:solidFill>
                <a:latin typeface="Arial" panose="020B0604020202020204" pitchFamily="34" charset="0"/>
                <a:cs typeface="Arial" panose="020B0604020202020204" pitchFamily="34" charset="0"/>
              </a:rPr>
              <a:t>conservation and production</a:t>
            </a:r>
            <a:endParaRPr lang="en-US"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367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5D95-B453-42A6-94BD-20CADCE36EE2}"/>
              </a:ext>
            </a:extLst>
          </p:cNvPr>
          <p:cNvSpPr>
            <a:spLocks noGrp="1"/>
          </p:cNvSpPr>
          <p:nvPr>
            <p:ph type="title"/>
          </p:nvPr>
        </p:nvSpPr>
        <p:spPr>
          <a:xfrm>
            <a:off x="838200" y="0"/>
            <a:ext cx="10515600" cy="530087"/>
          </a:xfrm>
        </p:spPr>
        <p:txBody>
          <a:bodyPr>
            <a:normAutofit fontScale="90000"/>
          </a:bodyPr>
          <a:lstStyle/>
          <a:p>
            <a:br>
              <a:rPr lang="en-US" b="1" dirty="0"/>
            </a:br>
            <a:r>
              <a:rPr lang="en-US" sz="3100" b="1" dirty="0">
                <a:latin typeface="Arial" panose="020B0604020202020204" pitchFamily="34" charset="0"/>
                <a:cs typeface="Arial" panose="020B0604020202020204" pitchFamily="34" charset="0"/>
              </a:rPr>
              <a:t>Watershed management objectives:</a:t>
            </a:r>
            <a:br>
              <a:rPr lang="en-US" b="1" dirty="0"/>
            </a:br>
            <a:endParaRPr lang="en-US" dirty="0"/>
          </a:p>
        </p:txBody>
      </p:sp>
      <p:sp>
        <p:nvSpPr>
          <p:cNvPr id="3" name="Content Placeholder 2">
            <a:extLst>
              <a:ext uri="{FF2B5EF4-FFF2-40B4-BE49-F238E27FC236}">
                <a16:creationId xmlns:a16="http://schemas.microsoft.com/office/drawing/2014/main" id="{02FC37DE-5960-4A28-B6CC-8B487BAAC25F}"/>
              </a:ext>
            </a:extLst>
          </p:cNvPr>
          <p:cNvSpPr>
            <a:spLocks noGrp="1"/>
          </p:cNvSpPr>
          <p:nvPr>
            <p:ph idx="1"/>
          </p:nvPr>
        </p:nvSpPr>
        <p:spPr>
          <a:xfrm>
            <a:off x="251791" y="530087"/>
            <a:ext cx="11728174" cy="6208643"/>
          </a:xfrm>
        </p:spPr>
        <p:txBody>
          <a:bodyPr>
            <a:noAutofit/>
          </a:bodyPr>
          <a:lstStyle/>
          <a:p>
            <a:pPr algn="just">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 Maintain sound </a:t>
            </a:r>
            <a:r>
              <a:rPr lang="en-US" sz="2400" dirty="0">
                <a:solidFill>
                  <a:srgbClr val="00B050"/>
                </a:solidFill>
                <a:latin typeface="Arial" panose="020B0604020202020204" pitchFamily="34" charset="0"/>
                <a:cs typeface="Arial" panose="020B0604020202020204" pitchFamily="34" charset="0"/>
              </a:rPr>
              <a:t>ecological balance </a:t>
            </a:r>
            <a:r>
              <a:rPr lang="en-US" sz="2400" dirty="0">
                <a:latin typeface="Arial" panose="020B0604020202020204" pitchFamily="34" charset="0"/>
                <a:cs typeface="Arial" panose="020B0604020202020204" pitchFamily="34" charset="0"/>
              </a:rPr>
              <a:t>as well as life support systems</a:t>
            </a:r>
          </a:p>
          <a:p>
            <a:pPr algn="just">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 Ensure the sustainable use of all the renewable natural resources.</a:t>
            </a:r>
          </a:p>
          <a:p>
            <a:pPr algn="just">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 Ensure sustainability of </a:t>
            </a:r>
            <a:r>
              <a:rPr lang="en-US" sz="2400" dirty="0">
                <a:solidFill>
                  <a:srgbClr val="00B050"/>
                </a:solidFill>
                <a:latin typeface="Arial" panose="020B0604020202020204" pitchFamily="34" charset="0"/>
                <a:cs typeface="Arial" panose="020B0604020202020204" pitchFamily="34" charset="0"/>
              </a:rPr>
              <a:t>ecosystem</a:t>
            </a:r>
            <a:r>
              <a:rPr lang="en-US" sz="2400" dirty="0">
                <a:latin typeface="Arial" panose="020B0604020202020204" pitchFamily="34" charset="0"/>
                <a:cs typeface="Arial" panose="020B0604020202020204" pitchFamily="34" charset="0"/>
              </a:rPr>
              <a:t> by managing the human-land-water system</a:t>
            </a:r>
          </a:p>
          <a:p>
            <a:pPr algn="just">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 Improve peoples livelihoods and socioeconomic conditions</a:t>
            </a:r>
          </a:p>
          <a:p>
            <a:pPr algn="just">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 Maximize agricultural productivity per unit area and per unit of water</a:t>
            </a:r>
          </a:p>
          <a:p>
            <a:pPr algn="just">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 Protect hill slope areas through various SWC methods &amp; reduce land degradation</a:t>
            </a:r>
          </a:p>
          <a:p>
            <a:pPr algn="just">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cover non-arable area effectively through afforestation, horticulture, and pasture land development based on land capability class</a:t>
            </a:r>
          </a:p>
          <a:p>
            <a:pPr algn="just">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 Regulate stream flow, improve ground water recharge and reduce surface runoff, flooding and sedimentation of reservoirs</a:t>
            </a:r>
          </a:p>
          <a:p>
            <a:pPr algn="just">
              <a:lnSpc>
                <a:spcPts val="36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 Maintain and improve </a:t>
            </a:r>
            <a:r>
              <a:rPr lang="en-US" sz="2400" dirty="0">
                <a:solidFill>
                  <a:srgbClr val="00B050"/>
                </a:solidFill>
                <a:latin typeface="Arial" panose="020B0604020202020204" pitchFamily="34" charset="0"/>
                <a:cs typeface="Arial" panose="020B0604020202020204" pitchFamily="34" charset="0"/>
              </a:rPr>
              <a:t>water yield and quality</a:t>
            </a:r>
          </a:p>
        </p:txBody>
      </p:sp>
    </p:spTree>
    <p:extLst>
      <p:ext uri="{BB962C8B-B14F-4D97-AF65-F5344CB8AC3E}">
        <p14:creationId xmlns:p14="http://schemas.microsoft.com/office/powerpoint/2010/main" val="263898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713188-9EBF-47FC-96B9-159C6A98355C}"/>
              </a:ext>
            </a:extLst>
          </p:cNvPr>
          <p:cNvSpPr>
            <a:spLocks noGrp="1"/>
          </p:cNvSpPr>
          <p:nvPr>
            <p:ph idx="1"/>
          </p:nvPr>
        </p:nvSpPr>
        <p:spPr>
          <a:xfrm>
            <a:off x="106017" y="1"/>
            <a:ext cx="11913705" cy="6858000"/>
          </a:xfrm>
        </p:spPr>
        <p:txBody>
          <a:bodyPr>
            <a:noAutofit/>
          </a:bodyPr>
          <a:lstStyle/>
          <a:p>
            <a:pPr algn="just">
              <a:lnSpc>
                <a:spcPts val="3600"/>
              </a:lnSpc>
              <a:buFont typeface="Wingdings" panose="05000000000000000000" pitchFamily="2" charset="2"/>
              <a:buChar char="q"/>
            </a:pPr>
            <a:r>
              <a:rPr lang="en-US" sz="2400" b="1" dirty="0">
                <a:latin typeface="Arial" panose="020B0604020202020204" pitchFamily="34" charset="0"/>
                <a:cs typeface="Arial" panose="020B0604020202020204" pitchFamily="34" charset="0"/>
              </a:rPr>
              <a:t>Principals </a:t>
            </a:r>
            <a:r>
              <a:rPr lang="en-US" sz="2400" dirty="0">
                <a:latin typeface="Arial" panose="020B0604020202020204" pitchFamily="34" charset="0"/>
                <a:cs typeface="Arial" panose="020B0604020202020204" pitchFamily="34" charset="0"/>
              </a:rPr>
              <a:t>of Integrated Watershed Management</a:t>
            </a:r>
          </a:p>
          <a:p>
            <a:pPr lvl="1" algn="just">
              <a:lnSpc>
                <a:spcPts val="3200"/>
              </a:lnSpc>
              <a:buFont typeface="Courier New" panose="02070309020205020404" pitchFamily="49" charset="0"/>
              <a:buChar char="o"/>
            </a:pPr>
            <a:r>
              <a:rPr lang="en-US" dirty="0">
                <a:latin typeface="Arial" panose="020B0604020202020204" pitchFamily="34" charset="0"/>
                <a:cs typeface="Arial" panose="020B0604020202020204" pitchFamily="34" charset="0"/>
              </a:rPr>
              <a:t>utilizing natural resources according to its sustainable capability</a:t>
            </a:r>
          </a:p>
          <a:p>
            <a:pPr lvl="1" algn="just">
              <a:lnSpc>
                <a:spcPts val="3200"/>
              </a:lnSpc>
              <a:buFont typeface="Courier New" panose="02070309020205020404" pitchFamily="49" charset="0"/>
              <a:buChar char="o"/>
            </a:pPr>
            <a:r>
              <a:rPr lang="en-US" dirty="0">
                <a:latin typeface="Arial" panose="020B0604020202020204" pitchFamily="34" charset="0"/>
                <a:cs typeface="Arial" panose="020B0604020202020204" pitchFamily="34" charset="0"/>
              </a:rPr>
              <a:t>secure adequate vegetation cover during the rainy season</a:t>
            </a:r>
          </a:p>
          <a:p>
            <a:pPr lvl="1" algn="just">
              <a:lnSpc>
                <a:spcPts val="3200"/>
              </a:lnSpc>
              <a:buFont typeface="Courier New" panose="02070309020205020404" pitchFamily="49" charset="0"/>
              <a:buChar char="o"/>
            </a:pPr>
            <a:r>
              <a:rPr lang="en-US" dirty="0">
                <a:latin typeface="Arial" panose="020B0604020202020204" pitchFamily="34" charset="0"/>
                <a:cs typeface="Arial" panose="020B0604020202020204" pitchFamily="34" charset="0"/>
              </a:rPr>
              <a:t>conserving as much rainwater as possible at the place where it falls</a:t>
            </a:r>
          </a:p>
          <a:p>
            <a:pPr lvl="1" algn="just">
              <a:lnSpc>
                <a:spcPts val="3200"/>
              </a:lnSpc>
              <a:buFont typeface="Courier New" panose="02070309020205020404" pitchFamily="49" charset="0"/>
              <a:buChar char="o"/>
            </a:pPr>
            <a:r>
              <a:rPr lang="en-US" dirty="0">
                <a:latin typeface="Arial" panose="020B0604020202020204" pitchFamily="34" charset="0"/>
                <a:cs typeface="Arial" panose="020B0604020202020204" pitchFamily="34" charset="0"/>
              </a:rPr>
              <a:t>effective utilization of surface and groundwater resources</a:t>
            </a:r>
          </a:p>
          <a:p>
            <a:pPr lvl="1" algn="just">
              <a:lnSpc>
                <a:spcPts val="3200"/>
              </a:lnSpc>
              <a:buFont typeface="Courier New" panose="02070309020205020404" pitchFamily="49" charset="0"/>
              <a:buChar char="o"/>
            </a:pPr>
            <a:r>
              <a:rPr lang="en-US" dirty="0">
                <a:latin typeface="Arial" panose="020B0604020202020204" pitchFamily="34" charset="0"/>
                <a:cs typeface="Arial" panose="020B0604020202020204" pitchFamily="34" charset="0"/>
              </a:rPr>
              <a:t>avoiding gully formation and control soil erosion</a:t>
            </a:r>
          </a:p>
          <a:p>
            <a:pPr lvl="1" algn="just">
              <a:lnSpc>
                <a:spcPts val="3200"/>
              </a:lnSpc>
              <a:buFont typeface="Courier New" panose="02070309020205020404" pitchFamily="49" charset="0"/>
              <a:buChar char="o"/>
            </a:pPr>
            <a:r>
              <a:rPr lang="en-US" dirty="0">
                <a:latin typeface="Arial" panose="020B0604020202020204" pitchFamily="34" charset="0"/>
                <a:cs typeface="Arial" panose="020B0604020202020204" pitchFamily="34" charset="0"/>
              </a:rPr>
              <a:t>increase groundwater recharge</a:t>
            </a:r>
          </a:p>
          <a:p>
            <a:pPr lvl="1" algn="just">
              <a:lnSpc>
                <a:spcPts val="3200"/>
              </a:lnSpc>
              <a:buFont typeface="Courier New" panose="02070309020205020404" pitchFamily="49" charset="0"/>
              <a:buChar char="o"/>
            </a:pPr>
            <a:r>
              <a:rPr lang="en-US" dirty="0">
                <a:latin typeface="Arial" panose="020B0604020202020204" pitchFamily="34" charset="0"/>
                <a:cs typeface="Arial" panose="020B0604020202020204" pitchFamily="34" charset="0"/>
              </a:rPr>
              <a:t>ensuring sustainability of the ecosystem benefitting the man-animal-plant-water-land complex in the watershed</a:t>
            </a:r>
          </a:p>
          <a:p>
            <a:pPr lvl="1" algn="just">
              <a:lnSpc>
                <a:spcPts val="3200"/>
              </a:lnSpc>
              <a:buFont typeface="Courier New" panose="02070309020205020404" pitchFamily="49" charset="0"/>
              <a:buChar char="o"/>
            </a:pPr>
            <a:r>
              <a:rPr lang="en-US" dirty="0">
                <a:latin typeface="Arial" panose="020B0604020202020204" pitchFamily="34" charset="0"/>
                <a:cs typeface="Arial" panose="020B0604020202020204" pitchFamily="34" charset="0"/>
              </a:rPr>
              <a:t>improving infrastructural facilities with regard to storage, transportation, and marketing</a:t>
            </a:r>
          </a:p>
          <a:p>
            <a:pPr lvl="1" algn="just">
              <a:lnSpc>
                <a:spcPts val="3200"/>
              </a:lnSpc>
              <a:buFont typeface="Courier New" panose="02070309020205020404" pitchFamily="49" charset="0"/>
              <a:buChar char="o"/>
            </a:pPr>
            <a:r>
              <a:rPr lang="en-US" dirty="0">
                <a:latin typeface="Arial" panose="020B0604020202020204" pitchFamily="34" charset="0"/>
                <a:cs typeface="Arial" panose="020B0604020202020204" pitchFamily="34" charset="0"/>
              </a:rPr>
              <a:t>preventing water pollution and increasing WASH (water and sanitation hygiene) facilities</a:t>
            </a:r>
          </a:p>
          <a:p>
            <a:pPr lvl="1" algn="just">
              <a:lnSpc>
                <a:spcPts val="3200"/>
              </a:lnSpc>
              <a:buFont typeface="Courier New" panose="02070309020205020404" pitchFamily="49" charset="0"/>
              <a:buChar char="o"/>
            </a:pPr>
            <a:r>
              <a:rPr lang="en-US" dirty="0">
                <a:latin typeface="Arial" panose="020B0604020202020204" pitchFamily="34" charset="0"/>
                <a:cs typeface="Arial" panose="020B0604020202020204" pitchFamily="34" charset="0"/>
              </a:rPr>
              <a:t>solving water conflicts within the watershed</a:t>
            </a:r>
          </a:p>
          <a:p>
            <a:pPr lvl="1" algn="just">
              <a:lnSpc>
                <a:spcPts val="3200"/>
              </a:lnSpc>
              <a:buFont typeface="Courier New" panose="02070309020205020404" pitchFamily="49" charset="0"/>
              <a:buChar char="o"/>
            </a:pPr>
            <a:r>
              <a:rPr lang="en-US" dirty="0">
                <a:latin typeface="Arial" panose="020B0604020202020204" pitchFamily="34" charset="0"/>
                <a:cs typeface="Arial" panose="020B0604020202020204" pitchFamily="34" charset="0"/>
              </a:rPr>
              <a:t>securing access to water</a:t>
            </a:r>
          </a:p>
        </p:txBody>
      </p:sp>
    </p:spTree>
    <p:extLst>
      <p:ext uri="{BB962C8B-B14F-4D97-AF65-F5344CB8AC3E}">
        <p14:creationId xmlns:p14="http://schemas.microsoft.com/office/powerpoint/2010/main" val="530322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AA6D8-1C5B-444E-AC4A-9FDA1944C28E}"/>
              </a:ext>
            </a:extLst>
          </p:cNvPr>
          <p:cNvSpPr>
            <a:spLocks noGrp="1"/>
          </p:cNvSpPr>
          <p:nvPr>
            <p:ph type="title"/>
          </p:nvPr>
        </p:nvSpPr>
        <p:spPr>
          <a:xfrm>
            <a:off x="838200" y="145774"/>
            <a:ext cx="10515600" cy="535263"/>
          </a:xfrm>
        </p:spPr>
        <p:txBody>
          <a:bodyPr>
            <a:normAutofit/>
          </a:bodyPr>
          <a:lstStyle/>
          <a:p>
            <a:r>
              <a:rPr lang="en-US" sz="2800" b="1" dirty="0">
                <a:latin typeface="Arial" panose="020B0604020202020204" pitchFamily="34" charset="0"/>
                <a:cs typeface="Arial" panose="020B0604020202020204" pitchFamily="34" charset="0"/>
              </a:rPr>
              <a:t>Challenges in watershed approach</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617540D-7050-4F93-B29B-6CD6247C1B78}"/>
              </a:ext>
            </a:extLst>
          </p:cNvPr>
          <p:cNvSpPr>
            <a:spLocks noGrp="1"/>
          </p:cNvSpPr>
          <p:nvPr>
            <p:ph idx="1"/>
          </p:nvPr>
        </p:nvSpPr>
        <p:spPr>
          <a:xfrm>
            <a:off x="265043" y="808382"/>
            <a:ext cx="11582400" cy="5777947"/>
          </a:xfrm>
        </p:spPr>
        <p:txBody>
          <a:bodyPr>
            <a:normAutofit/>
          </a:bodyPr>
          <a:lstStyle/>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Watershed management is complicated by the fact that watersheds </a:t>
            </a:r>
            <a:r>
              <a:rPr lang="en-US" sz="2400" b="1" dirty="0">
                <a:solidFill>
                  <a:srgbClr val="0070C0"/>
                </a:solidFill>
                <a:latin typeface="Arial" panose="020B0604020202020204" pitchFamily="34" charset="0"/>
                <a:cs typeface="Arial" panose="020B0604020202020204" pitchFamily="34" charset="0"/>
              </a:rPr>
              <a:t>rarely correspond </a:t>
            </a:r>
            <a:r>
              <a:rPr lang="en-US" sz="2400" dirty="0">
                <a:latin typeface="Arial" panose="020B0604020202020204" pitchFamily="34" charset="0"/>
                <a:cs typeface="Arial" panose="020B0604020202020204" pitchFamily="34" charset="0"/>
              </a:rPr>
              <a:t>to human-defined boundaries.</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Watershed development often </a:t>
            </a:r>
            <a:r>
              <a:rPr lang="en-US" sz="2400" b="1" dirty="0">
                <a:solidFill>
                  <a:srgbClr val="0070C0"/>
                </a:solidFill>
                <a:latin typeface="Arial" panose="020B0604020202020204" pitchFamily="34" charset="0"/>
                <a:cs typeface="Arial" panose="020B0604020202020204" pitchFamily="34" charset="0"/>
              </a:rPr>
              <a:t>distributes benefits and costs unevenly</a:t>
            </a:r>
            <a:r>
              <a:rPr lang="en-US" sz="2400" dirty="0">
                <a:latin typeface="Arial" panose="020B0604020202020204" pitchFamily="34" charset="0"/>
                <a:cs typeface="Arial" panose="020B0604020202020204" pitchFamily="34" charset="0"/>
              </a:rPr>
              <a:t>, making it a likely source of disagreement and conflict (fundamental social problem). </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The challenge is to bring all the stakeholders to be part of a </a:t>
            </a:r>
            <a:r>
              <a:rPr lang="en-US" sz="2400" b="1" dirty="0">
                <a:solidFill>
                  <a:srgbClr val="00B050"/>
                </a:solidFill>
                <a:latin typeface="Arial" panose="020B0604020202020204" pitchFamily="34" charset="0"/>
                <a:cs typeface="Arial" panose="020B0604020202020204" pitchFamily="34" charset="0"/>
              </a:rPr>
              <a:t>win-win scenario </a:t>
            </a:r>
            <a:r>
              <a:rPr lang="en-US" sz="2400" dirty="0">
                <a:latin typeface="Arial" panose="020B0604020202020204" pitchFamily="34" charset="0"/>
                <a:cs typeface="Arial" panose="020B0604020202020204" pitchFamily="34" charset="0"/>
              </a:rPr>
              <a:t>(who pays what and who benefits what)</a:t>
            </a:r>
          </a:p>
          <a:p>
            <a:pPr algn="just">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The concept of watershed and its management is </a:t>
            </a:r>
            <a:r>
              <a:rPr lang="en-US" sz="2400" b="1" dirty="0">
                <a:solidFill>
                  <a:srgbClr val="00B050"/>
                </a:solidFill>
                <a:latin typeface="Arial" panose="020B0604020202020204" pitchFamily="34" charset="0"/>
                <a:cs typeface="Arial" panose="020B0604020202020204" pitchFamily="34" charset="0"/>
              </a:rPr>
              <a:t>not well understood </a:t>
            </a:r>
            <a:r>
              <a:rPr lang="en-US" sz="2400" dirty="0">
                <a:latin typeface="Arial" panose="020B0604020202020204" pitchFamily="34" charset="0"/>
                <a:cs typeface="Arial" panose="020B0604020202020204" pitchFamily="34" charset="0"/>
              </a:rPr>
              <a:t>by the </a:t>
            </a:r>
            <a:r>
              <a:rPr lang="en-US" sz="2400" b="1" dirty="0">
                <a:solidFill>
                  <a:srgbClr val="0070C0"/>
                </a:solidFill>
                <a:latin typeface="Arial" panose="020B0604020202020204" pitchFamily="34" charset="0"/>
                <a:cs typeface="Arial" panose="020B0604020202020204" pitchFamily="34" charset="0"/>
              </a:rPr>
              <a:t>governments </a:t>
            </a:r>
            <a:r>
              <a:rPr lang="en-US" b="1" dirty="0">
                <a:solidFill>
                  <a:srgbClr val="0070C0"/>
                </a:solidFill>
              </a:rPr>
              <a:t>and the public at large</a:t>
            </a:r>
            <a:r>
              <a:rPr lang="en-US" dirty="0"/>
              <a:t>.</a:t>
            </a:r>
          </a:p>
        </p:txBody>
      </p:sp>
    </p:spTree>
    <p:extLst>
      <p:ext uri="{BB962C8B-B14F-4D97-AF65-F5344CB8AC3E}">
        <p14:creationId xmlns:p14="http://schemas.microsoft.com/office/powerpoint/2010/main" val="4197167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ED3DE2-900E-474C-8898-8B78A25F1019}"/>
              </a:ext>
            </a:extLst>
          </p:cNvPr>
          <p:cNvPicPr>
            <a:picLocks noGrp="1" noChangeAspect="1"/>
          </p:cNvPicPr>
          <p:nvPr>
            <p:ph idx="1"/>
          </p:nvPr>
        </p:nvPicPr>
        <p:blipFill>
          <a:blip r:embed="rId2"/>
          <a:stretch>
            <a:fillRect/>
          </a:stretch>
        </p:blipFill>
        <p:spPr>
          <a:xfrm>
            <a:off x="5458594" y="238540"/>
            <a:ext cx="6525952" cy="6506818"/>
          </a:xfrm>
          <a:prstGeom prst="rect">
            <a:avLst/>
          </a:prstGeom>
        </p:spPr>
      </p:pic>
      <p:sp>
        <p:nvSpPr>
          <p:cNvPr id="6" name="Oval 5">
            <a:extLst>
              <a:ext uri="{FF2B5EF4-FFF2-40B4-BE49-F238E27FC236}">
                <a16:creationId xmlns:a16="http://schemas.microsoft.com/office/drawing/2014/main" id="{518B063A-BC1D-498E-87DE-1096FFF76583}"/>
              </a:ext>
            </a:extLst>
          </p:cNvPr>
          <p:cNvSpPr/>
          <p:nvPr/>
        </p:nvSpPr>
        <p:spPr>
          <a:xfrm>
            <a:off x="5989982" y="658851"/>
            <a:ext cx="4505739" cy="189506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TextBox 6">
            <a:extLst>
              <a:ext uri="{FF2B5EF4-FFF2-40B4-BE49-F238E27FC236}">
                <a16:creationId xmlns:a16="http://schemas.microsoft.com/office/drawing/2014/main" id="{7BFBDE16-3744-4B92-98DE-179BC3DFD70C}"/>
              </a:ext>
            </a:extLst>
          </p:cNvPr>
          <p:cNvSpPr txBox="1"/>
          <p:nvPr/>
        </p:nvSpPr>
        <p:spPr>
          <a:xfrm>
            <a:off x="6280230" y="1313993"/>
            <a:ext cx="3925242" cy="584775"/>
          </a:xfrm>
          <a:prstGeom prst="rect">
            <a:avLst/>
          </a:prstGeom>
          <a:noFill/>
        </p:spPr>
        <p:txBody>
          <a:bodyPr wrap="none" rtlCol="0">
            <a:spAutoFit/>
          </a:bodyPr>
          <a:lstStyle/>
          <a:p>
            <a:r>
              <a:rPr lang="en-US" sz="3200" dirty="0">
                <a:solidFill>
                  <a:srgbClr val="FF0000"/>
                </a:solidFill>
              </a:rPr>
              <a:t>Sub-protection system</a:t>
            </a:r>
          </a:p>
        </p:txBody>
      </p:sp>
      <p:sp>
        <p:nvSpPr>
          <p:cNvPr id="8" name="Oval 7">
            <a:extLst>
              <a:ext uri="{FF2B5EF4-FFF2-40B4-BE49-F238E27FC236}">
                <a16:creationId xmlns:a16="http://schemas.microsoft.com/office/drawing/2014/main" id="{5788D6BB-223C-4AB5-A6F5-E478FB8D8D03}"/>
              </a:ext>
            </a:extLst>
          </p:cNvPr>
          <p:cNvSpPr/>
          <p:nvPr/>
        </p:nvSpPr>
        <p:spPr>
          <a:xfrm>
            <a:off x="5989982" y="5552661"/>
            <a:ext cx="4611757" cy="914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B67877F-3642-4BD1-A056-C4E712DCEE6E}"/>
              </a:ext>
            </a:extLst>
          </p:cNvPr>
          <p:cNvSpPr txBox="1"/>
          <p:nvPr/>
        </p:nvSpPr>
        <p:spPr>
          <a:xfrm>
            <a:off x="6460435" y="5675364"/>
            <a:ext cx="337267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Sub-production system</a:t>
            </a:r>
          </a:p>
        </p:txBody>
      </p:sp>
      <p:pic>
        <p:nvPicPr>
          <p:cNvPr id="10" name="Picture 9">
            <a:extLst>
              <a:ext uri="{FF2B5EF4-FFF2-40B4-BE49-F238E27FC236}">
                <a16:creationId xmlns:a16="http://schemas.microsoft.com/office/drawing/2014/main" id="{DAE01A9B-2CB2-4849-A21A-CCE7DF0E3FE3}"/>
              </a:ext>
            </a:extLst>
          </p:cNvPr>
          <p:cNvPicPr>
            <a:picLocks noChangeAspect="1"/>
          </p:cNvPicPr>
          <p:nvPr/>
        </p:nvPicPr>
        <p:blipFill>
          <a:blip r:embed="rId3"/>
          <a:stretch>
            <a:fillRect/>
          </a:stretch>
        </p:blipFill>
        <p:spPr>
          <a:xfrm>
            <a:off x="207454" y="0"/>
            <a:ext cx="5106016" cy="6745358"/>
          </a:xfrm>
          <a:prstGeom prst="rect">
            <a:avLst/>
          </a:prstGeom>
        </p:spPr>
      </p:pic>
      <p:sp>
        <p:nvSpPr>
          <p:cNvPr id="11" name="Oval 10">
            <a:extLst>
              <a:ext uri="{FF2B5EF4-FFF2-40B4-BE49-F238E27FC236}">
                <a16:creationId xmlns:a16="http://schemas.microsoft.com/office/drawing/2014/main" id="{1B87BB2D-0E89-4C73-8F8B-0297A8A9EB8D}"/>
              </a:ext>
            </a:extLst>
          </p:cNvPr>
          <p:cNvSpPr/>
          <p:nvPr/>
        </p:nvSpPr>
        <p:spPr>
          <a:xfrm>
            <a:off x="5685183" y="3429000"/>
            <a:ext cx="5950226" cy="184536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AC687D-C258-496F-B65F-22BAE0D96A67}"/>
              </a:ext>
            </a:extLst>
          </p:cNvPr>
          <p:cNvSpPr txBox="1"/>
          <p:nvPr/>
        </p:nvSpPr>
        <p:spPr>
          <a:xfrm>
            <a:off x="6679096" y="4167016"/>
            <a:ext cx="3816625"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Multipurpose subsystems</a:t>
            </a:r>
          </a:p>
        </p:txBody>
      </p:sp>
    </p:spTree>
    <p:extLst>
      <p:ext uri="{BB962C8B-B14F-4D97-AF65-F5344CB8AC3E}">
        <p14:creationId xmlns:p14="http://schemas.microsoft.com/office/powerpoint/2010/main" val="2390021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9077-9C80-4B8E-8C2A-CD4F9A168C36}"/>
              </a:ext>
            </a:extLst>
          </p:cNvPr>
          <p:cNvSpPr>
            <a:spLocks noGrp="1"/>
          </p:cNvSpPr>
          <p:nvPr>
            <p:ph type="title"/>
          </p:nvPr>
        </p:nvSpPr>
        <p:spPr>
          <a:xfrm>
            <a:off x="838200" y="0"/>
            <a:ext cx="10515600" cy="516835"/>
          </a:xfrm>
        </p:spPr>
        <p:txBody>
          <a:bodyPr>
            <a:normAutofit/>
          </a:bodyPr>
          <a:lstStyle/>
          <a:p>
            <a:r>
              <a:rPr lang="en-US" sz="2800" b="1" dirty="0"/>
              <a:t>Summary:</a:t>
            </a:r>
            <a:endParaRPr lang="en-US" sz="2800" dirty="0"/>
          </a:p>
        </p:txBody>
      </p:sp>
      <p:sp>
        <p:nvSpPr>
          <p:cNvPr id="3" name="Content Placeholder 2">
            <a:extLst>
              <a:ext uri="{FF2B5EF4-FFF2-40B4-BE49-F238E27FC236}">
                <a16:creationId xmlns:a16="http://schemas.microsoft.com/office/drawing/2014/main" id="{75886B3F-0C2B-4FEA-B5D5-09568F9767AC}"/>
              </a:ext>
            </a:extLst>
          </p:cNvPr>
          <p:cNvSpPr>
            <a:spLocks noGrp="1"/>
          </p:cNvSpPr>
          <p:nvPr>
            <p:ph idx="1"/>
          </p:nvPr>
        </p:nvSpPr>
        <p:spPr>
          <a:xfrm>
            <a:off x="278296" y="424070"/>
            <a:ext cx="11595651" cy="6433930"/>
          </a:xfrm>
        </p:spPr>
        <p:txBody>
          <a:bodyPr>
            <a:noAutofit/>
          </a:bodyPr>
          <a:lstStyle/>
          <a:p>
            <a:pPr algn="just">
              <a:lnSpc>
                <a:spcPts val="3200"/>
              </a:lnSpc>
              <a:buFont typeface="Wingdings" panose="05000000000000000000" pitchFamily="2" charset="2"/>
              <a:buChar char="q"/>
            </a:pPr>
            <a:r>
              <a:rPr lang="en-US" sz="2400" b="1" dirty="0">
                <a:latin typeface="Arial" panose="020B0604020202020204" pitchFamily="34" charset="0"/>
                <a:cs typeface="Arial" panose="020B0604020202020204" pitchFamily="34" charset="0"/>
              </a:rPr>
              <a:t>A watershed management approach:</a:t>
            </a:r>
          </a:p>
          <a:p>
            <a:pPr marL="800100" lvl="1" indent="-342900" algn="just">
              <a:lnSpc>
                <a:spcPts val="3200"/>
              </a:lnSpc>
              <a:buAutoNum type="arabicPeriod"/>
            </a:pPr>
            <a:r>
              <a:rPr lang="en-US" b="1" dirty="0">
                <a:latin typeface="Arial" panose="020B0604020202020204" pitchFamily="34" charset="0"/>
                <a:cs typeface="Arial" panose="020B0604020202020204" pitchFamily="34" charset="0"/>
              </a:rPr>
              <a:t>Provides a context for integration</a:t>
            </a:r>
          </a:p>
          <a:p>
            <a:pPr lvl="2" algn="just">
              <a:lnSpc>
                <a:spcPts val="32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Using practical, tangible management units that people understand  </a:t>
            </a:r>
          </a:p>
          <a:p>
            <a:pPr lvl="2" algn="just">
              <a:lnSpc>
                <a:spcPts val="32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Focusing and coordinating efforts </a:t>
            </a:r>
          </a:p>
          <a:p>
            <a:pPr lvl="2" algn="just">
              <a:lnSpc>
                <a:spcPts val="32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Finding common ground and meeting multiple needs</a:t>
            </a:r>
          </a:p>
        </p:txBody>
      </p:sp>
    </p:spTree>
    <p:extLst>
      <p:ext uri="{BB962C8B-B14F-4D97-AF65-F5344CB8AC3E}">
        <p14:creationId xmlns:p14="http://schemas.microsoft.com/office/powerpoint/2010/main" val="12954994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516A98-24E1-401B-AD13-0D7EBD5B4AF6}"/>
              </a:ext>
            </a:extLst>
          </p:cNvPr>
          <p:cNvSpPr>
            <a:spLocks noGrp="1"/>
          </p:cNvSpPr>
          <p:nvPr>
            <p:ph sz="half" idx="1"/>
          </p:nvPr>
        </p:nvSpPr>
        <p:spPr>
          <a:xfrm>
            <a:off x="-1" y="304800"/>
            <a:ext cx="5049079" cy="6374296"/>
          </a:xfrm>
        </p:spPr>
        <p:txBody>
          <a:bodyPr>
            <a:normAutofit/>
          </a:bodyPr>
          <a:lstStyle/>
          <a:p>
            <a:pPr marL="0" indent="0">
              <a:lnSpc>
                <a:spcPts val="3200"/>
              </a:lnSpc>
              <a:buNone/>
            </a:pPr>
            <a:r>
              <a:rPr lang="en-US" sz="2400" b="1" dirty="0">
                <a:latin typeface="Arial" panose="020B0604020202020204" pitchFamily="34" charset="0"/>
                <a:cs typeface="Arial" panose="020B0604020202020204" pitchFamily="34" charset="0"/>
              </a:rPr>
              <a:t>2. It provides a better understanding and appreciation of nature by</a:t>
            </a:r>
          </a:p>
          <a:p>
            <a:pPr lvl="1">
              <a:lnSpc>
                <a:spcPts val="3200"/>
              </a:lnSpc>
              <a:buFont typeface="Wingdings" panose="05000000000000000000" pitchFamily="2" charset="2"/>
              <a:buChar char="Ø"/>
            </a:pPr>
            <a:r>
              <a:rPr lang="en-US" dirty="0">
                <a:latin typeface="Arial" panose="020B0604020202020204" pitchFamily="34" charset="0"/>
                <a:cs typeface="Arial" panose="020B0604020202020204" pitchFamily="34" charset="0"/>
              </a:rPr>
              <a:t>Understanding nature's interrelated processes</a:t>
            </a:r>
          </a:p>
          <a:p>
            <a:pPr lvl="1">
              <a:lnSpc>
                <a:spcPts val="3200"/>
              </a:lnSpc>
              <a:buFont typeface="Wingdings" panose="05000000000000000000" pitchFamily="2" charset="2"/>
              <a:buChar char="Ø"/>
            </a:pPr>
            <a:r>
              <a:rPr lang="en-US" dirty="0">
                <a:latin typeface="Arial" panose="020B0604020202020204" pitchFamily="34" charset="0"/>
                <a:cs typeface="Arial" panose="020B0604020202020204" pitchFamily="34" charset="0"/>
              </a:rPr>
              <a:t>Linking human activities to nature's response</a:t>
            </a:r>
          </a:p>
          <a:p>
            <a:pPr lvl="1">
              <a:lnSpc>
                <a:spcPts val="3200"/>
              </a:lnSpc>
              <a:buFont typeface="Wingdings" panose="05000000000000000000" pitchFamily="2" charset="2"/>
              <a:buChar char="Ø"/>
            </a:pPr>
            <a:r>
              <a:rPr lang="en-US" dirty="0">
                <a:latin typeface="Arial" panose="020B0604020202020204" pitchFamily="34" charset="0"/>
                <a:cs typeface="Arial" panose="020B0604020202020204" pitchFamily="34" charset="0"/>
              </a:rPr>
              <a:t>Appreciating how nature's processes can benefit people</a:t>
            </a:r>
          </a:p>
          <a:p>
            <a:pPr lvl="1">
              <a:lnSpc>
                <a:spcPts val="3200"/>
              </a:lnSpc>
              <a:buFont typeface="Wingdings" panose="05000000000000000000" pitchFamily="2" charset="2"/>
              <a:buChar char="Ø"/>
            </a:pPr>
            <a:r>
              <a:rPr lang="en-US" dirty="0">
                <a:latin typeface="Arial" panose="020B0604020202020204" pitchFamily="34" charset="0"/>
                <a:cs typeface="Arial" panose="020B0604020202020204" pitchFamily="34" charset="0"/>
              </a:rPr>
              <a:t>Identifying the ways to work with watershed processes</a:t>
            </a:r>
          </a:p>
          <a:p>
            <a:endParaRPr lang="en-US" dirty="0"/>
          </a:p>
        </p:txBody>
      </p:sp>
      <p:pic>
        <p:nvPicPr>
          <p:cNvPr id="6" name="Content Placeholder 5">
            <a:extLst>
              <a:ext uri="{FF2B5EF4-FFF2-40B4-BE49-F238E27FC236}">
                <a16:creationId xmlns:a16="http://schemas.microsoft.com/office/drawing/2014/main" id="{82C3296B-510E-476B-93EE-4929EEDA4E4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47864" y="145775"/>
            <a:ext cx="3723856" cy="2319130"/>
          </a:xfrm>
        </p:spPr>
      </p:pic>
      <p:pic>
        <p:nvPicPr>
          <p:cNvPr id="8" name="Picture 7">
            <a:extLst>
              <a:ext uri="{FF2B5EF4-FFF2-40B4-BE49-F238E27FC236}">
                <a16:creationId xmlns:a16="http://schemas.microsoft.com/office/drawing/2014/main" id="{E4C7DDB3-3318-4D55-B4E7-428F05A5A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609" y="2464905"/>
            <a:ext cx="3816625" cy="2411896"/>
          </a:xfrm>
          <a:prstGeom prst="rect">
            <a:avLst/>
          </a:prstGeom>
        </p:spPr>
      </p:pic>
      <p:pic>
        <p:nvPicPr>
          <p:cNvPr id="10" name="Picture 9">
            <a:extLst>
              <a:ext uri="{FF2B5EF4-FFF2-40B4-BE49-F238E27FC236}">
                <a16:creationId xmlns:a16="http://schemas.microsoft.com/office/drawing/2014/main" id="{5363C6EF-FF57-4A73-8CC2-4796EF035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722" y="145776"/>
            <a:ext cx="2968487" cy="2319130"/>
          </a:xfrm>
          <a:prstGeom prst="rect">
            <a:avLst/>
          </a:prstGeom>
        </p:spPr>
      </p:pic>
      <p:pic>
        <p:nvPicPr>
          <p:cNvPr id="12" name="Picture 11">
            <a:extLst>
              <a:ext uri="{FF2B5EF4-FFF2-40B4-BE49-F238E27FC236}">
                <a16:creationId xmlns:a16="http://schemas.microsoft.com/office/drawing/2014/main" id="{12289121-3903-4AA5-8AEE-09199AB4F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4489" y="4393095"/>
            <a:ext cx="2888975" cy="2286001"/>
          </a:xfrm>
          <a:prstGeom prst="rect">
            <a:avLst/>
          </a:prstGeom>
        </p:spPr>
      </p:pic>
      <p:pic>
        <p:nvPicPr>
          <p:cNvPr id="14" name="Picture 13">
            <a:extLst>
              <a:ext uri="{FF2B5EF4-FFF2-40B4-BE49-F238E27FC236}">
                <a16:creationId xmlns:a16="http://schemas.microsoft.com/office/drawing/2014/main" id="{960C789A-1DC2-49B2-95B5-4A6D4730BE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7864" y="4876801"/>
            <a:ext cx="3816625" cy="1835423"/>
          </a:xfrm>
          <a:prstGeom prst="rect">
            <a:avLst/>
          </a:prstGeom>
        </p:spPr>
      </p:pic>
      <p:pic>
        <p:nvPicPr>
          <p:cNvPr id="16" name="Picture 15">
            <a:extLst>
              <a:ext uri="{FF2B5EF4-FFF2-40B4-BE49-F238E27FC236}">
                <a16:creationId xmlns:a16="http://schemas.microsoft.com/office/drawing/2014/main" id="{F6824D11-4607-4A81-9008-ED80B68157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1234" y="2464905"/>
            <a:ext cx="2888975" cy="1928190"/>
          </a:xfrm>
          <a:prstGeom prst="rect">
            <a:avLst/>
          </a:prstGeom>
        </p:spPr>
      </p:pic>
    </p:spTree>
    <p:extLst>
      <p:ext uri="{BB962C8B-B14F-4D97-AF65-F5344CB8AC3E}">
        <p14:creationId xmlns:p14="http://schemas.microsoft.com/office/powerpoint/2010/main" val="9567545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8D161E-B7DD-4CD4-8DC9-2DD428D35870}"/>
              </a:ext>
            </a:extLst>
          </p:cNvPr>
          <p:cNvSpPr>
            <a:spLocks noGrp="1"/>
          </p:cNvSpPr>
          <p:nvPr>
            <p:ph idx="1"/>
          </p:nvPr>
        </p:nvSpPr>
        <p:spPr>
          <a:xfrm>
            <a:off x="251791" y="384313"/>
            <a:ext cx="11102009" cy="5792650"/>
          </a:xfrm>
        </p:spPr>
        <p:txBody>
          <a:bodyPr/>
          <a:lstStyle/>
          <a:p>
            <a:pPr marL="457200" lvl="1" indent="0" algn="just">
              <a:lnSpc>
                <a:spcPts val="3200"/>
              </a:lnSpc>
              <a:buNone/>
            </a:pPr>
            <a:r>
              <a:rPr lang="en-US" b="1" dirty="0">
                <a:latin typeface="Arial" panose="020B0604020202020204" pitchFamily="34" charset="0"/>
                <a:cs typeface="Arial" panose="020B0604020202020204" pitchFamily="34" charset="0"/>
              </a:rPr>
              <a:t>3. It yields better management by</a:t>
            </a:r>
          </a:p>
          <a:p>
            <a:pPr lvl="2" algn="just">
              <a:lnSpc>
                <a:spcPts val="32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Generating </a:t>
            </a:r>
            <a:r>
              <a:rPr lang="en-US" sz="2400" dirty="0">
                <a:solidFill>
                  <a:srgbClr val="00B050"/>
                </a:solidFill>
                <a:latin typeface="Arial" panose="020B0604020202020204" pitchFamily="34" charset="0"/>
                <a:cs typeface="Arial" panose="020B0604020202020204" pitchFamily="34" charset="0"/>
              </a:rPr>
              <a:t>ecologically-based</a:t>
            </a:r>
            <a:r>
              <a:rPr lang="en-US" sz="2400" dirty="0">
                <a:latin typeface="Arial" panose="020B0604020202020204" pitchFamily="34" charset="0"/>
                <a:cs typeface="Arial" panose="020B0604020202020204" pitchFamily="34" charset="0"/>
              </a:rPr>
              <a:t>, innovative, cost-effective solutions</a:t>
            </a:r>
          </a:p>
          <a:p>
            <a:pPr lvl="2" algn="just">
              <a:lnSpc>
                <a:spcPts val="32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Forging stronger working relationships all stakeholders</a:t>
            </a:r>
          </a:p>
          <a:p>
            <a:pPr lvl="2" algn="just">
              <a:lnSpc>
                <a:spcPts val="32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Supporting consistent and continuous management</a:t>
            </a:r>
          </a:p>
          <a:p>
            <a:endParaRPr lang="en-US" dirty="0"/>
          </a:p>
        </p:txBody>
      </p:sp>
    </p:spTree>
    <p:extLst>
      <p:ext uri="{BB962C8B-B14F-4D97-AF65-F5344CB8AC3E}">
        <p14:creationId xmlns:p14="http://schemas.microsoft.com/office/powerpoint/2010/main" val="2990804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75829B12-13BA-4FB7-84BA-11882021D92B}"/>
              </a:ext>
            </a:extLst>
          </p:cNvPr>
          <p:cNvPicPr>
            <a:picLocks noGrp="1" noChangeAspect="1"/>
          </p:cNvPicPr>
          <p:nvPr>
            <p:ph idx="1"/>
          </p:nvPr>
        </p:nvPicPr>
        <p:blipFill>
          <a:blip r:embed="rId2"/>
          <a:stretch>
            <a:fillRect/>
          </a:stretch>
        </p:blipFill>
        <p:spPr>
          <a:xfrm>
            <a:off x="1555149" y="93386"/>
            <a:ext cx="9369286" cy="6333917"/>
          </a:xfrm>
          <a:prstGeom prst="rect">
            <a:avLst/>
          </a:prstGeom>
        </p:spPr>
      </p:pic>
      <p:sp>
        <p:nvSpPr>
          <p:cNvPr id="4" name="Oval 3">
            <a:extLst>
              <a:ext uri="{FF2B5EF4-FFF2-40B4-BE49-F238E27FC236}">
                <a16:creationId xmlns:a16="http://schemas.microsoft.com/office/drawing/2014/main" id="{C4B9FAF7-ECA0-4E5E-A4C7-E6D888BAF1C8}"/>
              </a:ext>
            </a:extLst>
          </p:cNvPr>
          <p:cNvSpPr/>
          <p:nvPr/>
        </p:nvSpPr>
        <p:spPr>
          <a:xfrm rot="19680412">
            <a:off x="7402587" y="1232276"/>
            <a:ext cx="3888319"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7B5A25-735A-48B0-9B3E-82ABD5F9F170}"/>
              </a:ext>
            </a:extLst>
          </p:cNvPr>
          <p:cNvSpPr txBox="1"/>
          <p:nvPr/>
        </p:nvSpPr>
        <p:spPr>
          <a:xfrm rot="19792760">
            <a:off x="7656686" y="1458644"/>
            <a:ext cx="3380120" cy="461665"/>
          </a:xfrm>
          <a:prstGeom prst="rect">
            <a:avLst/>
          </a:prstGeom>
          <a:noFill/>
        </p:spPr>
        <p:txBody>
          <a:bodyPr wrap="square" rtlCol="0">
            <a:spAutoFit/>
          </a:bodyPr>
          <a:lstStyle/>
          <a:p>
            <a:r>
              <a:rPr lang="en-US" sz="2400" dirty="0">
                <a:solidFill>
                  <a:srgbClr val="FFFF00"/>
                </a:solidFill>
                <a:latin typeface="Arial" panose="020B0604020202020204" pitchFamily="34" charset="0"/>
                <a:cs typeface="Arial" panose="020B0604020202020204" pitchFamily="34" charset="0"/>
              </a:rPr>
              <a:t>Protection sub system</a:t>
            </a:r>
          </a:p>
        </p:txBody>
      </p:sp>
      <p:sp>
        <p:nvSpPr>
          <p:cNvPr id="6" name="Oval 5">
            <a:extLst>
              <a:ext uri="{FF2B5EF4-FFF2-40B4-BE49-F238E27FC236}">
                <a16:creationId xmlns:a16="http://schemas.microsoft.com/office/drawing/2014/main" id="{05D96D2A-B74A-4EC8-9AA8-637D10B46A7B}"/>
              </a:ext>
            </a:extLst>
          </p:cNvPr>
          <p:cNvSpPr/>
          <p:nvPr/>
        </p:nvSpPr>
        <p:spPr>
          <a:xfrm>
            <a:off x="2388675" y="3246482"/>
            <a:ext cx="5380381" cy="14050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BDF773-1867-436F-8B9B-7A3D5608CA56}"/>
              </a:ext>
            </a:extLst>
          </p:cNvPr>
          <p:cNvSpPr txBox="1"/>
          <p:nvPr/>
        </p:nvSpPr>
        <p:spPr>
          <a:xfrm>
            <a:off x="3322952" y="3718190"/>
            <a:ext cx="3511826" cy="461665"/>
          </a:xfrm>
          <a:prstGeom prst="rect">
            <a:avLst/>
          </a:prstGeom>
          <a:noFill/>
        </p:spPr>
        <p:txBody>
          <a:bodyPr wrap="square" rtlCol="0">
            <a:spAutoFit/>
          </a:bodyPr>
          <a:lstStyle/>
          <a:p>
            <a:r>
              <a:rPr lang="en-US" sz="2400" dirty="0">
                <a:solidFill>
                  <a:srgbClr val="FFFF00"/>
                </a:solidFill>
                <a:latin typeface="Arial" panose="020B0604020202020204" pitchFamily="34" charset="0"/>
                <a:cs typeface="Arial" panose="020B0604020202020204" pitchFamily="34" charset="0"/>
              </a:rPr>
              <a:t>Production sub system</a:t>
            </a:r>
          </a:p>
        </p:txBody>
      </p:sp>
    </p:spTree>
    <p:extLst>
      <p:ext uri="{BB962C8B-B14F-4D97-AF65-F5344CB8AC3E}">
        <p14:creationId xmlns:p14="http://schemas.microsoft.com/office/powerpoint/2010/main" val="961716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7308EF-F72A-4018-8997-D2097D105594}"/>
              </a:ext>
            </a:extLst>
          </p:cNvPr>
          <p:cNvSpPr>
            <a:spLocks noGrp="1"/>
          </p:cNvSpPr>
          <p:nvPr>
            <p:ph sz="half" idx="1"/>
          </p:nvPr>
        </p:nvSpPr>
        <p:spPr>
          <a:xfrm>
            <a:off x="251791" y="291548"/>
            <a:ext cx="6427305" cy="6294782"/>
          </a:xfrm>
        </p:spPr>
        <p:txBody>
          <a:bodyPr>
            <a:normAutofit lnSpcReduction="10000"/>
          </a:bodyPr>
          <a:lstStyle/>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According to British usage:</a:t>
            </a:r>
          </a:p>
          <a:p>
            <a:pPr lvl="1">
              <a:lnSpc>
                <a:spcPct val="150000"/>
              </a:lnSpc>
              <a:buFont typeface="Courier New" panose="02070309020205020404" pitchFamily="49" charset="0"/>
              <a:buChar char="o"/>
            </a:pPr>
            <a:r>
              <a:rPr lang="en-US" b="1" dirty="0">
                <a:latin typeface="Arial" panose="020B0604020202020204" pitchFamily="34" charset="0"/>
                <a:cs typeface="Arial" panose="020B0604020202020204" pitchFamily="34" charset="0"/>
              </a:rPr>
              <a:t>Catchment</a:t>
            </a:r>
            <a:r>
              <a:rPr lang="en-US" dirty="0">
                <a:latin typeface="Arial" panose="020B0604020202020204" pitchFamily="34" charset="0"/>
                <a:cs typeface="Arial" panose="020B0604020202020204" pitchFamily="34" charset="0"/>
              </a:rPr>
              <a:t> is the area from which runoff occurs, and, </a:t>
            </a:r>
          </a:p>
          <a:p>
            <a:pPr lvl="1">
              <a:lnSpc>
                <a:spcPct val="150000"/>
              </a:lnSpc>
              <a:buFont typeface="Courier New" panose="02070309020205020404" pitchFamily="49" charset="0"/>
              <a:buChar char="o"/>
            </a:pPr>
            <a:r>
              <a:rPr lang="en-US" b="1" dirty="0">
                <a:latin typeface="Arial" panose="020B0604020202020204" pitchFamily="34" charset="0"/>
                <a:cs typeface="Arial" panose="020B0604020202020204" pitchFamily="34" charset="0"/>
              </a:rPr>
              <a:t>watershed</a:t>
            </a:r>
            <a:r>
              <a:rPr lang="en-US" dirty="0">
                <a:latin typeface="Arial" panose="020B0604020202020204" pitchFamily="34" charset="0"/>
                <a:cs typeface="Arial" panose="020B0604020202020204" pitchFamily="34" charset="0"/>
              </a:rPr>
              <a:t> is the boundary of a catchment.</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According to American usage:</a:t>
            </a:r>
          </a:p>
          <a:p>
            <a:pPr lvl="1">
              <a:lnSpc>
                <a:spcPct val="150000"/>
              </a:lnSpc>
              <a:buFont typeface="Courier New" panose="02070309020205020404" pitchFamily="49" charset="0"/>
              <a:buChar char="o"/>
            </a:pPr>
            <a:r>
              <a:rPr lang="en-US" b="1" dirty="0">
                <a:latin typeface="Arial" panose="020B0604020202020204" pitchFamily="34" charset="0"/>
                <a:cs typeface="Arial" panose="020B0604020202020204" pitchFamily="34" charset="0"/>
              </a:rPr>
              <a:t>Watershed</a:t>
            </a:r>
            <a:r>
              <a:rPr lang="en-US" dirty="0">
                <a:latin typeface="Arial" panose="020B0604020202020204" pitchFamily="34" charset="0"/>
                <a:cs typeface="Arial" panose="020B0604020202020204" pitchFamily="34" charset="0"/>
              </a:rPr>
              <a:t> is the total area catching the runoff, and,</a:t>
            </a:r>
          </a:p>
          <a:p>
            <a:pPr lvl="1">
              <a:lnSpc>
                <a:spcPct val="150000"/>
              </a:lnSpc>
              <a:buFont typeface="Courier New" panose="02070309020205020404" pitchFamily="49" charset="0"/>
              <a:buChar char="o"/>
            </a:pPr>
            <a:r>
              <a:rPr lang="en-US" b="1" dirty="0">
                <a:latin typeface="Arial" panose="020B0604020202020204" pitchFamily="34" charset="0"/>
                <a:cs typeface="Arial" panose="020B0604020202020204" pitchFamily="34" charset="0"/>
              </a:rPr>
              <a:t>Divide</a:t>
            </a:r>
            <a:r>
              <a:rPr lang="en-US" dirty="0">
                <a:latin typeface="Arial" panose="020B0604020202020204" pitchFamily="34" charset="0"/>
                <a:cs typeface="Arial" panose="020B0604020202020204" pitchFamily="34" charset="0"/>
              </a:rPr>
              <a:t> (or drainage divide) is the boundary between two watersheds.</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Catchment is also called a Drainage Basin</a:t>
            </a:r>
          </a:p>
          <a:p>
            <a:endParaRPr lang="en-US" dirty="0"/>
          </a:p>
        </p:txBody>
      </p:sp>
      <p:pic>
        <p:nvPicPr>
          <p:cNvPr id="5" name="Content Placeholder 4">
            <a:extLst>
              <a:ext uri="{FF2B5EF4-FFF2-40B4-BE49-F238E27FC236}">
                <a16:creationId xmlns:a16="http://schemas.microsoft.com/office/drawing/2014/main" id="{F85E3FE7-8F35-41E5-AEDC-5CA1F7E340DF}"/>
              </a:ext>
            </a:extLst>
          </p:cNvPr>
          <p:cNvPicPr>
            <a:picLocks noGrp="1" noChangeAspect="1"/>
          </p:cNvPicPr>
          <p:nvPr>
            <p:ph sz="half" idx="2"/>
          </p:nvPr>
        </p:nvPicPr>
        <p:blipFill>
          <a:blip r:embed="rId2"/>
          <a:stretch>
            <a:fillRect/>
          </a:stretch>
        </p:blipFill>
        <p:spPr>
          <a:xfrm>
            <a:off x="7154367" y="485842"/>
            <a:ext cx="4522191" cy="5906954"/>
          </a:xfrm>
          <a:prstGeom prst="rect">
            <a:avLst/>
          </a:prstGeom>
        </p:spPr>
      </p:pic>
    </p:spTree>
    <p:extLst>
      <p:ext uri="{BB962C8B-B14F-4D97-AF65-F5344CB8AC3E}">
        <p14:creationId xmlns:p14="http://schemas.microsoft.com/office/powerpoint/2010/main" val="37714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8CEBE35-3F58-4A59-BD76-329601D48050}"/>
              </a:ext>
            </a:extLst>
          </p:cNvPr>
          <p:cNvSpPr>
            <a:spLocks noGrp="1"/>
          </p:cNvSpPr>
          <p:nvPr>
            <p:ph idx="1"/>
          </p:nvPr>
        </p:nvSpPr>
        <p:spPr>
          <a:xfrm>
            <a:off x="132523" y="92765"/>
            <a:ext cx="8269356" cy="6765235"/>
          </a:xfrm>
        </p:spPr>
        <p:txBody>
          <a:bodyPr>
            <a:normAutofit lnSpcReduction="10000"/>
          </a:bodyPr>
          <a:lstStyle/>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Rivers can be seen as veins of a leaf, extending all over a drainage basin up to their divides. </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When rain falls on a watershed it finally ends up in a river system. </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A river channel is the lowest point in the surrounding landscape.</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Its purpose is to convey excess water from a drainage basin, which will include the products of weathering and additional </a:t>
            </a:r>
            <a:r>
              <a:rPr lang="en-US" sz="2400" b="1" dirty="0">
                <a:solidFill>
                  <a:srgbClr val="0070C0"/>
                </a:solidFill>
                <a:latin typeface="Arial" panose="020B0604020202020204" pitchFamily="34" charset="0"/>
                <a:cs typeface="Arial" panose="020B0604020202020204" pitchFamily="34" charset="0"/>
              </a:rPr>
              <a:t>loads of solutes produced by man</a:t>
            </a:r>
            <a:r>
              <a:rPr lang="en-US" sz="2400" dirty="0">
                <a:latin typeface="Arial" panose="020B0604020202020204" pitchFamily="34" charset="0"/>
                <a:cs typeface="Arial" panose="020B0604020202020204" pitchFamily="34" charset="0"/>
              </a:rPr>
              <a:t>. </a:t>
            </a:r>
          </a:p>
          <a:p>
            <a:pPr>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This property makes a drainage basin/watershed an </a:t>
            </a:r>
            <a:r>
              <a:rPr lang="en-US" sz="2400" b="1" dirty="0">
                <a:solidFill>
                  <a:srgbClr val="00B050"/>
                </a:solidFill>
                <a:latin typeface="Arial" panose="020B0604020202020204" pitchFamily="34" charset="0"/>
                <a:cs typeface="Arial" panose="020B0604020202020204" pitchFamily="34" charset="0"/>
              </a:rPr>
              <a:t>integrator</a:t>
            </a:r>
            <a:r>
              <a:rPr lang="en-US" sz="2400" dirty="0">
                <a:latin typeface="Arial" panose="020B0604020202020204" pitchFamily="34" charset="0"/>
                <a:cs typeface="Arial" panose="020B0604020202020204" pitchFamily="34" charset="0"/>
              </a:rPr>
              <a:t> and its operation is reflected in the quantity and quality of the </a:t>
            </a:r>
            <a:r>
              <a:rPr lang="en-US" sz="2400" b="1" dirty="0">
                <a:solidFill>
                  <a:srgbClr val="00B050"/>
                </a:solidFill>
                <a:latin typeface="Arial" panose="020B0604020202020204" pitchFamily="34" charset="0"/>
                <a:cs typeface="Arial" panose="020B0604020202020204" pitchFamily="34" charset="0"/>
              </a:rPr>
              <a:t>river run-off.</a:t>
            </a:r>
          </a:p>
        </p:txBody>
      </p:sp>
      <p:pic>
        <p:nvPicPr>
          <p:cNvPr id="7" name="Content Placeholder 4">
            <a:extLst>
              <a:ext uri="{FF2B5EF4-FFF2-40B4-BE49-F238E27FC236}">
                <a16:creationId xmlns:a16="http://schemas.microsoft.com/office/drawing/2014/main" id="{671CC04D-1A5D-4870-BCE7-846DE27990C0}"/>
              </a:ext>
            </a:extLst>
          </p:cNvPr>
          <p:cNvPicPr>
            <a:picLocks noChangeAspect="1"/>
          </p:cNvPicPr>
          <p:nvPr/>
        </p:nvPicPr>
        <p:blipFill>
          <a:blip r:embed="rId2"/>
          <a:stretch>
            <a:fillRect/>
          </a:stretch>
        </p:blipFill>
        <p:spPr>
          <a:xfrm>
            <a:off x="8401880" y="475523"/>
            <a:ext cx="3657598" cy="4507294"/>
          </a:xfrm>
          <a:prstGeom prst="rect">
            <a:avLst/>
          </a:prstGeom>
        </p:spPr>
      </p:pic>
    </p:spTree>
    <p:extLst>
      <p:ext uri="{BB962C8B-B14F-4D97-AF65-F5344CB8AC3E}">
        <p14:creationId xmlns:p14="http://schemas.microsoft.com/office/powerpoint/2010/main" val="739981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7859</TotalTime>
  <Words>4092</Words>
  <Application>Microsoft Office PowerPoint</Application>
  <PresentationFormat>Widescreen</PresentationFormat>
  <Paragraphs>462</Paragraphs>
  <Slides>62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Calibri Light</vt:lpstr>
      <vt:lpstr>Courier New</vt:lpstr>
      <vt:lpstr>Times New Roman</vt:lpstr>
      <vt:lpstr>Wingdings</vt:lpstr>
      <vt:lpstr>Office Theme</vt:lpstr>
      <vt:lpstr>Integrated Watershed Management    3(2+1)</vt:lpstr>
      <vt:lpstr>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Brief History of watershed management</vt:lpstr>
      <vt:lpstr>PowerPoint Presentation</vt:lpstr>
      <vt:lpstr>PowerPoint Presentation</vt:lpstr>
      <vt:lpstr>PowerPoint Presentation</vt:lpstr>
      <vt:lpstr> Development of Modern (new concept) watershed management </vt:lpstr>
      <vt:lpstr>PowerPoint Presentation</vt:lpstr>
      <vt:lpstr> Watershed Management and Sustainable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Consequences of Watershed Deterioration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Managing Land &amp; Water at watershed scale, appropriate- environmentally, financially &amp; socially </vt:lpstr>
      <vt:lpstr>PowerPoint Presentation</vt:lpstr>
      <vt:lpstr>What is Integrated watershed management?</vt:lpstr>
      <vt:lpstr>PowerPoint Presentation</vt:lpstr>
      <vt:lpstr> What is Integrated watershed management?  </vt:lpstr>
      <vt:lpstr>PowerPoint Presentation</vt:lpstr>
      <vt:lpstr>  In an IWM, a participatory, integrated, multidisciplinary and multi-sectoral approach is necessary.  </vt:lpstr>
      <vt:lpstr>PowerPoint Presentation</vt:lpstr>
      <vt:lpstr>PowerPoint Presentation</vt:lpstr>
      <vt:lpstr>PowerPoint Presentation</vt:lpstr>
      <vt:lpstr>PowerPoint Presentation</vt:lpstr>
      <vt:lpstr>PowerPoint Presentation</vt:lpstr>
      <vt:lpstr>What are the Principles and objectives of WM?</vt:lpstr>
      <vt:lpstr>PowerPoint Presentation</vt:lpstr>
      <vt:lpstr>PowerPoint Presentation</vt:lpstr>
      <vt:lpstr>PowerPoint Presentation</vt:lpstr>
      <vt:lpstr>PowerPoint Presentation</vt:lpstr>
      <vt:lpstr> Watershed management objectives: </vt:lpstr>
      <vt:lpstr>PowerPoint Presentation</vt:lpstr>
      <vt:lpstr>Challenges in watershed approach</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Watershed Management I 3(2+1)</dc:title>
  <dc:creator>JOHN</dc:creator>
  <cp:lastModifiedBy>JOHN</cp:lastModifiedBy>
  <cp:revision>197</cp:revision>
  <cp:lastPrinted>2019-08-06T08:47:25Z</cp:lastPrinted>
  <dcterms:created xsi:type="dcterms:W3CDTF">2017-10-17T13:13:16Z</dcterms:created>
  <dcterms:modified xsi:type="dcterms:W3CDTF">2020-03-11T19:57:16Z</dcterms:modified>
</cp:coreProperties>
</file>