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480" r:id="rId3"/>
    <p:sldId id="481" r:id="rId4"/>
    <p:sldId id="479" r:id="rId5"/>
    <p:sldId id="482" r:id="rId6"/>
    <p:sldId id="483" r:id="rId7"/>
    <p:sldId id="478" r:id="rId8"/>
    <p:sldId id="456" r:id="rId9"/>
    <p:sldId id="452" r:id="rId10"/>
    <p:sldId id="453" r:id="rId11"/>
    <p:sldId id="454" r:id="rId12"/>
    <p:sldId id="447" r:id="rId13"/>
    <p:sldId id="455" r:id="rId14"/>
    <p:sldId id="446" r:id="rId15"/>
    <p:sldId id="493" r:id="rId16"/>
    <p:sldId id="492" r:id="rId17"/>
    <p:sldId id="491" r:id="rId18"/>
    <p:sldId id="485" r:id="rId19"/>
    <p:sldId id="486" r:id="rId20"/>
    <p:sldId id="496" r:id="rId21"/>
    <p:sldId id="487" r:id="rId22"/>
    <p:sldId id="489" r:id="rId23"/>
    <p:sldId id="490" r:id="rId24"/>
    <p:sldId id="494" r:id="rId25"/>
    <p:sldId id="495" r:id="rId26"/>
    <p:sldId id="504" r:id="rId27"/>
    <p:sldId id="505" r:id="rId28"/>
    <p:sldId id="501" r:id="rId29"/>
    <p:sldId id="502" r:id="rId30"/>
    <p:sldId id="503" r:id="rId31"/>
    <p:sldId id="439" r:id="rId32"/>
    <p:sldId id="506" r:id="rId33"/>
    <p:sldId id="499" r:id="rId34"/>
    <p:sldId id="497" r:id="rId35"/>
    <p:sldId id="470" r:id="rId36"/>
    <p:sldId id="515" r:id="rId37"/>
    <p:sldId id="509" r:id="rId38"/>
    <p:sldId id="510" r:id="rId39"/>
    <p:sldId id="507" r:id="rId40"/>
    <p:sldId id="511" r:id="rId41"/>
    <p:sldId id="512" r:id="rId42"/>
    <p:sldId id="471" r:id="rId43"/>
    <p:sldId id="514" r:id="rId44"/>
    <p:sldId id="508" r:id="rId45"/>
    <p:sldId id="450" r:id="rId46"/>
    <p:sldId id="473" r:id="rId47"/>
    <p:sldId id="468" r:id="rId48"/>
    <p:sldId id="449" r:id="rId49"/>
    <p:sldId id="466" r:id="rId50"/>
    <p:sldId id="469" r:id="rId51"/>
    <p:sldId id="443" r:id="rId52"/>
    <p:sldId id="462" r:id="rId53"/>
    <p:sldId id="463" r:id="rId54"/>
    <p:sldId id="460" r:id="rId55"/>
    <p:sldId id="444" r:id="rId56"/>
    <p:sldId id="458" r:id="rId57"/>
    <p:sldId id="457" r:id="rId58"/>
    <p:sldId id="445" r:id="rId59"/>
    <p:sldId id="438" r:id="rId60"/>
    <p:sldId id="430" r:id="rId61"/>
    <p:sldId id="412" r:id="rId62"/>
    <p:sldId id="434" r:id="rId63"/>
    <p:sldId id="311" r:id="rId64"/>
    <p:sldId id="312" r:id="rId65"/>
    <p:sldId id="400" r:id="rId66"/>
    <p:sldId id="401" r:id="rId67"/>
    <p:sldId id="402" r:id="rId68"/>
    <p:sldId id="327" r:id="rId69"/>
    <p:sldId id="421" r:id="rId70"/>
    <p:sldId id="318" r:id="rId71"/>
    <p:sldId id="339"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6600"/>
    <a:srgbClr val="0033CC"/>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0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57E0E3-1E85-44FC-B29F-432E1160271F}"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1145937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57E0E3-1E85-44FC-B29F-432E1160271F}"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401020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57E0E3-1E85-44FC-B29F-432E1160271F}"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803841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57E0E3-1E85-44FC-B29F-432E1160271F}"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721895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57E0E3-1E85-44FC-B29F-432E1160271F}"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2323880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57E0E3-1E85-44FC-B29F-432E1160271F}" type="datetimeFigureOut">
              <a:rPr lang="en-US" smtClean="0"/>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1792637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57E0E3-1E85-44FC-B29F-432E1160271F}" type="datetimeFigureOut">
              <a:rPr lang="en-US" smtClean="0"/>
              <a:t>5/7/2020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2871281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57E0E3-1E85-44FC-B29F-432E1160271F}" type="datetimeFigureOut">
              <a:rPr lang="en-US" smtClean="0"/>
              <a:t>5/7/2020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701248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57E0E3-1E85-44FC-B29F-432E1160271F}" type="datetimeFigureOut">
              <a:rPr lang="en-US" smtClean="0"/>
              <a:t>5/7/2020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3412039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57E0E3-1E85-44FC-B29F-432E1160271F}" type="datetimeFigureOut">
              <a:rPr lang="en-US" smtClean="0"/>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1520252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57E0E3-1E85-44FC-B29F-432E1160271F}" type="datetimeFigureOut">
              <a:rPr lang="en-US" smtClean="0"/>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95999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7E0E3-1E85-44FC-B29F-432E1160271F}" type="datetimeFigureOut">
              <a:rPr lang="en-US" smtClean="0"/>
              <a:t>5/7/2020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2800A6-EEEC-4B27-8335-E9AC22CE31C1}" type="slidenum">
              <a:rPr lang="en-US" smtClean="0"/>
              <a:t>‹#›</a:t>
            </a:fld>
            <a:endParaRPr lang="en-US"/>
          </a:p>
        </p:txBody>
      </p:sp>
    </p:spTree>
    <p:extLst>
      <p:ext uri="{BB962C8B-B14F-4D97-AF65-F5344CB8AC3E}">
        <p14:creationId xmlns:p14="http://schemas.microsoft.com/office/powerpoint/2010/main" val="67222532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57200"/>
          </a:xfrm>
        </p:spPr>
        <p:txBody>
          <a:bodyPr>
            <a:noAutofit/>
          </a:bodyPr>
          <a:lstStyle/>
          <a:p>
            <a:r>
              <a:rPr lang="en-US" sz="2800" b="1" dirty="0">
                <a:latin typeface="Times New Roman" panose="02020603050405020304" pitchFamily="18" charset="0"/>
                <a:cs typeface="Times New Roman" panose="02020603050405020304" pitchFamily="18" charset="0"/>
              </a:rPr>
              <a:t>Environmental Geology and Surface </a:t>
            </a:r>
            <a:r>
              <a:rPr lang="en-US" sz="2800" b="1" dirty="0" smtClean="0">
                <a:latin typeface="Times New Roman" panose="02020603050405020304" pitchFamily="18" charset="0"/>
                <a:cs typeface="Times New Roman" panose="02020603050405020304" pitchFamily="18" charset="0"/>
              </a:rPr>
              <a:t>Processes</a:t>
            </a:r>
            <a:endParaRPr lang="en-US" sz="28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457200"/>
            <a:ext cx="9144000" cy="6400800"/>
          </a:xfrm>
        </p:spPr>
        <p:txBody>
          <a:bodyPr>
            <a:normAutofit/>
          </a:bodyPr>
          <a:lstStyle/>
          <a:p>
            <a:pPr algn="just"/>
            <a:r>
              <a:rPr lang="en-US" sz="2400" b="1" dirty="0" smtClean="0">
                <a:solidFill>
                  <a:srgbClr val="FF0000"/>
                </a:solidFill>
              </a:rPr>
              <a:t>What is geology? In relation to the environment?  </a:t>
            </a:r>
          </a:p>
          <a:p>
            <a:pPr algn="just"/>
            <a:endParaRPr lang="en-US" sz="2400" b="1" dirty="0" smtClean="0">
              <a:solidFill>
                <a:srgbClr val="FF0000"/>
              </a:solidFill>
            </a:endParaRPr>
          </a:p>
          <a:p>
            <a:pPr algn="just"/>
            <a:r>
              <a:rPr lang="en-US" sz="2400" b="1" dirty="0">
                <a:solidFill>
                  <a:srgbClr val="FF0000"/>
                </a:solidFill>
              </a:rPr>
              <a:t>W</a:t>
            </a:r>
            <a:r>
              <a:rPr lang="en-US" sz="2400" b="1" dirty="0" smtClean="0">
                <a:solidFill>
                  <a:srgbClr val="FF0000"/>
                </a:solidFill>
              </a:rPr>
              <a:t>hat does earth or geological process (surface &amp; deep) mean?</a:t>
            </a:r>
          </a:p>
          <a:p>
            <a:pPr algn="just"/>
            <a:endParaRPr lang="en-US" sz="2400" b="1" dirty="0">
              <a:solidFill>
                <a:srgbClr val="FF0000"/>
              </a:solidFill>
            </a:endParaRPr>
          </a:p>
          <a:p>
            <a:pPr algn="just"/>
            <a:r>
              <a:rPr lang="en-US" sz="2400" b="1" dirty="0">
                <a:solidFill>
                  <a:srgbClr val="FF0000"/>
                </a:solidFill>
              </a:rPr>
              <a:t>What does Environmental Geology mean? </a:t>
            </a:r>
          </a:p>
          <a:p>
            <a:pPr algn="just"/>
            <a:endParaRPr lang="en-US" sz="2400" b="1" dirty="0" smtClean="0">
              <a:solidFill>
                <a:schemeClr val="tx1"/>
              </a:solidFill>
            </a:endParaRPr>
          </a:p>
          <a:p>
            <a:pPr algn="just"/>
            <a:r>
              <a:rPr lang="en-US" sz="2400" b="1" dirty="0" smtClean="0">
                <a:solidFill>
                  <a:schemeClr val="tx1"/>
                </a:solidFill>
              </a:rPr>
              <a:t>Why </a:t>
            </a:r>
            <a:r>
              <a:rPr lang="en-US" sz="2400" b="1" dirty="0">
                <a:solidFill>
                  <a:schemeClr val="tx1"/>
                </a:solidFill>
              </a:rPr>
              <a:t>study environmental geology</a:t>
            </a:r>
            <a:r>
              <a:rPr lang="en-US" sz="2400" b="1" dirty="0" smtClean="0">
                <a:solidFill>
                  <a:schemeClr val="tx1"/>
                </a:solidFill>
              </a:rPr>
              <a:t>? Or Importance </a:t>
            </a:r>
            <a:r>
              <a:rPr lang="en-US" sz="2400" b="1" dirty="0">
                <a:solidFill>
                  <a:schemeClr val="tx1"/>
                </a:solidFill>
              </a:rPr>
              <a:t>of Environmental Geology?</a:t>
            </a:r>
          </a:p>
          <a:p>
            <a:pPr algn="just"/>
            <a:endParaRPr lang="en-US" sz="2400" b="1" dirty="0" smtClean="0">
              <a:solidFill>
                <a:schemeClr val="tx1"/>
              </a:solidFill>
            </a:endParaRPr>
          </a:p>
          <a:p>
            <a:pPr algn="just"/>
            <a:r>
              <a:rPr lang="en-US" sz="2400" b="1" dirty="0" smtClean="0">
                <a:solidFill>
                  <a:schemeClr val="tx1"/>
                </a:solidFill>
              </a:rPr>
              <a:t>How an </a:t>
            </a:r>
            <a:r>
              <a:rPr lang="en-US" sz="2400" b="1" dirty="0">
                <a:solidFill>
                  <a:schemeClr val="tx1"/>
                </a:solidFill>
              </a:rPr>
              <a:t>environmental </a:t>
            </a:r>
            <a:r>
              <a:rPr lang="en-US" sz="2400" b="1" dirty="0" smtClean="0">
                <a:solidFill>
                  <a:schemeClr val="tx1"/>
                </a:solidFill>
              </a:rPr>
              <a:t>geology studies interaction between nature and human impacts? </a:t>
            </a:r>
          </a:p>
          <a:p>
            <a:pPr algn="just"/>
            <a:endParaRPr lang="en-US" sz="2400" b="1" dirty="0">
              <a:solidFill>
                <a:schemeClr val="tx1"/>
              </a:solidFill>
            </a:endParaRPr>
          </a:p>
          <a:p>
            <a:pPr algn="just"/>
            <a:r>
              <a:rPr lang="en-US" sz="2400" b="1" dirty="0" smtClean="0">
                <a:solidFill>
                  <a:schemeClr val="tx1"/>
                </a:solidFill>
              </a:rPr>
              <a:t>How environmental geology difference </a:t>
            </a:r>
            <a:r>
              <a:rPr lang="en-US" sz="2400" b="1" dirty="0">
                <a:solidFill>
                  <a:schemeClr val="tx1"/>
                </a:solidFill>
              </a:rPr>
              <a:t>from other branches of geology</a:t>
            </a:r>
            <a:r>
              <a:rPr lang="en-US" sz="2400" b="1" dirty="0" smtClean="0">
                <a:solidFill>
                  <a:schemeClr val="tx1"/>
                </a:solidFill>
              </a:rPr>
              <a:t>?</a:t>
            </a:r>
          </a:p>
          <a:p>
            <a:pPr algn="just"/>
            <a:endParaRPr lang="en-US" sz="2400" b="1" dirty="0">
              <a:solidFill>
                <a:schemeClr val="tx1"/>
              </a:solidFill>
            </a:endParaRPr>
          </a:p>
          <a:p>
            <a:pPr algn="just"/>
            <a:endParaRPr lang="en-US" sz="2400" b="1" dirty="0">
              <a:solidFill>
                <a:schemeClr val="tx1"/>
              </a:solidFill>
            </a:endParaRPr>
          </a:p>
          <a:p>
            <a:pPr algn="just"/>
            <a:endParaRPr lang="en-US" sz="24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9848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862"/>
            <a:ext cx="7772400" cy="310662"/>
          </a:xfrm>
        </p:spPr>
        <p:txBody>
          <a:bodyPr>
            <a:normAutofit fontScale="90000"/>
          </a:bodyPr>
          <a:lstStyle/>
          <a:p>
            <a:r>
              <a:rPr lang="en-US" sz="2800" b="1" dirty="0">
                <a:latin typeface="Times New Roman" pitchFamily="18" charset="0"/>
                <a:cs typeface="Times New Roman" pitchFamily="18" charset="0"/>
              </a:rPr>
              <a:t>Geological processes and Natural </a:t>
            </a:r>
            <a:r>
              <a:rPr lang="en-US" sz="2800" b="1" dirty="0" smtClean="0">
                <a:latin typeface="Times New Roman" pitchFamily="18" charset="0"/>
                <a:cs typeface="Times New Roman" pitchFamily="18" charset="0"/>
              </a:rPr>
              <a:t>Hazards</a:t>
            </a:r>
            <a:endParaRPr lang="en-US" sz="2800" dirty="0"/>
          </a:p>
        </p:txBody>
      </p:sp>
      <p:sp>
        <p:nvSpPr>
          <p:cNvPr id="3" name="Subtitle 2"/>
          <p:cNvSpPr>
            <a:spLocks noGrp="1"/>
          </p:cNvSpPr>
          <p:nvPr>
            <p:ph type="subTitle" idx="1"/>
          </p:nvPr>
        </p:nvSpPr>
        <p:spPr>
          <a:xfrm>
            <a:off x="0" y="304800"/>
            <a:ext cx="9144000" cy="6553200"/>
          </a:xfrm>
        </p:spPr>
        <p:txBody>
          <a:bodyPr>
            <a:normAutofit fontScale="47500" lnSpcReduction="20000"/>
          </a:bodyPr>
          <a:lstStyle/>
          <a:p>
            <a:pPr algn="just">
              <a:lnSpc>
                <a:spcPct val="120000"/>
              </a:lnSpc>
            </a:pPr>
            <a:r>
              <a:rPr lang="en-US" sz="6000" b="1" dirty="0" smtClean="0">
                <a:solidFill>
                  <a:srgbClr val="FF0000"/>
                </a:solidFill>
                <a:latin typeface="+mj-lt"/>
                <a:cs typeface="Times New Roman" pitchFamily="18" charset="0"/>
              </a:rPr>
              <a:t>Introduction </a:t>
            </a:r>
            <a:r>
              <a:rPr lang="en-US" sz="6000" b="1" dirty="0">
                <a:solidFill>
                  <a:srgbClr val="FF0000"/>
                </a:solidFill>
                <a:latin typeface="+mj-lt"/>
                <a:cs typeface="Times New Roman" pitchFamily="18" charset="0"/>
              </a:rPr>
              <a:t>to Natural Hazards </a:t>
            </a:r>
            <a:endParaRPr lang="en-US" sz="6000" b="1" dirty="0" smtClean="0">
              <a:solidFill>
                <a:srgbClr val="FF0000"/>
              </a:solidFill>
              <a:latin typeface="+mj-lt"/>
              <a:cs typeface="Times New Roman" pitchFamily="18" charset="0"/>
            </a:endParaRPr>
          </a:p>
          <a:p>
            <a:pPr algn="just">
              <a:lnSpc>
                <a:spcPct val="120000"/>
              </a:lnSpc>
            </a:pPr>
            <a:r>
              <a:rPr lang="en-US" sz="6000" b="1" dirty="0" smtClean="0">
                <a:solidFill>
                  <a:schemeClr val="tx1"/>
                </a:solidFill>
                <a:latin typeface="+mj-lt"/>
              </a:rPr>
              <a:t>             Near </a:t>
            </a:r>
            <a:r>
              <a:rPr lang="en-US" sz="6000" b="1" dirty="0">
                <a:solidFill>
                  <a:schemeClr val="tx1"/>
                </a:solidFill>
                <a:latin typeface="+mj-lt"/>
              </a:rPr>
              <a:t>surface related </a:t>
            </a:r>
            <a:r>
              <a:rPr lang="en-US" sz="6000" b="1" dirty="0" smtClean="0">
                <a:solidFill>
                  <a:schemeClr val="tx1"/>
                </a:solidFill>
                <a:latin typeface="+mj-lt"/>
              </a:rPr>
              <a:t>hazards (Erosion</a:t>
            </a:r>
            <a:r>
              <a:rPr lang="en-US" sz="6000" b="1" dirty="0">
                <a:solidFill>
                  <a:schemeClr val="tx1"/>
                </a:solidFill>
                <a:latin typeface="+mj-lt"/>
              </a:rPr>
              <a:t>, flooding, mass wasting, landslide, debris </a:t>
            </a:r>
            <a:r>
              <a:rPr lang="en-US" sz="6000" b="1" dirty="0" smtClean="0">
                <a:solidFill>
                  <a:schemeClr val="tx1"/>
                </a:solidFill>
                <a:latin typeface="+mj-lt"/>
              </a:rPr>
              <a:t>flow), Deserts, Wind </a:t>
            </a:r>
            <a:r>
              <a:rPr lang="en-US" sz="6000" b="1" dirty="0" smtClean="0">
                <a:solidFill>
                  <a:srgbClr val="FF0000"/>
                </a:solidFill>
                <a:latin typeface="+mj-lt"/>
                <a:cs typeface="Times New Roman" pitchFamily="18" charset="0"/>
              </a:rPr>
              <a:t>etc.</a:t>
            </a:r>
          </a:p>
          <a:p>
            <a:pPr lvl="1" algn="just">
              <a:lnSpc>
                <a:spcPct val="120000"/>
              </a:lnSpc>
            </a:pPr>
            <a:r>
              <a:rPr lang="en-US" sz="6000" b="1" dirty="0" smtClean="0">
                <a:solidFill>
                  <a:schemeClr val="tx1"/>
                </a:solidFill>
                <a:latin typeface="+mj-lt"/>
              </a:rPr>
              <a:t>      </a:t>
            </a:r>
          </a:p>
          <a:p>
            <a:pPr lvl="1" algn="just">
              <a:lnSpc>
                <a:spcPct val="120000"/>
              </a:lnSpc>
            </a:pPr>
            <a:r>
              <a:rPr lang="en-US" sz="6000" b="1" dirty="0" smtClean="0">
                <a:solidFill>
                  <a:schemeClr val="tx1"/>
                </a:solidFill>
                <a:latin typeface="+mj-lt"/>
              </a:rPr>
              <a:t>Deep geological processes and related hazards are </a:t>
            </a:r>
          </a:p>
          <a:p>
            <a:pPr lvl="1" algn="just">
              <a:lnSpc>
                <a:spcPct val="120000"/>
              </a:lnSpc>
            </a:pPr>
            <a:endParaRPr lang="en-US" sz="6000" b="1" dirty="0">
              <a:solidFill>
                <a:schemeClr val="tx1"/>
              </a:solidFill>
              <a:latin typeface="+mj-lt"/>
            </a:endParaRPr>
          </a:p>
          <a:p>
            <a:pPr lvl="1" algn="just">
              <a:lnSpc>
                <a:spcPct val="120000"/>
              </a:lnSpc>
            </a:pPr>
            <a:r>
              <a:rPr lang="en-US" sz="6000" b="1" dirty="0" smtClean="0">
                <a:solidFill>
                  <a:schemeClr val="tx1"/>
                </a:solidFill>
                <a:latin typeface="+mj-lt"/>
              </a:rPr>
              <a:t>Earthquakes </a:t>
            </a:r>
            <a:r>
              <a:rPr lang="en-US" sz="6000" b="1" dirty="0">
                <a:solidFill>
                  <a:schemeClr val="tx1"/>
                </a:solidFill>
                <a:latin typeface="+mj-lt"/>
              </a:rPr>
              <a:t>and Related </a:t>
            </a:r>
            <a:r>
              <a:rPr lang="en-US" sz="6000" b="1" dirty="0" smtClean="0">
                <a:solidFill>
                  <a:schemeClr val="tx1"/>
                </a:solidFill>
                <a:latin typeface="+mj-lt"/>
              </a:rPr>
              <a:t>Phenomena</a:t>
            </a:r>
          </a:p>
          <a:p>
            <a:pPr lvl="1" algn="just">
              <a:lnSpc>
                <a:spcPct val="120000"/>
              </a:lnSpc>
            </a:pPr>
            <a:r>
              <a:rPr lang="en-US" sz="6000" b="1" dirty="0">
                <a:solidFill>
                  <a:schemeClr val="tx1"/>
                </a:solidFill>
                <a:latin typeface="+mj-lt"/>
              </a:rPr>
              <a:t> </a:t>
            </a:r>
            <a:r>
              <a:rPr lang="en-US" sz="6000" b="1" dirty="0" smtClean="0">
                <a:solidFill>
                  <a:schemeClr val="tx1"/>
                </a:solidFill>
                <a:latin typeface="+mj-lt"/>
              </a:rPr>
              <a:t>     Tectonic </a:t>
            </a:r>
            <a:r>
              <a:rPr lang="en-US" sz="6000" b="1" dirty="0">
                <a:solidFill>
                  <a:schemeClr val="tx1"/>
                </a:solidFill>
                <a:latin typeface="+mj-lt"/>
              </a:rPr>
              <a:t>hazards (earthquakes, ground disturbance, </a:t>
            </a:r>
            <a:endParaRPr lang="en-US" sz="6000" b="1" dirty="0" smtClean="0">
              <a:solidFill>
                <a:schemeClr val="tx1"/>
              </a:solidFill>
              <a:latin typeface="+mj-lt"/>
            </a:endParaRPr>
          </a:p>
          <a:p>
            <a:pPr lvl="1" algn="just">
              <a:lnSpc>
                <a:spcPct val="120000"/>
              </a:lnSpc>
            </a:pPr>
            <a:r>
              <a:rPr lang="en-US" sz="6000" b="1" dirty="0">
                <a:solidFill>
                  <a:schemeClr val="tx1"/>
                </a:solidFill>
                <a:latin typeface="+mj-lt"/>
              </a:rPr>
              <a:t> </a:t>
            </a:r>
            <a:r>
              <a:rPr lang="en-US" sz="6000" b="1" dirty="0" smtClean="0">
                <a:solidFill>
                  <a:schemeClr val="tx1"/>
                </a:solidFill>
                <a:latin typeface="+mj-lt"/>
              </a:rPr>
              <a:t>              volcanic </a:t>
            </a:r>
            <a:r>
              <a:rPr lang="en-US" sz="6000" b="1" dirty="0">
                <a:solidFill>
                  <a:schemeClr val="tx1"/>
                </a:solidFill>
                <a:latin typeface="+mj-lt"/>
              </a:rPr>
              <a:t>eruptions</a:t>
            </a:r>
            <a:r>
              <a:rPr lang="en-US" sz="6000" b="1" dirty="0" smtClean="0">
                <a:solidFill>
                  <a:schemeClr val="tx1"/>
                </a:solidFill>
                <a:latin typeface="+mj-lt"/>
              </a:rPr>
              <a:t>),</a:t>
            </a:r>
            <a:r>
              <a:rPr lang="en-US" sz="6000" b="1" dirty="0">
                <a:solidFill>
                  <a:srgbClr val="FF0000"/>
                </a:solidFill>
                <a:latin typeface="+mj-lt"/>
                <a:cs typeface="Times New Roman" pitchFamily="18" charset="0"/>
              </a:rPr>
              <a:t> Tsunami, Volcanic Activity </a:t>
            </a:r>
            <a:endParaRPr lang="en-US" sz="6000" b="1" dirty="0" smtClean="0">
              <a:solidFill>
                <a:schemeClr val="tx1"/>
              </a:solidFill>
              <a:latin typeface="+mj-lt"/>
            </a:endParaRPr>
          </a:p>
          <a:p>
            <a:pPr algn="l">
              <a:lnSpc>
                <a:spcPct val="120000"/>
              </a:lnSpc>
            </a:pPr>
            <a:r>
              <a:rPr lang="en-US" sz="6000" b="1" dirty="0">
                <a:solidFill>
                  <a:srgbClr val="FF0000"/>
                </a:solidFill>
                <a:latin typeface="+mj-lt"/>
                <a:cs typeface="Times New Roman" pitchFamily="18" charset="0"/>
              </a:rPr>
              <a:t/>
            </a:r>
            <a:br>
              <a:rPr lang="en-US" sz="6000" b="1" dirty="0">
                <a:solidFill>
                  <a:srgbClr val="FF0000"/>
                </a:solidFill>
                <a:latin typeface="+mj-lt"/>
                <a:cs typeface="Times New Roman" pitchFamily="18" charset="0"/>
              </a:rPr>
            </a:br>
            <a:r>
              <a:rPr lang="en-US" sz="6000" b="1" dirty="0" smtClean="0">
                <a:solidFill>
                  <a:srgbClr val="FF0000"/>
                </a:solidFill>
                <a:latin typeface="+mj-lt"/>
                <a:cs typeface="Times New Roman" pitchFamily="18" charset="0"/>
              </a:rPr>
              <a:t>Slope </a:t>
            </a:r>
            <a:r>
              <a:rPr lang="en-US" sz="6000" b="1" dirty="0">
                <a:solidFill>
                  <a:srgbClr val="FF0000"/>
                </a:solidFill>
                <a:latin typeface="+mj-lt"/>
                <a:cs typeface="Times New Roman" pitchFamily="18" charset="0"/>
              </a:rPr>
              <a:t>Processes, Landslides, and Subsidence </a:t>
            </a:r>
          </a:p>
          <a:p>
            <a:pPr algn="just"/>
            <a:endParaRPr lang="en-US" sz="8000" b="1" dirty="0" smtClean="0">
              <a:solidFill>
                <a:schemeClr val="tx1"/>
              </a:solidFill>
              <a:latin typeface="+mj-lt"/>
            </a:endParaRPr>
          </a:p>
          <a:p>
            <a:pPr lvl="1"/>
            <a:endParaRPr lang="en-US" dirty="0"/>
          </a:p>
        </p:txBody>
      </p:sp>
    </p:spTree>
    <p:extLst>
      <p:ext uri="{BB962C8B-B14F-4D97-AF65-F5344CB8AC3E}">
        <p14:creationId xmlns:p14="http://schemas.microsoft.com/office/powerpoint/2010/main" val="20373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304800"/>
          </a:xfrm>
        </p:spPr>
        <p:txBody>
          <a:bodyPr>
            <a:normAutofit fontScale="90000"/>
          </a:bodyPr>
          <a:lstStyle/>
          <a:p>
            <a:r>
              <a:rPr lang="en-US" sz="3100" b="1" dirty="0" smtClean="0"/>
              <a:t>Then</a:t>
            </a:r>
            <a:r>
              <a:rPr lang="en-US" dirty="0" smtClean="0"/>
              <a:t> </a:t>
            </a:r>
            <a:endParaRPr lang="en-US" dirty="0"/>
          </a:p>
        </p:txBody>
      </p:sp>
      <p:sp>
        <p:nvSpPr>
          <p:cNvPr id="3" name="Subtitle 2"/>
          <p:cNvSpPr>
            <a:spLocks noGrp="1"/>
          </p:cNvSpPr>
          <p:nvPr>
            <p:ph type="subTitle" idx="1"/>
          </p:nvPr>
        </p:nvSpPr>
        <p:spPr>
          <a:xfrm>
            <a:off x="0" y="381000"/>
            <a:ext cx="9144000" cy="6477000"/>
          </a:xfrm>
        </p:spPr>
        <p:txBody>
          <a:bodyPr>
            <a:normAutofit fontScale="25000" lnSpcReduction="20000"/>
          </a:bodyPr>
          <a:lstStyle/>
          <a:p>
            <a:pPr algn="just"/>
            <a:r>
              <a:rPr lang="en-US" sz="8600" b="1" dirty="0">
                <a:solidFill>
                  <a:schemeClr val="tx1"/>
                </a:solidFill>
              </a:rPr>
              <a:t>Geologic </a:t>
            </a:r>
            <a:r>
              <a:rPr lang="en-US" sz="8600" b="1" dirty="0" smtClean="0">
                <a:solidFill>
                  <a:schemeClr val="tx1"/>
                </a:solidFill>
              </a:rPr>
              <a:t>Cycles (</a:t>
            </a:r>
            <a:r>
              <a:rPr lang="en-US" sz="8600" b="1" dirty="0" smtClean="0">
                <a:solidFill>
                  <a:srgbClr val="FF0000"/>
                </a:solidFill>
              </a:rPr>
              <a:t>Igneous</a:t>
            </a:r>
            <a:r>
              <a:rPr lang="en-US" sz="8600" b="1" dirty="0">
                <a:solidFill>
                  <a:srgbClr val="FF0000"/>
                </a:solidFill>
              </a:rPr>
              <a:t>, Sedimentary, </a:t>
            </a:r>
            <a:r>
              <a:rPr lang="en-US" sz="8600" b="1" dirty="0" smtClean="0">
                <a:solidFill>
                  <a:srgbClr val="FF0000"/>
                </a:solidFill>
              </a:rPr>
              <a:t>Metamorphic)</a:t>
            </a:r>
          </a:p>
          <a:p>
            <a:pPr algn="just"/>
            <a:r>
              <a:rPr lang="en-US" sz="8600" b="1" dirty="0" smtClean="0">
                <a:solidFill>
                  <a:schemeClr val="tx1"/>
                </a:solidFill>
              </a:rPr>
              <a:t>         These are called geological features or terrains </a:t>
            </a:r>
          </a:p>
          <a:p>
            <a:pPr algn="just"/>
            <a:endParaRPr lang="en-US" sz="8600" b="1" dirty="0" smtClean="0">
              <a:solidFill>
                <a:schemeClr val="tx1"/>
              </a:solidFill>
            </a:endParaRPr>
          </a:p>
          <a:p>
            <a:pPr algn="just"/>
            <a:r>
              <a:rPr lang="en-US" sz="8600" b="1" dirty="0" smtClean="0">
                <a:solidFill>
                  <a:schemeClr val="tx1"/>
                </a:solidFill>
              </a:rPr>
              <a:t>Hydrologic Cycle, Catastrophism</a:t>
            </a:r>
            <a:r>
              <a:rPr lang="en-US" sz="8600" b="1" dirty="0">
                <a:solidFill>
                  <a:schemeClr val="tx1"/>
                </a:solidFill>
              </a:rPr>
              <a:t>, Hazardous Processes</a:t>
            </a:r>
          </a:p>
          <a:p>
            <a:pPr lvl="0" algn="just"/>
            <a:endParaRPr lang="en-US" sz="8600" b="1" dirty="0" smtClean="0">
              <a:solidFill>
                <a:schemeClr val="tx1"/>
              </a:solidFill>
            </a:endParaRPr>
          </a:p>
          <a:p>
            <a:pPr lvl="0" algn="just"/>
            <a:r>
              <a:rPr lang="en-US" sz="8600" b="1" dirty="0" smtClean="0">
                <a:solidFill>
                  <a:schemeClr val="tx1"/>
                </a:solidFill>
              </a:rPr>
              <a:t>Rock deformation (Rock </a:t>
            </a:r>
            <a:r>
              <a:rPr lang="en-US" sz="8600" b="1" dirty="0">
                <a:solidFill>
                  <a:schemeClr val="tx1"/>
                </a:solidFill>
              </a:rPr>
              <a:t>weathering, Soil </a:t>
            </a:r>
            <a:r>
              <a:rPr lang="en-US" sz="8600" b="1" dirty="0" smtClean="0">
                <a:solidFill>
                  <a:schemeClr val="tx1"/>
                </a:solidFill>
              </a:rPr>
              <a:t>formation), </a:t>
            </a:r>
          </a:p>
          <a:p>
            <a:pPr lvl="0" algn="just"/>
            <a:endParaRPr lang="en-US" sz="8600" b="1" dirty="0" smtClean="0">
              <a:solidFill>
                <a:schemeClr val="tx1"/>
              </a:solidFill>
            </a:endParaRPr>
          </a:p>
          <a:p>
            <a:pPr lvl="0" algn="just"/>
            <a:r>
              <a:rPr lang="en-US" sz="8600" b="1" dirty="0" smtClean="0">
                <a:solidFill>
                  <a:schemeClr val="tx1"/>
                </a:solidFill>
              </a:rPr>
              <a:t>Either due the surface processes (solar heat, human impact, mining etc.) or </a:t>
            </a:r>
          </a:p>
          <a:p>
            <a:pPr lvl="0" algn="just"/>
            <a:r>
              <a:rPr lang="en-US" sz="8600" b="1" dirty="0" smtClean="0">
                <a:solidFill>
                  <a:schemeClr val="tx1"/>
                </a:solidFill>
              </a:rPr>
              <a:t>Due tectonic processes or volcanic impacts (Geological </a:t>
            </a:r>
            <a:r>
              <a:rPr lang="en-US" sz="8600" b="1" dirty="0">
                <a:solidFill>
                  <a:schemeClr val="tx1"/>
                </a:solidFill>
              </a:rPr>
              <a:t>Folds, faults, </a:t>
            </a:r>
            <a:r>
              <a:rPr lang="en-US" sz="8600" b="1" dirty="0" smtClean="0">
                <a:solidFill>
                  <a:schemeClr val="tx1"/>
                </a:solidFill>
              </a:rPr>
              <a:t>… etc.)</a:t>
            </a:r>
          </a:p>
          <a:p>
            <a:pPr lvl="0" algn="just"/>
            <a:endParaRPr lang="en-US" sz="8600" b="1" dirty="0" smtClean="0">
              <a:solidFill>
                <a:schemeClr val="tx1"/>
              </a:solidFill>
            </a:endParaRPr>
          </a:p>
          <a:p>
            <a:pPr lvl="0" algn="just"/>
            <a:r>
              <a:rPr lang="en-US" sz="8600" b="1" dirty="0" smtClean="0">
                <a:solidFill>
                  <a:schemeClr val="tx1"/>
                </a:solidFill>
              </a:rPr>
              <a:t>Erosion</a:t>
            </a:r>
            <a:r>
              <a:rPr lang="en-US" sz="8600" b="1" dirty="0">
                <a:solidFill>
                  <a:schemeClr val="tx1"/>
                </a:solidFill>
              </a:rPr>
              <a:t>, </a:t>
            </a:r>
            <a:r>
              <a:rPr lang="en-US" sz="8600" b="1" dirty="0" smtClean="0">
                <a:solidFill>
                  <a:schemeClr val="tx1"/>
                </a:solidFill>
              </a:rPr>
              <a:t>deposition forming land </a:t>
            </a:r>
            <a:r>
              <a:rPr lang="en-US" sz="8600" b="1" dirty="0">
                <a:solidFill>
                  <a:schemeClr val="tx1"/>
                </a:solidFill>
              </a:rPr>
              <a:t>forms (land scape) </a:t>
            </a:r>
            <a:endParaRPr lang="en-US" sz="8600" b="1" dirty="0" smtClean="0">
              <a:solidFill>
                <a:schemeClr val="tx1"/>
              </a:solidFill>
            </a:endParaRPr>
          </a:p>
          <a:p>
            <a:pPr lvl="0" algn="just"/>
            <a:endParaRPr lang="en-US" sz="8600" b="1" dirty="0">
              <a:solidFill>
                <a:schemeClr val="tx1"/>
              </a:solidFill>
            </a:endParaRPr>
          </a:p>
          <a:p>
            <a:pPr lvl="0" algn="just"/>
            <a:r>
              <a:rPr lang="en-US" sz="8600" b="1" dirty="0" smtClean="0">
                <a:solidFill>
                  <a:schemeClr val="tx1"/>
                </a:solidFill>
              </a:rPr>
              <a:t>These near </a:t>
            </a:r>
            <a:r>
              <a:rPr lang="en-US" sz="8600" b="1" dirty="0">
                <a:solidFill>
                  <a:schemeClr val="tx1"/>
                </a:solidFill>
              </a:rPr>
              <a:t>surface processes influencing humans including:</a:t>
            </a:r>
          </a:p>
          <a:p>
            <a:pPr lvl="2" algn="just"/>
            <a:r>
              <a:rPr lang="en-US" sz="8600" b="1" dirty="0" smtClean="0">
                <a:solidFill>
                  <a:schemeClr val="tx1"/>
                </a:solidFill>
              </a:rPr>
              <a:t>Erosion</a:t>
            </a:r>
            <a:r>
              <a:rPr lang="en-US" sz="8600" b="1" dirty="0">
                <a:solidFill>
                  <a:schemeClr val="tx1"/>
                </a:solidFill>
              </a:rPr>
              <a:t>, flooding, and landslides; </a:t>
            </a:r>
            <a:r>
              <a:rPr lang="en-US" sz="8600" b="1" dirty="0" smtClean="0">
                <a:solidFill>
                  <a:schemeClr val="tx1"/>
                </a:solidFill>
              </a:rPr>
              <a:t>Deserts </a:t>
            </a:r>
            <a:r>
              <a:rPr lang="en-US" sz="8600" b="1" dirty="0">
                <a:solidFill>
                  <a:schemeClr val="tx1"/>
                </a:solidFill>
              </a:rPr>
              <a:t>and </a:t>
            </a:r>
            <a:r>
              <a:rPr lang="en-US" sz="8600" b="1" dirty="0" smtClean="0">
                <a:solidFill>
                  <a:schemeClr val="tx1"/>
                </a:solidFill>
              </a:rPr>
              <a:t>Wind, and </a:t>
            </a:r>
            <a:endParaRPr lang="en-US" sz="8600" b="1" dirty="0">
              <a:solidFill>
                <a:schemeClr val="tx1"/>
              </a:solidFill>
            </a:endParaRPr>
          </a:p>
          <a:p>
            <a:pPr lvl="2" algn="just"/>
            <a:r>
              <a:rPr lang="en-US" sz="8600" b="1" dirty="0">
                <a:solidFill>
                  <a:schemeClr val="tx1"/>
                </a:solidFill>
              </a:rPr>
              <a:t>Water, soil, Mineral, Energy Resources </a:t>
            </a:r>
            <a:endParaRPr lang="en-US" sz="8600" b="1" dirty="0" smtClean="0">
              <a:solidFill>
                <a:schemeClr val="tx1"/>
              </a:solidFill>
            </a:endParaRPr>
          </a:p>
          <a:p>
            <a:pPr lvl="2" algn="just"/>
            <a:endParaRPr lang="en-US" sz="8600" b="1" dirty="0">
              <a:solidFill>
                <a:schemeClr val="tx1"/>
              </a:solidFill>
            </a:endParaRPr>
          </a:p>
          <a:p>
            <a:pPr lvl="2"/>
            <a:r>
              <a:rPr lang="en-US" sz="8600" b="1" dirty="0" smtClean="0">
                <a:solidFill>
                  <a:srgbClr val="000099"/>
                </a:solidFill>
              </a:rPr>
              <a:t>How? </a:t>
            </a:r>
            <a:endParaRPr lang="en-US" sz="8600" b="1" dirty="0">
              <a:solidFill>
                <a:srgbClr val="000099"/>
              </a:solidFill>
            </a:endParaRPr>
          </a:p>
          <a:p>
            <a:endParaRPr lang="en-US" b="1" dirty="0"/>
          </a:p>
        </p:txBody>
      </p:sp>
    </p:spTree>
    <p:extLst>
      <p:ext uri="{BB962C8B-B14F-4D97-AF65-F5344CB8AC3E}">
        <p14:creationId xmlns:p14="http://schemas.microsoft.com/office/powerpoint/2010/main" val="4181623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772400" cy="400050"/>
          </a:xfrm>
        </p:spPr>
        <p:txBody>
          <a:bodyPr>
            <a:normAutofit fontScale="90000"/>
          </a:bodyPr>
          <a:lstStyle/>
          <a:p>
            <a:r>
              <a:rPr lang="en-US" sz="2800" b="1" dirty="0" smtClean="0"/>
              <a:t>Finally, </a:t>
            </a:r>
            <a:endParaRPr lang="en-US" sz="2800" b="1" dirty="0"/>
          </a:p>
        </p:txBody>
      </p:sp>
      <p:sp>
        <p:nvSpPr>
          <p:cNvPr id="3" name="Subtitle 2"/>
          <p:cNvSpPr>
            <a:spLocks noGrp="1"/>
          </p:cNvSpPr>
          <p:nvPr>
            <p:ph type="subTitle" idx="1"/>
          </p:nvPr>
        </p:nvSpPr>
        <p:spPr>
          <a:xfrm>
            <a:off x="0" y="381000"/>
            <a:ext cx="9144000" cy="6477000"/>
          </a:xfrm>
        </p:spPr>
        <p:txBody>
          <a:bodyPr>
            <a:normAutofit/>
          </a:bodyPr>
          <a:lstStyle/>
          <a:p>
            <a:pPr algn="just"/>
            <a:r>
              <a:rPr lang="en-US" sz="2600" b="1" dirty="0" smtClean="0">
                <a:solidFill>
                  <a:schemeClr val="tx1"/>
                </a:solidFill>
              </a:rPr>
              <a:t>Engineering </a:t>
            </a:r>
            <a:r>
              <a:rPr lang="en-US" sz="2600" b="1" dirty="0">
                <a:solidFill>
                  <a:schemeClr val="tx1"/>
                </a:solidFill>
              </a:rPr>
              <a:t>geology, mining impacts, and waste disposals</a:t>
            </a:r>
          </a:p>
          <a:p>
            <a:pPr algn="just"/>
            <a:r>
              <a:rPr lang="en-US" sz="2600" b="1" dirty="0" smtClean="0">
                <a:solidFill>
                  <a:srgbClr val="FF0000"/>
                </a:solidFill>
              </a:rPr>
              <a:t>How these and other geological processes affects the system?</a:t>
            </a:r>
          </a:p>
          <a:p>
            <a:pPr algn="just"/>
            <a:endParaRPr lang="en-US" sz="2600" b="1" dirty="0" smtClean="0">
              <a:solidFill>
                <a:schemeClr val="tx1"/>
              </a:solidFill>
            </a:endParaRPr>
          </a:p>
          <a:p>
            <a:pPr algn="just"/>
            <a:r>
              <a:rPr lang="en-US" sz="2600" b="1" dirty="0" smtClean="0">
                <a:solidFill>
                  <a:schemeClr val="tx1"/>
                </a:solidFill>
              </a:rPr>
              <a:t>The relationship </a:t>
            </a:r>
            <a:r>
              <a:rPr lang="en-US" sz="2600" b="1" dirty="0">
                <a:solidFill>
                  <a:schemeClr val="tx1"/>
                </a:solidFill>
              </a:rPr>
              <a:t>between our planet and the rest of the </a:t>
            </a:r>
            <a:r>
              <a:rPr lang="en-US" sz="2600" b="1" dirty="0" smtClean="0">
                <a:solidFill>
                  <a:schemeClr val="tx1"/>
                </a:solidFill>
              </a:rPr>
              <a:t>environs</a:t>
            </a:r>
          </a:p>
          <a:p>
            <a:pPr algn="just"/>
            <a:r>
              <a:rPr lang="en-US" sz="2600" b="1" dirty="0" smtClean="0">
                <a:solidFill>
                  <a:schemeClr val="tx1"/>
                </a:solidFill>
              </a:rPr>
              <a:t> or </a:t>
            </a:r>
          </a:p>
          <a:p>
            <a:pPr algn="just"/>
            <a:endParaRPr lang="en-US" sz="2600" b="1" dirty="0" smtClean="0">
              <a:solidFill>
                <a:schemeClr val="tx1"/>
              </a:solidFill>
            </a:endParaRPr>
          </a:p>
          <a:p>
            <a:pPr algn="just"/>
            <a:r>
              <a:rPr lang="en-US" sz="2600" b="1" dirty="0" smtClean="0">
                <a:solidFill>
                  <a:schemeClr val="tx1"/>
                </a:solidFill>
              </a:rPr>
              <a:t>Interactions </a:t>
            </a:r>
            <a:r>
              <a:rPr lang="en-US" sz="2600" b="1" dirty="0">
                <a:solidFill>
                  <a:schemeClr val="tx1"/>
                </a:solidFill>
              </a:rPr>
              <a:t>between the land, the </a:t>
            </a:r>
            <a:r>
              <a:rPr lang="en-US" sz="2600" b="1" dirty="0">
                <a:solidFill>
                  <a:srgbClr val="0033CC"/>
                </a:solidFill>
              </a:rPr>
              <a:t>sea and the atmosphere </a:t>
            </a:r>
          </a:p>
          <a:p>
            <a:pPr algn="l"/>
            <a:endParaRPr lang="en-US" sz="2800" b="1" dirty="0" smtClean="0">
              <a:solidFill>
                <a:srgbClr val="FF0000"/>
              </a:solidFill>
            </a:endParaRPr>
          </a:p>
          <a:p>
            <a:pPr algn="l"/>
            <a:r>
              <a:rPr lang="en-US" sz="2800" b="1" dirty="0" smtClean="0">
                <a:solidFill>
                  <a:srgbClr val="FF0000"/>
                </a:solidFill>
              </a:rPr>
              <a:t>i.e. Biosphere (hydrosphere, lithosphere, atmosphere)</a:t>
            </a:r>
            <a:endParaRPr lang="en-US" sz="2800" b="1" dirty="0">
              <a:solidFill>
                <a:srgbClr val="FF0000"/>
              </a:solidFill>
            </a:endParaRPr>
          </a:p>
        </p:txBody>
      </p:sp>
    </p:spTree>
    <p:extLst>
      <p:ext uri="{BB962C8B-B14F-4D97-AF65-F5344CB8AC3E}">
        <p14:creationId xmlns:p14="http://schemas.microsoft.com/office/powerpoint/2010/main" val="2259780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400050"/>
          </a:xfrm>
        </p:spPr>
        <p:txBody>
          <a:bodyPr>
            <a:normAutofit fontScale="90000"/>
          </a:bodyPr>
          <a:lstStyle/>
          <a:p>
            <a:r>
              <a:rPr lang="en-US" sz="2800" b="1" dirty="0">
                <a:solidFill>
                  <a:srgbClr val="000099"/>
                </a:solidFill>
                <a:latin typeface="Times New Roman" pitchFamily="18" charset="0"/>
                <a:cs typeface="Times New Roman" pitchFamily="18" charset="0"/>
              </a:rPr>
              <a:t>PART THREE: Resources and Pollution </a:t>
            </a:r>
            <a:endParaRPr lang="en-US" sz="2800" dirty="0"/>
          </a:p>
        </p:txBody>
      </p:sp>
      <p:sp>
        <p:nvSpPr>
          <p:cNvPr id="3" name="Subtitle 2"/>
          <p:cNvSpPr>
            <a:spLocks noGrp="1"/>
          </p:cNvSpPr>
          <p:nvPr>
            <p:ph type="subTitle" idx="1"/>
          </p:nvPr>
        </p:nvSpPr>
        <p:spPr>
          <a:xfrm>
            <a:off x="0" y="457200"/>
            <a:ext cx="9144000" cy="6400800"/>
          </a:xfrm>
        </p:spPr>
        <p:txBody>
          <a:bodyPr>
            <a:normAutofit lnSpcReduction="10000"/>
          </a:bodyPr>
          <a:lstStyle/>
          <a:p>
            <a:pPr marL="914400" lvl="1" indent="-457200" algn="l">
              <a:buFont typeface="Wingdings" pitchFamily="2" charset="2"/>
              <a:buChar char="v"/>
            </a:pPr>
            <a:r>
              <a:rPr lang="en-US" b="1" dirty="0" smtClean="0">
                <a:solidFill>
                  <a:schemeClr val="tx1"/>
                </a:solidFill>
                <a:latin typeface="Times New Roman" pitchFamily="18" charset="0"/>
                <a:cs typeface="Times New Roman" pitchFamily="18" charset="0"/>
              </a:rPr>
              <a:t>Water </a:t>
            </a:r>
            <a:r>
              <a:rPr lang="en-US" b="1" dirty="0">
                <a:solidFill>
                  <a:schemeClr val="tx1"/>
                </a:solidFill>
                <a:latin typeface="Times New Roman" pitchFamily="18" charset="0"/>
                <a:cs typeface="Times New Roman" pitchFamily="18" charset="0"/>
              </a:rPr>
              <a:t>Resources </a:t>
            </a:r>
            <a:r>
              <a:rPr lang="en-US" b="1" dirty="0" smtClean="0">
                <a:solidFill>
                  <a:schemeClr val="tx1"/>
                </a:solidFill>
                <a:latin typeface="Times New Roman" pitchFamily="18" charset="0"/>
                <a:cs typeface="Times New Roman" pitchFamily="18" charset="0"/>
              </a:rPr>
              <a:t>and Water </a:t>
            </a:r>
            <a:r>
              <a:rPr lang="en-US" b="1" dirty="0">
                <a:solidFill>
                  <a:schemeClr val="tx1"/>
                </a:solidFill>
                <a:latin typeface="Times New Roman" pitchFamily="18" charset="0"/>
                <a:cs typeface="Times New Roman" pitchFamily="18" charset="0"/>
              </a:rPr>
              <a:t>Pollution </a:t>
            </a:r>
            <a:endParaRPr lang="en-US" b="1" dirty="0" smtClean="0">
              <a:solidFill>
                <a:schemeClr val="tx1"/>
              </a:solidFill>
              <a:latin typeface="Times New Roman" pitchFamily="18" charset="0"/>
              <a:cs typeface="Times New Roman" pitchFamily="18" charset="0"/>
            </a:endParaRPr>
          </a:p>
          <a:p>
            <a:pPr marL="914400" lvl="1" indent="-457200" algn="l">
              <a:buFont typeface="Wingdings" pitchFamily="2" charset="2"/>
              <a:buChar char="v"/>
            </a:pPr>
            <a:r>
              <a:rPr lang="en-US" b="1" dirty="0" smtClean="0">
                <a:solidFill>
                  <a:schemeClr val="tx1"/>
                </a:solidFill>
                <a:latin typeface="Times New Roman" pitchFamily="18" charset="0"/>
                <a:cs typeface="Times New Roman" pitchFamily="18" charset="0"/>
              </a:rPr>
              <a:t>Mineral </a:t>
            </a:r>
            <a:r>
              <a:rPr lang="en-US" b="1" dirty="0">
                <a:solidFill>
                  <a:schemeClr val="tx1"/>
                </a:solidFill>
                <a:latin typeface="Times New Roman" pitchFamily="18" charset="0"/>
                <a:cs typeface="Times New Roman" pitchFamily="18" charset="0"/>
              </a:rPr>
              <a:t>Resources </a:t>
            </a:r>
            <a:r>
              <a:rPr lang="en-US" b="1" dirty="0" smtClean="0">
                <a:solidFill>
                  <a:schemeClr val="tx1"/>
                </a:solidFill>
                <a:latin typeface="Times New Roman" pitchFamily="18" charset="0"/>
                <a:cs typeface="Times New Roman" pitchFamily="18" charset="0"/>
              </a:rPr>
              <a:t>and Energy </a:t>
            </a:r>
            <a:r>
              <a:rPr lang="en-US" b="1" dirty="0">
                <a:solidFill>
                  <a:schemeClr val="tx1"/>
                </a:solidFill>
                <a:latin typeface="Times New Roman" pitchFamily="18" charset="0"/>
                <a:cs typeface="Times New Roman" pitchFamily="18" charset="0"/>
              </a:rPr>
              <a:t>Resources </a:t>
            </a:r>
            <a:endParaRPr lang="en-US" b="1" dirty="0" smtClean="0">
              <a:solidFill>
                <a:schemeClr val="tx1"/>
              </a:solidFill>
              <a:latin typeface="Times New Roman" pitchFamily="18" charset="0"/>
              <a:cs typeface="Times New Roman" pitchFamily="18" charset="0"/>
            </a:endParaRPr>
          </a:p>
          <a:p>
            <a:pPr marL="914400" lvl="1" indent="-457200" algn="l">
              <a:buFont typeface="Wingdings" pitchFamily="2" charset="2"/>
              <a:buChar char="v"/>
            </a:pPr>
            <a:r>
              <a:rPr lang="en-US" b="1" dirty="0" smtClean="0">
                <a:solidFill>
                  <a:schemeClr val="tx1"/>
                </a:solidFill>
                <a:latin typeface="Times New Roman" pitchFamily="18" charset="0"/>
                <a:cs typeface="Times New Roman" pitchFamily="18" charset="0"/>
              </a:rPr>
              <a:t>Soils </a:t>
            </a:r>
            <a:r>
              <a:rPr lang="en-US" b="1" dirty="0">
                <a:solidFill>
                  <a:schemeClr val="tx1"/>
                </a:solidFill>
                <a:latin typeface="Times New Roman" pitchFamily="18" charset="0"/>
                <a:cs typeface="Times New Roman" pitchFamily="18" charset="0"/>
              </a:rPr>
              <a:t>and Environment </a:t>
            </a:r>
            <a:endParaRPr lang="en-US" b="1" dirty="0" smtClean="0">
              <a:solidFill>
                <a:schemeClr val="tx1"/>
              </a:solidFill>
              <a:latin typeface="Times New Roman" pitchFamily="18" charset="0"/>
              <a:cs typeface="Times New Roman" pitchFamily="18" charset="0"/>
            </a:endParaRPr>
          </a:p>
          <a:p>
            <a:pPr algn="l"/>
            <a:r>
              <a:rPr lang="en-US" b="1" dirty="0">
                <a:solidFill>
                  <a:schemeClr val="tx1"/>
                </a:solidFill>
                <a:latin typeface="Times New Roman" pitchFamily="18" charset="0"/>
                <a:cs typeface="Times New Roman" pitchFamily="18" charset="0"/>
              </a:rPr>
              <a:t/>
            </a:r>
            <a:br>
              <a:rPr lang="en-US" b="1" dirty="0">
                <a:solidFill>
                  <a:schemeClr val="tx1"/>
                </a:solidFill>
                <a:latin typeface="Times New Roman" pitchFamily="18" charset="0"/>
                <a:cs typeface="Times New Roman" pitchFamily="18" charset="0"/>
              </a:rPr>
            </a:br>
            <a:r>
              <a:rPr lang="en-US" b="1" dirty="0">
                <a:solidFill>
                  <a:schemeClr val="tx1"/>
                </a:solidFill>
              </a:rPr>
              <a:t>T</a:t>
            </a:r>
            <a:r>
              <a:rPr lang="en-US" b="1" dirty="0" smtClean="0">
                <a:solidFill>
                  <a:schemeClr val="tx1"/>
                </a:solidFill>
              </a:rPr>
              <a:t>he water </a:t>
            </a:r>
            <a:r>
              <a:rPr lang="en-US" b="1" dirty="0">
                <a:solidFill>
                  <a:schemeClr val="tx1"/>
                </a:solidFill>
              </a:rPr>
              <a:t>resource issues (surface &amp; subsurface, source, quantity &amp; quality and overall global water balance)</a:t>
            </a:r>
          </a:p>
          <a:p>
            <a:pPr lvl="0" algn="l"/>
            <a:endParaRPr lang="en-US" b="1" dirty="0" smtClean="0">
              <a:solidFill>
                <a:srgbClr val="FF0000"/>
              </a:solidFill>
            </a:endParaRPr>
          </a:p>
          <a:p>
            <a:pPr lvl="0" algn="l"/>
            <a:r>
              <a:rPr lang="en-US" b="1" dirty="0" smtClean="0">
                <a:solidFill>
                  <a:srgbClr val="FF0000"/>
                </a:solidFill>
              </a:rPr>
              <a:t>Geological </a:t>
            </a:r>
            <a:r>
              <a:rPr lang="en-US" b="1" dirty="0">
                <a:solidFill>
                  <a:srgbClr val="FF0000"/>
                </a:solidFill>
              </a:rPr>
              <a:t>processes influencing water, soil, air, mineral &amp; energy resource availability; </a:t>
            </a:r>
            <a:endParaRPr lang="en-US" b="1" dirty="0" smtClean="0">
              <a:solidFill>
                <a:srgbClr val="FF0000"/>
              </a:solidFill>
            </a:endParaRPr>
          </a:p>
          <a:p>
            <a:pPr algn="l"/>
            <a:endParaRPr lang="en-US" b="1" dirty="0" smtClean="0">
              <a:solidFill>
                <a:srgbClr val="FF0000"/>
              </a:solidFill>
            </a:endParaRPr>
          </a:p>
          <a:p>
            <a:pPr algn="just"/>
            <a:r>
              <a:rPr lang="en-US" b="1" dirty="0" smtClean="0">
                <a:solidFill>
                  <a:schemeClr val="tx1"/>
                </a:solidFill>
              </a:rPr>
              <a:t> Pollution </a:t>
            </a:r>
            <a:r>
              <a:rPr lang="en-US" b="1" dirty="0">
                <a:solidFill>
                  <a:schemeClr val="tx1"/>
                </a:solidFill>
              </a:rPr>
              <a:t>(water, air, soil, etc.) and the </a:t>
            </a:r>
            <a:r>
              <a:rPr lang="en-US" b="1" dirty="0" smtClean="0">
                <a:solidFill>
                  <a:schemeClr val="tx1"/>
                </a:solidFill>
              </a:rPr>
              <a:t>Environment</a:t>
            </a:r>
            <a:endParaRPr lang="en-US" b="1" dirty="0">
              <a:solidFill>
                <a:schemeClr val="tx1"/>
              </a:solidFill>
            </a:endParaRPr>
          </a:p>
          <a:p>
            <a:pPr algn="just"/>
            <a:r>
              <a:rPr lang="en-US" b="1" dirty="0">
                <a:solidFill>
                  <a:schemeClr val="tx1"/>
                </a:solidFill>
              </a:rPr>
              <a:t>       Pollutant, source and means of transportation  </a:t>
            </a:r>
            <a:endParaRPr lang="en-US" b="1" dirty="0">
              <a:solidFill>
                <a:srgbClr val="FF0000"/>
              </a:solidFill>
            </a:endParaRPr>
          </a:p>
          <a:p>
            <a:pPr lvl="0" algn="l"/>
            <a:endParaRPr lang="en-US" b="1" dirty="0" smtClean="0">
              <a:solidFill>
                <a:srgbClr val="FF0000"/>
              </a:solidFill>
            </a:endParaRPr>
          </a:p>
          <a:p>
            <a:pPr lvl="0" algn="l"/>
            <a:endParaRPr lang="en-US" b="1" dirty="0" smtClean="0">
              <a:solidFill>
                <a:schemeClr val="tx1"/>
              </a:solidFill>
              <a:latin typeface="Times New Roman" pitchFamily="18" charset="0"/>
              <a:cs typeface="Times New Roman" pitchFamily="18" charset="0"/>
            </a:endParaRPr>
          </a:p>
          <a:p>
            <a:pPr lvl="0" algn="l"/>
            <a:endParaRPr lang="en-US" b="1" dirty="0">
              <a:solidFill>
                <a:schemeClr val="tx1"/>
              </a:solidFill>
              <a:latin typeface="Times New Roman" pitchFamily="18" charset="0"/>
              <a:cs typeface="Times New Roman" pitchFamily="18" charset="0"/>
            </a:endParaRPr>
          </a:p>
          <a:p>
            <a:pPr algn="l"/>
            <a:endParaRPr lang="en-US" b="1" dirty="0">
              <a:solidFill>
                <a:schemeClr val="tx1"/>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543715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7772400" cy="228600"/>
          </a:xfrm>
        </p:spPr>
        <p:txBody>
          <a:bodyPr>
            <a:normAutofit fontScale="90000"/>
          </a:bodyPr>
          <a:lstStyle/>
          <a:p>
            <a:r>
              <a:rPr lang="en-US" sz="2800" b="1" dirty="0">
                <a:solidFill>
                  <a:srgbClr val="FF0000"/>
                </a:solidFill>
                <a:latin typeface="Times New Roman" pitchFamily="18" charset="0"/>
                <a:cs typeface="Times New Roman" pitchFamily="18" charset="0"/>
              </a:rPr>
              <a:t>Part four: </a:t>
            </a:r>
            <a:endParaRPr lang="en-US" sz="2800" dirty="0"/>
          </a:p>
        </p:txBody>
      </p:sp>
      <p:sp>
        <p:nvSpPr>
          <p:cNvPr id="3" name="Subtitle 2"/>
          <p:cNvSpPr>
            <a:spLocks noGrp="1"/>
          </p:cNvSpPr>
          <p:nvPr>
            <p:ph type="subTitle" idx="1"/>
          </p:nvPr>
        </p:nvSpPr>
        <p:spPr>
          <a:xfrm>
            <a:off x="0" y="304800"/>
            <a:ext cx="9144000" cy="6553200"/>
          </a:xfrm>
        </p:spPr>
        <p:txBody>
          <a:bodyPr>
            <a:normAutofit/>
          </a:bodyPr>
          <a:lstStyle/>
          <a:p>
            <a:pPr algn="l"/>
            <a:r>
              <a:rPr lang="en-US" sz="2400" b="1" dirty="0" smtClean="0">
                <a:solidFill>
                  <a:schemeClr val="tx1"/>
                </a:solidFill>
                <a:latin typeface="Times New Roman" pitchFamily="18" charset="0"/>
                <a:cs typeface="Times New Roman" pitchFamily="18" charset="0"/>
              </a:rPr>
              <a:t>Environmental </a:t>
            </a:r>
            <a:r>
              <a:rPr lang="en-US" sz="2400" b="1" dirty="0">
                <a:solidFill>
                  <a:schemeClr val="tx1"/>
                </a:solidFill>
                <a:latin typeface="Times New Roman" pitchFamily="18" charset="0"/>
                <a:cs typeface="Times New Roman" pitchFamily="18" charset="0"/>
              </a:rPr>
              <a:t>Management, Global </a:t>
            </a:r>
            <a:r>
              <a:rPr lang="en-US" sz="2400" b="1" dirty="0" smtClean="0">
                <a:solidFill>
                  <a:schemeClr val="tx1"/>
                </a:solidFill>
                <a:latin typeface="Times New Roman" pitchFamily="18" charset="0"/>
                <a:cs typeface="Times New Roman" pitchFamily="18" charset="0"/>
              </a:rPr>
              <a:t>Perspective &amp; Society </a:t>
            </a:r>
            <a:endParaRPr lang="en-US" sz="2400" b="1" dirty="0">
              <a:solidFill>
                <a:schemeClr val="tx1"/>
              </a:solidFill>
              <a:latin typeface="Times New Roman" pitchFamily="18" charset="0"/>
              <a:cs typeface="Times New Roman" pitchFamily="18" charset="0"/>
            </a:endParaRPr>
          </a:p>
          <a:p>
            <a:pPr lvl="0" algn="l"/>
            <a:r>
              <a:rPr lang="en-US" sz="2400" b="1" dirty="0">
                <a:solidFill>
                  <a:schemeClr val="tx1"/>
                </a:solidFill>
                <a:latin typeface="Times New Roman" pitchFamily="18" charset="0"/>
                <a:cs typeface="Times New Roman" pitchFamily="18" charset="0"/>
              </a:rPr>
              <a:t>Global Climate Change </a:t>
            </a:r>
            <a:br>
              <a:rPr lang="en-US" sz="2400" b="1" dirty="0">
                <a:solidFill>
                  <a:schemeClr val="tx1"/>
                </a:solidFill>
                <a:latin typeface="Times New Roman" pitchFamily="18" charset="0"/>
                <a:cs typeface="Times New Roman" pitchFamily="18" charset="0"/>
              </a:rPr>
            </a:br>
            <a:r>
              <a:rPr lang="en-US" sz="2400" b="1" dirty="0">
                <a:solidFill>
                  <a:schemeClr val="tx1"/>
                </a:solidFill>
                <a:latin typeface="Times New Roman" pitchFamily="18" charset="0"/>
                <a:cs typeface="Times New Roman" pitchFamily="18" charset="0"/>
              </a:rPr>
              <a:t>Geology, Society, and the </a:t>
            </a:r>
            <a:r>
              <a:rPr lang="en-US" sz="2400" b="1" dirty="0" smtClean="0">
                <a:solidFill>
                  <a:schemeClr val="tx1"/>
                </a:solidFill>
                <a:latin typeface="Times New Roman" pitchFamily="18" charset="0"/>
                <a:cs typeface="Times New Roman" pitchFamily="18" charset="0"/>
              </a:rPr>
              <a:t>Future</a:t>
            </a:r>
            <a:endParaRPr lang="en-US" sz="2400" b="1" dirty="0">
              <a:solidFill>
                <a:schemeClr val="tx1"/>
              </a:solidFill>
              <a:latin typeface="Times New Roman" pitchFamily="18" charset="0"/>
              <a:cs typeface="Times New Roman" pitchFamily="18" charset="0"/>
            </a:endParaRPr>
          </a:p>
          <a:p>
            <a:pPr lvl="0" algn="l"/>
            <a:r>
              <a:rPr lang="en-US" sz="2400" b="1" dirty="0" smtClean="0">
                <a:solidFill>
                  <a:srgbClr val="FF0000"/>
                </a:solidFill>
              </a:rPr>
              <a:t>Generally the </a:t>
            </a:r>
            <a:r>
              <a:rPr lang="en-US" sz="2400" b="1" dirty="0">
                <a:solidFill>
                  <a:srgbClr val="FF0000"/>
                </a:solidFill>
              </a:rPr>
              <a:t>environmental impacts associated with utilization of these resources</a:t>
            </a:r>
          </a:p>
          <a:p>
            <a:pPr algn="just"/>
            <a:endParaRPr lang="en-US" sz="2400" b="1" dirty="0" smtClean="0">
              <a:solidFill>
                <a:schemeClr val="tx1"/>
              </a:solidFill>
            </a:endParaRPr>
          </a:p>
          <a:p>
            <a:pPr algn="just"/>
            <a:endParaRPr lang="en-US" sz="2400" b="1" dirty="0" smtClean="0">
              <a:solidFill>
                <a:schemeClr val="tx1"/>
              </a:solidFill>
            </a:endParaRPr>
          </a:p>
          <a:p>
            <a:pPr algn="just"/>
            <a:r>
              <a:rPr lang="en-US" sz="2400" b="1" dirty="0" smtClean="0">
                <a:solidFill>
                  <a:schemeClr val="tx1"/>
                </a:solidFill>
              </a:rPr>
              <a:t>To evaluate resources availability, factors ruled availability – sustainability – utilization of these resources; needs knowledge of Environmental geology. </a:t>
            </a:r>
          </a:p>
          <a:p>
            <a:pPr algn="just"/>
            <a:endParaRPr lang="en-US" sz="2400" b="1" dirty="0" smtClean="0">
              <a:solidFill>
                <a:schemeClr val="tx1"/>
              </a:solidFill>
            </a:endParaRPr>
          </a:p>
          <a:p>
            <a:pPr algn="just"/>
            <a:r>
              <a:rPr lang="en-US" sz="2400" b="1" dirty="0">
                <a:solidFill>
                  <a:schemeClr val="tx1"/>
                </a:solidFill>
              </a:rPr>
              <a:t>If we all understand these systems better, we can be more effective stewards of our threatened resources, and live safer lives in greater harmony with our environment</a:t>
            </a:r>
            <a:r>
              <a:rPr lang="en-US" sz="2400" b="1" dirty="0" smtClean="0">
                <a:solidFill>
                  <a:schemeClr val="tx1"/>
                </a:solidFill>
              </a:rPr>
              <a:t>.</a:t>
            </a:r>
          </a:p>
          <a:p>
            <a:pPr algn="just"/>
            <a:r>
              <a:rPr lang="en-US" sz="2400" b="1" dirty="0" smtClean="0">
                <a:solidFill>
                  <a:schemeClr val="tx1"/>
                </a:solidFill>
              </a:rPr>
              <a:t>  </a:t>
            </a:r>
          </a:p>
          <a:p>
            <a:pPr algn="just"/>
            <a:endParaRPr lang="en-US" b="1" dirty="0">
              <a:solidFill>
                <a:schemeClr val="tx1"/>
              </a:solidFill>
            </a:endParaRPr>
          </a:p>
        </p:txBody>
      </p:sp>
    </p:spTree>
    <p:extLst>
      <p:ext uri="{BB962C8B-B14F-4D97-AF65-F5344CB8AC3E}">
        <p14:creationId xmlns:p14="http://schemas.microsoft.com/office/powerpoint/2010/main" val="29213280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57200"/>
          </a:xfrm>
        </p:spPr>
        <p:txBody>
          <a:bodyPr>
            <a:normAutofit fontScale="90000"/>
          </a:bodyPr>
          <a:lstStyle/>
          <a:p>
            <a:r>
              <a:rPr lang="en-US" sz="2800" b="1" dirty="0" smtClean="0">
                <a:solidFill>
                  <a:srgbClr val="0033CC"/>
                </a:solidFill>
              </a:rPr>
              <a:t>Yet, </a:t>
            </a:r>
            <a:r>
              <a:rPr lang="en-US" sz="2800" b="1" dirty="0">
                <a:solidFill>
                  <a:srgbClr val="0033CC"/>
                </a:solidFill>
              </a:rPr>
              <a:t>as </a:t>
            </a:r>
            <a:r>
              <a:rPr lang="en-US" sz="2800" b="1" dirty="0"/>
              <a:t>the earth has three </a:t>
            </a:r>
            <a:endParaRPr lang="en-US" sz="2800" dirty="0">
              <a:solidFill>
                <a:srgbClr val="FF0000"/>
              </a:solidFill>
            </a:endParaRPr>
          </a:p>
        </p:txBody>
      </p:sp>
      <p:sp>
        <p:nvSpPr>
          <p:cNvPr id="3" name="Subtitle 2"/>
          <p:cNvSpPr>
            <a:spLocks noGrp="1"/>
          </p:cNvSpPr>
          <p:nvPr>
            <p:ph type="subTitle" idx="1"/>
          </p:nvPr>
        </p:nvSpPr>
        <p:spPr>
          <a:xfrm>
            <a:off x="0" y="457200"/>
            <a:ext cx="9144000" cy="6400800"/>
          </a:xfrm>
        </p:spPr>
        <p:txBody>
          <a:bodyPr>
            <a:normAutofit/>
          </a:bodyPr>
          <a:lstStyle/>
          <a:p>
            <a:pPr algn="just"/>
            <a:r>
              <a:rPr lang="en-US" sz="2400" b="1" dirty="0" smtClean="0">
                <a:solidFill>
                  <a:schemeClr val="tx1"/>
                </a:solidFill>
              </a:rPr>
              <a:t>Internal </a:t>
            </a:r>
            <a:r>
              <a:rPr lang="en-US" sz="2400" b="1" dirty="0">
                <a:solidFill>
                  <a:schemeClr val="tx1"/>
                </a:solidFill>
              </a:rPr>
              <a:t>structures (crust, mantel and core) and </a:t>
            </a:r>
          </a:p>
          <a:p>
            <a:pPr algn="just"/>
            <a:r>
              <a:rPr lang="en-US" sz="2400" b="1" dirty="0">
                <a:solidFill>
                  <a:schemeClr val="tx1"/>
                </a:solidFill>
              </a:rPr>
              <a:t>Biosphere (Atmosphere – hydrosphere – lithosphere); </a:t>
            </a:r>
          </a:p>
          <a:p>
            <a:pPr algn="just"/>
            <a:endParaRPr lang="en-US" sz="8000" b="1" dirty="0" smtClean="0">
              <a:solidFill>
                <a:schemeClr val="tx1"/>
              </a:solidFill>
            </a:endParaRPr>
          </a:p>
          <a:p>
            <a:pPr algn="just"/>
            <a:endParaRPr lang="en-US" sz="8000" b="1" dirty="0">
              <a:solidFill>
                <a:schemeClr val="tx1"/>
              </a:solidFill>
            </a:endParaRPr>
          </a:p>
          <a:p>
            <a:pPr algn="just"/>
            <a:endParaRPr lang="en-US" sz="80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rgbClr val="FF0000"/>
              </a:solidFill>
            </a:endParaRPr>
          </a:p>
        </p:txBody>
      </p:sp>
      <p:pic>
        <p:nvPicPr>
          <p:cNvPr id="4" name="Picture 3" descr="earthonion.jpg (31350 bytes)"/>
          <p:cNvPicPr/>
          <p:nvPr/>
        </p:nvPicPr>
        <p:blipFill>
          <a:blip r:embed="rId2">
            <a:extLst>
              <a:ext uri="{28A0092B-C50C-407E-A947-70E740481C1C}">
                <a14:useLocalDpi xmlns:a14="http://schemas.microsoft.com/office/drawing/2010/main" val="0"/>
              </a:ext>
            </a:extLst>
          </a:blip>
          <a:srcRect/>
          <a:stretch>
            <a:fillRect/>
          </a:stretch>
        </p:blipFill>
        <p:spPr bwMode="auto">
          <a:xfrm>
            <a:off x="0" y="1453862"/>
            <a:ext cx="4864100" cy="4037231"/>
          </a:xfrm>
          <a:prstGeom prst="rect">
            <a:avLst/>
          </a:prstGeom>
          <a:noFill/>
          <a:ln>
            <a:noFill/>
          </a:ln>
        </p:spPr>
      </p:pic>
      <p:sp>
        <p:nvSpPr>
          <p:cNvPr id="5" name="Rectangle 4"/>
          <p:cNvSpPr/>
          <p:nvPr/>
        </p:nvSpPr>
        <p:spPr>
          <a:xfrm>
            <a:off x="4902200" y="1453862"/>
            <a:ext cx="4343400" cy="4339650"/>
          </a:xfrm>
          <a:prstGeom prst="rect">
            <a:avLst/>
          </a:prstGeom>
        </p:spPr>
        <p:txBody>
          <a:bodyPr wrap="square">
            <a:spAutoFit/>
          </a:bodyPr>
          <a:lstStyle/>
          <a:p>
            <a:r>
              <a:rPr lang="en-US" sz="2300" b="1" dirty="0"/>
              <a:t>The major subdivisions of the Earth are</a:t>
            </a:r>
            <a:r>
              <a:rPr lang="en-US" sz="2300" b="1" dirty="0" smtClean="0"/>
              <a:t>: (</a:t>
            </a:r>
            <a:r>
              <a:rPr lang="en-US" sz="2300" b="1" dirty="0"/>
              <a:t>from inside to outside</a:t>
            </a:r>
            <a:r>
              <a:rPr lang="en-US" sz="2300" b="1" dirty="0" smtClean="0"/>
              <a:t>)</a:t>
            </a:r>
          </a:p>
          <a:p>
            <a:endParaRPr lang="en-US" sz="2300" b="1" dirty="0"/>
          </a:p>
          <a:p>
            <a:pPr marL="342900" indent="-342900">
              <a:buAutoNum type="arabicParenR"/>
            </a:pPr>
            <a:r>
              <a:rPr lang="en-US" sz="2300" b="1" dirty="0" smtClean="0"/>
              <a:t>Inner </a:t>
            </a:r>
            <a:r>
              <a:rPr lang="en-US" sz="2300" b="1" dirty="0"/>
              <a:t>core (mostly solid iron</a:t>
            </a:r>
            <a:r>
              <a:rPr lang="en-US" sz="2300" b="1" dirty="0" smtClean="0"/>
              <a:t>)</a:t>
            </a:r>
            <a:endParaRPr lang="en-US" sz="2300" b="1" dirty="0"/>
          </a:p>
          <a:p>
            <a:r>
              <a:rPr lang="en-US" sz="2300" b="1" dirty="0"/>
              <a:t>2) </a:t>
            </a:r>
            <a:r>
              <a:rPr lang="en-US" sz="2300" b="1" dirty="0" smtClean="0"/>
              <a:t>Outer </a:t>
            </a:r>
            <a:r>
              <a:rPr lang="en-US" sz="2300" b="1" dirty="0"/>
              <a:t>core (mostly liquid iron</a:t>
            </a:r>
            <a:r>
              <a:rPr lang="en-US" sz="2300" b="1" dirty="0" smtClean="0"/>
              <a:t>)</a:t>
            </a:r>
            <a:endParaRPr lang="en-US" sz="2300" b="1" dirty="0"/>
          </a:p>
          <a:p>
            <a:r>
              <a:rPr lang="en-US" sz="2300" b="1" dirty="0"/>
              <a:t>3) </a:t>
            </a:r>
            <a:r>
              <a:rPr lang="en-US" sz="2300" b="1" dirty="0" smtClean="0"/>
              <a:t>Mantle </a:t>
            </a:r>
            <a:r>
              <a:rPr lang="en-US" sz="2300" b="1" dirty="0"/>
              <a:t>(solid Fe/Mg silicates</a:t>
            </a:r>
            <a:r>
              <a:rPr lang="en-US" sz="2300" b="1" dirty="0" smtClean="0"/>
              <a:t>)</a:t>
            </a:r>
          </a:p>
          <a:p>
            <a:endParaRPr lang="en-US" sz="2300" b="1" dirty="0"/>
          </a:p>
          <a:p>
            <a:r>
              <a:rPr lang="en-US" sz="2300" b="1" dirty="0"/>
              <a:t>4) </a:t>
            </a:r>
            <a:r>
              <a:rPr lang="en-US" sz="2300" b="1" dirty="0" smtClean="0"/>
              <a:t>Crust </a:t>
            </a:r>
            <a:r>
              <a:rPr lang="en-US" sz="2300" b="1" dirty="0"/>
              <a:t>(solid K/Na silicates</a:t>
            </a:r>
            <a:r>
              <a:rPr lang="en-US" sz="2300" b="1" dirty="0" smtClean="0"/>
              <a:t>)</a:t>
            </a:r>
          </a:p>
          <a:p>
            <a:endParaRPr lang="en-US" sz="2300" b="1" dirty="0"/>
          </a:p>
          <a:p>
            <a:r>
              <a:rPr lang="en-US" sz="2300" b="1" dirty="0"/>
              <a:t>5) </a:t>
            </a:r>
            <a:r>
              <a:rPr lang="en-US" sz="2300" b="1" dirty="0" smtClean="0"/>
              <a:t>An </a:t>
            </a:r>
            <a:r>
              <a:rPr lang="en-US" sz="2300" b="1" dirty="0"/>
              <a:t>outer film of water and </a:t>
            </a:r>
            <a:r>
              <a:rPr lang="en-US" sz="2300" b="1" dirty="0" smtClean="0"/>
              <a:t>gases (hydrosphere </a:t>
            </a:r>
            <a:r>
              <a:rPr lang="en-US" sz="2300" b="1" dirty="0"/>
              <a:t>&amp; atmosphere)</a:t>
            </a:r>
          </a:p>
        </p:txBody>
      </p:sp>
    </p:spTree>
    <p:extLst>
      <p:ext uri="{BB962C8B-B14F-4D97-AF65-F5344CB8AC3E}">
        <p14:creationId xmlns:p14="http://schemas.microsoft.com/office/powerpoint/2010/main" val="23915306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7772400" cy="304800"/>
          </a:xfrm>
        </p:spPr>
        <p:txBody>
          <a:bodyPr>
            <a:normAutofit fontScale="90000"/>
          </a:bodyPr>
          <a:lstStyle/>
          <a:p>
            <a:r>
              <a:rPr lang="en-US" sz="2700" b="1" dirty="0"/>
              <a:t>Overall</a:t>
            </a:r>
            <a:r>
              <a:rPr lang="en-US" sz="2700" b="1" dirty="0" smtClean="0"/>
              <a:t>, the earth </a:t>
            </a:r>
            <a:r>
              <a:rPr lang="en-US" sz="2700" b="1" dirty="0"/>
              <a:t>contains </a:t>
            </a:r>
            <a:r>
              <a:rPr lang="en-US" dirty="0" smtClean="0"/>
              <a:t> </a:t>
            </a:r>
            <a:endParaRPr lang="en-US" dirty="0"/>
          </a:p>
        </p:txBody>
      </p:sp>
      <p:sp>
        <p:nvSpPr>
          <p:cNvPr id="3" name="Subtitle 2"/>
          <p:cNvSpPr>
            <a:spLocks noGrp="1"/>
          </p:cNvSpPr>
          <p:nvPr>
            <p:ph type="subTitle" idx="1"/>
          </p:nvPr>
        </p:nvSpPr>
        <p:spPr>
          <a:xfrm>
            <a:off x="0" y="457200"/>
            <a:ext cx="9144000" cy="6400800"/>
          </a:xfrm>
        </p:spPr>
        <p:txBody>
          <a:bodyPr>
            <a:noAutofit/>
          </a:bodyPr>
          <a:lstStyle/>
          <a:p>
            <a:pPr algn="just"/>
            <a:r>
              <a:rPr lang="en-US" sz="2400" b="1" dirty="0" smtClean="0">
                <a:solidFill>
                  <a:schemeClr val="tx1"/>
                </a:solidFill>
              </a:rPr>
              <a:t>The </a:t>
            </a:r>
            <a:r>
              <a:rPr lang="en-US" sz="2400" b="1" dirty="0">
                <a:solidFill>
                  <a:schemeClr val="tx1"/>
                </a:solidFill>
              </a:rPr>
              <a:t>geology around us, Geological resources, the environment</a:t>
            </a:r>
          </a:p>
          <a:p>
            <a:pPr algn="just"/>
            <a:r>
              <a:rPr lang="en-US" sz="2400" b="1" dirty="0">
                <a:solidFill>
                  <a:schemeClr val="tx1"/>
                </a:solidFill>
              </a:rPr>
              <a:t>Geological hazards (changes posing risk),  Engineering, Land forms and surface processing, </a:t>
            </a:r>
            <a:endParaRPr lang="en-US" sz="2400" b="1" dirty="0" smtClean="0">
              <a:solidFill>
                <a:schemeClr val="tx1"/>
              </a:solidFill>
            </a:endParaRPr>
          </a:p>
          <a:p>
            <a:pPr algn="just"/>
            <a:r>
              <a:rPr lang="en-US" sz="2400" b="1" dirty="0" smtClean="0">
                <a:solidFill>
                  <a:srgbClr val="FF0000"/>
                </a:solidFill>
              </a:rPr>
              <a:t>It </a:t>
            </a:r>
            <a:r>
              <a:rPr lang="en-US" sz="2400" b="1" dirty="0">
                <a:solidFill>
                  <a:srgbClr val="FF0000"/>
                </a:solidFill>
              </a:rPr>
              <a:t>is complex </a:t>
            </a:r>
            <a:r>
              <a:rPr lang="en-US" sz="2400" b="1" dirty="0" smtClean="0">
                <a:solidFill>
                  <a:srgbClr val="FF0000"/>
                </a:solidFill>
              </a:rPr>
              <a:t>and </a:t>
            </a:r>
            <a:r>
              <a:rPr lang="en-US" sz="2400" b="1" dirty="0" smtClean="0">
                <a:solidFill>
                  <a:schemeClr val="tx1"/>
                </a:solidFill>
              </a:rPr>
              <a:t>it </a:t>
            </a:r>
            <a:r>
              <a:rPr lang="en-US" sz="2400" b="1" dirty="0">
                <a:solidFill>
                  <a:schemeClr val="tx1"/>
                </a:solidFill>
              </a:rPr>
              <a:t>is difficult in understanding what lies beneath the surface of the Earth is </a:t>
            </a:r>
            <a:r>
              <a:rPr lang="en-US" sz="2400" b="1" dirty="0" smtClean="0">
                <a:solidFill>
                  <a:schemeClr val="tx1"/>
                </a:solidFill>
              </a:rPr>
              <a:t>because </a:t>
            </a:r>
            <a:r>
              <a:rPr lang="en-US" sz="2400" b="1" dirty="0">
                <a:solidFill>
                  <a:schemeClr val="tx1"/>
                </a:solidFill>
              </a:rPr>
              <a:t>it is beyond their direct observational experience </a:t>
            </a:r>
            <a:r>
              <a:rPr lang="en-US" sz="2400" b="1" dirty="0" smtClean="0">
                <a:solidFill>
                  <a:schemeClr val="tx1"/>
                </a:solidFill>
              </a:rPr>
              <a:t>as. </a:t>
            </a:r>
            <a:endParaRPr lang="en-US" sz="2400" b="1" dirty="0">
              <a:solidFill>
                <a:schemeClr val="tx1"/>
              </a:solidFill>
            </a:endParaRPr>
          </a:p>
          <a:p>
            <a:pPr algn="just"/>
            <a:r>
              <a:rPr lang="en-US" sz="2400" b="1" dirty="0" smtClean="0">
                <a:solidFill>
                  <a:schemeClr val="tx1"/>
                </a:solidFill>
              </a:rPr>
              <a:t>                             We n</a:t>
            </a:r>
            <a:r>
              <a:rPr lang="en-US" sz="2400" b="1" dirty="0" smtClean="0">
                <a:solidFill>
                  <a:srgbClr val="FF0000"/>
                </a:solidFill>
              </a:rPr>
              <a:t>eed </a:t>
            </a:r>
            <a:r>
              <a:rPr lang="en-US" sz="2400" b="1" dirty="0">
                <a:solidFill>
                  <a:srgbClr val="0033CC"/>
                </a:solidFill>
              </a:rPr>
              <a:t>geological knowledge </a:t>
            </a:r>
            <a:endParaRPr lang="en-US" sz="2400" b="1" dirty="0" smtClean="0">
              <a:solidFill>
                <a:srgbClr val="0033CC"/>
              </a:solidFill>
            </a:endParaRPr>
          </a:p>
          <a:p>
            <a:pPr algn="just"/>
            <a:endParaRPr lang="en-US" sz="2400" b="1" dirty="0">
              <a:solidFill>
                <a:schemeClr val="tx1"/>
              </a:solidFill>
            </a:endParaRPr>
          </a:p>
          <a:p>
            <a:pPr algn="just"/>
            <a:r>
              <a:rPr lang="en-US" sz="2400" b="1" dirty="0">
                <a:solidFill>
                  <a:srgbClr val="0033CC"/>
                </a:solidFill>
              </a:rPr>
              <a:t>Will begin with a very brief, and broad-scope review of basic geological principles to provide a basis for the more focused environmental aspects that follow. </a:t>
            </a:r>
            <a:endParaRPr lang="en-US" sz="2400" b="1" dirty="0">
              <a:solidFill>
                <a:schemeClr val="tx1"/>
              </a:solidFill>
            </a:endParaRPr>
          </a:p>
          <a:p>
            <a:pPr algn="just"/>
            <a:r>
              <a:rPr lang="en-US" sz="2400" b="1" dirty="0">
                <a:solidFill>
                  <a:schemeClr val="tx1"/>
                </a:solidFill>
              </a:rPr>
              <a:t>Will discuss rocks and minerals, the Earth’s interior, plate tectonics, and surficial processes. </a:t>
            </a:r>
          </a:p>
          <a:p>
            <a:pPr algn="just"/>
            <a:r>
              <a:rPr lang="en-US" sz="2400" b="1" dirty="0">
                <a:solidFill>
                  <a:schemeClr val="tx1"/>
                </a:solidFill>
              </a:rPr>
              <a:t>Then will proceed to more detailed discussions of geologic hazards, human-geology interactions, and finally resource and land-use issues. </a:t>
            </a:r>
          </a:p>
          <a:p>
            <a:pPr lvl="1"/>
            <a:endParaRPr lang="en-US" sz="2400" b="1" dirty="0">
              <a:solidFill>
                <a:srgbClr val="000099"/>
              </a:solidFill>
            </a:endParaRPr>
          </a:p>
          <a:p>
            <a:endParaRPr lang="en-US" sz="2400" dirty="0"/>
          </a:p>
        </p:txBody>
      </p:sp>
    </p:spTree>
    <p:extLst>
      <p:ext uri="{BB962C8B-B14F-4D97-AF65-F5344CB8AC3E}">
        <p14:creationId xmlns:p14="http://schemas.microsoft.com/office/powerpoint/2010/main" val="27702423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772400" cy="304800"/>
          </a:xfrm>
        </p:spPr>
        <p:txBody>
          <a:bodyPr>
            <a:noAutofit/>
          </a:bodyPr>
          <a:lstStyle/>
          <a:p>
            <a:pPr lvl="1" algn="ctr" rtl="0">
              <a:spcBef>
                <a:spcPct val="0"/>
              </a:spcBef>
            </a:pPr>
            <a:r>
              <a:rPr lang="en-US" sz="2800" b="1" dirty="0" smtClean="0"/>
              <a:t>Geology; </a:t>
            </a:r>
            <a:endParaRPr lang="en-US" sz="2800" b="1" dirty="0"/>
          </a:p>
        </p:txBody>
      </p:sp>
      <p:sp>
        <p:nvSpPr>
          <p:cNvPr id="3" name="Subtitle 2"/>
          <p:cNvSpPr>
            <a:spLocks noGrp="1"/>
          </p:cNvSpPr>
          <p:nvPr>
            <p:ph type="subTitle" idx="1"/>
          </p:nvPr>
        </p:nvSpPr>
        <p:spPr>
          <a:xfrm>
            <a:off x="0" y="381000"/>
            <a:ext cx="9144000" cy="6477000"/>
          </a:xfrm>
        </p:spPr>
        <p:txBody>
          <a:bodyPr>
            <a:normAutofit fontScale="92500" lnSpcReduction="20000"/>
          </a:bodyPr>
          <a:lstStyle/>
          <a:p>
            <a:pPr marL="0" lvl="1" algn="just"/>
            <a:r>
              <a:rPr lang="en-US" sz="2400" b="1" dirty="0" smtClean="0">
                <a:solidFill>
                  <a:srgbClr val="000099"/>
                </a:solidFill>
              </a:rPr>
              <a:t>What geology? </a:t>
            </a:r>
            <a:r>
              <a:rPr lang="en-US" sz="2400" b="1" dirty="0" smtClean="0">
                <a:solidFill>
                  <a:schemeClr val="tx1"/>
                </a:solidFill>
              </a:rPr>
              <a:t>How geology incorporates with the </a:t>
            </a:r>
            <a:r>
              <a:rPr lang="en-US" sz="2400" b="1" dirty="0">
                <a:solidFill>
                  <a:schemeClr val="tx1"/>
                </a:solidFill>
              </a:rPr>
              <a:t>other </a:t>
            </a:r>
            <a:r>
              <a:rPr lang="en-US" sz="2400" b="1" dirty="0" smtClean="0">
                <a:solidFill>
                  <a:schemeClr val="tx1"/>
                </a:solidFill>
              </a:rPr>
              <a:t>sciences?</a:t>
            </a:r>
            <a:endParaRPr lang="en-US" sz="2400" b="1" dirty="0">
              <a:solidFill>
                <a:schemeClr val="tx1"/>
              </a:solidFill>
            </a:endParaRPr>
          </a:p>
          <a:p>
            <a:pPr lvl="0" algn="just"/>
            <a:r>
              <a:rPr lang="en-US" sz="2400" b="1" dirty="0" smtClean="0">
                <a:solidFill>
                  <a:schemeClr val="tx1"/>
                </a:solidFill>
              </a:rPr>
              <a:t>How </a:t>
            </a:r>
            <a:r>
              <a:rPr lang="en-US" sz="2400" b="1" dirty="0">
                <a:solidFill>
                  <a:schemeClr val="tx1"/>
                </a:solidFill>
              </a:rPr>
              <a:t>it is different from the other </a:t>
            </a:r>
            <a:r>
              <a:rPr lang="en-US" sz="2400" b="1" dirty="0" smtClean="0">
                <a:solidFill>
                  <a:schemeClr val="tx1"/>
                </a:solidFill>
              </a:rPr>
              <a:t>sciences?</a:t>
            </a:r>
            <a:endParaRPr lang="en-US" sz="2400" b="1" dirty="0">
              <a:solidFill>
                <a:schemeClr val="tx1"/>
              </a:solidFill>
            </a:endParaRPr>
          </a:p>
          <a:p>
            <a:pPr lvl="0" algn="just"/>
            <a:r>
              <a:rPr lang="en-US" sz="2400" b="1" dirty="0">
                <a:solidFill>
                  <a:schemeClr val="tx1"/>
                </a:solidFill>
              </a:rPr>
              <a:t>why we study </a:t>
            </a:r>
            <a:r>
              <a:rPr lang="en-US" sz="2400" b="1" dirty="0" smtClean="0">
                <a:solidFill>
                  <a:schemeClr val="tx1"/>
                </a:solidFill>
              </a:rPr>
              <a:t>Earth? </a:t>
            </a:r>
          </a:p>
          <a:p>
            <a:pPr lvl="0" algn="just"/>
            <a:r>
              <a:rPr lang="en-US" sz="2400" b="1" dirty="0" smtClean="0">
                <a:solidFill>
                  <a:schemeClr val="tx1"/>
                </a:solidFill>
              </a:rPr>
              <a:t>what </a:t>
            </a:r>
            <a:r>
              <a:rPr lang="en-US" sz="2400" b="1" dirty="0">
                <a:solidFill>
                  <a:schemeClr val="tx1"/>
                </a:solidFill>
              </a:rPr>
              <a:t>type of work geologists and environmental geologists </a:t>
            </a:r>
            <a:r>
              <a:rPr lang="en-US" sz="2400" b="1" dirty="0" smtClean="0">
                <a:solidFill>
                  <a:schemeClr val="tx1"/>
                </a:solidFill>
              </a:rPr>
              <a:t>do?</a:t>
            </a:r>
            <a:endParaRPr lang="en-US" sz="2400" b="1" dirty="0">
              <a:solidFill>
                <a:schemeClr val="tx1"/>
              </a:solidFill>
            </a:endParaRPr>
          </a:p>
          <a:p>
            <a:pPr algn="just"/>
            <a:endParaRPr lang="en-US" sz="2400" b="1" dirty="0">
              <a:solidFill>
                <a:schemeClr val="tx1"/>
              </a:solidFill>
            </a:endParaRPr>
          </a:p>
          <a:p>
            <a:pPr algn="just"/>
            <a:r>
              <a:rPr lang="en-US" sz="2400" b="1" dirty="0" smtClean="0">
                <a:solidFill>
                  <a:schemeClr val="tx1"/>
                </a:solidFill>
              </a:rPr>
              <a:t>Geology </a:t>
            </a:r>
            <a:r>
              <a:rPr lang="en-US" sz="2400" b="1" dirty="0">
                <a:solidFill>
                  <a:schemeClr val="tx1"/>
                </a:solidFill>
              </a:rPr>
              <a:t>is the study of </a:t>
            </a:r>
            <a:r>
              <a:rPr lang="en-US" sz="2400" b="1" dirty="0" smtClean="0">
                <a:solidFill>
                  <a:schemeClr val="tx1"/>
                </a:solidFill>
              </a:rPr>
              <a:t>Earth</a:t>
            </a:r>
            <a:endParaRPr lang="en-US" sz="2400" b="1" dirty="0">
              <a:solidFill>
                <a:schemeClr val="tx1"/>
              </a:solidFill>
            </a:endParaRPr>
          </a:p>
          <a:p>
            <a:pPr marL="457200" indent="-457200" algn="just">
              <a:buFont typeface="Wingdings" pitchFamily="2" charset="2"/>
              <a:buChar char="Ø"/>
            </a:pPr>
            <a:r>
              <a:rPr lang="en-US" sz="2400" b="1" dirty="0">
                <a:solidFill>
                  <a:schemeClr val="tx1"/>
                </a:solidFill>
              </a:rPr>
              <a:t>The study of the rocks that make up the earth's surface and interior, and </a:t>
            </a:r>
          </a:p>
          <a:p>
            <a:pPr marL="457200" indent="-457200" algn="just">
              <a:buFont typeface="Wingdings" pitchFamily="2" charset="2"/>
              <a:buChar char="Ø"/>
            </a:pPr>
            <a:r>
              <a:rPr lang="en-US" sz="2400" b="1" dirty="0">
                <a:solidFill>
                  <a:schemeClr val="tx1"/>
                </a:solidFill>
              </a:rPr>
              <a:t>The natural processes that shape the earth's surface over time. </a:t>
            </a:r>
          </a:p>
          <a:p>
            <a:pPr algn="just"/>
            <a:endParaRPr lang="en-US" sz="2400" b="1" dirty="0" smtClean="0">
              <a:solidFill>
                <a:schemeClr val="tx1"/>
              </a:solidFill>
            </a:endParaRPr>
          </a:p>
          <a:p>
            <a:pPr algn="just"/>
            <a:r>
              <a:rPr lang="en-US" sz="2400" b="1" dirty="0" smtClean="0">
                <a:solidFill>
                  <a:schemeClr val="tx1"/>
                </a:solidFill>
              </a:rPr>
              <a:t>These </a:t>
            </a:r>
            <a:r>
              <a:rPr lang="en-US" sz="2400" b="1" dirty="0">
                <a:solidFill>
                  <a:schemeClr val="tx1"/>
                </a:solidFill>
              </a:rPr>
              <a:t>processes include plate tectonics (i.e. continental drift), earthquakes, </a:t>
            </a:r>
            <a:r>
              <a:rPr lang="en-US" sz="2400" b="1" dirty="0" smtClean="0">
                <a:solidFill>
                  <a:schemeClr val="tx1"/>
                </a:solidFill>
              </a:rPr>
              <a:t>volcanism, landslides</a:t>
            </a:r>
            <a:r>
              <a:rPr lang="en-US" sz="2400" b="1" dirty="0">
                <a:solidFill>
                  <a:schemeClr val="tx1"/>
                </a:solidFill>
              </a:rPr>
              <a:t>, and erosion, </a:t>
            </a:r>
            <a:r>
              <a:rPr lang="en-US" sz="2400" b="1" dirty="0" smtClean="0">
                <a:solidFill>
                  <a:schemeClr val="tx1"/>
                </a:solidFill>
              </a:rPr>
              <a:t>and </a:t>
            </a:r>
            <a:r>
              <a:rPr lang="en-US" sz="2400" b="1" dirty="0">
                <a:solidFill>
                  <a:schemeClr val="tx1"/>
                </a:solidFill>
              </a:rPr>
              <a:t>other processes related to movement of the earth's surface or interior</a:t>
            </a:r>
            <a:r>
              <a:rPr lang="en-US" sz="2400" b="1" dirty="0" smtClean="0">
                <a:solidFill>
                  <a:schemeClr val="tx1"/>
                </a:solidFill>
              </a:rPr>
              <a:t>.</a:t>
            </a:r>
          </a:p>
          <a:p>
            <a:pPr algn="just"/>
            <a:endParaRPr lang="en-US" sz="2400" b="1" dirty="0" smtClean="0">
              <a:solidFill>
                <a:schemeClr val="tx1"/>
              </a:solidFill>
            </a:endParaRPr>
          </a:p>
          <a:p>
            <a:pPr lvl="0" algn="just"/>
            <a:r>
              <a:rPr lang="en-US" sz="2400" b="1" dirty="0">
                <a:solidFill>
                  <a:schemeClr val="tx1"/>
                </a:solidFill>
              </a:rPr>
              <a:t>The earth, rock types, properties and other resources </a:t>
            </a:r>
            <a:r>
              <a:rPr lang="en-US" sz="2400" b="1" dirty="0" smtClean="0">
                <a:solidFill>
                  <a:schemeClr val="tx1"/>
                </a:solidFill>
              </a:rPr>
              <a:t>the </a:t>
            </a:r>
            <a:r>
              <a:rPr lang="en-US" sz="2400" b="1" dirty="0">
                <a:solidFill>
                  <a:schemeClr val="tx1"/>
                </a:solidFill>
              </a:rPr>
              <a:t>nature of Earth’s interior and some of the processes that take place deep beneath our feet</a:t>
            </a:r>
          </a:p>
          <a:p>
            <a:pPr lvl="0" algn="just"/>
            <a:endParaRPr lang="en-US" sz="2400" b="1" dirty="0">
              <a:solidFill>
                <a:schemeClr val="tx1"/>
              </a:solidFill>
            </a:endParaRPr>
          </a:p>
          <a:p>
            <a:pPr algn="just"/>
            <a:r>
              <a:rPr lang="en-US" sz="2400" b="1" dirty="0">
                <a:solidFill>
                  <a:schemeClr val="tx1"/>
                </a:solidFill>
              </a:rPr>
              <a:t>Earths, geological processes, to plate tectonics, features that are characteristic of plate boundaries how very slow geological processes can have enormous impacts over time</a:t>
            </a:r>
          </a:p>
          <a:p>
            <a:pPr algn="just"/>
            <a:endParaRPr lang="en-US" sz="2400" b="1" dirty="0">
              <a:solidFill>
                <a:schemeClr val="tx1"/>
              </a:solidFill>
            </a:endParaRPr>
          </a:p>
          <a:p>
            <a:endParaRPr lang="en-US" sz="2400" dirty="0"/>
          </a:p>
        </p:txBody>
      </p:sp>
    </p:spTree>
    <p:extLst>
      <p:ext uri="{BB962C8B-B14F-4D97-AF65-F5344CB8AC3E}">
        <p14:creationId xmlns:p14="http://schemas.microsoft.com/office/powerpoint/2010/main" val="22146820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772400" cy="400050"/>
          </a:xfrm>
        </p:spPr>
        <p:txBody>
          <a:bodyPr>
            <a:normAutofit fontScale="90000"/>
          </a:bodyPr>
          <a:lstStyle/>
          <a:p>
            <a:r>
              <a:rPr lang="en-US" b="1" dirty="0"/>
              <a:t>Geology </a:t>
            </a:r>
            <a:r>
              <a:rPr lang="en-US" b="1" dirty="0" smtClean="0"/>
              <a:t>is</a:t>
            </a:r>
            <a:endParaRPr lang="en-US" dirty="0"/>
          </a:p>
        </p:txBody>
      </p:sp>
      <p:sp>
        <p:nvSpPr>
          <p:cNvPr id="3" name="Subtitle 2"/>
          <p:cNvSpPr>
            <a:spLocks noGrp="1"/>
          </p:cNvSpPr>
          <p:nvPr>
            <p:ph type="subTitle" idx="1"/>
          </p:nvPr>
        </p:nvSpPr>
        <p:spPr>
          <a:xfrm>
            <a:off x="0" y="457200"/>
            <a:ext cx="9144000" cy="6400800"/>
          </a:xfrm>
        </p:spPr>
        <p:txBody>
          <a:bodyPr>
            <a:normAutofit/>
          </a:bodyPr>
          <a:lstStyle/>
          <a:p>
            <a:pPr algn="just"/>
            <a:r>
              <a:rPr lang="en-US" sz="2600" b="1" dirty="0" smtClean="0">
                <a:solidFill>
                  <a:schemeClr val="tx1"/>
                </a:solidFill>
              </a:rPr>
              <a:t>The </a:t>
            </a:r>
            <a:r>
              <a:rPr lang="en-US" sz="2600" b="1" dirty="0">
                <a:solidFill>
                  <a:schemeClr val="tx1"/>
                </a:solidFill>
              </a:rPr>
              <a:t>core discipline of the earth sciences and encompasses many different phenomena, including:</a:t>
            </a:r>
          </a:p>
          <a:p>
            <a:pPr marL="457200" indent="-457200" algn="just">
              <a:buFont typeface="Wingdings" pitchFamily="2" charset="2"/>
              <a:buChar char="Ø"/>
            </a:pPr>
            <a:r>
              <a:rPr lang="en-US" sz="2600" b="1" dirty="0">
                <a:solidFill>
                  <a:schemeClr val="tx1"/>
                </a:solidFill>
              </a:rPr>
              <a:t>Plate tectonics and mountain building (land </a:t>
            </a:r>
            <a:r>
              <a:rPr lang="en-US" sz="2600" b="1" dirty="0" smtClean="0">
                <a:solidFill>
                  <a:schemeClr val="tx1"/>
                </a:solidFill>
              </a:rPr>
              <a:t>form, volcanoes </a:t>
            </a:r>
            <a:r>
              <a:rPr lang="en-US" sz="2600" b="1" dirty="0">
                <a:solidFill>
                  <a:schemeClr val="tx1"/>
                </a:solidFill>
              </a:rPr>
              <a:t>and earthquakes, and </a:t>
            </a:r>
            <a:r>
              <a:rPr lang="en-US" sz="2600" b="1" dirty="0" smtClean="0">
                <a:solidFill>
                  <a:schemeClr val="tx1"/>
                </a:solidFill>
              </a:rPr>
              <a:t>the </a:t>
            </a:r>
            <a:r>
              <a:rPr lang="en-US" sz="2600" b="1" dirty="0">
                <a:solidFill>
                  <a:schemeClr val="tx1"/>
                </a:solidFill>
              </a:rPr>
              <a:t>long-term evolution of Earth’s atmosphere, surface and life. </a:t>
            </a:r>
            <a:endParaRPr lang="en-US" sz="2600" b="1" dirty="0" smtClean="0">
              <a:solidFill>
                <a:schemeClr val="tx1"/>
              </a:solidFill>
            </a:endParaRPr>
          </a:p>
          <a:p>
            <a:pPr marL="457200" indent="-457200" algn="just">
              <a:buFont typeface="Wingdings" pitchFamily="2" charset="2"/>
              <a:buChar char="Ø"/>
            </a:pPr>
            <a:endParaRPr lang="en-US" sz="2600" b="1" dirty="0">
              <a:solidFill>
                <a:schemeClr val="tx1"/>
              </a:solidFill>
            </a:endParaRPr>
          </a:p>
          <a:p>
            <a:pPr marL="457200" indent="-457200" algn="just">
              <a:buFont typeface="Wingdings" pitchFamily="2" charset="2"/>
              <a:buChar char="v"/>
            </a:pPr>
            <a:r>
              <a:rPr lang="en-US" sz="2800" b="1" dirty="0" smtClean="0">
                <a:solidFill>
                  <a:schemeClr val="tx1"/>
                </a:solidFill>
              </a:rPr>
              <a:t>Geology deals </a:t>
            </a:r>
            <a:r>
              <a:rPr lang="en-US" sz="2800" b="1" dirty="0">
                <a:solidFill>
                  <a:schemeClr val="tx1"/>
                </a:solidFill>
              </a:rPr>
              <a:t>with the Earth, its materials, </a:t>
            </a:r>
            <a:r>
              <a:rPr lang="en-US" sz="2800" b="1" dirty="0" smtClean="0">
                <a:solidFill>
                  <a:schemeClr val="tx1"/>
                </a:solidFill>
              </a:rPr>
              <a:t>its </a:t>
            </a:r>
            <a:r>
              <a:rPr lang="en-US" sz="2800" b="1" dirty="0">
                <a:solidFill>
                  <a:schemeClr val="tx1"/>
                </a:solidFill>
              </a:rPr>
              <a:t>processes. and its </a:t>
            </a:r>
            <a:r>
              <a:rPr lang="en-US" sz="2800" b="1" dirty="0" smtClean="0">
                <a:solidFill>
                  <a:schemeClr val="tx1"/>
                </a:solidFill>
              </a:rPr>
              <a:t>history:</a:t>
            </a:r>
          </a:p>
          <a:p>
            <a:pPr algn="just"/>
            <a:r>
              <a:rPr lang="en-US" sz="2600" b="1" dirty="0">
                <a:solidFill>
                  <a:schemeClr val="tx1"/>
                </a:solidFill>
              </a:rPr>
              <a:t>I</a:t>
            </a:r>
            <a:r>
              <a:rPr lang="en-US" sz="2600" b="1" dirty="0" smtClean="0">
                <a:solidFill>
                  <a:schemeClr val="tx1"/>
                </a:solidFill>
              </a:rPr>
              <a:t>ts </a:t>
            </a:r>
            <a:r>
              <a:rPr lang="en-US" sz="2600" b="1" dirty="0">
                <a:solidFill>
                  <a:schemeClr val="tx1"/>
                </a:solidFill>
              </a:rPr>
              <a:t>interior and exterior </a:t>
            </a:r>
            <a:r>
              <a:rPr lang="en-US" sz="2600" b="1" dirty="0" smtClean="0">
                <a:solidFill>
                  <a:schemeClr val="tx1"/>
                </a:solidFill>
              </a:rPr>
              <a:t>surface, the </a:t>
            </a:r>
            <a:r>
              <a:rPr lang="en-US" sz="2600" b="1" dirty="0">
                <a:solidFill>
                  <a:schemeClr val="tx1"/>
                </a:solidFill>
              </a:rPr>
              <a:t>rocks and other materials that are around us, </a:t>
            </a:r>
            <a:r>
              <a:rPr lang="en-US" sz="2600" b="1" dirty="0" smtClean="0">
                <a:solidFill>
                  <a:schemeClr val="tx1"/>
                </a:solidFill>
              </a:rPr>
              <a:t>the </a:t>
            </a:r>
            <a:r>
              <a:rPr lang="en-US" sz="2600" b="1" dirty="0">
                <a:solidFill>
                  <a:schemeClr val="tx1"/>
                </a:solidFill>
              </a:rPr>
              <a:t>processes that have resulted in the formation of those materials, </a:t>
            </a:r>
            <a:r>
              <a:rPr lang="en-US" sz="2600" b="1" dirty="0" smtClean="0">
                <a:solidFill>
                  <a:schemeClr val="tx1"/>
                </a:solidFill>
              </a:rPr>
              <a:t>the </a:t>
            </a:r>
            <a:r>
              <a:rPr lang="en-US" sz="2600" b="1" dirty="0">
                <a:solidFill>
                  <a:schemeClr val="tx1"/>
                </a:solidFill>
              </a:rPr>
              <a:t>water that flows over the surface and lies underground, </a:t>
            </a:r>
            <a:r>
              <a:rPr lang="en-US" sz="2600" b="1" dirty="0" smtClean="0">
                <a:solidFill>
                  <a:schemeClr val="tx1"/>
                </a:solidFill>
              </a:rPr>
              <a:t>the </a:t>
            </a:r>
            <a:r>
              <a:rPr lang="en-US" sz="2600" b="1" dirty="0">
                <a:solidFill>
                  <a:schemeClr val="tx1"/>
                </a:solidFill>
              </a:rPr>
              <a:t>changes that have taken place over the vastness of geological time, and </a:t>
            </a:r>
            <a:r>
              <a:rPr lang="en-US" sz="2600" b="1" dirty="0" smtClean="0">
                <a:solidFill>
                  <a:schemeClr val="tx1"/>
                </a:solidFill>
              </a:rPr>
              <a:t>the </a:t>
            </a:r>
            <a:r>
              <a:rPr lang="en-US" sz="2600" b="1" dirty="0">
                <a:solidFill>
                  <a:schemeClr val="tx1"/>
                </a:solidFill>
              </a:rPr>
              <a:t>changes that we can anticipate will take place in the near future. </a:t>
            </a:r>
          </a:p>
          <a:p>
            <a:pPr algn="just"/>
            <a:endParaRPr lang="en-US" b="1" dirty="0">
              <a:solidFill>
                <a:schemeClr val="tx1"/>
              </a:solidFill>
            </a:endParaRPr>
          </a:p>
        </p:txBody>
      </p:sp>
    </p:spTree>
    <p:extLst>
      <p:ext uri="{BB962C8B-B14F-4D97-AF65-F5344CB8AC3E}">
        <p14:creationId xmlns:p14="http://schemas.microsoft.com/office/powerpoint/2010/main" val="33366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0"/>
            <a:ext cx="7772400" cy="400050"/>
          </a:xfrm>
        </p:spPr>
        <p:txBody>
          <a:bodyPr>
            <a:normAutofit fontScale="90000"/>
          </a:bodyPr>
          <a:lstStyle/>
          <a:p>
            <a:r>
              <a:rPr lang="en-US" sz="2800" b="1" dirty="0" smtClean="0">
                <a:solidFill>
                  <a:srgbClr val="000099"/>
                </a:solidFill>
              </a:rPr>
              <a:t>Geology</a:t>
            </a:r>
            <a:r>
              <a:rPr lang="en-US" sz="2400" b="1" dirty="0" smtClean="0">
                <a:solidFill>
                  <a:srgbClr val="000099"/>
                </a:solidFill>
              </a:rPr>
              <a:t> is </a:t>
            </a:r>
            <a:r>
              <a:rPr lang="en-US" sz="2400" b="1" dirty="0">
                <a:solidFill>
                  <a:srgbClr val="000099"/>
                </a:solidFill>
              </a:rPr>
              <a:t>a </a:t>
            </a:r>
            <a:r>
              <a:rPr lang="en-US" sz="2400" b="1" dirty="0" smtClean="0">
                <a:solidFill>
                  <a:srgbClr val="000099"/>
                </a:solidFill>
              </a:rPr>
              <a:t>hard science</a:t>
            </a:r>
            <a:r>
              <a:rPr lang="en-US" sz="2400" b="1" dirty="0">
                <a:solidFill>
                  <a:srgbClr val="000099"/>
                </a:solidFill>
              </a:rPr>
              <a:t>; </a:t>
            </a:r>
            <a:endParaRPr lang="en-US" sz="2800" b="1" dirty="0">
              <a:solidFill>
                <a:srgbClr val="000099"/>
              </a:solidFill>
            </a:endParaRPr>
          </a:p>
        </p:txBody>
      </p:sp>
      <p:sp>
        <p:nvSpPr>
          <p:cNvPr id="3" name="Subtitle 2"/>
          <p:cNvSpPr>
            <a:spLocks noGrp="1"/>
          </p:cNvSpPr>
          <p:nvPr>
            <p:ph type="subTitle" idx="1"/>
          </p:nvPr>
        </p:nvSpPr>
        <p:spPr>
          <a:xfrm>
            <a:off x="0" y="457200"/>
            <a:ext cx="9144000" cy="6400800"/>
          </a:xfrm>
        </p:spPr>
        <p:txBody>
          <a:bodyPr>
            <a:normAutofit lnSpcReduction="10000"/>
          </a:bodyPr>
          <a:lstStyle/>
          <a:p>
            <a:pPr algn="just"/>
            <a:r>
              <a:rPr lang="en-US" sz="2800" b="1" dirty="0">
                <a:solidFill>
                  <a:srgbClr val="000099"/>
                </a:solidFill>
              </a:rPr>
              <a:t>M</a:t>
            </a:r>
            <a:r>
              <a:rPr lang="en-US" sz="2800" b="1" dirty="0" smtClean="0">
                <a:solidFill>
                  <a:schemeClr val="tx1"/>
                </a:solidFill>
              </a:rPr>
              <a:t>eaning </a:t>
            </a:r>
            <a:r>
              <a:rPr lang="en-US" sz="2800" b="1" dirty="0">
                <a:solidFill>
                  <a:schemeClr val="tx1"/>
                </a:solidFill>
              </a:rPr>
              <a:t>that we use </a:t>
            </a:r>
            <a:r>
              <a:rPr lang="en-US" sz="2800" b="1" dirty="0">
                <a:solidFill>
                  <a:srgbClr val="FF0000"/>
                </a:solidFill>
              </a:rPr>
              <a:t>deductive reasoning and scientific methods to understand geological</a:t>
            </a:r>
            <a:r>
              <a:rPr lang="en-US" sz="2800" b="1" dirty="0">
                <a:solidFill>
                  <a:schemeClr val="tx1"/>
                </a:solidFill>
              </a:rPr>
              <a:t> problems. </a:t>
            </a:r>
            <a:r>
              <a:rPr lang="en-US" sz="2800" b="1" dirty="0" smtClean="0">
                <a:solidFill>
                  <a:schemeClr val="tx1"/>
                </a:solidFill>
              </a:rPr>
              <a:t>       </a:t>
            </a:r>
          </a:p>
          <a:p>
            <a:pPr algn="just"/>
            <a:endParaRPr lang="en-US" sz="2800" b="1" dirty="0">
              <a:solidFill>
                <a:schemeClr val="tx1"/>
              </a:solidFill>
            </a:endParaRPr>
          </a:p>
          <a:p>
            <a:r>
              <a:rPr lang="en-US" sz="2800" b="1" dirty="0" smtClean="0">
                <a:solidFill>
                  <a:schemeClr val="tx1"/>
                </a:solidFill>
              </a:rPr>
              <a:t>Geology</a:t>
            </a:r>
            <a:r>
              <a:rPr lang="en-US" sz="2800" b="1" u="sng" dirty="0" smtClean="0">
                <a:solidFill>
                  <a:srgbClr val="006600"/>
                </a:solidFill>
              </a:rPr>
              <a:t> </a:t>
            </a:r>
            <a:r>
              <a:rPr lang="en-US" sz="2800" b="1" u="sng" dirty="0">
                <a:solidFill>
                  <a:srgbClr val="006600"/>
                </a:solidFill>
              </a:rPr>
              <a:t>provides tools </a:t>
            </a:r>
            <a:endParaRPr lang="en-US" sz="2800" b="1" u="sng" dirty="0" smtClean="0">
              <a:solidFill>
                <a:srgbClr val="006600"/>
              </a:solidFill>
            </a:endParaRPr>
          </a:p>
          <a:p>
            <a:endParaRPr lang="en-US" sz="2800" b="1" dirty="0">
              <a:solidFill>
                <a:schemeClr val="tx1"/>
              </a:solidFill>
            </a:endParaRPr>
          </a:p>
          <a:p>
            <a:pPr marL="342900" indent="-342900" algn="just">
              <a:buFont typeface="Wingdings" pitchFamily="2" charset="2"/>
              <a:buChar char="Ø"/>
            </a:pPr>
            <a:r>
              <a:rPr lang="en-US" sz="2800" b="1" dirty="0" smtClean="0">
                <a:solidFill>
                  <a:schemeClr val="tx1"/>
                </a:solidFill>
              </a:rPr>
              <a:t>To </a:t>
            </a:r>
            <a:r>
              <a:rPr lang="en-US" sz="2800" b="1" dirty="0">
                <a:solidFill>
                  <a:schemeClr val="tx1"/>
                </a:solidFill>
              </a:rPr>
              <a:t>determine the relative and absolute ages of </a:t>
            </a:r>
            <a:r>
              <a:rPr lang="en-US" sz="2800" b="1" dirty="0" smtClean="0">
                <a:solidFill>
                  <a:schemeClr val="tx1"/>
                </a:solidFill>
              </a:rPr>
              <a:t>rocks</a:t>
            </a:r>
          </a:p>
          <a:p>
            <a:pPr algn="just"/>
            <a:r>
              <a:rPr lang="en-US" sz="2800" b="1" dirty="0" smtClean="0">
                <a:solidFill>
                  <a:schemeClr val="tx1"/>
                </a:solidFill>
              </a:rPr>
              <a:t>e.g. from </a:t>
            </a:r>
            <a:r>
              <a:rPr lang="en-US" sz="2800" b="1" dirty="0">
                <a:solidFill>
                  <a:schemeClr val="tx1"/>
                </a:solidFill>
              </a:rPr>
              <a:t>old to </a:t>
            </a:r>
            <a:r>
              <a:rPr lang="en-US" sz="2800" b="1" dirty="0" smtClean="0">
                <a:solidFill>
                  <a:schemeClr val="tx1"/>
                </a:solidFill>
              </a:rPr>
              <a:t>young:  </a:t>
            </a:r>
          </a:p>
          <a:p>
            <a:pPr marL="342900" indent="-342900" algn="just">
              <a:buFont typeface="Wingdings" pitchFamily="2" charset="2"/>
              <a:buChar char="v"/>
            </a:pPr>
            <a:r>
              <a:rPr lang="en-US" sz="2400" b="1" dirty="0" err="1" smtClean="0">
                <a:solidFill>
                  <a:srgbClr val="FF0000"/>
                </a:solidFill>
              </a:rPr>
              <a:t>Archian</a:t>
            </a:r>
            <a:r>
              <a:rPr lang="en-US" sz="2400" b="1" dirty="0">
                <a:solidFill>
                  <a:srgbClr val="FF0000"/>
                </a:solidFill>
              </a:rPr>
              <a:t>, Precambrian (metamorphic rocks, heavy metals, gold …), </a:t>
            </a:r>
            <a:endParaRPr lang="en-US" sz="2400" b="1" dirty="0" smtClean="0">
              <a:solidFill>
                <a:srgbClr val="FF0000"/>
              </a:solidFill>
            </a:endParaRPr>
          </a:p>
          <a:p>
            <a:pPr marL="342900" indent="-342900" algn="just">
              <a:buFont typeface="Wingdings" pitchFamily="2" charset="2"/>
              <a:buChar char="v"/>
            </a:pPr>
            <a:r>
              <a:rPr lang="en-US" sz="2400" b="1" dirty="0" smtClean="0">
                <a:solidFill>
                  <a:schemeClr val="tx1"/>
                </a:solidFill>
              </a:rPr>
              <a:t>Mesozoic </a:t>
            </a:r>
            <a:r>
              <a:rPr lang="en-US" sz="2400" b="1" dirty="0">
                <a:solidFill>
                  <a:schemeClr val="tx1"/>
                </a:solidFill>
              </a:rPr>
              <a:t>is all sedimentary rocks (limestone, sand </a:t>
            </a:r>
            <a:r>
              <a:rPr lang="en-US" sz="2400" b="1" dirty="0" smtClean="0">
                <a:solidFill>
                  <a:schemeClr val="tx1"/>
                </a:solidFill>
              </a:rPr>
              <a:t>stone), </a:t>
            </a:r>
            <a:endParaRPr lang="en-US" sz="2400" b="1" dirty="0">
              <a:solidFill>
                <a:schemeClr val="tx1"/>
              </a:solidFill>
            </a:endParaRPr>
          </a:p>
          <a:p>
            <a:pPr marL="342900" indent="-342900" algn="just">
              <a:buFont typeface="Wingdings" pitchFamily="2" charset="2"/>
              <a:buChar char="v"/>
            </a:pPr>
            <a:r>
              <a:rPr lang="en-US" sz="2400" b="1" dirty="0" smtClean="0">
                <a:solidFill>
                  <a:srgbClr val="0033CC"/>
                </a:solidFill>
              </a:rPr>
              <a:t>Volcanic </a:t>
            </a:r>
            <a:r>
              <a:rPr lang="en-US" sz="2400" b="1" dirty="0">
                <a:solidFill>
                  <a:srgbClr val="0033CC"/>
                </a:solidFill>
              </a:rPr>
              <a:t>(igneous rock, lava flow, and etc</a:t>
            </a:r>
            <a:r>
              <a:rPr lang="en-US" sz="2400" b="1" dirty="0" smtClean="0">
                <a:solidFill>
                  <a:srgbClr val="0033CC"/>
                </a:solidFill>
              </a:rPr>
              <a:t>.)</a:t>
            </a:r>
            <a:r>
              <a:rPr lang="en-US" sz="2400" b="1" dirty="0">
                <a:solidFill>
                  <a:srgbClr val="0033CC"/>
                </a:solidFill>
              </a:rPr>
              <a:t> </a:t>
            </a:r>
            <a:endParaRPr lang="en-US" sz="2400" b="1" dirty="0" smtClean="0">
              <a:solidFill>
                <a:srgbClr val="0033CC"/>
              </a:solidFill>
            </a:endParaRPr>
          </a:p>
          <a:p>
            <a:pPr marL="342900" indent="-342900" algn="just">
              <a:buFont typeface="Wingdings" pitchFamily="2" charset="2"/>
              <a:buChar char="v"/>
            </a:pPr>
            <a:r>
              <a:rPr lang="en-US" sz="2400" b="1" dirty="0" smtClean="0">
                <a:solidFill>
                  <a:srgbClr val="00B050"/>
                </a:solidFill>
              </a:rPr>
              <a:t>alluvial </a:t>
            </a:r>
            <a:r>
              <a:rPr lang="en-US" sz="2400" b="1" dirty="0">
                <a:solidFill>
                  <a:srgbClr val="00B050"/>
                </a:solidFill>
              </a:rPr>
              <a:t>or unconsolidated materials</a:t>
            </a:r>
          </a:p>
          <a:p>
            <a:pPr algn="just"/>
            <a:endParaRPr lang="en-US" sz="2800" b="1" dirty="0">
              <a:solidFill>
                <a:schemeClr val="tx1"/>
              </a:solidFill>
            </a:endParaRPr>
          </a:p>
          <a:p>
            <a:pPr marL="342900" indent="-342900" algn="just">
              <a:buFont typeface="Wingdings" pitchFamily="2" charset="2"/>
              <a:buChar char="Ø"/>
            </a:pPr>
            <a:r>
              <a:rPr lang="en-US" sz="2800" b="1" dirty="0" smtClean="0">
                <a:solidFill>
                  <a:schemeClr val="tx1"/>
                </a:solidFill>
              </a:rPr>
              <a:t>Thus, geology also uses as tool to </a:t>
            </a:r>
            <a:r>
              <a:rPr lang="en-US" sz="2800" b="1" dirty="0">
                <a:solidFill>
                  <a:schemeClr val="tx1"/>
                </a:solidFill>
              </a:rPr>
              <a:t>describe the histories of those </a:t>
            </a:r>
            <a:r>
              <a:rPr lang="en-US" sz="2800" b="1" dirty="0" smtClean="0">
                <a:solidFill>
                  <a:schemeClr val="tx1"/>
                </a:solidFill>
              </a:rPr>
              <a:t>rocks </a:t>
            </a:r>
          </a:p>
          <a:p>
            <a:pPr marL="342900" indent="-342900" algn="just">
              <a:buFont typeface="Wingdings" pitchFamily="2" charset="2"/>
              <a:buChar char="Ø"/>
            </a:pPr>
            <a:endParaRPr lang="en-US" b="1" dirty="0">
              <a:solidFill>
                <a:schemeClr val="tx1"/>
              </a:solidFill>
            </a:endParaRPr>
          </a:p>
          <a:p>
            <a:endParaRPr lang="en-US" dirty="0"/>
          </a:p>
          <a:p>
            <a:endParaRPr lang="en-US" dirty="0"/>
          </a:p>
        </p:txBody>
      </p:sp>
    </p:spTree>
    <p:extLst>
      <p:ext uri="{BB962C8B-B14F-4D97-AF65-F5344CB8AC3E}">
        <p14:creationId xmlns:p14="http://schemas.microsoft.com/office/powerpoint/2010/main" val="718477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rmAutofit/>
          </a:bodyPr>
          <a:lstStyle/>
          <a:p>
            <a:r>
              <a:rPr lang="en-US" sz="2400" b="1" dirty="0" smtClean="0">
                <a:solidFill>
                  <a:srgbClr val="FF0000"/>
                </a:solidFill>
              </a:rPr>
              <a:t>This </a:t>
            </a:r>
            <a:r>
              <a:rPr lang="en-US" sz="2400" b="1" dirty="0">
                <a:solidFill>
                  <a:srgbClr val="FF0000"/>
                </a:solidFill>
              </a:rPr>
              <a:t>course </a:t>
            </a:r>
            <a:r>
              <a:rPr lang="en-US" sz="2400" b="1" dirty="0" smtClean="0">
                <a:solidFill>
                  <a:srgbClr val="FF0000"/>
                </a:solidFill>
              </a:rPr>
              <a:t>generally </a:t>
            </a:r>
            <a:endParaRPr lang="en-US" sz="2400" dirty="0">
              <a:solidFill>
                <a:srgbClr val="FF0000"/>
              </a:solidFill>
            </a:endParaRPr>
          </a:p>
        </p:txBody>
      </p:sp>
      <p:sp>
        <p:nvSpPr>
          <p:cNvPr id="3" name="Subtitle 2"/>
          <p:cNvSpPr>
            <a:spLocks noGrp="1"/>
          </p:cNvSpPr>
          <p:nvPr>
            <p:ph type="subTitle" idx="1"/>
          </p:nvPr>
        </p:nvSpPr>
        <p:spPr>
          <a:xfrm>
            <a:off x="0" y="457200"/>
            <a:ext cx="9144000" cy="6400800"/>
          </a:xfrm>
        </p:spPr>
        <p:txBody>
          <a:bodyPr>
            <a:normAutofit fontScale="85000" lnSpcReduction="10000"/>
          </a:bodyPr>
          <a:lstStyle/>
          <a:p>
            <a:pPr algn="just"/>
            <a:r>
              <a:rPr lang="en-US" b="1" dirty="0">
                <a:solidFill>
                  <a:srgbClr val="FF0000"/>
                </a:solidFill>
              </a:rPr>
              <a:t>P</a:t>
            </a:r>
            <a:r>
              <a:rPr lang="en-US" b="1" dirty="0" smtClean="0">
                <a:solidFill>
                  <a:srgbClr val="FF0000"/>
                </a:solidFill>
              </a:rPr>
              <a:t>rovides </a:t>
            </a:r>
            <a:r>
              <a:rPr lang="en-US" b="1" dirty="0">
                <a:solidFill>
                  <a:srgbClr val="FF0000"/>
                </a:solidFill>
              </a:rPr>
              <a:t>an overview of </a:t>
            </a:r>
          </a:p>
          <a:p>
            <a:pPr marL="457200" indent="-457200" algn="just">
              <a:buFont typeface="Wingdings" pitchFamily="2" charset="2"/>
              <a:buChar char="Ø"/>
            </a:pPr>
            <a:r>
              <a:rPr lang="en-US" b="1" dirty="0" smtClean="0">
                <a:solidFill>
                  <a:schemeClr val="tx1"/>
                </a:solidFill>
              </a:rPr>
              <a:t>Geological </a:t>
            </a:r>
            <a:r>
              <a:rPr lang="en-US" b="1" dirty="0">
                <a:solidFill>
                  <a:schemeClr val="tx1"/>
                </a:solidFill>
              </a:rPr>
              <a:t>processes influencing </a:t>
            </a:r>
            <a:r>
              <a:rPr lang="en-US" b="1" dirty="0" smtClean="0">
                <a:solidFill>
                  <a:schemeClr val="tx1"/>
                </a:solidFill>
              </a:rPr>
              <a:t>natural resources:  </a:t>
            </a:r>
          </a:p>
          <a:p>
            <a:pPr algn="just"/>
            <a:r>
              <a:rPr lang="en-US" b="1" dirty="0" smtClean="0">
                <a:solidFill>
                  <a:schemeClr val="tx1"/>
                </a:solidFill>
              </a:rPr>
              <a:t>water</a:t>
            </a:r>
            <a:r>
              <a:rPr lang="en-US" b="1" dirty="0">
                <a:solidFill>
                  <a:schemeClr val="tx1"/>
                </a:solidFill>
              </a:rPr>
              <a:t>, soil, air, mineral and energy resource availability; </a:t>
            </a:r>
            <a:endParaRPr lang="en-US" b="1" dirty="0" smtClean="0">
              <a:solidFill>
                <a:schemeClr val="tx1"/>
              </a:solidFill>
            </a:endParaRPr>
          </a:p>
          <a:p>
            <a:pPr algn="just"/>
            <a:endParaRPr lang="en-US" b="1" dirty="0">
              <a:solidFill>
                <a:schemeClr val="tx1"/>
              </a:solidFill>
            </a:endParaRPr>
          </a:p>
          <a:p>
            <a:pPr marL="342900" indent="-342900" algn="just">
              <a:buFont typeface="Wingdings" pitchFamily="2" charset="2"/>
              <a:buChar char="Ø"/>
            </a:pPr>
            <a:r>
              <a:rPr lang="en-US" b="1" dirty="0">
                <a:solidFill>
                  <a:schemeClr val="tx1"/>
                </a:solidFill>
              </a:rPr>
              <a:t>The environmental impacts associated with utilization of these resources; </a:t>
            </a:r>
            <a:endParaRPr lang="en-US" b="1" dirty="0" smtClean="0">
              <a:solidFill>
                <a:schemeClr val="tx1"/>
              </a:solidFill>
            </a:endParaRPr>
          </a:p>
          <a:p>
            <a:pPr marL="342900" indent="-342900" algn="just">
              <a:buFont typeface="Wingdings" pitchFamily="2" charset="2"/>
              <a:buChar char="Ø"/>
            </a:pPr>
            <a:endParaRPr lang="en-US" b="1" dirty="0">
              <a:solidFill>
                <a:schemeClr val="tx1"/>
              </a:solidFill>
            </a:endParaRPr>
          </a:p>
          <a:p>
            <a:pPr marL="342900" indent="-342900" algn="just">
              <a:buFont typeface="Wingdings" pitchFamily="2" charset="2"/>
              <a:buChar char="Ø"/>
            </a:pPr>
            <a:r>
              <a:rPr lang="en-US" b="1" dirty="0">
                <a:solidFill>
                  <a:schemeClr val="tx1"/>
                </a:solidFill>
              </a:rPr>
              <a:t>Near surface processes influencing humans </a:t>
            </a:r>
            <a:r>
              <a:rPr lang="en-US" b="1" dirty="0" smtClean="0">
                <a:solidFill>
                  <a:schemeClr val="tx1"/>
                </a:solidFill>
              </a:rPr>
              <a:t>including:</a:t>
            </a:r>
          </a:p>
          <a:p>
            <a:pPr algn="just"/>
            <a:r>
              <a:rPr lang="en-US" b="1" dirty="0">
                <a:solidFill>
                  <a:schemeClr val="tx1"/>
                </a:solidFill>
              </a:rPr>
              <a:t> </a:t>
            </a:r>
            <a:r>
              <a:rPr lang="en-US" b="1" dirty="0" smtClean="0">
                <a:solidFill>
                  <a:schemeClr val="tx1"/>
                </a:solidFill>
              </a:rPr>
              <a:t>                      </a:t>
            </a:r>
            <a:r>
              <a:rPr lang="en-US" b="1" dirty="0">
                <a:solidFill>
                  <a:schemeClr val="tx1"/>
                </a:solidFill>
              </a:rPr>
              <a:t>erosion, floods, and land slides; </a:t>
            </a:r>
            <a:r>
              <a:rPr lang="en-US" b="1" dirty="0" smtClean="0">
                <a:solidFill>
                  <a:schemeClr val="tx1"/>
                </a:solidFill>
              </a:rPr>
              <a:t>land subsidence </a:t>
            </a:r>
          </a:p>
          <a:p>
            <a:r>
              <a:rPr lang="en-US" b="1" dirty="0" smtClean="0">
                <a:solidFill>
                  <a:srgbClr val="FF0000"/>
                </a:solidFill>
              </a:rPr>
              <a:t>How they occurred? How can evaluate? </a:t>
            </a:r>
            <a:endParaRPr lang="en-US" b="1" dirty="0">
              <a:solidFill>
                <a:srgbClr val="FF0000"/>
              </a:solidFill>
            </a:endParaRPr>
          </a:p>
          <a:p>
            <a:pPr marL="342900" indent="-342900" algn="just">
              <a:buFont typeface="Wingdings" pitchFamily="2" charset="2"/>
              <a:buChar char="Ø"/>
            </a:pPr>
            <a:r>
              <a:rPr lang="en-US" b="1" dirty="0" smtClean="0">
                <a:solidFill>
                  <a:schemeClr val="tx1"/>
                </a:solidFill>
              </a:rPr>
              <a:t>Deep </a:t>
            </a:r>
            <a:r>
              <a:rPr lang="en-US" b="1" dirty="0">
                <a:solidFill>
                  <a:schemeClr val="tx1"/>
                </a:solidFill>
              </a:rPr>
              <a:t>geological processes controlling catastrophic events such as </a:t>
            </a:r>
            <a:r>
              <a:rPr lang="en-US" b="1" dirty="0" smtClean="0">
                <a:solidFill>
                  <a:srgbClr val="FF0000"/>
                </a:solidFill>
              </a:rPr>
              <a:t>earthquakes </a:t>
            </a:r>
            <a:r>
              <a:rPr lang="en-US" b="1" dirty="0">
                <a:solidFill>
                  <a:srgbClr val="FF0000"/>
                </a:solidFill>
              </a:rPr>
              <a:t>and volcanoes</a:t>
            </a:r>
            <a:r>
              <a:rPr lang="en-US" b="1" dirty="0" smtClean="0">
                <a:solidFill>
                  <a:srgbClr val="FF0000"/>
                </a:solidFill>
              </a:rPr>
              <a:t>.</a:t>
            </a:r>
          </a:p>
          <a:p>
            <a:pPr algn="just"/>
            <a:endParaRPr lang="en-US" b="1" dirty="0">
              <a:solidFill>
                <a:srgbClr val="FF0000"/>
              </a:solidFill>
            </a:endParaRPr>
          </a:p>
          <a:p>
            <a:pPr marL="342900" indent="-342900" algn="just">
              <a:buFont typeface="Wingdings" pitchFamily="2" charset="2"/>
              <a:buChar char="Ø"/>
            </a:pPr>
            <a:r>
              <a:rPr lang="en-US" b="1" dirty="0" smtClean="0">
                <a:solidFill>
                  <a:schemeClr val="tx1"/>
                </a:solidFill>
              </a:rPr>
              <a:t>The </a:t>
            </a:r>
            <a:r>
              <a:rPr lang="en-US" b="1" dirty="0">
                <a:solidFill>
                  <a:schemeClr val="tx1"/>
                </a:solidFill>
              </a:rPr>
              <a:t>Earth's climate-past, present and </a:t>
            </a:r>
            <a:r>
              <a:rPr lang="en-US" b="1" dirty="0" smtClean="0">
                <a:solidFill>
                  <a:schemeClr val="tx1"/>
                </a:solidFill>
              </a:rPr>
              <a:t>future</a:t>
            </a:r>
            <a:endParaRPr lang="en-US" b="1" dirty="0">
              <a:solidFill>
                <a:schemeClr val="tx1"/>
              </a:solidFill>
            </a:endParaRPr>
          </a:p>
          <a:p>
            <a:endParaRPr lang="en-US" dirty="0"/>
          </a:p>
        </p:txBody>
      </p:sp>
    </p:spTree>
    <p:extLst>
      <p:ext uri="{BB962C8B-B14F-4D97-AF65-F5344CB8AC3E}">
        <p14:creationId xmlns:p14="http://schemas.microsoft.com/office/powerpoint/2010/main" val="2601137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7772400" cy="323850"/>
          </a:xfrm>
        </p:spPr>
        <p:txBody>
          <a:bodyPr>
            <a:noAutofit/>
          </a:bodyPr>
          <a:lstStyle/>
          <a:p>
            <a:r>
              <a:rPr lang="en-US" sz="2800" b="1" dirty="0" smtClean="0"/>
              <a:t>Moreover, </a:t>
            </a:r>
            <a:endParaRPr lang="en-US" sz="2800" b="1" dirty="0"/>
          </a:p>
        </p:txBody>
      </p:sp>
      <p:sp>
        <p:nvSpPr>
          <p:cNvPr id="3" name="Subtitle 2"/>
          <p:cNvSpPr>
            <a:spLocks noGrp="1"/>
          </p:cNvSpPr>
          <p:nvPr>
            <p:ph type="subTitle" idx="1"/>
          </p:nvPr>
        </p:nvSpPr>
        <p:spPr>
          <a:xfrm>
            <a:off x="0" y="381000"/>
            <a:ext cx="9144000" cy="6477000"/>
          </a:xfrm>
        </p:spPr>
        <p:txBody>
          <a:bodyPr>
            <a:normAutofit/>
          </a:bodyPr>
          <a:lstStyle/>
          <a:p>
            <a:pPr algn="just"/>
            <a:r>
              <a:rPr lang="en-US" sz="2600" b="1" dirty="0">
                <a:solidFill>
                  <a:schemeClr val="tx1"/>
                </a:solidFill>
              </a:rPr>
              <a:t>Geology provides the primary evidence for plate tectonics</a:t>
            </a:r>
            <a:r>
              <a:rPr lang="en-US" sz="2600" b="1" dirty="0" smtClean="0">
                <a:solidFill>
                  <a:schemeClr val="tx1"/>
                </a:solidFill>
              </a:rPr>
              <a:t>,</a:t>
            </a:r>
          </a:p>
          <a:p>
            <a:pPr algn="just"/>
            <a:endParaRPr lang="en-US" sz="2600" b="1" dirty="0">
              <a:solidFill>
                <a:schemeClr val="tx1"/>
              </a:solidFill>
            </a:endParaRPr>
          </a:p>
          <a:p>
            <a:pPr algn="just"/>
            <a:r>
              <a:rPr lang="en-US" sz="2600" b="1" dirty="0">
                <a:solidFill>
                  <a:schemeClr val="tx1"/>
                </a:solidFill>
              </a:rPr>
              <a:t>It is, arguably, the most integrated of all of the sciences because it involves the understanding and application of all of the other sciences: physics, chemistry, biology, mathematics, astronomy, and others. </a:t>
            </a:r>
          </a:p>
          <a:p>
            <a:pPr algn="just"/>
            <a:endParaRPr lang="en-US" sz="2600" b="1" dirty="0">
              <a:solidFill>
                <a:schemeClr val="tx1"/>
              </a:solidFill>
            </a:endParaRPr>
          </a:p>
          <a:p>
            <a:pPr algn="just"/>
            <a:r>
              <a:rPr lang="en-US" sz="2600" b="1" dirty="0">
                <a:solidFill>
                  <a:schemeClr val="tx1"/>
                </a:solidFill>
              </a:rPr>
              <a:t>But unlike most of the other sciences, geology </a:t>
            </a:r>
            <a:r>
              <a:rPr lang="en-US" sz="2600" b="1" dirty="0">
                <a:solidFill>
                  <a:srgbClr val="FF0000"/>
                </a:solidFill>
              </a:rPr>
              <a:t>has an extra dimension, that of time — deep time — billions of years of it. </a:t>
            </a:r>
            <a:endParaRPr lang="en-US" sz="2600" b="1" dirty="0" smtClean="0">
              <a:solidFill>
                <a:srgbClr val="FF0000"/>
              </a:solidFill>
            </a:endParaRPr>
          </a:p>
          <a:p>
            <a:pPr algn="just"/>
            <a:endParaRPr lang="en-US" sz="2600" b="1" dirty="0">
              <a:solidFill>
                <a:schemeClr val="tx1"/>
              </a:solidFill>
            </a:endParaRPr>
          </a:p>
          <a:p>
            <a:pPr algn="just"/>
            <a:r>
              <a:rPr lang="en-US" sz="2600" b="1" dirty="0">
                <a:solidFill>
                  <a:schemeClr val="tx1"/>
                </a:solidFill>
              </a:rPr>
              <a:t>By combining these tools, geologists are able to chronicle the geological history of the Earth as a whole, and also to demonstrate the age of the Earth. </a:t>
            </a:r>
          </a:p>
          <a:p>
            <a:pPr algn="just"/>
            <a:endParaRPr lang="en-US" b="1" dirty="0">
              <a:solidFill>
                <a:schemeClr val="tx1"/>
              </a:solidFill>
            </a:endParaRPr>
          </a:p>
          <a:p>
            <a:endParaRPr lang="en-US" dirty="0"/>
          </a:p>
        </p:txBody>
      </p:sp>
    </p:spTree>
    <p:extLst>
      <p:ext uri="{BB962C8B-B14F-4D97-AF65-F5344CB8AC3E}">
        <p14:creationId xmlns:p14="http://schemas.microsoft.com/office/powerpoint/2010/main" val="22926929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772400" cy="381000"/>
          </a:xfrm>
        </p:spPr>
        <p:txBody>
          <a:bodyPr>
            <a:normAutofit fontScale="90000"/>
          </a:bodyPr>
          <a:lstStyle/>
          <a:p>
            <a:r>
              <a:rPr lang="en-US" sz="2800" b="1" dirty="0" smtClean="0">
                <a:solidFill>
                  <a:srgbClr val="000099"/>
                </a:solidFill>
              </a:rPr>
              <a:t>Main Subdivisions of Geology </a:t>
            </a:r>
            <a:endParaRPr lang="en-US" sz="2800" dirty="0">
              <a:solidFill>
                <a:srgbClr val="000099"/>
              </a:solidFill>
            </a:endParaRPr>
          </a:p>
        </p:txBody>
      </p:sp>
      <p:sp>
        <p:nvSpPr>
          <p:cNvPr id="3" name="Subtitle 2"/>
          <p:cNvSpPr>
            <a:spLocks noGrp="1"/>
          </p:cNvSpPr>
          <p:nvPr>
            <p:ph type="subTitle" idx="1"/>
          </p:nvPr>
        </p:nvSpPr>
        <p:spPr>
          <a:xfrm>
            <a:off x="0" y="457200"/>
            <a:ext cx="9144000" cy="6400800"/>
          </a:xfrm>
        </p:spPr>
        <p:txBody>
          <a:bodyPr>
            <a:normAutofit fontScale="92500"/>
          </a:bodyPr>
          <a:lstStyle/>
          <a:p>
            <a:pPr algn="just"/>
            <a:r>
              <a:rPr lang="en-US" sz="2600" b="1" dirty="0" smtClean="0">
                <a:solidFill>
                  <a:schemeClr val="tx1"/>
                </a:solidFill>
              </a:rPr>
              <a:t>Broadly </a:t>
            </a:r>
            <a:r>
              <a:rPr lang="en-US" sz="2600" b="1" dirty="0">
                <a:solidFill>
                  <a:schemeClr val="tx1"/>
                </a:solidFill>
              </a:rPr>
              <a:t>geology can be divided into many more specific branches. Traditionally, can divide mainly to:</a:t>
            </a:r>
          </a:p>
          <a:p>
            <a:pPr algn="just"/>
            <a:endParaRPr lang="en-US" sz="2600" b="1" dirty="0">
              <a:solidFill>
                <a:schemeClr val="tx1"/>
              </a:solidFill>
            </a:endParaRPr>
          </a:p>
          <a:p>
            <a:pPr marL="457200" indent="-457200" algn="just">
              <a:buFont typeface="Wingdings" pitchFamily="2" charset="2"/>
              <a:buChar char="v"/>
            </a:pPr>
            <a:r>
              <a:rPr lang="en-US" sz="2600" b="1" dirty="0">
                <a:solidFill>
                  <a:schemeClr val="tx1"/>
                </a:solidFill>
              </a:rPr>
              <a:t>P</a:t>
            </a:r>
            <a:r>
              <a:rPr lang="en-US" sz="2600" b="1" dirty="0">
                <a:solidFill>
                  <a:srgbClr val="FF0000"/>
                </a:solidFill>
              </a:rPr>
              <a:t>hysical geology and Historical </a:t>
            </a:r>
            <a:r>
              <a:rPr lang="en-US" sz="2600" b="1" dirty="0" smtClean="0">
                <a:solidFill>
                  <a:srgbClr val="FF0000"/>
                </a:solidFill>
              </a:rPr>
              <a:t>geology</a:t>
            </a:r>
            <a:endParaRPr lang="en-US" sz="2600" b="1" dirty="0">
              <a:solidFill>
                <a:srgbClr val="FF0000"/>
              </a:solidFill>
            </a:endParaRPr>
          </a:p>
          <a:p>
            <a:pPr algn="just"/>
            <a:r>
              <a:rPr lang="en-US" sz="2600" b="1" dirty="0">
                <a:solidFill>
                  <a:schemeClr val="tx1"/>
                </a:solidFill>
              </a:rPr>
              <a:t>Physical geology</a:t>
            </a:r>
            <a:r>
              <a:rPr lang="en-US" sz="2600" dirty="0">
                <a:solidFill>
                  <a:schemeClr val="tx1"/>
                </a:solidFill>
              </a:rPr>
              <a:t>: study of the solid Earth and the processes that change the physical landscape of the planet. </a:t>
            </a:r>
            <a:r>
              <a:rPr lang="en-US" sz="2600" b="1" dirty="0">
                <a:solidFill>
                  <a:srgbClr val="FF0000"/>
                </a:solidFill>
              </a:rPr>
              <a:t>It focuses more on the present day planet,</a:t>
            </a:r>
          </a:p>
          <a:p>
            <a:pPr algn="just"/>
            <a:endParaRPr lang="en-US" sz="2600" b="1" dirty="0">
              <a:solidFill>
                <a:srgbClr val="FF0000"/>
              </a:solidFill>
            </a:endParaRPr>
          </a:p>
          <a:p>
            <a:pPr algn="just"/>
            <a:r>
              <a:rPr lang="en-US" sz="2600" b="1" dirty="0">
                <a:solidFill>
                  <a:schemeClr val="tx1"/>
                </a:solidFill>
              </a:rPr>
              <a:t>Historical geology</a:t>
            </a:r>
            <a:r>
              <a:rPr lang="en-US" sz="2600" dirty="0">
                <a:solidFill>
                  <a:schemeClr val="tx1"/>
                </a:solidFill>
              </a:rPr>
              <a:t>: study of analyzing Earth's past by investigating rocks and the information found in them. </a:t>
            </a:r>
            <a:r>
              <a:rPr lang="en-US" sz="2600" b="1" dirty="0">
                <a:solidFill>
                  <a:srgbClr val="FF0000"/>
                </a:solidFill>
              </a:rPr>
              <a:t>It focuses on historical geology investigates the planet's past. </a:t>
            </a:r>
            <a:endParaRPr lang="en-US" sz="2600" b="1" dirty="0" smtClean="0">
              <a:solidFill>
                <a:srgbClr val="FF0000"/>
              </a:solidFill>
            </a:endParaRPr>
          </a:p>
          <a:p>
            <a:pPr algn="just"/>
            <a:endParaRPr lang="en-US" sz="2600" b="1" dirty="0" smtClean="0">
              <a:solidFill>
                <a:srgbClr val="FF0000"/>
              </a:solidFill>
            </a:endParaRPr>
          </a:p>
          <a:p>
            <a:pPr algn="just"/>
            <a:r>
              <a:rPr lang="en-US" sz="2800" b="1" dirty="0">
                <a:solidFill>
                  <a:srgbClr val="000099"/>
                </a:solidFill>
              </a:rPr>
              <a:t>But over the past three decades, a new main subdivision </a:t>
            </a:r>
            <a:endParaRPr lang="en-US" sz="2800" dirty="0">
              <a:solidFill>
                <a:srgbClr val="000099"/>
              </a:solidFill>
            </a:endParaRPr>
          </a:p>
          <a:p>
            <a:pPr algn="just"/>
            <a:r>
              <a:rPr lang="en-US" sz="2800" b="1" dirty="0">
                <a:solidFill>
                  <a:schemeClr val="tx1"/>
                </a:solidFill>
              </a:rPr>
              <a:t>Was added to the field of geology i.e. </a:t>
            </a:r>
            <a:r>
              <a:rPr lang="en-US" sz="2800" b="1" dirty="0">
                <a:solidFill>
                  <a:srgbClr val="FF0000"/>
                </a:solidFill>
              </a:rPr>
              <a:t>environmental geology</a:t>
            </a:r>
          </a:p>
          <a:p>
            <a:pPr algn="just"/>
            <a:r>
              <a:rPr lang="en-US" sz="2800" b="1" dirty="0">
                <a:solidFill>
                  <a:schemeClr val="tx1"/>
                </a:solidFill>
              </a:rPr>
              <a:t>                   </a:t>
            </a:r>
            <a:r>
              <a:rPr lang="en-US" sz="2800" b="1" dirty="0" smtClean="0">
                <a:solidFill>
                  <a:schemeClr val="tx1"/>
                </a:solidFill>
              </a:rPr>
              <a:t>(The main </a:t>
            </a:r>
            <a:r>
              <a:rPr lang="en-US" sz="2800" b="1" dirty="0">
                <a:solidFill>
                  <a:schemeClr val="tx1"/>
                </a:solidFill>
              </a:rPr>
              <a:t>topic </a:t>
            </a:r>
            <a:r>
              <a:rPr lang="en-US" sz="2800" b="1" dirty="0" smtClean="0">
                <a:solidFill>
                  <a:schemeClr val="tx1"/>
                </a:solidFill>
              </a:rPr>
              <a:t>and will </a:t>
            </a:r>
            <a:r>
              <a:rPr lang="en-US" sz="2800" b="1" dirty="0">
                <a:solidFill>
                  <a:schemeClr val="tx1"/>
                </a:solidFill>
              </a:rPr>
              <a:t>discuss latter)</a:t>
            </a:r>
          </a:p>
          <a:p>
            <a:pPr algn="just"/>
            <a:endParaRPr lang="en-US" sz="2600" b="1" dirty="0">
              <a:solidFill>
                <a:srgbClr val="FF0000"/>
              </a:solidFill>
            </a:endParaRPr>
          </a:p>
          <a:p>
            <a:endParaRPr lang="en-US" dirty="0"/>
          </a:p>
          <a:p>
            <a:endParaRPr lang="en-US" dirty="0"/>
          </a:p>
        </p:txBody>
      </p:sp>
    </p:spTree>
    <p:extLst>
      <p:ext uri="{BB962C8B-B14F-4D97-AF65-F5344CB8AC3E}">
        <p14:creationId xmlns:p14="http://schemas.microsoft.com/office/powerpoint/2010/main" val="14875051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476250"/>
          </a:xfrm>
        </p:spPr>
        <p:txBody>
          <a:bodyPr>
            <a:normAutofit fontScale="90000"/>
          </a:bodyPr>
          <a:lstStyle/>
          <a:p>
            <a:r>
              <a:rPr lang="en-US" b="1" dirty="0"/>
              <a:t>In general geology</a:t>
            </a:r>
            <a:r>
              <a:rPr lang="en-US" b="1" dirty="0" smtClean="0"/>
              <a:t>,</a:t>
            </a:r>
            <a:endParaRPr lang="en-US" dirty="0"/>
          </a:p>
        </p:txBody>
      </p:sp>
      <p:sp>
        <p:nvSpPr>
          <p:cNvPr id="3" name="Subtitle 2"/>
          <p:cNvSpPr>
            <a:spLocks noGrp="1"/>
          </p:cNvSpPr>
          <p:nvPr>
            <p:ph type="subTitle" idx="1"/>
          </p:nvPr>
        </p:nvSpPr>
        <p:spPr>
          <a:xfrm>
            <a:off x="0" y="533400"/>
            <a:ext cx="9144000" cy="6324600"/>
          </a:xfrm>
        </p:spPr>
        <p:txBody>
          <a:bodyPr>
            <a:normAutofit fontScale="62500" lnSpcReduction="20000"/>
          </a:bodyPr>
          <a:lstStyle/>
          <a:p>
            <a:pPr algn="just"/>
            <a:r>
              <a:rPr lang="en-US" b="1" dirty="0" smtClean="0">
                <a:solidFill>
                  <a:schemeClr val="tx1"/>
                </a:solidFill>
              </a:rPr>
              <a:t>Describes </a:t>
            </a:r>
            <a:r>
              <a:rPr lang="en-US" b="1" dirty="0">
                <a:solidFill>
                  <a:schemeClr val="tx1"/>
                </a:solidFill>
              </a:rPr>
              <a:t>the structure of </a:t>
            </a:r>
          </a:p>
          <a:p>
            <a:pPr marL="685800" indent="-685800" algn="just">
              <a:buFont typeface="Wingdings" pitchFamily="2" charset="2"/>
              <a:buChar char="Ø"/>
            </a:pPr>
            <a:r>
              <a:rPr lang="en-US" b="1" dirty="0">
                <a:solidFill>
                  <a:srgbClr val="FF0000"/>
                </a:solidFill>
              </a:rPr>
              <a:t>the Earth on and </a:t>
            </a:r>
          </a:p>
          <a:p>
            <a:pPr marL="685800" indent="-685800" algn="just">
              <a:buFont typeface="Wingdings" pitchFamily="2" charset="2"/>
              <a:buChar char="Ø"/>
            </a:pPr>
            <a:r>
              <a:rPr lang="en-US" b="1" dirty="0">
                <a:solidFill>
                  <a:srgbClr val="FF0000"/>
                </a:solidFill>
              </a:rPr>
              <a:t>beneath its surface, and </a:t>
            </a:r>
          </a:p>
          <a:p>
            <a:pPr marL="685800" indent="-685800" algn="just">
              <a:buFont typeface="Wingdings" pitchFamily="2" charset="2"/>
              <a:buChar char="Ø"/>
            </a:pPr>
            <a:r>
              <a:rPr lang="en-US" b="1" dirty="0">
                <a:solidFill>
                  <a:srgbClr val="FF0000"/>
                </a:solidFill>
              </a:rPr>
              <a:t>the processes that have shaped that structure. </a:t>
            </a:r>
          </a:p>
          <a:p>
            <a:pPr algn="just"/>
            <a:endParaRPr lang="en-US" b="1" dirty="0" smtClean="0">
              <a:solidFill>
                <a:schemeClr val="tx1"/>
              </a:solidFill>
            </a:endParaRPr>
          </a:p>
          <a:p>
            <a:pPr algn="just"/>
            <a:r>
              <a:rPr lang="en-US" b="1" dirty="0" smtClean="0">
                <a:solidFill>
                  <a:schemeClr val="tx1"/>
                </a:solidFill>
              </a:rPr>
              <a:t>About </a:t>
            </a:r>
            <a:r>
              <a:rPr lang="en-US" b="1" dirty="0">
                <a:solidFill>
                  <a:schemeClr val="tx1"/>
                </a:solidFill>
              </a:rPr>
              <a:t>understanding the evolution of life on Earth; In time frame </a:t>
            </a:r>
          </a:p>
          <a:p>
            <a:pPr algn="just"/>
            <a:r>
              <a:rPr lang="en-US" b="1" dirty="0" smtClean="0">
                <a:solidFill>
                  <a:schemeClr val="tx1"/>
                </a:solidFill>
              </a:rPr>
              <a:t>Historical geology (from </a:t>
            </a:r>
            <a:r>
              <a:rPr lang="en-US" b="1" dirty="0">
                <a:solidFill>
                  <a:schemeClr val="tx1"/>
                </a:solidFill>
              </a:rPr>
              <a:t>old to </a:t>
            </a:r>
            <a:r>
              <a:rPr lang="en-US" b="1" dirty="0" smtClean="0">
                <a:solidFill>
                  <a:schemeClr val="tx1"/>
                </a:solidFill>
              </a:rPr>
              <a:t>young)</a:t>
            </a:r>
          </a:p>
          <a:p>
            <a:pPr algn="just"/>
            <a:r>
              <a:rPr lang="en-US" b="1" dirty="0" smtClean="0">
                <a:solidFill>
                  <a:schemeClr val="tx1"/>
                </a:solidFill>
              </a:rPr>
              <a:t>e.g</a:t>
            </a:r>
            <a:r>
              <a:rPr lang="en-US" b="1" dirty="0">
                <a:solidFill>
                  <a:schemeClr val="tx1"/>
                </a:solidFill>
              </a:rPr>
              <a:t>. </a:t>
            </a:r>
            <a:endParaRPr lang="en-US" b="1" dirty="0" smtClean="0">
              <a:solidFill>
                <a:schemeClr val="tx1"/>
              </a:solidFill>
            </a:endParaRPr>
          </a:p>
          <a:p>
            <a:pPr marL="457200" indent="-457200" algn="just">
              <a:buFont typeface="Wingdings" pitchFamily="2" charset="2"/>
              <a:buChar char="v"/>
            </a:pPr>
            <a:r>
              <a:rPr lang="en-US" b="1" dirty="0" err="1" smtClean="0">
                <a:solidFill>
                  <a:schemeClr val="tx1"/>
                </a:solidFill>
              </a:rPr>
              <a:t>Archian</a:t>
            </a:r>
            <a:r>
              <a:rPr lang="en-US" b="1" dirty="0">
                <a:solidFill>
                  <a:schemeClr val="tx1"/>
                </a:solidFill>
              </a:rPr>
              <a:t>, Precambrian (metamorphic rocks, heavy metals, gold …), </a:t>
            </a:r>
            <a:endParaRPr lang="en-US" b="1" dirty="0" smtClean="0">
              <a:solidFill>
                <a:schemeClr val="tx1"/>
              </a:solidFill>
            </a:endParaRPr>
          </a:p>
          <a:p>
            <a:pPr marL="457200" indent="-457200" algn="just">
              <a:buFont typeface="Wingdings" pitchFamily="2" charset="2"/>
              <a:buChar char="v"/>
            </a:pPr>
            <a:r>
              <a:rPr lang="en-US" b="1" dirty="0" smtClean="0">
                <a:solidFill>
                  <a:schemeClr val="tx1"/>
                </a:solidFill>
              </a:rPr>
              <a:t>Mesozoic rocks </a:t>
            </a:r>
            <a:r>
              <a:rPr lang="en-US" b="1" dirty="0">
                <a:solidFill>
                  <a:schemeClr val="tx1"/>
                </a:solidFill>
              </a:rPr>
              <a:t>(limestone, sand stone, alluvial or unconsolidated materials</a:t>
            </a:r>
            <a:r>
              <a:rPr lang="en-US" b="1" dirty="0" smtClean="0">
                <a:solidFill>
                  <a:schemeClr val="tx1"/>
                </a:solidFill>
              </a:rPr>
              <a:t>),</a:t>
            </a:r>
          </a:p>
          <a:p>
            <a:pPr marL="457200" indent="-457200" algn="just">
              <a:buFont typeface="Wingdings" pitchFamily="2" charset="2"/>
              <a:buChar char="v"/>
            </a:pPr>
            <a:r>
              <a:rPr lang="en-US" b="1" dirty="0" smtClean="0">
                <a:solidFill>
                  <a:schemeClr val="tx1"/>
                </a:solidFill>
              </a:rPr>
              <a:t>Volcanic </a:t>
            </a:r>
            <a:r>
              <a:rPr lang="en-US" b="1" dirty="0">
                <a:solidFill>
                  <a:schemeClr val="tx1"/>
                </a:solidFill>
              </a:rPr>
              <a:t>(igneous rock, lava flow, and etc.)</a:t>
            </a:r>
          </a:p>
          <a:p>
            <a:pPr lvl="0" algn="just"/>
            <a:endParaRPr lang="en-US" b="1" dirty="0">
              <a:solidFill>
                <a:schemeClr val="tx1"/>
              </a:solidFill>
            </a:endParaRPr>
          </a:p>
          <a:p>
            <a:pPr lvl="0" algn="just"/>
            <a:r>
              <a:rPr lang="en-US" b="1" dirty="0">
                <a:solidFill>
                  <a:schemeClr val="tx1"/>
                </a:solidFill>
              </a:rPr>
              <a:t>About discovering resources such as </a:t>
            </a:r>
            <a:r>
              <a:rPr lang="en-US" b="1" dirty="0" smtClean="0">
                <a:solidFill>
                  <a:schemeClr val="tx1"/>
                </a:solidFill>
              </a:rPr>
              <a:t>metals, soils, water, </a:t>
            </a:r>
            <a:r>
              <a:rPr lang="en-US" b="1" dirty="0">
                <a:solidFill>
                  <a:schemeClr val="tx1"/>
                </a:solidFill>
              </a:rPr>
              <a:t>and energy; </a:t>
            </a:r>
          </a:p>
          <a:p>
            <a:pPr lvl="0" algn="just"/>
            <a:endParaRPr lang="en-US" b="1" dirty="0" smtClean="0">
              <a:solidFill>
                <a:schemeClr val="tx1"/>
              </a:solidFill>
            </a:endParaRPr>
          </a:p>
          <a:p>
            <a:pPr lvl="0" algn="just"/>
            <a:r>
              <a:rPr lang="en-US" b="1" dirty="0" smtClean="0">
                <a:solidFill>
                  <a:schemeClr val="tx1"/>
                </a:solidFill>
              </a:rPr>
              <a:t>About </a:t>
            </a:r>
            <a:r>
              <a:rPr lang="en-US" b="1" dirty="0">
                <a:solidFill>
                  <a:schemeClr val="tx1"/>
                </a:solidFill>
              </a:rPr>
              <a:t>recognizing and minimizing the environmental implications of use of those resources; </a:t>
            </a:r>
          </a:p>
          <a:p>
            <a:pPr lvl="0" algn="just"/>
            <a:endParaRPr lang="en-US" b="1" dirty="0">
              <a:solidFill>
                <a:schemeClr val="tx1"/>
              </a:solidFill>
            </a:endParaRPr>
          </a:p>
          <a:p>
            <a:pPr lvl="0" algn="just"/>
            <a:r>
              <a:rPr lang="en-US" b="1" dirty="0">
                <a:solidFill>
                  <a:schemeClr val="tx1"/>
                </a:solidFill>
              </a:rPr>
              <a:t>About how to mitigate the hazards related to earthquakes, volcanic eruptions, and slope </a:t>
            </a:r>
            <a:r>
              <a:rPr lang="en-US" b="1" dirty="0" smtClean="0">
                <a:solidFill>
                  <a:schemeClr val="tx1"/>
                </a:solidFill>
              </a:rPr>
              <a:t>failures (subsidence, land slide and etc.) </a:t>
            </a:r>
            <a:endParaRPr lang="en-US" b="1" dirty="0">
              <a:solidFill>
                <a:schemeClr val="tx1"/>
              </a:solidFill>
            </a:endParaRPr>
          </a:p>
          <a:p>
            <a:r>
              <a:rPr lang="en-US" b="1" dirty="0" smtClean="0">
                <a:solidFill>
                  <a:srgbClr val="0033CC"/>
                </a:solidFill>
              </a:rPr>
              <a:t>Generally, understanding </a:t>
            </a:r>
            <a:r>
              <a:rPr lang="en-US" b="1" dirty="0">
                <a:solidFill>
                  <a:srgbClr val="0033CC"/>
                </a:solidFill>
              </a:rPr>
              <a:t>the earth systems and their changes is critical to solving environmental problems. </a:t>
            </a:r>
          </a:p>
          <a:p>
            <a:endParaRPr lang="en-US" dirty="0"/>
          </a:p>
        </p:txBody>
      </p:sp>
    </p:spTree>
    <p:extLst>
      <p:ext uri="{BB962C8B-B14F-4D97-AF65-F5344CB8AC3E}">
        <p14:creationId xmlns:p14="http://schemas.microsoft.com/office/powerpoint/2010/main" val="7846118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00050"/>
          </a:xfrm>
        </p:spPr>
        <p:txBody>
          <a:bodyPr>
            <a:noAutofit/>
          </a:bodyPr>
          <a:lstStyle/>
          <a:p>
            <a:r>
              <a:rPr lang="en-US" sz="2800" b="1" dirty="0" smtClean="0"/>
              <a:t>In addition to the geological nature, we need also </a:t>
            </a:r>
            <a:endParaRPr lang="en-US" sz="2800" b="1" dirty="0"/>
          </a:p>
        </p:txBody>
      </p:sp>
      <p:sp>
        <p:nvSpPr>
          <p:cNvPr id="3" name="Subtitle 2"/>
          <p:cNvSpPr>
            <a:spLocks noGrp="1"/>
          </p:cNvSpPr>
          <p:nvPr>
            <p:ph type="subTitle" idx="1"/>
          </p:nvPr>
        </p:nvSpPr>
        <p:spPr>
          <a:xfrm>
            <a:off x="0" y="381000"/>
            <a:ext cx="9144000" cy="6477000"/>
          </a:xfrm>
        </p:spPr>
        <p:txBody>
          <a:bodyPr>
            <a:normAutofit fontScale="62500" lnSpcReduction="20000"/>
          </a:bodyPr>
          <a:lstStyle/>
          <a:p>
            <a:pPr algn="just"/>
            <a:r>
              <a:rPr lang="en-US" b="1" dirty="0" smtClean="0">
                <a:solidFill>
                  <a:srgbClr val="FF0000"/>
                </a:solidFill>
              </a:rPr>
              <a:t>Understanding of geological processes.  What </a:t>
            </a:r>
            <a:r>
              <a:rPr lang="en-US" b="1" dirty="0">
                <a:solidFill>
                  <a:srgbClr val="FF0000"/>
                </a:solidFill>
              </a:rPr>
              <a:t>Geologic process means? </a:t>
            </a:r>
            <a:endParaRPr lang="en-US" b="1" dirty="0" smtClean="0">
              <a:solidFill>
                <a:srgbClr val="FF0000"/>
              </a:solidFill>
            </a:endParaRPr>
          </a:p>
          <a:p>
            <a:pPr algn="just"/>
            <a:endParaRPr lang="en-US" b="1" dirty="0" smtClean="0">
              <a:solidFill>
                <a:srgbClr val="FF0000"/>
              </a:solidFill>
            </a:endParaRPr>
          </a:p>
          <a:p>
            <a:pPr algn="just"/>
            <a:r>
              <a:rPr lang="en-US" b="1" dirty="0" smtClean="0">
                <a:solidFill>
                  <a:srgbClr val="FF0000"/>
                </a:solidFill>
              </a:rPr>
              <a:t>This d</a:t>
            </a:r>
            <a:r>
              <a:rPr lang="en-US" b="1" dirty="0" smtClean="0">
                <a:solidFill>
                  <a:srgbClr val="000099"/>
                </a:solidFill>
              </a:rPr>
              <a:t>eals on how </a:t>
            </a:r>
            <a:r>
              <a:rPr lang="en-US" b="1" dirty="0">
                <a:solidFill>
                  <a:srgbClr val="000099"/>
                </a:solidFill>
              </a:rPr>
              <a:t>the </a:t>
            </a:r>
            <a:r>
              <a:rPr lang="en-US" b="1" dirty="0" smtClean="0">
                <a:solidFill>
                  <a:srgbClr val="000099"/>
                </a:solidFill>
              </a:rPr>
              <a:t>earth is shaped naturally. </a:t>
            </a:r>
          </a:p>
          <a:p>
            <a:pPr algn="just"/>
            <a:endParaRPr lang="en-US" b="1" dirty="0" smtClean="0">
              <a:solidFill>
                <a:srgbClr val="FF0000"/>
              </a:solidFill>
            </a:endParaRPr>
          </a:p>
          <a:p>
            <a:pPr algn="just"/>
            <a:r>
              <a:rPr lang="en-US" b="1" dirty="0" smtClean="0">
                <a:solidFill>
                  <a:schemeClr val="tx1"/>
                </a:solidFill>
              </a:rPr>
              <a:t>Geologic </a:t>
            </a:r>
            <a:r>
              <a:rPr lang="en-US" b="1" dirty="0">
                <a:solidFill>
                  <a:schemeClr val="tx1"/>
                </a:solidFill>
              </a:rPr>
              <a:t>Processes </a:t>
            </a:r>
            <a:r>
              <a:rPr lang="en-US" b="1" dirty="0" smtClean="0">
                <a:solidFill>
                  <a:schemeClr val="tx1"/>
                </a:solidFill>
              </a:rPr>
              <a:t>affects </a:t>
            </a:r>
            <a:r>
              <a:rPr lang="en-US" b="1" dirty="0">
                <a:solidFill>
                  <a:schemeClr val="tx1"/>
                </a:solidFill>
              </a:rPr>
              <a:t>every human on the Earth all of the time, </a:t>
            </a:r>
            <a:endParaRPr lang="en-US" b="1" dirty="0" smtClean="0">
              <a:solidFill>
                <a:schemeClr val="tx1"/>
              </a:solidFill>
            </a:endParaRPr>
          </a:p>
          <a:p>
            <a:pPr algn="just"/>
            <a:r>
              <a:rPr lang="en-US" b="1" dirty="0" smtClean="0">
                <a:solidFill>
                  <a:schemeClr val="tx1"/>
                </a:solidFill>
              </a:rPr>
              <a:t>but </a:t>
            </a:r>
            <a:r>
              <a:rPr lang="en-US" b="1" dirty="0">
                <a:solidFill>
                  <a:schemeClr val="tx1"/>
                </a:solidFill>
              </a:rPr>
              <a:t>are most noticeable when they cause loss of life or property. </a:t>
            </a:r>
          </a:p>
          <a:p>
            <a:pPr algn="just"/>
            <a:endParaRPr lang="en-US" b="1" dirty="0">
              <a:solidFill>
                <a:schemeClr val="tx1"/>
              </a:solidFill>
            </a:endParaRPr>
          </a:p>
          <a:p>
            <a:pPr algn="just"/>
            <a:r>
              <a:rPr lang="en-US" b="1" dirty="0">
                <a:solidFill>
                  <a:schemeClr val="tx1"/>
                </a:solidFill>
              </a:rPr>
              <a:t>Such life or property threatening processes are called natural disasters. </a:t>
            </a:r>
          </a:p>
          <a:p>
            <a:pPr algn="just"/>
            <a:endParaRPr lang="en-US" b="1" dirty="0">
              <a:solidFill>
                <a:schemeClr val="tx1"/>
              </a:solidFill>
            </a:endParaRPr>
          </a:p>
          <a:p>
            <a:pPr algn="just"/>
            <a:r>
              <a:rPr lang="en-US" b="1" dirty="0">
                <a:solidFill>
                  <a:srgbClr val="FF0000"/>
                </a:solidFill>
              </a:rPr>
              <a:t>Among them are:</a:t>
            </a:r>
          </a:p>
          <a:p>
            <a:pPr algn="just"/>
            <a:r>
              <a:rPr lang="en-US" b="1" dirty="0">
                <a:solidFill>
                  <a:schemeClr val="tx1"/>
                </a:solidFill>
              </a:rPr>
              <a:t>Earthquakes, Eruptions of Volcanoes, </a:t>
            </a:r>
            <a:r>
              <a:rPr lang="en-US" b="1" dirty="0" smtClean="0">
                <a:solidFill>
                  <a:srgbClr val="000099"/>
                </a:solidFill>
              </a:rPr>
              <a:t>Tsunamis</a:t>
            </a:r>
            <a:r>
              <a:rPr lang="en-US" b="1" dirty="0">
                <a:solidFill>
                  <a:srgbClr val="000099"/>
                </a:solidFill>
              </a:rPr>
              <a:t>, </a:t>
            </a:r>
            <a:r>
              <a:rPr lang="en-US" b="1" dirty="0" smtClean="0">
                <a:solidFill>
                  <a:schemeClr val="tx1"/>
                </a:solidFill>
              </a:rPr>
              <a:t>Landslides </a:t>
            </a:r>
            <a:r>
              <a:rPr lang="en-US" b="1" dirty="0">
                <a:solidFill>
                  <a:schemeClr val="tx1"/>
                </a:solidFill>
              </a:rPr>
              <a:t>and Subsidence, Floods, Droughts, </a:t>
            </a:r>
            <a:r>
              <a:rPr lang="en-US" b="1" dirty="0" smtClean="0">
                <a:solidFill>
                  <a:schemeClr val="tx1"/>
                </a:solidFill>
              </a:rPr>
              <a:t>Meteorite Impacts, etc.</a:t>
            </a:r>
            <a:endParaRPr lang="en-US" b="1" dirty="0">
              <a:solidFill>
                <a:schemeClr val="tx1"/>
              </a:solidFill>
            </a:endParaRPr>
          </a:p>
          <a:p>
            <a:pPr algn="just"/>
            <a:r>
              <a:rPr lang="en-US" b="1" dirty="0">
                <a:solidFill>
                  <a:schemeClr val="tx1"/>
                </a:solidFill>
              </a:rPr>
              <a:t> </a:t>
            </a:r>
          </a:p>
          <a:p>
            <a:pPr algn="just"/>
            <a:r>
              <a:rPr lang="en-US" b="1" dirty="0">
                <a:solidFill>
                  <a:schemeClr val="tx1"/>
                </a:solidFill>
              </a:rPr>
              <a:t>All of these processes have existed throughout Earth history, </a:t>
            </a:r>
            <a:endParaRPr lang="en-US" b="1" dirty="0" smtClean="0">
              <a:solidFill>
                <a:schemeClr val="tx1"/>
              </a:solidFill>
            </a:endParaRPr>
          </a:p>
          <a:p>
            <a:pPr algn="just"/>
            <a:endParaRPr lang="en-US" b="1" dirty="0">
              <a:solidFill>
                <a:schemeClr val="tx1"/>
              </a:solidFill>
            </a:endParaRPr>
          </a:p>
          <a:p>
            <a:pPr algn="just"/>
            <a:r>
              <a:rPr lang="en-US" b="1" dirty="0" smtClean="0">
                <a:solidFill>
                  <a:srgbClr val="FF0000"/>
                </a:solidFill>
              </a:rPr>
              <a:t>but </a:t>
            </a:r>
            <a:r>
              <a:rPr lang="en-US" b="1" dirty="0">
                <a:solidFill>
                  <a:srgbClr val="FF0000"/>
                </a:solidFill>
              </a:rPr>
              <a:t>the processes have become hazardous </a:t>
            </a:r>
            <a:r>
              <a:rPr lang="en-US" b="1" dirty="0" smtClean="0">
                <a:solidFill>
                  <a:schemeClr val="tx1"/>
                </a:solidFill>
              </a:rPr>
              <a:t>only, when they </a:t>
            </a:r>
            <a:r>
              <a:rPr lang="en-US" b="1" dirty="0">
                <a:solidFill>
                  <a:schemeClr val="tx1"/>
                </a:solidFill>
              </a:rPr>
              <a:t>negatively </a:t>
            </a:r>
            <a:r>
              <a:rPr lang="en-US" b="1" dirty="0" smtClean="0">
                <a:solidFill>
                  <a:schemeClr val="tx1"/>
                </a:solidFill>
              </a:rPr>
              <a:t>affects human </a:t>
            </a:r>
            <a:r>
              <a:rPr lang="en-US" b="1" dirty="0">
                <a:solidFill>
                  <a:schemeClr val="tx1"/>
                </a:solidFill>
              </a:rPr>
              <a:t>beings.  </a:t>
            </a:r>
          </a:p>
          <a:p>
            <a:pPr algn="just"/>
            <a:endParaRPr lang="en-US" b="1" dirty="0">
              <a:solidFill>
                <a:schemeClr val="tx1"/>
              </a:solidFill>
            </a:endParaRPr>
          </a:p>
          <a:p>
            <a:pPr algn="just"/>
            <a:r>
              <a:rPr lang="en-US" b="1" dirty="0" smtClean="0">
                <a:solidFill>
                  <a:schemeClr val="tx1"/>
                </a:solidFill>
              </a:rPr>
              <a:t>There </a:t>
            </a:r>
            <a:r>
              <a:rPr lang="en-US" b="1" dirty="0">
                <a:solidFill>
                  <a:schemeClr val="tx1"/>
                </a:solidFill>
              </a:rPr>
              <a:t>would be no natural disasters if it were not for humans.  Without humans these are </a:t>
            </a:r>
            <a:r>
              <a:rPr lang="en-US" b="1" dirty="0">
                <a:solidFill>
                  <a:srgbClr val="FF0000"/>
                </a:solidFill>
              </a:rPr>
              <a:t>only natural events.</a:t>
            </a:r>
          </a:p>
          <a:p>
            <a:pPr algn="just"/>
            <a:endParaRPr lang="en-US" b="1" dirty="0">
              <a:solidFill>
                <a:srgbClr val="FF0000"/>
              </a:solidFill>
            </a:endParaRPr>
          </a:p>
          <a:p>
            <a:pPr algn="just"/>
            <a:endParaRPr lang="en-US" b="1" dirty="0"/>
          </a:p>
          <a:p>
            <a:endParaRPr lang="en-US" dirty="0"/>
          </a:p>
        </p:txBody>
      </p:sp>
    </p:spTree>
    <p:extLst>
      <p:ext uri="{BB962C8B-B14F-4D97-AF65-F5344CB8AC3E}">
        <p14:creationId xmlns:p14="http://schemas.microsoft.com/office/powerpoint/2010/main" val="38255331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7772400" cy="400050"/>
          </a:xfrm>
        </p:spPr>
        <p:txBody>
          <a:bodyPr>
            <a:normAutofit fontScale="90000"/>
          </a:bodyPr>
          <a:lstStyle/>
          <a:p>
            <a:r>
              <a:rPr lang="en-US" b="1" dirty="0">
                <a:solidFill>
                  <a:srgbClr val="FF0000"/>
                </a:solidFill>
              </a:rPr>
              <a:t>Why? </a:t>
            </a:r>
            <a:endParaRPr lang="en-US" dirty="0"/>
          </a:p>
        </p:txBody>
      </p:sp>
      <p:sp>
        <p:nvSpPr>
          <p:cNvPr id="3" name="Subtitle 2"/>
          <p:cNvSpPr>
            <a:spLocks noGrp="1"/>
          </p:cNvSpPr>
          <p:nvPr>
            <p:ph type="subTitle" idx="1"/>
          </p:nvPr>
        </p:nvSpPr>
        <p:spPr>
          <a:xfrm>
            <a:off x="0" y="457200"/>
            <a:ext cx="9144000" cy="6400800"/>
          </a:xfrm>
        </p:spPr>
        <p:txBody>
          <a:bodyPr>
            <a:normAutofit fontScale="62500" lnSpcReduction="20000"/>
          </a:bodyPr>
          <a:lstStyle/>
          <a:p>
            <a:pPr algn="just"/>
            <a:r>
              <a:rPr lang="en-US" b="1" dirty="0" smtClean="0">
                <a:solidFill>
                  <a:srgbClr val="FF0000"/>
                </a:solidFill>
              </a:rPr>
              <a:t>Because risk </a:t>
            </a:r>
            <a:r>
              <a:rPr lang="en-US" b="1" dirty="0">
                <a:solidFill>
                  <a:srgbClr val="FF0000"/>
                </a:solidFill>
              </a:rPr>
              <a:t>is </a:t>
            </a:r>
            <a:r>
              <a:rPr lang="en-US" b="1" dirty="0" smtClean="0">
                <a:solidFill>
                  <a:srgbClr val="FF0000"/>
                </a:solidFill>
              </a:rPr>
              <a:t>c</a:t>
            </a:r>
            <a:r>
              <a:rPr lang="en-US" b="1" dirty="0" smtClean="0">
                <a:solidFill>
                  <a:schemeClr val="tx1"/>
                </a:solidFill>
              </a:rPr>
              <a:t>haracteristic </a:t>
            </a:r>
            <a:r>
              <a:rPr lang="en-US" b="1" dirty="0">
                <a:solidFill>
                  <a:schemeClr val="tx1"/>
                </a:solidFill>
              </a:rPr>
              <a:t>of the relationship between humans and geologic processes.   </a:t>
            </a:r>
            <a:r>
              <a:rPr lang="en-US" b="1" dirty="0" smtClean="0">
                <a:solidFill>
                  <a:schemeClr val="tx1"/>
                </a:solidFill>
              </a:rPr>
              <a:t>      </a:t>
            </a:r>
          </a:p>
          <a:p>
            <a:pPr algn="just"/>
            <a:endParaRPr lang="en-US" b="1" dirty="0">
              <a:solidFill>
                <a:schemeClr val="tx1"/>
              </a:solidFill>
            </a:endParaRPr>
          </a:p>
          <a:p>
            <a:pPr algn="just"/>
            <a:r>
              <a:rPr lang="en-US" b="1" dirty="0" smtClean="0">
                <a:solidFill>
                  <a:schemeClr val="tx1"/>
                </a:solidFill>
              </a:rPr>
              <a:t>We </a:t>
            </a:r>
            <a:r>
              <a:rPr lang="en-US" b="1" dirty="0">
                <a:solidFill>
                  <a:schemeClr val="tx1"/>
                </a:solidFill>
              </a:rPr>
              <a:t>all take risks </a:t>
            </a:r>
            <a:r>
              <a:rPr lang="en-US" b="1" dirty="0" smtClean="0">
                <a:solidFill>
                  <a:schemeClr val="tx1"/>
                </a:solidFill>
              </a:rPr>
              <a:t>everyday, but </a:t>
            </a:r>
            <a:endParaRPr lang="en-US" b="1" dirty="0">
              <a:solidFill>
                <a:schemeClr val="tx1"/>
              </a:solidFill>
            </a:endParaRPr>
          </a:p>
          <a:p>
            <a:pPr algn="just"/>
            <a:r>
              <a:rPr lang="en-US" b="1" dirty="0">
                <a:solidFill>
                  <a:schemeClr val="tx1"/>
                </a:solidFill>
              </a:rPr>
              <a:t>The </a:t>
            </a:r>
            <a:r>
              <a:rPr lang="en-US" b="1" dirty="0">
                <a:solidFill>
                  <a:srgbClr val="FF0000"/>
                </a:solidFill>
              </a:rPr>
              <a:t>risk from natural disasters, cannot be eliminated</a:t>
            </a:r>
            <a:r>
              <a:rPr lang="en-US" b="1" dirty="0">
                <a:solidFill>
                  <a:schemeClr val="tx1"/>
                </a:solidFill>
              </a:rPr>
              <a:t>, </a:t>
            </a:r>
            <a:r>
              <a:rPr lang="en-US" b="1" dirty="0" smtClean="0">
                <a:solidFill>
                  <a:schemeClr val="tx1"/>
                </a:solidFill>
              </a:rPr>
              <a:t>instead,  </a:t>
            </a:r>
            <a:endParaRPr lang="en-US" b="1" dirty="0">
              <a:solidFill>
                <a:schemeClr val="tx1"/>
              </a:solidFill>
            </a:endParaRPr>
          </a:p>
          <a:p>
            <a:pPr algn="just"/>
            <a:r>
              <a:rPr lang="en-US" b="1" dirty="0">
                <a:solidFill>
                  <a:schemeClr val="tx1"/>
                </a:solidFill>
              </a:rPr>
              <a:t>Can be understood in a such a way that we can minimize the hazard to humans, and thus minimize the risk.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This is the </a:t>
            </a:r>
            <a:r>
              <a:rPr lang="en-US" b="1" dirty="0" smtClean="0">
                <a:solidFill>
                  <a:srgbClr val="000099"/>
                </a:solidFill>
              </a:rPr>
              <a:t>basic advantages of knowing geology &amp; about geological processes</a:t>
            </a:r>
          </a:p>
          <a:p>
            <a:pPr algn="just"/>
            <a:endParaRPr lang="en-US" b="1" dirty="0">
              <a:solidFill>
                <a:schemeClr val="tx1"/>
              </a:solidFill>
            </a:endParaRPr>
          </a:p>
          <a:p>
            <a:pPr algn="just"/>
            <a:r>
              <a:rPr lang="en-US" b="1" dirty="0" smtClean="0">
                <a:solidFill>
                  <a:schemeClr val="tx1"/>
                </a:solidFill>
              </a:rPr>
              <a:t>So, we </a:t>
            </a:r>
            <a:r>
              <a:rPr lang="en-US" b="1" dirty="0">
                <a:solidFill>
                  <a:schemeClr val="tx1"/>
                </a:solidFill>
              </a:rPr>
              <a:t>need to understand something about the processes that operate, and understand the energy required for the process.  </a:t>
            </a:r>
          </a:p>
          <a:p>
            <a:pPr algn="just"/>
            <a:endParaRPr lang="en-US" b="1" dirty="0">
              <a:solidFill>
                <a:schemeClr val="tx1"/>
              </a:solidFill>
            </a:endParaRPr>
          </a:p>
          <a:p>
            <a:pPr algn="just"/>
            <a:r>
              <a:rPr lang="en-US" b="1" dirty="0">
                <a:solidFill>
                  <a:schemeClr val="tx1"/>
                </a:solidFill>
              </a:rPr>
              <a:t>Then, we can </a:t>
            </a:r>
            <a:r>
              <a:rPr lang="en-US" b="1" dirty="0">
                <a:solidFill>
                  <a:srgbClr val="FF0000"/>
                </a:solidFill>
              </a:rPr>
              <a:t>develop an action to take to minimize the </a:t>
            </a:r>
            <a:r>
              <a:rPr lang="en-US" b="1" dirty="0" smtClean="0">
                <a:solidFill>
                  <a:srgbClr val="FF0000"/>
                </a:solidFill>
              </a:rPr>
              <a:t>risk which is </a:t>
            </a:r>
            <a:r>
              <a:rPr lang="en-US" b="1" dirty="0">
                <a:solidFill>
                  <a:srgbClr val="FF0000"/>
                </a:solidFill>
              </a:rPr>
              <a:t>called  hazard mitigation</a:t>
            </a:r>
          </a:p>
          <a:p>
            <a:pPr algn="just"/>
            <a:endParaRPr lang="en-US" b="1" dirty="0">
              <a:solidFill>
                <a:schemeClr val="tx1"/>
              </a:solidFill>
            </a:endParaRPr>
          </a:p>
          <a:p>
            <a:pPr algn="just"/>
            <a:r>
              <a:rPr lang="en-US" b="1" dirty="0" smtClean="0">
                <a:solidFill>
                  <a:schemeClr val="tx1"/>
                </a:solidFill>
              </a:rPr>
              <a:t>Humans </a:t>
            </a:r>
            <a:r>
              <a:rPr lang="en-US" b="1" dirty="0">
                <a:solidFill>
                  <a:schemeClr val="tx1"/>
                </a:solidFill>
              </a:rPr>
              <a:t>can also influence natural disasters </a:t>
            </a:r>
          </a:p>
          <a:p>
            <a:pPr marL="457200" indent="-457200" algn="just">
              <a:buFont typeface="Wingdings" pitchFamily="2" charset="2"/>
              <a:buChar char="Ø"/>
            </a:pPr>
            <a:r>
              <a:rPr lang="en-US" b="1" dirty="0" smtClean="0">
                <a:solidFill>
                  <a:schemeClr val="tx1"/>
                </a:solidFill>
              </a:rPr>
              <a:t>E.g. during road </a:t>
            </a:r>
            <a:r>
              <a:rPr lang="en-US" b="1" dirty="0">
                <a:solidFill>
                  <a:schemeClr val="tx1"/>
                </a:solidFill>
              </a:rPr>
              <a:t>construction sets off a landslide, during mining, ….</a:t>
            </a:r>
          </a:p>
          <a:p>
            <a:pPr marL="457200" indent="-457200" algn="just">
              <a:buFont typeface="Wingdings" pitchFamily="2" charset="2"/>
              <a:buChar char="Ø"/>
            </a:pPr>
            <a:r>
              <a:rPr lang="en-US" b="1" dirty="0">
                <a:solidFill>
                  <a:schemeClr val="tx1"/>
                </a:solidFill>
              </a:rPr>
              <a:t>D</a:t>
            </a:r>
            <a:r>
              <a:rPr lang="en-US" b="1" dirty="0" smtClean="0">
                <a:solidFill>
                  <a:schemeClr val="tx1"/>
                </a:solidFill>
              </a:rPr>
              <a:t>isasters directly </a:t>
            </a:r>
            <a:r>
              <a:rPr lang="en-US" b="1" dirty="0">
                <a:solidFill>
                  <a:schemeClr val="tx1"/>
                </a:solidFill>
              </a:rPr>
              <a:t>generated by humans, such as oil and toxic material spills, </a:t>
            </a:r>
          </a:p>
          <a:p>
            <a:pPr marL="457200" indent="-457200" algn="just">
              <a:buFont typeface="Wingdings" pitchFamily="2" charset="2"/>
              <a:buChar char="Ø"/>
            </a:pPr>
            <a:r>
              <a:rPr lang="en-US" b="1" dirty="0">
                <a:solidFill>
                  <a:schemeClr val="tx1"/>
                </a:solidFill>
              </a:rPr>
              <a:t>P</a:t>
            </a:r>
            <a:r>
              <a:rPr lang="en-US" b="1" dirty="0" smtClean="0">
                <a:solidFill>
                  <a:schemeClr val="tx1"/>
                </a:solidFill>
              </a:rPr>
              <a:t>ollution</a:t>
            </a:r>
            <a:r>
              <a:rPr lang="en-US" b="1" dirty="0">
                <a:solidFill>
                  <a:schemeClr val="tx1"/>
                </a:solidFill>
              </a:rPr>
              <a:t>, massive automobile or train wrecks, airplane crashes, and </a:t>
            </a:r>
          </a:p>
          <a:p>
            <a:pPr marL="457200" indent="-457200" algn="just">
              <a:buFont typeface="Wingdings" pitchFamily="2" charset="2"/>
              <a:buChar char="Ø"/>
            </a:pPr>
            <a:r>
              <a:rPr lang="en-US" b="1" dirty="0">
                <a:solidFill>
                  <a:schemeClr val="tx1"/>
                </a:solidFill>
              </a:rPr>
              <a:t>H</a:t>
            </a:r>
            <a:r>
              <a:rPr lang="en-US" b="1" dirty="0" smtClean="0">
                <a:solidFill>
                  <a:schemeClr val="tx1"/>
                </a:solidFill>
              </a:rPr>
              <a:t>uman </a:t>
            </a:r>
            <a:r>
              <a:rPr lang="en-US" b="1" dirty="0">
                <a:solidFill>
                  <a:schemeClr val="tx1"/>
                </a:solidFill>
              </a:rPr>
              <a:t>induced explosions, are considered </a:t>
            </a:r>
            <a:r>
              <a:rPr lang="en-US" b="1" dirty="0">
                <a:solidFill>
                  <a:srgbClr val="FF0000"/>
                </a:solidFill>
              </a:rPr>
              <a:t>technological disasters</a:t>
            </a:r>
            <a:r>
              <a:rPr lang="en-US" b="1" dirty="0" smtClean="0">
                <a:solidFill>
                  <a:schemeClr val="tx1"/>
                </a:solidFill>
              </a:rPr>
              <a:t>, not natural </a:t>
            </a:r>
            <a:endParaRPr lang="en-US" b="1" dirty="0">
              <a:solidFill>
                <a:schemeClr val="tx1"/>
              </a:solidFill>
            </a:endParaRPr>
          </a:p>
          <a:p>
            <a:endParaRPr lang="en-US" dirty="0"/>
          </a:p>
        </p:txBody>
      </p:sp>
    </p:spTree>
    <p:extLst>
      <p:ext uri="{BB962C8B-B14F-4D97-AF65-F5344CB8AC3E}">
        <p14:creationId xmlns:p14="http://schemas.microsoft.com/office/powerpoint/2010/main" val="13710830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304800"/>
          </a:xfrm>
        </p:spPr>
        <p:txBody>
          <a:bodyPr>
            <a:noAutofit/>
          </a:bodyPr>
          <a:lstStyle/>
          <a:p>
            <a:r>
              <a:rPr lang="en-US" sz="2800" b="1" dirty="0" smtClean="0"/>
              <a:t>Conti. </a:t>
            </a:r>
            <a:endParaRPr lang="en-US" sz="2800" b="1" dirty="0">
              <a:solidFill>
                <a:srgbClr val="FF0000"/>
              </a:solidFill>
            </a:endParaRPr>
          </a:p>
        </p:txBody>
      </p:sp>
      <p:sp>
        <p:nvSpPr>
          <p:cNvPr id="3" name="Subtitle 2"/>
          <p:cNvSpPr>
            <a:spLocks noGrp="1"/>
          </p:cNvSpPr>
          <p:nvPr>
            <p:ph type="subTitle" idx="1"/>
          </p:nvPr>
        </p:nvSpPr>
        <p:spPr>
          <a:xfrm>
            <a:off x="0" y="304800"/>
            <a:ext cx="9144000" cy="6553200"/>
          </a:xfrm>
        </p:spPr>
        <p:txBody>
          <a:bodyPr>
            <a:normAutofit fontScale="92500" lnSpcReduction="10000"/>
          </a:bodyPr>
          <a:lstStyle/>
          <a:p>
            <a:pPr algn="just"/>
            <a:r>
              <a:rPr lang="en-US" b="1" dirty="0" smtClean="0">
                <a:solidFill>
                  <a:schemeClr val="tx1"/>
                </a:solidFill>
              </a:rPr>
              <a:t>Geological processes have also advantage</a:t>
            </a:r>
            <a:endParaRPr lang="en-US" b="1" dirty="0">
              <a:solidFill>
                <a:schemeClr val="tx1"/>
              </a:solidFill>
            </a:endParaRPr>
          </a:p>
          <a:p>
            <a:r>
              <a:rPr lang="en-US" b="1" dirty="0" smtClean="0">
                <a:solidFill>
                  <a:srgbClr val="FF0000"/>
                </a:solidFill>
              </a:rPr>
              <a:t>How? </a:t>
            </a:r>
          </a:p>
          <a:p>
            <a:pPr algn="just"/>
            <a:r>
              <a:rPr lang="en-US" b="1" dirty="0" smtClean="0">
                <a:solidFill>
                  <a:schemeClr val="tx1"/>
                </a:solidFill>
              </a:rPr>
              <a:t>On the one hand, affords human community to take advantages of the mineral (e.g. gold, Iron), groundwater (fractured, weathered,…), energy (geothermal along fractures), and etc. </a:t>
            </a:r>
          </a:p>
          <a:p>
            <a:pPr algn="just"/>
            <a:r>
              <a:rPr lang="en-US" b="1" dirty="0" smtClean="0">
                <a:solidFill>
                  <a:schemeClr val="tx1"/>
                </a:solidFill>
              </a:rPr>
              <a:t>Generally, </a:t>
            </a:r>
            <a:r>
              <a:rPr lang="en-US" b="1" dirty="0">
                <a:solidFill>
                  <a:srgbClr val="FF0000"/>
                </a:solidFill>
              </a:rPr>
              <a:t>i</a:t>
            </a:r>
            <a:r>
              <a:rPr lang="en-US" b="1" dirty="0" smtClean="0">
                <a:solidFill>
                  <a:srgbClr val="FF0000"/>
                </a:solidFill>
              </a:rPr>
              <a:t>t provides </a:t>
            </a:r>
            <a:r>
              <a:rPr lang="en-US" b="1" dirty="0" smtClean="0">
                <a:solidFill>
                  <a:schemeClr val="tx1"/>
                </a:solidFill>
              </a:rPr>
              <a:t>geological resources and </a:t>
            </a:r>
            <a:r>
              <a:rPr lang="en-US" b="1" dirty="0" smtClean="0">
                <a:solidFill>
                  <a:srgbClr val="FF0000"/>
                </a:solidFill>
              </a:rPr>
              <a:t>necessary </a:t>
            </a:r>
            <a:r>
              <a:rPr lang="en-US" b="1" dirty="0">
                <a:solidFill>
                  <a:srgbClr val="FF0000"/>
                </a:solidFill>
              </a:rPr>
              <a:t>materials to human </a:t>
            </a:r>
            <a:r>
              <a:rPr lang="en-US" b="1" dirty="0" smtClean="0">
                <a:solidFill>
                  <a:srgbClr val="FF0000"/>
                </a:solidFill>
              </a:rPr>
              <a:t>being</a:t>
            </a:r>
            <a:endParaRPr lang="en-US" b="1" dirty="0">
              <a:solidFill>
                <a:schemeClr val="tx1"/>
              </a:solidFill>
            </a:endParaRPr>
          </a:p>
          <a:p>
            <a:pPr algn="just"/>
            <a:r>
              <a:rPr lang="en-US" b="1" dirty="0" smtClean="0">
                <a:solidFill>
                  <a:schemeClr val="tx1"/>
                </a:solidFill>
              </a:rPr>
              <a:t>e.g. when</a:t>
            </a:r>
            <a:endParaRPr lang="en-US" b="1" dirty="0">
              <a:solidFill>
                <a:schemeClr val="tx1"/>
              </a:solidFill>
            </a:endParaRPr>
          </a:p>
          <a:p>
            <a:pPr marL="457200" indent="-457200" algn="just">
              <a:buFont typeface="Wingdings" pitchFamily="2" charset="2"/>
              <a:buChar char="Ø"/>
            </a:pPr>
            <a:r>
              <a:rPr lang="en-US" b="1" dirty="0">
                <a:solidFill>
                  <a:schemeClr val="tx1"/>
                </a:solidFill>
              </a:rPr>
              <a:t>Erupting volcanoes, </a:t>
            </a:r>
            <a:r>
              <a:rPr lang="en-US" b="1" dirty="0" smtClean="0">
                <a:solidFill>
                  <a:schemeClr val="tx1"/>
                </a:solidFill>
              </a:rPr>
              <a:t>to extract minerals and other resources, </a:t>
            </a:r>
            <a:endParaRPr lang="en-US" b="1" dirty="0">
              <a:solidFill>
                <a:schemeClr val="tx1"/>
              </a:solidFill>
            </a:endParaRPr>
          </a:p>
          <a:p>
            <a:pPr marL="457200" indent="-457200" algn="just">
              <a:buFont typeface="Wingdings" pitchFamily="2" charset="2"/>
              <a:buChar char="Ø"/>
            </a:pPr>
            <a:r>
              <a:rPr lang="en-US" b="1" dirty="0">
                <a:solidFill>
                  <a:schemeClr val="tx1"/>
                </a:solidFill>
              </a:rPr>
              <a:t>Tectonic </a:t>
            </a:r>
            <a:r>
              <a:rPr lang="en-US" b="1" dirty="0" smtClean="0">
                <a:solidFill>
                  <a:schemeClr val="tx1"/>
                </a:solidFill>
              </a:rPr>
              <a:t>plates, e.g. to find groundwater sites</a:t>
            </a:r>
            <a:endParaRPr lang="en-US" b="1" dirty="0">
              <a:solidFill>
                <a:schemeClr val="tx1"/>
              </a:solidFill>
            </a:endParaRPr>
          </a:p>
          <a:p>
            <a:pPr marL="457200" indent="-457200" algn="just">
              <a:buFont typeface="Wingdings" pitchFamily="2" charset="2"/>
              <a:buChar char="Ø"/>
            </a:pPr>
            <a:r>
              <a:rPr lang="en-US" b="1" dirty="0">
                <a:solidFill>
                  <a:schemeClr val="tx1"/>
                </a:solidFill>
              </a:rPr>
              <a:t>Rocks and continents movement </a:t>
            </a:r>
            <a:r>
              <a:rPr lang="en-US" b="1" dirty="0" smtClean="0">
                <a:solidFill>
                  <a:schemeClr val="tx1"/>
                </a:solidFill>
              </a:rPr>
              <a:t>to know present events, to predict future …, land forms, ….</a:t>
            </a:r>
            <a:endParaRPr lang="en-US" b="1" dirty="0">
              <a:solidFill>
                <a:schemeClr val="tx1"/>
              </a:solidFill>
            </a:endParaRPr>
          </a:p>
          <a:p>
            <a:pPr algn="just"/>
            <a:endParaRPr lang="en-US" b="1" dirty="0">
              <a:solidFill>
                <a:schemeClr val="tx1"/>
              </a:solidFill>
            </a:endParaRPr>
          </a:p>
          <a:p>
            <a:pPr algn="just"/>
            <a:endParaRPr lang="en-US" b="1" dirty="0">
              <a:solidFill>
                <a:schemeClr val="tx1"/>
              </a:solidFill>
            </a:endParaRPr>
          </a:p>
          <a:p>
            <a:pPr algn="just"/>
            <a:endParaRPr lang="en-US" b="1" dirty="0">
              <a:solidFill>
                <a:schemeClr val="tx1"/>
              </a:solidFill>
            </a:endParaRPr>
          </a:p>
          <a:p>
            <a:endParaRPr lang="en-US" dirty="0"/>
          </a:p>
        </p:txBody>
      </p:sp>
    </p:spTree>
    <p:extLst>
      <p:ext uri="{BB962C8B-B14F-4D97-AF65-F5344CB8AC3E}">
        <p14:creationId xmlns:p14="http://schemas.microsoft.com/office/powerpoint/2010/main" val="17792361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772400" cy="304800"/>
          </a:xfrm>
        </p:spPr>
        <p:txBody>
          <a:bodyPr>
            <a:noAutofit/>
          </a:bodyPr>
          <a:lstStyle/>
          <a:p>
            <a:r>
              <a:rPr lang="en-US" sz="2800" b="1" dirty="0" smtClean="0">
                <a:solidFill>
                  <a:srgbClr val="FF0000"/>
                </a:solidFill>
              </a:rPr>
              <a:t>Conti.</a:t>
            </a:r>
            <a:endParaRPr lang="en-US" sz="2800" b="1" dirty="0">
              <a:solidFill>
                <a:srgbClr val="FF0000"/>
              </a:solidFill>
            </a:endParaRPr>
          </a:p>
        </p:txBody>
      </p:sp>
      <p:sp>
        <p:nvSpPr>
          <p:cNvPr id="3" name="Subtitle 2"/>
          <p:cNvSpPr>
            <a:spLocks noGrp="1"/>
          </p:cNvSpPr>
          <p:nvPr>
            <p:ph type="subTitle" idx="1"/>
          </p:nvPr>
        </p:nvSpPr>
        <p:spPr>
          <a:xfrm>
            <a:off x="0" y="304800"/>
            <a:ext cx="9144000" cy="6553200"/>
          </a:xfrm>
        </p:spPr>
        <p:txBody>
          <a:bodyPr>
            <a:noAutofit/>
          </a:bodyPr>
          <a:lstStyle/>
          <a:p>
            <a:pPr algn="just"/>
            <a:r>
              <a:rPr lang="en-US" sz="2800" b="1" dirty="0">
                <a:solidFill>
                  <a:schemeClr val="tx1"/>
                </a:solidFill>
              </a:rPr>
              <a:t>The lithosphere </a:t>
            </a:r>
            <a:r>
              <a:rPr lang="en-US" sz="2800" b="1" dirty="0" smtClean="0">
                <a:solidFill>
                  <a:schemeClr val="tx1"/>
                </a:solidFill>
              </a:rPr>
              <a:t>(crust and top mantle layer) </a:t>
            </a:r>
          </a:p>
          <a:p>
            <a:pPr algn="just"/>
            <a:r>
              <a:rPr lang="en-US" sz="2800" b="1" dirty="0">
                <a:solidFill>
                  <a:schemeClr val="tx1"/>
                </a:solidFill>
              </a:rPr>
              <a:t>the mantle is made of rock material that is more dense than the crust, predominantly solid although localized melting can occur because of high pressures. </a:t>
            </a:r>
            <a:endParaRPr lang="en-US" sz="2800" b="1" dirty="0" smtClean="0">
              <a:solidFill>
                <a:schemeClr val="tx1"/>
              </a:solidFill>
            </a:endParaRPr>
          </a:p>
          <a:p>
            <a:pPr algn="just"/>
            <a:endParaRPr lang="en-US" sz="2800" b="1" dirty="0">
              <a:solidFill>
                <a:schemeClr val="tx1"/>
              </a:solidFill>
            </a:endParaRPr>
          </a:p>
          <a:p>
            <a:pPr algn="just"/>
            <a:r>
              <a:rPr lang="en-US" sz="2800" b="1" dirty="0">
                <a:solidFill>
                  <a:schemeClr val="tx1"/>
                </a:solidFill>
              </a:rPr>
              <a:t>It can show plastic flow and the consequences will be tectonic plate movements and resulting earthquakes and volcanoes</a:t>
            </a:r>
            <a:r>
              <a:rPr lang="en-US" sz="2800" b="1" dirty="0" smtClean="0">
                <a:solidFill>
                  <a:schemeClr val="tx1"/>
                </a:solidFill>
              </a:rPr>
              <a:t>.</a:t>
            </a:r>
          </a:p>
          <a:p>
            <a:pPr algn="just"/>
            <a:r>
              <a:rPr lang="en-US" sz="2800" b="1" dirty="0" smtClean="0">
                <a:solidFill>
                  <a:srgbClr val="FF0000"/>
                </a:solidFill>
              </a:rPr>
              <a:t>The lithosphere is therefore</a:t>
            </a:r>
            <a:r>
              <a:rPr lang="en-US" sz="2800" b="1" dirty="0" smtClean="0">
                <a:solidFill>
                  <a:schemeClr val="tx1"/>
                </a:solidFill>
              </a:rPr>
              <a:t>, provides soil, water, minerals,</a:t>
            </a:r>
          </a:p>
          <a:p>
            <a:pPr algn="just"/>
            <a:r>
              <a:rPr lang="en-US" sz="2800" b="1" dirty="0" smtClean="0">
                <a:solidFill>
                  <a:schemeClr val="tx1"/>
                </a:solidFill>
              </a:rPr>
              <a:t>When; weathering, deformation (folding, faulting), tectonic</a:t>
            </a:r>
            <a:r>
              <a:rPr lang="en-US" sz="2800" b="1" dirty="0">
                <a:solidFill>
                  <a:schemeClr val="tx1"/>
                </a:solidFill>
              </a:rPr>
              <a:t> </a:t>
            </a:r>
            <a:r>
              <a:rPr lang="en-US" sz="2800" b="1" dirty="0" smtClean="0">
                <a:solidFill>
                  <a:schemeClr val="tx1"/>
                </a:solidFill>
              </a:rPr>
              <a:t>movement takes place, …… </a:t>
            </a:r>
            <a:r>
              <a:rPr lang="en-US" sz="2800" b="1" dirty="0" smtClean="0">
                <a:solidFill>
                  <a:srgbClr val="FF0000"/>
                </a:solidFill>
              </a:rPr>
              <a:t>eroded then deposited at lower land form</a:t>
            </a:r>
            <a:endParaRPr lang="en-US" sz="2800" b="1" dirty="0" smtClean="0">
              <a:solidFill>
                <a:schemeClr val="tx1"/>
              </a:solidFill>
            </a:endParaRPr>
          </a:p>
          <a:p>
            <a:pPr algn="just"/>
            <a:r>
              <a:rPr lang="en-US" sz="2800" b="1" dirty="0" smtClean="0">
                <a:solidFill>
                  <a:schemeClr val="tx1"/>
                </a:solidFill>
              </a:rPr>
              <a:t>If no fracture, no weathering no porosity and no water is found</a:t>
            </a:r>
          </a:p>
        </p:txBody>
      </p:sp>
    </p:spTree>
    <p:extLst>
      <p:ext uri="{BB962C8B-B14F-4D97-AF65-F5344CB8AC3E}">
        <p14:creationId xmlns:p14="http://schemas.microsoft.com/office/powerpoint/2010/main" val="31428898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400050"/>
          </a:xfrm>
        </p:spPr>
        <p:txBody>
          <a:bodyPr>
            <a:noAutofit/>
          </a:bodyPr>
          <a:lstStyle/>
          <a:p>
            <a:r>
              <a:rPr lang="en-US" sz="2800" b="1" dirty="0" smtClean="0"/>
              <a:t>Conti.</a:t>
            </a:r>
            <a:endParaRPr lang="en-US" sz="2800" b="1" dirty="0"/>
          </a:p>
        </p:txBody>
      </p:sp>
      <p:sp>
        <p:nvSpPr>
          <p:cNvPr id="3" name="Subtitle 2"/>
          <p:cNvSpPr>
            <a:spLocks noGrp="1"/>
          </p:cNvSpPr>
          <p:nvPr>
            <p:ph type="subTitle" idx="1"/>
          </p:nvPr>
        </p:nvSpPr>
        <p:spPr>
          <a:xfrm>
            <a:off x="0" y="381000"/>
            <a:ext cx="9144000" cy="6477000"/>
          </a:xfrm>
        </p:spPr>
        <p:txBody>
          <a:bodyPr>
            <a:normAutofit fontScale="85000" lnSpcReduction="10000"/>
          </a:bodyPr>
          <a:lstStyle/>
          <a:p>
            <a:pPr algn="just"/>
            <a:r>
              <a:rPr lang="en-US" b="1" dirty="0">
                <a:solidFill>
                  <a:schemeClr val="tx1"/>
                </a:solidFill>
              </a:rPr>
              <a:t>The outer core is liquid and made predominantly of </a:t>
            </a:r>
            <a:endParaRPr lang="en-US" b="1" dirty="0" smtClean="0">
              <a:solidFill>
                <a:schemeClr val="tx1"/>
              </a:solidFill>
            </a:endParaRPr>
          </a:p>
          <a:p>
            <a:pPr algn="just"/>
            <a:r>
              <a:rPr lang="en-US" b="1" dirty="0" smtClean="0">
                <a:solidFill>
                  <a:schemeClr val="tx1"/>
                </a:solidFill>
              </a:rPr>
              <a:t>iron</a:t>
            </a:r>
            <a:r>
              <a:rPr lang="en-US" b="1" dirty="0">
                <a:solidFill>
                  <a:schemeClr val="tx1"/>
                </a:solidFill>
              </a:rPr>
              <a:t>, a very much </a:t>
            </a:r>
            <a:r>
              <a:rPr lang="en-US" b="1" dirty="0">
                <a:solidFill>
                  <a:srgbClr val="FF0000"/>
                </a:solidFill>
              </a:rPr>
              <a:t>denser material </a:t>
            </a:r>
            <a:r>
              <a:rPr lang="en-US" b="1" dirty="0">
                <a:solidFill>
                  <a:schemeClr val="tx1"/>
                </a:solidFill>
              </a:rPr>
              <a:t>than the rock materials in the mantle and crust, with small amounts of other elements.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rgbClr val="FF0000"/>
                </a:solidFill>
              </a:rPr>
              <a:t>Generally, we </a:t>
            </a:r>
            <a:r>
              <a:rPr lang="en-US" b="1" dirty="0">
                <a:solidFill>
                  <a:srgbClr val="FF0000"/>
                </a:solidFill>
              </a:rPr>
              <a:t>can’t get these </a:t>
            </a:r>
            <a:r>
              <a:rPr lang="en-US" b="1" dirty="0" smtClean="0">
                <a:solidFill>
                  <a:srgbClr val="FF0000"/>
                </a:solidFill>
              </a:rPr>
              <a:t>resources without geological processing</a:t>
            </a:r>
          </a:p>
          <a:p>
            <a:pPr algn="just"/>
            <a:endParaRPr lang="en-US" b="1" dirty="0">
              <a:solidFill>
                <a:srgbClr val="FF0000"/>
              </a:solidFill>
            </a:endParaRPr>
          </a:p>
          <a:p>
            <a:pPr algn="just"/>
            <a:r>
              <a:rPr lang="en-US" b="1" dirty="0">
                <a:solidFill>
                  <a:schemeClr val="tx1"/>
                </a:solidFill>
              </a:rPr>
              <a:t>The Earth's magnetic field </a:t>
            </a:r>
            <a:r>
              <a:rPr lang="en-US" b="1" dirty="0" smtClean="0">
                <a:solidFill>
                  <a:schemeClr val="tx1"/>
                </a:solidFill>
              </a:rPr>
              <a:t>(</a:t>
            </a:r>
            <a:r>
              <a:rPr lang="en-US" b="1" dirty="0" smtClean="0">
                <a:solidFill>
                  <a:srgbClr val="FF0000"/>
                </a:solidFill>
              </a:rPr>
              <a:t>balancing </a:t>
            </a:r>
            <a:r>
              <a:rPr lang="en-US" b="1" dirty="0">
                <a:solidFill>
                  <a:srgbClr val="FF0000"/>
                </a:solidFill>
              </a:rPr>
              <a:t>the planet </a:t>
            </a:r>
            <a:r>
              <a:rPr lang="en-US" b="1" dirty="0" smtClean="0">
                <a:solidFill>
                  <a:srgbClr val="FF0000"/>
                </a:solidFill>
              </a:rPr>
              <a:t>earth) </a:t>
            </a:r>
            <a:r>
              <a:rPr lang="en-US" b="1" dirty="0" smtClean="0">
                <a:solidFill>
                  <a:schemeClr val="tx1"/>
                </a:solidFill>
              </a:rPr>
              <a:t>is </a:t>
            </a:r>
            <a:r>
              <a:rPr lang="en-US" b="1" dirty="0">
                <a:solidFill>
                  <a:schemeClr val="tx1"/>
                </a:solidFill>
              </a:rPr>
              <a:t>a result of convection currents in this outer iron core.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The </a:t>
            </a:r>
            <a:r>
              <a:rPr lang="en-US" b="1" dirty="0">
                <a:solidFill>
                  <a:schemeClr val="tx1"/>
                </a:solidFill>
              </a:rPr>
              <a:t>dense inner core is solid and made of almost pure iron</a:t>
            </a:r>
            <a:r>
              <a:rPr lang="en-US" b="1" dirty="0" smtClean="0">
                <a:solidFill>
                  <a:schemeClr val="tx1"/>
                </a:solidFill>
              </a:rPr>
              <a:t>.</a:t>
            </a:r>
          </a:p>
          <a:p>
            <a:pPr algn="just"/>
            <a:endParaRPr lang="en-US" b="1" dirty="0">
              <a:solidFill>
                <a:schemeClr val="tx1"/>
              </a:solidFill>
            </a:endParaRPr>
          </a:p>
          <a:p>
            <a:pPr algn="just"/>
            <a:r>
              <a:rPr lang="en-US" b="1" dirty="0">
                <a:solidFill>
                  <a:schemeClr val="tx1"/>
                </a:solidFill>
              </a:rPr>
              <a:t>The molten rock that is part of volcanic eruptions flows from the lower crust and upper part of the </a:t>
            </a:r>
            <a:r>
              <a:rPr lang="en-US" b="1" dirty="0" smtClean="0">
                <a:solidFill>
                  <a:schemeClr val="tx1"/>
                </a:solidFill>
              </a:rPr>
              <a:t>mantle</a:t>
            </a:r>
            <a:endParaRPr lang="en-US" dirty="0"/>
          </a:p>
        </p:txBody>
      </p:sp>
    </p:spTree>
    <p:extLst>
      <p:ext uri="{BB962C8B-B14F-4D97-AF65-F5344CB8AC3E}">
        <p14:creationId xmlns:p14="http://schemas.microsoft.com/office/powerpoint/2010/main" val="34447912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476250"/>
          </a:xfrm>
        </p:spPr>
        <p:txBody>
          <a:bodyPr>
            <a:normAutofit fontScale="90000"/>
          </a:bodyPr>
          <a:lstStyle/>
          <a:p>
            <a:r>
              <a:rPr lang="en-US" sz="2800" b="1" dirty="0"/>
              <a:t>Plate tectonics </a:t>
            </a:r>
            <a:endParaRPr lang="en-US" sz="2800" dirty="0"/>
          </a:p>
        </p:txBody>
      </p:sp>
      <p:sp>
        <p:nvSpPr>
          <p:cNvPr id="3" name="Subtitle 2"/>
          <p:cNvSpPr>
            <a:spLocks noGrp="1"/>
          </p:cNvSpPr>
          <p:nvPr>
            <p:ph type="subTitle" idx="1"/>
          </p:nvPr>
        </p:nvSpPr>
        <p:spPr>
          <a:xfrm>
            <a:off x="0" y="457200"/>
            <a:ext cx="9144000" cy="6400800"/>
          </a:xfrm>
        </p:spPr>
        <p:txBody>
          <a:bodyPr>
            <a:normAutofit fontScale="92500" lnSpcReduction="10000"/>
          </a:bodyPr>
          <a:lstStyle/>
          <a:p>
            <a:pPr lvl="0" algn="just"/>
            <a:r>
              <a:rPr lang="en-US" b="1" dirty="0" smtClean="0">
                <a:solidFill>
                  <a:schemeClr val="tx1"/>
                </a:solidFill>
              </a:rPr>
              <a:t>Is </a:t>
            </a:r>
            <a:r>
              <a:rPr lang="en-US" b="1" dirty="0">
                <a:solidFill>
                  <a:schemeClr val="tx1"/>
                </a:solidFill>
              </a:rPr>
              <a:t>a very good example of a ‘big’ scientific idea that is useful because it explains so many Earth related phenomena</a:t>
            </a:r>
            <a:r>
              <a:rPr lang="en-US" b="1" dirty="0" smtClean="0">
                <a:solidFill>
                  <a:schemeClr val="tx1"/>
                </a:solidFill>
              </a:rPr>
              <a:t>.</a:t>
            </a:r>
          </a:p>
          <a:p>
            <a:pPr lvl="0" algn="just"/>
            <a:endParaRPr lang="en-US" b="1" dirty="0">
              <a:solidFill>
                <a:schemeClr val="tx1"/>
              </a:solidFill>
            </a:endParaRPr>
          </a:p>
          <a:p>
            <a:pPr lvl="0" algn="just"/>
            <a:r>
              <a:rPr lang="en-US" b="1" dirty="0">
                <a:solidFill>
                  <a:schemeClr val="tx1"/>
                </a:solidFill>
              </a:rPr>
              <a:t>The Earth's surface consists of a number of huge plates up to 100 km </a:t>
            </a:r>
            <a:r>
              <a:rPr lang="en-US" b="1" dirty="0" smtClean="0">
                <a:solidFill>
                  <a:schemeClr val="tx1"/>
                </a:solidFill>
              </a:rPr>
              <a:t>thick.</a:t>
            </a:r>
          </a:p>
          <a:p>
            <a:pPr lvl="0" algn="just"/>
            <a:endParaRPr lang="en-US" b="1" dirty="0" smtClean="0">
              <a:solidFill>
                <a:schemeClr val="tx1"/>
              </a:solidFill>
            </a:endParaRPr>
          </a:p>
          <a:p>
            <a:pPr algn="just"/>
            <a:r>
              <a:rPr lang="en-US" b="1" dirty="0" smtClean="0">
                <a:solidFill>
                  <a:schemeClr val="tx1"/>
                </a:solidFill>
              </a:rPr>
              <a:t>Consequence </a:t>
            </a:r>
            <a:r>
              <a:rPr lang="en-US" b="1" dirty="0">
                <a:solidFill>
                  <a:schemeClr val="tx1"/>
                </a:solidFill>
              </a:rPr>
              <a:t>of plate movement and often occur at the </a:t>
            </a:r>
            <a:r>
              <a:rPr lang="en-US" b="1" dirty="0">
                <a:solidFill>
                  <a:srgbClr val="000099"/>
                </a:solidFill>
              </a:rPr>
              <a:t>edges of these </a:t>
            </a:r>
            <a:r>
              <a:rPr lang="en-US" b="1" dirty="0" smtClean="0">
                <a:solidFill>
                  <a:srgbClr val="000099"/>
                </a:solidFill>
              </a:rPr>
              <a:t>plates </a:t>
            </a:r>
            <a:r>
              <a:rPr lang="en-US" b="1" dirty="0" smtClean="0">
                <a:solidFill>
                  <a:schemeClr val="tx1"/>
                </a:solidFill>
              </a:rPr>
              <a:t>results volcanoes </a:t>
            </a:r>
            <a:r>
              <a:rPr lang="en-US" b="1" dirty="0">
                <a:solidFill>
                  <a:schemeClr val="tx1"/>
                </a:solidFill>
              </a:rPr>
              <a:t>and </a:t>
            </a:r>
            <a:r>
              <a:rPr lang="en-US" b="1" dirty="0" smtClean="0">
                <a:solidFill>
                  <a:schemeClr val="tx1"/>
                </a:solidFill>
              </a:rPr>
              <a:t>earthquakes; </a:t>
            </a:r>
          </a:p>
          <a:p>
            <a:pPr algn="just"/>
            <a:endParaRPr lang="en-US" b="1" dirty="0" smtClean="0">
              <a:solidFill>
                <a:schemeClr val="tx1"/>
              </a:solidFill>
            </a:endParaRPr>
          </a:p>
          <a:p>
            <a:pPr algn="just"/>
            <a:r>
              <a:rPr lang="en-US" b="1" dirty="0" smtClean="0">
                <a:solidFill>
                  <a:schemeClr val="tx1"/>
                </a:solidFill>
              </a:rPr>
              <a:t>And provides important materials to mankind like </a:t>
            </a:r>
            <a:r>
              <a:rPr lang="en-US" b="1" dirty="0">
                <a:solidFill>
                  <a:schemeClr val="tx1"/>
                </a:solidFill>
              </a:rPr>
              <a:t>heavy </a:t>
            </a:r>
            <a:r>
              <a:rPr lang="en-US" b="1" dirty="0" smtClean="0">
                <a:solidFill>
                  <a:schemeClr val="tx1"/>
                </a:solidFill>
              </a:rPr>
              <a:t>metals, copper, zinc, … and etc. </a:t>
            </a:r>
            <a:endParaRPr lang="en-US" dirty="0"/>
          </a:p>
        </p:txBody>
      </p:sp>
    </p:spTree>
    <p:extLst>
      <p:ext uri="{BB962C8B-B14F-4D97-AF65-F5344CB8AC3E}">
        <p14:creationId xmlns:p14="http://schemas.microsoft.com/office/powerpoint/2010/main" val="2568864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90"/>
            <a:ext cx="7772400" cy="303810"/>
          </a:xfrm>
        </p:spPr>
        <p:txBody>
          <a:bodyPr>
            <a:noAutofit/>
          </a:bodyPr>
          <a:lstStyle/>
          <a:p>
            <a:r>
              <a:rPr lang="en-US" sz="2800" b="1" dirty="0" smtClean="0">
                <a:solidFill>
                  <a:srgbClr val="FF0000"/>
                </a:solidFill>
              </a:rPr>
              <a:t>Thus, </a:t>
            </a:r>
            <a:endParaRPr lang="en-US" sz="2800" b="1" dirty="0">
              <a:solidFill>
                <a:srgbClr val="FF0000"/>
              </a:solidFill>
            </a:endParaRPr>
          </a:p>
        </p:txBody>
      </p:sp>
      <p:sp>
        <p:nvSpPr>
          <p:cNvPr id="3" name="Subtitle 2"/>
          <p:cNvSpPr>
            <a:spLocks noGrp="1"/>
          </p:cNvSpPr>
          <p:nvPr>
            <p:ph type="subTitle" idx="1"/>
          </p:nvPr>
        </p:nvSpPr>
        <p:spPr>
          <a:xfrm>
            <a:off x="0" y="381000"/>
            <a:ext cx="9144000" cy="6477000"/>
          </a:xfrm>
        </p:spPr>
        <p:txBody>
          <a:bodyPr>
            <a:normAutofit fontScale="85000" lnSpcReduction="20000"/>
          </a:bodyPr>
          <a:lstStyle/>
          <a:p>
            <a:pPr algn="just"/>
            <a:r>
              <a:rPr lang="en-US" b="1" dirty="0">
                <a:solidFill>
                  <a:schemeClr val="tx1"/>
                </a:solidFill>
              </a:rPr>
              <a:t>An understanding of the layered nature of the Earth is central to understanding plate tectonics and earth </a:t>
            </a:r>
            <a:r>
              <a:rPr lang="en-US" b="1" dirty="0" smtClean="0">
                <a:solidFill>
                  <a:schemeClr val="tx1"/>
                </a:solidFill>
              </a:rPr>
              <a:t>science in whole. </a:t>
            </a:r>
          </a:p>
          <a:p>
            <a:pPr algn="just"/>
            <a:endParaRPr lang="en-US" b="1" dirty="0">
              <a:solidFill>
                <a:schemeClr val="tx1"/>
              </a:solidFill>
            </a:endParaRPr>
          </a:p>
          <a:p>
            <a:pPr algn="just"/>
            <a:r>
              <a:rPr lang="en-US" b="1" dirty="0" smtClean="0">
                <a:solidFill>
                  <a:schemeClr val="tx1"/>
                </a:solidFill>
              </a:rPr>
              <a:t>The </a:t>
            </a:r>
            <a:r>
              <a:rPr lang="en-US" b="1" dirty="0">
                <a:solidFill>
                  <a:schemeClr val="tx1"/>
                </a:solidFill>
              </a:rPr>
              <a:t>driving force behind plate tectonics is convection in the </a:t>
            </a:r>
            <a:r>
              <a:rPr lang="en-US" b="1" dirty="0" smtClean="0">
                <a:solidFill>
                  <a:schemeClr val="tx1"/>
                </a:solidFill>
              </a:rPr>
              <a:t>mantle. </a:t>
            </a:r>
            <a:r>
              <a:rPr lang="en-US" b="1" dirty="0" smtClean="0">
                <a:solidFill>
                  <a:srgbClr val="000099"/>
                </a:solidFill>
              </a:rPr>
              <a:t>In </a:t>
            </a:r>
            <a:r>
              <a:rPr lang="en-US" b="1" dirty="0">
                <a:solidFill>
                  <a:srgbClr val="000099"/>
                </a:solidFill>
              </a:rPr>
              <a:t>addition to; plate </a:t>
            </a:r>
            <a:r>
              <a:rPr lang="en-US" b="1" dirty="0" err="1" smtClean="0">
                <a:solidFill>
                  <a:srgbClr val="000099"/>
                </a:solidFill>
              </a:rPr>
              <a:t>ectonics</a:t>
            </a:r>
            <a:r>
              <a:rPr lang="en-US" b="1" dirty="0" smtClean="0">
                <a:solidFill>
                  <a:srgbClr val="000099"/>
                </a:solidFill>
              </a:rPr>
              <a:t> </a:t>
            </a:r>
            <a:r>
              <a:rPr lang="en-US" b="1" dirty="0">
                <a:solidFill>
                  <a:srgbClr val="000099"/>
                </a:solidFill>
              </a:rPr>
              <a:t>(Divergent Boundaries, Convergent Boundaries,  Transform Fault Boundaries);  </a:t>
            </a:r>
            <a:r>
              <a:rPr lang="en-US" b="1" dirty="0" smtClean="0">
                <a:solidFill>
                  <a:srgbClr val="000099"/>
                </a:solidFill>
              </a:rPr>
              <a:t>There </a:t>
            </a:r>
            <a:r>
              <a:rPr lang="en-US" b="1" dirty="0">
                <a:solidFill>
                  <a:srgbClr val="000099"/>
                </a:solidFill>
              </a:rPr>
              <a:t>are also </a:t>
            </a:r>
            <a:endParaRPr lang="en-US" b="1" dirty="0" smtClean="0">
              <a:solidFill>
                <a:srgbClr val="000099"/>
              </a:solidFill>
            </a:endParaRPr>
          </a:p>
          <a:p>
            <a:pPr algn="just"/>
            <a:endParaRPr lang="en-US" b="1" dirty="0">
              <a:solidFill>
                <a:schemeClr val="tx1"/>
              </a:solidFill>
            </a:endParaRPr>
          </a:p>
          <a:p>
            <a:pPr algn="just"/>
            <a:r>
              <a:rPr lang="en-US" b="1" dirty="0" smtClean="0">
                <a:solidFill>
                  <a:schemeClr val="tx1"/>
                </a:solidFill>
              </a:rPr>
              <a:t>In </a:t>
            </a:r>
            <a:r>
              <a:rPr lang="en-US" b="1" dirty="0">
                <a:solidFill>
                  <a:schemeClr val="tx1"/>
                </a:solidFill>
              </a:rPr>
              <a:t>areas of mantle </a:t>
            </a:r>
            <a:r>
              <a:rPr lang="en-US" b="1" dirty="0">
                <a:solidFill>
                  <a:srgbClr val="FF0000"/>
                </a:solidFill>
              </a:rPr>
              <a:t>upwelling </a:t>
            </a:r>
            <a:r>
              <a:rPr lang="en-US" b="1" dirty="0">
                <a:solidFill>
                  <a:schemeClr val="tx1"/>
                </a:solidFill>
              </a:rPr>
              <a:t>(rising hot mantle material) the crust is stretched apart and new crust is generated, then created oceanic crust and the solid earth</a:t>
            </a:r>
          </a:p>
          <a:p>
            <a:pPr algn="just"/>
            <a:endParaRPr lang="en-US" b="1" dirty="0">
              <a:solidFill>
                <a:schemeClr val="tx1"/>
              </a:solidFill>
            </a:endParaRPr>
          </a:p>
          <a:p>
            <a:pPr algn="just"/>
            <a:r>
              <a:rPr lang="en-US" b="1" dirty="0" smtClean="0">
                <a:solidFill>
                  <a:schemeClr val="tx1"/>
                </a:solidFill>
              </a:rPr>
              <a:t>In </a:t>
            </a:r>
            <a:r>
              <a:rPr lang="en-US" b="1" dirty="0">
                <a:solidFill>
                  <a:schemeClr val="tx1"/>
                </a:solidFill>
              </a:rPr>
              <a:t>areas of mantle </a:t>
            </a:r>
            <a:r>
              <a:rPr lang="en-US" b="1" dirty="0">
                <a:solidFill>
                  <a:srgbClr val="FF0000"/>
                </a:solidFill>
              </a:rPr>
              <a:t>down welling</a:t>
            </a:r>
            <a:r>
              <a:rPr lang="en-US" b="1" dirty="0">
                <a:solidFill>
                  <a:schemeClr val="tx1"/>
                </a:solidFill>
              </a:rPr>
              <a:t> (sinking cold material) crust is "swallowed" up (sub ducted)</a:t>
            </a:r>
          </a:p>
          <a:p>
            <a:pPr algn="just"/>
            <a:endParaRPr lang="en-US" b="1" dirty="0">
              <a:solidFill>
                <a:schemeClr val="tx1"/>
              </a:solidFill>
            </a:endParaRPr>
          </a:p>
          <a:p>
            <a:pPr algn="just"/>
            <a:r>
              <a:rPr lang="en-US" b="1" dirty="0" smtClean="0">
                <a:solidFill>
                  <a:schemeClr val="tx1"/>
                </a:solidFill>
              </a:rPr>
              <a:t>There </a:t>
            </a:r>
            <a:r>
              <a:rPr lang="en-US" b="1" dirty="0">
                <a:solidFill>
                  <a:schemeClr val="tx1"/>
                </a:solidFill>
              </a:rPr>
              <a:t>are two types of crust: oceanic crust (thin basaltic) &amp; continental crust (thick granitic) </a:t>
            </a:r>
          </a:p>
          <a:p>
            <a:pPr algn="just"/>
            <a:endParaRPr lang="en-US" b="1" dirty="0">
              <a:solidFill>
                <a:schemeClr val="tx1"/>
              </a:solidFill>
            </a:endParaRPr>
          </a:p>
          <a:p>
            <a:pPr algn="just"/>
            <a:endParaRPr lang="en-US" b="1" dirty="0">
              <a:solidFill>
                <a:schemeClr val="tx1"/>
              </a:solidFill>
            </a:endParaRPr>
          </a:p>
          <a:p>
            <a:endParaRPr lang="en-US" dirty="0"/>
          </a:p>
        </p:txBody>
      </p:sp>
    </p:spTree>
    <p:extLst>
      <p:ext uri="{BB962C8B-B14F-4D97-AF65-F5344CB8AC3E}">
        <p14:creationId xmlns:p14="http://schemas.microsoft.com/office/powerpoint/2010/main" val="38428867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rmAutofit fontScale="90000"/>
          </a:bodyPr>
          <a:lstStyle/>
          <a:p>
            <a:r>
              <a:rPr lang="en-US" b="1" dirty="0"/>
              <a:t>The focus </a:t>
            </a:r>
            <a:r>
              <a:rPr lang="en-US" b="1" dirty="0" smtClean="0"/>
              <a:t>is</a:t>
            </a:r>
            <a:endParaRPr lang="en-US" dirty="0"/>
          </a:p>
        </p:txBody>
      </p:sp>
      <p:sp>
        <p:nvSpPr>
          <p:cNvPr id="3" name="Subtitle 2"/>
          <p:cNvSpPr>
            <a:spLocks noGrp="1"/>
          </p:cNvSpPr>
          <p:nvPr>
            <p:ph type="subTitle" idx="1"/>
          </p:nvPr>
        </p:nvSpPr>
        <p:spPr>
          <a:xfrm>
            <a:off x="0" y="533400"/>
            <a:ext cx="9144000" cy="6324600"/>
          </a:xfrm>
        </p:spPr>
        <p:txBody>
          <a:bodyPr>
            <a:normAutofit fontScale="92500" lnSpcReduction="10000"/>
          </a:bodyPr>
          <a:lstStyle/>
          <a:p>
            <a:pPr algn="just"/>
            <a:r>
              <a:rPr lang="en-US" sz="2800" b="1" dirty="0">
                <a:solidFill>
                  <a:schemeClr val="tx1"/>
                </a:solidFill>
              </a:rPr>
              <a:t>O</a:t>
            </a:r>
            <a:r>
              <a:rPr lang="en-US" sz="2800" b="1" dirty="0" smtClean="0">
                <a:solidFill>
                  <a:schemeClr val="tx1"/>
                </a:solidFill>
              </a:rPr>
              <a:t>n </a:t>
            </a:r>
            <a:r>
              <a:rPr lang="en-US" sz="2800" b="1" dirty="0">
                <a:solidFill>
                  <a:schemeClr val="tx1"/>
                </a:solidFill>
              </a:rPr>
              <a:t>the technical aspects of </a:t>
            </a:r>
            <a:r>
              <a:rPr lang="en-US" sz="2800" b="1" dirty="0">
                <a:solidFill>
                  <a:srgbClr val="FF0000"/>
                </a:solidFill>
              </a:rPr>
              <a:t>human interaction with the near-surface environment of Earth. </a:t>
            </a:r>
          </a:p>
          <a:p>
            <a:pPr marL="342900" indent="-342900" algn="just">
              <a:buFont typeface="Wingdings" pitchFamily="2" charset="2"/>
              <a:buChar char="Ø"/>
            </a:pPr>
            <a:r>
              <a:rPr lang="en-US" sz="2800" b="1" dirty="0">
                <a:solidFill>
                  <a:schemeClr val="tx1"/>
                </a:solidFill>
              </a:rPr>
              <a:t>Concept of Environmental Geology </a:t>
            </a:r>
          </a:p>
          <a:p>
            <a:pPr algn="just"/>
            <a:r>
              <a:rPr lang="en-US" sz="2800" b="1" dirty="0" smtClean="0">
                <a:solidFill>
                  <a:srgbClr val="FF0000"/>
                </a:solidFill>
              </a:rPr>
              <a:t>                          And other </a:t>
            </a:r>
            <a:r>
              <a:rPr lang="en-US" sz="2800" b="1" dirty="0">
                <a:solidFill>
                  <a:srgbClr val="FF0000"/>
                </a:solidFill>
              </a:rPr>
              <a:t>relevant topics </a:t>
            </a:r>
          </a:p>
          <a:p>
            <a:pPr marL="342900" indent="-342900" algn="just">
              <a:buFont typeface="Wingdings" pitchFamily="2" charset="2"/>
              <a:buChar char="Ø"/>
            </a:pPr>
            <a:r>
              <a:rPr lang="en-US" sz="2800" b="1" dirty="0" smtClean="0">
                <a:solidFill>
                  <a:schemeClr val="tx1"/>
                </a:solidFill>
              </a:rPr>
              <a:t>Near </a:t>
            </a:r>
            <a:r>
              <a:rPr lang="en-US" sz="2800" b="1" dirty="0">
                <a:solidFill>
                  <a:schemeClr val="tx1"/>
                </a:solidFill>
              </a:rPr>
              <a:t>surface related hazards (soil erosion, flooding, mass wasting, landslide, debris flow, coastal </a:t>
            </a:r>
            <a:r>
              <a:rPr lang="en-US" sz="2800" b="1" dirty="0" smtClean="0">
                <a:solidFill>
                  <a:schemeClr val="tx1"/>
                </a:solidFill>
              </a:rPr>
              <a:t>erosion).  </a:t>
            </a:r>
          </a:p>
          <a:p>
            <a:pPr marL="342900" indent="-342900" algn="just">
              <a:buFont typeface="Wingdings" pitchFamily="2" charset="2"/>
              <a:buChar char="Ø"/>
            </a:pPr>
            <a:r>
              <a:rPr lang="en-US" sz="2800" b="1" dirty="0" smtClean="0">
                <a:solidFill>
                  <a:schemeClr val="tx1"/>
                </a:solidFill>
              </a:rPr>
              <a:t>Tectonic </a:t>
            </a:r>
            <a:r>
              <a:rPr lang="en-US" sz="2800" b="1" dirty="0">
                <a:solidFill>
                  <a:schemeClr val="tx1"/>
                </a:solidFill>
              </a:rPr>
              <a:t>hazards (earthquakes, tsunamis, ground disturbance, volcanic eruptions), </a:t>
            </a:r>
            <a:endParaRPr lang="en-US" sz="2800" b="1" dirty="0" smtClean="0">
              <a:solidFill>
                <a:schemeClr val="tx1"/>
              </a:solidFill>
            </a:endParaRPr>
          </a:p>
          <a:p>
            <a:pPr algn="just"/>
            <a:endParaRPr lang="en-US" sz="2800" b="1" dirty="0">
              <a:solidFill>
                <a:schemeClr val="tx1"/>
              </a:solidFill>
            </a:endParaRPr>
          </a:p>
          <a:p>
            <a:pPr algn="just"/>
            <a:r>
              <a:rPr lang="en-US" sz="2800" b="1" dirty="0" smtClean="0">
                <a:solidFill>
                  <a:schemeClr val="tx1"/>
                </a:solidFill>
              </a:rPr>
              <a:t>H</a:t>
            </a:r>
            <a:r>
              <a:rPr lang="en-US" sz="2800" b="1" dirty="0" smtClean="0">
                <a:solidFill>
                  <a:srgbClr val="FF0000"/>
                </a:solidFill>
              </a:rPr>
              <a:t>ow they occurred all these evens? </a:t>
            </a:r>
          </a:p>
          <a:p>
            <a:pPr algn="just"/>
            <a:r>
              <a:rPr lang="en-US" sz="2800" b="1" dirty="0" smtClean="0">
                <a:solidFill>
                  <a:srgbClr val="FF0000"/>
                </a:solidFill>
              </a:rPr>
              <a:t>Outcomes of understanding </a:t>
            </a:r>
            <a:r>
              <a:rPr lang="en-US" sz="2800" b="1" dirty="0">
                <a:solidFill>
                  <a:srgbClr val="FF0000"/>
                </a:solidFill>
              </a:rPr>
              <a:t>these events on the overall management of the environment </a:t>
            </a:r>
            <a:r>
              <a:rPr lang="en-US" sz="2800" b="1" dirty="0" smtClean="0">
                <a:solidFill>
                  <a:srgbClr val="FF0000"/>
                </a:solidFill>
              </a:rPr>
              <a:t>/ saving </a:t>
            </a:r>
            <a:r>
              <a:rPr lang="en-US" sz="2800" b="1" dirty="0">
                <a:solidFill>
                  <a:srgbClr val="FF0000"/>
                </a:solidFill>
              </a:rPr>
              <a:t>the globe</a:t>
            </a:r>
          </a:p>
          <a:p>
            <a:pPr algn="just"/>
            <a:endParaRPr lang="en-US" sz="2800" b="1" dirty="0">
              <a:solidFill>
                <a:schemeClr val="tx1"/>
              </a:solidFill>
            </a:endParaRPr>
          </a:p>
          <a:p>
            <a:pPr marL="342900" indent="-342900" algn="just">
              <a:buFont typeface="Wingdings" pitchFamily="2" charset="2"/>
              <a:buChar char="Ø"/>
            </a:pPr>
            <a:r>
              <a:rPr lang="en-US" sz="2800" b="1" dirty="0">
                <a:solidFill>
                  <a:schemeClr val="tx1"/>
                </a:solidFill>
              </a:rPr>
              <a:t>Water resource issues (source, supply and quality), </a:t>
            </a:r>
          </a:p>
          <a:p>
            <a:pPr marL="342900" indent="-342900" algn="just">
              <a:buFont typeface="Wingdings" pitchFamily="2" charset="2"/>
              <a:buChar char="Ø"/>
            </a:pPr>
            <a:r>
              <a:rPr lang="en-US" sz="2800" b="1" dirty="0">
                <a:solidFill>
                  <a:schemeClr val="tx1"/>
                </a:solidFill>
              </a:rPr>
              <a:t>Engineering geology, mining impacts, and waste management.</a:t>
            </a:r>
          </a:p>
          <a:p>
            <a:endParaRPr lang="en-US" dirty="0"/>
          </a:p>
        </p:txBody>
      </p:sp>
    </p:spTree>
    <p:extLst>
      <p:ext uri="{BB962C8B-B14F-4D97-AF65-F5344CB8AC3E}">
        <p14:creationId xmlns:p14="http://schemas.microsoft.com/office/powerpoint/2010/main" val="3493168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304800"/>
          </a:xfrm>
        </p:spPr>
        <p:txBody>
          <a:bodyPr>
            <a:noAutofit/>
          </a:bodyPr>
          <a:lstStyle/>
          <a:p>
            <a:r>
              <a:rPr lang="en-US" sz="2800" b="1" dirty="0" smtClean="0">
                <a:solidFill>
                  <a:srgbClr val="FF0000"/>
                </a:solidFill>
              </a:rPr>
              <a:t>Conti. </a:t>
            </a:r>
            <a:endParaRPr lang="en-US" sz="2800" b="1" dirty="0">
              <a:solidFill>
                <a:srgbClr val="FF0000"/>
              </a:solidFill>
            </a:endParaRPr>
          </a:p>
        </p:txBody>
      </p:sp>
      <p:sp>
        <p:nvSpPr>
          <p:cNvPr id="3" name="Subtitle 2"/>
          <p:cNvSpPr>
            <a:spLocks noGrp="1"/>
          </p:cNvSpPr>
          <p:nvPr>
            <p:ph type="subTitle" idx="1"/>
          </p:nvPr>
        </p:nvSpPr>
        <p:spPr>
          <a:xfrm>
            <a:off x="0" y="457200"/>
            <a:ext cx="9144000" cy="6400800"/>
          </a:xfrm>
        </p:spPr>
        <p:txBody>
          <a:bodyPr>
            <a:normAutofit/>
          </a:bodyPr>
          <a:lstStyle/>
          <a:p>
            <a:pPr marL="457200" indent="-457200" algn="just">
              <a:buFont typeface="Wingdings" pitchFamily="2" charset="2"/>
              <a:buChar char="Ø"/>
            </a:pPr>
            <a:r>
              <a:rPr lang="en-US" b="1" dirty="0">
                <a:solidFill>
                  <a:srgbClr val="FF0000"/>
                </a:solidFill>
              </a:rPr>
              <a:t>Mountain formation due to volcanic eruption, folding (syncline or anticline fold ruled erosion and deposition </a:t>
            </a:r>
            <a:r>
              <a:rPr lang="en-US" b="1" dirty="0" smtClean="0">
                <a:solidFill>
                  <a:srgbClr val="FF0000"/>
                </a:solidFill>
              </a:rPr>
              <a:t>rate) and Flat land formation (landscape)</a:t>
            </a:r>
            <a:endParaRPr lang="en-US" b="1" dirty="0">
              <a:solidFill>
                <a:srgbClr val="FF0000"/>
              </a:solidFill>
            </a:endParaRPr>
          </a:p>
          <a:p>
            <a:pPr marL="457200" indent="-457200" algn="just">
              <a:buFont typeface="Wingdings" pitchFamily="2" charset="2"/>
              <a:buChar char="Ø"/>
            </a:pPr>
            <a:r>
              <a:rPr lang="en-US" b="1" dirty="0">
                <a:solidFill>
                  <a:schemeClr val="tx1"/>
                </a:solidFill>
              </a:rPr>
              <a:t>Worldwide distribution of earthquakes and volcanoes (e.g. </a:t>
            </a:r>
            <a:r>
              <a:rPr lang="en-US" b="1" dirty="0">
                <a:solidFill>
                  <a:srgbClr val="FF0000"/>
                </a:solidFill>
              </a:rPr>
              <a:t>Afar and </a:t>
            </a:r>
            <a:r>
              <a:rPr lang="en-US" b="1" dirty="0" err="1">
                <a:solidFill>
                  <a:srgbClr val="FF0000"/>
                </a:solidFill>
              </a:rPr>
              <a:t>Gojam</a:t>
            </a:r>
            <a:r>
              <a:rPr lang="en-US" b="1" dirty="0">
                <a:solidFill>
                  <a:srgbClr val="FF0000"/>
                </a:solidFill>
              </a:rPr>
              <a:t> or Nile river or </a:t>
            </a:r>
            <a:r>
              <a:rPr lang="en-US" b="1" dirty="0" smtClean="0">
                <a:solidFill>
                  <a:srgbClr val="FF0000"/>
                </a:solidFill>
              </a:rPr>
              <a:t>…</a:t>
            </a:r>
          </a:p>
          <a:p>
            <a:pPr algn="just"/>
            <a:endParaRPr lang="en-US" b="1" dirty="0">
              <a:solidFill>
                <a:srgbClr val="FF0000"/>
              </a:solidFill>
            </a:endParaRPr>
          </a:p>
          <a:p>
            <a:pPr marL="457200" indent="-457200" algn="just">
              <a:buFont typeface="Wingdings" pitchFamily="2" charset="2"/>
              <a:buChar char="Ø"/>
            </a:pPr>
            <a:r>
              <a:rPr lang="en-US" b="1" dirty="0">
                <a:solidFill>
                  <a:schemeClr val="tx1"/>
                </a:solidFill>
              </a:rPr>
              <a:t>Aspects of evolution (like flora and fauna and the distribution of </a:t>
            </a:r>
            <a:r>
              <a:rPr lang="en-US" b="1" dirty="0">
                <a:solidFill>
                  <a:srgbClr val="FF0000"/>
                </a:solidFill>
              </a:rPr>
              <a:t>fossils</a:t>
            </a:r>
            <a:r>
              <a:rPr lang="en-US" b="1" dirty="0">
                <a:solidFill>
                  <a:schemeClr val="tx1"/>
                </a:solidFill>
              </a:rPr>
              <a:t> e.g. Somali Ogden, </a:t>
            </a:r>
            <a:r>
              <a:rPr lang="en-US" b="1" dirty="0" err="1">
                <a:solidFill>
                  <a:schemeClr val="tx1"/>
                </a:solidFill>
              </a:rPr>
              <a:t>Dre</a:t>
            </a:r>
            <a:r>
              <a:rPr lang="en-US" b="1" dirty="0">
                <a:solidFill>
                  <a:schemeClr val="tx1"/>
                </a:solidFill>
              </a:rPr>
              <a:t>/</a:t>
            </a:r>
            <a:r>
              <a:rPr lang="en-US" b="1" dirty="0" err="1">
                <a:solidFill>
                  <a:schemeClr val="tx1"/>
                </a:solidFill>
              </a:rPr>
              <a:t>dawa</a:t>
            </a:r>
            <a:r>
              <a:rPr lang="en-US" b="1" dirty="0">
                <a:solidFill>
                  <a:schemeClr val="tx1"/>
                </a:solidFill>
              </a:rPr>
              <a:t>, </a:t>
            </a:r>
            <a:r>
              <a:rPr lang="en-US" b="1" dirty="0" err="1">
                <a:solidFill>
                  <a:schemeClr val="tx1"/>
                </a:solidFill>
              </a:rPr>
              <a:t>Mekelle</a:t>
            </a:r>
            <a:r>
              <a:rPr lang="en-US" b="1" dirty="0">
                <a:solidFill>
                  <a:schemeClr val="tx1"/>
                </a:solidFill>
              </a:rPr>
              <a:t> </a:t>
            </a:r>
            <a:r>
              <a:rPr lang="en-US" b="1" dirty="0">
                <a:solidFill>
                  <a:srgbClr val="FF0000"/>
                </a:solidFill>
              </a:rPr>
              <a:t>for oil sources</a:t>
            </a:r>
            <a:r>
              <a:rPr lang="en-US" b="1" dirty="0">
                <a:solidFill>
                  <a:schemeClr val="tx1"/>
                </a:solidFill>
              </a:rPr>
              <a:t>) all depend on an understanding of plate tectonics</a:t>
            </a:r>
          </a:p>
          <a:p>
            <a:pPr algn="just"/>
            <a:endParaRPr lang="en-US" b="1" dirty="0">
              <a:solidFill>
                <a:schemeClr val="tx1"/>
              </a:solidFill>
            </a:endParaRPr>
          </a:p>
        </p:txBody>
      </p:sp>
    </p:spTree>
    <p:extLst>
      <p:ext uri="{BB962C8B-B14F-4D97-AF65-F5344CB8AC3E}">
        <p14:creationId xmlns:p14="http://schemas.microsoft.com/office/powerpoint/2010/main" val="11889854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476250"/>
          </a:xfrm>
        </p:spPr>
        <p:txBody>
          <a:bodyPr>
            <a:normAutofit fontScale="90000"/>
          </a:bodyPr>
          <a:lstStyle/>
          <a:p>
            <a:r>
              <a:rPr lang="en-US" b="1" dirty="0">
                <a:solidFill>
                  <a:srgbClr val="0033CC"/>
                </a:solidFill>
              </a:rPr>
              <a:t>Environmental Geology</a:t>
            </a:r>
            <a:endParaRPr lang="en-US" dirty="0">
              <a:solidFill>
                <a:srgbClr val="0033CC"/>
              </a:solidFill>
            </a:endParaRPr>
          </a:p>
        </p:txBody>
      </p:sp>
      <p:sp>
        <p:nvSpPr>
          <p:cNvPr id="3" name="Subtitle 2"/>
          <p:cNvSpPr>
            <a:spLocks noGrp="1"/>
          </p:cNvSpPr>
          <p:nvPr>
            <p:ph type="subTitle" idx="1"/>
          </p:nvPr>
        </p:nvSpPr>
        <p:spPr>
          <a:xfrm>
            <a:off x="0" y="457200"/>
            <a:ext cx="9144000" cy="6400800"/>
          </a:xfrm>
        </p:spPr>
        <p:txBody>
          <a:bodyPr>
            <a:normAutofit/>
          </a:bodyPr>
          <a:lstStyle/>
          <a:p>
            <a:pPr algn="just"/>
            <a:r>
              <a:rPr lang="en-US" sz="2400" b="1" dirty="0">
                <a:solidFill>
                  <a:srgbClr val="FF0000"/>
                </a:solidFill>
              </a:rPr>
              <a:t>What does Environmental Geology mean? </a:t>
            </a:r>
            <a:endParaRPr lang="en-US" sz="2400" b="1" dirty="0" smtClean="0">
              <a:solidFill>
                <a:srgbClr val="FF0000"/>
              </a:solidFill>
            </a:endParaRPr>
          </a:p>
          <a:p>
            <a:pPr algn="just"/>
            <a:r>
              <a:rPr lang="en-US" sz="2400" b="1" dirty="0" smtClean="0">
                <a:solidFill>
                  <a:srgbClr val="FF0000"/>
                </a:solidFill>
              </a:rPr>
              <a:t>Why </a:t>
            </a:r>
            <a:r>
              <a:rPr lang="en-US" sz="2400" b="1" dirty="0">
                <a:solidFill>
                  <a:srgbClr val="FF0000"/>
                </a:solidFill>
              </a:rPr>
              <a:t>study environmental geology</a:t>
            </a:r>
            <a:r>
              <a:rPr lang="en-US" sz="2400" b="1" dirty="0" smtClean="0">
                <a:solidFill>
                  <a:srgbClr val="FF0000"/>
                </a:solidFill>
              </a:rPr>
              <a:t>? or</a:t>
            </a:r>
            <a:endParaRPr lang="en-US" sz="2400" b="1" dirty="0">
              <a:solidFill>
                <a:srgbClr val="FF0000"/>
              </a:solidFill>
            </a:endParaRPr>
          </a:p>
          <a:p>
            <a:pPr algn="just"/>
            <a:r>
              <a:rPr lang="en-US" sz="2400" b="1" dirty="0">
                <a:solidFill>
                  <a:srgbClr val="FF0000"/>
                </a:solidFill>
              </a:rPr>
              <a:t>Importance of Environmental </a:t>
            </a:r>
            <a:r>
              <a:rPr lang="en-US" sz="2400" b="1" dirty="0" smtClean="0">
                <a:solidFill>
                  <a:srgbClr val="FF0000"/>
                </a:solidFill>
              </a:rPr>
              <a:t>Geology?</a:t>
            </a:r>
          </a:p>
          <a:p>
            <a:pPr algn="just"/>
            <a:endParaRPr lang="en-US" sz="2400" b="1" dirty="0" smtClean="0">
              <a:solidFill>
                <a:srgbClr val="FF0000"/>
              </a:solidFill>
            </a:endParaRPr>
          </a:p>
          <a:p>
            <a:pPr algn="just"/>
            <a:r>
              <a:rPr lang="en-US" sz="2400" b="1" dirty="0" smtClean="0">
                <a:solidFill>
                  <a:schemeClr val="tx1"/>
                </a:solidFill>
              </a:rPr>
              <a:t>The term environment is part of the universe, which is in interaction with the man, which the man exploits, affects and to which he adapts.</a:t>
            </a:r>
          </a:p>
          <a:p>
            <a:pPr algn="just"/>
            <a:endParaRPr lang="en-US" sz="2400" b="1" dirty="0" smtClean="0">
              <a:solidFill>
                <a:schemeClr val="tx1"/>
              </a:solidFill>
            </a:endParaRPr>
          </a:p>
          <a:p>
            <a:pPr algn="just"/>
            <a:r>
              <a:rPr lang="en-US" sz="2400" b="1" dirty="0" err="1">
                <a:solidFill>
                  <a:schemeClr val="tx1"/>
                </a:solidFill>
              </a:rPr>
              <a:t>Hrasna</a:t>
            </a:r>
            <a:r>
              <a:rPr lang="en-US" sz="2400" b="1" dirty="0">
                <a:solidFill>
                  <a:schemeClr val="tx1"/>
                </a:solidFill>
              </a:rPr>
              <a:t>, </a:t>
            </a:r>
            <a:r>
              <a:rPr lang="en-US" sz="2400" b="1" dirty="0" smtClean="0">
                <a:solidFill>
                  <a:schemeClr val="tx1"/>
                </a:solidFill>
              </a:rPr>
              <a:t>2002: defines as, geo-environment or environmental geology is part of the lithosphere,  which directly influences the conditions of the existences and development of the society, which the man exploits and converts. </a:t>
            </a:r>
          </a:p>
          <a:p>
            <a:pPr algn="just"/>
            <a:endParaRPr lang="en-US" sz="2400" b="1" dirty="0" smtClean="0">
              <a:solidFill>
                <a:schemeClr val="tx1"/>
              </a:solidFill>
            </a:endParaRPr>
          </a:p>
          <a:p>
            <a:pPr algn="just"/>
            <a:r>
              <a:rPr lang="en-US" sz="2400" b="1" dirty="0" smtClean="0">
                <a:solidFill>
                  <a:schemeClr val="tx1"/>
                </a:solidFill>
              </a:rPr>
              <a:t>Basic components of the geo-environments are; rocks, relief, groundwater, and geodynamic phenomena's….</a:t>
            </a:r>
          </a:p>
        </p:txBody>
      </p:sp>
    </p:spTree>
    <p:extLst>
      <p:ext uri="{BB962C8B-B14F-4D97-AF65-F5344CB8AC3E}">
        <p14:creationId xmlns:p14="http://schemas.microsoft.com/office/powerpoint/2010/main" val="24950540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0"/>
            <a:ext cx="7772400" cy="400050"/>
          </a:xfrm>
        </p:spPr>
        <p:txBody>
          <a:bodyPr>
            <a:normAutofit fontScale="90000"/>
          </a:bodyPr>
          <a:lstStyle/>
          <a:p>
            <a:r>
              <a:rPr lang="en-US" sz="2800" b="1" dirty="0">
                <a:solidFill>
                  <a:srgbClr val="FF0000"/>
                </a:solidFill>
              </a:rPr>
              <a:t>Environmental Geology </a:t>
            </a:r>
            <a:endParaRPr lang="en-US" sz="2800" dirty="0"/>
          </a:p>
        </p:txBody>
      </p:sp>
      <p:sp>
        <p:nvSpPr>
          <p:cNvPr id="3" name="Subtitle 2"/>
          <p:cNvSpPr>
            <a:spLocks noGrp="1"/>
          </p:cNvSpPr>
          <p:nvPr>
            <p:ph type="subTitle" idx="1"/>
          </p:nvPr>
        </p:nvSpPr>
        <p:spPr>
          <a:xfrm>
            <a:off x="0" y="381000"/>
            <a:ext cx="9144000" cy="6477000"/>
          </a:xfrm>
        </p:spPr>
        <p:txBody>
          <a:bodyPr>
            <a:normAutofit fontScale="70000" lnSpcReduction="20000"/>
          </a:bodyPr>
          <a:lstStyle/>
          <a:p>
            <a:pPr algn="just"/>
            <a:r>
              <a:rPr lang="en-US" b="1" dirty="0" smtClean="0">
                <a:solidFill>
                  <a:srgbClr val="FF0000"/>
                </a:solidFill>
              </a:rPr>
              <a:t>Is </a:t>
            </a:r>
            <a:r>
              <a:rPr lang="en-US" b="1" dirty="0">
                <a:solidFill>
                  <a:srgbClr val="FF0000"/>
                </a:solidFill>
              </a:rPr>
              <a:t>a young interdisciplinary science which bring about a </a:t>
            </a:r>
          </a:p>
          <a:p>
            <a:pPr algn="just"/>
            <a:endParaRPr lang="en-US" b="1" dirty="0">
              <a:solidFill>
                <a:srgbClr val="FF0000"/>
              </a:solidFill>
            </a:endParaRPr>
          </a:p>
          <a:p>
            <a:pPr algn="just"/>
            <a:r>
              <a:rPr lang="en-US" b="1" dirty="0">
                <a:solidFill>
                  <a:srgbClr val="FF0000"/>
                </a:solidFill>
              </a:rPr>
              <a:t>New approaches to solving problems of connections between the geo-environment and the </a:t>
            </a:r>
            <a:r>
              <a:rPr lang="en-US" b="1" dirty="0" smtClean="0">
                <a:solidFill>
                  <a:srgbClr val="FF0000"/>
                </a:solidFill>
              </a:rPr>
              <a:t>man, </a:t>
            </a:r>
            <a:r>
              <a:rPr lang="en-US" b="1" dirty="0" smtClean="0">
                <a:solidFill>
                  <a:srgbClr val="000099"/>
                </a:solidFill>
              </a:rPr>
              <a:t>new </a:t>
            </a:r>
            <a:r>
              <a:rPr lang="en-US" b="1" dirty="0">
                <a:solidFill>
                  <a:srgbClr val="000099"/>
                </a:solidFill>
              </a:rPr>
              <a:t>concepts and terms </a:t>
            </a:r>
          </a:p>
          <a:p>
            <a:pPr algn="just"/>
            <a:endParaRPr lang="en-US" dirty="0"/>
          </a:p>
          <a:p>
            <a:pPr algn="just"/>
            <a:r>
              <a:rPr lang="en-US" b="1" dirty="0">
                <a:solidFill>
                  <a:srgbClr val="FF0000"/>
                </a:solidFill>
              </a:rPr>
              <a:t>The most significant of them are, geo-environment, geological factors, ….</a:t>
            </a:r>
          </a:p>
          <a:p>
            <a:pPr algn="just"/>
            <a:endParaRPr lang="en-US" b="1" dirty="0">
              <a:solidFill>
                <a:srgbClr val="FF0000"/>
              </a:solidFill>
            </a:endParaRPr>
          </a:p>
          <a:p>
            <a:pPr algn="just"/>
            <a:r>
              <a:rPr lang="en-US" b="1" dirty="0">
                <a:solidFill>
                  <a:srgbClr val="FF0000"/>
                </a:solidFill>
              </a:rPr>
              <a:t>The principal role of environmental geology on the geo-environment management is to ensure its rational use and </a:t>
            </a:r>
            <a:r>
              <a:rPr lang="en-US" b="1" dirty="0" smtClean="0">
                <a:solidFill>
                  <a:srgbClr val="FF0000"/>
                </a:solidFill>
              </a:rPr>
              <a:t>protection</a:t>
            </a:r>
          </a:p>
          <a:p>
            <a:pPr algn="just"/>
            <a:endParaRPr lang="en-US" b="1" dirty="0">
              <a:solidFill>
                <a:srgbClr val="FF0000"/>
              </a:solidFill>
            </a:endParaRPr>
          </a:p>
          <a:p>
            <a:pPr algn="just"/>
            <a:r>
              <a:rPr lang="en-US" b="1" dirty="0">
                <a:solidFill>
                  <a:schemeClr val="tx1"/>
                </a:solidFill>
              </a:rPr>
              <a:t>Geo-environment on the one hand, </a:t>
            </a:r>
          </a:p>
          <a:p>
            <a:pPr algn="just"/>
            <a:r>
              <a:rPr lang="en-US" b="1" dirty="0">
                <a:solidFill>
                  <a:schemeClr val="tx1"/>
                </a:solidFill>
              </a:rPr>
              <a:t>Affords human community to take advantages of the </a:t>
            </a:r>
          </a:p>
          <a:p>
            <a:pPr algn="just"/>
            <a:endParaRPr lang="en-US" b="1" dirty="0">
              <a:solidFill>
                <a:schemeClr val="tx1"/>
              </a:solidFill>
            </a:endParaRPr>
          </a:p>
          <a:p>
            <a:pPr algn="just"/>
            <a:r>
              <a:rPr lang="en-US" b="1" dirty="0">
                <a:solidFill>
                  <a:srgbClr val="FF0000"/>
                </a:solidFill>
              </a:rPr>
              <a:t>Mineral, groundwater, energy, and other favorable geological phenomena's</a:t>
            </a:r>
            <a:r>
              <a:rPr lang="en-US" b="1" dirty="0">
                <a:solidFill>
                  <a:schemeClr val="tx1"/>
                </a:solidFill>
              </a:rPr>
              <a:t>, necessary for its existence and evaluation, etc.</a:t>
            </a:r>
          </a:p>
          <a:p>
            <a:pPr algn="just"/>
            <a:endParaRPr lang="en-US" b="1" dirty="0">
              <a:solidFill>
                <a:schemeClr val="tx1"/>
              </a:solidFill>
            </a:endParaRPr>
          </a:p>
          <a:p>
            <a:pPr algn="just"/>
            <a:r>
              <a:rPr lang="en-US" b="1" dirty="0">
                <a:solidFill>
                  <a:schemeClr val="tx1"/>
                </a:solidFill>
              </a:rPr>
              <a:t>On the other hand, it endangers the mankind by its harmful phenomena which brings about unfavorable conditions for the development of the society.</a:t>
            </a:r>
          </a:p>
          <a:p>
            <a:endParaRPr lang="en-US" dirty="0"/>
          </a:p>
        </p:txBody>
      </p:sp>
    </p:spTree>
    <p:extLst>
      <p:ext uri="{BB962C8B-B14F-4D97-AF65-F5344CB8AC3E}">
        <p14:creationId xmlns:p14="http://schemas.microsoft.com/office/powerpoint/2010/main" val="3099413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476250"/>
          </a:xfrm>
        </p:spPr>
        <p:txBody>
          <a:bodyPr>
            <a:normAutofit fontScale="90000"/>
          </a:bodyPr>
          <a:lstStyle/>
          <a:p>
            <a:r>
              <a:rPr lang="en-US" b="1" dirty="0">
                <a:solidFill>
                  <a:srgbClr val="0033CC"/>
                </a:solidFill>
              </a:rPr>
              <a:t>Concepts of environmental geology </a:t>
            </a:r>
            <a:endParaRPr lang="en-US" dirty="0"/>
          </a:p>
        </p:txBody>
      </p:sp>
      <p:sp>
        <p:nvSpPr>
          <p:cNvPr id="3" name="Subtitle 2"/>
          <p:cNvSpPr>
            <a:spLocks noGrp="1"/>
          </p:cNvSpPr>
          <p:nvPr>
            <p:ph type="subTitle" idx="1"/>
          </p:nvPr>
        </p:nvSpPr>
        <p:spPr>
          <a:xfrm>
            <a:off x="0" y="457200"/>
            <a:ext cx="9144000" cy="6400800"/>
          </a:xfrm>
        </p:spPr>
        <p:txBody>
          <a:bodyPr/>
          <a:lstStyle/>
          <a:p>
            <a:pPr algn="just"/>
            <a:r>
              <a:rPr lang="en-US" b="1" dirty="0" smtClean="0">
                <a:solidFill>
                  <a:schemeClr val="tx1"/>
                </a:solidFill>
              </a:rPr>
              <a:t>The </a:t>
            </a:r>
            <a:r>
              <a:rPr lang="en-US" b="1" dirty="0">
                <a:solidFill>
                  <a:schemeClr val="tx1"/>
                </a:solidFill>
              </a:rPr>
              <a:t>Earth is an interacting system of </a:t>
            </a:r>
          </a:p>
          <a:p>
            <a:pPr algn="just"/>
            <a:r>
              <a:rPr lang="en-US" b="1" dirty="0">
                <a:solidFill>
                  <a:srgbClr val="000099"/>
                </a:solidFill>
              </a:rPr>
              <a:t>Matter and energy </a:t>
            </a:r>
            <a:r>
              <a:rPr lang="en-US" b="1" dirty="0">
                <a:solidFill>
                  <a:schemeClr val="tx1"/>
                </a:solidFill>
              </a:rPr>
              <a:t>that as part of its functioning produces phenomena like:</a:t>
            </a:r>
          </a:p>
          <a:p>
            <a:pPr algn="just"/>
            <a:r>
              <a:rPr lang="en-US" b="1" dirty="0">
                <a:solidFill>
                  <a:schemeClr val="tx1"/>
                </a:solidFill>
              </a:rPr>
              <a:t>volcanoes, glaciers, mountain ranges, oceans, and continents (solid part).  </a:t>
            </a:r>
          </a:p>
          <a:p>
            <a:pPr algn="just"/>
            <a:r>
              <a:rPr lang="en-US" b="1" dirty="0">
                <a:solidFill>
                  <a:schemeClr val="tx1"/>
                </a:solidFill>
              </a:rPr>
              <a:t>The energy that keeps this system going is </a:t>
            </a:r>
          </a:p>
          <a:p>
            <a:pPr marL="457200" indent="-457200" algn="just">
              <a:buFont typeface="Wingdings" pitchFamily="2" charset="2"/>
              <a:buChar char="Ø"/>
            </a:pPr>
            <a:r>
              <a:rPr lang="en-US" b="1" dirty="0">
                <a:solidFill>
                  <a:schemeClr val="tx1"/>
                </a:solidFill>
              </a:rPr>
              <a:t>The </a:t>
            </a:r>
            <a:r>
              <a:rPr lang="en-US" b="1" dirty="0">
                <a:solidFill>
                  <a:srgbClr val="000099"/>
                </a:solidFill>
              </a:rPr>
              <a:t>internal heat </a:t>
            </a:r>
            <a:r>
              <a:rPr lang="en-US" b="1" dirty="0">
                <a:solidFill>
                  <a:schemeClr val="tx1"/>
                </a:solidFill>
              </a:rPr>
              <a:t>(from radioactive decay) that drives plate tectonics </a:t>
            </a:r>
          </a:p>
          <a:p>
            <a:pPr marL="457200" indent="-457200" algn="just">
              <a:buFont typeface="Wingdings" pitchFamily="2" charset="2"/>
              <a:buChar char="Ø"/>
            </a:pPr>
            <a:r>
              <a:rPr lang="en-US" b="1" dirty="0">
                <a:solidFill>
                  <a:schemeClr val="tx1"/>
                </a:solidFill>
              </a:rPr>
              <a:t>The </a:t>
            </a:r>
            <a:r>
              <a:rPr lang="en-US" b="1" dirty="0">
                <a:solidFill>
                  <a:srgbClr val="FF0000"/>
                </a:solidFill>
              </a:rPr>
              <a:t>solar energy </a:t>
            </a:r>
            <a:r>
              <a:rPr lang="en-US" b="1" dirty="0">
                <a:solidFill>
                  <a:schemeClr val="tx1"/>
                </a:solidFill>
              </a:rPr>
              <a:t>that maintains ocean and atmosphere circulation and helps to drive erosion. </a:t>
            </a:r>
          </a:p>
          <a:p>
            <a:endParaRPr lang="en-US" dirty="0"/>
          </a:p>
        </p:txBody>
      </p:sp>
    </p:spTree>
    <p:extLst>
      <p:ext uri="{BB962C8B-B14F-4D97-AF65-F5344CB8AC3E}">
        <p14:creationId xmlns:p14="http://schemas.microsoft.com/office/powerpoint/2010/main" val="14595994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938"/>
            <a:ext cx="7772400" cy="298862"/>
          </a:xfrm>
        </p:spPr>
        <p:txBody>
          <a:bodyPr>
            <a:normAutofit fontScale="90000"/>
          </a:bodyPr>
          <a:lstStyle/>
          <a:p>
            <a:r>
              <a:rPr lang="en-US" sz="2800" b="1" dirty="0">
                <a:solidFill>
                  <a:srgbClr val="FF0000"/>
                </a:solidFill>
              </a:rPr>
              <a:t>Environmental Geology </a:t>
            </a:r>
            <a:r>
              <a:rPr lang="en-US" sz="2800" b="1" dirty="0" smtClean="0">
                <a:solidFill>
                  <a:srgbClr val="FF0000"/>
                </a:solidFill>
              </a:rPr>
              <a:t>in relation with the</a:t>
            </a:r>
            <a:endParaRPr lang="en-US" sz="2800" dirty="0"/>
          </a:p>
        </p:txBody>
      </p:sp>
      <p:sp>
        <p:nvSpPr>
          <p:cNvPr id="3" name="Subtitle 2"/>
          <p:cNvSpPr>
            <a:spLocks noGrp="1"/>
          </p:cNvSpPr>
          <p:nvPr>
            <p:ph type="subTitle" idx="1"/>
          </p:nvPr>
        </p:nvSpPr>
        <p:spPr>
          <a:xfrm>
            <a:off x="0" y="304800"/>
            <a:ext cx="9144000" cy="6553200"/>
          </a:xfrm>
        </p:spPr>
        <p:txBody>
          <a:bodyPr>
            <a:normAutofit fontScale="85000" lnSpcReduction="10000"/>
          </a:bodyPr>
          <a:lstStyle/>
          <a:p>
            <a:pPr algn="just"/>
            <a:r>
              <a:rPr lang="en-US" b="1" dirty="0" smtClean="0">
                <a:solidFill>
                  <a:srgbClr val="FF0000"/>
                </a:solidFill>
              </a:rPr>
              <a:t>Various components of geology</a:t>
            </a:r>
          </a:p>
          <a:p>
            <a:pPr marL="457200" indent="-457200" algn="just">
              <a:buFont typeface="Wingdings" pitchFamily="2" charset="2"/>
              <a:buChar char="v"/>
            </a:pPr>
            <a:r>
              <a:rPr lang="en-US" b="1" dirty="0" smtClean="0">
                <a:solidFill>
                  <a:srgbClr val="FF0000"/>
                </a:solidFill>
              </a:rPr>
              <a:t>Engineering geology (potential sites for construction dams, building, road, or …., disposal site, groundwater along fractures), </a:t>
            </a:r>
          </a:p>
          <a:p>
            <a:pPr marL="457200" indent="-457200" algn="just">
              <a:buFont typeface="Wingdings" pitchFamily="2" charset="2"/>
              <a:buChar char="v"/>
            </a:pPr>
            <a:r>
              <a:rPr lang="en-US" b="1" dirty="0" smtClean="0">
                <a:solidFill>
                  <a:srgbClr val="FF0000"/>
                </a:solidFill>
              </a:rPr>
              <a:t>Hydrogeology, </a:t>
            </a:r>
          </a:p>
          <a:p>
            <a:pPr marL="457200" indent="-457200" algn="just">
              <a:buFont typeface="Wingdings" pitchFamily="2" charset="2"/>
              <a:buChar char="v"/>
            </a:pPr>
            <a:r>
              <a:rPr lang="en-US" b="1" dirty="0">
                <a:solidFill>
                  <a:srgbClr val="FF0000"/>
                </a:solidFill>
              </a:rPr>
              <a:t>E</a:t>
            </a:r>
            <a:r>
              <a:rPr lang="en-US" b="1" dirty="0" smtClean="0">
                <a:solidFill>
                  <a:srgbClr val="FF0000"/>
                </a:solidFill>
              </a:rPr>
              <a:t>conomic geology (all minerals e.g. gold, oil gas, water, …), </a:t>
            </a:r>
          </a:p>
          <a:p>
            <a:pPr marL="457200" indent="-457200" algn="just">
              <a:buFont typeface="Wingdings" pitchFamily="2" charset="2"/>
              <a:buChar char="v"/>
            </a:pPr>
            <a:r>
              <a:rPr lang="en-US" b="1" dirty="0" smtClean="0">
                <a:solidFill>
                  <a:srgbClr val="FF0000"/>
                </a:solidFill>
              </a:rPr>
              <a:t>Mining geology, </a:t>
            </a:r>
          </a:p>
          <a:p>
            <a:pPr marL="457200" indent="-457200" algn="just">
              <a:buFont typeface="Wingdings" pitchFamily="2" charset="2"/>
              <a:buChar char="v"/>
            </a:pPr>
            <a:r>
              <a:rPr lang="en-US" b="1" dirty="0" smtClean="0">
                <a:solidFill>
                  <a:srgbClr val="FF0000"/>
                </a:solidFill>
              </a:rPr>
              <a:t>Structural geology, </a:t>
            </a:r>
          </a:p>
          <a:p>
            <a:pPr marL="457200" indent="-457200" algn="just">
              <a:buFont typeface="Wingdings" pitchFamily="2" charset="2"/>
              <a:buChar char="v"/>
            </a:pPr>
            <a:r>
              <a:rPr lang="en-US" b="1" dirty="0" smtClean="0">
                <a:solidFill>
                  <a:srgbClr val="FF0000"/>
                </a:solidFill>
              </a:rPr>
              <a:t>Petroleum geology, and etc.</a:t>
            </a:r>
          </a:p>
          <a:p>
            <a:pPr algn="just"/>
            <a:endParaRPr lang="en-US" b="1" dirty="0" smtClean="0">
              <a:solidFill>
                <a:srgbClr val="FF0000"/>
              </a:solidFill>
            </a:endParaRPr>
          </a:p>
          <a:p>
            <a:pPr algn="just"/>
            <a:r>
              <a:rPr lang="en-US" b="1" dirty="0" smtClean="0">
                <a:solidFill>
                  <a:srgbClr val="FF0000"/>
                </a:solidFill>
              </a:rPr>
              <a:t>H</a:t>
            </a:r>
            <a:r>
              <a:rPr lang="en-US" b="1" dirty="0" smtClean="0">
                <a:solidFill>
                  <a:srgbClr val="000099"/>
                </a:solidFill>
              </a:rPr>
              <a:t>ow these components affect the environment? </a:t>
            </a:r>
          </a:p>
          <a:p>
            <a:pPr algn="just"/>
            <a:endParaRPr lang="en-US" b="1" dirty="0" smtClean="0">
              <a:solidFill>
                <a:srgbClr val="000099"/>
              </a:solidFill>
            </a:endParaRPr>
          </a:p>
          <a:p>
            <a:pPr algn="just"/>
            <a:r>
              <a:rPr lang="en-US" b="1" dirty="0" smtClean="0">
                <a:solidFill>
                  <a:srgbClr val="000099"/>
                </a:solidFill>
              </a:rPr>
              <a:t>Geo-environment defines from these standpoint of view… how to use these resources economically without damaging the environment? </a:t>
            </a:r>
          </a:p>
          <a:p>
            <a:pPr algn="just"/>
            <a:endParaRPr lang="en-US" b="1" dirty="0" smtClean="0">
              <a:solidFill>
                <a:srgbClr val="FF0000"/>
              </a:solidFill>
            </a:endParaRPr>
          </a:p>
          <a:p>
            <a:pPr algn="just"/>
            <a:endParaRPr lang="en-US" b="1" dirty="0">
              <a:solidFill>
                <a:srgbClr val="FF0000"/>
              </a:solidFill>
            </a:endParaRPr>
          </a:p>
        </p:txBody>
      </p:sp>
    </p:spTree>
    <p:extLst>
      <p:ext uri="{BB962C8B-B14F-4D97-AF65-F5344CB8AC3E}">
        <p14:creationId xmlns:p14="http://schemas.microsoft.com/office/powerpoint/2010/main" val="42605788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400050"/>
          </a:xfrm>
        </p:spPr>
        <p:txBody>
          <a:bodyPr>
            <a:noAutofit/>
          </a:bodyPr>
          <a:lstStyle/>
          <a:p>
            <a:r>
              <a:rPr lang="en-US" sz="2800" b="1" dirty="0" smtClean="0"/>
              <a:t>Environmental Geology</a:t>
            </a:r>
            <a:endParaRPr lang="en-US" sz="2800" b="1" dirty="0"/>
          </a:p>
        </p:txBody>
      </p:sp>
      <p:sp>
        <p:nvSpPr>
          <p:cNvPr id="3" name="Subtitle 2"/>
          <p:cNvSpPr>
            <a:spLocks noGrp="1"/>
          </p:cNvSpPr>
          <p:nvPr>
            <p:ph type="subTitle" idx="1"/>
          </p:nvPr>
        </p:nvSpPr>
        <p:spPr>
          <a:xfrm>
            <a:off x="0" y="457200"/>
            <a:ext cx="9144000" cy="6400800"/>
          </a:xfrm>
        </p:spPr>
        <p:txBody>
          <a:bodyPr>
            <a:normAutofit/>
          </a:bodyPr>
          <a:lstStyle/>
          <a:p>
            <a:pPr algn="just"/>
            <a:r>
              <a:rPr lang="en-US" sz="2000" b="1" dirty="0">
                <a:solidFill>
                  <a:srgbClr val="FF0000"/>
                </a:solidFill>
              </a:rPr>
              <a:t>As citizens of Earth, we have a vital relationship with our planet</a:t>
            </a:r>
            <a:endParaRPr lang="en-US" sz="2000" dirty="0"/>
          </a:p>
          <a:p>
            <a:pPr algn="just"/>
            <a:r>
              <a:rPr lang="en-US" sz="2000" b="1" dirty="0">
                <a:solidFill>
                  <a:schemeClr val="tx1"/>
                </a:solidFill>
              </a:rPr>
              <a:t>While our population grows and our demands for resources increase, we place greater stress on the environment's ability to provide essential products and absorb waste materials. </a:t>
            </a:r>
          </a:p>
          <a:p>
            <a:pPr algn="just"/>
            <a:endParaRPr lang="en-US" sz="2000" b="1" dirty="0">
              <a:solidFill>
                <a:schemeClr val="tx1"/>
              </a:solidFill>
            </a:endParaRPr>
          </a:p>
          <a:p>
            <a:pPr algn="just"/>
            <a:r>
              <a:rPr lang="en-US" sz="2000" b="1" dirty="0">
                <a:solidFill>
                  <a:schemeClr val="tx1"/>
                </a:solidFill>
              </a:rPr>
              <a:t>As the human population continues to increase, there will be shortages of natural resources, such as water, food and energy. </a:t>
            </a:r>
          </a:p>
          <a:p>
            <a:pPr algn="just"/>
            <a:endParaRPr lang="en-US" sz="2000" b="1" dirty="0">
              <a:solidFill>
                <a:schemeClr val="tx1"/>
              </a:solidFill>
            </a:endParaRPr>
          </a:p>
          <a:p>
            <a:pPr algn="just"/>
            <a:r>
              <a:rPr lang="en-US" sz="2000" b="1" dirty="0">
                <a:solidFill>
                  <a:schemeClr val="tx1"/>
                </a:solidFill>
              </a:rPr>
              <a:t>People will also be forced to live in areas that are prone to floods, earthquakes and landslides. </a:t>
            </a:r>
          </a:p>
          <a:p>
            <a:pPr algn="just"/>
            <a:endParaRPr lang="en-US" sz="2000" b="1" dirty="0">
              <a:solidFill>
                <a:schemeClr val="tx1"/>
              </a:solidFill>
            </a:endParaRPr>
          </a:p>
          <a:p>
            <a:pPr algn="just"/>
            <a:r>
              <a:rPr lang="en-US" sz="2000" b="1" dirty="0">
                <a:solidFill>
                  <a:schemeClr val="tx1"/>
                </a:solidFill>
              </a:rPr>
              <a:t>These issues caused by the growth of the human population put many people at risk. </a:t>
            </a:r>
          </a:p>
          <a:p>
            <a:pPr algn="just"/>
            <a:endParaRPr lang="en-US" sz="2000" b="1" dirty="0" smtClean="0">
              <a:solidFill>
                <a:schemeClr val="tx1"/>
              </a:solidFill>
            </a:endParaRPr>
          </a:p>
          <a:p>
            <a:pPr algn="just"/>
            <a:r>
              <a:rPr lang="en-US" sz="2000" b="1" dirty="0" smtClean="0">
                <a:solidFill>
                  <a:schemeClr val="tx1"/>
                </a:solidFill>
              </a:rPr>
              <a:t>Environmental </a:t>
            </a:r>
            <a:r>
              <a:rPr lang="en-US" sz="2000" b="1" dirty="0">
                <a:solidFill>
                  <a:schemeClr val="tx1"/>
                </a:solidFill>
              </a:rPr>
              <a:t>geology approaches these issues by considering the </a:t>
            </a:r>
            <a:r>
              <a:rPr lang="en-US" sz="2000" b="1" dirty="0">
                <a:solidFill>
                  <a:srgbClr val="FF0000"/>
                </a:solidFill>
              </a:rPr>
              <a:t>earth materials of landscapes</a:t>
            </a:r>
            <a:r>
              <a:rPr lang="en-US" sz="2000" b="1" dirty="0">
                <a:solidFill>
                  <a:schemeClr val="tx1"/>
                </a:solidFill>
              </a:rPr>
              <a:t>, </a:t>
            </a:r>
            <a:r>
              <a:rPr lang="en-US" sz="2000" b="1" dirty="0">
                <a:solidFill>
                  <a:srgbClr val="000099"/>
                </a:solidFill>
              </a:rPr>
              <a:t>their physical and chemical processes</a:t>
            </a:r>
            <a:r>
              <a:rPr lang="en-US" sz="2000" b="1" dirty="0">
                <a:solidFill>
                  <a:schemeClr val="tx1"/>
                </a:solidFill>
              </a:rPr>
              <a:t>, and the controls </a:t>
            </a:r>
            <a:r>
              <a:rPr lang="en-US" sz="2000" b="1" dirty="0">
                <a:solidFill>
                  <a:srgbClr val="006600"/>
                </a:solidFill>
              </a:rPr>
              <a:t>they exert on hydrologic, atmospheric and biologic processes. </a:t>
            </a:r>
          </a:p>
          <a:p>
            <a:pPr algn="just"/>
            <a:endParaRPr lang="en-US" sz="2000" b="1" dirty="0" smtClean="0">
              <a:solidFill>
                <a:srgbClr val="006600"/>
              </a:solidFill>
            </a:endParaRPr>
          </a:p>
          <a:p>
            <a:pPr algn="just"/>
            <a:endParaRPr lang="en-US" sz="2000" b="1" dirty="0">
              <a:solidFill>
                <a:schemeClr val="tx1"/>
              </a:solidFill>
            </a:endParaRPr>
          </a:p>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rgbClr val="FF0000"/>
              </a:solidFill>
            </a:endParaRPr>
          </a:p>
          <a:p>
            <a:pPr algn="just"/>
            <a:endParaRPr lang="en-US" sz="2400" b="1" dirty="0">
              <a:solidFill>
                <a:srgbClr val="FF0000"/>
              </a:solidFill>
            </a:endParaRPr>
          </a:p>
          <a:p>
            <a:pPr algn="just"/>
            <a:endParaRPr lang="en-US" sz="2400" b="1" dirty="0" smtClean="0">
              <a:solidFill>
                <a:schemeClr val="tx1"/>
              </a:solidFill>
            </a:endParaRPr>
          </a:p>
          <a:p>
            <a:pPr algn="just"/>
            <a:endParaRPr lang="en-US" sz="2400" b="1" dirty="0" smtClean="0">
              <a:solidFill>
                <a:schemeClr val="tx1"/>
              </a:solidFill>
            </a:endParaRPr>
          </a:p>
          <a:p>
            <a:pPr algn="just"/>
            <a:endParaRPr lang="en-US" sz="2400" b="1" dirty="0" smtClean="0">
              <a:solidFill>
                <a:schemeClr val="tx1"/>
              </a:solidFill>
            </a:endParaRPr>
          </a:p>
        </p:txBody>
      </p:sp>
    </p:spTree>
    <p:extLst>
      <p:ext uri="{BB962C8B-B14F-4D97-AF65-F5344CB8AC3E}">
        <p14:creationId xmlns:p14="http://schemas.microsoft.com/office/powerpoint/2010/main" val="10190586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00050"/>
          </a:xfrm>
        </p:spPr>
        <p:txBody>
          <a:bodyPr>
            <a:noAutofit/>
          </a:bodyPr>
          <a:lstStyle/>
          <a:p>
            <a:r>
              <a:rPr lang="en-US" sz="2800" b="1" dirty="0">
                <a:solidFill>
                  <a:srgbClr val="000099"/>
                </a:solidFill>
              </a:rPr>
              <a:t>Environmental </a:t>
            </a:r>
            <a:r>
              <a:rPr lang="en-US" sz="2800" b="1" dirty="0" smtClean="0">
                <a:solidFill>
                  <a:srgbClr val="000099"/>
                </a:solidFill>
              </a:rPr>
              <a:t>geology</a:t>
            </a:r>
            <a:endParaRPr lang="en-US" sz="2800" dirty="0"/>
          </a:p>
        </p:txBody>
      </p:sp>
      <p:sp>
        <p:nvSpPr>
          <p:cNvPr id="3" name="Subtitle 2"/>
          <p:cNvSpPr>
            <a:spLocks noGrp="1"/>
          </p:cNvSpPr>
          <p:nvPr>
            <p:ph type="subTitle" idx="1"/>
          </p:nvPr>
        </p:nvSpPr>
        <p:spPr>
          <a:xfrm>
            <a:off x="0" y="381000"/>
            <a:ext cx="9144000" cy="6477000"/>
          </a:xfrm>
        </p:spPr>
        <p:txBody>
          <a:bodyPr>
            <a:normAutofit fontScale="85000" lnSpcReduction="10000"/>
          </a:bodyPr>
          <a:lstStyle/>
          <a:p>
            <a:pPr algn="just"/>
            <a:r>
              <a:rPr lang="en-US" b="1" dirty="0" smtClean="0">
                <a:solidFill>
                  <a:schemeClr val="tx1"/>
                </a:solidFill>
              </a:rPr>
              <a:t>Education </a:t>
            </a:r>
            <a:r>
              <a:rPr lang="en-US" b="1" dirty="0">
                <a:solidFill>
                  <a:schemeClr val="tx1"/>
                </a:solidFill>
              </a:rPr>
              <a:t>course that investigates </a:t>
            </a:r>
            <a:r>
              <a:rPr lang="en-US" b="1" dirty="0">
                <a:solidFill>
                  <a:srgbClr val="FF0000"/>
                </a:solidFill>
              </a:rPr>
              <a:t>the relationship between society or </a:t>
            </a:r>
            <a:r>
              <a:rPr lang="en-US" b="1" dirty="0">
                <a:solidFill>
                  <a:schemeClr val="tx1"/>
                </a:solidFill>
              </a:rPr>
              <a:t>humans </a:t>
            </a:r>
            <a:r>
              <a:rPr lang="en-US" b="1" dirty="0">
                <a:solidFill>
                  <a:srgbClr val="FF0000"/>
                </a:solidFill>
              </a:rPr>
              <a:t>and the geologic </a:t>
            </a:r>
            <a:r>
              <a:rPr lang="en-US" b="1" dirty="0" smtClean="0">
                <a:solidFill>
                  <a:srgbClr val="FF0000"/>
                </a:solidFill>
              </a:rPr>
              <a:t>environment</a:t>
            </a:r>
            <a:r>
              <a:rPr lang="en-US" b="1" dirty="0" smtClean="0">
                <a:solidFill>
                  <a:schemeClr val="tx1"/>
                </a:solidFill>
              </a:rPr>
              <a:t> or </a:t>
            </a:r>
            <a:r>
              <a:rPr lang="en-US" b="1" dirty="0">
                <a:solidFill>
                  <a:schemeClr val="tx1"/>
                </a:solidFill>
              </a:rPr>
              <a:t>relationship between humans and </a:t>
            </a:r>
            <a:r>
              <a:rPr lang="en-US" b="1" dirty="0" smtClean="0">
                <a:solidFill>
                  <a:schemeClr val="tx1"/>
                </a:solidFill>
              </a:rPr>
              <a:t>Earth </a:t>
            </a:r>
            <a:r>
              <a:rPr lang="en-US" b="1" dirty="0">
                <a:solidFill>
                  <a:schemeClr val="tx1"/>
                </a:solidFill>
              </a:rPr>
              <a:t>environment. </a:t>
            </a:r>
            <a:endParaRPr lang="en-US" b="1" dirty="0" smtClean="0">
              <a:solidFill>
                <a:schemeClr val="tx1"/>
              </a:solidFill>
            </a:endParaRPr>
          </a:p>
          <a:p>
            <a:pPr algn="just"/>
            <a:endParaRPr lang="en-US" b="1" dirty="0">
              <a:solidFill>
                <a:schemeClr val="tx1"/>
              </a:solidFill>
            </a:endParaRPr>
          </a:p>
          <a:p>
            <a:pPr algn="just"/>
            <a:r>
              <a:rPr lang="en-US" b="1" dirty="0">
                <a:solidFill>
                  <a:srgbClr val="000099"/>
                </a:solidFill>
              </a:rPr>
              <a:t>It is the branch of geology that is concerned with the interactions between humans and the geologic environment. </a:t>
            </a:r>
          </a:p>
          <a:p>
            <a:pPr algn="just"/>
            <a:endParaRPr lang="en-US" b="1" dirty="0">
              <a:solidFill>
                <a:schemeClr val="tx1"/>
              </a:solidFill>
            </a:endParaRPr>
          </a:p>
          <a:p>
            <a:pPr algn="just"/>
            <a:r>
              <a:rPr lang="en-US" b="1" dirty="0">
                <a:solidFill>
                  <a:schemeClr val="tx1"/>
                </a:solidFill>
              </a:rPr>
              <a:t>The three areas of study the geologic environment are therefore; </a:t>
            </a:r>
          </a:p>
          <a:p>
            <a:pPr marL="514350" indent="-514350" algn="just">
              <a:buAutoNum type="arabicParenR"/>
            </a:pPr>
            <a:r>
              <a:rPr lang="en-US" b="1" dirty="0">
                <a:solidFill>
                  <a:schemeClr val="tx1"/>
                </a:solidFill>
              </a:rPr>
              <a:t>Geologic hazards (floods, landslides, volcanoes and earthquakes)</a:t>
            </a:r>
          </a:p>
          <a:p>
            <a:pPr marL="514350" indent="-514350" algn="just">
              <a:buAutoNum type="arabicParenR"/>
            </a:pPr>
            <a:r>
              <a:rPr lang="en-US" b="1" dirty="0">
                <a:solidFill>
                  <a:schemeClr val="tx1"/>
                </a:solidFill>
              </a:rPr>
              <a:t>Geologic resources (metals, stone, fuels, soil, air, energy &amp; water) </a:t>
            </a:r>
          </a:p>
          <a:p>
            <a:pPr marL="514350" indent="-514350" algn="just">
              <a:buAutoNum type="arabicParenR"/>
            </a:pPr>
            <a:r>
              <a:rPr lang="en-US" b="1" dirty="0">
                <a:solidFill>
                  <a:schemeClr val="tx1"/>
                </a:solidFill>
              </a:rPr>
              <a:t>Environmental challenges (waste disposal and groundwater contamination) </a:t>
            </a:r>
          </a:p>
          <a:p>
            <a:pPr algn="just"/>
            <a:endParaRPr lang="en-US" sz="3600" b="1" dirty="0">
              <a:solidFill>
                <a:schemeClr val="tx1"/>
              </a:solidFill>
            </a:endParaRPr>
          </a:p>
          <a:p>
            <a:endParaRPr lang="en-US" dirty="0"/>
          </a:p>
        </p:txBody>
      </p:sp>
    </p:spTree>
    <p:extLst>
      <p:ext uri="{BB962C8B-B14F-4D97-AF65-F5344CB8AC3E}">
        <p14:creationId xmlns:p14="http://schemas.microsoft.com/office/powerpoint/2010/main" val="13597414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37"/>
            <a:ext cx="7772400" cy="382137"/>
          </a:xfrm>
        </p:spPr>
        <p:txBody>
          <a:bodyPr>
            <a:normAutofit fontScale="90000"/>
          </a:bodyPr>
          <a:lstStyle/>
          <a:p>
            <a:r>
              <a:rPr lang="en-US" sz="2800" b="1" dirty="0">
                <a:solidFill>
                  <a:srgbClr val="FF0000"/>
                </a:solidFill>
              </a:rPr>
              <a:t>Environmental geology is a very diverse field. </a:t>
            </a:r>
            <a:endParaRPr lang="en-US" sz="2800" dirty="0"/>
          </a:p>
        </p:txBody>
      </p:sp>
      <p:sp>
        <p:nvSpPr>
          <p:cNvPr id="3" name="Subtitle 2"/>
          <p:cNvSpPr>
            <a:spLocks noGrp="1"/>
          </p:cNvSpPr>
          <p:nvPr>
            <p:ph type="subTitle" idx="1"/>
          </p:nvPr>
        </p:nvSpPr>
        <p:spPr>
          <a:xfrm>
            <a:off x="0" y="457200"/>
            <a:ext cx="9144000" cy="6400800"/>
          </a:xfrm>
        </p:spPr>
        <p:txBody>
          <a:bodyPr>
            <a:normAutofit fontScale="92500" lnSpcReduction="20000"/>
          </a:bodyPr>
          <a:lstStyle/>
          <a:p>
            <a:pPr algn="just"/>
            <a:r>
              <a:rPr lang="en-US" b="1" dirty="0">
                <a:solidFill>
                  <a:schemeClr val="tx1"/>
                </a:solidFill>
              </a:rPr>
              <a:t>It is a field of applied science which is related to the practical applications of </a:t>
            </a:r>
          </a:p>
          <a:p>
            <a:pPr marL="457200" indent="-457200" algn="just">
              <a:buFont typeface="Wingdings" pitchFamily="2" charset="2"/>
              <a:buChar char="Ø"/>
            </a:pPr>
            <a:r>
              <a:rPr lang="en-US" b="1" dirty="0">
                <a:solidFill>
                  <a:schemeClr val="tx1"/>
                </a:solidFill>
              </a:rPr>
              <a:t>Geological principles i</a:t>
            </a:r>
            <a:r>
              <a:rPr lang="en-US" b="1" dirty="0">
                <a:solidFill>
                  <a:srgbClr val="000099"/>
                </a:solidFill>
              </a:rPr>
              <a:t>n solving and providing solutions to environmental problems </a:t>
            </a:r>
          </a:p>
          <a:p>
            <a:pPr marL="457200" indent="-457200" algn="just">
              <a:buFont typeface="Wingdings" pitchFamily="2" charset="2"/>
              <a:buChar char="Ø"/>
            </a:pPr>
            <a:r>
              <a:rPr lang="en-US" b="1" dirty="0">
                <a:solidFill>
                  <a:srgbClr val="000099"/>
                </a:solidFill>
              </a:rPr>
              <a:t>G</a:t>
            </a:r>
            <a:r>
              <a:rPr lang="en-US" b="1" dirty="0">
                <a:solidFill>
                  <a:schemeClr val="tx1"/>
                </a:solidFill>
              </a:rPr>
              <a:t>eologic processes and the surface and near-surface environment, particularly where such interactions are influenced by or otherwise impact living organisms.</a:t>
            </a:r>
          </a:p>
          <a:p>
            <a:pPr marL="457200" indent="-457200" algn="just">
              <a:buFont typeface="Wingdings" pitchFamily="2" charset="2"/>
              <a:buChar char="Ø"/>
            </a:pPr>
            <a:endParaRPr lang="en-US" b="1" dirty="0">
              <a:solidFill>
                <a:schemeClr val="tx1"/>
              </a:solidFill>
            </a:endParaRPr>
          </a:p>
          <a:p>
            <a:pPr marL="457200" indent="-457200" algn="just">
              <a:buFont typeface="Wingdings" pitchFamily="2" charset="2"/>
              <a:buChar char="Ø"/>
            </a:pPr>
            <a:r>
              <a:rPr lang="en-US" b="1" dirty="0">
                <a:solidFill>
                  <a:schemeClr val="tx1"/>
                </a:solidFill>
              </a:rPr>
              <a:t>It is the study of human interaction with the land, with all its sociological, economic and political ramifications </a:t>
            </a:r>
          </a:p>
          <a:p>
            <a:pPr algn="just"/>
            <a:endParaRPr lang="en-US" b="1" dirty="0">
              <a:solidFill>
                <a:schemeClr val="tx1"/>
              </a:solidFill>
            </a:endParaRPr>
          </a:p>
          <a:p>
            <a:pPr algn="just"/>
            <a:r>
              <a:rPr lang="en-US" b="1" dirty="0">
                <a:solidFill>
                  <a:schemeClr val="tx1"/>
                </a:solidFill>
              </a:rPr>
              <a:t>As "applied" geology -brings collective geologic knowledge to bear on problems that are important to people. </a:t>
            </a:r>
          </a:p>
          <a:p>
            <a:endParaRPr lang="en-US" dirty="0"/>
          </a:p>
        </p:txBody>
      </p:sp>
    </p:spTree>
    <p:extLst>
      <p:ext uri="{BB962C8B-B14F-4D97-AF65-F5344CB8AC3E}">
        <p14:creationId xmlns:p14="http://schemas.microsoft.com/office/powerpoint/2010/main" val="12346642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0"/>
            <a:ext cx="7772400" cy="476250"/>
          </a:xfrm>
        </p:spPr>
        <p:txBody>
          <a:bodyPr>
            <a:normAutofit fontScale="90000"/>
          </a:bodyPr>
          <a:lstStyle/>
          <a:p>
            <a:r>
              <a:rPr lang="en-US" b="1" dirty="0" smtClean="0"/>
              <a:t>Conti. </a:t>
            </a:r>
            <a:endParaRPr lang="en-US" b="1" dirty="0"/>
          </a:p>
        </p:txBody>
      </p:sp>
      <p:sp>
        <p:nvSpPr>
          <p:cNvPr id="3" name="Subtitle 2"/>
          <p:cNvSpPr>
            <a:spLocks noGrp="1"/>
          </p:cNvSpPr>
          <p:nvPr>
            <p:ph type="subTitle" idx="1"/>
          </p:nvPr>
        </p:nvSpPr>
        <p:spPr>
          <a:xfrm>
            <a:off x="0" y="457200"/>
            <a:ext cx="9144000" cy="6400800"/>
          </a:xfrm>
        </p:spPr>
        <p:txBody>
          <a:bodyPr>
            <a:normAutofit/>
          </a:bodyPr>
          <a:lstStyle/>
          <a:p>
            <a:pPr algn="just"/>
            <a:r>
              <a:rPr lang="en-US" b="1" dirty="0" smtClean="0">
                <a:solidFill>
                  <a:srgbClr val="FF0000"/>
                </a:solidFill>
              </a:rPr>
              <a:t>It is a  </a:t>
            </a:r>
            <a:r>
              <a:rPr lang="en-US" b="1" dirty="0">
                <a:solidFill>
                  <a:srgbClr val="FF0000"/>
                </a:solidFill>
              </a:rPr>
              <a:t>multidisciplinary subject that covers a broad range of topics, ranging from </a:t>
            </a:r>
            <a:r>
              <a:rPr lang="en-US" b="1" dirty="0">
                <a:solidFill>
                  <a:srgbClr val="000099"/>
                </a:solidFill>
              </a:rPr>
              <a:t>Earth materials</a:t>
            </a:r>
            <a:r>
              <a:rPr lang="en-US" b="1" dirty="0">
                <a:solidFill>
                  <a:srgbClr val="FF0000"/>
                </a:solidFill>
              </a:rPr>
              <a:t> and their use to Earth processes, including </a:t>
            </a:r>
            <a:r>
              <a:rPr lang="en-US" b="1" dirty="0">
                <a:solidFill>
                  <a:srgbClr val="000099"/>
                </a:solidFill>
              </a:rPr>
              <a:t>natural hazards </a:t>
            </a:r>
            <a:r>
              <a:rPr lang="en-US" b="1" dirty="0">
                <a:solidFill>
                  <a:srgbClr val="FF0000"/>
                </a:solidFill>
              </a:rPr>
              <a:t>and </a:t>
            </a:r>
            <a:r>
              <a:rPr lang="en-US" b="1" dirty="0">
                <a:solidFill>
                  <a:srgbClr val="000099"/>
                </a:solidFill>
              </a:rPr>
              <a:t>their impact on human lives. </a:t>
            </a:r>
          </a:p>
          <a:p>
            <a:pPr algn="just"/>
            <a:endParaRPr lang="en-US" b="1" dirty="0">
              <a:solidFill>
                <a:schemeClr val="tx1"/>
              </a:solidFill>
            </a:endParaRPr>
          </a:p>
          <a:p>
            <a:pPr algn="just"/>
            <a:r>
              <a:rPr lang="en-US" b="1" dirty="0">
                <a:solidFill>
                  <a:schemeClr val="tx1"/>
                </a:solidFill>
              </a:rPr>
              <a:t>It concentrates on the way Earth systems, both at the surface and within it, affect, and are affected by, humans. </a:t>
            </a:r>
            <a:endParaRPr lang="en-US" b="1" dirty="0">
              <a:solidFill>
                <a:srgbClr val="000099"/>
              </a:solidFill>
            </a:endParaRPr>
          </a:p>
          <a:p>
            <a:pPr algn="just"/>
            <a:r>
              <a:rPr lang="en-US" b="1" dirty="0">
                <a:solidFill>
                  <a:srgbClr val="000099"/>
                </a:solidFill>
              </a:rPr>
              <a:t>It is essentially a way of applying geologic knowledge to identify, remediate, and hopefully prevent, environmental problems from occurring as a result of people. </a:t>
            </a:r>
          </a:p>
          <a:p>
            <a:endParaRPr lang="en-US" dirty="0"/>
          </a:p>
        </p:txBody>
      </p:sp>
    </p:spTree>
    <p:extLst>
      <p:ext uri="{BB962C8B-B14F-4D97-AF65-F5344CB8AC3E}">
        <p14:creationId xmlns:p14="http://schemas.microsoft.com/office/powerpoint/2010/main" val="36456527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0"/>
            <a:ext cx="7772400" cy="304800"/>
          </a:xfrm>
        </p:spPr>
        <p:txBody>
          <a:bodyPr>
            <a:noAutofit/>
          </a:bodyPr>
          <a:lstStyle/>
          <a:p>
            <a:r>
              <a:rPr lang="en-US" sz="2800" b="1" dirty="0" smtClean="0"/>
              <a:t>Conti. </a:t>
            </a:r>
            <a:endParaRPr lang="en-US" sz="2800" b="1" dirty="0"/>
          </a:p>
        </p:txBody>
      </p:sp>
      <p:sp>
        <p:nvSpPr>
          <p:cNvPr id="3" name="Subtitle 2"/>
          <p:cNvSpPr>
            <a:spLocks noGrp="1"/>
          </p:cNvSpPr>
          <p:nvPr>
            <p:ph type="subTitle" idx="1"/>
          </p:nvPr>
        </p:nvSpPr>
        <p:spPr>
          <a:xfrm>
            <a:off x="0" y="381000"/>
            <a:ext cx="9144000" cy="6477000"/>
          </a:xfrm>
        </p:spPr>
        <p:txBody>
          <a:bodyPr>
            <a:normAutofit/>
          </a:bodyPr>
          <a:lstStyle/>
          <a:p>
            <a:pPr algn="just"/>
            <a:r>
              <a:rPr lang="en-US" b="1" dirty="0" smtClean="0">
                <a:solidFill>
                  <a:schemeClr val="tx1"/>
                </a:solidFill>
              </a:rPr>
              <a:t>It </a:t>
            </a:r>
            <a:r>
              <a:rPr lang="en-US" b="1" dirty="0">
                <a:solidFill>
                  <a:schemeClr val="tx1"/>
                </a:solidFill>
              </a:rPr>
              <a:t>encompasses natural hazards such </a:t>
            </a:r>
            <a:r>
              <a:rPr lang="en-US" b="1" dirty="0" smtClean="0">
                <a:solidFill>
                  <a:schemeClr val="tx1"/>
                </a:solidFill>
              </a:rPr>
              <a:t>as:</a:t>
            </a:r>
          </a:p>
          <a:p>
            <a:pPr marL="457200" indent="-457200" algn="just">
              <a:buFont typeface="Wingdings" pitchFamily="2" charset="2"/>
              <a:buChar char="Ø"/>
            </a:pPr>
            <a:r>
              <a:rPr lang="en-US" b="1" dirty="0" smtClean="0">
                <a:solidFill>
                  <a:schemeClr val="tx1"/>
                </a:solidFill>
              </a:rPr>
              <a:t>Earthquakes</a:t>
            </a:r>
            <a:r>
              <a:rPr lang="en-US" b="1" dirty="0">
                <a:solidFill>
                  <a:schemeClr val="tx1"/>
                </a:solidFill>
              </a:rPr>
              <a:t>, landslides, floods and volcanic eruptions; </a:t>
            </a:r>
            <a:endParaRPr lang="en-US" b="1" dirty="0" smtClean="0">
              <a:solidFill>
                <a:schemeClr val="tx1"/>
              </a:solidFill>
            </a:endParaRPr>
          </a:p>
          <a:p>
            <a:pPr marL="457200" indent="-457200" algn="just">
              <a:buFont typeface="Wingdings" pitchFamily="2" charset="2"/>
              <a:buChar char="Ø"/>
            </a:pPr>
            <a:r>
              <a:rPr lang="en-US" b="1" dirty="0" smtClean="0">
                <a:solidFill>
                  <a:schemeClr val="tx1"/>
                </a:solidFill>
              </a:rPr>
              <a:t>The </a:t>
            </a:r>
            <a:r>
              <a:rPr lang="en-US" b="1" dirty="0">
                <a:solidFill>
                  <a:schemeClr val="tx1"/>
                </a:solidFill>
              </a:rPr>
              <a:t>engineering properties of Earth materials and problems involved in construction of structures such as dams, buildings and roads; </a:t>
            </a:r>
            <a:endParaRPr lang="en-US" b="1" dirty="0" smtClean="0">
              <a:solidFill>
                <a:schemeClr val="tx1"/>
              </a:solidFill>
            </a:endParaRPr>
          </a:p>
          <a:p>
            <a:pPr marL="457200" indent="-457200" algn="just">
              <a:buFont typeface="Wingdings" pitchFamily="2" charset="2"/>
              <a:buChar char="Ø"/>
            </a:pPr>
            <a:r>
              <a:rPr lang="en-US" b="1" dirty="0" smtClean="0">
                <a:solidFill>
                  <a:schemeClr val="tx1"/>
                </a:solidFill>
              </a:rPr>
              <a:t>Coastal </a:t>
            </a:r>
            <a:r>
              <a:rPr lang="en-US" b="1" dirty="0">
                <a:solidFill>
                  <a:schemeClr val="tx1"/>
                </a:solidFill>
              </a:rPr>
              <a:t>processes such as shoreline erosion and impacts of sea level rise, safe disposal of solid and liquid wastes; </a:t>
            </a:r>
            <a:r>
              <a:rPr lang="en-US" b="1" dirty="0" smtClean="0">
                <a:solidFill>
                  <a:schemeClr val="tx1"/>
                </a:solidFill>
              </a:rPr>
              <a:t>         and  </a:t>
            </a:r>
          </a:p>
          <a:p>
            <a:pPr algn="just"/>
            <a:endParaRPr lang="en-US" b="1" dirty="0" smtClean="0">
              <a:solidFill>
                <a:schemeClr val="tx1"/>
              </a:solidFill>
            </a:endParaRPr>
          </a:p>
          <a:p>
            <a:pPr marL="457200" indent="-457200" algn="just">
              <a:buFont typeface="Wingdings" pitchFamily="2" charset="2"/>
              <a:buChar char="Ø"/>
            </a:pPr>
            <a:r>
              <a:rPr lang="en-US" b="1" dirty="0" smtClean="0">
                <a:solidFill>
                  <a:schemeClr val="tx1"/>
                </a:solidFill>
              </a:rPr>
              <a:t>Management </a:t>
            </a:r>
            <a:r>
              <a:rPr lang="en-US" b="1" dirty="0">
                <a:solidFill>
                  <a:schemeClr val="tx1"/>
                </a:solidFill>
              </a:rPr>
              <a:t>of surface </a:t>
            </a:r>
            <a:r>
              <a:rPr lang="en-US" b="1" dirty="0" smtClean="0">
                <a:solidFill>
                  <a:schemeClr val="tx1"/>
                </a:solidFill>
              </a:rPr>
              <a:t>&amp; groundwater </a:t>
            </a:r>
            <a:r>
              <a:rPr lang="en-US" b="1" dirty="0">
                <a:solidFill>
                  <a:schemeClr val="tx1"/>
                </a:solidFill>
              </a:rPr>
              <a:t>resources; and the impacts.</a:t>
            </a:r>
          </a:p>
          <a:p>
            <a:endParaRPr lang="en-US" dirty="0"/>
          </a:p>
        </p:txBody>
      </p:sp>
    </p:spTree>
    <p:extLst>
      <p:ext uri="{BB962C8B-B14F-4D97-AF65-F5344CB8AC3E}">
        <p14:creationId xmlns:p14="http://schemas.microsoft.com/office/powerpoint/2010/main" val="1011467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700"/>
            <a:ext cx="7772400" cy="476250"/>
          </a:xfrm>
        </p:spPr>
        <p:txBody>
          <a:bodyPr>
            <a:noAutofit/>
          </a:bodyPr>
          <a:lstStyle/>
          <a:p>
            <a:r>
              <a:rPr lang="en-US" sz="2800" b="1" dirty="0">
                <a:solidFill>
                  <a:srgbClr val="FF0000"/>
                </a:solidFill>
              </a:rPr>
              <a:t>Learning outcomes: </a:t>
            </a:r>
            <a:endParaRPr lang="en-US" sz="2800" dirty="0">
              <a:solidFill>
                <a:srgbClr val="FF0000"/>
              </a:solidFill>
            </a:endParaRPr>
          </a:p>
        </p:txBody>
      </p:sp>
      <p:sp>
        <p:nvSpPr>
          <p:cNvPr id="3" name="Subtitle 2"/>
          <p:cNvSpPr>
            <a:spLocks noGrp="1"/>
          </p:cNvSpPr>
          <p:nvPr>
            <p:ph type="subTitle" idx="1"/>
          </p:nvPr>
        </p:nvSpPr>
        <p:spPr>
          <a:xfrm>
            <a:off x="0" y="457200"/>
            <a:ext cx="9067800" cy="6400800"/>
          </a:xfrm>
        </p:spPr>
        <p:txBody>
          <a:bodyPr>
            <a:normAutofit fontScale="85000" lnSpcReduction="20000"/>
          </a:bodyPr>
          <a:lstStyle/>
          <a:p>
            <a:pPr marL="457200" lvl="0" indent="-457200" algn="just">
              <a:buFont typeface="Wingdings" pitchFamily="2" charset="2"/>
              <a:buChar char="v"/>
            </a:pPr>
            <a:r>
              <a:rPr lang="en-US" b="1" dirty="0" smtClean="0">
                <a:solidFill>
                  <a:schemeClr val="tx1"/>
                </a:solidFill>
              </a:rPr>
              <a:t>Introduce students </a:t>
            </a:r>
            <a:r>
              <a:rPr lang="en-US" b="1" dirty="0">
                <a:solidFill>
                  <a:schemeClr val="tx1"/>
                </a:solidFill>
              </a:rPr>
              <a:t>to the dynamics of how planet earth works</a:t>
            </a:r>
            <a:r>
              <a:rPr lang="en-US" b="1" dirty="0" smtClean="0">
                <a:solidFill>
                  <a:schemeClr val="tx1"/>
                </a:solidFill>
              </a:rPr>
              <a:t>,</a:t>
            </a:r>
          </a:p>
          <a:p>
            <a:pPr lvl="0" algn="just"/>
            <a:endParaRPr lang="en-US" b="1" dirty="0">
              <a:solidFill>
                <a:schemeClr val="tx1"/>
              </a:solidFill>
            </a:endParaRPr>
          </a:p>
          <a:p>
            <a:pPr marL="457200" lvl="0" indent="-457200" algn="just">
              <a:buFont typeface="Wingdings" pitchFamily="2" charset="2"/>
              <a:buChar char="v"/>
            </a:pPr>
            <a:r>
              <a:rPr lang="en-US" b="1" dirty="0">
                <a:solidFill>
                  <a:schemeClr val="tx1"/>
                </a:solidFill>
              </a:rPr>
              <a:t>Explore the major processes that shape the surface of the Earth</a:t>
            </a:r>
            <a:r>
              <a:rPr lang="en-US" b="1" dirty="0" smtClean="0">
                <a:solidFill>
                  <a:schemeClr val="tx1"/>
                </a:solidFill>
              </a:rPr>
              <a:t>,</a:t>
            </a:r>
          </a:p>
          <a:p>
            <a:pPr lvl="0" algn="just"/>
            <a:endParaRPr lang="en-US" b="1" dirty="0">
              <a:solidFill>
                <a:schemeClr val="tx1"/>
              </a:solidFill>
            </a:endParaRPr>
          </a:p>
          <a:p>
            <a:pPr marL="457200" lvl="0" indent="-457200" algn="just">
              <a:buFont typeface="Wingdings" pitchFamily="2" charset="2"/>
              <a:buChar char="v"/>
            </a:pPr>
            <a:r>
              <a:rPr lang="en-US" b="1" dirty="0">
                <a:solidFill>
                  <a:schemeClr val="tx1"/>
                </a:solidFill>
              </a:rPr>
              <a:t>Investigate the interactions between the land, the sea and the </a:t>
            </a:r>
            <a:r>
              <a:rPr lang="en-US" b="1" dirty="0" smtClean="0">
                <a:solidFill>
                  <a:schemeClr val="tx1"/>
                </a:solidFill>
              </a:rPr>
              <a:t>atmosphere</a:t>
            </a:r>
          </a:p>
          <a:p>
            <a:pPr algn="just"/>
            <a:r>
              <a:rPr lang="en-US" b="1" dirty="0" smtClean="0">
                <a:solidFill>
                  <a:srgbClr val="FF0000"/>
                </a:solidFill>
              </a:rPr>
              <a:t>  </a:t>
            </a:r>
          </a:p>
          <a:p>
            <a:pPr algn="just"/>
            <a:r>
              <a:rPr lang="en-US" b="1" dirty="0" smtClean="0">
                <a:solidFill>
                  <a:srgbClr val="FF0000"/>
                </a:solidFill>
              </a:rPr>
              <a:t>Biosphere </a:t>
            </a:r>
            <a:r>
              <a:rPr lang="en-US" b="1" dirty="0">
                <a:solidFill>
                  <a:srgbClr val="FF0000"/>
                </a:solidFill>
              </a:rPr>
              <a:t>(hydrosphere, lithosphere, atmosphere)</a:t>
            </a:r>
          </a:p>
          <a:p>
            <a:pPr lvl="0" algn="just"/>
            <a:endParaRPr lang="en-US" b="1" dirty="0">
              <a:solidFill>
                <a:schemeClr val="tx1"/>
              </a:solidFill>
            </a:endParaRPr>
          </a:p>
          <a:p>
            <a:pPr marL="457200" lvl="0" indent="-457200" algn="just">
              <a:buFont typeface="Wingdings" pitchFamily="2" charset="2"/>
              <a:buChar char="v"/>
            </a:pPr>
            <a:r>
              <a:rPr lang="en-US" b="1" dirty="0">
                <a:solidFill>
                  <a:schemeClr val="tx1"/>
                </a:solidFill>
              </a:rPr>
              <a:t>To define the relationship between our planet and the rest of the environs.</a:t>
            </a:r>
          </a:p>
          <a:p>
            <a:r>
              <a:rPr lang="en-US" b="1" dirty="0"/>
              <a:t> </a:t>
            </a:r>
            <a:endParaRPr lang="en-US" dirty="0"/>
          </a:p>
          <a:p>
            <a:r>
              <a:rPr lang="en-US" b="1" dirty="0"/>
              <a:t> </a:t>
            </a:r>
            <a:endParaRPr lang="en-US" dirty="0"/>
          </a:p>
          <a:p>
            <a:endParaRPr lang="en-US" dirty="0"/>
          </a:p>
        </p:txBody>
      </p:sp>
    </p:spTree>
    <p:extLst>
      <p:ext uri="{BB962C8B-B14F-4D97-AF65-F5344CB8AC3E}">
        <p14:creationId xmlns:p14="http://schemas.microsoft.com/office/powerpoint/2010/main" val="18447542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400050"/>
          </a:xfrm>
        </p:spPr>
        <p:txBody>
          <a:bodyPr>
            <a:normAutofit fontScale="90000"/>
          </a:bodyPr>
          <a:lstStyle/>
          <a:p>
            <a:r>
              <a:rPr lang="en-US" sz="2800" b="1" dirty="0" err="1" smtClean="0">
                <a:solidFill>
                  <a:srgbClr val="FF0000"/>
                </a:solidFill>
              </a:rPr>
              <a:t>Petropedia</a:t>
            </a:r>
            <a:r>
              <a:rPr lang="en-US" sz="2800" b="1" dirty="0" smtClean="0">
                <a:solidFill>
                  <a:srgbClr val="FF0000"/>
                </a:solidFill>
              </a:rPr>
              <a:t> </a:t>
            </a:r>
            <a:r>
              <a:rPr lang="en-US" sz="2800" b="1" dirty="0">
                <a:solidFill>
                  <a:srgbClr val="FF0000"/>
                </a:solidFill>
              </a:rPr>
              <a:t>explains </a:t>
            </a:r>
            <a:r>
              <a:rPr lang="en-US" sz="2800" b="1" i="1" dirty="0">
                <a:solidFill>
                  <a:srgbClr val="FF0000"/>
                </a:solidFill>
              </a:rPr>
              <a:t>Environmental </a:t>
            </a:r>
            <a:r>
              <a:rPr lang="en-US" sz="2800" b="1" i="1" dirty="0" smtClean="0">
                <a:solidFill>
                  <a:srgbClr val="FF0000"/>
                </a:solidFill>
              </a:rPr>
              <a:t>Geology</a:t>
            </a:r>
            <a:endParaRPr lang="en-US" sz="2800" dirty="0"/>
          </a:p>
        </p:txBody>
      </p:sp>
      <p:sp>
        <p:nvSpPr>
          <p:cNvPr id="3" name="Subtitle 2"/>
          <p:cNvSpPr>
            <a:spLocks noGrp="1"/>
          </p:cNvSpPr>
          <p:nvPr>
            <p:ph type="subTitle" idx="1"/>
          </p:nvPr>
        </p:nvSpPr>
        <p:spPr>
          <a:xfrm>
            <a:off x="0" y="381000"/>
            <a:ext cx="9144000" cy="6477000"/>
          </a:xfrm>
        </p:spPr>
        <p:txBody>
          <a:bodyPr>
            <a:normAutofit fontScale="77500" lnSpcReduction="20000"/>
          </a:bodyPr>
          <a:lstStyle/>
          <a:p>
            <a:pPr algn="just"/>
            <a:r>
              <a:rPr lang="en-US" b="1" dirty="0" smtClean="0">
                <a:solidFill>
                  <a:schemeClr val="tx1"/>
                </a:solidFill>
              </a:rPr>
              <a:t>Environmental </a:t>
            </a:r>
            <a:r>
              <a:rPr lang="en-US" b="1" dirty="0">
                <a:solidFill>
                  <a:schemeClr val="tx1"/>
                </a:solidFill>
              </a:rPr>
              <a:t>Geology, Engineering Geology and Environmental Geography involve the study of how humans interact with the </a:t>
            </a:r>
          </a:p>
          <a:p>
            <a:pPr algn="just"/>
            <a:r>
              <a:rPr lang="en-US" b="1" dirty="0">
                <a:solidFill>
                  <a:schemeClr val="tx1"/>
                </a:solidFill>
              </a:rPr>
              <a:t>Geological Environment of Earth including the </a:t>
            </a:r>
            <a:r>
              <a:rPr lang="en-US" b="1" dirty="0">
                <a:solidFill>
                  <a:srgbClr val="FF0000"/>
                </a:solidFill>
              </a:rPr>
              <a:t>biosphere, atmosphere, hydrosphere and the lithosphere</a:t>
            </a:r>
            <a:r>
              <a:rPr lang="en-US" dirty="0">
                <a:solidFill>
                  <a:srgbClr val="FF0000"/>
                </a:solidFill>
              </a:rPr>
              <a:t>. </a:t>
            </a:r>
          </a:p>
          <a:p>
            <a:pPr algn="just"/>
            <a:endParaRPr lang="en-US" dirty="0"/>
          </a:p>
          <a:p>
            <a:pPr algn="just"/>
            <a:r>
              <a:rPr lang="en-US" b="1" dirty="0">
                <a:solidFill>
                  <a:schemeClr val="tx1"/>
                </a:solidFill>
              </a:rPr>
              <a:t>On a broader note, Environmental Geology includes:</a:t>
            </a:r>
          </a:p>
          <a:p>
            <a:pPr algn="just"/>
            <a:r>
              <a:rPr lang="en-US" b="1" dirty="0">
                <a:solidFill>
                  <a:schemeClr val="tx1"/>
                </a:solidFill>
              </a:rPr>
              <a:t>  Management of Hydro-geological and </a:t>
            </a:r>
          </a:p>
          <a:p>
            <a:pPr marL="457200" lvl="0" indent="-457200" algn="just">
              <a:buFont typeface="Wingdings" pitchFamily="2" charset="2"/>
              <a:buChar char="Ø"/>
            </a:pPr>
            <a:r>
              <a:rPr lang="en-US" b="1" dirty="0">
                <a:solidFill>
                  <a:schemeClr val="tx1"/>
                </a:solidFill>
              </a:rPr>
              <a:t>Geological resources of the earth: soil minerals, water (both ground and surface water), </a:t>
            </a:r>
          </a:p>
          <a:p>
            <a:pPr marL="457200" lvl="0" indent="-457200" algn="just">
              <a:buFont typeface="Wingdings" pitchFamily="2" charset="2"/>
              <a:buChar char="Ø"/>
            </a:pPr>
            <a:r>
              <a:rPr lang="en-US" b="1" dirty="0">
                <a:solidFill>
                  <a:schemeClr val="tx1"/>
                </a:solidFill>
              </a:rPr>
              <a:t>Non renewable resources: fossil fuels (coal, crude oil and natural gas) and land use.</a:t>
            </a:r>
          </a:p>
          <a:p>
            <a:pPr lvl="0" algn="just"/>
            <a:endParaRPr lang="en-US" b="1" dirty="0">
              <a:solidFill>
                <a:schemeClr val="tx1"/>
              </a:solidFill>
            </a:endParaRPr>
          </a:p>
          <a:p>
            <a:pPr lvl="0" algn="just"/>
            <a:r>
              <a:rPr lang="en-US" b="1" dirty="0">
                <a:solidFill>
                  <a:schemeClr val="tx1"/>
                </a:solidFill>
              </a:rPr>
              <a:t>Earth surface study with the help of geo-</a:t>
            </a:r>
            <a:r>
              <a:rPr lang="en-US" b="1" dirty="0" err="1">
                <a:solidFill>
                  <a:schemeClr val="tx1"/>
                </a:solidFill>
              </a:rPr>
              <a:t>morphography</a:t>
            </a:r>
            <a:endParaRPr lang="en-US" b="1" dirty="0">
              <a:solidFill>
                <a:schemeClr val="tx1"/>
              </a:solidFill>
            </a:endParaRPr>
          </a:p>
          <a:p>
            <a:pPr lvl="0" algn="just"/>
            <a:endParaRPr lang="en-US" b="1" dirty="0">
              <a:solidFill>
                <a:schemeClr val="tx1"/>
              </a:solidFill>
            </a:endParaRPr>
          </a:p>
          <a:p>
            <a:pPr lvl="0" algn="just"/>
            <a:r>
              <a:rPr lang="en-US" b="1" dirty="0">
                <a:solidFill>
                  <a:schemeClr val="tx1"/>
                </a:solidFill>
              </a:rPr>
              <a:t>Exposure of natural hazards and their effects on humans.</a:t>
            </a:r>
          </a:p>
          <a:p>
            <a:pPr lvl="0" algn="just"/>
            <a:r>
              <a:rPr lang="en-US" b="1" dirty="0">
                <a:solidFill>
                  <a:schemeClr val="tx1"/>
                </a:solidFill>
              </a:rPr>
              <a:t>Management of domestic and industrial waste.</a:t>
            </a:r>
          </a:p>
          <a:p>
            <a:pPr lvl="0" algn="just"/>
            <a:r>
              <a:rPr lang="en-US" b="1" dirty="0">
                <a:solidFill>
                  <a:schemeClr val="tx1"/>
                </a:solidFill>
              </a:rPr>
              <a:t>Steps taken in minimizing environmental pollution.</a:t>
            </a:r>
          </a:p>
          <a:p>
            <a:endParaRPr lang="en-US" dirty="0"/>
          </a:p>
        </p:txBody>
      </p:sp>
    </p:spTree>
    <p:extLst>
      <p:ext uri="{BB962C8B-B14F-4D97-AF65-F5344CB8AC3E}">
        <p14:creationId xmlns:p14="http://schemas.microsoft.com/office/powerpoint/2010/main" val="11764165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37"/>
            <a:ext cx="7772400" cy="382137"/>
          </a:xfrm>
        </p:spPr>
        <p:txBody>
          <a:bodyPr>
            <a:noAutofit/>
          </a:bodyPr>
          <a:lstStyle/>
          <a:p>
            <a:r>
              <a:rPr lang="en-US" sz="2800" b="1" dirty="0" smtClean="0">
                <a:solidFill>
                  <a:srgbClr val="FF0000"/>
                </a:solidFill>
              </a:rPr>
              <a:t>According to </a:t>
            </a:r>
            <a:r>
              <a:rPr lang="en-US" sz="2800" b="1" dirty="0" err="1" smtClean="0">
                <a:solidFill>
                  <a:srgbClr val="FF0000"/>
                </a:solidFill>
              </a:rPr>
              <a:t>Petropedia</a:t>
            </a:r>
            <a:r>
              <a:rPr lang="en-US" sz="2800" b="1" dirty="0" smtClean="0">
                <a:solidFill>
                  <a:srgbClr val="FF0000"/>
                </a:solidFill>
              </a:rPr>
              <a:t> </a:t>
            </a:r>
            <a:r>
              <a:rPr lang="en-US" sz="2800" b="1" i="1" dirty="0" smtClean="0">
                <a:solidFill>
                  <a:srgbClr val="FF0000"/>
                </a:solidFill>
              </a:rPr>
              <a:t>Environmental </a:t>
            </a:r>
            <a:r>
              <a:rPr lang="en-US" sz="2800" b="1" i="1" dirty="0">
                <a:solidFill>
                  <a:srgbClr val="FF0000"/>
                </a:solidFill>
              </a:rPr>
              <a:t>Geology</a:t>
            </a:r>
            <a:endParaRPr lang="en-US" sz="2800" dirty="0"/>
          </a:p>
        </p:txBody>
      </p:sp>
      <p:sp>
        <p:nvSpPr>
          <p:cNvPr id="3" name="Subtitle 2"/>
          <p:cNvSpPr>
            <a:spLocks noGrp="1"/>
          </p:cNvSpPr>
          <p:nvPr>
            <p:ph type="subTitle" idx="1"/>
          </p:nvPr>
        </p:nvSpPr>
        <p:spPr>
          <a:xfrm>
            <a:off x="0" y="381000"/>
            <a:ext cx="9144000" cy="6477000"/>
          </a:xfrm>
        </p:spPr>
        <p:txBody>
          <a:bodyPr/>
          <a:lstStyle/>
          <a:p>
            <a:pPr algn="just"/>
            <a:r>
              <a:rPr lang="en-US" b="1" dirty="0">
                <a:solidFill>
                  <a:schemeClr val="tx1"/>
                </a:solidFill>
              </a:rPr>
              <a:t>Is a science which objectively studies </a:t>
            </a:r>
          </a:p>
          <a:p>
            <a:pPr algn="just"/>
            <a:r>
              <a:rPr lang="en-US" b="1" dirty="0">
                <a:solidFill>
                  <a:srgbClr val="000099"/>
                </a:solidFill>
              </a:rPr>
              <a:t>geologic information and applies it to contemporary environmental problems </a:t>
            </a:r>
            <a:r>
              <a:rPr lang="en-US" b="1" dirty="0">
                <a:solidFill>
                  <a:schemeClr val="tx1"/>
                </a:solidFill>
              </a:rPr>
              <a:t>such as:</a:t>
            </a:r>
          </a:p>
          <a:p>
            <a:pPr marL="457200" indent="-457200" algn="just">
              <a:buFont typeface="Wingdings" pitchFamily="2" charset="2"/>
              <a:buChar char="Ø"/>
            </a:pPr>
            <a:r>
              <a:rPr lang="en-US" b="1" dirty="0">
                <a:solidFill>
                  <a:schemeClr val="tx1"/>
                </a:solidFill>
              </a:rPr>
              <a:t>Pollution, </a:t>
            </a:r>
          </a:p>
          <a:p>
            <a:pPr marL="457200" indent="-457200" algn="just">
              <a:buFont typeface="Wingdings" pitchFamily="2" charset="2"/>
              <a:buChar char="Ø"/>
            </a:pPr>
            <a:r>
              <a:rPr lang="en-US" b="1" dirty="0">
                <a:solidFill>
                  <a:schemeClr val="tx1"/>
                </a:solidFill>
              </a:rPr>
              <a:t>Waste management, </a:t>
            </a:r>
          </a:p>
          <a:p>
            <a:pPr marL="457200" indent="-457200" algn="just">
              <a:buFont typeface="Wingdings" pitchFamily="2" charset="2"/>
              <a:buChar char="Ø"/>
            </a:pPr>
            <a:r>
              <a:rPr lang="en-US" b="1" dirty="0">
                <a:solidFill>
                  <a:schemeClr val="tx1"/>
                </a:solidFill>
              </a:rPr>
              <a:t>Resource extraction, </a:t>
            </a:r>
          </a:p>
          <a:p>
            <a:pPr marL="457200" indent="-457200" algn="just">
              <a:buFont typeface="Wingdings" pitchFamily="2" charset="2"/>
              <a:buChar char="Ø"/>
            </a:pPr>
            <a:r>
              <a:rPr lang="en-US" b="1" dirty="0">
                <a:solidFill>
                  <a:schemeClr val="tx1"/>
                </a:solidFill>
              </a:rPr>
              <a:t>natural hazards and human health</a:t>
            </a:r>
          </a:p>
          <a:p>
            <a:pPr marL="457200" indent="-457200" algn="just">
              <a:buFont typeface="Wingdings" pitchFamily="2" charset="2"/>
              <a:buChar char="Ø"/>
            </a:pPr>
            <a:r>
              <a:rPr lang="en-US" b="1" dirty="0">
                <a:solidFill>
                  <a:schemeClr val="tx1"/>
                </a:solidFill>
              </a:rPr>
              <a:t>Overall nature and human interactions</a:t>
            </a:r>
          </a:p>
          <a:p>
            <a:pPr algn="just"/>
            <a:r>
              <a:rPr lang="en-US" b="1" dirty="0">
                <a:solidFill>
                  <a:schemeClr val="tx1"/>
                </a:solidFill>
              </a:rPr>
              <a:t>Environmental geology is then, an applied science which means it is used in the day-to-day world after </a:t>
            </a:r>
            <a:r>
              <a:rPr lang="en-US" b="1" dirty="0">
                <a:solidFill>
                  <a:srgbClr val="FF0000"/>
                </a:solidFill>
              </a:rPr>
              <a:t>being tested in laboratory or field studies</a:t>
            </a:r>
            <a:r>
              <a:rPr lang="en-US" b="1" dirty="0">
                <a:solidFill>
                  <a:schemeClr val="tx1"/>
                </a:solidFill>
              </a:rPr>
              <a:t>. </a:t>
            </a:r>
          </a:p>
          <a:p>
            <a:endParaRPr lang="en-US" dirty="0"/>
          </a:p>
        </p:txBody>
      </p:sp>
    </p:spTree>
    <p:extLst>
      <p:ext uri="{BB962C8B-B14F-4D97-AF65-F5344CB8AC3E}">
        <p14:creationId xmlns:p14="http://schemas.microsoft.com/office/powerpoint/2010/main" val="28790864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381000"/>
          </a:xfrm>
        </p:spPr>
        <p:txBody>
          <a:bodyPr>
            <a:normAutofit fontScale="90000"/>
          </a:bodyPr>
          <a:lstStyle/>
          <a:p>
            <a:r>
              <a:rPr lang="en-US" sz="2800" b="1" dirty="0">
                <a:solidFill>
                  <a:srgbClr val="FF0000"/>
                </a:solidFill>
              </a:rPr>
              <a:t>The main goal of this branch is therefore, </a:t>
            </a:r>
            <a:endParaRPr lang="en-US" sz="2800" dirty="0">
              <a:solidFill>
                <a:srgbClr val="FF0000"/>
              </a:solidFill>
            </a:endParaRPr>
          </a:p>
        </p:txBody>
      </p:sp>
      <p:sp>
        <p:nvSpPr>
          <p:cNvPr id="3" name="Subtitle 2"/>
          <p:cNvSpPr>
            <a:spLocks noGrp="1"/>
          </p:cNvSpPr>
          <p:nvPr>
            <p:ph type="subTitle" idx="1"/>
          </p:nvPr>
        </p:nvSpPr>
        <p:spPr>
          <a:xfrm>
            <a:off x="0" y="457200"/>
            <a:ext cx="9144000" cy="6400800"/>
          </a:xfrm>
        </p:spPr>
        <p:txBody>
          <a:bodyPr>
            <a:normAutofit fontScale="62500" lnSpcReduction="20000"/>
          </a:bodyPr>
          <a:lstStyle/>
          <a:p>
            <a:pPr marL="457200" indent="-457200" algn="just">
              <a:buFont typeface="Wingdings" pitchFamily="2" charset="2"/>
              <a:buChar char="Ø"/>
            </a:pPr>
            <a:r>
              <a:rPr lang="en-US" sz="4500" b="1" dirty="0" smtClean="0">
                <a:solidFill>
                  <a:schemeClr val="tx1"/>
                </a:solidFill>
              </a:rPr>
              <a:t>To </a:t>
            </a:r>
            <a:r>
              <a:rPr lang="en-US" sz="4500" b="1" dirty="0">
                <a:solidFill>
                  <a:schemeClr val="tx1"/>
                </a:solidFill>
              </a:rPr>
              <a:t>solve problems that have arisen due to this interaction</a:t>
            </a:r>
            <a:r>
              <a:rPr lang="en-US" sz="4500" b="1" dirty="0" smtClean="0">
                <a:solidFill>
                  <a:schemeClr val="tx1"/>
                </a:solidFill>
              </a:rPr>
              <a:t>.</a:t>
            </a:r>
            <a:endParaRPr lang="en-US" sz="4500" b="1" dirty="0" smtClean="0">
              <a:solidFill>
                <a:srgbClr val="FF0000"/>
              </a:solidFill>
            </a:endParaRPr>
          </a:p>
          <a:p>
            <a:pPr algn="just"/>
            <a:r>
              <a:rPr lang="en-US" sz="4500" b="1" dirty="0" smtClean="0">
                <a:solidFill>
                  <a:srgbClr val="FF0000"/>
                </a:solidFill>
              </a:rPr>
              <a:t>We </a:t>
            </a:r>
            <a:r>
              <a:rPr lang="en-US" sz="4500" b="1" dirty="0">
                <a:solidFill>
                  <a:srgbClr val="FF0000"/>
                </a:solidFill>
              </a:rPr>
              <a:t>can’t avoid exploitation of </a:t>
            </a:r>
            <a:r>
              <a:rPr lang="en-US" sz="4500" b="1" dirty="0" smtClean="0">
                <a:solidFill>
                  <a:srgbClr val="FF0000"/>
                </a:solidFill>
              </a:rPr>
              <a:t>resources: </a:t>
            </a:r>
          </a:p>
          <a:p>
            <a:pPr algn="just"/>
            <a:endParaRPr lang="en-US" sz="4500" b="1" dirty="0">
              <a:solidFill>
                <a:srgbClr val="FF0000"/>
              </a:solidFill>
            </a:endParaRPr>
          </a:p>
          <a:p>
            <a:pPr algn="just"/>
            <a:r>
              <a:rPr lang="en-US" sz="4500" b="1" dirty="0" smtClean="0">
                <a:solidFill>
                  <a:srgbClr val="FF0000"/>
                </a:solidFill>
              </a:rPr>
              <a:t>but can treated separately as: </a:t>
            </a:r>
            <a:endParaRPr lang="en-US" sz="4500" b="1" dirty="0">
              <a:solidFill>
                <a:srgbClr val="FF0000"/>
              </a:solidFill>
            </a:endParaRPr>
          </a:p>
          <a:p>
            <a:pPr algn="just"/>
            <a:r>
              <a:rPr lang="en-US" sz="4500" b="1" dirty="0" smtClean="0">
                <a:solidFill>
                  <a:srgbClr val="FF0000"/>
                </a:solidFill>
              </a:rPr>
              <a:t>Environmental </a:t>
            </a:r>
            <a:r>
              <a:rPr lang="en-US" sz="4500" b="1" dirty="0">
                <a:solidFill>
                  <a:srgbClr val="FF0000"/>
                </a:solidFill>
              </a:rPr>
              <a:t>Geology and </a:t>
            </a:r>
            <a:r>
              <a:rPr lang="en-US" sz="4500" b="1" dirty="0" smtClean="0">
                <a:solidFill>
                  <a:srgbClr val="FF0000"/>
                </a:solidFill>
              </a:rPr>
              <a:t>Society, </a:t>
            </a:r>
            <a:r>
              <a:rPr lang="en-US" sz="4500" b="1" dirty="0">
                <a:solidFill>
                  <a:srgbClr val="000099"/>
                </a:solidFill>
              </a:rPr>
              <a:t>geology and Environmental </a:t>
            </a:r>
            <a:r>
              <a:rPr lang="en-US" sz="4500" b="1" dirty="0" smtClean="0">
                <a:solidFill>
                  <a:srgbClr val="000099"/>
                </a:solidFill>
              </a:rPr>
              <a:t>Health and etc.</a:t>
            </a:r>
          </a:p>
          <a:p>
            <a:pPr algn="just"/>
            <a:endParaRPr lang="en-US" sz="4500" b="1" dirty="0">
              <a:solidFill>
                <a:srgbClr val="000099"/>
              </a:solidFill>
            </a:endParaRPr>
          </a:p>
          <a:p>
            <a:pPr algn="just"/>
            <a:r>
              <a:rPr lang="en-US" sz="4500" b="1" dirty="0">
                <a:solidFill>
                  <a:srgbClr val="FF0000"/>
                </a:solidFill>
              </a:rPr>
              <a:t>O</a:t>
            </a:r>
            <a:r>
              <a:rPr lang="en-US" sz="4500" b="1" dirty="0" smtClean="0">
                <a:solidFill>
                  <a:srgbClr val="FF0000"/>
                </a:solidFill>
              </a:rPr>
              <a:t>verall challenges:</a:t>
            </a:r>
            <a:endParaRPr lang="en-US" sz="4500" b="1" dirty="0">
              <a:solidFill>
                <a:srgbClr val="FF0000"/>
              </a:solidFill>
            </a:endParaRPr>
          </a:p>
          <a:p>
            <a:pPr marL="342900" indent="-342900" algn="just">
              <a:buFont typeface="Wingdings" pitchFamily="2" charset="2"/>
              <a:buChar char="Ø"/>
            </a:pPr>
            <a:r>
              <a:rPr lang="en-US" sz="4500" b="1" dirty="0">
                <a:solidFill>
                  <a:srgbClr val="000099"/>
                </a:solidFill>
              </a:rPr>
              <a:t>How to balance between </a:t>
            </a:r>
            <a:r>
              <a:rPr lang="en-US" sz="4500" b="1" dirty="0">
                <a:solidFill>
                  <a:srgbClr val="FF0000"/>
                </a:solidFill>
              </a:rPr>
              <a:t>economic development and environmental sustainability </a:t>
            </a:r>
          </a:p>
          <a:p>
            <a:pPr marL="342900" indent="-342900" algn="just">
              <a:buFont typeface="Wingdings" pitchFamily="2" charset="2"/>
              <a:buChar char="Ø"/>
            </a:pPr>
            <a:r>
              <a:rPr lang="en-US" sz="4500" b="1" dirty="0">
                <a:solidFill>
                  <a:srgbClr val="000099"/>
                </a:solidFill>
              </a:rPr>
              <a:t>How to form an ecological equilibrium </a:t>
            </a:r>
            <a:r>
              <a:rPr lang="en-US" sz="4500" b="1" dirty="0">
                <a:solidFill>
                  <a:srgbClr val="FF0000"/>
                </a:solidFill>
              </a:rPr>
              <a:t>by meeting the needs of a society </a:t>
            </a:r>
          </a:p>
          <a:p>
            <a:pPr marL="342900" indent="-342900" algn="just">
              <a:buFont typeface="Wingdings" pitchFamily="2" charset="2"/>
              <a:buChar char="Ø"/>
            </a:pPr>
            <a:r>
              <a:rPr lang="en-US" sz="4500" b="1" dirty="0">
                <a:solidFill>
                  <a:srgbClr val="000099"/>
                </a:solidFill>
              </a:rPr>
              <a:t>Ultimate goal for the future: </a:t>
            </a:r>
            <a:r>
              <a:rPr lang="en-US" sz="4500" b="1" dirty="0">
                <a:solidFill>
                  <a:srgbClr val="FF0000"/>
                </a:solidFill>
              </a:rPr>
              <a:t>creating a harmonious state between the general environment and human society </a:t>
            </a:r>
            <a:r>
              <a:rPr lang="en-US" sz="4500" b="1" dirty="0" smtClean="0">
                <a:solidFill>
                  <a:srgbClr val="FF0000"/>
                </a:solidFill>
              </a:rPr>
              <a:t> </a:t>
            </a:r>
          </a:p>
          <a:p>
            <a:pPr algn="just"/>
            <a:endParaRPr lang="en-US" sz="4500" b="1" dirty="0">
              <a:solidFill>
                <a:srgbClr val="FF0000"/>
              </a:solidFill>
            </a:endParaRPr>
          </a:p>
          <a:p>
            <a:pPr algn="just"/>
            <a:endParaRPr lang="en-US" b="1" dirty="0">
              <a:solidFill>
                <a:schemeClr val="tx1"/>
              </a:solidFill>
            </a:endParaRPr>
          </a:p>
        </p:txBody>
      </p:sp>
    </p:spTree>
    <p:extLst>
      <p:ext uri="{BB962C8B-B14F-4D97-AF65-F5344CB8AC3E}">
        <p14:creationId xmlns:p14="http://schemas.microsoft.com/office/powerpoint/2010/main" val="17006768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0"/>
            <a:ext cx="7772400" cy="400050"/>
          </a:xfrm>
        </p:spPr>
        <p:txBody>
          <a:bodyPr>
            <a:noAutofit/>
          </a:bodyPr>
          <a:lstStyle/>
          <a:p>
            <a:r>
              <a:rPr lang="en-US" sz="2800" b="1" dirty="0">
                <a:solidFill>
                  <a:srgbClr val="FF0000"/>
                </a:solidFill>
              </a:rPr>
              <a:t>The focus </a:t>
            </a:r>
            <a:r>
              <a:rPr lang="en-US" sz="2800" b="1" dirty="0" smtClean="0">
                <a:solidFill>
                  <a:srgbClr val="FF0000"/>
                </a:solidFill>
              </a:rPr>
              <a:t>of </a:t>
            </a:r>
            <a:r>
              <a:rPr lang="en-US" sz="2800" b="1" dirty="0" smtClean="0"/>
              <a:t>environmental geology</a:t>
            </a:r>
            <a:endParaRPr lang="en-US" sz="2800" dirty="0">
              <a:solidFill>
                <a:srgbClr val="FF0000"/>
              </a:solidFill>
            </a:endParaRPr>
          </a:p>
        </p:txBody>
      </p:sp>
      <p:sp>
        <p:nvSpPr>
          <p:cNvPr id="3" name="Subtitle 2"/>
          <p:cNvSpPr>
            <a:spLocks noGrp="1"/>
          </p:cNvSpPr>
          <p:nvPr>
            <p:ph type="subTitle" idx="1"/>
          </p:nvPr>
        </p:nvSpPr>
        <p:spPr>
          <a:xfrm>
            <a:off x="0" y="381000"/>
            <a:ext cx="9144000" cy="6477000"/>
          </a:xfrm>
        </p:spPr>
        <p:txBody>
          <a:bodyPr>
            <a:normAutofit fontScale="77500" lnSpcReduction="20000"/>
          </a:bodyPr>
          <a:lstStyle/>
          <a:p>
            <a:pPr algn="just"/>
            <a:r>
              <a:rPr lang="en-US" b="1" dirty="0" smtClean="0">
                <a:solidFill>
                  <a:schemeClr val="tx1"/>
                </a:solidFill>
              </a:rPr>
              <a:t>Investigating </a:t>
            </a:r>
            <a:r>
              <a:rPr lang="en-US" b="1" dirty="0">
                <a:solidFill>
                  <a:schemeClr val="tx1"/>
                </a:solidFill>
              </a:rPr>
              <a:t>human interactions with our environment  </a:t>
            </a:r>
            <a:r>
              <a:rPr lang="en-US" b="1" dirty="0" smtClean="0">
                <a:solidFill>
                  <a:schemeClr val="tx1"/>
                </a:solidFill>
              </a:rPr>
              <a:t>and issues </a:t>
            </a:r>
            <a:r>
              <a:rPr lang="en-US" b="1" dirty="0">
                <a:solidFill>
                  <a:schemeClr val="tx1"/>
                </a:solidFill>
              </a:rPr>
              <a:t>relating to modern environmental and engineering geology.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Investigate </a:t>
            </a:r>
            <a:r>
              <a:rPr lang="en-US" b="1" dirty="0">
                <a:solidFill>
                  <a:schemeClr val="tx1"/>
                </a:solidFill>
              </a:rPr>
              <a:t>some fundamental aspects of the geology and </a:t>
            </a:r>
            <a:r>
              <a:rPr lang="en-US" b="1" dirty="0" smtClean="0">
                <a:solidFill>
                  <a:schemeClr val="tx1"/>
                </a:solidFill>
              </a:rPr>
              <a:t>how </a:t>
            </a:r>
            <a:r>
              <a:rPr lang="en-US" b="1" dirty="0">
                <a:solidFill>
                  <a:schemeClr val="tx1"/>
                </a:solidFill>
              </a:rPr>
              <a:t>scientific investigation can help us understand processes that shape Earth’s surface environment and influence the evolution of systems operating within the Earth </a:t>
            </a:r>
            <a:r>
              <a:rPr lang="en-US" b="1" dirty="0" smtClean="0">
                <a:solidFill>
                  <a:schemeClr val="tx1"/>
                </a:solidFill>
              </a:rPr>
              <a:t>System </a:t>
            </a:r>
          </a:p>
          <a:p>
            <a:pPr algn="just"/>
            <a:endParaRPr lang="en-US" b="1" dirty="0">
              <a:solidFill>
                <a:schemeClr val="tx1"/>
              </a:solidFill>
            </a:endParaRPr>
          </a:p>
          <a:p>
            <a:pPr algn="just"/>
            <a:r>
              <a:rPr lang="en-US" b="1" dirty="0" smtClean="0">
                <a:solidFill>
                  <a:schemeClr val="tx1"/>
                </a:solidFill>
              </a:rPr>
              <a:t>Then investigate </a:t>
            </a:r>
            <a:r>
              <a:rPr lang="en-US" b="1" dirty="0">
                <a:solidFill>
                  <a:schemeClr val="tx1"/>
                </a:solidFill>
              </a:rPr>
              <a:t>how geologic process impacts us (as a society or individuals) and vice </a:t>
            </a:r>
            <a:r>
              <a:rPr lang="en-US" b="1" dirty="0" smtClean="0">
                <a:solidFill>
                  <a:schemeClr val="tx1"/>
                </a:solidFill>
              </a:rPr>
              <a:t>versa; society </a:t>
            </a:r>
            <a:r>
              <a:rPr lang="en-US" b="1" dirty="0">
                <a:solidFill>
                  <a:schemeClr val="tx1"/>
                </a:solidFill>
              </a:rPr>
              <a:t>and our physical environment,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how </a:t>
            </a:r>
            <a:r>
              <a:rPr lang="en-US" b="1" dirty="0">
                <a:solidFill>
                  <a:schemeClr val="tx1"/>
                </a:solidFill>
              </a:rPr>
              <a:t>we know about those things, making use of our understanding of the fundamental underlying geologic processes and methodologies of scientific </a:t>
            </a:r>
            <a:r>
              <a:rPr lang="en-US" b="1" dirty="0" smtClean="0">
                <a:solidFill>
                  <a:schemeClr val="tx1"/>
                </a:solidFill>
              </a:rPr>
              <a:t>investigation</a:t>
            </a:r>
            <a:endParaRPr lang="en-US" b="1" dirty="0">
              <a:solidFill>
                <a:schemeClr val="tx1"/>
              </a:solidFill>
            </a:endParaRPr>
          </a:p>
          <a:p>
            <a:pPr algn="just"/>
            <a:endParaRPr lang="en-US" b="1" dirty="0">
              <a:solidFill>
                <a:schemeClr val="tx1"/>
              </a:solidFill>
            </a:endParaRPr>
          </a:p>
          <a:p>
            <a:pPr algn="just"/>
            <a:r>
              <a:rPr lang="en-US" b="1" dirty="0" smtClean="0">
                <a:solidFill>
                  <a:schemeClr val="tx1"/>
                </a:solidFill>
              </a:rPr>
              <a:t>Particular </a:t>
            </a:r>
            <a:r>
              <a:rPr lang="en-US" b="1" dirty="0">
                <a:solidFill>
                  <a:schemeClr val="tx1"/>
                </a:solidFill>
              </a:rPr>
              <a:t>emphasis is placed on investigating concerns regarding </a:t>
            </a:r>
            <a:r>
              <a:rPr lang="en-US" b="1" dirty="0" smtClean="0">
                <a:solidFill>
                  <a:schemeClr val="tx1"/>
                </a:solidFill>
              </a:rPr>
              <a:t>geo-hazards</a:t>
            </a:r>
            <a:r>
              <a:rPr lang="en-US" b="1" dirty="0">
                <a:solidFill>
                  <a:schemeClr val="tx1"/>
                </a:solidFill>
              </a:rPr>
              <a:t>, natural resource utilization and environmental </a:t>
            </a:r>
            <a:r>
              <a:rPr lang="en-US" b="1" dirty="0" smtClean="0">
                <a:solidFill>
                  <a:schemeClr val="tx1"/>
                </a:solidFill>
              </a:rPr>
              <a:t>degradation </a:t>
            </a:r>
          </a:p>
          <a:p>
            <a:pPr algn="just"/>
            <a:endParaRPr lang="en-US" b="1" dirty="0">
              <a:solidFill>
                <a:schemeClr val="tx1"/>
              </a:solidFill>
            </a:endParaRPr>
          </a:p>
          <a:p>
            <a:endParaRPr lang="en-US" dirty="0"/>
          </a:p>
        </p:txBody>
      </p:sp>
    </p:spTree>
    <p:extLst>
      <p:ext uri="{BB962C8B-B14F-4D97-AF65-F5344CB8AC3E}">
        <p14:creationId xmlns:p14="http://schemas.microsoft.com/office/powerpoint/2010/main" val="14594608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304800"/>
          </a:xfrm>
        </p:spPr>
        <p:txBody>
          <a:bodyPr>
            <a:noAutofit/>
          </a:bodyPr>
          <a:lstStyle/>
          <a:p>
            <a:r>
              <a:rPr lang="en-US" sz="2800" b="1" dirty="0" smtClean="0">
                <a:solidFill>
                  <a:srgbClr val="FF0000"/>
                </a:solidFill>
              </a:rPr>
              <a:t>Conti. Environmental geology </a:t>
            </a:r>
            <a:endParaRPr lang="en-US" sz="2800" b="1" dirty="0">
              <a:solidFill>
                <a:srgbClr val="FF0000"/>
              </a:solidFill>
            </a:endParaRPr>
          </a:p>
        </p:txBody>
      </p:sp>
      <p:sp>
        <p:nvSpPr>
          <p:cNvPr id="3" name="Subtitle 2"/>
          <p:cNvSpPr>
            <a:spLocks noGrp="1"/>
          </p:cNvSpPr>
          <p:nvPr>
            <p:ph type="subTitle" idx="1"/>
          </p:nvPr>
        </p:nvSpPr>
        <p:spPr>
          <a:xfrm>
            <a:off x="0" y="381000"/>
            <a:ext cx="9144000" cy="6477000"/>
          </a:xfrm>
        </p:spPr>
        <p:txBody>
          <a:bodyPr>
            <a:normAutofit fontScale="70000" lnSpcReduction="20000"/>
          </a:bodyPr>
          <a:lstStyle/>
          <a:p>
            <a:pPr algn="just"/>
            <a:r>
              <a:rPr lang="en-US" b="1" dirty="0" smtClean="0">
                <a:solidFill>
                  <a:schemeClr val="tx1"/>
                </a:solidFill>
              </a:rPr>
              <a:t>Using </a:t>
            </a:r>
            <a:r>
              <a:rPr lang="en-US" b="1" dirty="0">
                <a:solidFill>
                  <a:schemeClr val="tx1"/>
                </a:solidFill>
              </a:rPr>
              <a:t>the branch of environmental </a:t>
            </a:r>
            <a:r>
              <a:rPr lang="en-US" b="1" dirty="0" smtClean="0">
                <a:solidFill>
                  <a:schemeClr val="tx1"/>
                </a:solidFill>
              </a:rPr>
              <a:t>geology; </a:t>
            </a:r>
          </a:p>
          <a:p>
            <a:pPr algn="just"/>
            <a:endParaRPr lang="en-US" b="1" dirty="0">
              <a:solidFill>
                <a:schemeClr val="tx1"/>
              </a:solidFill>
            </a:endParaRPr>
          </a:p>
          <a:p>
            <a:pPr algn="just"/>
            <a:r>
              <a:rPr lang="en-US" b="1" dirty="0">
                <a:solidFill>
                  <a:schemeClr val="tx1"/>
                </a:solidFill>
              </a:rPr>
              <a:t>S</a:t>
            </a:r>
            <a:r>
              <a:rPr lang="en-US" b="1" dirty="0" smtClean="0">
                <a:solidFill>
                  <a:schemeClr val="tx1"/>
                </a:solidFill>
              </a:rPr>
              <a:t>cientists </a:t>
            </a:r>
            <a:r>
              <a:rPr lang="en-US" b="1" dirty="0">
                <a:solidFill>
                  <a:schemeClr val="tx1"/>
                </a:solidFill>
              </a:rPr>
              <a:t>will attempt to learn more about how humans interact with their environment and what can be done to solve these issues. </a:t>
            </a:r>
          </a:p>
          <a:p>
            <a:pPr algn="just"/>
            <a:endParaRPr lang="en-US" b="1" dirty="0">
              <a:solidFill>
                <a:schemeClr val="tx1"/>
              </a:solidFill>
            </a:endParaRPr>
          </a:p>
          <a:p>
            <a:pPr algn="just"/>
            <a:r>
              <a:rPr lang="en-US" b="1" dirty="0">
                <a:solidFill>
                  <a:schemeClr val="tx1"/>
                </a:solidFill>
              </a:rPr>
              <a:t>e.g. h</a:t>
            </a:r>
            <a:r>
              <a:rPr lang="en-US" b="1" dirty="0">
                <a:solidFill>
                  <a:srgbClr val="000099"/>
                </a:solidFill>
              </a:rPr>
              <a:t>ow waste disposal contaminates groundwater? </a:t>
            </a:r>
            <a:endParaRPr lang="en-US" b="1" dirty="0" smtClean="0">
              <a:solidFill>
                <a:srgbClr val="000099"/>
              </a:solidFill>
            </a:endParaRPr>
          </a:p>
          <a:p>
            <a:pPr algn="just"/>
            <a:endParaRPr lang="en-US" b="1" dirty="0">
              <a:solidFill>
                <a:srgbClr val="000099"/>
              </a:solidFill>
            </a:endParaRPr>
          </a:p>
          <a:p>
            <a:pPr algn="just"/>
            <a:r>
              <a:rPr lang="en-US" b="1" dirty="0" smtClean="0">
                <a:solidFill>
                  <a:srgbClr val="000099"/>
                </a:solidFill>
              </a:rPr>
              <a:t>I.e</a:t>
            </a:r>
            <a:r>
              <a:rPr lang="en-US" b="1" dirty="0">
                <a:solidFill>
                  <a:srgbClr val="000099"/>
                </a:solidFill>
              </a:rPr>
              <a:t>. </a:t>
            </a:r>
            <a:r>
              <a:rPr lang="en-US" b="1" dirty="0">
                <a:solidFill>
                  <a:schemeClr val="tx1"/>
                </a:solidFill>
              </a:rPr>
              <a:t>Environmental toxin and toxicology: study of poisons/toxins and potential effects on people and ecosystems, as well as associated clinical, economic, industrial, and legal problems. </a:t>
            </a:r>
          </a:p>
          <a:p>
            <a:pPr algn="just"/>
            <a:endParaRPr lang="en-US" b="1" dirty="0">
              <a:solidFill>
                <a:srgbClr val="FF0000"/>
              </a:solidFill>
            </a:endParaRPr>
          </a:p>
          <a:p>
            <a:pPr algn="just"/>
            <a:r>
              <a:rPr lang="en-US" b="1" dirty="0">
                <a:solidFill>
                  <a:srgbClr val="FF0000"/>
                </a:solidFill>
              </a:rPr>
              <a:t>The more you know about </a:t>
            </a:r>
            <a:endParaRPr lang="en-US" b="1" dirty="0">
              <a:solidFill>
                <a:schemeClr val="tx1"/>
              </a:solidFill>
            </a:endParaRPr>
          </a:p>
          <a:p>
            <a:pPr algn="just"/>
            <a:r>
              <a:rPr lang="en-US" b="1" dirty="0">
                <a:solidFill>
                  <a:schemeClr val="tx1"/>
                </a:solidFill>
              </a:rPr>
              <a:t>Geologic hazard, the greater your chances of avoiding injury or loss. </a:t>
            </a:r>
          </a:p>
          <a:p>
            <a:pPr algn="just"/>
            <a:endParaRPr lang="en-US" b="1" dirty="0">
              <a:solidFill>
                <a:schemeClr val="tx1"/>
              </a:solidFill>
            </a:endParaRPr>
          </a:p>
          <a:p>
            <a:pPr algn="just"/>
            <a:r>
              <a:rPr lang="en-US" b="1" dirty="0">
                <a:solidFill>
                  <a:schemeClr val="tx1"/>
                </a:solidFill>
              </a:rPr>
              <a:t>Geologic hazards are not random-striking events.</a:t>
            </a:r>
          </a:p>
          <a:p>
            <a:pPr algn="just"/>
            <a:r>
              <a:rPr lang="en-US" b="1" dirty="0">
                <a:solidFill>
                  <a:schemeClr val="tx1"/>
                </a:solidFill>
              </a:rPr>
              <a:t>They occur in specific places for specific reasons</a:t>
            </a:r>
            <a:r>
              <a:rPr lang="en-US" b="1" dirty="0" smtClean="0">
                <a:solidFill>
                  <a:schemeClr val="tx1"/>
                </a:solidFill>
              </a:rPr>
              <a:t>.</a:t>
            </a:r>
          </a:p>
          <a:p>
            <a:pPr algn="just"/>
            <a:endParaRPr lang="en-US" b="1" dirty="0">
              <a:solidFill>
                <a:schemeClr val="tx1"/>
              </a:solidFill>
            </a:endParaRPr>
          </a:p>
          <a:p>
            <a:pPr algn="just"/>
            <a:r>
              <a:rPr lang="en-US" b="1" dirty="0">
                <a:solidFill>
                  <a:srgbClr val="FF0000"/>
                </a:solidFill>
              </a:rPr>
              <a:t>If you can understand why they occur, you can predict where and when they will occur</a:t>
            </a:r>
            <a:r>
              <a:rPr lang="en-US" b="1" dirty="0" smtClean="0">
                <a:solidFill>
                  <a:srgbClr val="FF0000"/>
                </a:solidFill>
              </a:rPr>
              <a:t>.   </a:t>
            </a:r>
            <a:r>
              <a:rPr lang="en-US" b="1" dirty="0" smtClean="0">
                <a:solidFill>
                  <a:srgbClr val="000099"/>
                </a:solidFill>
              </a:rPr>
              <a:t>Otherwise, it is difficult to know existing and future conditions</a:t>
            </a:r>
            <a:endParaRPr lang="en-US" b="1" dirty="0">
              <a:solidFill>
                <a:srgbClr val="000099"/>
              </a:solidFill>
            </a:endParaRPr>
          </a:p>
          <a:p>
            <a:endParaRPr lang="en-US" dirty="0"/>
          </a:p>
        </p:txBody>
      </p:sp>
    </p:spTree>
    <p:extLst>
      <p:ext uri="{BB962C8B-B14F-4D97-AF65-F5344CB8AC3E}">
        <p14:creationId xmlns:p14="http://schemas.microsoft.com/office/powerpoint/2010/main" val="30662945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00050"/>
          </a:xfrm>
        </p:spPr>
        <p:txBody>
          <a:bodyPr>
            <a:noAutofit/>
          </a:bodyPr>
          <a:lstStyle/>
          <a:p>
            <a:r>
              <a:rPr lang="en-US" sz="2400" b="1" dirty="0"/>
              <a:t>Environmental </a:t>
            </a:r>
            <a:r>
              <a:rPr lang="en-US" sz="2400" b="1" dirty="0" smtClean="0"/>
              <a:t>geology</a:t>
            </a:r>
            <a:endParaRPr lang="en-US" sz="2400" dirty="0"/>
          </a:p>
        </p:txBody>
      </p:sp>
      <p:sp>
        <p:nvSpPr>
          <p:cNvPr id="3" name="Subtitle 2"/>
          <p:cNvSpPr>
            <a:spLocks noGrp="1"/>
          </p:cNvSpPr>
          <p:nvPr>
            <p:ph type="subTitle" idx="1"/>
          </p:nvPr>
        </p:nvSpPr>
        <p:spPr>
          <a:xfrm>
            <a:off x="0" y="381000"/>
            <a:ext cx="9144000" cy="6477000"/>
          </a:xfrm>
        </p:spPr>
        <p:txBody>
          <a:bodyPr>
            <a:normAutofit fontScale="55000" lnSpcReduction="20000"/>
          </a:bodyPr>
          <a:lstStyle/>
          <a:p>
            <a:pPr algn="just"/>
            <a:r>
              <a:rPr lang="en-US" sz="4500" b="1" dirty="0" smtClean="0">
                <a:solidFill>
                  <a:schemeClr val="tx1"/>
                </a:solidFill>
              </a:rPr>
              <a:t>Is </a:t>
            </a:r>
            <a:r>
              <a:rPr lang="en-US" sz="4500" b="1" dirty="0">
                <a:solidFill>
                  <a:schemeClr val="tx1"/>
                </a:solidFill>
              </a:rPr>
              <a:t>applied </a:t>
            </a:r>
            <a:r>
              <a:rPr lang="en-US" sz="4500" b="1" dirty="0" smtClean="0">
                <a:solidFill>
                  <a:schemeClr val="tx1"/>
                </a:solidFill>
              </a:rPr>
              <a:t>geology and helps</a:t>
            </a:r>
            <a:r>
              <a:rPr lang="en-US" sz="4500" b="1" dirty="0">
                <a:solidFill>
                  <a:schemeClr val="tx1"/>
                </a:solidFill>
              </a:rPr>
              <a:t>:</a:t>
            </a:r>
            <a:endParaRPr lang="en-US" sz="4500" b="1" dirty="0" smtClean="0">
              <a:solidFill>
                <a:schemeClr val="tx1"/>
              </a:solidFill>
            </a:endParaRPr>
          </a:p>
          <a:p>
            <a:pPr algn="just"/>
            <a:endParaRPr lang="en-US" sz="4500" b="1" dirty="0">
              <a:solidFill>
                <a:schemeClr val="tx1"/>
              </a:solidFill>
            </a:endParaRPr>
          </a:p>
          <a:p>
            <a:pPr marL="685800" indent="-685800" algn="just">
              <a:buFont typeface="Wingdings" pitchFamily="2" charset="2"/>
              <a:buChar char="Ø"/>
            </a:pPr>
            <a:r>
              <a:rPr lang="en-US" sz="4500" b="1" dirty="0" smtClean="0">
                <a:solidFill>
                  <a:schemeClr val="tx1"/>
                </a:solidFill>
              </a:rPr>
              <a:t>To study </a:t>
            </a:r>
            <a:r>
              <a:rPr lang="en-US" sz="4500" b="1" dirty="0">
                <a:solidFill>
                  <a:schemeClr val="tx1"/>
                </a:solidFill>
              </a:rPr>
              <a:t>of Earth's natural systems and </a:t>
            </a:r>
            <a:r>
              <a:rPr lang="en-US" sz="4500" b="1" dirty="0" smtClean="0">
                <a:solidFill>
                  <a:schemeClr val="tx1"/>
                </a:solidFill>
              </a:rPr>
              <a:t>their </a:t>
            </a:r>
            <a:r>
              <a:rPr lang="en-US" sz="4500" b="1" dirty="0">
                <a:solidFill>
                  <a:schemeClr val="tx1"/>
                </a:solidFill>
              </a:rPr>
              <a:t>interactions with </a:t>
            </a:r>
            <a:r>
              <a:rPr lang="en-US" sz="4500" b="1" dirty="0" smtClean="0">
                <a:solidFill>
                  <a:schemeClr val="tx1"/>
                </a:solidFill>
              </a:rPr>
              <a:t>humans </a:t>
            </a:r>
          </a:p>
          <a:p>
            <a:pPr marL="685800" indent="-685800" algn="just">
              <a:buFont typeface="Wingdings" pitchFamily="2" charset="2"/>
              <a:buChar char="Ø"/>
            </a:pPr>
            <a:r>
              <a:rPr lang="en-US" sz="4500" b="1" dirty="0" smtClean="0">
                <a:solidFill>
                  <a:schemeClr val="tx1"/>
                </a:solidFill>
              </a:rPr>
              <a:t>To </a:t>
            </a:r>
            <a:r>
              <a:rPr lang="en-US" sz="4500" b="1" dirty="0">
                <a:solidFill>
                  <a:schemeClr val="tx1"/>
                </a:solidFill>
              </a:rPr>
              <a:t>solve conflicts in land use </a:t>
            </a:r>
          </a:p>
          <a:p>
            <a:pPr marL="685800" indent="-685800" algn="just">
              <a:buFont typeface="Wingdings" pitchFamily="2" charset="2"/>
              <a:buChar char="Ø"/>
            </a:pPr>
            <a:r>
              <a:rPr lang="en-US" sz="4500" b="1" dirty="0" smtClean="0">
                <a:solidFill>
                  <a:schemeClr val="tx1"/>
                </a:solidFill>
              </a:rPr>
              <a:t>Minimize </a:t>
            </a:r>
            <a:r>
              <a:rPr lang="en-US" sz="4500" b="1" dirty="0">
                <a:solidFill>
                  <a:schemeClr val="tx1"/>
                </a:solidFill>
              </a:rPr>
              <a:t>environmental degradation </a:t>
            </a:r>
          </a:p>
          <a:p>
            <a:pPr marL="685800" indent="-685800" algn="just">
              <a:buFont typeface="Wingdings" pitchFamily="2" charset="2"/>
              <a:buChar char="Ø"/>
            </a:pPr>
            <a:r>
              <a:rPr lang="en-US" sz="4500" b="1" dirty="0" smtClean="0">
                <a:solidFill>
                  <a:schemeClr val="tx1"/>
                </a:solidFill>
              </a:rPr>
              <a:t>Maximize </a:t>
            </a:r>
            <a:r>
              <a:rPr lang="en-US" sz="4500" b="1" dirty="0">
                <a:solidFill>
                  <a:schemeClr val="tx1"/>
                </a:solidFill>
              </a:rPr>
              <a:t>the beneficial results of using our natural and </a:t>
            </a:r>
            <a:r>
              <a:rPr lang="en-US" sz="4500" b="1" dirty="0" smtClean="0">
                <a:solidFill>
                  <a:schemeClr val="tx1"/>
                </a:solidFill>
              </a:rPr>
              <a:t>modified  environment</a:t>
            </a:r>
          </a:p>
          <a:p>
            <a:pPr algn="just"/>
            <a:endParaRPr lang="en-US" sz="4500" b="1" dirty="0" smtClean="0">
              <a:solidFill>
                <a:schemeClr val="tx1"/>
              </a:solidFill>
            </a:endParaRPr>
          </a:p>
          <a:p>
            <a:pPr algn="just"/>
            <a:r>
              <a:rPr lang="en-US" sz="4500" b="1" dirty="0">
                <a:solidFill>
                  <a:schemeClr val="tx1"/>
                </a:solidFill>
              </a:rPr>
              <a:t>Includes the study of </a:t>
            </a:r>
          </a:p>
          <a:p>
            <a:pPr marL="685800" indent="-685800" algn="just">
              <a:buFont typeface="Wingdings" pitchFamily="2" charset="2"/>
              <a:buChar char="v"/>
            </a:pPr>
            <a:r>
              <a:rPr lang="en-US" sz="4500" b="1" dirty="0">
                <a:solidFill>
                  <a:schemeClr val="tx1"/>
                </a:solidFill>
              </a:rPr>
              <a:t>Natural Hazards (floods, landslides, earthquakes, and volcanic activity) in order to minimize loss of life and property. </a:t>
            </a:r>
          </a:p>
          <a:p>
            <a:pPr marL="685800" indent="-685800" algn="just">
              <a:buFont typeface="Wingdings" pitchFamily="2" charset="2"/>
              <a:buChar char="v"/>
            </a:pPr>
            <a:r>
              <a:rPr lang="en-US" sz="4500" b="1" dirty="0">
                <a:solidFill>
                  <a:schemeClr val="tx1"/>
                </a:solidFill>
              </a:rPr>
              <a:t>Landscape for site selection, land use planning, environmental impact analysis </a:t>
            </a:r>
          </a:p>
          <a:p>
            <a:pPr marL="685800" indent="-685800" algn="just">
              <a:buFont typeface="Wingdings" pitchFamily="2" charset="2"/>
              <a:buChar char="v"/>
            </a:pPr>
            <a:r>
              <a:rPr lang="en-US" sz="4500" b="1" dirty="0">
                <a:solidFill>
                  <a:schemeClr val="tx1"/>
                </a:solidFill>
              </a:rPr>
              <a:t>Earth materials (minerals, rocks, soils) to determine their potential use as resources </a:t>
            </a:r>
          </a:p>
          <a:p>
            <a:pPr algn="just"/>
            <a:endParaRPr lang="en-US" sz="5100" b="1" dirty="0" smtClean="0">
              <a:solidFill>
                <a:schemeClr val="tx1"/>
              </a:solidFill>
            </a:endParaRPr>
          </a:p>
          <a:p>
            <a:pPr algn="just"/>
            <a:endParaRPr lang="en-US" sz="5100" b="1" dirty="0" smtClean="0">
              <a:solidFill>
                <a:schemeClr val="tx1"/>
              </a:solidFill>
            </a:endParaRPr>
          </a:p>
          <a:p>
            <a:pPr algn="just"/>
            <a:endParaRPr lang="en-US" sz="3100" b="1" dirty="0">
              <a:solidFill>
                <a:schemeClr val="tx1"/>
              </a:solidFill>
            </a:endParaRPr>
          </a:p>
          <a:p>
            <a:pPr algn="just"/>
            <a:endParaRPr lang="en-US" sz="3100" b="1" dirty="0">
              <a:solidFill>
                <a:schemeClr val="tx1"/>
              </a:solidFill>
            </a:endParaRPr>
          </a:p>
          <a:p>
            <a:endParaRPr lang="en-US" b="1" dirty="0">
              <a:solidFill>
                <a:schemeClr val="tx1"/>
              </a:solidFill>
            </a:endParaRPr>
          </a:p>
        </p:txBody>
      </p:sp>
    </p:spTree>
    <p:extLst>
      <p:ext uri="{BB962C8B-B14F-4D97-AF65-F5344CB8AC3E}">
        <p14:creationId xmlns:p14="http://schemas.microsoft.com/office/powerpoint/2010/main" val="5654778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00050"/>
          </a:xfrm>
        </p:spPr>
        <p:txBody>
          <a:bodyPr>
            <a:noAutofit/>
          </a:bodyPr>
          <a:lstStyle/>
          <a:p>
            <a:r>
              <a:rPr lang="en-US" sz="2800" b="1" dirty="0" smtClean="0">
                <a:solidFill>
                  <a:srgbClr val="000099"/>
                </a:solidFill>
              </a:rPr>
              <a:t>Conti. Environmental geology</a:t>
            </a:r>
            <a:endParaRPr lang="en-US" sz="2800" dirty="0"/>
          </a:p>
        </p:txBody>
      </p:sp>
      <p:sp>
        <p:nvSpPr>
          <p:cNvPr id="3" name="Subtitle 2"/>
          <p:cNvSpPr>
            <a:spLocks noGrp="1"/>
          </p:cNvSpPr>
          <p:nvPr>
            <p:ph type="subTitle" idx="1"/>
          </p:nvPr>
        </p:nvSpPr>
        <p:spPr>
          <a:xfrm>
            <a:off x="0" y="381000"/>
            <a:ext cx="9144000" cy="6477000"/>
          </a:xfrm>
        </p:spPr>
        <p:txBody>
          <a:bodyPr>
            <a:noAutofit/>
          </a:bodyPr>
          <a:lstStyle/>
          <a:p>
            <a:pPr marL="685800" indent="-685800" algn="just">
              <a:buFont typeface="Wingdings" pitchFamily="2" charset="2"/>
              <a:buChar char="v"/>
            </a:pPr>
            <a:r>
              <a:rPr lang="en-US" sz="2400" b="1" dirty="0">
                <a:solidFill>
                  <a:schemeClr val="tx1"/>
                </a:solidFill>
              </a:rPr>
              <a:t>Waste disposal sites and their effects on human health</a:t>
            </a:r>
          </a:p>
          <a:p>
            <a:pPr marL="685800" indent="-685800" algn="just">
              <a:buFont typeface="Wingdings" pitchFamily="2" charset="2"/>
              <a:buChar char="v"/>
            </a:pPr>
            <a:r>
              <a:rPr lang="en-US" sz="2400" b="1" dirty="0">
                <a:solidFill>
                  <a:schemeClr val="tx1"/>
                </a:solidFill>
              </a:rPr>
              <a:t>Hydrologic processes of groundwater and surface water, </a:t>
            </a:r>
          </a:p>
          <a:p>
            <a:pPr marL="685800" indent="-685800" algn="just">
              <a:buFont typeface="Wingdings" pitchFamily="2" charset="2"/>
              <a:buChar char="v"/>
            </a:pPr>
            <a:r>
              <a:rPr lang="en-US" sz="2400" b="1" dirty="0">
                <a:solidFill>
                  <a:schemeClr val="tx1"/>
                </a:solidFill>
              </a:rPr>
              <a:t>To evaluate both surface &amp; groundwater resources; water pollution problems</a:t>
            </a:r>
          </a:p>
          <a:p>
            <a:pPr marL="685800" indent="-685800" algn="just">
              <a:buFont typeface="Wingdings" pitchFamily="2" charset="2"/>
              <a:buChar char="v"/>
            </a:pPr>
            <a:r>
              <a:rPr lang="en-US" sz="2400" b="1" dirty="0">
                <a:solidFill>
                  <a:schemeClr val="tx1"/>
                </a:solidFill>
              </a:rPr>
              <a:t>Geological processes (deposition of sediment on the ocean floor, formation of mountains, and the movement of water on and below surface of the earth, to evaluate local, regional, and global change </a:t>
            </a:r>
          </a:p>
          <a:p>
            <a:pPr algn="just"/>
            <a:endParaRPr lang="en-US" sz="2400" b="1" dirty="0">
              <a:solidFill>
                <a:srgbClr val="000099"/>
              </a:solidFill>
            </a:endParaRPr>
          </a:p>
          <a:p>
            <a:endParaRPr lang="en-US" sz="2400" dirty="0"/>
          </a:p>
        </p:txBody>
      </p:sp>
    </p:spTree>
    <p:extLst>
      <p:ext uri="{BB962C8B-B14F-4D97-AF65-F5344CB8AC3E}">
        <p14:creationId xmlns:p14="http://schemas.microsoft.com/office/powerpoint/2010/main" val="1124550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400050"/>
          </a:xfrm>
        </p:spPr>
        <p:txBody>
          <a:bodyPr>
            <a:normAutofit fontScale="90000"/>
          </a:bodyPr>
          <a:lstStyle/>
          <a:p>
            <a:r>
              <a:rPr lang="en-US" sz="2800" b="1" dirty="0"/>
              <a:t>Importance of Environmental </a:t>
            </a:r>
            <a:r>
              <a:rPr lang="en-US" sz="2800" b="1" dirty="0" smtClean="0"/>
              <a:t>Geology</a:t>
            </a:r>
            <a:endParaRPr lang="en-US" sz="2800" b="1" dirty="0"/>
          </a:p>
        </p:txBody>
      </p:sp>
      <p:sp>
        <p:nvSpPr>
          <p:cNvPr id="3" name="Subtitle 2"/>
          <p:cNvSpPr>
            <a:spLocks noGrp="1"/>
          </p:cNvSpPr>
          <p:nvPr>
            <p:ph type="subTitle" idx="1"/>
          </p:nvPr>
        </p:nvSpPr>
        <p:spPr>
          <a:xfrm>
            <a:off x="0" y="457200"/>
            <a:ext cx="9144000" cy="6400800"/>
          </a:xfrm>
        </p:spPr>
        <p:txBody>
          <a:bodyPr>
            <a:normAutofit fontScale="85000" lnSpcReduction="10000"/>
          </a:bodyPr>
          <a:lstStyle/>
          <a:p>
            <a:pPr algn="just"/>
            <a:r>
              <a:rPr lang="en-US" b="1" dirty="0" smtClean="0">
                <a:solidFill>
                  <a:schemeClr val="tx1"/>
                </a:solidFill>
              </a:rPr>
              <a:t>It is </a:t>
            </a:r>
            <a:r>
              <a:rPr lang="en-US" b="1" dirty="0">
                <a:solidFill>
                  <a:schemeClr val="tx1"/>
                </a:solidFill>
              </a:rPr>
              <a:t>a fundamentally important branch of science because it directly impacts every single person on the planet every single day.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There </a:t>
            </a:r>
            <a:r>
              <a:rPr lang="en-US" b="1" dirty="0">
                <a:solidFill>
                  <a:schemeClr val="tx1"/>
                </a:solidFill>
              </a:rPr>
              <a:t>is simply no way to avoid the environment around you.</a:t>
            </a:r>
          </a:p>
          <a:p>
            <a:pPr algn="just"/>
            <a:r>
              <a:rPr lang="en-US" b="1" dirty="0">
                <a:solidFill>
                  <a:schemeClr val="tx1"/>
                </a:solidFill>
              </a:rPr>
              <a:t> </a:t>
            </a:r>
          </a:p>
          <a:p>
            <a:pPr algn="just"/>
            <a:r>
              <a:rPr lang="en-US" b="1" dirty="0">
                <a:solidFill>
                  <a:schemeClr val="tx1"/>
                </a:solidFill>
              </a:rPr>
              <a:t>The decisions that people, businesses, and governments make regarding the environment and environmental issues impact countless people, not merely the person or people who made the original decision. </a:t>
            </a:r>
          </a:p>
          <a:p>
            <a:pPr algn="just"/>
            <a:endParaRPr lang="en-US" b="1" dirty="0">
              <a:solidFill>
                <a:schemeClr val="tx1"/>
              </a:solidFill>
            </a:endParaRPr>
          </a:p>
          <a:p>
            <a:pPr algn="just"/>
            <a:r>
              <a:rPr lang="en-US" b="1" dirty="0">
                <a:solidFill>
                  <a:schemeClr val="tx1"/>
                </a:solidFill>
              </a:rPr>
              <a:t>The human impact of both natural and man-made environmental issues is a significant ethical concern, making proper understanding of the science behind these issues all the more important.</a:t>
            </a:r>
          </a:p>
          <a:p>
            <a:pPr algn="just"/>
            <a:endParaRPr lang="en-US" dirty="0"/>
          </a:p>
          <a:p>
            <a:endParaRPr lang="en-US" dirty="0"/>
          </a:p>
        </p:txBody>
      </p:sp>
    </p:spTree>
    <p:extLst>
      <p:ext uri="{BB962C8B-B14F-4D97-AF65-F5344CB8AC3E}">
        <p14:creationId xmlns:p14="http://schemas.microsoft.com/office/powerpoint/2010/main" val="278451448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304800"/>
          </a:xfrm>
        </p:spPr>
        <p:txBody>
          <a:bodyPr>
            <a:normAutofit fontScale="90000"/>
          </a:bodyPr>
          <a:lstStyle/>
          <a:p>
            <a:r>
              <a:rPr lang="en-US" sz="2800" b="1" dirty="0" smtClean="0">
                <a:solidFill>
                  <a:srgbClr val="FF0000"/>
                </a:solidFill>
              </a:rPr>
              <a:t>An </a:t>
            </a:r>
            <a:r>
              <a:rPr lang="en-US" sz="2800" b="1" dirty="0">
                <a:solidFill>
                  <a:srgbClr val="FF0000"/>
                </a:solidFill>
              </a:rPr>
              <a:t>environmental </a:t>
            </a:r>
            <a:r>
              <a:rPr lang="en-US" sz="2800" b="1" dirty="0" smtClean="0">
                <a:solidFill>
                  <a:srgbClr val="FF0000"/>
                </a:solidFill>
              </a:rPr>
              <a:t>geologist,</a:t>
            </a:r>
            <a:endParaRPr lang="en-US" sz="2800" b="1" dirty="0">
              <a:solidFill>
                <a:srgbClr val="FF0000"/>
              </a:solidFill>
            </a:endParaRPr>
          </a:p>
        </p:txBody>
      </p:sp>
      <p:sp>
        <p:nvSpPr>
          <p:cNvPr id="3" name="Subtitle 2"/>
          <p:cNvSpPr>
            <a:spLocks noGrp="1"/>
          </p:cNvSpPr>
          <p:nvPr>
            <p:ph type="subTitle" idx="1"/>
          </p:nvPr>
        </p:nvSpPr>
        <p:spPr>
          <a:xfrm>
            <a:off x="0" y="457200"/>
            <a:ext cx="9144000" cy="6400800"/>
          </a:xfrm>
        </p:spPr>
        <p:txBody>
          <a:bodyPr>
            <a:normAutofit fontScale="92500" lnSpcReduction="20000"/>
          </a:bodyPr>
          <a:lstStyle/>
          <a:p>
            <a:pPr algn="just"/>
            <a:r>
              <a:rPr lang="en-US" b="1" dirty="0" smtClean="0">
                <a:solidFill>
                  <a:schemeClr val="tx1"/>
                </a:solidFill>
              </a:rPr>
              <a:t>Might then, evaluate the;</a:t>
            </a:r>
          </a:p>
          <a:p>
            <a:pPr marL="457200" indent="-457200" algn="just">
              <a:buFont typeface="Wingdings" pitchFamily="2" charset="2"/>
              <a:buChar char="v"/>
            </a:pPr>
            <a:r>
              <a:rPr lang="en-US" b="1" dirty="0">
                <a:solidFill>
                  <a:schemeClr val="tx1"/>
                </a:solidFill>
              </a:rPr>
              <a:t>R</a:t>
            </a:r>
            <a:r>
              <a:rPr lang="en-US" b="1" dirty="0" smtClean="0">
                <a:solidFill>
                  <a:schemeClr val="tx1"/>
                </a:solidFill>
              </a:rPr>
              <a:t>isk </a:t>
            </a:r>
            <a:r>
              <a:rPr lang="en-US" b="1" dirty="0">
                <a:solidFill>
                  <a:schemeClr val="tx1"/>
                </a:solidFill>
              </a:rPr>
              <a:t>and damage potential from natural hazards such as floods, landslides, volcanoes, or earthquakes. </a:t>
            </a:r>
          </a:p>
          <a:p>
            <a:pPr marL="457200" indent="-457200" algn="just">
              <a:buFont typeface="Wingdings" pitchFamily="2" charset="2"/>
              <a:buChar char="v"/>
            </a:pPr>
            <a:r>
              <a:rPr lang="en-US" b="1" dirty="0" smtClean="0">
                <a:solidFill>
                  <a:schemeClr val="tx1"/>
                </a:solidFill>
              </a:rPr>
              <a:t>Risk and damage potential from human being </a:t>
            </a:r>
            <a:endParaRPr lang="en-US" b="1" dirty="0">
              <a:solidFill>
                <a:schemeClr val="tx1"/>
              </a:solidFill>
            </a:endParaRPr>
          </a:p>
          <a:p>
            <a:pPr algn="just"/>
            <a:endParaRPr lang="en-US" b="1" dirty="0">
              <a:solidFill>
                <a:schemeClr val="tx1"/>
              </a:solidFill>
            </a:endParaRPr>
          </a:p>
          <a:p>
            <a:pPr algn="just"/>
            <a:r>
              <a:rPr lang="en-US" b="1" dirty="0">
                <a:solidFill>
                  <a:schemeClr val="tx1"/>
                </a:solidFill>
              </a:rPr>
              <a:t>They might be involved in a land-use planning process which assesses a potential dam site for safety, or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the </a:t>
            </a:r>
            <a:r>
              <a:rPr lang="en-US" b="1" dirty="0">
                <a:solidFill>
                  <a:schemeClr val="tx1"/>
                </a:solidFill>
              </a:rPr>
              <a:t>impact a sanitary landfill would have on groundwater. </a:t>
            </a:r>
            <a:r>
              <a:rPr lang="en-US" b="1" dirty="0" smtClean="0">
                <a:solidFill>
                  <a:schemeClr val="tx1"/>
                </a:solidFill>
              </a:rPr>
              <a:t> </a:t>
            </a:r>
            <a:r>
              <a:rPr lang="en-US" b="1" dirty="0" smtClean="0">
                <a:solidFill>
                  <a:srgbClr val="FF0000"/>
                </a:solidFill>
              </a:rPr>
              <a:t>E.g. Developed countries on Africa</a:t>
            </a:r>
            <a:endParaRPr lang="en-US" b="1" dirty="0">
              <a:solidFill>
                <a:srgbClr val="FF0000"/>
              </a:solidFill>
            </a:endParaRPr>
          </a:p>
          <a:p>
            <a:pPr algn="just"/>
            <a:endParaRPr lang="en-US" b="1" dirty="0">
              <a:solidFill>
                <a:schemeClr val="tx1"/>
              </a:solidFill>
            </a:endParaRPr>
          </a:p>
          <a:p>
            <a:pPr algn="just"/>
            <a:r>
              <a:rPr lang="en-US" b="1" dirty="0">
                <a:solidFill>
                  <a:schemeClr val="tx1"/>
                </a:solidFill>
              </a:rPr>
              <a:t>They also examine earth materials like rocks, water, and soil for internal strength and the potential for movement.</a:t>
            </a:r>
          </a:p>
          <a:p>
            <a:endParaRPr lang="en-US" dirty="0"/>
          </a:p>
        </p:txBody>
      </p:sp>
    </p:spTree>
    <p:extLst>
      <p:ext uri="{BB962C8B-B14F-4D97-AF65-F5344CB8AC3E}">
        <p14:creationId xmlns:p14="http://schemas.microsoft.com/office/powerpoint/2010/main" val="33825603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772400" cy="400050"/>
          </a:xfrm>
        </p:spPr>
        <p:txBody>
          <a:bodyPr>
            <a:noAutofit/>
          </a:bodyPr>
          <a:lstStyle/>
          <a:p>
            <a:r>
              <a:rPr lang="en-US" sz="2800" b="1" dirty="0"/>
              <a:t>Environmental geologists </a:t>
            </a:r>
          </a:p>
        </p:txBody>
      </p:sp>
      <p:sp>
        <p:nvSpPr>
          <p:cNvPr id="3" name="Subtitle 2"/>
          <p:cNvSpPr>
            <a:spLocks noGrp="1"/>
          </p:cNvSpPr>
          <p:nvPr>
            <p:ph type="subTitle" idx="1"/>
          </p:nvPr>
        </p:nvSpPr>
        <p:spPr>
          <a:xfrm>
            <a:off x="0" y="381000"/>
            <a:ext cx="9144000" cy="6477000"/>
          </a:xfrm>
        </p:spPr>
        <p:txBody>
          <a:bodyPr>
            <a:normAutofit fontScale="62500" lnSpcReduction="20000"/>
          </a:bodyPr>
          <a:lstStyle/>
          <a:p>
            <a:pPr algn="just"/>
            <a:r>
              <a:rPr lang="en-US" sz="3400" b="1" dirty="0" smtClean="0">
                <a:solidFill>
                  <a:schemeClr val="tx1"/>
                </a:solidFill>
              </a:rPr>
              <a:t>Help </a:t>
            </a:r>
            <a:r>
              <a:rPr lang="en-US" sz="3400" b="1" dirty="0">
                <a:solidFill>
                  <a:schemeClr val="tx1"/>
                </a:solidFill>
              </a:rPr>
              <a:t>to produce environmental hazard maps, like this lava hazard </a:t>
            </a:r>
            <a:r>
              <a:rPr lang="en-US" sz="3400" b="1" dirty="0" smtClean="0">
                <a:solidFill>
                  <a:schemeClr val="tx1"/>
                </a:solidFill>
              </a:rPr>
              <a:t>map</a:t>
            </a:r>
            <a:endParaRPr lang="en-US" sz="3400" b="1" dirty="0">
              <a:solidFill>
                <a:schemeClr val="tx1"/>
              </a:solidFill>
            </a:endParaRPr>
          </a:p>
          <a:p>
            <a:pPr algn="just"/>
            <a:endParaRPr lang="en-US" sz="3400" b="1" dirty="0">
              <a:solidFill>
                <a:schemeClr val="tx1"/>
              </a:solidFill>
            </a:endParaRPr>
          </a:p>
          <a:p>
            <a:pPr algn="just"/>
            <a:r>
              <a:rPr lang="en-US" sz="3400" b="1" dirty="0" smtClean="0">
                <a:solidFill>
                  <a:schemeClr val="tx1"/>
                </a:solidFill>
              </a:rPr>
              <a:t>Must </a:t>
            </a:r>
            <a:r>
              <a:rPr lang="en-US" sz="3400" b="1" dirty="0">
                <a:solidFill>
                  <a:schemeClr val="tx1"/>
                </a:solidFill>
              </a:rPr>
              <a:t>have a solid understanding of not only currently occurring geologic events, but historical geologic events, such as past earthquakes and floods. </a:t>
            </a:r>
          </a:p>
          <a:p>
            <a:pPr algn="just"/>
            <a:endParaRPr lang="en-US" sz="3400" b="1" dirty="0" smtClean="0">
              <a:solidFill>
                <a:schemeClr val="tx1"/>
              </a:solidFill>
            </a:endParaRPr>
          </a:p>
          <a:p>
            <a:pPr algn="just"/>
            <a:r>
              <a:rPr lang="en-US" sz="3400" b="1" dirty="0" smtClean="0">
                <a:solidFill>
                  <a:schemeClr val="tx1"/>
                </a:solidFill>
              </a:rPr>
              <a:t>This </a:t>
            </a:r>
            <a:r>
              <a:rPr lang="en-US" sz="3400" b="1" dirty="0">
                <a:solidFill>
                  <a:schemeClr val="tx1"/>
                </a:solidFill>
              </a:rPr>
              <a:t>knowledge of the past is important because it helps them to get a better idea of what types of geologic events repeat themselves, with what frequency they might occur, and what types of damage occurred because of those events. </a:t>
            </a:r>
            <a:endParaRPr lang="en-US" sz="3400" b="1" dirty="0" smtClean="0">
              <a:solidFill>
                <a:schemeClr val="tx1"/>
              </a:solidFill>
            </a:endParaRPr>
          </a:p>
          <a:p>
            <a:pPr algn="just"/>
            <a:endParaRPr lang="en-US" sz="3400" b="1" dirty="0">
              <a:solidFill>
                <a:schemeClr val="tx1"/>
              </a:solidFill>
            </a:endParaRPr>
          </a:p>
          <a:p>
            <a:pPr algn="just"/>
            <a:r>
              <a:rPr lang="en-US" sz="3400" b="1" dirty="0">
                <a:solidFill>
                  <a:schemeClr val="tx1"/>
                </a:solidFill>
              </a:rPr>
              <a:t>This is different than what a paleontologist (</a:t>
            </a:r>
            <a:r>
              <a:rPr lang="en-US" sz="3400" b="1" dirty="0">
                <a:solidFill>
                  <a:srgbClr val="FF0000"/>
                </a:solidFill>
              </a:rPr>
              <a:t>someone who studies fossils</a:t>
            </a:r>
            <a:r>
              <a:rPr lang="en-US" sz="3400" b="1" dirty="0">
                <a:solidFill>
                  <a:schemeClr val="tx1"/>
                </a:solidFill>
              </a:rPr>
              <a:t>) would do, because environmental geologists are concerned with how the past is relating to the present. </a:t>
            </a:r>
            <a:endParaRPr lang="en-US" sz="3400" b="1" dirty="0" smtClean="0">
              <a:solidFill>
                <a:schemeClr val="tx1"/>
              </a:solidFill>
            </a:endParaRPr>
          </a:p>
          <a:p>
            <a:pPr algn="just"/>
            <a:endParaRPr lang="en-US" sz="3400" b="1" dirty="0">
              <a:solidFill>
                <a:schemeClr val="tx1"/>
              </a:solidFill>
            </a:endParaRPr>
          </a:p>
          <a:p>
            <a:pPr algn="just"/>
            <a:r>
              <a:rPr lang="en-US" sz="3400" b="1" dirty="0">
                <a:solidFill>
                  <a:schemeClr val="tx1"/>
                </a:solidFill>
              </a:rPr>
              <a:t>Likewise, environmental geologists can also attempt to protect people from environmental factors beyond their control (like suggesting that they not build a home in </a:t>
            </a:r>
            <a:r>
              <a:rPr lang="en-US" sz="3400" b="1" dirty="0">
                <a:solidFill>
                  <a:srgbClr val="FF0000"/>
                </a:solidFill>
              </a:rPr>
              <a:t>an active flood plain</a:t>
            </a:r>
            <a:r>
              <a:rPr lang="en-US" sz="3400" b="1" dirty="0">
                <a:solidFill>
                  <a:schemeClr val="tx1"/>
                </a:solidFill>
              </a:rPr>
              <a:t>). </a:t>
            </a:r>
          </a:p>
          <a:p>
            <a:pPr algn="just"/>
            <a:endParaRPr lang="en-US" dirty="0"/>
          </a:p>
          <a:p>
            <a:pPr algn="just"/>
            <a:endParaRPr lang="en-US" dirty="0"/>
          </a:p>
          <a:p>
            <a:r>
              <a:rPr lang="en-US" dirty="0"/>
              <a:t> </a:t>
            </a:r>
          </a:p>
          <a:p>
            <a:endParaRPr lang="en-US" dirty="0"/>
          </a:p>
        </p:txBody>
      </p:sp>
    </p:spTree>
    <p:extLst>
      <p:ext uri="{BB962C8B-B14F-4D97-AF65-F5344CB8AC3E}">
        <p14:creationId xmlns:p14="http://schemas.microsoft.com/office/powerpoint/2010/main" val="4023712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5400"/>
            <a:ext cx="7772400" cy="330200"/>
          </a:xfrm>
        </p:spPr>
        <p:txBody>
          <a:bodyPr>
            <a:normAutofit fontScale="90000"/>
          </a:bodyPr>
          <a:lstStyle/>
          <a:p>
            <a:r>
              <a:rPr lang="en-US" sz="2400" b="1" dirty="0"/>
              <a:t>Generally, </a:t>
            </a:r>
            <a:endParaRPr lang="en-US" sz="2400" dirty="0"/>
          </a:p>
        </p:txBody>
      </p:sp>
      <p:sp>
        <p:nvSpPr>
          <p:cNvPr id="3" name="Subtitle 2"/>
          <p:cNvSpPr>
            <a:spLocks noGrp="1"/>
          </p:cNvSpPr>
          <p:nvPr>
            <p:ph type="subTitle" idx="1"/>
          </p:nvPr>
        </p:nvSpPr>
        <p:spPr>
          <a:xfrm>
            <a:off x="0" y="304800"/>
            <a:ext cx="9144000" cy="6553200"/>
          </a:xfrm>
        </p:spPr>
        <p:txBody>
          <a:bodyPr>
            <a:normAutofit fontScale="70000" lnSpcReduction="20000"/>
          </a:bodyPr>
          <a:lstStyle/>
          <a:p>
            <a:pPr algn="just"/>
            <a:r>
              <a:rPr lang="en-US" sz="2800" b="1" dirty="0">
                <a:solidFill>
                  <a:schemeClr val="tx1"/>
                </a:solidFill>
              </a:rPr>
              <a:t>The earth is a </a:t>
            </a:r>
            <a:r>
              <a:rPr lang="en-US" sz="2800" b="1" dirty="0" smtClean="0">
                <a:solidFill>
                  <a:schemeClr val="tx1"/>
                </a:solidFill>
              </a:rPr>
              <a:t>system consists of: </a:t>
            </a:r>
            <a:endParaRPr lang="en-US" sz="2800" b="1" dirty="0">
              <a:solidFill>
                <a:schemeClr val="tx1"/>
              </a:solidFill>
            </a:endParaRPr>
          </a:p>
          <a:p>
            <a:pPr marL="914400" lvl="1" indent="-457200" algn="just">
              <a:buFont typeface="Wingdings" pitchFamily="2" charset="2"/>
              <a:buChar char="Ø"/>
            </a:pPr>
            <a:r>
              <a:rPr lang="en-US" b="1" dirty="0">
                <a:solidFill>
                  <a:schemeClr val="tx1"/>
                </a:solidFill>
              </a:rPr>
              <a:t>A</a:t>
            </a:r>
            <a:r>
              <a:rPr lang="en-US" b="1" dirty="0" smtClean="0">
                <a:solidFill>
                  <a:schemeClr val="tx1"/>
                </a:solidFill>
              </a:rPr>
              <a:t>tmosphere</a:t>
            </a:r>
            <a:r>
              <a:rPr lang="en-US" b="1" dirty="0">
                <a:solidFill>
                  <a:schemeClr val="tx1"/>
                </a:solidFill>
              </a:rPr>
              <a:t>, Hydrosphere </a:t>
            </a:r>
            <a:r>
              <a:rPr lang="en-US" b="1" dirty="0" smtClean="0">
                <a:solidFill>
                  <a:schemeClr val="tx1"/>
                </a:solidFill>
              </a:rPr>
              <a:t>, Biosphere</a:t>
            </a:r>
            <a:r>
              <a:rPr lang="en-US" b="1" dirty="0">
                <a:solidFill>
                  <a:schemeClr val="tx1"/>
                </a:solidFill>
              </a:rPr>
              <a:t>, Lithosphere </a:t>
            </a:r>
            <a:endParaRPr lang="en-US" b="1" dirty="0" smtClean="0">
              <a:solidFill>
                <a:schemeClr val="tx1"/>
              </a:solidFill>
            </a:endParaRPr>
          </a:p>
          <a:p>
            <a:pPr marL="914400" lvl="1" indent="-457200" algn="just">
              <a:buFont typeface="Wingdings" pitchFamily="2" charset="2"/>
              <a:buChar char="Ø"/>
            </a:pPr>
            <a:endParaRPr lang="en-US" b="1" dirty="0">
              <a:solidFill>
                <a:schemeClr val="tx1"/>
              </a:solidFill>
            </a:endParaRPr>
          </a:p>
          <a:p>
            <a:pPr marL="457200" indent="-457200" algn="just">
              <a:buFont typeface="Wingdings" pitchFamily="2" charset="2"/>
              <a:buChar char="v"/>
            </a:pPr>
            <a:r>
              <a:rPr lang="en-US" sz="2800" b="1" dirty="0">
                <a:solidFill>
                  <a:schemeClr val="tx1"/>
                </a:solidFill>
              </a:rPr>
              <a:t>The earth itself is an open system with respect to energy (sun as source</a:t>
            </a:r>
            <a:r>
              <a:rPr lang="en-US" sz="2800" b="1" dirty="0" smtClean="0">
                <a:solidFill>
                  <a:schemeClr val="tx1"/>
                </a:solidFill>
              </a:rPr>
              <a:t>)</a:t>
            </a:r>
            <a:endParaRPr lang="en-US" sz="2800" b="1" dirty="0">
              <a:solidFill>
                <a:schemeClr val="tx1"/>
              </a:solidFill>
            </a:endParaRPr>
          </a:p>
          <a:p>
            <a:pPr marL="457200" indent="-457200" algn="just">
              <a:buFont typeface="Wingdings" pitchFamily="2" charset="2"/>
              <a:buChar char="v"/>
            </a:pPr>
            <a:r>
              <a:rPr lang="en-US" sz="2800" b="1" dirty="0">
                <a:solidFill>
                  <a:schemeClr val="tx1"/>
                </a:solidFill>
              </a:rPr>
              <a:t>The earth is a closed system with respect to natural cycles</a:t>
            </a:r>
          </a:p>
          <a:p>
            <a:pPr algn="just"/>
            <a:r>
              <a:rPr lang="en-US" sz="2800" b="1" dirty="0" smtClean="0">
                <a:solidFill>
                  <a:schemeClr val="tx1"/>
                </a:solidFill>
              </a:rPr>
              <a:t>                             </a:t>
            </a:r>
          </a:p>
          <a:p>
            <a:pPr algn="just"/>
            <a:r>
              <a:rPr lang="en-US" sz="2800" b="1" dirty="0">
                <a:solidFill>
                  <a:schemeClr val="tx1"/>
                </a:solidFill>
              </a:rPr>
              <a:t> </a:t>
            </a:r>
            <a:r>
              <a:rPr lang="en-US" sz="2800" b="1" dirty="0" smtClean="0">
                <a:solidFill>
                  <a:schemeClr val="tx1"/>
                </a:solidFill>
              </a:rPr>
              <a:t>     The environment </a:t>
            </a:r>
            <a:r>
              <a:rPr lang="en-US" sz="2800" b="1" dirty="0">
                <a:solidFill>
                  <a:schemeClr val="tx1"/>
                </a:solidFill>
              </a:rPr>
              <a:t>is that </a:t>
            </a:r>
          </a:p>
          <a:p>
            <a:pPr algn="just"/>
            <a:r>
              <a:rPr lang="en-US" sz="2800" b="1" dirty="0">
                <a:solidFill>
                  <a:schemeClr val="tx1"/>
                </a:solidFill>
              </a:rPr>
              <a:t>total set of circumstances that surround an individual or community: </a:t>
            </a:r>
          </a:p>
          <a:p>
            <a:pPr marL="457200" indent="-457200" algn="just">
              <a:buFont typeface="Wingdings" pitchFamily="2" charset="2"/>
              <a:buChar char="Ø"/>
            </a:pPr>
            <a:r>
              <a:rPr lang="en-US" sz="2800" b="1" dirty="0">
                <a:solidFill>
                  <a:schemeClr val="tx1"/>
                </a:solidFill>
              </a:rPr>
              <a:t>Physical conditions </a:t>
            </a:r>
          </a:p>
          <a:p>
            <a:pPr marL="914400" lvl="1" indent="-457200" algn="just">
              <a:buFont typeface="Wingdings" pitchFamily="2" charset="2"/>
              <a:buChar char="v"/>
            </a:pPr>
            <a:r>
              <a:rPr lang="en-US" b="1" dirty="0">
                <a:solidFill>
                  <a:schemeClr val="tx1"/>
                </a:solidFill>
              </a:rPr>
              <a:t>Air, water, soil, landforms </a:t>
            </a:r>
          </a:p>
          <a:p>
            <a:pPr marL="457200" indent="-457200" algn="just">
              <a:buFont typeface="Wingdings" pitchFamily="2" charset="2"/>
              <a:buChar char="Ø"/>
            </a:pPr>
            <a:r>
              <a:rPr lang="en-US" sz="2800" b="1" dirty="0" smtClean="0">
                <a:solidFill>
                  <a:schemeClr val="tx1"/>
                </a:solidFill>
              </a:rPr>
              <a:t>Social </a:t>
            </a:r>
            <a:r>
              <a:rPr lang="en-US" sz="2800" b="1" dirty="0">
                <a:solidFill>
                  <a:schemeClr val="tx1"/>
                </a:solidFill>
              </a:rPr>
              <a:t>and cultural conditions </a:t>
            </a:r>
          </a:p>
          <a:p>
            <a:pPr marL="1371600" lvl="2" indent="-457200" algn="just">
              <a:buFont typeface="Wingdings" pitchFamily="2" charset="2"/>
              <a:buChar char="Ø"/>
            </a:pPr>
            <a:r>
              <a:rPr lang="en-US" sz="2800" b="1" dirty="0">
                <a:solidFill>
                  <a:schemeClr val="tx1"/>
                </a:solidFill>
              </a:rPr>
              <a:t>Ethics, Economics, Aesthetics </a:t>
            </a:r>
          </a:p>
          <a:p>
            <a:pPr algn="just"/>
            <a:endParaRPr lang="en-US" sz="2800" b="1" dirty="0" smtClean="0">
              <a:solidFill>
                <a:schemeClr val="tx1"/>
              </a:solidFill>
            </a:endParaRPr>
          </a:p>
          <a:p>
            <a:pPr algn="just"/>
            <a:r>
              <a:rPr lang="en-US" sz="2800" b="1" dirty="0" smtClean="0">
                <a:solidFill>
                  <a:schemeClr val="tx1"/>
                </a:solidFill>
              </a:rPr>
              <a:t>But the </a:t>
            </a:r>
            <a:r>
              <a:rPr lang="en-US" sz="2800" b="1" dirty="0">
                <a:solidFill>
                  <a:schemeClr val="tx1"/>
                </a:solidFill>
              </a:rPr>
              <a:t>earth is the only suitable habitat we have, and its resources are limited. </a:t>
            </a:r>
            <a:endParaRPr lang="en-US" sz="2800" b="1" dirty="0" smtClean="0">
              <a:solidFill>
                <a:schemeClr val="tx1"/>
              </a:solidFill>
            </a:endParaRPr>
          </a:p>
          <a:p>
            <a:pPr algn="just"/>
            <a:r>
              <a:rPr lang="en-US" sz="2800" b="1" dirty="0" smtClean="0">
                <a:solidFill>
                  <a:schemeClr val="tx1"/>
                </a:solidFill>
              </a:rPr>
              <a:t>In </a:t>
            </a:r>
            <a:r>
              <a:rPr lang="en-US" sz="2800" b="1" dirty="0">
                <a:solidFill>
                  <a:schemeClr val="tx1"/>
                </a:solidFill>
              </a:rPr>
              <a:t>two ways; </a:t>
            </a:r>
          </a:p>
          <a:p>
            <a:pPr algn="just"/>
            <a:r>
              <a:rPr lang="en-US" sz="2800" b="1" dirty="0" smtClean="0">
                <a:solidFill>
                  <a:schemeClr val="tx1"/>
                </a:solidFill>
              </a:rPr>
              <a:t>  Finding </a:t>
            </a:r>
            <a:r>
              <a:rPr lang="en-US" sz="2800" b="1" dirty="0">
                <a:solidFill>
                  <a:schemeClr val="tx1"/>
                </a:solidFill>
              </a:rPr>
              <a:t>resources is not so much a problems as is finding </a:t>
            </a:r>
            <a:r>
              <a:rPr lang="en-US" sz="2800" b="1" dirty="0">
                <a:solidFill>
                  <a:srgbClr val="FF0000"/>
                </a:solidFill>
              </a:rPr>
              <a:t>ways to use them</a:t>
            </a:r>
            <a:r>
              <a:rPr lang="en-US" sz="2800" b="1" dirty="0">
                <a:solidFill>
                  <a:schemeClr val="tx1"/>
                </a:solidFill>
              </a:rPr>
              <a:t>, or </a:t>
            </a:r>
            <a:endParaRPr lang="en-US" sz="2800" b="1" dirty="0" smtClean="0">
              <a:solidFill>
                <a:schemeClr val="tx1"/>
              </a:solidFill>
            </a:endParaRPr>
          </a:p>
          <a:p>
            <a:pPr algn="just"/>
            <a:r>
              <a:rPr lang="en-US" sz="2800" b="1" dirty="0">
                <a:solidFill>
                  <a:schemeClr val="tx1"/>
                </a:solidFill>
              </a:rPr>
              <a:t> </a:t>
            </a:r>
            <a:r>
              <a:rPr lang="en-US" sz="2800" b="1" dirty="0" smtClean="0">
                <a:solidFill>
                  <a:schemeClr val="tx1"/>
                </a:solidFill>
              </a:rPr>
              <a:t> Finite </a:t>
            </a:r>
            <a:r>
              <a:rPr lang="en-US" sz="2800" b="1" dirty="0">
                <a:solidFill>
                  <a:schemeClr val="tx1"/>
                </a:solidFill>
              </a:rPr>
              <a:t>resources cannot support </a:t>
            </a:r>
            <a:r>
              <a:rPr lang="en-US" sz="2800" b="1" dirty="0">
                <a:solidFill>
                  <a:srgbClr val="FF0000"/>
                </a:solidFill>
              </a:rPr>
              <a:t>an exponential increase </a:t>
            </a:r>
            <a:r>
              <a:rPr lang="en-US" sz="2800" b="1" dirty="0">
                <a:solidFill>
                  <a:schemeClr val="tx1"/>
                </a:solidFill>
              </a:rPr>
              <a:t>of people forever</a:t>
            </a:r>
          </a:p>
          <a:p>
            <a:pPr algn="just"/>
            <a:r>
              <a:rPr lang="en-US" sz="2800" b="1" dirty="0">
                <a:solidFill>
                  <a:schemeClr val="tx1"/>
                </a:solidFill>
              </a:rPr>
              <a:t> </a:t>
            </a:r>
            <a:r>
              <a:rPr lang="en-US" sz="2800" b="1" dirty="0" smtClean="0">
                <a:solidFill>
                  <a:schemeClr val="tx1"/>
                </a:solidFill>
              </a:rPr>
              <a:t> </a:t>
            </a:r>
          </a:p>
          <a:p>
            <a:r>
              <a:rPr lang="en-US" sz="2800" b="1" dirty="0" smtClean="0">
                <a:solidFill>
                  <a:srgbClr val="000099"/>
                </a:solidFill>
              </a:rPr>
              <a:t>Regardless of the reason, there </a:t>
            </a:r>
            <a:r>
              <a:rPr lang="en-US" sz="2800" b="1" dirty="0">
                <a:solidFill>
                  <a:srgbClr val="000099"/>
                </a:solidFill>
              </a:rPr>
              <a:t>is </a:t>
            </a:r>
            <a:r>
              <a:rPr lang="en-US" sz="2800" b="1" dirty="0" smtClean="0">
                <a:solidFill>
                  <a:srgbClr val="000099"/>
                </a:solidFill>
              </a:rPr>
              <a:t>Limitation </a:t>
            </a:r>
            <a:r>
              <a:rPr lang="en-US" sz="2800" b="1" dirty="0">
                <a:solidFill>
                  <a:srgbClr val="000099"/>
                </a:solidFill>
              </a:rPr>
              <a:t>of Resources </a:t>
            </a:r>
            <a:endParaRPr lang="en-US" sz="2800" b="1" dirty="0" smtClean="0">
              <a:solidFill>
                <a:srgbClr val="000099"/>
              </a:solidFill>
            </a:endParaRPr>
          </a:p>
          <a:p>
            <a:pPr algn="just"/>
            <a:endParaRPr lang="en-US" sz="2400" b="1" dirty="0">
              <a:solidFill>
                <a:schemeClr val="tx1"/>
              </a:solidFill>
            </a:endParaRPr>
          </a:p>
          <a:p>
            <a:pPr algn="just"/>
            <a:endParaRPr lang="en-US" sz="2400" b="1" dirty="0">
              <a:solidFill>
                <a:schemeClr val="tx1"/>
              </a:solidFill>
            </a:endParaRPr>
          </a:p>
          <a:p>
            <a:pPr algn="just"/>
            <a:endParaRPr lang="en-US" b="1" dirty="0"/>
          </a:p>
          <a:p>
            <a:endParaRPr lang="en-US" dirty="0"/>
          </a:p>
        </p:txBody>
      </p:sp>
    </p:spTree>
    <p:extLst>
      <p:ext uri="{BB962C8B-B14F-4D97-AF65-F5344CB8AC3E}">
        <p14:creationId xmlns:p14="http://schemas.microsoft.com/office/powerpoint/2010/main" val="40991087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00050"/>
          </a:xfrm>
        </p:spPr>
        <p:txBody>
          <a:bodyPr>
            <a:normAutofit fontScale="90000"/>
          </a:bodyPr>
          <a:lstStyle/>
          <a:p>
            <a:r>
              <a:rPr lang="en-US" dirty="0" smtClean="0"/>
              <a:t>Conti.</a:t>
            </a:r>
            <a:endParaRPr lang="en-US" dirty="0"/>
          </a:p>
        </p:txBody>
      </p:sp>
      <p:sp>
        <p:nvSpPr>
          <p:cNvPr id="3" name="Subtitle 2"/>
          <p:cNvSpPr>
            <a:spLocks noGrp="1"/>
          </p:cNvSpPr>
          <p:nvPr>
            <p:ph type="subTitle" idx="1"/>
          </p:nvPr>
        </p:nvSpPr>
        <p:spPr>
          <a:xfrm>
            <a:off x="0" y="381000"/>
            <a:ext cx="9144000" cy="6477000"/>
          </a:xfrm>
        </p:spPr>
        <p:txBody>
          <a:bodyPr>
            <a:normAutofit fontScale="85000" lnSpcReduction="10000"/>
          </a:bodyPr>
          <a:lstStyle/>
          <a:p>
            <a:pPr algn="just"/>
            <a:r>
              <a:rPr lang="en-US" b="1" dirty="0">
                <a:solidFill>
                  <a:schemeClr val="tx1"/>
                </a:solidFill>
              </a:rPr>
              <a:t>Those physical systems have both beneficial and detrimental effects on us. </a:t>
            </a:r>
            <a:endParaRPr lang="en-US" b="1" dirty="0" smtClean="0">
              <a:solidFill>
                <a:schemeClr val="tx1"/>
              </a:solidFill>
            </a:endParaRPr>
          </a:p>
          <a:p>
            <a:pPr algn="just"/>
            <a:endParaRPr lang="en-US" b="1" dirty="0">
              <a:solidFill>
                <a:schemeClr val="tx1"/>
              </a:solidFill>
            </a:endParaRPr>
          </a:p>
          <a:p>
            <a:pPr algn="just"/>
            <a:r>
              <a:rPr lang="en-US" b="1" dirty="0">
                <a:solidFill>
                  <a:schemeClr val="tx1"/>
                </a:solidFill>
              </a:rPr>
              <a:t>Earth’s soils, water, mineral and energy resources provide our fundamental life-support system; </a:t>
            </a:r>
            <a:endParaRPr lang="en-US" b="1" dirty="0" smtClean="0">
              <a:solidFill>
                <a:schemeClr val="tx1"/>
              </a:solidFill>
            </a:endParaRPr>
          </a:p>
          <a:p>
            <a:pPr algn="just"/>
            <a:endParaRPr lang="en-US" b="1" dirty="0">
              <a:solidFill>
                <a:schemeClr val="tx1"/>
              </a:solidFill>
            </a:endParaRPr>
          </a:p>
          <a:p>
            <a:pPr algn="just"/>
            <a:r>
              <a:rPr lang="en-US" b="1" dirty="0">
                <a:solidFill>
                  <a:srgbClr val="FF0000"/>
                </a:solidFill>
              </a:rPr>
              <a:t>while earthquakes, volcanoes, floods, landslides, etc. are hazardous to life and property. </a:t>
            </a:r>
          </a:p>
          <a:p>
            <a:pPr algn="just"/>
            <a:endParaRPr lang="en-US" dirty="0"/>
          </a:p>
          <a:p>
            <a:pPr algn="just"/>
            <a:r>
              <a:rPr lang="en-US" b="1" dirty="0">
                <a:solidFill>
                  <a:srgbClr val="000099"/>
                </a:solidFill>
              </a:rPr>
              <a:t>When most people hear someone mention geology, the first image that pops into their mind is usually either someone wielding a rock hammer or someone drilling for oil. </a:t>
            </a:r>
          </a:p>
          <a:p>
            <a:pPr algn="just"/>
            <a:endParaRPr lang="en-US" b="1" dirty="0">
              <a:solidFill>
                <a:srgbClr val="000099"/>
              </a:solidFill>
            </a:endParaRPr>
          </a:p>
          <a:p>
            <a:pPr algn="just"/>
            <a:r>
              <a:rPr lang="en-US" b="1" dirty="0">
                <a:solidFill>
                  <a:srgbClr val="000099"/>
                </a:solidFill>
              </a:rPr>
              <a:t>Most people don't realize that there is so much more to the field of geology than that. </a:t>
            </a:r>
            <a:r>
              <a:rPr lang="en-US" b="1" dirty="0" smtClean="0">
                <a:solidFill>
                  <a:srgbClr val="000099"/>
                </a:solidFill>
              </a:rPr>
              <a:t>So, that … </a:t>
            </a:r>
            <a:endParaRPr lang="en-US" b="1" dirty="0">
              <a:solidFill>
                <a:srgbClr val="000099"/>
              </a:solidFill>
            </a:endParaRPr>
          </a:p>
          <a:p>
            <a:endParaRPr lang="en-US" dirty="0"/>
          </a:p>
        </p:txBody>
      </p:sp>
    </p:spTree>
    <p:extLst>
      <p:ext uri="{BB962C8B-B14F-4D97-AF65-F5344CB8AC3E}">
        <p14:creationId xmlns:p14="http://schemas.microsoft.com/office/powerpoint/2010/main" val="11190826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772400" cy="400050"/>
          </a:xfrm>
        </p:spPr>
        <p:txBody>
          <a:bodyPr>
            <a:normAutofit fontScale="90000"/>
          </a:bodyPr>
          <a:lstStyle/>
          <a:p>
            <a:r>
              <a:rPr lang="en-US" sz="2800" b="1" dirty="0" smtClean="0"/>
              <a:t>Conti. </a:t>
            </a:r>
            <a:endParaRPr lang="en-US" sz="2800" dirty="0"/>
          </a:p>
        </p:txBody>
      </p:sp>
      <p:sp>
        <p:nvSpPr>
          <p:cNvPr id="3" name="Subtitle 2"/>
          <p:cNvSpPr>
            <a:spLocks noGrp="1"/>
          </p:cNvSpPr>
          <p:nvPr>
            <p:ph type="subTitle" idx="1"/>
          </p:nvPr>
        </p:nvSpPr>
        <p:spPr>
          <a:xfrm>
            <a:off x="0" y="381000"/>
            <a:ext cx="9144000" cy="6477000"/>
          </a:xfrm>
        </p:spPr>
        <p:txBody>
          <a:bodyPr>
            <a:normAutofit fontScale="85000" lnSpcReduction="10000"/>
          </a:bodyPr>
          <a:lstStyle/>
          <a:p>
            <a:pPr algn="just"/>
            <a:r>
              <a:rPr lang="en-US" b="1" dirty="0" smtClean="0">
                <a:solidFill>
                  <a:schemeClr val="tx1"/>
                </a:solidFill>
              </a:rPr>
              <a:t>It </a:t>
            </a:r>
            <a:r>
              <a:rPr lang="en-US" b="1" dirty="0">
                <a:solidFill>
                  <a:schemeClr val="tx1"/>
                </a:solidFill>
              </a:rPr>
              <a:t>is the objective of environmental geologists that, </a:t>
            </a:r>
          </a:p>
          <a:p>
            <a:pPr algn="just"/>
            <a:r>
              <a:rPr lang="en-US" b="1" dirty="0">
                <a:solidFill>
                  <a:schemeClr val="tx1"/>
                </a:solidFill>
              </a:rPr>
              <a:t>If we all understand these systems better, we can be more effective stewards of our threatened resources, and live safer lives in greater harmony with our environment.  </a:t>
            </a:r>
          </a:p>
          <a:p>
            <a:pPr algn="just"/>
            <a:endParaRPr lang="en-US" b="1" dirty="0">
              <a:solidFill>
                <a:schemeClr val="tx1"/>
              </a:solidFill>
            </a:endParaRPr>
          </a:p>
          <a:p>
            <a:pPr algn="just"/>
            <a:r>
              <a:rPr lang="en-US" b="1" dirty="0">
                <a:solidFill>
                  <a:schemeClr val="tx1"/>
                </a:solidFill>
              </a:rPr>
              <a:t>Will begin with a very brief, and broad-scope review of basic geological principles to provide a basis for the more focused environmental aspects that follow. </a:t>
            </a:r>
          </a:p>
          <a:p>
            <a:pPr algn="just"/>
            <a:endParaRPr lang="en-US" b="1" dirty="0">
              <a:solidFill>
                <a:schemeClr val="tx1"/>
              </a:solidFill>
            </a:endParaRPr>
          </a:p>
          <a:p>
            <a:pPr algn="just"/>
            <a:r>
              <a:rPr lang="en-US" b="1" dirty="0">
                <a:solidFill>
                  <a:schemeClr val="tx1"/>
                </a:solidFill>
              </a:rPr>
              <a:t>Will discuss rocks and minerals, the Earth’s interior, plate tectonics, and surficial processes. </a:t>
            </a:r>
          </a:p>
          <a:p>
            <a:pPr algn="just"/>
            <a:endParaRPr lang="en-US" b="1" dirty="0">
              <a:solidFill>
                <a:schemeClr val="tx1"/>
              </a:solidFill>
            </a:endParaRPr>
          </a:p>
          <a:p>
            <a:pPr algn="just"/>
            <a:r>
              <a:rPr lang="en-US" b="1" dirty="0">
                <a:solidFill>
                  <a:schemeClr val="tx1"/>
                </a:solidFill>
              </a:rPr>
              <a:t>Then will proceed to more detailed discussions of geologic hazards, human-geology interactions, and finally resource and land-use issues. </a:t>
            </a:r>
          </a:p>
          <a:p>
            <a:pPr algn="just"/>
            <a:endParaRPr lang="en-US" b="1" dirty="0">
              <a:solidFill>
                <a:schemeClr val="tx1"/>
              </a:solidFill>
            </a:endParaRPr>
          </a:p>
        </p:txBody>
      </p:sp>
    </p:spTree>
    <p:extLst>
      <p:ext uri="{BB962C8B-B14F-4D97-AF65-F5344CB8AC3E}">
        <p14:creationId xmlns:p14="http://schemas.microsoft.com/office/powerpoint/2010/main" val="39746418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7772400" cy="381000"/>
          </a:xfrm>
        </p:spPr>
        <p:txBody>
          <a:bodyPr>
            <a:noAutofit/>
          </a:bodyPr>
          <a:lstStyle/>
          <a:p>
            <a:r>
              <a:rPr lang="en-US" sz="2800" b="1" dirty="0" smtClean="0"/>
              <a:t>Then, </a:t>
            </a:r>
            <a:endParaRPr lang="en-US" sz="2800" b="1" dirty="0"/>
          </a:p>
        </p:txBody>
      </p:sp>
      <p:sp>
        <p:nvSpPr>
          <p:cNvPr id="3" name="Subtitle 2"/>
          <p:cNvSpPr>
            <a:spLocks noGrp="1"/>
          </p:cNvSpPr>
          <p:nvPr>
            <p:ph type="subTitle" idx="1"/>
          </p:nvPr>
        </p:nvSpPr>
        <p:spPr>
          <a:xfrm>
            <a:off x="0" y="304800"/>
            <a:ext cx="9144000" cy="6553200"/>
          </a:xfrm>
        </p:spPr>
        <p:txBody>
          <a:bodyPr>
            <a:normAutofit fontScale="85000" lnSpcReduction="20000"/>
          </a:bodyPr>
          <a:lstStyle/>
          <a:p>
            <a:pPr algn="just"/>
            <a:r>
              <a:rPr lang="en-US" b="1" dirty="0" smtClean="0">
                <a:solidFill>
                  <a:srgbClr val="000099"/>
                </a:solidFill>
              </a:rPr>
              <a:t>Once define the geology and environmental geology;</a:t>
            </a:r>
          </a:p>
          <a:p>
            <a:pPr algn="just"/>
            <a:endParaRPr lang="en-US" b="1" dirty="0">
              <a:solidFill>
                <a:srgbClr val="000099"/>
              </a:solidFill>
            </a:endParaRPr>
          </a:p>
          <a:p>
            <a:pPr algn="just"/>
            <a:r>
              <a:rPr lang="en-US" b="1" dirty="0" smtClean="0">
                <a:solidFill>
                  <a:srgbClr val="000099"/>
                </a:solidFill>
              </a:rPr>
              <a:t>We can investigate what in the </a:t>
            </a:r>
            <a:r>
              <a:rPr lang="en-US" b="1" dirty="0">
                <a:solidFill>
                  <a:srgbClr val="000099"/>
                </a:solidFill>
              </a:rPr>
              <a:t>planet </a:t>
            </a:r>
            <a:r>
              <a:rPr lang="en-US" b="1" dirty="0" smtClean="0">
                <a:solidFill>
                  <a:srgbClr val="000099"/>
                </a:solidFill>
              </a:rPr>
              <a:t>Earth, in the biosphere (Hydrosphere</a:t>
            </a:r>
            <a:r>
              <a:rPr lang="en-US" b="1" dirty="0">
                <a:solidFill>
                  <a:srgbClr val="000099"/>
                </a:solidFill>
              </a:rPr>
              <a:t>, </a:t>
            </a:r>
            <a:r>
              <a:rPr lang="en-US" b="1" dirty="0" smtClean="0">
                <a:solidFill>
                  <a:srgbClr val="000099"/>
                </a:solidFill>
              </a:rPr>
              <a:t>Lithosphere</a:t>
            </a:r>
            <a:r>
              <a:rPr lang="en-US" b="1" dirty="0">
                <a:solidFill>
                  <a:srgbClr val="000099"/>
                </a:solidFill>
              </a:rPr>
              <a:t>, and </a:t>
            </a:r>
            <a:r>
              <a:rPr lang="en-US" b="1" dirty="0" smtClean="0">
                <a:solidFill>
                  <a:srgbClr val="000099"/>
                </a:solidFill>
              </a:rPr>
              <a:t>Atmosphere)</a:t>
            </a:r>
          </a:p>
          <a:p>
            <a:pPr marL="342900" indent="-342900" algn="just">
              <a:buFont typeface="Wingdings" pitchFamily="2" charset="2"/>
              <a:buChar char="Ø"/>
            </a:pPr>
            <a:r>
              <a:rPr lang="en-US" b="1" dirty="0" smtClean="0">
                <a:solidFill>
                  <a:srgbClr val="000099"/>
                </a:solidFill>
              </a:rPr>
              <a:t>Mineral </a:t>
            </a:r>
            <a:r>
              <a:rPr lang="en-US" b="1" dirty="0">
                <a:solidFill>
                  <a:srgbClr val="000099"/>
                </a:solidFill>
              </a:rPr>
              <a:t>types </a:t>
            </a:r>
            <a:endParaRPr lang="en-US" b="1" dirty="0" smtClean="0">
              <a:solidFill>
                <a:srgbClr val="000099"/>
              </a:solidFill>
            </a:endParaRPr>
          </a:p>
          <a:p>
            <a:pPr marL="342900" indent="-342900" algn="just">
              <a:buFont typeface="Wingdings" pitchFamily="2" charset="2"/>
              <a:buChar char="Ø"/>
            </a:pPr>
            <a:r>
              <a:rPr lang="en-US" b="1" dirty="0" smtClean="0">
                <a:solidFill>
                  <a:schemeClr val="tx1"/>
                </a:solidFill>
              </a:rPr>
              <a:t>Rocks </a:t>
            </a:r>
            <a:r>
              <a:rPr lang="en-US" b="1" dirty="0">
                <a:solidFill>
                  <a:schemeClr val="tx1"/>
                </a:solidFill>
              </a:rPr>
              <a:t>types (Igneous, Sedimentary, Metamorphic)</a:t>
            </a:r>
            <a:r>
              <a:rPr lang="en-US" b="1" dirty="0">
                <a:solidFill>
                  <a:srgbClr val="000099"/>
                </a:solidFill>
              </a:rPr>
              <a:t> </a:t>
            </a:r>
            <a:endParaRPr lang="en-US" b="1" dirty="0">
              <a:solidFill>
                <a:schemeClr val="tx1"/>
              </a:solidFill>
            </a:endParaRPr>
          </a:p>
          <a:p>
            <a:pPr marL="342900" indent="-342900" algn="just">
              <a:buFont typeface="Wingdings" pitchFamily="2" charset="2"/>
              <a:buChar char="Ø"/>
            </a:pPr>
            <a:r>
              <a:rPr lang="en-US" b="1" dirty="0">
                <a:solidFill>
                  <a:schemeClr val="tx1"/>
                </a:solidFill>
              </a:rPr>
              <a:t>Rock Deformation, Weathering (chemical, biological and physical) , Soil &amp; Erosion</a:t>
            </a:r>
          </a:p>
          <a:p>
            <a:pPr marL="342900" indent="-342900" algn="just">
              <a:buFont typeface="Wingdings" pitchFamily="2" charset="2"/>
              <a:buChar char="Ø"/>
            </a:pPr>
            <a:r>
              <a:rPr lang="en-US" b="1" dirty="0">
                <a:solidFill>
                  <a:schemeClr val="tx1"/>
                </a:solidFill>
              </a:rPr>
              <a:t>Geological Folds &amp; Faults,</a:t>
            </a:r>
          </a:p>
          <a:p>
            <a:pPr marL="342900" indent="-342900" algn="just">
              <a:buFont typeface="Wingdings" pitchFamily="2" charset="2"/>
              <a:buChar char="Ø"/>
            </a:pPr>
            <a:r>
              <a:rPr lang="en-US" b="1" dirty="0">
                <a:solidFill>
                  <a:schemeClr val="tx1"/>
                </a:solidFill>
              </a:rPr>
              <a:t>Surface &amp; groundwater  and water balance in geology, </a:t>
            </a:r>
          </a:p>
          <a:p>
            <a:pPr marL="342900" indent="-342900" algn="just">
              <a:buFont typeface="Wingdings" pitchFamily="2" charset="2"/>
              <a:buChar char="Ø"/>
            </a:pPr>
            <a:r>
              <a:rPr lang="en-US" b="1" dirty="0">
                <a:solidFill>
                  <a:schemeClr val="tx1"/>
                </a:solidFill>
              </a:rPr>
              <a:t>Glaciers and Oceans in Geology, </a:t>
            </a:r>
          </a:p>
          <a:p>
            <a:pPr marL="342900" indent="-342900" algn="just">
              <a:buFont typeface="Wingdings" pitchFamily="2" charset="2"/>
              <a:buChar char="Ø"/>
            </a:pPr>
            <a:r>
              <a:rPr lang="en-US" b="1" dirty="0">
                <a:solidFill>
                  <a:schemeClr val="tx1"/>
                </a:solidFill>
              </a:rPr>
              <a:t>Deserts and Wind, </a:t>
            </a:r>
          </a:p>
          <a:p>
            <a:pPr marL="342900" indent="-342900" algn="just">
              <a:buFont typeface="Wingdings" pitchFamily="2" charset="2"/>
              <a:buChar char="Ø"/>
            </a:pPr>
            <a:r>
              <a:rPr lang="en-US" b="1" dirty="0">
                <a:solidFill>
                  <a:schemeClr val="tx1"/>
                </a:solidFill>
              </a:rPr>
              <a:t>Earth's Spheres, Surface &amp; Structure, </a:t>
            </a:r>
          </a:p>
          <a:p>
            <a:pPr marL="342900" indent="-342900" algn="just">
              <a:buFont typeface="Wingdings" pitchFamily="2" charset="2"/>
              <a:buChar char="Ø"/>
            </a:pPr>
            <a:r>
              <a:rPr lang="en-US" b="1" dirty="0">
                <a:solidFill>
                  <a:schemeClr val="tx1"/>
                </a:solidFill>
              </a:rPr>
              <a:t>The Universe, Atmospheric Sciences, </a:t>
            </a:r>
          </a:p>
          <a:p>
            <a:pPr marL="342900" indent="-342900" algn="just">
              <a:buFont typeface="Wingdings" pitchFamily="2" charset="2"/>
              <a:buChar char="Ø"/>
            </a:pPr>
            <a:r>
              <a:rPr lang="en-US" b="1" dirty="0">
                <a:solidFill>
                  <a:schemeClr val="tx1"/>
                </a:solidFill>
              </a:rPr>
              <a:t>Earthquakes and Plate Tectonics in Geology, </a:t>
            </a:r>
          </a:p>
          <a:p>
            <a:pPr marL="342900" indent="-342900" algn="just">
              <a:buFont typeface="Wingdings" pitchFamily="2" charset="2"/>
              <a:buChar char="Ø"/>
            </a:pPr>
            <a:r>
              <a:rPr lang="en-US" b="1" dirty="0">
                <a:solidFill>
                  <a:schemeClr val="tx1"/>
                </a:solidFill>
              </a:rPr>
              <a:t>Energy Resources in Geology</a:t>
            </a:r>
          </a:p>
          <a:p>
            <a:pPr algn="just"/>
            <a:endParaRPr lang="en-US" b="1" dirty="0">
              <a:solidFill>
                <a:schemeClr val="tx1"/>
              </a:solidFill>
            </a:endParaRPr>
          </a:p>
        </p:txBody>
      </p:sp>
    </p:spTree>
    <p:extLst>
      <p:ext uri="{BB962C8B-B14F-4D97-AF65-F5344CB8AC3E}">
        <p14:creationId xmlns:p14="http://schemas.microsoft.com/office/powerpoint/2010/main" val="15245683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7772400" cy="323850"/>
          </a:xfrm>
        </p:spPr>
        <p:txBody>
          <a:bodyPr>
            <a:normAutofit fontScale="90000"/>
          </a:bodyPr>
          <a:lstStyle/>
          <a:p>
            <a:r>
              <a:rPr lang="en-US" sz="2800" b="1" dirty="0" smtClean="0">
                <a:solidFill>
                  <a:srgbClr val="000099"/>
                </a:solidFill>
              </a:rPr>
              <a:t>Mineral type</a:t>
            </a:r>
            <a:endParaRPr lang="en-US" sz="2800" b="1" dirty="0">
              <a:solidFill>
                <a:srgbClr val="000099"/>
              </a:solidFill>
            </a:endParaRPr>
          </a:p>
        </p:txBody>
      </p:sp>
      <p:sp>
        <p:nvSpPr>
          <p:cNvPr id="3" name="Subtitle 2"/>
          <p:cNvSpPr>
            <a:spLocks noGrp="1"/>
          </p:cNvSpPr>
          <p:nvPr>
            <p:ph type="subTitle" idx="1"/>
          </p:nvPr>
        </p:nvSpPr>
        <p:spPr>
          <a:xfrm>
            <a:off x="0" y="381000"/>
            <a:ext cx="9144000" cy="6477000"/>
          </a:xfrm>
        </p:spPr>
        <p:txBody>
          <a:bodyPr>
            <a:normAutofit fontScale="85000" lnSpcReduction="20000"/>
          </a:bodyPr>
          <a:lstStyle/>
          <a:p>
            <a:pPr algn="just"/>
            <a:r>
              <a:rPr lang="en-US" b="1" dirty="0">
                <a:solidFill>
                  <a:schemeClr val="tx1"/>
                </a:solidFill>
              </a:rPr>
              <a:t>The earth contains  different mineral Types having different Properties and Uses </a:t>
            </a:r>
            <a:endParaRPr lang="en-US" b="1" dirty="0" smtClean="0">
              <a:solidFill>
                <a:schemeClr val="tx1"/>
              </a:solidFill>
            </a:endParaRPr>
          </a:p>
          <a:p>
            <a:pPr algn="just"/>
            <a:endParaRPr lang="en-US" b="1" dirty="0">
              <a:solidFill>
                <a:schemeClr val="tx1"/>
              </a:solidFill>
            </a:endParaRPr>
          </a:p>
          <a:p>
            <a:pPr algn="just"/>
            <a:r>
              <a:rPr lang="en-US" b="1" dirty="0" smtClean="0">
                <a:solidFill>
                  <a:srgbClr val="FF0000"/>
                </a:solidFill>
              </a:rPr>
              <a:t>Mineral is a </a:t>
            </a:r>
            <a:r>
              <a:rPr lang="en-US" b="1" dirty="0">
                <a:solidFill>
                  <a:schemeClr val="tx1"/>
                </a:solidFill>
              </a:rPr>
              <a:t>naturally occurring inorganic solid that has an exact chemical composition with an orderly internal arrangement of atoms</a:t>
            </a:r>
            <a:r>
              <a:rPr lang="en-US" b="1" dirty="0" smtClean="0">
                <a:solidFill>
                  <a:schemeClr val="tx1"/>
                </a:solidFill>
              </a:rPr>
              <a:t>.</a:t>
            </a:r>
          </a:p>
          <a:p>
            <a:pPr algn="just"/>
            <a:r>
              <a:rPr lang="en-US" b="1" dirty="0" smtClean="0">
                <a:solidFill>
                  <a:schemeClr val="tx1"/>
                </a:solidFill>
              </a:rPr>
              <a:t>It is </a:t>
            </a:r>
            <a:endParaRPr lang="en-US" b="1" dirty="0">
              <a:solidFill>
                <a:schemeClr val="tx1"/>
              </a:solidFill>
            </a:endParaRPr>
          </a:p>
          <a:p>
            <a:pPr marL="457200" indent="-457200" algn="just">
              <a:buFontTx/>
              <a:buChar char="-"/>
            </a:pPr>
            <a:r>
              <a:rPr lang="en-US" b="1" dirty="0" smtClean="0">
                <a:solidFill>
                  <a:schemeClr val="tx1"/>
                </a:solidFill>
              </a:rPr>
              <a:t>Formed </a:t>
            </a:r>
            <a:r>
              <a:rPr lang="en-US" b="1" dirty="0">
                <a:solidFill>
                  <a:schemeClr val="tx1"/>
                </a:solidFill>
              </a:rPr>
              <a:t>primarily by inorganic processes </a:t>
            </a:r>
            <a:endParaRPr lang="en-US" b="1" dirty="0" smtClean="0">
              <a:solidFill>
                <a:schemeClr val="tx1"/>
              </a:solidFill>
            </a:endParaRPr>
          </a:p>
          <a:p>
            <a:pPr marL="457200" indent="-457200" algn="just">
              <a:buFontTx/>
              <a:buChar char="-"/>
            </a:pPr>
            <a:r>
              <a:rPr lang="en-US" b="1" dirty="0">
                <a:solidFill>
                  <a:schemeClr val="tx1"/>
                </a:solidFill>
              </a:rPr>
              <a:t>S</a:t>
            </a:r>
            <a:r>
              <a:rPr lang="en-US" b="1" dirty="0" smtClean="0">
                <a:solidFill>
                  <a:schemeClr val="tx1"/>
                </a:solidFill>
              </a:rPr>
              <a:t>table </a:t>
            </a:r>
            <a:r>
              <a:rPr lang="en-US" b="1" dirty="0">
                <a:solidFill>
                  <a:schemeClr val="tx1"/>
                </a:solidFill>
              </a:rPr>
              <a:t>or unstable depending on environmental conditions (pressure, temperature, humidity, ﬂuid chemistry, etc.) </a:t>
            </a:r>
            <a:endParaRPr lang="en-US" b="1" dirty="0" smtClean="0">
              <a:solidFill>
                <a:schemeClr val="tx1"/>
              </a:solidFill>
            </a:endParaRPr>
          </a:p>
          <a:p>
            <a:pPr marL="457200" indent="-457200" algn="just">
              <a:buFontTx/>
              <a:buChar char="-"/>
            </a:pPr>
            <a:r>
              <a:rPr lang="en-US" b="1" dirty="0" smtClean="0">
                <a:solidFill>
                  <a:schemeClr val="tx1"/>
                </a:solidFill>
              </a:rPr>
              <a:t>Vary </a:t>
            </a:r>
            <a:r>
              <a:rPr lang="en-US" b="1" dirty="0">
                <a:solidFill>
                  <a:schemeClr val="tx1"/>
                </a:solidFill>
              </a:rPr>
              <a:t>in physical properties (color, crystal shape, </a:t>
            </a:r>
            <a:r>
              <a:rPr lang="en-US" b="1" dirty="0" smtClean="0">
                <a:solidFill>
                  <a:schemeClr val="tx1"/>
                </a:solidFill>
              </a:rPr>
              <a:t>hardness)</a:t>
            </a:r>
          </a:p>
          <a:p>
            <a:pPr marL="457200" indent="-457200" algn="just">
              <a:buFontTx/>
              <a:buChar char="-"/>
            </a:pPr>
            <a:r>
              <a:rPr lang="en-US" b="1" dirty="0" smtClean="0">
                <a:solidFill>
                  <a:schemeClr val="tx1"/>
                </a:solidFill>
              </a:rPr>
              <a:t>Some </a:t>
            </a:r>
            <a:r>
              <a:rPr lang="en-US" b="1" dirty="0">
                <a:solidFill>
                  <a:schemeClr val="tx1"/>
                </a:solidFill>
              </a:rPr>
              <a:t>minerals form by alteration of other minerals</a:t>
            </a:r>
          </a:p>
          <a:p>
            <a:pPr algn="just"/>
            <a:endParaRPr lang="en-US" b="1" dirty="0" smtClean="0">
              <a:solidFill>
                <a:schemeClr val="tx1"/>
              </a:solidFill>
            </a:endParaRPr>
          </a:p>
          <a:p>
            <a:pPr algn="just"/>
            <a:r>
              <a:rPr lang="en-US" b="1" dirty="0" smtClean="0">
                <a:solidFill>
                  <a:srgbClr val="FF0000"/>
                </a:solidFill>
              </a:rPr>
              <a:t>Atoms </a:t>
            </a:r>
            <a:r>
              <a:rPr lang="en-US" b="1" dirty="0">
                <a:solidFill>
                  <a:srgbClr val="FF0000"/>
                </a:solidFill>
              </a:rPr>
              <a:t>are the building blocks of minerals. </a:t>
            </a:r>
            <a:r>
              <a:rPr lang="en-US" b="1" dirty="0">
                <a:solidFill>
                  <a:srgbClr val="000099"/>
                </a:solidFill>
              </a:rPr>
              <a:t>Minerals are the building blocks of rocks</a:t>
            </a:r>
            <a:r>
              <a:rPr lang="en-US" b="1" dirty="0" smtClean="0">
                <a:solidFill>
                  <a:srgbClr val="000099"/>
                </a:solidFill>
              </a:rPr>
              <a:t>.</a:t>
            </a:r>
            <a:r>
              <a:rPr lang="en-US" b="1" dirty="0" smtClean="0">
                <a:solidFill>
                  <a:schemeClr val="tx1"/>
                </a:solidFill>
              </a:rPr>
              <a:t> </a:t>
            </a:r>
            <a:r>
              <a:rPr lang="en-US" b="1" dirty="0" smtClean="0">
                <a:solidFill>
                  <a:srgbClr val="006600"/>
                </a:solidFill>
              </a:rPr>
              <a:t>Minerals </a:t>
            </a:r>
            <a:r>
              <a:rPr lang="en-US" b="1" dirty="0">
                <a:solidFill>
                  <a:srgbClr val="006600"/>
                </a:solidFill>
              </a:rPr>
              <a:t>have internal structure, meaning that the atoms have a repeating geometric pattern.</a:t>
            </a:r>
          </a:p>
          <a:p>
            <a:pPr algn="just"/>
            <a:endParaRPr lang="en-US" b="1" dirty="0">
              <a:solidFill>
                <a:schemeClr val="tx1"/>
              </a:solidFill>
            </a:endParaRPr>
          </a:p>
          <a:p>
            <a:endParaRPr lang="en-US" dirty="0"/>
          </a:p>
          <a:p>
            <a:endParaRPr lang="en-US" dirty="0"/>
          </a:p>
        </p:txBody>
      </p:sp>
    </p:spTree>
    <p:extLst>
      <p:ext uri="{BB962C8B-B14F-4D97-AF65-F5344CB8AC3E}">
        <p14:creationId xmlns:p14="http://schemas.microsoft.com/office/powerpoint/2010/main" val="21799462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476250"/>
          </a:xfrm>
        </p:spPr>
        <p:txBody>
          <a:bodyPr>
            <a:noAutofit/>
          </a:bodyPr>
          <a:lstStyle/>
          <a:p>
            <a:r>
              <a:rPr lang="en-US" sz="2800" b="1" dirty="0" smtClean="0">
                <a:solidFill>
                  <a:srgbClr val="000099"/>
                </a:solidFill>
              </a:rPr>
              <a:t>Based on the knowledge of </a:t>
            </a:r>
            <a:endParaRPr lang="en-US" sz="2800" b="1" dirty="0">
              <a:solidFill>
                <a:srgbClr val="000099"/>
              </a:solidFill>
            </a:endParaRPr>
          </a:p>
        </p:txBody>
      </p:sp>
      <p:sp>
        <p:nvSpPr>
          <p:cNvPr id="3" name="Subtitle 2"/>
          <p:cNvSpPr>
            <a:spLocks noGrp="1"/>
          </p:cNvSpPr>
          <p:nvPr>
            <p:ph type="subTitle" idx="1"/>
          </p:nvPr>
        </p:nvSpPr>
        <p:spPr>
          <a:xfrm>
            <a:off x="0" y="457200"/>
            <a:ext cx="9144000" cy="6400800"/>
          </a:xfrm>
        </p:spPr>
        <p:txBody>
          <a:bodyPr>
            <a:normAutofit/>
          </a:bodyPr>
          <a:lstStyle/>
          <a:p>
            <a:pPr algn="just"/>
            <a:r>
              <a:rPr lang="en-US" b="1" dirty="0" smtClean="0">
                <a:solidFill>
                  <a:srgbClr val="FF0000"/>
                </a:solidFill>
              </a:rPr>
              <a:t>Minerals type, we can know </a:t>
            </a:r>
          </a:p>
          <a:p>
            <a:pPr marL="457200" indent="-457200" algn="just">
              <a:buFont typeface="Wingdings" pitchFamily="2" charset="2"/>
              <a:buChar char="Ø"/>
            </a:pPr>
            <a:r>
              <a:rPr lang="en-US" b="1" dirty="0" smtClean="0">
                <a:solidFill>
                  <a:srgbClr val="FF0000"/>
                </a:solidFill>
              </a:rPr>
              <a:t>The type of rock</a:t>
            </a:r>
          </a:p>
          <a:p>
            <a:pPr marL="457200" indent="-457200" algn="just">
              <a:buFont typeface="Wingdings" pitchFamily="2" charset="2"/>
              <a:buChar char="Ø"/>
            </a:pPr>
            <a:r>
              <a:rPr lang="en-US" b="1" dirty="0" smtClean="0">
                <a:solidFill>
                  <a:srgbClr val="FF0000"/>
                </a:solidFill>
              </a:rPr>
              <a:t>The type of soil to be developed</a:t>
            </a:r>
          </a:p>
          <a:p>
            <a:pPr marL="457200" indent="-457200" algn="just">
              <a:buFont typeface="Wingdings" pitchFamily="2" charset="2"/>
              <a:buChar char="Ø"/>
            </a:pPr>
            <a:r>
              <a:rPr lang="en-US" b="1" dirty="0" smtClean="0">
                <a:solidFill>
                  <a:srgbClr val="FF0000"/>
                </a:solidFill>
              </a:rPr>
              <a:t>Resources to be mine economically (economic geology)</a:t>
            </a:r>
          </a:p>
          <a:p>
            <a:pPr marL="457200" indent="-457200" algn="just">
              <a:buFont typeface="Wingdings" pitchFamily="2" charset="2"/>
              <a:buChar char="Ø"/>
            </a:pPr>
            <a:r>
              <a:rPr lang="en-US" b="1" dirty="0" smtClean="0">
                <a:solidFill>
                  <a:srgbClr val="FF0000"/>
                </a:solidFill>
              </a:rPr>
              <a:t>Sites for construction, waste disposal, etc.</a:t>
            </a:r>
          </a:p>
          <a:p>
            <a:pPr marL="457200" indent="-457200" algn="just">
              <a:buFont typeface="Wingdings" pitchFamily="2" charset="2"/>
              <a:buChar char="Ø"/>
            </a:pPr>
            <a:r>
              <a:rPr lang="en-US" b="1" dirty="0">
                <a:solidFill>
                  <a:srgbClr val="FF0000"/>
                </a:solidFill>
              </a:rPr>
              <a:t>G</a:t>
            </a:r>
            <a:r>
              <a:rPr lang="en-US" b="1" dirty="0" smtClean="0">
                <a:solidFill>
                  <a:srgbClr val="FF0000"/>
                </a:solidFill>
              </a:rPr>
              <a:t>roundwater potential zone and quality </a:t>
            </a:r>
          </a:p>
          <a:p>
            <a:pPr marL="457200" indent="-457200" algn="just">
              <a:buFont typeface="Wingdings" pitchFamily="2" charset="2"/>
              <a:buChar char="Ø"/>
            </a:pPr>
            <a:r>
              <a:rPr lang="en-US" b="1" dirty="0" smtClean="0">
                <a:solidFill>
                  <a:srgbClr val="FF0000"/>
                </a:solidFill>
              </a:rPr>
              <a:t>Oil resources (e.g. Limestone …)</a:t>
            </a:r>
          </a:p>
          <a:p>
            <a:pPr marL="457200" indent="-457200" algn="just">
              <a:buFont typeface="Wingdings" pitchFamily="2" charset="2"/>
              <a:buChar char="Ø"/>
            </a:pPr>
            <a:endParaRPr lang="en-US" b="1" dirty="0" smtClean="0">
              <a:solidFill>
                <a:srgbClr val="FF0000"/>
              </a:solidFill>
            </a:endParaRPr>
          </a:p>
        </p:txBody>
      </p:sp>
    </p:spTree>
    <p:extLst>
      <p:ext uri="{BB962C8B-B14F-4D97-AF65-F5344CB8AC3E}">
        <p14:creationId xmlns:p14="http://schemas.microsoft.com/office/powerpoint/2010/main" val="40494361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862"/>
            <a:ext cx="7772400" cy="310662"/>
          </a:xfrm>
        </p:spPr>
        <p:txBody>
          <a:bodyPr>
            <a:noAutofit/>
          </a:bodyPr>
          <a:lstStyle/>
          <a:p>
            <a:r>
              <a:rPr lang="en-US" sz="2800" b="1" dirty="0"/>
              <a:t>Basic </a:t>
            </a:r>
            <a:r>
              <a:rPr lang="en-US" sz="2800" b="1" dirty="0" smtClean="0"/>
              <a:t> Principles</a:t>
            </a:r>
            <a:r>
              <a:rPr lang="en-US" sz="2800" b="1" dirty="0"/>
              <a:t>: </a:t>
            </a:r>
            <a:endParaRPr lang="en-US" sz="2800" b="1" dirty="0">
              <a:solidFill>
                <a:srgbClr val="FF0000"/>
              </a:solidFill>
            </a:endParaRPr>
          </a:p>
        </p:txBody>
      </p:sp>
      <p:sp>
        <p:nvSpPr>
          <p:cNvPr id="3" name="Subtitle 2"/>
          <p:cNvSpPr>
            <a:spLocks noGrp="1"/>
          </p:cNvSpPr>
          <p:nvPr>
            <p:ph type="subTitle" idx="1"/>
          </p:nvPr>
        </p:nvSpPr>
        <p:spPr>
          <a:xfrm>
            <a:off x="0" y="304800"/>
            <a:ext cx="9144000" cy="6553200"/>
          </a:xfrm>
        </p:spPr>
        <p:txBody>
          <a:bodyPr>
            <a:normAutofit fontScale="92500" lnSpcReduction="20000"/>
          </a:bodyPr>
          <a:lstStyle/>
          <a:p>
            <a:pPr algn="just"/>
            <a:r>
              <a:rPr lang="en-US" b="1" dirty="0" smtClean="0">
                <a:solidFill>
                  <a:schemeClr val="tx1"/>
                </a:solidFill>
              </a:rPr>
              <a:t>Composition of one </a:t>
            </a:r>
            <a:r>
              <a:rPr lang="en-US" b="1" dirty="0">
                <a:solidFill>
                  <a:schemeClr val="tx1"/>
                </a:solidFill>
              </a:rPr>
              <a:t>or many different </a:t>
            </a:r>
            <a:r>
              <a:rPr lang="en-US" b="1" dirty="0" smtClean="0">
                <a:solidFill>
                  <a:schemeClr val="tx1"/>
                </a:solidFill>
              </a:rPr>
              <a:t>minerals are therefore, different rock types.</a:t>
            </a:r>
          </a:p>
          <a:p>
            <a:pPr algn="just"/>
            <a:r>
              <a:rPr lang="en-US" b="1" dirty="0" smtClean="0">
                <a:solidFill>
                  <a:schemeClr val="tx1"/>
                </a:solidFill>
              </a:rPr>
              <a:t>But will focus only on 3 </a:t>
            </a:r>
            <a:r>
              <a:rPr lang="en-US" b="1" dirty="0">
                <a:solidFill>
                  <a:schemeClr val="tx1"/>
                </a:solidFill>
              </a:rPr>
              <a:t>primary classes of rocks: </a:t>
            </a:r>
            <a:endParaRPr lang="en-US" b="1" dirty="0" smtClean="0">
              <a:solidFill>
                <a:schemeClr val="tx1"/>
              </a:solidFill>
            </a:endParaRPr>
          </a:p>
          <a:p>
            <a:pPr marL="457200" indent="-457200" algn="just">
              <a:buFont typeface="Wingdings" pitchFamily="2" charset="2"/>
              <a:buChar char="Ø"/>
            </a:pPr>
            <a:r>
              <a:rPr lang="en-US" b="1" dirty="0" smtClean="0">
                <a:solidFill>
                  <a:srgbClr val="FF0000"/>
                </a:solidFill>
              </a:rPr>
              <a:t>Igneous</a:t>
            </a:r>
          </a:p>
          <a:p>
            <a:pPr algn="just"/>
            <a:r>
              <a:rPr lang="en-US" b="1" dirty="0">
                <a:solidFill>
                  <a:schemeClr val="tx1"/>
                </a:solidFill>
              </a:rPr>
              <a:t>Formed by cooling of magma that has ﬂowed onto the surface (lava), or by cooling of magma in the interior of a planetary body</a:t>
            </a:r>
            <a:r>
              <a:rPr lang="en-US" b="1" dirty="0" smtClean="0">
                <a:solidFill>
                  <a:schemeClr val="tx1"/>
                </a:solidFill>
              </a:rPr>
              <a:t>.</a:t>
            </a:r>
            <a:endParaRPr lang="en-US" b="1" dirty="0">
              <a:solidFill>
                <a:schemeClr val="tx1"/>
              </a:solidFill>
            </a:endParaRPr>
          </a:p>
          <a:p>
            <a:pPr marL="457200" indent="-457200" algn="just">
              <a:buFont typeface="Wingdings" pitchFamily="2" charset="2"/>
              <a:buChar char="Ø"/>
            </a:pPr>
            <a:r>
              <a:rPr lang="en-US" b="1" dirty="0" smtClean="0">
                <a:solidFill>
                  <a:srgbClr val="FF0000"/>
                </a:solidFill>
              </a:rPr>
              <a:t>Sedimentary</a:t>
            </a:r>
          </a:p>
          <a:p>
            <a:pPr algn="just"/>
            <a:r>
              <a:rPr lang="en-US" b="1" dirty="0">
                <a:solidFill>
                  <a:schemeClr val="tx1"/>
                </a:solidFill>
              </a:rPr>
              <a:t>Composed of fragments of other rocks, chemical precipitates, organic matter, or biochemically produced materials</a:t>
            </a:r>
            <a:r>
              <a:rPr lang="en-US" b="1" dirty="0" smtClean="0">
                <a:solidFill>
                  <a:schemeClr val="tx1"/>
                </a:solidFill>
              </a:rPr>
              <a:t>.</a:t>
            </a:r>
            <a:endParaRPr lang="en-US" b="1" dirty="0">
              <a:solidFill>
                <a:schemeClr val="tx1"/>
              </a:solidFill>
            </a:endParaRPr>
          </a:p>
          <a:p>
            <a:pPr marL="457200" indent="-457200" algn="just">
              <a:buFont typeface="Wingdings" pitchFamily="2" charset="2"/>
              <a:buChar char="Ø"/>
            </a:pPr>
            <a:r>
              <a:rPr lang="en-US" b="1" dirty="0">
                <a:solidFill>
                  <a:srgbClr val="FF0000"/>
                </a:solidFill>
              </a:rPr>
              <a:t>Metamorphic</a:t>
            </a:r>
          </a:p>
          <a:p>
            <a:pPr algn="just"/>
            <a:r>
              <a:rPr lang="en-US" b="1" dirty="0" smtClean="0">
                <a:solidFill>
                  <a:schemeClr val="tx1"/>
                </a:solidFill>
              </a:rPr>
              <a:t>Formed </a:t>
            </a:r>
            <a:r>
              <a:rPr lang="en-US" b="1" dirty="0">
                <a:solidFill>
                  <a:schemeClr val="tx1"/>
                </a:solidFill>
              </a:rPr>
              <a:t>by recrystallization of other rocks as they experience new pressure, temperature, and ﬂuid conditions. </a:t>
            </a:r>
            <a:r>
              <a:rPr lang="en-US" b="1" dirty="0">
                <a:solidFill>
                  <a:srgbClr val="FF0000"/>
                </a:solidFill>
              </a:rPr>
              <a:t>New minerals are formed from old ones.</a:t>
            </a:r>
          </a:p>
          <a:p>
            <a:pPr algn="just"/>
            <a:endParaRPr lang="en-US" b="1" dirty="0">
              <a:solidFill>
                <a:schemeClr val="tx1"/>
              </a:solidFill>
            </a:endParaRPr>
          </a:p>
          <a:p>
            <a:pPr algn="just"/>
            <a:endParaRPr lang="en-US" dirty="0"/>
          </a:p>
        </p:txBody>
      </p:sp>
    </p:spTree>
    <p:extLst>
      <p:ext uri="{BB962C8B-B14F-4D97-AF65-F5344CB8AC3E}">
        <p14:creationId xmlns:p14="http://schemas.microsoft.com/office/powerpoint/2010/main" val="445856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7772400" cy="400050"/>
          </a:xfrm>
        </p:spPr>
        <p:txBody>
          <a:bodyPr>
            <a:normAutofit fontScale="90000"/>
          </a:bodyPr>
          <a:lstStyle/>
          <a:p>
            <a:endParaRPr lang="en-US" dirty="0"/>
          </a:p>
        </p:txBody>
      </p:sp>
      <p:sp>
        <p:nvSpPr>
          <p:cNvPr id="3" name="Subtitle 2"/>
          <p:cNvSpPr>
            <a:spLocks noGrp="1"/>
          </p:cNvSpPr>
          <p:nvPr>
            <p:ph type="subTitle" idx="1"/>
          </p:nvPr>
        </p:nvSpPr>
        <p:spPr>
          <a:xfrm>
            <a:off x="0" y="381000"/>
            <a:ext cx="9144000" cy="6477000"/>
          </a:xfrm>
        </p:spPr>
        <p:txBody>
          <a:bodyPr>
            <a:normAutofit/>
          </a:bodyPr>
          <a:lstStyle/>
          <a:p>
            <a:pPr algn="just"/>
            <a:endParaRPr lang="en-US" b="1" dirty="0" smtClean="0">
              <a:solidFill>
                <a:srgbClr val="FF0000"/>
              </a:solidFill>
            </a:endParaRPr>
          </a:p>
          <a:p>
            <a:pPr algn="just"/>
            <a:r>
              <a:rPr lang="en-US" b="1" dirty="0" smtClean="0">
                <a:solidFill>
                  <a:srgbClr val="FF0000"/>
                </a:solidFill>
              </a:rPr>
              <a:t>How we can differentiate these rocks?</a:t>
            </a:r>
          </a:p>
          <a:p>
            <a:pPr algn="just"/>
            <a:endParaRPr lang="en-US" b="1" dirty="0" smtClean="0">
              <a:solidFill>
                <a:srgbClr val="FF0000"/>
              </a:solidFill>
            </a:endParaRPr>
          </a:p>
          <a:p>
            <a:pPr algn="just"/>
            <a:r>
              <a:rPr lang="en-US" b="1" dirty="0" smtClean="0">
                <a:solidFill>
                  <a:srgbClr val="FF0000"/>
                </a:solidFill>
              </a:rPr>
              <a:t>Why?</a:t>
            </a:r>
            <a:endParaRPr lang="en-US" b="1" dirty="0">
              <a:solidFill>
                <a:srgbClr val="FF0000"/>
              </a:solidFill>
            </a:endParaRPr>
          </a:p>
        </p:txBody>
      </p:sp>
    </p:spTree>
    <p:extLst>
      <p:ext uri="{BB962C8B-B14F-4D97-AF65-F5344CB8AC3E}">
        <p14:creationId xmlns:p14="http://schemas.microsoft.com/office/powerpoint/2010/main" val="13633609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00050"/>
          </a:xfrm>
        </p:spPr>
        <p:txBody>
          <a:bodyPr>
            <a:noAutofit/>
          </a:bodyPr>
          <a:lstStyle/>
          <a:p>
            <a:endParaRPr lang="en-US" sz="2800" dirty="0"/>
          </a:p>
        </p:txBody>
      </p:sp>
      <p:sp>
        <p:nvSpPr>
          <p:cNvPr id="3" name="Subtitle 2"/>
          <p:cNvSpPr>
            <a:spLocks noGrp="1"/>
          </p:cNvSpPr>
          <p:nvPr>
            <p:ph type="subTitle" idx="1"/>
          </p:nvPr>
        </p:nvSpPr>
        <p:spPr>
          <a:xfrm>
            <a:off x="0" y="381000"/>
            <a:ext cx="9144000" cy="6477000"/>
          </a:xfrm>
        </p:spPr>
        <p:txBody>
          <a:bodyPr>
            <a:normAutofit/>
          </a:bodyPr>
          <a:lstStyle/>
          <a:p>
            <a:pPr algn="just"/>
            <a:endParaRPr lang="en-US" sz="2800" b="1" dirty="0" smtClean="0">
              <a:solidFill>
                <a:schemeClr val="tx1"/>
              </a:solidFill>
            </a:endParaRPr>
          </a:p>
          <a:p>
            <a:endParaRPr lang="en-US" dirty="0"/>
          </a:p>
          <a:p>
            <a:endParaRPr lang="en-US" dirty="0"/>
          </a:p>
        </p:txBody>
      </p:sp>
    </p:spTree>
    <p:extLst>
      <p:ext uri="{BB962C8B-B14F-4D97-AF65-F5344CB8AC3E}">
        <p14:creationId xmlns:p14="http://schemas.microsoft.com/office/powerpoint/2010/main" val="30744471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endParaRPr lang="en-US" sz="2800" b="1" dirty="0"/>
          </a:p>
        </p:txBody>
      </p:sp>
      <p:sp>
        <p:nvSpPr>
          <p:cNvPr id="3" name="Subtitle 2"/>
          <p:cNvSpPr>
            <a:spLocks noGrp="1"/>
          </p:cNvSpPr>
          <p:nvPr>
            <p:ph type="subTitle" idx="1"/>
          </p:nvPr>
        </p:nvSpPr>
        <p:spPr>
          <a:xfrm>
            <a:off x="0" y="457200"/>
            <a:ext cx="9144000" cy="6400800"/>
          </a:xfrm>
        </p:spPr>
        <p:txBody>
          <a:bodyPr>
            <a:normAutofit/>
          </a:bodyPr>
          <a:lstStyle/>
          <a:p>
            <a:pPr algn="just"/>
            <a:endParaRPr lang="en-US" sz="3400" b="1" dirty="0" smtClean="0">
              <a:solidFill>
                <a:schemeClr val="tx1"/>
              </a:solidFill>
            </a:endParaRPr>
          </a:p>
          <a:p>
            <a:endParaRPr lang="en-US" dirty="0"/>
          </a:p>
        </p:txBody>
      </p:sp>
    </p:spTree>
    <p:extLst>
      <p:ext uri="{BB962C8B-B14F-4D97-AF65-F5344CB8AC3E}">
        <p14:creationId xmlns:p14="http://schemas.microsoft.com/office/powerpoint/2010/main" val="4339750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476250"/>
          </a:xfrm>
        </p:spPr>
        <p:txBody>
          <a:bodyPr>
            <a:normAutofit fontScale="90000"/>
          </a:bodyPr>
          <a:lstStyle/>
          <a:p>
            <a:r>
              <a:rPr lang="en-US" dirty="0" smtClean="0"/>
              <a:t>Conti. </a:t>
            </a:r>
            <a:endParaRPr lang="en-US" dirty="0"/>
          </a:p>
        </p:txBody>
      </p:sp>
      <p:sp>
        <p:nvSpPr>
          <p:cNvPr id="3" name="Subtitle 2"/>
          <p:cNvSpPr>
            <a:spLocks noGrp="1"/>
          </p:cNvSpPr>
          <p:nvPr>
            <p:ph type="subTitle" idx="1"/>
          </p:nvPr>
        </p:nvSpPr>
        <p:spPr>
          <a:xfrm>
            <a:off x="0" y="457200"/>
            <a:ext cx="9144000" cy="6400800"/>
          </a:xfrm>
        </p:spPr>
        <p:txBody>
          <a:bodyPr>
            <a:normAutofit/>
          </a:bodyPr>
          <a:lstStyle/>
          <a:p>
            <a:endParaRPr lang="en-US" dirty="0"/>
          </a:p>
        </p:txBody>
      </p:sp>
    </p:spTree>
    <p:extLst>
      <p:ext uri="{BB962C8B-B14F-4D97-AF65-F5344CB8AC3E}">
        <p14:creationId xmlns:p14="http://schemas.microsoft.com/office/powerpoint/2010/main" val="2677074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304800"/>
          </a:xfrm>
        </p:spPr>
        <p:txBody>
          <a:bodyPr>
            <a:noAutofit/>
          </a:bodyPr>
          <a:lstStyle/>
          <a:p>
            <a:r>
              <a:rPr lang="en-US" sz="2400" b="1" dirty="0" smtClean="0">
                <a:solidFill>
                  <a:srgbClr val="FF0000"/>
                </a:solidFill>
              </a:rPr>
              <a:t>Conti. </a:t>
            </a:r>
            <a:endParaRPr lang="en-US" sz="2400" b="1" dirty="0">
              <a:solidFill>
                <a:srgbClr val="FF0000"/>
              </a:solidFill>
            </a:endParaRPr>
          </a:p>
        </p:txBody>
      </p:sp>
      <p:sp>
        <p:nvSpPr>
          <p:cNvPr id="3" name="Subtitle 2"/>
          <p:cNvSpPr>
            <a:spLocks noGrp="1"/>
          </p:cNvSpPr>
          <p:nvPr>
            <p:ph type="subTitle" idx="1"/>
          </p:nvPr>
        </p:nvSpPr>
        <p:spPr>
          <a:xfrm>
            <a:off x="0" y="381000"/>
            <a:ext cx="9144000" cy="6477000"/>
          </a:xfrm>
        </p:spPr>
        <p:txBody>
          <a:bodyPr>
            <a:normAutofit fontScale="62500" lnSpcReduction="20000"/>
          </a:bodyPr>
          <a:lstStyle/>
          <a:p>
            <a:pPr algn="just"/>
            <a:r>
              <a:rPr lang="en-US" sz="3600" b="1" dirty="0">
                <a:solidFill>
                  <a:srgbClr val="000099"/>
                </a:solidFill>
              </a:rPr>
              <a:t>While our population grows and our demands for resources increase, </a:t>
            </a:r>
            <a:endParaRPr lang="en-US" sz="3600" dirty="0">
              <a:solidFill>
                <a:srgbClr val="000099"/>
              </a:solidFill>
            </a:endParaRPr>
          </a:p>
          <a:p>
            <a:pPr algn="just"/>
            <a:r>
              <a:rPr lang="en-US" sz="3400" b="1" dirty="0" smtClean="0">
                <a:solidFill>
                  <a:schemeClr val="tx1"/>
                </a:solidFill>
              </a:rPr>
              <a:t>We </a:t>
            </a:r>
            <a:r>
              <a:rPr lang="en-US" sz="3400" b="1" dirty="0">
                <a:solidFill>
                  <a:schemeClr val="tx1"/>
                </a:solidFill>
              </a:rPr>
              <a:t>place greater stress on the environment's ability to provide essential products and absorb waste materials. </a:t>
            </a:r>
            <a:r>
              <a:rPr lang="en-US" sz="3400" b="1" dirty="0" smtClean="0">
                <a:solidFill>
                  <a:schemeClr val="tx1"/>
                </a:solidFill>
              </a:rPr>
              <a:t> </a:t>
            </a:r>
            <a:r>
              <a:rPr lang="en-US" sz="3400" b="1" dirty="0" smtClean="0">
                <a:solidFill>
                  <a:srgbClr val="FF0000"/>
                </a:solidFill>
              </a:rPr>
              <a:t>Population </a:t>
            </a:r>
            <a:r>
              <a:rPr lang="en-US" sz="3400" b="1" dirty="0">
                <a:solidFill>
                  <a:srgbClr val="FF0000"/>
                </a:solidFill>
              </a:rPr>
              <a:t>Growth lead </a:t>
            </a:r>
            <a:r>
              <a:rPr lang="en-US" sz="3400" b="1" dirty="0" smtClean="0">
                <a:solidFill>
                  <a:srgbClr val="FF0000"/>
                </a:solidFill>
              </a:rPr>
              <a:t>to</a:t>
            </a:r>
          </a:p>
          <a:p>
            <a:pPr algn="just"/>
            <a:endParaRPr lang="en-US" sz="3400" b="1" dirty="0">
              <a:solidFill>
                <a:srgbClr val="FF0000"/>
              </a:solidFill>
            </a:endParaRPr>
          </a:p>
          <a:p>
            <a:pPr marL="457200" indent="-457200" algn="just">
              <a:buFont typeface="Wingdings" pitchFamily="2" charset="2"/>
              <a:buChar char="Ø"/>
            </a:pPr>
            <a:r>
              <a:rPr lang="en-US" sz="3400" b="1" dirty="0">
                <a:solidFill>
                  <a:schemeClr val="tx1"/>
                </a:solidFill>
              </a:rPr>
              <a:t>Shortages</a:t>
            </a:r>
          </a:p>
          <a:p>
            <a:pPr marL="914400" lvl="1" indent="-457200" algn="just">
              <a:buFont typeface="Wingdings" pitchFamily="2" charset="2"/>
              <a:buChar char="v"/>
            </a:pPr>
            <a:r>
              <a:rPr lang="en-US" sz="3400" b="1" dirty="0">
                <a:solidFill>
                  <a:schemeClr val="tx1"/>
                </a:solidFill>
              </a:rPr>
              <a:t> Food supplies, renewable, elastic within limits </a:t>
            </a:r>
          </a:p>
          <a:p>
            <a:pPr marL="914400" lvl="1" indent="-457200" algn="just">
              <a:buFont typeface="Wingdings" pitchFamily="2" charset="2"/>
              <a:buChar char="v"/>
            </a:pPr>
            <a:r>
              <a:rPr lang="en-US" sz="3400" b="1" dirty="0">
                <a:solidFill>
                  <a:schemeClr val="tx1"/>
                </a:solidFill>
              </a:rPr>
              <a:t>Mineral resources not generally renewable, land </a:t>
            </a:r>
          </a:p>
          <a:p>
            <a:pPr marL="457200" indent="-457200" algn="just">
              <a:buFont typeface="Wingdings" pitchFamily="2" charset="2"/>
              <a:buChar char="Ø"/>
            </a:pPr>
            <a:r>
              <a:rPr lang="en-US" sz="3400" b="1" dirty="0">
                <a:solidFill>
                  <a:schemeClr val="tx1"/>
                </a:solidFill>
              </a:rPr>
              <a:t>Changes in global environment </a:t>
            </a:r>
          </a:p>
          <a:p>
            <a:pPr marL="914400" lvl="1" indent="-457200" algn="just">
              <a:buFont typeface="Wingdings" pitchFamily="2" charset="2"/>
              <a:buChar char="v"/>
            </a:pPr>
            <a:r>
              <a:rPr lang="en-US" sz="3400" b="1" dirty="0">
                <a:solidFill>
                  <a:schemeClr val="tx1"/>
                </a:solidFill>
              </a:rPr>
              <a:t>deforestation , Desertification, overgrazing </a:t>
            </a:r>
          </a:p>
          <a:p>
            <a:pPr marL="914400" lvl="1" indent="-457200" algn="just">
              <a:buFont typeface="Wingdings" pitchFamily="2" charset="2"/>
              <a:buChar char="v"/>
            </a:pPr>
            <a:r>
              <a:rPr lang="en-US" sz="3400" b="1" dirty="0">
                <a:solidFill>
                  <a:schemeClr val="tx1"/>
                </a:solidFill>
              </a:rPr>
              <a:t>salinization by irrigation over, over-cultivation </a:t>
            </a:r>
          </a:p>
          <a:p>
            <a:pPr marL="457200" indent="-457200" algn="just">
              <a:buFont typeface="Wingdings" pitchFamily="2" charset="2"/>
              <a:buChar char="Ø"/>
            </a:pPr>
            <a:r>
              <a:rPr lang="en-US" sz="3400" b="1" dirty="0">
                <a:solidFill>
                  <a:schemeClr val="tx1"/>
                </a:solidFill>
              </a:rPr>
              <a:t>Pollution </a:t>
            </a:r>
          </a:p>
          <a:p>
            <a:pPr marL="914400" lvl="1" indent="-457200" algn="just">
              <a:buFont typeface="Wingdings" pitchFamily="2" charset="2"/>
              <a:buChar char="v"/>
            </a:pPr>
            <a:r>
              <a:rPr lang="en-US" sz="3400" b="1" dirty="0">
                <a:solidFill>
                  <a:schemeClr val="tx1"/>
                </a:solidFill>
              </a:rPr>
              <a:t>Sources (Individual, Industry </a:t>
            </a:r>
            <a:endParaRPr lang="en-US" sz="3400" b="1" dirty="0" smtClean="0">
              <a:solidFill>
                <a:schemeClr val="tx1"/>
              </a:solidFill>
            </a:endParaRPr>
          </a:p>
          <a:p>
            <a:pPr marL="914400" lvl="1" indent="-457200" algn="just">
              <a:buFont typeface="Wingdings" pitchFamily="2" charset="2"/>
              <a:buChar char="v"/>
            </a:pPr>
            <a:r>
              <a:rPr lang="en-US" sz="3400" b="1" dirty="0" smtClean="0">
                <a:solidFill>
                  <a:schemeClr val="tx1"/>
                </a:solidFill>
              </a:rPr>
              <a:t>Types (Water Pollution; Persistent </a:t>
            </a:r>
            <a:r>
              <a:rPr lang="en-US" sz="3400" b="1" dirty="0">
                <a:solidFill>
                  <a:schemeClr val="tx1"/>
                </a:solidFill>
              </a:rPr>
              <a:t>substances, DDT, mercury, lead </a:t>
            </a:r>
          </a:p>
          <a:p>
            <a:pPr marL="1371600" lvl="2" indent="-457200" algn="just">
              <a:buFont typeface="Wingdings" pitchFamily="2" charset="2"/>
              <a:buChar char="ü"/>
            </a:pPr>
            <a:r>
              <a:rPr lang="en-US" sz="3400" b="1" dirty="0">
                <a:solidFill>
                  <a:schemeClr val="tx1"/>
                </a:solidFill>
              </a:rPr>
              <a:t>Non-persistent, Organics substances, Air pollution</a:t>
            </a:r>
          </a:p>
          <a:p>
            <a:pPr algn="just"/>
            <a:r>
              <a:rPr lang="en-US" sz="3400" b="1" dirty="0">
                <a:solidFill>
                  <a:schemeClr val="tx1"/>
                </a:solidFill>
              </a:rPr>
              <a:t>Because of </a:t>
            </a:r>
          </a:p>
          <a:p>
            <a:pPr marL="457200" indent="-457200" algn="just">
              <a:buFont typeface="Wingdings" pitchFamily="2" charset="2"/>
              <a:buChar char="Ø"/>
            </a:pPr>
            <a:r>
              <a:rPr lang="en-US" sz="3400" b="1" dirty="0">
                <a:solidFill>
                  <a:schemeClr val="tx1"/>
                </a:solidFill>
              </a:rPr>
              <a:t>The ever-increasing demand for resources, </a:t>
            </a:r>
          </a:p>
          <a:p>
            <a:pPr marL="457200" indent="-457200" algn="just">
              <a:buFont typeface="Wingdings" pitchFamily="2" charset="2"/>
              <a:buChar char="Ø"/>
            </a:pPr>
            <a:r>
              <a:rPr lang="en-US" sz="3400" b="1" dirty="0">
                <a:solidFill>
                  <a:schemeClr val="tx1"/>
                </a:solidFill>
              </a:rPr>
              <a:t>The growing exposure to natural hazards, and </a:t>
            </a:r>
          </a:p>
          <a:p>
            <a:pPr marL="457200" indent="-457200" algn="just">
              <a:buFont typeface="Wingdings" pitchFamily="2" charset="2"/>
              <a:buChar char="Ø"/>
            </a:pPr>
            <a:r>
              <a:rPr lang="en-US" sz="3400" b="1" dirty="0">
                <a:solidFill>
                  <a:schemeClr val="tx1"/>
                </a:solidFill>
              </a:rPr>
              <a:t>The changing climate, </a:t>
            </a:r>
          </a:p>
          <a:p>
            <a:pPr algn="just"/>
            <a:r>
              <a:rPr lang="en-US" sz="3400" b="1" dirty="0">
                <a:solidFill>
                  <a:schemeClr val="tx1"/>
                </a:solidFill>
              </a:rPr>
              <a:t> </a:t>
            </a:r>
            <a:endParaRPr lang="en-US" sz="3400" b="1" dirty="0" smtClean="0">
              <a:solidFill>
                <a:schemeClr val="tx1"/>
              </a:solidFill>
            </a:endParaRPr>
          </a:p>
          <a:p>
            <a:pPr algn="just"/>
            <a:r>
              <a:rPr lang="en-US" sz="3400" b="1" dirty="0">
                <a:solidFill>
                  <a:schemeClr val="tx1"/>
                </a:solidFill>
              </a:rPr>
              <a:t> </a:t>
            </a:r>
            <a:r>
              <a:rPr lang="en-US" sz="3400" b="1" dirty="0" smtClean="0">
                <a:solidFill>
                  <a:schemeClr val="tx1"/>
                </a:solidFill>
              </a:rPr>
              <a:t>                               </a:t>
            </a:r>
            <a:r>
              <a:rPr lang="en-US" sz="3400" b="1" dirty="0" smtClean="0">
                <a:solidFill>
                  <a:srgbClr val="000099"/>
                </a:solidFill>
              </a:rPr>
              <a:t>Geology </a:t>
            </a:r>
            <a:r>
              <a:rPr lang="en-US" sz="3400" b="1" dirty="0">
                <a:solidFill>
                  <a:srgbClr val="000099"/>
                </a:solidFill>
              </a:rPr>
              <a:t>is of considerable societal relevance. </a:t>
            </a:r>
          </a:p>
          <a:p>
            <a:endParaRPr lang="en-US" dirty="0"/>
          </a:p>
        </p:txBody>
      </p:sp>
    </p:spTree>
    <p:extLst>
      <p:ext uri="{BB962C8B-B14F-4D97-AF65-F5344CB8AC3E}">
        <p14:creationId xmlns:p14="http://schemas.microsoft.com/office/powerpoint/2010/main" val="5250249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723"/>
            <a:ext cx="7772400" cy="552450"/>
          </a:xfrm>
        </p:spPr>
        <p:txBody>
          <a:bodyPr>
            <a:normAutofit fontScale="90000"/>
          </a:bodyPr>
          <a:lstStyle/>
          <a:p>
            <a:endParaRPr lang="en-US" dirty="0"/>
          </a:p>
        </p:txBody>
      </p:sp>
      <p:sp>
        <p:nvSpPr>
          <p:cNvPr id="3" name="Subtitle 2"/>
          <p:cNvSpPr>
            <a:spLocks noGrp="1"/>
          </p:cNvSpPr>
          <p:nvPr>
            <p:ph type="subTitle" idx="1"/>
          </p:nvPr>
        </p:nvSpPr>
        <p:spPr>
          <a:xfrm>
            <a:off x="0" y="609600"/>
            <a:ext cx="9144000" cy="6172200"/>
          </a:xfrm>
        </p:spPr>
        <p:txBody>
          <a:bodyPr>
            <a:normAutofit/>
          </a:bodyPr>
          <a:lstStyle/>
          <a:p>
            <a:pPr algn="just"/>
            <a:endParaRPr lang="en-US" b="1" i="1" dirty="0" smtClean="0">
              <a:solidFill>
                <a:srgbClr val="FF0000"/>
              </a:solidFill>
            </a:endParaRPr>
          </a:p>
          <a:p>
            <a:pPr algn="just"/>
            <a:endParaRPr lang="en-US" b="1" i="1" dirty="0">
              <a:solidFill>
                <a:srgbClr val="FF0000"/>
              </a:solidFill>
            </a:endParaRPr>
          </a:p>
          <a:p>
            <a:pPr algn="just"/>
            <a:endParaRPr lang="en-US" b="1" i="1" dirty="0" smtClean="0">
              <a:solidFill>
                <a:srgbClr val="FF0000"/>
              </a:solidFill>
            </a:endParaRPr>
          </a:p>
          <a:p>
            <a:pPr algn="just"/>
            <a:endParaRPr lang="en-US" b="1" i="1" dirty="0">
              <a:solidFill>
                <a:srgbClr val="FF0000"/>
              </a:solidFill>
            </a:endParaRPr>
          </a:p>
          <a:p>
            <a:pPr algn="just"/>
            <a:r>
              <a:rPr lang="en-US" b="1" i="1" dirty="0" smtClean="0">
                <a:solidFill>
                  <a:srgbClr val="FF0000"/>
                </a:solidFill>
              </a:rPr>
              <a:t>                       28/11/2011</a:t>
            </a:r>
            <a:r>
              <a:rPr lang="en-US" b="1" i="1" dirty="0">
                <a:solidFill>
                  <a:srgbClr val="FF0000"/>
                </a:solidFill>
              </a:rPr>
              <a:t>; the end</a:t>
            </a:r>
          </a:p>
          <a:p>
            <a:pPr algn="just"/>
            <a:endParaRPr lang="en-US" b="1" dirty="0">
              <a:solidFill>
                <a:schemeClr val="tx1"/>
              </a:solidFill>
            </a:endParaRPr>
          </a:p>
        </p:txBody>
      </p:sp>
    </p:spTree>
    <p:extLst>
      <p:ext uri="{BB962C8B-B14F-4D97-AF65-F5344CB8AC3E}">
        <p14:creationId xmlns:p14="http://schemas.microsoft.com/office/powerpoint/2010/main" val="27885139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33400"/>
          </a:xfrm>
        </p:spPr>
        <p:txBody>
          <a:bodyPr>
            <a:normAutofit/>
          </a:bodyPr>
          <a:lstStyle/>
          <a:p>
            <a:r>
              <a:rPr lang="en-US" sz="2800" b="1" dirty="0" smtClean="0"/>
              <a:t>Conti. </a:t>
            </a:r>
            <a:endParaRPr lang="en-US" sz="2800" b="1" dirty="0"/>
          </a:p>
        </p:txBody>
      </p:sp>
      <p:sp>
        <p:nvSpPr>
          <p:cNvPr id="3" name="Subtitle 2"/>
          <p:cNvSpPr>
            <a:spLocks noGrp="1"/>
          </p:cNvSpPr>
          <p:nvPr>
            <p:ph type="subTitle" idx="1"/>
          </p:nvPr>
        </p:nvSpPr>
        <p:spPr>
          <a:xfrm>
            <a:off x="0" y="533400"/>
            <a:ext cx="9144000" cy="6324600"/>
          </a:xfrm>
        </p:spPr>
        <p:txBody>
          <a:bodyPr>
            <a:normAutofit/>
          </a:bodyPr>
          <a:lstStyle/>
          <a:p>
            <a:pPr algn="just"/>
            <a:endParaRPr lang="en-US" sz="2400" b="1" dirty="0" smtClean="0">
              <a:solidFill>
                <a:schemeClr val="tx1"/>
              </a:solidFill>
            </a:endParaRPr>
          </a:p>
          <a:p>
            <a:endParaRPr lang="en-US" dirty="0"/>
          </a:p>
        </p:txBody>
      </p:sp>
    </p:spTree>
    <p:extLst>
      <p:ext uri="{BB962C8B-B14F-4D97-AF65-F5344CB8AC3E}">
        <p14:creationId xmlns:p14="http://schemas.microsoft.com/office/powerpoint/2010/main" val="174312184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552450"/>
          </a:xfrm>
        </p:spPr>
        <p:txBody>
          <a:bodyPr>
            <a:normAutofit fontScale="90000"/>
          </a:bodyPr>
          <a:lstStyle/>
          <a:p>
            <a:endParaRPr lang="en-US" dirty="0"/>
          </a:p>
        </p:txBody>
      </p:sp>
      <p:sp>
        <p:nvSpPr>
          <p:cNvPr id="3" name="Subtitle 2"/>
          <p:cNvSpPr>
            <a:spLocks noGrp="1"/>
          </p:cNvSpPr>
          <p:nvPr>
            <p:ph type="subTitle" idx="1"/>
          </p:nvPr>
        </p:nvSpPr>
        <p:spPr>
          <a:xfrm>
            <a:off x="0" y="533400"/>
            <a:ext cx="9144000" cy="6324600"/>
          </a:xfrm>
        </p:spPr>
        <p:txBody>
          <a:bodyPr>
            <a:normAutofit/>
          </a:bodyPr>
          <a:lstStyle/>
          <a:p>
            <a:endParaRPr lang="en-US" dirty="0"/>
          </a:p>
        </p:txBody>
      </p:sp>
    </p:spTree>
    <p:extLst>
      <p:ext uri="{BB962C8B-B14F-4D97-AF65-F5344CB8AC3E}">
        <p14:creationId xmlns:p14="http://schemas.microsoft.com/office/powerpoint/2010/main" val="39313982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26" y="1"/>
            <a:ext cx="9137073" cy="533400"/>
          </a:xfrm>
        </p:spPr>
        <p:txBody>
          <a:bodyPr>
            <a:normAutofit/>
          </a:bodyPr>
          <a:lstStyle/>
          <a:p>
            <a:endParaRPr lang="en-US" sz="2800" b="1" dirty="0">
              <a:solidFill>
                <a:srgbClr val="FF0000"/>
              </a:solidFill>
            </a:endParaRPr>
          </a:p>
        </p:txBody>
      </p:sp>
      <p:sp>
        <p:nvSpPr>
          <p:cNvPr id="3" name="Subtitle 2"/>
          <p:cNvSpPr>
            <a:spLocks noGrp="1"/>
          </p:cNvSpPr>
          <p:nvPr>
            <p:ph type="subTitle" idx="1"/>
          </p:nvPr>
        </p:nvSpPr>
        <p:spPr>
          <a:xfrm>
            <a:off x="0" y="533400"/>
            <a:ext cx="9144000" cy="6324600"/>
          </a:xfrm>
        </p:spPr>
        <p:txBody>
          <a:bodyPr>
            <a:normAutofit/>
          </a:bodyPr>
          <a:lstStyle/>
          <a:p>
            <a:endParaRPr lang="en-US" dirty="0"/>
          </a:p>
        </p:txBody>
      </p:sp>
    </p:spTree>
    <p:extLst>
      <p:ext uri="{BB962C8B-B14F-4D97-AF65-F5344CB8AC3E}">
        <p14:creationId xmlns:p14="http://schemas.microsoft.com/office/powerpoint/2010/main" val="45118895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33400"/>
          </a:xfrm>
        </p:spPr>
        <p:txBody>
          <a:bodyPr>
            <a:normAutofit/>
          </a:bodyPr>
          <a:lstStyle/>
          <a:p>
            <a:endParaRPr lang="en-US" sz="2800" b="1" dirty="0"/>
          </a:p>
        </p:txBody>
      </p:sp>
      <p:sp>
        <p:nvSpPr>
          <p:cNvPr id="3" name="Subtitle 2"/>
          <p:cNvSpPr>
            <a:spLocks noGrp="1"/>
          </p:cNvSpPr>
          <p:nvPr>
            <p:ph type="subTitle" idx="1"/>
          </p:nvPr>
        </p:nvSpPr>
        <p:spPr>
          <a:xfrm>
            <a:off x="0" y="533400"/>
            <a:ext cx="9144000" cy="6324600"/>
          </a:xfrm>
        </p:spPr>
        <p:txBody>
          <a:bodyPr>
            <a:normAutofit/>
          </a:bodyPr>
          <a:lstStyle/>
          <a:p>
            <a:endParaRPr lang="en-US" b="1" dirty="0">
              <a:solidFill>
                <a:srgbClr val="C00000"/>
              </a:solidFill>
            </a:endParaRPr>
          </a:p>
        </p:txBody>
      </p:sp>
    </p:spTree>
    <p:extLst>
      <p:ext uri="{BB962C8B-B14F-4D97-AF65-F5344CB8AC3E}">
        <p14:creationId xmlns:p14="http://schemas.microsoft.com/office/powerpoint/2010/main" val="71660402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57200"/>
          </a:xfrm>
        </p:spPr>
        <p:txBody>
          <a:bodyPr>
            <a:normAutofit fontScale="90000"/>
          </a:bodyPr>
          <a:lstStyle/>
          <a:p>
            <a:endParaRPr lang="en-US" b="1" dirty="0">
              <a:solidFill>
                <a:srgbClr val="0033CC"/>
              </a:solidFill>
            </a:endParaRPr>
          </a:p>
        </p:txBody>
      </p:sp>
      <p:sp>
        <p:nvSpPr>
          <p:cNvPr id="3" name="Subtitle 2"/>
          <p:cNvSpPr>
            <a:spLocks noGrp="1"/>
          </p:cNvSpPr>
          <p:nvPr>
            <p:ph type="subTitle" idx="1"/>
          </p:nvPr>
        </p:nvSpPr>
        <p:spPr>
          <a:xfrm>
            <a:off x="0" y="457200"/>
            <a:ext cx="9144000" cy="6400800"/>
          </a:xfrm>
        </p:spPr>
        <p:txBody>
          <a:bodyPr>
            <a:normAutofit/>
          </a:bodyPr>
          <a:lstStyle/>
          <a:p>
            <a:endParaRPr lang="en-US" dirty="0"/>
          </a:p>
        </p:txBody>
      </p:sp>
    </p:spTree>
    <p:extLst>
      <p:ext uri="{BB962C8B-B14F-4D97-AF65-F5344CB8AC3E}">
        <p14:creationId xmlns:p14="http://schemas.microsoft.com/office/powerpoint/2010/main" val="5931648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57200"/>
          </a:xfrm>
        </p:spPr>
        <p:txBody>
          <a:bodyPr>
            <a:normAutofit fontScale="90000"/>
          </a:bodyPr>
          <a:lstStyle/>
          <a:p>
            <a:endParaRPr lang="en-US" b="1" dirty="0"/>
          </a:p>
        </p:txBody>
      </p:sp>
      <p:sp>
        <p:nvSpPr>
          <p:cNvPr id="3" name="Subtitle 2"/>
          <p:cNvSpPr>
            <a:spLocks noGrp="1"/>
          </p:cNvSpPr>
          <p:nvPr>
            <p:ph type="subTitle" idx="1"/>
          </p:nvPr>
        </p:nvSpPr>
        <p:spPr>
          <a:xfrm>
            <a:off x="0" y="457200"/>
            <a:ext cx="9144000" cy="6400800"/>
          </a:xfrm>
        </p:spPr>
        <p:txBody>
          <a:bodyPr/>
          <a:lstStyle/>
          <a:p>
            <a:pPr algn="just"/>
            <a:endParaRPr lang="en-US" b="1" dirty="0">
              <a:solidFill>
                <a:srgbClr val="FF0000"/>
              </a:solidFill>
            </a:endParaRPr>
          </a:p>
        </p:txBody>
      </p:sp>
    </p:spTree>
    <p:extLst>
      <p:ext uri="{BB962C8B-B14F-4D97-AF65-F5344CB8AC3E}">
        <p14:creationId xmlns:p14="http://schemas.microsoft.com/office/powerpoint/2010/main" val="14048687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33400"/>
          </a:xfrm>
        </p:spPr>
        <p:txBody>
          <a:bodyPr>
            <a:normAutofit fontScale="90000"/>
          </a:bodyPr>
          <a:lstStyle/>
          <a:p>
            <a:endParaRPr lang="en-US" b="1" dirty="0">
              <a:solidFill>
                <a:srgbClr val="FF0000"/>
              </a:solidFill>
            </a:endParaRPr>
          </a:p>
        </p:txBody>
      </p:sp>
      <p:sp>
        <p:nvSpPr>
          <p:cNvPr id="3" name="Subtitle 2"/>
          <p:cNvSpPr>
            <a:spLocks noGrp="1"/>
          </p:cNvSpPr>
          <p:nvPr>
            <p:ph type="subTitle" idx="1"/>
          </p:nvPr>
        </p:nvSpPr>
        <p:spPr>
          <a:xfrm>
            <a:off x="0" y="533400"/>
            <a:ext cx="9144000" cy="6324600"/>
          </a:xfrm>
        </p:spPr>
        <p:txBody>
          <a:bodyPr>
            <a:normAutofit/>
          </a:bodyPr>
          <a:lstStyle/>
          <a:p>
            <a:pPr algn="just"/>
            <a:endParaRPr lang="en-US" dirty="0"/>
          </a:p>
        </p:txBody>
      </p:sp>
    </p:spTree>
    <p:extLst>
      <p:ext uri="{BB962C8B-B14F-4D97-AF65-F5344CB8AC3E}">
        <p14:creationId xmlns:p14="http://schemas.microsoft.com/office/powerpoint/2010/main" val="23135683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7709"/>
            <a:ext cx="9144000" cy="457200"/>
          </a:xfrm>
        </p:spPr>
        <p:txBody>
          <a:bodyPr>
            <a:normAutofit fontScale="90000"/>
          </a:bodyPr>
          <a:lstStyle/>
          <a:p>
            <a:r>
              <a:rPr lang="en-US" b="1" dirty="0" smtClean="0"/>
              <a:t/>
            </a:r>
            <a:br>
              <a:rPr lang="en-US" b="1" dirty="0" smtClean="0"/>
            </a:br>
            <a:endParaRPr lang="en-US" b="1" dirty="0"/>
          </a:p>
        </p:txBody>
      </p:sp>
      <p:sp>
        <p:nvSpPr>
          <p:cNvPr id="3" name="Subtitle 2"/>
          <p:cNvSpPr>
            <a:spLocks noGrp="1"/>
          </p:cNvSpPr>
          <p:nvPr>
            <p:ph type="subTitle" idx="1"/>
          </p:nvPr>
        </p:nvSpPr>
        <p:spPr>
          <a:xfrm>
            <a:off x="0" y="457200"/>
            <a:ext cx="9144000" cy="6400800"/>
          </a:xfrm>
        </p:spPr>
        <p:txBody>
          <a:bodyPr>
            <a:normAutofit/>
          </a:bodyPr>
          <a:lstStyle/>
          <a:p>
            <a:pPr algn="just"/>
            <a:endParaRPr lang="en-US" b="1" dirty="0" smtClean="0">
              <a:solidFill>
                <a:schemeClr val="tx1"/>
              </a:solidFill>
            </a:endParaRPr>
          </a:p>
          <a:p>
            <a:pPr algn="just"/>
            <a:endParaRPr lang="en-US" b="1" dirty="0">
              <a:solidFill>
                <a:schemeClr val="tx1"/>
              </a:solidFill>
            </a:endParaRPr>
          </a:p>
        </p:txBody>
      </p:sp>
    </p:spTree>
    <p:extLst>
      <p:ext uri="{BB962C8B-B14F-4D97-AF65-F5344CB8AC3E}">
        <p14:creationId xmlns:p14="http://schemas.microsoft.com/office/powerpoint/2010/main" val="18284139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7772400" cy="381000"/>
          </a:xfrm>
        </p:spPr>
        <p:txBody>
          <a:bodyPr>
            <a:normAutofit fontScale="90000"/>
          </a:bodyPr>
          <a:lstStyle/>
          <a:p>
            <a:endParaRPr lang="en-US" dirty="0"/>
          </a:p>
        </p:txBody>
      </p:sp>
      <p:sp>
        <p:nvSpPr>
          <p:cNvPr id="3" name="Subtitle 2"/>
          <p:cNvSpPr>
            <a:spLocks noGrp="1"/>
          </p:cNvSpPr>
          <p:nvPr>
            <p:ph type="subTitle" idx="1"/>
          </p:nvPr>
        </p:nvSpPr>
        <p:spPr>
          <a:xfrm>
            <a:off x="0" y="533400"/>
            <a:ext cx="9144000" cy="6324600"/>
          </a:xfrm>
        </p:spPr>
        <p:txBody>
          <a:bodyPr>
            <a:normAutofit/>
          </a:bodyPr>
          <a:lstStyle/>
          <a:p>
            <a:pPr algn="just"/>
            <a:endParaRPr lang="en-US" dirty="0">
              <a:solidFill>
                <a:schemeClr val="tx1"/>
              </a:solidFill>
            </a:endParaRPr>
          </a:p>
          <a:p>
            <a:endParaRPr lang="en-US" dirty="0"/>
          </a:p>
        </p:txBody>
      </p:sp>
    </p:spTree>
    <p:extLst>
      <p:ext uri="{BB962C8B-B14F-4D97-AF65-F5344CB8AC3E}">
        <p14:creationId xmlns:p14="http://schemas.microsoft.com/office/powerpoint/2010/main" val="667715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381000"/>
          </a:xfrm>
        </p:spPr>
        <p:txBody>
          <a:bodyPr>
            <a:normAutofit fontScale="90000"/>
          </a:bodyPr>
          <a:lstStyle/>
          <a:p>
            <a:r>
              <a:rPr lang="en-US" sz="2800" b="1" dirty="0">
                <a:solidFill>
                  <a:srgbClr val="000099"/>
                </a:solidFill>
                <a:latin typeface="Times New Roman" pitchFamily="18" charset="0"/>
                <a:cs typeface="Times New Roman" pitchFamily="18" charset="0"/>
              </a:rPr>
              <a:t>T</a:t>
            </a:r>
            <a:r>
              <a:rPr lang="en-US" sz="2800" b="1" dirty="0" smtClean="0">
                <a:solidFill>
                  <a:srgbClr val="000099"/>
                </a:solidFill>
                <a:latin typeface="Times New Roman" pitchFamily="18" charset="0"/>
                <a:cs typeface="Times New Roman" pitchFamily="18" charset="0"/>
              </a:rPr>
              <a:t>o cop up the complexity of these different </a:t>
            </a:r>
            <a:r>
              <a:rPr lang="en-US" sz="2800" b="1" dirty="0">
                <a:solidFill>
                  <a:srgbClr val="000099"/>
                </a:solidFill>
                <a:latin typeface="Times New Roman" pitchFamily="18" charset="0"/>
                <a:cs typeface="Times New Roman" pitchFamily="18" charset="0"/>
              </a:rPr>
              <a:t>disciplines</a:t>
            </a:r>
            <a:r>
              <a:rPr lang="en-US" sz="2800" b="1" dirty="0" smtClean="0">
                <a:solidFill>
                  <a:srgbClr val="000099"/>
                </a:solidFill>
                <a:latin typeface="Times New Roman" pitchFamily="18" charset="0"/>
                <a:cs typeface="Times New Roman" pitchFamily="18" charset="0"/>
              </a:rPr>
              <a:t>:</a:t>
            </a:r>
            <a:endParaRPr lang="en-US" sz="2800" dirty="0"/>
          </a:p>
        </p:txBody>
      </p:sp>
      <p:sp>
        <p:nvSpPr>
          <p:cNvPr id="3" name="Subtitle 2"/>
          <p:cNvSpPr>
            <a:spLocks noGrp="1"/>
          </p:cNvSpPr>
          <p:nvPr>
            <p:ph type="subTitle" idx="1"/>
          </p:nvPr>
        </p:nvSpPr>
        <p:spPr>
          <a:xfrm>
            <a:off x="0" y="381000"/>
            <a:ext cx="9144000" cy="6477000"/>
          </a:xfrm>
        </p:spPr>
        <p:txBody>
          <a:bodyPr>
            <a:normAutofit/>
          </a:bodyPr>
          <a:lstStyle/>
          <a:p>
            <a:pPr algn="just">
              <a:lnSpc>
                <a:spcPct val="120000"/>
              </a:lnSpc>
            </a:pPr>
            <a:r>
              <a:rPr lang="en-US" sz="2400" b="1" dirty="0" smtClean="0">
                <a:solidFill>
                  <a:srgbClr val="000099"/>
                </a:solidFill>
                <a:latin typeface="Times New Roman" pitchFamily="18" charset="0"/>
                <a:cs typeface="Times New Roman" pitchFamily="18" charset="0"/>
              </a:rPr>
              <a:t>The Planet </a:t>
            </a:r>
            <a:r>
              <a:rPr lang="en-US" sz="2400" b="1" dirty="0">
                <a:solidFill>
                  <a:srgbClr val="000099"/>
                </a:solidFill>
                <a:latin typeface="Times New Roman" pitchFamily="18" charset="0"/>
                <a:cs typeface="Times New Roman" pitchFamily="18" charset="0"/>
              </a:rPr>
              <a:t>earth, geology, </a:t>
            </a:r>
            <a:r>
              <a:rPr lang="en-US" sz="2400" b="1" dirty="0" smtClean="0">
                <a:solidFill>
                  <a:srgbClr val="000099"/>
                </a:solidFill>
                <a:latin typeface="Times New Roman" pitchFamily="18" charset="0"/>
                <a:cs typeface="Times New Roman" pitchFamily="18" charset="0"/>
              </a:rPr>
              <a:t>geological processes &amp; the  environment; </a:t>
            </a:r>
          </a:p>
          <a:p>
            <a:pPr algn="just">
              <a:lnSpc>
                <a:spcPct val="120000"/>
              </a:lnSpc>
            </a:pPr>
            <a:endParaRPr lang="en-US" sz="2400" b="1" dirty="0">
              <a:solidFill>
                <a:srgbClr val="000099"/>
              </a:solidFill>
              <a:latin typeface="Times New Roman" pitchFamily="18" charset="0"/>
              <a:cs typeface="Times New Roman" pitchFamily="18" charset="0"/>
            </a:endParaRPr>
          </a:p>
          <a:p>
            <a:pPr algn="just">
              <a:lnSpc>
                <a:spcPct val="120000"/>
              </a:lnSpc>
            </a:pPr>
            <a:r>
              <a:rPr lang="en-US" sz="2400" b="1" dirty="0" smtClean="0">
                <a:solidFill>
                  <a:srgbClr val="000099"/>
                </a:solidFill>
                <a:latin typeface="Times New Roman" pitchFamily="18" charset="0"/>
                <a:cs typeface="Times New Roman" pitchFamily="18" charset="0"/>
              </a:rPr>
              <a:t>It has </a:t>
            </a:r>
            <a:r>
              <a:rPr lang="en-US" sz="2400" b="1" dirty="0">
                <a:solidFill>
                  <a:srgbClr val="000099"/>
                </a:solidFill>
                <a:latin typeface="Times New Roman" pitchFamily="18" charset="0"/>
                <a:cs typeface="Times New Roman" pitchFamily="18" charset="0"/>
              </a:rPr>
              <a:t>been restructured in to four parts</a:t>
            </a:r>
            <a:r>
              <a:rPr lang="en-US" sz="2400" b="1" dirty="0">
                <a:solidFill>
                  <a:schemeClr val="tx1"/>
                </a:solidFill>
                <a:latin typeface="Times New Roman" pitchFamily="18" charset="0"/>
                <a:cs typeface="Times New Roman" pitchFamily="18" charset="0"/>
              </a:rPr>
              <a:t> </a:t>
            </a:r>
            <a:endParaRPr lang="en-US" sz="2400" b="1" dirty="0" smtClean="0">
              <a:solidFill>
                <a:schemeClr val="tx1"/>
              </a:solidFill>
              <a:latin typeface="Times New Roman" pitchFamily="18" charset="0"/>
              <a:cs typeface="Times New Roman" pitchFamily="18" charset="0"/>
            </a:endParaRPr>
          </a:p>
          <a:p>
            <a:pPr algn="just">
              <a:lnSpc>
                <a:spcPct val="120000"/>
              </a:lnSpc>
            </a:pPr>
            <a:endParaRPr lang="en-US" sz="2400" b="1" dirty="0">
              <a:solidFill>
                <a:srgbClr val="FF0000"/>
              </a:solidFill>
              <a:latin typeface="Times New Roman" pitchFamily="18" charset="0"/>
              <a:cs typeface="Times New Roman" pitchFamily="18" charset="0"/>
            </a:endParaRPr>
          </a:p>
          <a:p>
            <a:pPr algn="just">
              <a:lnSpc>
                <a:spcPct val="120000"/>
              </a:lnSpc>
            </a:pPr>
            <a:r>
              <a:rPr lang="en-US" sz="2400" b="1" dirty="0">
                <a:solidFill>
                  <a:srgbClr val="FF0000"/>
                </a:solidFill>
                <a:latin typeface="Times New Roman" pitchFamily="18" charset="0"/>
                <a:cs typeface="Times New Roman" pitchFamily="18" charset="0"/>
              </a:rPr>
              <a:t>Part one: </a:t>
            </a:r>
          </a:p>
          <a:p>
            <a:pPr marL="1143000" indent="-1143000" algn="just">
              <a:lnSpc>
                <a:spcPct val="120000"/>
              </a:lnSpc>
              <a:buFont typeface="Wingdings" pitchFamily="2" charset="2"/>
              <a:buChar char="v"/>
            </a:pPr>
            <a:r>
              <a:rPr lang="en-US" sz="2400" b="1" dirty="0">
                <a:solidFill>
                  <a:schemeClr val="tx1"/>
                </a:solidFill>
                <a:latin typeface="Times New Roman" pitchFamily="18" charset="0"/>
                <a:cs typeface="Times New Roman" pitchFamily="18" charset="0"/>
              </a:rPr>
              <a:t>Geology (physical, historical and environmental)</a:t>
            </a:r>
            <a:endParaRPr lang="en-US" sz="2400" b="1" dirty="0">
              <a:solidFill>
                <a:srgbClr val="FF0000"/>
              </a:solidFill>
              <a:latin typeface="Times New Roman" pitchFamily="18" charset="0"/>
              <a:cs typeface="Times New Roman" pitchFamily="18" charset="0"/>
            </a:endParaRPr>
          </a:p>
          <a:p>
            <a:pPr marL="1143000" indent="-1143000" algn="just">
              <a:lnSpc>
                <a:spcPct val="120000"/>
              </a:lnSpc>
              <a:buFont typeface="Wingdings" pitchFamily="2" charset="2"/>
              <a:buChar char="v"/>
            </a:pPr>
            <a:r>
              <a:rPr lang="en-US" sz="2400" b="1" dirty="0">
                <a:solidFill>
                  <a:schemeClr val="tx1"/>
                </a:solidFill>
                <a:latin typeface="Times New Roman" pitchFamily="18" charset="0"/>
                <a:cs typeface="Times New Roman" pitchFamily="18" charset="0"/>
              </a:rPr>
              <a:t>Foundations of Environmental Geology</a:t>
            </a:r>
          </a:p>
          <a:p>
            <a:pPr marL="1143000" indent="-1143000" algn="just">
              <a:lnSpc>
                <a:spcPct val="120000"/>
              </a:lnSpc>
              <a:buFont typeface="Wingdings" pitchFamily="2" charset="2"/>
              <a:buChar char="v"/>
            </a:pPr>
            <a:r>
              <a:rPr lang="en-US" sz="2400" b="1" dirty="0">
                <a:solidFill>
                  <a:schemeClr val="tx1"/>
                </a:solidFill>
                <a:latin typeface="Times New Roman" pitchFamily="18" charset="0"/>
                <a:cs typeface="Times New Roman" pitchFamily="18" charset="0"/>
              </a:rPr>
              <a:t>Philosophy and Fundamental Concepts about</a:t>
            </a:r>
          </a:p>
          <a:p>
            <a:pPr marL="1143000" indent="-1143000" algn="just">
              <a:lnSpc>
                <a:spcPct val="120000"/>
              </a:lnSpc>
              <a:buFont typeface="Wingdings" pitchFamily="2" charset="2"/>
              <a:buChar char="v"/>
            </a:pPr>
            <a:r>
              <a:rPr lang="en-US" sz="2400" b="1" dirty="0">
                <a:solidFill>
                  <a:schemeClr val="tx1"/>
                </a:solidFill>
                <a:latin typeface="Times New Roman" pitchFamily="18" charset="0"/>
                <a:cs typeface="Times New Roman" pitchFamily="18" charset="0"/>
              </a:rPr>
              <a:t>Internal Structure of Earth and Plate Tectonics</a:t>
            </a:r>
          </a:p>
          <a:p>
            <a:pPr marL="1143000" indent="-1143000" algn="just">
              <a:lnSpc>
                <a:spcPct val="120000"/>
              </a:lnSpc>
              <a:buFont typeface="Wingdings" pitchFamily="2" charset="2"/>
              <a:buChar char="v"/>
            </a:pPr>
            <a:r>
              <a:rPr lang="en-US" sz="2400" b="1" dirty="0">
                <a:solidFill>
                  <a:schemeClr val="tx1"/>
                </a:solidFill>
                <a:latin typeface="Times New Roman" pitchFamily="18" charset="0"/>
                <a:cs typeface="Times New Roman" pitchFamily="18" charset="0"/>
              </a:rPr>
              <a:t>Minerals and their importance  </a:t>
            </a:r>
          </a:p>
          <a:p>
            <a:pPr marL="1143000" indent="-1143000" algn="just">
              <a:lnSpc>
                <a:spcPct val="120000"/>
              </a:lnSpc>
              <a:buFont typeface="Wingdings" pitchFamily="2" charset="2"/>
              <a:buChar char="v"/>
            </a:pPr>
            <a:r>
              <a:rPr lang="en-US" sz="2400" b="1" dirty="0">
                <a:solidFill>
                  <a:schemeClr val="tx1"/>
                </a:solidFill>
                <a:latin typeface="Times New Roman" pitchFamily="18" charset="0"/>
                <a:cs typeface="Times New Roman" pitchFamily="18" charset="0"/>
              </a:rPr>
              <a:t>Rocks (Igneous, Sedimentary, Metamorphic)</a:t>
            </a:r>
          </a:p>
          <a:p>
            <a:pPr algn="just">
              <a:lnSpc>
                <a:spcPct val="120000"/>
              </a:lnSpc>
            </a:pPr>
            <a:endParaRPr lang="en-US" sz="9600" dirty="0"/>
          </a:p>
          <a:p>
            <a:endParaRPr lang="en-US" dirty="0"/>
          </a:p>
        </p:txBody>
      </p:sp>
    </p:spTree>
    <p:extLst>
      <p:ext uri="{BB962C8B-B14F-4D97-AF65-F5344CB8AC3E}">
        <p14:creationId xmlns:p14="http://schemas.microsoft.com/office/powerpoint/2010/main" val="16154683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380999"/>
          </a:xfrm>
        </p:spPr>
        <p:txBody>
          <a:bodyPr>
            <a:normAutofit fontScale="90000"/>
          </a:bodyPr>
          <a:lstStyle/>
          <a:p>
            <a:endParaRPr lang="en-US" dirty="0"/>
          </a:p>
        </p:txBody>
      </p:sp>
      <p:sp>
        <p:nvSpPr>
          <p:cNvPr id="3" name="Subtitle 2"/>
          <p:cNvSpPr>
            <a:spLocks noGrp="1"/>
          </p:cNvSpPr>
          <p:nvPr>
            <p:ph type="subTitle" idx="1"/>
          </p:nvPr>
        </p:nvSpPr>
        <p:spPr>
          <a:xfrm>
            <a:off x="0" y="685800"/>
            <a:ext cx="9144000" cy="6172200"/>
          </a:xfrm>
        </p:spPr>
        <p:txBody>
          <a:bodyPr>
            <a:normAutofit/>
          </a:bodyPr>
          <a:lstStyle/>
          <a:p>
            <a:endParaRPr lang="en-US" dirty="0"/>
          </a:p>
          <a:p>
            <a:endParaRPr lang="en-US" b="1" dirty="0" smtClean="0">
              <a:solidFill>
                <a:srgbClr val="FF0000"/>
              </a:solidFill>
            </a:endParaRPr>
          </a:p>
        </p:txBody>
      </p:sp>
    </p:spTree>
    <p:extLst>
      <p:ext uri="{BB962C8B-B14F-4D97-AF65-F5344CB8AC3E}">
        <p14:creationId xmlns:p14="http://schemas.microsoft.com/office/powerpoint/2010/main" val="40432815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57200"/>
          </a:xfrm>
        </p:spPr>
        <p:txBody>
          <a:bodyPr>
            <a:normAutofit fontScale="90000"/>
          </a:bodyPr>
          <a:lstStyle/>
          <a:p>
            <a:endParaRPr lang="en-US" dirty="0"/>
          </a:p>
        </p:txBody>
      </p:sp>
      <p:sp>
        <p:nvSpPr>
          <p:cNvPr id="3" name="Subtitle 2"/>
          <p:cNvSpPr>
            <a:spLocks noGrp="1"/>
          </p:cNvSpPr>
          <p:nvPr>
            <p:ph type="subTitle" idx="1"/>
          </p:nvPr>
        </p:nvSpPr>
        <p:spPr>
          <a:xfrm>
            <a:off x="0" y="457200"/>
            <a:ext cx="9144000" cy="6400800"/>
          </a:xfrm>
        </p:spPr>
        <p:txBody>
          <a:bodyPr>
            <a:noAutofit/>
          </a:bodyPr>
          <a:lstStyle/>
          <a:p>
            <a:pPr algn="just"/>
            <a:endParaRPr lang="en-US" sz="2400" b="1" dirty="0"/>
          </a:p>
        </p:txBody>
      </p:sp>
    </p:spTree>
    <p:extLst>
      <p:ext uri="{BB962C8B-B14F-4D97-AF65-F5344CB8AC3E}">
        <p14:creationId xmlns:p14="http://schemas.microsoft.com/office/powerpoint/2010/main" val="2578907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304800"/>
          </a:xfrm>
        </p:spPr>
        <p:txBody>
          <a:bodyPr>
            <a:normAutofit fontScale="90000"/>
          </a:bodyPr>
          <a:lstStyle/>
          <a:p>
            <a:r>
              <a:rPr lang="en-US" sz="2800" b="1" dirty="0">
                <a:solidFill>
                  <a:srgbClr val="FF0000"/>
                </a:solidFill>
                <a:latin typeface="Times New Roman" pitchFamily="18" charset="0"/>
                <a:cs typeface="Times New Roman" pitchFamily="18" charset="0"/>
              </a:rPr>
              <a:t>Part two: </a:t>
            </a:r>
            <a:r>
              <a:rPr lang="en-US" sz="2800" b="1" dirty="0" smtClean="0">
                <a:solidFill>
                  <a:srgbClr val="FF0000"/>
                </a:solidFill>
                <a:latin typeface="Times New Roman" pitchFamily="18" charset="0"/>
                <a:cs typeface="Times New Roman" pitchFamily="18" charset="0"/>
              </a:rPr>
              <a:t>Geological </a:t>
            </a:r>
            <a:r>
              <a:rPr lang="en-US" sz="2800" b="1" dirty="0">
                <a:solidFill>
                  <a:srgbClr val="FF0000"/>
                </a:solidFill>
                <a:latin typeface="Times New Roman" pitchFamily="18" charset="0"/>
                <a:cs typeface="Times New Roman" pitchFamily="18" charset="0"/>
              </a:rPr>
              <a:t>Processes </a:t>
            </a:r>
            <a:endParaRPr lang="en-US" sz="2800" dirty="0"/>
          </a:p>
        </p:txBody>
      </p:sp>
      <p:sp>
        <p:nvSpPr>
          <p:cNvPr id="3" name="Subtitle 2"/>
          <p:cNvSpPr>
            <a:spLocks noGrp="1"/>
          </p:cNvSpPr>
          <p:nvPr>
            <p:ph type="subTitle" idx="1"/>
          </p:nvPr>
        </p:nvSpPr>
        <p:spPr>
          <a:xfrm>
            <a:off x="0" y="381000"/>
            <a:ext cx="9144000" cy="6477000"/>
          </a:xfrm>
        </p:spPr>
        <p:txBody>
          <a:bodyPr>
            <a:noAutofit/>
          </a:bodyPr>
          <a:lstStyle/>
          <a:p>
            <a:pPr lvl="0" algn="just"/>
            <a:r>
              <a:rPr lang="en-US" sz="2400" b="1" dirty="0" smtClean="0">
                <a:solidFill>
                  <a:schemeClr val="tx1"/>
                </a:solidFill>
              </a:rPr>
              <a:t>Major </a:t>
            </a:r>
            <a:r>
              <a:rPr lang="en-US" sz="2400" b="1" dirty="0">
                <a:solidFill>
                  <a:schemeClr val="tx1"/>
                </a:solidFill>
              </a:rPr>
              <a:t>processes that shape the surface of the Earth </a:t>
            </a:r>
            <a:r>
              <a:rPr lang="en-US" sz="2400" b="1" dirty="0" smtClean="0">
                <a:solidFill>
                  <a:schemeClr val="tx1"/>
                </a:solidFill>
              </a:rPr>
              <a:t>or our globe </a:t>
            </a:r>
          </a:p>
          <a:p>
            <a:pPr lvl="0" algn="just"/>
            <a:r>
              <a:rPr lang="en-US" sz="2400" b="1" dirty="0" smtClean="0">
                <a:solidFill>
                  <a:schemeClr val="tx1"/>
                </a:solidFill>
              </a:rPr>
              <a:t>Natural </a:t>
            </a:r>
            <a:r>
              <a:rPr lang="en-US" sz="2400" b="1" dirty="0">
                <a:solidFill>
                  <a:schemeClr val="tx1"/>
                </a:solidFill>
              </a:rPr>
              <a:t>&amp; artificial stresses affecting the environmental </a:t>
            </a:r>
            <a:endParaRPr lang="en-US" sz="2400" b="1" dirty="0" smtClean="0">
              <a:solidFill>
                <a:schemeClr val="tx1"/>
              </a:solidFill>
            </a:endParaRPr>
          </a:p>
          <a:p>
            <a:pPr lvl="0" algn="just"/>
            <a:r>
              <a:rPr lang="en-US" sz="2400" b="1" dirty="0" smtClean="0">
                <a:solidFill>
                  <a:schemeClr val="tx1"/>
                </a:solidFill>
              </a:rPr>
              <a:t>                           What does geological </a:t>
            </a:r>
            <a:r>
              <a:rPr lang="en-US" sz="2400" b="1" dirty="0">
                <a:solidFill>
                  <a:schemeClr val="tx1"/>
                </a:solidFill>
              </a:rPr>
              <a:t>processes </a:t>
            </a:r>
            <a:r>
              <a:rPr lang="en-US" sz="2400" b="1" dirty="0" smtClean="0">
                <a:solidFill>
                  <a:schemeClr val="tx1"/>
                </a:solidFill>
              </a:rPr>
              <a:t>mean?</a:t>
            </a:r>
          </a:p>
          <a:p>
            <a:pPr marL="571500" lvl="0" indent="-571500" algn="just">
              <a:buFont typeface="Wingdings" pitchFamily="2" charset="2"/>
              <a:buChar char="Ø"/>
            </a:pPr>
            <a:r>
              <a:rPr lang="en-US" sz="2400" b="1" dirty="0" smtClean="0">
                <a:solidFill>
                  <a:schemeClr val="tx1"/>
                </a:solidFill>
              </a:rPr>
              <a:t>The </a:t>
            </a:r>
            <a:r>
              <a:rPr lang="en-US" sz="2400" b="1" dirty="0">
                <a:solidFill>
                  <a:schemeClr val="tx1"/>
                </a:solidFill>
              </a:rPr>
              <a:t>movement of the continents, </a:t>
            </a:r>
            <a:endParaRPr lang="en-US" sz="2400" b="1" dirty="0" smtClean="0">
              <a:solidFill>
                <a:schemeClr val="tx1"/>
              </a:solidFill>
            </a:endParaRPr>
          </a:p>
          <a:p>
            <a:pPr lvl="0" algn="just"/>
            <a:r>
              <a:rPr lang="en-US" sz="2400" b="1" dirty="0">
                <a:solidFill>
                  <a:schemeClr val="tx1"/>
                </a:solidFill>
              </a:rPr>
              <a:t> </a:t>
            </a:r>
            <a:r>
              <a:rPr lang="en-US" sz="2400" b="1" dirty="0" smtClean="0">
                <a:solidFill>
                  <a:schemeClr val="tx1"/>
                </a:solidFill>
              </a:rPr>
              <a:t>      </a:t>
            </a:r>
            <a:r>
              <a:rPr lang="en-US" sz="2400" b="1" dirty="0">
                <a:solidFill>
                  <a:srgbClr val="FF0000"/>
                </a:solidFill>
              </a:rPr>
              <a:t>W</a:t>
            </a:r>
            <a:r>
              <a:rPr lang="en-US" sz="2400" b="1" dirty="0" smtClean="0">
                <a:solidFill>
                  <a:srgbClr val="FF0000"/>
                </a:solidFill>
              </a:rPr>
              <a:t>hat does mean? How they move? Why we study?</a:t>
            </a:r>
          </a:p>
          <a:p>
            <a:pPr marL="571500" lvl="0" indent="-571500" algn="just">
              <a:buFont typeface="Wingdings" pitchFamily="2" charset="2"/>
              <a:buChar char="Ø"/>
            </a:pPr>
            <a:r>
              <a:rPr lang="en-US" sz="2400" b="1" dirty="0" smtClean="0">
                <a:solidFill>
                  <a:schemeClr val="tx1"/>
                </a:solidFill>
              </a:rPr>
              <a:t>Land forms (mountain </a:t>
            </a:r>
            <a:r>
              <a:rPr lang="en-US" sz="2400" b="1" dirty="0">
                <a:solidFill>
                  <a:schemeClr val="tx1"/>
                </a:solidFill>
              </a:rPr>
              <a:t>formation, </a:t>
            </a:r>
            <a:r>
              <a:rPr lang="en-US" sz="2400" b="1" dirty="0" smtClean="0">
                <a:solidFill>
                  <a:schemeClr val="tx1"/>
                </a:solidFill>
              </a:rPr>
              <a:t>… etc.)</a:t>
            </a:r>
          </a:p>
          <a:p>
            <a:pPr lvl="0" algn="just"/>
            <a:r>
              <a:rPr lang="en-US" sz="2400" b="1" dirty="0" smtClean="0">
                <a:solidFill>
                  <a:schemeClr val="tx1"/>
                </a:solidFill>
              </a:rPr>
              <a:t>        </a:t>
            </a:r>
            <a:r>
              <a:rPr lang="en-US" sz="2400" b="1" dirty="0" smtClean="0">
                <a:solidFill>
                  <a:srgbClr val="FF0000"/>
                </a:solidFill>
              </a:rPr>
              <a:t>How forms hill side and flat lands ? How ruled the system?</a:t>
            </a:r>
          </a:p>
          <a:p>
            <a:pPr algn="just"/>
            <a:r>
              <a:rPr lang="en-US" sz="2400" b="1" dirty="0">
                <a:solidFill>
                  <a:schemeClr val="tx1"/>
                </a:solidFill>
              </a:rPr>
              <a:t>Deep geological processes controlling catastrophic events (earthquakes &amp; volcanoes</a:t>
            </a:r>
            <a:r>
              <a:rPr lang="en-US" sz="2400" b="1" dirty="0" smtClean="0">
                <a:solidFill>
                  <a:schemeClr val="tx1"/>
                </a:solidFill>
              </a:rPr>
              <a:t>)</a:t>
            </a:r>
            <a:endParaRPr lang="en-US" sz="2400" b="1" dirty="0">
              <a:solidFill>
                <a:srgbClr val="000099"/>
              </a:solidFill>
            </a:endParaRPr>
          </a:p>
          <a:p>
            <a:pPr algn="just"/>
            <a:r>
              <a:rPr lang="en-US" sz="2400" b="1" dirty="0">
                <a:solidFill>
                  <a:srgbClr val="000099"/>
                </a:solidFill>
              </a:rPr>
              <a:t>Plate Tectonics (Divergent Boundaries, Convergent Boundaries,  Transform Fault Boundaries and why Does Plate Tectonics Occur</a:t>
            </a:r>
            <a:r>
              <a:rPr lang="en-US" sz="2400" b="1" dirty="0" smtClean="0">
                <a:solidFill>
                  <a:srgbClr val="000099"/>
                </a:solidFill>
              </a:rPr>
              <a:t>?</a:t>
            </a:r>
            <a:endParaRPr lang="en-US" sz="2400" b="1" dirty="0">
              <a:solidFill>
                <a:schemeClr val="tx1"/>
              </a:solidFill>
            </a:endParaRPr>
          </a:p>
          <a:p>
            <a:pPr algn="just">
              <a:lnSpc>
                <a:spcPct val="120000"/>
              </a:lnSpc>
            </a:pPr>
            <a:r>
              <a:rPr lang="en-US" sz="2400" b="1" dirty="0">
                <a:solidFill>
                  <a:srgbClr val="000099"/>
                </a:solidFill>
              </a:rPr>
              <a:t>                 How these all geological processes occur? </a:t>
            </a:r>
          </a:p>
          <a:p>
            <a:pPr lvl="0" algn="just">
              <a:lnSpc>
                <a:spcPct val="120000"/>
              </a:lnSpc>
            </a:pPr>
            <a:r>
              <a:rPr lang="en-US" sz="2400" b="1" dirty="0">
                <a:solidFill>
                  <a:srgbClr val="000099"/>
                </a:solidFill>
              </a:rPr>
              <a:t>                                         Both processes needs Energy (deriving force)</a:t>
            </a:r>
          </a:p>
          <a:p>
            <a:pPr algn="just">
              <a:lnSpc>
                <a:spcPct val="120000"/>
              </a:lnSpc>
            </a:pPr>
            <a:r>
              <a:rPr lang="en-US" sz="2400" b="1" dirty="0">
                <a:solidFill>
                  <a:srgbClr val="FF0000"/>
                </a:solidFill>
              </a:rPr>
              <a:t>          Energy, Forms of Energy, Sources of Energy, Heat </a:t>
            </a:r>
            <a:r>
              <a:rPr lang="en-US" sz="2400" b="1" dirty="0" smtClean="0">
                <a:solidFill>
                  <a:srgbClr val="FF0000"/>
                </a:solidFill>
              </a:rPr>
              <a:t>Transfer</a:t>
            </a:r>
            <a:endParaRPr lang="en-US" sz="2400" b="1" dirty="0">
              <a:solidFill>
                <a:srgbClr val="FF0000"/>
              </a:solidFill>
            </a:endParaRPr>
          </a:p>
        </p:txBody>
      </p:sp>
    </p:spTree>
    <p:extLst>
      <p:ext uri="{BB962C8B-B14F-4D97-AF65-F5344CB8AC3E}">
        <p14:creationId xmlns:p14="http://schemas.microsoft.com/office/powerpoint/2010/main" val="4044050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772400" cy="400050"/>
          </a:xfrm>
        </p:spPr>
        <p:txBody>
          <a:bodyPr>
            <a:noAutofit/>
          </a:bodyPr>
          <a:lstStyle/>
          <a:p>
            <a:r>
              <a:rPr lang="en-US" sz="2800" b="1" dirty="0">
                <a:solidFill>
                  <a:srgbClr val="FF0000"/>
                </a:solidFill>
                <a:latin typeface="Times New Roman" pitchFamily="18" charset="0"/>
                <a:cs typeface="Times New Roman" pitchFamily="18" charset="0"/>
              </a:rPr>
              <a:t>Geological Processes (surface and deep</a:t>
            </a:r>
            <a:r>
              <a:rPr lang="en-US" sz="2800" b="1" dirty="0" smtClean="0">
                <a:solidFill>
                  <a:srgbClr val="FF0000"/>
                </a:solidFill>
                <a:latin typeface="Times New Roman" pitchFamily="18" charset="0"/>
                <a:cs typeface="Times New Roman" pitchFamily="18" charset="0"/>
              </a:rPr>
              <a:t>)</a:t>
            </a:r>
            <a:endParaRPr lang="en-US" sz="2800" dirty="0"/>
          </a:p>
        </p:txBody>
      </p:sp>
      <p:sp>
        <p:nvSpPr>
          <p:cNvPr id="3" name="Subtitle 2"/>
          <p:cNvSpPr>
            <a:spLocks noGrp="1"/>
          </p:cNvSpPr>
          <p:nvPr>
            <p:ph type="subTitle" idx="1"/>
          </p:nvPr>
        </p:nvSpPr>
        <p:spPr>
          <a:xfrm>
            <a:off x="0" y="381000"/>
            <a:ext cx="9144000" cy="6477000"/>
          </a:xfrm>
        </p:spPr>
        <p:txBody>
          <a:bodyPr>
            <a:normAutofit fontScale="25000" lnSpcReduction="20000"/>
          </a:bodyPr>
          <a:lstStyle/>
          <a:p>
            <a:pPr lvl="0" algn="just"/>
            <a:r>
              <a:rPr lang="en-US" sz="7400" b="1" dirty="0" smtClean="0">
                <a:solidFill>
                  <a:schemeClr val="tx1"/>
                </a:solidFill>
              </a:rPr>
              <a:t>Worldwide </a:t>
            </a:r>
            <a:r>
              <a:rPr lang="en-US" sz="7400" b="1" dirty="0">
                <a:solidFill>
                  <a:schemeClr val="tx1"/>
                </a:solidFill>
              </a:rPr>
              <a:t>distribution of earthquakes and volcanoes </a:t>
            </a:r>
          </a:p>
          <a:p>
            <a:pPr lvl="0" algn="just"/>
            <a:r>
              <a:rPr lang="en-US" sz="7400" b="1" dirty="0">
                <a:solidFill>
                  <a:srgbClr val="FF0000"/>
                </a:solidFill>
              </a:rPr>
              <a:t>   How can evaluate? And why study? Its application?</a:t>
            </a:r>
          </a:p>
          <a:p>
            <a:pPr lvl="0" algn="just"/>
            <a:r>
              <a:rPr lang="en-US" sz="7400" b="1" dirty="0">
                <a:solidFill>
                  <a:schemeClr val="tx1"/>
                </a:solidFill>
              </a:rPr>
              <a:t>And aspects of evolution (time frame)</a:t>
            </a:r>
          </a:p>
          <a:p>
            <a:pPr lvl="1" algn="just"/>
            <a:r>
              <a:rPr lang="en-US" sz="7400" b="1" dirty="0">
                <a:solidFill>
                  <a:srgbClr val="FF0000"/>
                </a:solidFill>
              </a:rPr>
              <a:t>e.g. </a:t>
            </a:r>
            <a:r>
              <a:rPr lang="en-US" sz="7400" b="1" dirty="0" err="1">
                <a:solidFill>
                  <a:srgbClr val="FF0000"/>
                </a:solidFill>
              </a:rPr>
              <a:t>Archian</a:t>
            </a:r>
            <a:r>
              <a:rPr lang="en-US" sz="7400" b="1" dirty="0">
                <a:solidFill>
                  <a:srgbClr val="FF0000"/>
                </a:solidFill>
              </a:rPr>
              <a:t>, Precambrian, Mesozoic and volcanic </a:t>
            </a:r>
            <a:r>
              <a:rPr lang="en-US" sz="7400" b="1" dirty="0" smtClean="0">
                <a:solidFill>
                  <a:srgbClr val="FF0000"/>
                </a:solidFill>
              </a:rPr>
              <a:t>rocks</a:t>
            </a:r>
          </a:p>
          <a:p>
            <a:pPr lvl="1" algn="just"/>
            <a:endParaRPr lang="en-US" sz="7400" b="1" dirty="0">
              <a:solidFill>
                <a:srgbClr val="FF0000"/>
              </a:solidFill>
            </a:endParaRPr>
          </a:p>
          <a:p>
            <a:pPr marL="0" lvl="2" algn="just"/>
            <a:r>
              <a:rPr lang="en-US" sz="7400" b="1" dirty="0">
                <a:solidFill>
                  <a:schemeClr val="tx1"/>
                </a:solidFill>
              </a:rPr>
              <a:t>All these depends on an understanding of plate tectonics – the very slow movement of solid continental plates across a plastic lower layer</a:t>
            </a:r>
          </a:p>
          <a:p>
            <a:pPr marL="0" lvl="2"/>
            <a:endParaRPr lang="en-US" sz="7400" b="1" dirty="0" smtClean="0">
              <a:solidFill>
                <a:srgbClr val="FF0000"/>
              </a:solidFill>
            </a:endParaRPr>
          </a:p>
          <a:p>
            <a:pPr marL="0" lvl="2"/>
            <a:r>
              <a:rPr lang="en-US" sz="7400" b="1" dirty="0" smtClean="0">
                <a:solidFill>
                  <a:srgbClr val="FF0000"/>
                </a:solidFill>
              </a:rPr>
              <a:t>Crust </a:t>
            </a:r>
            <a:r>
              <a:rPr lang="en-US" sz="7400" b="1" dirty="0">
                <a:solidFill>
                  <a:srgbClr val="FF0000"/>
                </a:solidFill>
              </a:rPr>
              <a:t>– mantle – core </a:t>
            </a:r>
            <a:endParaRPr lang="en-US" sz="7400" b="1" dirty="0" smtClean="0">
              <a:solidFill>
                <a:srgbClr val="FF0000"/>
              </a:solidFill>
            </a:endParaRPr>
          </a:p>
          <a:p>
            <a:pPr marL="0" lvl="2"/>
            <a:endParaRPr lang="en-US" sz="7400" b="1" dirty="0">
              <a:solidFill>
                <a:srgbClr val="FF0000"/>
              </a:solidFill>
            </a:endParaRPr>
          </a:p>
          <a:p>
            <a:pPr algn="just"/>
            <a:r>
              <a:rPr lang="en-US" sz="7400" b="1" dirty="0">
                <a:solidFill>
                  <a:srgbClr val="000099"/>
                </a:solidFill>
              </a:rPr>
              <a:t>Near surface processes controlling resources found at and near </a:t>
            </a:r>
            <a:r>
              <a:rPr lang="en-US" sz="7400" b="1" dirty="0" smtClean="0">
                <a:solidFill>
                  <a:srgbClr val="000099"/>
                </a:solidFill>
              </a:rPr>
              <a:t>surface</a:t>
            </a:r>
          </a:p>
          <a:p>
            <a:pPr lvl="2" algn="just"/>
            <a:r>
              <a:rPr lang="en-US" sz="7400" b="1" dirty="0">
                <a:solidFill>
                  <a:schemeClr val="tx1"/>
                </a:solidFill>
              </a:rPr>
              <a:t>Erosion, flooding, and landslides; Deserts and Wind, and </a:t>
            </a:r>
          </a:p>
          <a:p>
            <a:pPr lvl="2" algn="just"/>
            <a:r>
              <a:rPr lang="en-US" sz="7400" b="1" dirty="0">
                <a:solidFill>
                  <a:schemeClr val="tx1"/>
                </a:solidFill>
              </a:rPr>
              <a:t>Water, soil, Mineral, Energy Resources </a:t>
            </a:r>
            <a:endParaRPr lang="en-US" sz="7400" b="1" dirty="0" smtClean="0">
              <a:solidFill>
                <a:srgbClr val="000099"/>
              </a:solidFill>
            </a:endParaRPr>
          </a:p>
          <a:p>
            <a:pPr algn="just">
              <a:lnSpc>
                <a:spcPct val="120000"/>
              </a:lnSpc>
            </a:pPr>
            <a:r>
              <a:rPr lang="en-US" sz="7400" b="1" dirty="0" smtClean="0">
                <a:solidFill>
                  <a:srgbClr val="000099"/>
                </a:solidFill>
              </a:rPr>
              <a:t>Then; </a:t>
            </a:r>
          </a:p>
          <a:p>
            <a:pPr algn="just">
              <a:lnSpc>
                <a:spcPct val="120000"/>
              </a:lnSpc>
            </a:pPr>
            <a:r>
              <a:rPr lang="en-US" sz="7400" b="1" dirty="0" smtClean="0">
                <a:solidFill>
                  <a:srgbClr val="000099"/>
                </a:solidFill>
              </a:rPr>
              <a:t>Surface </a:t>
            </a:r>
            <a:r>
              <a:rPr lang="en-US" sz="7400" b="1" dirty="0">
                <a:solidFill>
                  <a:srgbClr val="000099"/>
                </a:solidFill>
              </a:rPr>
              <a:t>and subsurface geological processes and environmental </a:t>
            </a:r>
            <a:r>
              <a:rPr lang="en-US" sz="7400" b="1" dirty="0" smtClean="0">
                <a:solidFill>
                  <a:srgbClr val="000099"/>
                </a:solidFill>
              </a:rPr>
              <a:t>issues,  </a:t>
            </a:r>
            <a:r>
              <a:rPr lang="en-US" sz="7400" b="1" dirty="0" smtClean="0">
                <a:solidFill>
                  <a:schemeClr val="tx1"/>
                </a:solidFill>
              </a:rPr>
              <a:t>Rock </a:t>
            </a:r>
            <a:r>
              <a:rPr lang="en-US" sz="7400" b="1" dirty="0">
                <a:solidFill>
                  <a:schemeClr val="tx1"/>
                </a:solidFill>
              </a:rPr>
              <a:t>types (or geological features) and environmental </a:t>
            </a:r>
            <a:r>
              <a:rPr lang="en-US" sz="7400" b="1" dirty="0" smtClean="0">
                <a:solidFill>
                  <a:schemeClr val="tx1"/>
                </a:solidFill>
              </a:rPr>
              <a:t>issues</a:t>
            </a:r>
          </a:p>
          <a:p>
            <a:pPr algn="just">
              <a:lnSpc>
                <a:spcPct val="120000"/>
              </a:lnSpc>
            </a:pPr>
            <a:endParaRPr lang="en-US" sz="7400" b="1" dirty="0" smtClean="0">
              <a:solidFill>
                <a:srgbClr val="000099"/>
              </a:solidFill>
            </a:endParaRPr>
          </a:p>
          <a:p>
            <a:pPr algn="just">
              <a:lnSpc>
                <a:spcPct val="120000"/>
              </a:lnSpc>
            </a:pPr>
            <a:r>
              <a:rPr lang="en-US" sz="7400" b="1" dirty="0" smtClean="0">
                <a:solidFill>
                  <a:srgbClr val="000099"/>
                </a:solidFill>
              </a:rPr>
              <a:t>e.g. </a:t>
            </a:r>
            <a:r>
              <a:rPr lang="en-US" sz="7400" b="1" dirty="0" smtClean="0">
                <a:solidFill>
                  <a:schemeClr val="tx1"/>
                </a:solidFill>
              </a:rPr>
              <a:t>Erosion</a:t>
            </a:r>
            <a:r>
              <a:rPr lang="en-US" sz="7400" b="1" dirty="0">
                <a:solidFill>
                  <a:schemeClr val="tx1"/>
                </a:solidFill>
              </a:rPr>
              <a:t>, flooding, and landslides; Deserts and Wind, and </a:t>
            </a:r>
          </a:p>
          <a:p>
            <a:pPr lvl="2" algn="just"/>
            <a:r>
              <a:rPr lang="en-US" sz="7400" b="1" dirty="0">
                <a:solidFill>
                  <a:schemeClr val="tx1"/>
                </a:solidFill>
              </a:rPr>
              <a:t>Water, soil, Mineral, Energy Resources </a:t>
            </a:r>
            <a:endParaRPr lang="en-US" sz="7400" b="1" dirty="0">
              <a:solidFill>
                <a:srgbClr val="000099"/>
              </a:solidFill>
            </a:endParaRPr>
          </a:p>
          <a:p>
            <a:pPr lvl="0" algn="just">
              <a:lnSpc>
                <a:spcPct val="120000"/>
              </a:lnSpc>
            </a:pPr>
            <a:endParaRPr lang="en-US" sz="4400" b="1" dirty="0">
              <a:solidFill>
                <a:srgbClr val="000099"/>
              </a:solidFill>
            </a:endParaRPr>
          </a:p>
          <a:p>
            <a:r>
              <a:rPr lang="en-US" b="1" dirty="0"/>
              <a:t> </a:t>
            </a:r>
            <a:endParaRPr lang="en-US" sz="2800" b="1" dirty="0"/>
          </a:p>
          <a:p>
            <a:endParaRPr lang="en-US" dirty="0"/>
          </a:p>
        </p:txBody>
      </p:sp>
    </p:spTree>
    <p:extLst>
      <p:ext uri="{BB962C8B-B14F-4D97-AF65-F5344CB8AC3E}">
        <p14:creationId xmlns:p14="http://schemas.microsoft.com/office/powerpoint/2010/main" val="4287133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2876</TotalTime>
  <Words>5416</Words>
  <Application>Microsoft Office PowerPoint</Application>
  <PresentationFormat>On-screen Show (4:3)</PresentationFormat>
  <Paragraphs>704</Paragraphs>
  <Slides>71</Slides>
  <Notes>0</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Office Theme</vt:lpstr>
      <vt:lpstr>Environmental Geology and Surface Processes</vt:lpstr>
      <vt:lpstr>This course generally </vt:lpstr>
      <vt:lpstr>The focus is</vt:lpstr>
      <vt:lpstr>Learning outcomes: </vt:lpstr>
      <vt:lpstr>Generally, </vt:lpstr>
      <vt:lpstr>Conti. </vt:lpstr>
      <vt:lpstr>To cop up the complexity of these different disciplines:</vt:lpstr>
      <vt:lpstr>Part two: Geological Processes </vt:lpstr>
      <vt:lpstr>Geological Processes (surface and deep)</vt:lpstr>
      <vt:lpstr>Geological processes and Natural Hazards</vt:lpstr>
      <vt:lpstr>Then </vt:lpstr>
      <vt:lpstr>Finally, </vt:lpstr>
      <vt:lpstr>PART THREE: Resources and Pollution </vt:lpstr>
      <vt:lpstr>Part four: </vt:lpstr>
      <vt:lpstr>Yet, as the earth has three </vt:lpstr>
      <vt:lpstr>Overall, the earth contains  </vt:lpstr>
      <vt:lpstr>Geology; </vt:lpstr>
      <vt:lpstr>Geology is</vt:lpstr>
      <vt:lpstr>Geology is a hard science; </vt:lpstr>
      <vt:lpstr>Moreover, </vt:lpstr>
      <vt:lpstr>Main Subdivisions of Geology </vt:lpstr>
      <vt:lpstr>In general geology,</vt:lpstr>
      <vt:lpstr>In addition to the geological nature, we need also </vt:lpstr>
      <vt:lpstr>Why? </vt:lpstr>
      <vt:lpstr>Conti. </vt:lpstr>
      <vt:lpstr>Conti.</vt:lpstr>
      <vt:lpstr>Conti.</vt:lpstr>
      <vt:lpstr>Plate tectonics </vt:lpstr>
      <vt:lpstr>Thus, </vt:lpstr>
      <vt:lpstr>Conti. </vt:lpstr>
      <vt:lpstr>Environmental Geology</vt:lpstr>
      <vt:lpstr>Environmental Geology </vt:lpstr>
      <vt:lpstr>Concepts of environmental geology </vt:lpstr>
      <vt:lpstr>Environmental Geology in relation with the</vt:lpstr>
      <vt:lpstr>Environmental Geology</vt:lpstr>
      <vt:lpstr>Environmental geology</vt:lpstr>
      <vt:lpstr>Environmental geology is a very diverse field. </vt:lpstr>
      <vt:lpstr>Conti. </vt:lpstr>
      <vt:lpstr>Conti. </vt:lpstr>
      <vt:lpstr>Petropedia explains Environmental Geology</vt:lpstr>
      <vt:lpstr>According to Petropedia Environmental Geology</vt:lpstr>
      <vt:lpstr>The main goal of this branch is therefore, </vt:lpstr>
      <vt:lpstr>The focus of environmental geology</vt:lpstr>
      <vt:lpstr>Conti. Environmental geology </vt:lpstr>
      <vt:lpstr>Environmental geology</vt:lpstr>
      <vt:lpstr>Conti. Environmental geology</vt:lpstr>
      <vt:lpstr>Importance of Environmental Geology</vt:lpstr>
      <vt:lpstr>An environmental geologist,</vt:lpstr>
      <vt:lpstr>Environmental geologists </vt:lpstr>
      <vt:lpstr>Conti.</vt:lpstr>
      <vt:lpstr>Conti. </vt:lpstr>
      <vt:lpstr>Then, </vt:lpstr>
      <vt:lpstr>Mineral type</vt:lpstr>
      <vt:lpstr>Based on the knowledge of </vt:lpstr>
      <vt:lpstr>Basic  Principles: </vt:lpstr>
      <vt:lpstr>PowerPoint Presentation</vt:lpstr>
      <vt:lpstr>PowerPoint Presentation</vt:lpstr>
      <vt:lpstr>PowerPoint Presentation</vt:lpstr>
      <vt:lpstr>Conti. </vt:lpstr>
      <vt:lpstr>PowerPoint Presentation</vt:lpstr>
      <vt:lpstr>Conti. </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vector>
  </TitlesOfParts>
  <Company>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Aquifer Characterization and Evaluation of Groundwater Potentials of Haramaya Well field Using Surface Geophysical Methods, Eastern Ethiopia</dc:title>
  <dc:creator>fire7-</dc:creator>
  <cp:lastModifiedBy>Microsoft</cp:lastModifiedBy>
  <cp:revision>451</cp:revision>
  <dcterms:created xsi:type="dcterms:W3CDTF">2016-05-08T09:23:15Z</dcterms:created>
  <dcterms:modified xsi:type="dcterms:W3CDTF">2020-05-07T06:09:23Z</dcterms:modified>
</cp:coreProperties>
</file>