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7" r:id="rId20"/>
    <p:sldId id="274" r:id="rId21"/>
    <p:sldId id="275" r:id="rId22"/>
    <p:sldId id="276" r:id="rId23"/>
    <p:sldId id="294" r:id="rId24"/>
    <p:sldId id="277" r:id="rId25"/>
    <p:sldId id="278" r:id="rId26"/>
    <p:sldId id="279" r:id="rId27"/>
    <p:sldId id="280" r:id="rId28"/>
    <p:sldId id="281" r:id="rId29"/>
    <p:sldId id="295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9" r:id="rId43"/>
    <p:sldId id="298" r:id="rId44"/>
    <p:sldId id="296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D2A-2D14-454E-B30D-B381DE3DEFAD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253B-EC31-4F45-A4B2-76E81FC3E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D2A-2D14-454E-B30D-B381DE3DEFAD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253B-EC31-4F45-A4B2-76E81FC3E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D2A-2D14-454E-B30D-B381DE3DEFAD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253B-EC31-4F45-A4B2-76E81FC3E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D2A-2D14-454E-B30D-B381DE3DEFAD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253B-EC31-4F45-A4B2-76E81FC3E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D2A-2D14-454E-B30D-B381DE3DEFAD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253B-EC31-4F45-A4B2-76E81FC3E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D2A-2D14-454E-B30D-B381DE3DEFAD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253B-EC31-4F45-A4B2-76E81FC3E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D2A-2D14-454E-B30D-B381DE3DEFAD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253B-EC31-4F45-A4B2-76E81FC3E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D2A-2D14-454E-B30D-B381DE3DEFAD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253B-EC31-4F45-A4B2-76E81FC3E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D2A-2D14-454E-B30D-B381DE3DEFAD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253B-EC31-4F45-A4B2-76E81FC3E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D2A-2D14-454E-B30D-B381DE3DEFAD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253B-EC31-4F45-A4B2-76E81FC3E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AD2A-2D14-454E-B30D-B381DE3DEFAD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253B-EC31-4F45-A4B2-76E81FC3E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EAD2A-2D14-454E-B30D-B381DE3DEFAD}" type="datetimeFigureOut">
              <a:rPr lang="en-US" smtClean="0"/>
              <a:pPr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D253B-EC31-4F45-A4B2-76E81FC3E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685799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3400"/>
            <a:ext cx="7696200" cy="5943600"/>
          </a:xfrm>
        </p:spPr>
        <p:txBody>
          <a:bodyPr>
            <a:normAutofit/>
          </a:bodyPr>
          <a:lstStyle/>
          <a:p>
            <a:endParaRPr lang="en-GB" sz="3600" b="1" dirty="0">
              <a:solidFill>
                <a:schemeClr val="tx1"/>
              </a:solidFill>
            </a:endParaRPr>
          </a:p>
          <a:p>
            <a:endParaRPr lang="en-GB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3600" b="1" dirty="0">
                <a:solidFill>
                  <a:srgbClr val="0070C0"/>
                </a:solidFill>
                <a:cs typeface="Times New Roman" pitchFamily="18" charset="0"/>
              </a:rPr>
              <a:t>6. Economics of Pollution Control</a:t>
            </a:r>
            <a:endParaRPr lang="en-US" sz="3600" dirty="0">
              <a:solidFill>
                <a:srgbClr val="0070C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Existing technology cannot produce goods and services without pollution and hence a 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trade-off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between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pollution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exists.</a:t>
            </a:r>
          </a:p>
          <a:p>
            <a:pPr algn="just">
              <a:lnSpc>
                <a:spcPct val="150000"/>
              </a:lnSpc>
            </a:pP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With both benefits and costs, economic decisions about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appropriate level of pollution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involve the evaluation of a trade-off.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We call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pollution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‘damages’. </a:t>
            </a:r>
          </a:p>
          <a:p>
            <a:pPr algn="just">
              <a:lnSpc>
                <a:spcPct val="150000"/>
              </a:lnSpc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Net benefits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pollution =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Benefits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outputs associated with pollution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minus) damages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resulting from pollution</a:t>
            </a:r>
          </a:p>
          <a:p>
            <a:pPr algn="just">
              <a:lnSpc>
                <a:spcPct val="150000"/>
              </a:lnSpc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The socially-optimal level of pollution abatement requires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maximizing net benefit from pollution.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943600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Pollution damage costs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represent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total monetary value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all the various damages resulting from the discharge of untreated waste into the environment. </a:t>
            </a:r>
          </a:p>
          <a:p>
            <a:pPr>
              <a:lnSpc>
                <a:spcPct val="160000"/>
              </a:lnSpc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Damage costs include:</a:t>
            </a:r>
          </a:p>
          <a:p>
            <a:pPr lvl="1">
              <a:lnSpc>
                <a:spcPct val="160000"/>
              </a:lnSpc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Losses in profit</a:t>
            </a:r>
          </a:p>
          <a:p>
            <a:pPr lvl="1">
              <a:lnSpc>
                <a:spcPct val="160000"/>
              </a:lnSpc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Losses in utility</a:t>
            </a:r>
          </a:p>
          <a:p>
            <a:pPr lvl="1">
              <a:lnSpc>
                <a:spcPct val="160000"/>
              </a:lnSpc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The cost of defensive (self-protection) measures</a:t>
            </a:r>
          </a:p>
          <a:p>
            <a:pPr algn="just">
              <a:lnSpc>
                <a:spcPct val="160000"/>
              </a:lnSpc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Let the damage (D) is a function of emission (M),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D = D(M)</a:t>
            </a:r>
          </a:p>
          <a:p>
            <a:pPr algn="just">
              <a:lnSpc>
                <a:spcPct val="16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assumed that D is an increasing function of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pollution emissions(M).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GB" sz="35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Marginal Damage Cost (MDC):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The social cost of the damage to the environment in monetary terms, resulting 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form each additional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unit of waste emission.</a:t>
            </a:r>
            <a:endParaRPr lang="en-GB" sz="35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marginal pollution damage cost curve actually represents what people are willing to pay to avoid damage or the demand function of environmental quality.</a:t>
            </a:r>
          </a:p>
          <a:p>
            <a:pPr algn="just">
              <a:lnSpc>
                <a:spcPct val="170000"/>
              </a:lnSpc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Exogenous factors affecting the marginal damage cost:</a:t>
            </a:r>
          </a:p>
          <a:p>
            <a:pPr lvl="1">
              <a:lnSpc>
                <a:spcPct val="170000"/>
              </a:lnSpc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Changes in people’s preference for environmental quality</a:t>
            </a:r>
          </a:p>
          <a:p>
            <a:pPr lvl="1">
              <a:lnSpc>
                <a:spcPct val="170000"/>
              </a:lnSpc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Changes in population </a:t>
            </a:r>
          </a:p>
          <a:p>
            <a:pPr lvl="1">
              <a:lnSpc>
                <a:spcPct val="170000"/>
              </a:lnSpc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Discovery of new treatment(s) to damage caused by environmental pollution</a:t>
            </a:r>
          </a:p>
          <a:p>
            <a:pPr lvl="1">
              <a:lnSpc>
                <a:spcPct val="170000"/>
              </a:lnSpc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A change in the nature of the assimilative capacity of the environment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5592763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GB" b="1" dirty="0">
                <a:latin typeface="Times New Roman" pitchFamily="18" charset="0"/>
                <a:cs typeface="Times New Roman" pitchFamily="18" charset="0"/>
              </a:rPr>
              <a:t>Benefits of pollution are less obvious</a:t>
            </a:r>
          </a:p>
          <a:p>
            <a:pPr algn="just">
              <a:lnSpc>
                <a:spcPct val="150000"/>
              </a:lnSpc>
            </a:pPr>
            <a:endParaRPr lang="en-GB" sz="2500" b="1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GB" sz="3000" b="1" dirty="0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without </a:t>
            </a:r>
            <a:r>
              <a:rPr lang="en-GB" sz="3000" b="1" dirty="0">
                <a:latin typeface="Times New Roman" pitchFamily="18" charset="0"/>
                <a:cs typeface="Times New Roman" pitchFamily="18" charset="0"/>
              </a:rPr>
              <a:t>emission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is too costly</a:t>
            </a:r>
          </a:p>
          <a:p>
            <a:pPr lvl="1" algn="just">
              <a:lnSpc>
                <a:spcPct val="150000"/>
              </a:lnSpc>
            </a:pPr>
            <a:endParaRPr lang="en-GB" sz="21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As allowable </a:t>
            </a:r>
            <a:r>
              <a:rPr lang="en-GB" sz="3000" b="1" dirty="0">
                <a:latin typeface="Times New Roman" pitchFamily="18" charset="0"/>
                <a:cs typeface="Times New Roman" pitchFamily="18" charset="0"/>
              </a:rPr>
              <a:t>emission rises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, it will </a:t>
            </a:r>
            <a:r>
              <a:rPr lang="en-GB" sz="3000" b="1" dirty="0">
                <a:latin typeface="Times New Roman" pitchFamily="18" charset="0"/>
                <a:cs typeface="Times New Roman" pitchFamily="18" charset="0"/>
              </a:rPr>
              <a:t>reduce the abatement costs</a:t>
            </a: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that would otherwise be incurred: </a:t>
            </a:r>
            <a:r>
              <a:rPr lang="en-GB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cost saving</a:t>
            </a:r>
          </a:p>
          <a:p>
            <a:pPr lvl="1" algn="just">
              <a:lnSpc>
                <a:spcPct val="150000"/>
              </a:lnSpc>
            </a:pPr>
            <a:endParaRPr lang="en-GB" sz="2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The larger is the emission, the greater is the cost saving: benefits of pollution</a:t>
            </a:r>
          </a:p>
          <a:p>
            <a:pPr algn="just">
              <a:lnSpc>
                <a:spcPct val="150000"/>
              </a:lnSpc>
              <a:buNone/>
            </a:pPr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                            B = B(M)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6172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Marginal Abatement Cost (MAC)</a:t>
            </a:r>
            <a:r>
              <a:rPr lang="en-GB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Cost of each successive unit of reduction in the amount of pollution.</a:t>
            </a:r>
          </a:p>
          <a:p>
            <a:pPr algn="just">
              <a:lnSpc>
                <a:spcPct val="150000"/>
              </a:lnSpc>
            </a:pPr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Abatement costs include:</a:t>
            </a:r>
          </a:p>
          <a:p>
            <a:pPr lvl="1" algn="just">
              <a:lnSpc>
                <a:spcPct val="150000"/>
              </a:lnSpc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Costs of installing to remove pollutants from discharges</a:t>
            </a:r>
          </a:p>
          <a:p>
            <a:pPr lvl="1" algn="just">
              <a:lnSpc>
                <a:spcPct val="150000"/>
              </a:lnSpc>
            </a:pPr>
            <a:endParaRPr lang="en-GB" sz="12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Costs of using “clean” production technologies</a:t>
            </a:r>
          </a:p>
          <a:p>
            <a:pPr lvl="1" algn="just">
              <a:lnSpc>
                <a:spcPct val="150000"/>
              </a:lnSpc>
            </a:pPr>
            <a:endParaRPr lang="en-GB" sz="12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Costs of reducing emissions by operating polluting plants at lower output</a:t>
            </a:r>
          </a:p>
          <a:p>
            <a:pPr lvl="1" algn="just">
              <a:lnSpc>
                <a:spcPct val="150000"/>
              </a:lnSpc>
            </a:pPr>
            <a:endParaRPr lang="en-GB" sz="12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Costs of premature closure of polluting production facilities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10600" cy="55165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GB" b="1" dirty="0">
                <a:latin typeface="Times New Roman" pitchFamily="18" charset="0"/>
                <a:cs typeface="Times New Roman" pitchFamily="18" charset="0"/>
              </a:rPr>
              <a:t>Total damage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is thought to rise at increasing rate with the size of emission</a:t>
            </a:r>
          </a:p>
          <a:p>
            <a:pPr lvl="1">
              <a:lnSpc>
                <a:spcPct val="150000"/>
              </a:lnSpc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So marginal damage cost is increasing with M</a:t>
            </a:r>
          </a:p>
          <a:p>
            <a:pPr lvl="1">
              <a:lnSpc>
                <a:spcPct val="150000"/>
              </a:lnSpc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GB" b="1" dirty="0">
                <a:latin typeface="Times New Roman" pitchFamily="18" charset="0"/>
                <a:cs typeface="Times New Roman" pitchFamily="18" charset="0"/>
              </a:rPr>
              <a:t>Total benefit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will rise at a decreasing rate as emission increases</a:t>
            </a:r>
          </a:p>
          <a:p>
            <a:pPr lvl="1">
              <a:lnSpc>
                <a:spcPct val="150000"/>
              </a:lnSpc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Per unit pollution abatement cost will be more expensive at greater level of pollution reduction</a:t>
            </a:r>
          </a:p>
          <a:p>
            <a:pPr lvl="1">
              <a:lnSpc>
                <a:spcPct val="150000"/>
              </a:lnSpc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So marginal benefit (abatement / control cost) will fall with 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Efficient level of pollution MDC=MAC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71241"/>
            <a:ext cx="5472607" cy="435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615" y="609600"/>
            <a:ext cx="8229600" cy="792162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Example 1: Socially optimal level of pollution</a:t>
            </a:r>
            <a:endParaRPr lang="en-US" sz="2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01762"/>
                <a:ext cx="8229600" cy="4999038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/>
                  <a:t>Suppose that the total damage and total benefits functions have the following particular forms: </a:t>
                </a:r>
              </a:p>
              <a:p>
                <a:pPr>
                  <a:lnSpc>
                    <a:spcPct val="150000"/>
                  </a:lnSpc>
                </a:pPr>
                <a:endParaRPr lang="en-US" sz="2000" dirty="0"/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D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m</m:t>
                        </m:r>
                      </m:e>
                      <m:sup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 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m</m:t>
                    </m:r>
                    <m:r>
                      <a:rPr lang="en-US" sz="2400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≥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0</m:t>
                    </m:r>
                  </m:oMath>
                </a14:m>
                <a:endParaRPr lang="en-US" sz="2400" b="0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B</m:t>
                        </m:r>
                        <m:r>
                          <a:rPr lang="en-US" sz="2400" i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=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96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m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−0.2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m</m:t>
                        </m:r>
                      </m:e>
                      <m:sup>
                        <m:r>
                          <a:rPr lang="en-US" sz="2400" i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    0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m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≤240</m:t>
                    </m:r>
                  </m:oMath>
                </a14:m>
                <a:endParaRPr lang="en-GB" sz="2400" b="1" dirty="0"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GB" sz="2000" b="1" dirty="0">
                  <a:cs typeface="Times New Roman" pitchFamily="18" charset="0"/>
                </a:endParaRP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sz="2400" dirty="0">
                    <a:cs typeface="Times New Roman" pitchFamily="18" charset="0"/>
                  </a:rPr>
                  <a:t>Determine the socially optimal (efficient) emission level m*?</a:t>
                </a: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GB" sz="2400" dirty="0">
                    <a:cs typeface="Times New Roman" pitchFamily="18" charset="0"/>
                  </a:rPr>
                  <a:t>Total net benefit at optimal emission level m*?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01762"/>
                <a:ext cx="8229600" cy="4999038"/>
              </a:xfrm>
              <a:blipFill>
                <a:blip r:embed="rId2"/>
                <a:stretch>
                  <a:fillRect l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rgbClr val="0070C0"/>
                </a:solidFill>
              </a:rPr>
              <a:t>Pollution Control Instruments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2800" b="1" dirty="0">
                <a:cs typeface="Times New Roman" pitchFamily="18" charset="0"/>
              </a:rPr>
              <a:t>Many instruments </a:t>
            </a:r>
            <a:r>
              <a:rPr lang="en-GB" sz="2800" dirty="0">
                <a:cs typeface="Times New Roman" pitchFamily="18" charset="0"/>
              </a:rPr>
              <a:t>available f</a:t>
            </a:r>
            <a:r>
              <a:rPr lang="en-US" sz="2800" dirty="0"/>
              <a:t>or achieving pollution abatement targets. </a:t>
            </a:r>
          </a:p>
          <a:p>
            <a:endParaRPr lang="en-US" sz="2800" dirty="0"/>
          </a:p>
          <a:p>
            <a:pPr lvl="1"/>
            <a:r>
              <a:rPr lang="en-GB" dirty="0">
                <a:cs typeface="Times New Roman" pitchFamily="18" charset="0"/>
              </a:rPr>
              <a:t>How to choose instruments?</a:t>
            </a:r>
          </a:p>
          <a:p>
            <a:pPr marL="457200" lvl="1" indent="0">
              <a:buNone/>
            </a:pPr>
            <a:endParaRPr lang="en-GB" dirty="0">
              <a:cs typeface="Times New Roman" pitchFamily="18" charset="0"/>
            </a:endParaRPr>
          </a:p>
          <a:p>
            <a:r>
              <a:rPr lang="en-GB" sz="2800" dirty="0">
                <a:cs typeface="Times New Roman" pitchFamily="18" charset="0"/>
              </a:rPr>
              <a:t>There are different </a:t>
            </a:r>
            <a:r>
              <a:rPr lang="en-GB" sz="2800" b="1" dirty="0">
                <a:cs typeface="Times New Roman" pitchFamily="18" charset="0"/>
              </a:rPr>
              <a:t>criteria</a:t>
            </a:r>
            <a:r>
              <a:rPr lang="en-GB" sz="2800" dirty="0">
                <a:cs typeface="Times New Roman" pitchFamily="18" charset="0"/>
              </a:rPr>
              <a:t> for choosing the control instruments</a:t>
            </a:r>
          </a:p>
        </p:txBody>
      </p:sp>
    </p:spTree>
    <p:extLst>
      <p:ext uri="{BB962C8B-B14F-4D97-AF65-F5344CB8AC3E}">
        <p14:creationId xmlns:p14="http://schemas.microsoft.com/office/powerpoint/2010/main" val="460084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Pollution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Waste: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something that is an unwanted by-product of economic activity.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Emissions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discharges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 Any waste flow into the environment.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Pollution: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Any chemical or physical change in the environment due to waste emission that is harmful to any living organism.</a:t>
            </a:r>
          </a:p>
          <a:p>
            <a:pPr lvl="1" algn="just">
              <a:lnSpc>
                <a:spcPct val="150000"/>
              </a:lnSpc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Given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not all emissions of waste damage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the environment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T6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207218"/>
            <a:ext cx="8305800" cy="653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382000" cy="55927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GB" b="1" dirty="0">
                <a:solidFill>
                  <a:srgbClr val="0070C0"/>
                </a:solidFill>
                <a:latin typeface="+mj-lt"/>
                <a:cs typeface="Times New Roman" pitchFamily="18" charset="0"/>
              </a:rPr>
              <a:t>Pollution control instruments</a:t>
            </a:r>
            <a:r>
              <a:rPr lang="en-GB" dirty="0">
                <a:solidFill>
                  <a:srgbClr val="0070C0"/>
                </a:solidFill>
                <a:latin typeface="+mj-lt"/>
                <a:cs typeface="Times New Roman" pitchFamily="18" charset="0"/>
              </a:rPr>
              <a:t> </a:t>
            </a:r>
            <a:r>
              <a:rPr lang="en-GB" dirty="0">
                <a:latin typeface="+mj-lt"/>
                <a:cs typeface="Times New Roman" pitchFamily="18" charset="0"/>
              </a:rPr>
              <a:t>available for internalization of externalities:</a:t>
            </a:r>
            <a:endParaRPr lang="en-GB" dirty="0">
              <a:latin typeface="+mj-lt"/>
              <a:ea typeface="Times New Roman" pitchFamily="18" charset="0"/>
              <a:cs typeface="Arial" charset="0"/>
            </a:endParaRPr>
          </a:p>
          <a:p>
            <a:pPr algn="just">
              <a:lnSpc>
                <a:spcPct val="150000"/>
              </a:lnSpc>
            </a:pPr>
            <a:endParaRPr lang="en-GB" sz="2800" dirty="0">
              <a:latin typeface="+mj-lt"/>
              <a:cs typeface="Times New Roman" pitchFamily="18" charset="0"/>
            </a:endParaRPr>
          </a:p>
          <a:p>
            <a:pPr marL="971550" lvl="1" indent="-514350">
              <a:lnSpc>
                <a:spcPct val="150000"/>
              </a:lnSpc>
              <a:buFont typeface="+mj-lt"/>
              <a:buAutoNum type="arabicParenR"/>
            </a:pPr>
            <a:r>
              <a:rPr lang="en-GB" b="1" dirty="0">
                <a:cs typeface="Times New Roman" pitchFamily="18" charset="0"/>
              </a:rPr>
              <a:t>Institutional approaches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arenR"/>
            </a:pPr>
            <a:r>
              <a:rPr lang="en-GB" b="1" dirty="0">
                <a:cs typeface="Times New Roman" pitchFamily="18" charset="0"/>
              </a:rPr>
              <a:t>Command and control regulations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arenR"/>
            </a:pPr>
            <a:r>
              <a:rPr lang="en-GB" b="1" dirty="0">
                <a:cs typeface="Times New Roman" pitchFamily="18" charset="0"/>
              </a:rPr>
              <a:t>Economic incentives (market-based) </a:t>
            </a:r>
            <a:r>
              <a:rPr lang="en-GB" dirty="0">
                <a:cs typeface="Times New Roman" pitchFamily="18" charset="0"/>
              </a:rPr>
              <a:t>instruments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1. Institutional approaches</a:t>
            </a:r>
            <a:endParaRPr lang="en-US" sz="4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One approach to achieving emissions targets is to improve existing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social or institutional arrangements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facilitate environmental damage-reducing voluntary decentralized behaviour.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GB" sz="3600" b="1" dirty="0">
                <a:latin typeface="Times New Roman" pitchFamily="18" charset="0"/>
                <a:cs typeface="Times New Roman" pitchFamily="18" charset="0"/>
              </a:rPr>
              <a:t>Facilitation of bargaining</a:t>
            </a:r>
          </a:p>
          <a:p>
            <a:pPr lvl="1" algn="just">
              <a:lnSpc>
                <a:spcPct val="150000"/>
              </a:lnSpc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The likelihood of bargaining taking place is low unless  enforceable property rights exist</a:t>
            </a:r>
          </a:p>
          <a:p>
            <a:pPr lvl="1" algn="just">
              <a:lnSpc>
                <a:spcPct val="150000"/>
              </a:lnSpc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Bargaining is facilitated by the existence of relatively small number of affected parties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/>
          <a:lstStyle/>
          <a:p>
            <a:pPr lvl="1" algn="just">
              <a:lnSpc>
                <a:spcPct val="150000"/>
              </a:lnSpc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Intertemporal bargaining: current and future generation</a:t>
            </a:r>
          </a:p>
          <a:p>
            <a:pPr lvl="1" algn="just">
              <a:lnSpc>
                <a:spcPct val="150000"/>
              </a:lnSpc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Unable to bring efficiency in public goods due to:</a:t>
            </a:r>
          </a:p>
          <a:p>
            <a:pPr lvl="2" algn="just">
              <a:lnSpc>
                <a:spcPct val="150000"/>
              </a:lnSpc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Non-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excludablity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Indivisibility (non-rival)</a:t>
            </a:r>
          </a:p>
          <a:p>
            <a:pPr lvl="1" algn="just">
              <a:lnSpc>
                <a:spcPct val="150000"/>
              </a:lnSpc>
            </a:pPr>
            <a:r>
              <a:rPr lang="en-GB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Government’s role: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Facilitate for cost effectiveness through defining property rights, identifying pollution producers and recipient, disclosing information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b="1" dirty="0">
                <a:latin typeface="Times New Roman" pitchFamily="18" charset="0"/>
                <a:cs typeface="Times New Roman" pitchFamily="18" charset="0"/>
              </a:rPr>
              <a:t>Liability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600" dirty="0">
                <a:latin typeface="+mj-lt"/>
                <a:ea typeface="Times New Roman"/>
              </a:rPr>
              <a:t>Codification of </a:t>
            </a:r>
            <a:r>
              <a:rPr lang="en-GB" sz="2600" b="1" dirty="0">
                <a:latin typeface="+mj-lt"/>
                <a:ea typeface="Times New Roman"/>
              </a:rPr>
              <a:t>liability</a:t>
            </a:r>
            <a:r>
              <a:rPr lang="en-GB" sz="2600" dirty="0">
                <a:latin typeface="+mj-lt"/>
                <a:ea typeface="Times New Roman"/>
              </a:rPr>
              <a:t> for environmental damage</a:t>
            </a:r>
            <a:endParaRPr lang="en-GB" sz="2600" dirty="0">
              <a:latin typeface="+mj-lt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Role of the judiciary system to bring about efficient outcome</a:t>
            </a:r>
          </a:p>
          <a:p>
            <a:pPr lvl="1" algn="just">
              <a:lnSpc>
                <a:spcPct val="150000"/>
              </a:lnSpc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Existence of general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legal principle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which make organizations/persons liable for the adverse external effects of their action</a:t>
            </a:r>
          </a:p>
          <a:p>
            <a:pPr lvl="1" algn="just">
              <a:lnSpc>
                <a:spcPct val="150000"/>
              </a:lnSpc>
            </a:pPr>
            <a:r>
              <a:rPr lang="en-GB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Problem: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damage becomes apparent a long time after the relevant pollutants were discharged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b="1" dirty="0">
                <a:latin typeface="Times New Roman" pitchFamily="18" charset="0"/>
                <a:cs typeface="Times New Roman" pitchFamily="18" charset="0"/>
              </a:rPr>
              <a:t>Development of social responsibility</a:t>
            </a:r>
          </a:p>
          <a:p>
            <a:pPr marL="0" indent="0">
              <a:buNone/>
            </a:pPr>
            <a:r>
              <a:rPr lang="en-GB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Education and socialisation programmes promoting ‘citizenship’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GB" dirty="0">
                <a:latin typeface="Times New Roman" pitchFamily="18" charset="0"/>
                <a:cs typeface="Times New Roman" pitchFamily="18" charset="0"/>
              </a:rPr>
              <a:t>Pollution happen, in the final analysis, because of self-interest, thoughtless and uncoordinated behaviour</a:t>
            </a:r>
          </a:p>
          <a:p>
            <a:pPr lvl="1"/>
            <a:r>
              <a:rPr lang="en-GB" dirty="0">
                <a:latin typeface="Times New Roman" pitchFamily="18" charset="0"/>
                <a:cs typeface="Times New Roman" pitchFamily="18" charset="0"/>
              </a:rPr>
              <a:t>Encouraging people to act as responsible citizens</a:t>
            </a:r>
          </a:p>
          <a:p>
            <a:pPr lvl="2"/>
            <a:r>
              <a:rPr lang="en-GB" dirty="0">
                <a:latin typeface="Times New Roman" pitchFamily="18" charset="0"/>
                <a:cs typeface="Times New Roman" pitchFamily="18" charset="0"/>
              </a:rPr>
              <a:t>Educational institutions</a:t>
            </a:r>
          </a:p>
          <a:p>
            <a:pPr lvl="2"/>
            <a:r>
              <a:rPr lang="en-GB" dirty="0">
                <a:latin typeface="Times New Roman" pitchFamily="18" charset="0"/>
                <a:cs typeface="Times New Roman" pitchFamily="18" charset="0"/>
              </a:rPr>
              <a:t>Mass communication media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dirty="0"/>
              <a:t>‘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cultural’ instruments that promote </a:t>
            </a:r>
          </a:p>
          <a:p>
            <a:pPr marL="914400" lvl="2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‘social responsibility’</a:t>
            </a:r>
            <a:endParaRPr lang="en-GB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5580112" y="4255549"/>
            <a:ext cx="792088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0800" y="4191000"/>
            <a:ext cx="2590800" cy="16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help achieve specific targets (environmental goals) and to promote ethical behavior.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>
                <a:solidFill>
                  <a:srgbClr val="0070C0"/>
                </a:solidFill>
                <a:latin typeface="+mn-lt"/>
              </a:rPr>
              <a:t>2. Command and control regulations</a:t>
            </a:r>
            <a:br>
              <a:rPr lang="en-GB" sz="3600" b="1" dirty="0">
                <a:solidFill>
                  <a:srgbClr val="0070C0"/>
                </a:solidFill>
                <a:latin typeface="+mn-lt"/>
              </a:rPr>
            </a:br>
            <a:r>
              <a:rPr lang="en-GB" sz="3600" b="1" dirty="0">
                <a:solidFill>
                  <a:srgbClr val="0070C0"/>
                </a:solidFill>
                <a:latin typeface="+mn-lt"/>
              </a:rPr>
              <a:t>(emission standard)</a:t>
            </a:r>
            <a:endParaRPr lang="en-US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3500" b="1" dirty="0">
                <a:latin typeface="Times New Roman" pitchFamily="18" charset="0"/>
                <a:cs typeface="Times New Roman" pitchFamily="18" charset="0"/>
              </a:rPr>
              <a:t>Dominant method </a:t>
            </a:r>
            <a:r>
              <a:rPr lang="en-GB" sz="3500" dirty="0">
                <a:latin typeface="Times New Roman" pitchFamily="18" charset="0"/>
                <a:cs typeface="Times New Roman" pitchFamily="18" charset="0"/>
              </a:rPr>
              <a:t>in most countries</a:t>
            </a:r>
          </a:p>
          <a:p>
            <a:pPr lvl="1"/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C &amp; C operate by </a:t>
            </a:r>
            <a:r>
              <a:rPr lang="en-GB" sz="3000" b="1" dirty="0">
                <a:latin typeface="Times New Roman" pitchFamily="18" charset="0"/>
                <a:cs typeface="Times New Roman" pitchFamily="18" charset="0"/>
              </a:rPr>
              <a:t>imposing mandatory obligations/ restrictions</a:t>
            </a:r>
          </a:p>
          <a:p>
            <a:pPr lvl="1"/>
            <a:r>
              <a:rPr lang="en-US" sz="3000" b="1" dirty="0">
                <a:latin typeface="Times" panose="02020603050405020304" pitchFamily="18" charset="0"/>
                <a:cs typeface="Times" panose="02020603050405020304" pitchFamily="18" charset="0"/>
              </a:rPr>
              <a:t>Legal limit </a:t>
            </a:r>
            <a:r>
              <a:rPr lang="en-US" sz="3000" dirty="0">
                <a:latin typeface="Times" panose="02020603050405020304" pitchFamily="18" charset="0"/>
                <a:cs typeface="Times" panose="02020603050405020304" pitchFamily="18" charset="0"/>
              </a:rPr>
              <a:t>on the amount of a pollutant that an individual source is allowed to emit. </a:t>
            </a:r>
            <a:endParaRPr lang="en-GB" sz="3000" b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lvl="2"/>
            <a:r>
              <a:rPr lang="en-GB" sz="2600" dirty="0">
                <a:latin typeface="Times New Roman" pitchFamily="18" charset="0"/>
                <a:cs typeface="Times New Roman" pitchFamily="18" charset="0"/>
              </a:rPr>
              <a:t>Direct control over polluters</a:t>
            </a:r>
          </a:p>
          <a:p>
            <a:pPr lvl="1"/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Externalities are by-products in the production of intended final output</a:t>
            </a:r>
          </a:p>
          <a:p>
            <a:pPr lvl="1"/>
            <a:r>
              <a:rPr lang="en-GB" sz="3000" dirty="0">
                <a:latin typeface="Times New Roman" pitchFamily="18" charset="0"/>
                <a:cs typeface="Times New Roman" pitchFamily="18" charset="0"/>
              </a:rPr>
              <a:t>The extent will depend on:</a:t>
            </a:r>
          </a:p>
          <a:p>
            <a:pPr lvl="2"/>
            <a:r>
              <a:rPr lang="en-GB" sz="2600" dirty="0">
                <a:latin typeface="Times New Roman" pitchFamily="18" charset="0"/>
                <a:cs typeface="Times New Roman" pitchFamily="18" charset="0"/>
              </a:rPr>
              <a:t>Which goods are being produced and in what quantities-inputs</a:t>
            </a:r>
          </a:p>
          <a:p>
            <a:pPr lvl="2"/>
            <a:r>
              <a:rPr lang="en-GB" sz="2600" dirty="0">
                <a:latin typeface="Times New Roman" pitchFamily="18" charset="0"/>
                <a:cs typeface="Times New Roman" pitchFamily="18" charset="0"/>
              </a:rPr>
              <a:t>Production technique</a:t>
            </a:r>
          </a:p>
          <a:p>
            <a:pPr lvl="2"/>
            <a:r>
              <a:rPr lang="en-GB" sz="2600" dirty="0">
                <a:latin typeface="Times New Roman" pitchFamily="18" charset="0"/>
                <a:cs typeface="Times New Roman" pitchFamily="18" charset="0"/>
              </a:rPr>
              <a:t>Location of emission source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C &amp; C regulations can be designed to intervene at any of the above stages, but commonly</a:t>
            </a:r>
          </a:p>
          <a:p>
            <a:pPr lvl="1">
              <a:lnSpc>
                <a:spcPct val="150000"/>
              </a:lnSpc>
            </a:pPr>
            <a:r>
              <a:rPr lang="en-GB" sz="3000" b="1" dirty="0">
                <a:latin typeface="Times New Roman" pitchFamily="18" charset="0"/>
                <a:cs typeface="Times New Roman" pitchFamily="18" charset="0"/>
              </a:rPr>
              <a:t>Non-transferable emission license</a:t>
            </a:r>
          </a:p>
          <a:p>
            <a:pPr lvl="1">
              <a:lnSpc>
                <a:spcPct val="150000"/>
              </a:lnSpc>
            </a:pPr>
            <a:r>
              <a:rPr lang="en-GB" sz="3000" b="1" dirty="0">
                <a:latin typeface="Times New Roman" pitchFamily="18" charset="0"/>
                <a:cs typeface="Times New Roman" pitchFamily="18" charset="0"/>
              </a:rPr>
              <a:t>Impose minimum technology requirements</a:t>
            </a:r>
          </a:p>
          <a:p>
            <a:pPr lvl="1">
              <a:lnSpc>
                <a:spcPct val="150000"/>
              </a:lnSpc>
            </a:pPr>
            <a:r>
              <a:rPr lang="en-GB" sz="3000" b="1" dirty="0">
                <a:latin typeface="Times New Roman" pitchFamily="18" charset="0"/>
                <a:cs typeface="Times New Roman" pitchFamily="18" charset="0"/>
              </a:rPr>
              <a:t>Location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C &amp; C regulations can be:</a:t>
            </a:r>
          </a:p>
          <a:p>
            <a:pPr lvl="1">
              <a:lnSpc>
                <a:spcPct val="150000"/>
              </a:lnSpc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Uniform</a:t>
            </a:r>
          </a:p>
          <a:p>
            <a:pPr lvl="1">
              <a:lnSpc>
                <a:spcPct val="150000"/>
              </a:lnSpc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Differentiated – require information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Non-transferable emissions licences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creates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licences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(also known as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permits or quotas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for that total allowable quantity for a particular pollutant. 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After adopting some criterion for apportioning licences among the individual sources, 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These licenses are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non-transferable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 that is, the licences cannot be transferred (exchanged) between firms. 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Therefore, each firm’s initial allocation of pollution licences sets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maximum amount of emissions that it is allowed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6138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Successful operation of license schemes is unlikely if polluters believe their actions are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not observed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or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if the penalties on polluters not meeting license restrictions are low relative to the cost of abatement.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Pollution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refers to the release of substances into the environment that creates inconvenience or endanger to humans and other living things.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Much of it comes from natural resources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Human activity adds more contaminants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Industrial activity both harms human health and disturbs natural ecology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Instruments which impose minimum technology requirements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10600" cy="5029200"/>
          </a:xfrm>
        </p:spPr>
        <p:txBody>
          <a:bodyPr>
            <a:normAutofit lnSpcReduction="10000"/>
          </a:bodyPr>
          <a:lstStyle/>
          <a:p>
            <a:pPr marL="514350" indent="-457200"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Consist of regulations which specify required characteristics of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production processes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capital equipment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used.</a:t>
            </a:r>
          </a:p>
          <a:p>
            <a:pPr marL="514350" indent="-457200"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other words, minimum technology requirements are imposed upon potential polluters.</a:t>
            </a:r>
          </a:p>
          <a:p>
            <a:pPr marL="514350" indent="-457200"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Sometimes the specific technique adopted is sometimes negotiated between the government and the regulated parties on an individual basis. </a:t>
            </a:r>
            <a:endParaRPr lang="en-US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Location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Pollution control objectives , in so far as they are concerned only with reducing human exposure to pollutants,</a:t>
            </a:r>
          </a:p>
          <a:p>
            <a:pPr lvl="1" algn="just">
              <a:lnSpc>
                <a:spcPct val="160000"/>
              </a:lnSpc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could be met by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separating the locations of people and  pollution sources.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60000"/>
              </a:lnSpc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This is only relevant where the pollutant is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not uniformly mixing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so that its effects are spatially differentiated.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Location decisions of this kind will not be appropriate where we are concerned about wider ecosystem impacts or where pollution is uniformly mixing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rgbClr val="0070C0"/>
                </a:solidFill>
                <a:cs typeface="Times New Roman" pitchFamily="18" charset="0"/>
              </a:rPr>
              <a:t>3. Market-based mechanism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algn="just"/>
            <a:r>
              <a:rPr lang="en-GB" dirty="0">
                <a:latin typeface="Times New Roman" pitchFamily="18" charset="0"/>
                <a:cs typeface="Times New Roman" pitchFamily="18" charset="0"/>
              </a:rPr>
              <a:t>Market based mechanism create incentives to:</a:t>
            </a:r>
          </a:p>
          <a:p>
            <a:pPr lvl="1" algn="just"/>
            <a:r>
              <a:rPr lang="en-GB" sz="2400" dirty="0">
                <a:latin typeface="Times" panose="02020603050405020304" pitchFamily="18" charset="0"/>
                <a:cs typeface="Times" panose="02020603050405020304" pitchFamily="18" charset="0"/>
              </a:rPr>
              <a:t>Change their behaviour</a:t>
            </a:r>
          </a:p>
          <a:p>
            <a:pPr lvl="1" algn="just"/>
            <a:r>
              <a:rPr lang="en-GB" sz="2400" dirty="0">
                <a:latin typeface="Times" panose="02020603050405020304" pitchFamily="18" charset="0"/>
                <a:cs typeface="Times" panose="02020603050405020304" pitchFamily="18" charset="0"/>
              </a:rPr>
              <a:t>Change structure of pay-offs</a:t>
            </a:r>
          </a:p>
          <a:p>
            <a:pPr lvl="1" algn="just"/>
            <a:r>
              <a:rPr lang="en-GB" sz="2400" dirty="0">
                <a:latin typeface="Times" panose="02020603050405020304" pitchFamily="18" charset="0"/>
                <a:cs typeface="Times" panose="02020603050405020304" pitchFamily="18" charset="0"/>
              </a:rPr>
              <a:t>May take the form of:</a:t>
            </a:r>
          </a:p>
          <a:p>
            <a:pPr lvl="2" algn="just"/>
            <a:r>
              <a:rPr lang="en-GB" sz="2000" b="1" dirty="0">
                <a:latin typeface="Times" panose="02020603050405020304" pitchFamily="18" charset="0"/>
                <a:cs typeface="Times" panose="02020603050405020304" pitchFamily="18" charset="0"/>
              </a:rPr>
              <a:t>Tradeable/transferable emission permits</a:t>
            </a:r>
          </a:p>
          <a:p>
            <a:pPr lvl="2" algn="just"/>
            <a:r>
              <a:rPr lang="en-GB" sz="2000" b="1" dirty="0">
                <a:latin typeface="Times" panose="02020603050405020304" pitchFamily="18" charset="0"/>
                <a:cs typeface="Times" panose="02020603050405020304" pitchFamily="18" charset="0"/>
              </a:rPr>
              <a:t>Emission tax </a:t>
            </a:r>
            <a:r>
              <a:rPr lang="en-GB" sz="2000" dirty="0">
                <a:latin typeface="Times" panose="02020603050405020304" pitchFamily="18" charset="0"/>
                <a:cs typeface="Times" panose="02020603050405020304" pitchFamily="18" charset="0"/>
              </a:rPr>
              <a:t>– </a:t>
            </a:r>
            <a:r>
              <a:rPr lang="en-US" sz="2000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imposition of taxes on polluting emissions </a:t>
            </a:r>
            <a:endParaRPr lang="en-GB" sz="2000" dirty="0">
              <a:solidFill>
                <a:srgbClr val="FF00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lvl="2" algn="just"/>
            <a:r>
              <a:rPr lang="en-GB" sz="2000" b="1" dirty="0">
                <a:latin typeface="Times" panose="02020603050405020304" pitchFamily="18" charset="0"/>
                <a:cs typeface="Times" panose="02020603050405020304" pitchFamily="18" charset="0"/>
              </a:rPr>
              <a:t>Abatement subsidies-</a:t>
            </a:r>
            <a:r>
              <a:rPr lang="en-US" sz="2000" b="1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the payment of subsidies for emissions abatement</a:t>
            </a:r>
            <a:endParaRPr lang="en-GB" sz="20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62600"/>
          </a:xfrm>
        </p:spPr>
        <p:txBody>
          <a:bodyPr/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Advantages:</a:t>
            </a:r>
          </a:p>
          <a:p>
            <a:pPr lvl="1"/>
            <a:r>
              <a:rPr lang="en-GB" dirty="0">
                <a:latin typeface="Times New Roman" pitchFamily="18" charset="0"/>
                <a:cs typeface="Times New Roman" pitchFamily="18" charset="0"/>
              </a:rPr>
              <a:t>Static efficiency</a:t>
            </a:r>
          </a:p>
          <a:p>
            <a:pPr lvl="1"/>
            <a:r>
              <a:rPr lang="en-GB" dirty="0">
                <a:latin typeface="Times New Roman" pitchFamily="18" charset="0"/>
                <a:cs typeface="Times New Roman" pitchFamily="18" charset="0"/>
              </a:rPr>
              <a:t>Dynamic efficiency</a:t>
            </a:r>
          </a:p>
          <a:p>
            <a:pPr lvl="1"/>
            <a:r>
              <a:rPr lang="en-GB" dirty="0">
                <a:latin typeface="Times New Roman" pitchFamily="18" charset="0"/>
                <a:cs typeface="Times New Roman" pitchFamily="18" charset="0"/>
              </a:rPr>
              <a:t>Revenue</a:t>
            </a:r>
          </a:p>
          <a:p>
            <a:pPr lvl="1"/>
            <a:r>
              <a:rPr lang="en-GB" dirty="0">
                <a:latin typeface="Times New Roman" pitchFamily="18" charset="0"/>
                <a:cs typeface="Times New Roman" pitchFamily="18" charset="0"/>
              </a:rPr>
              <a:t>Robustness to negotiated emission</a:t>
            </a:r>
          </a:p>
          <a:p>
            <a:pPr lvl="1"/>
            <a:r>
              <a:rPr lang="en-GB" dirty="0">
                <a:latin typeface="Times New Roman" pitchFamily="18" charset="0"/>
                <a:cs typeface="Times New Roman" pitchFamily="18" charset="0"/>
              </a:rPr>
              <a:t>Cost limiting properties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/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Limitations</a:t>
            </a:r>
          </a:p>
          <a:p>
            <a:pPr lvl="1" algn="just"/>
            <a:r>
              <a:rPr lang="en-GB" dirty="0">
                <a:latin typeface="Times New Roman" pitchFamily="18" charset="0"/>
                <a:cs typeface="Times New Roman" pitchFamily="18" charset="0"/>
              </a:rPr>
              <a:t>Uncertain environmental impact</a:t>
            </a:r>
          </a:p>
          <a:p>
            <a:pPr lvl="1" algn="just"/>
            <a:r>
              <a:rPr lang="en-GB" dirty="0">
                <a:latin typeface="Times New Roman" pitchFamily="18" charset="0"/>
                <a:cs typeface="Times New Roman" pitchFamily="18" charset="0"/>
              </a:rPr>
              <a:t>Geographical differences</a:t>
            </a:r>
          </a:p>
          <a:p>
            <a:pPr lvl="1" algn="just"/>
            <a:r>
              <a:rPr lang="en-GB" dirty="0">
                <a:latin typeface="Times New Roman" pitchFamily="18" charset="0"/>
                <a:cs typeface="Times New Roman" pitchFamily="18" charset="0"/>
              </a:rPr>
              <a:t>Compatibility with business decision-making structure</a:t>
            </a:r>
          </a:p>
          <a:p>
            <a:pPr lvl="1" algn="just"/>
            <a:r>
              <a:rPr lang="en-GB" dirty="0">
                <a:latin typeface="Times New Roman" pitchFamily="18" charset="0"/>
                <a:cs typeface="Times New Roman" pitchFamily="18" charset="0"/>
              </a:rPr>
              <a:t>Monopoly polluters</a:t>
            </a:r>
          </a:p>
          <a:p>
            <a:pPr lvl="1" algn="just"/>
            <a:r>
              <a:rPr lang="en-GB">
                <a:latin typeface="Times New Roman" pitchFamily="18" charset="0"/>
                <a:cs typeface="Times New Roman" pitchFamily="18" charset="0"/>
              </a:rPr>
              <a:t>Administrative costs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Transferable Emission Permits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Essentially, the main idea behind transferable emission permits is to create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 market for pollution rights. </a:t>
            </a:r>
          </a:p>
          <a:p>
            <a:pPr algn="just">
              <a:lnSpc>
                <a:spcPct val="16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pollution right simply signifies a permit which consists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 unit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(pound, ton, etc.) of a specific pollutant. </a:t>
            </a:r>
          </a:p>
          <a:p>
            <a:pPr algn="just">
              <a:lnSpc>
                <a:spcPct val="16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 general, the system of transferable permit operate on the basis of the following basic postulates:</a:t>
            </a:r>
          </a:p>
          <a:p>
            <a:pPr lvl="1" algn="just">
              <a:lnSpc>
                <a:spcPct val="16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is possible to obtain legally sanctioned right to pollute</a:t>
            </a:r>
          </a:p>
          <a:p>
            <a:pPr lvl="1" algn="just">
              <a:lnSpc>
                <a:spcPct val="16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These rights (permits) are clearly defined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/>
          </a:bodyPr>
          <a:lstStyle/>
          <a:p>
            <a:pPr lvl="1" algn="just">
              <a:lnSpc>
                <a:spcPct val="15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total number of permits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the initial distribution of the total permits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among the various polluters are assigned by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government agencies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 addition, polluters emitting in excess of their allowances are subject to a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stiff monetary penalty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Pollution permits are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freely transferable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That is, they can be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freely traded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marketplace.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Principal Advantages of Emission Permits 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They are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least interventionist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They are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cost-effective,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especially when the number of parties involved in the exchange of permits is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large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They provide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observable prices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environmental services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They can be applied to a wide range of environmental problems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sz="3100" b="1" dirty="0">
                <a:solidFill>
                  <a:srgbClr val="0070C0"/>
                </a:solidFill>
              </a:rPr>
              <a:t>Disadvantages of Transferable Emission Permits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mechanisms used to distribute permits among potential users could have significant equity implications.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idea of permits to pollute conveys, to some, a reprehensible moral and ethical value.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applicability is questionable for pollution problems with an international scope.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They are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ineffective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when there are not enough participants to make the market function.</a:t>
            </a:r>
          </a:p>
          <a:p>
            <a:pPr algn="just"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Permits can be accumulated by firms for the purpose of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deterring entrants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 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by environmental groups for the purpose of attaining the groups’ environmental objectives.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Pollutants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Pollutants: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A waste material that pollutes air, water or soil. 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a. A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stock pollutant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pollutant for which the environment has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little or no absorptive capacity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pPr marL="800100" lvl="2" indent="0" algn="just">
              <a:buNone/>
            </a:pP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Non biodegradable bottles</a:t>
            </a:r>
          </a:p>
          <a:p>
            <a:pPr marL="800100" lvl="2" indent="0" algn="just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ii. Heavy metals </a:t>
            </a:r>
          </a:p>
          <a:p>
            <a:pPr marL="800100" lvl="2" indent="0" algn="just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iii. Some synthetic chemicals (e.g., dioxins)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buFont typeface="Times" pitchFamily="18" charset="0"/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Emissions taxes/ Emissions charges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Direct charges based on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quantity and/or quality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a pollutant	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An emission charge is a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per-unit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pollutant fee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collected by the government.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Charges are economic incentives.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Each firm will independently reduce emissions until its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marginal control cost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equals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emission charge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This yields a cost-effective allocation </a:t>
            </a:r>
          </a:p>
          <a:p>
            <a:pPr marL="57150" indent="0" algn="just">
              <a:lnSpc>
                <a:spcPct val="160000"/>
              </a:lnSpc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difficulty with this approach is determining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how high the charge should be set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order to ensure that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resulting emission reduction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at the desired level.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84481"/>
            <a:ext cx="6872068" cy="639762"/>
          </a:xfrm>
        </p:spPr>
        <p:txBody>
          <a:bodyPr>
            <a:normAutofit fontScale="90000"/>
          </a:bodyPr>
          <a:lstStyle/>
          <a:p>
            <a:r>
              <a:rPr lang="en-GB" sz="4000" b="1" dirty="0">
                <a:solidFill>
                  <a:srgbClr val="0070C0"/>
                </a:solidFill>
              </a:rPr>
              <a:t>Environmental Subsidies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562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Financial payments designed to reduce damaging emissions or conserve scarce resources.</a:t>
            </a:r>
          </a:p>
          <a:p>
            <a:pPr algn="just">
              <a:lnSpc>
                <a:spcPct val="110000"/>
              </a:lnSpc>
            </a:pPr>
            <a:endParaRPr lang="en-GB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Two forms:</a:t>
            </a:r>
          </a:p>
          <a:p>
            <a:pPr lvl="1"/>
            <a:r>
              <a:rPr lang="en-GB" dirty="0">
                <a:latin typeface="Times New Roman" pitchFamily="18" charset="0"/>
                <a:cs typeface="Times New Roman" pitchFamily="18" charset="0"/>
              </a:rPr>
              <a:t>Subsidy for the cost of pollution abatement</a:t>
            </a:r>
          </a:p>
          <a:p>
            <a:pPr lvl="2"/>
            <a:r>
              <a:rPr lang="en-GB" dirty="0">
                <a:latin typeface="Times New Roman" pitchFamily="18" charset="0"/>
                <a:cs typeface="Times New Roman" pitchFamily="18" charset="0"/>
              </a:rPr>
              <a:t>Provide no incentive for abatement in the absence of other policy measures</a:t>
            </a:r>
          </a:p>
          <a:p>
            <a:pPr lvl="2"/>
            <a:r>
              <a:rPr lang="en-GB" dirty="0">
                <a:latin typeface="Times New Roman" pitchFamily="18" charset="0"/>
                <a:cs typeface="Times New Roman" pitchFamily="18" charset="0"/>
              </a:rPr>
              <a:t>May increase response to other policy measures</a:t>
            </a:r>
          </a:p>
          <a:p>
            <a:pPr lvl="2"/>
            <a:r>
              <a:rPr lang="en-GB" dirty="0">
                <a:latin typeface="Times New Roman" pitchFamily="18" charset="0"/>
                <a:cs typeface="Times New Roman" pitchFamily="18" charset="0"/>
              </a:rPr>
              <a:t>Aim to avoid effect on competitiveness</a:t>
            </a:r>
          </a:p>
          <a:p>
            <a:pPr lvl="1"/>
            <a:r>
              <a:rPr lang="en-GB" dirty="0">
                <a:latin typeface="Times New Roman" pitchFamily="18" charset="0"/>
                <a:cs typeface="Times New Roman" pitchFamily="18" charset="0"/>
              </a:rPr>
              <a:t>Marginal abatement subsidy</a:t>
            </a:r>
          </a:p>
          <a:p>
            <a:pPr lvl="2"/>
            <a:r>
              <a:rPr lang="en-GB" dirty="0">
                <a:latin typeface="Times New Roman" pitchFamily="18" charset="0"/>
                <a:cs typeface="Times New Roman" pitchFamily="18" charset="0"/>
              </a:rPr>
              <a:t>Would function as abatement incentive</a:t>
            </a:r>
          </a:p>
          <a:p>
            <a:pPr lvl="2"/>
            <a:r>
              <a:rPr lang="en-GB" dirty="0">
                <a:latin typeface="Times New Roman" pitchFamily="18" charset="0"/>
                <a:cs typeface="Times New Roman" pitchFamily="18" charset="0"/>
              </a:rPr>
              <a:t>May have the same effect as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Pigouvian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tax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169" y="457199"/>
            <a:ext cx="8229600" cy="396081"/>
          </a:xfrm>
        </p:spPr>
        <p:txBody>
          <a:bodyPr>
            <a:normAutofit fontScale="90000"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Example 2: Cost-effective pollutant emission</a:t>
            </a:r>
            <a:endParaRPr lang="en-US" sz="2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599" y="929480"/>
                <a:ext cx="8036169" cy="5547519"/>
              </a:xfrm>
            </p:spPr>
            <p:txBody>
              <a:bodyPr>
                <a:noAutofit/>
              </a:bodyPr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en-US" sz="2400" dirty="0">
                    <a:solidFill>
                      <a:srgbClr val="000000"/>
                    </a:solidFill>
                    <a:cs typeface="Times" panose="02020603050405020304" pitchFamily="18" charset="0"/>
                  </a:rPr>
                  <a:t>Suppose tannery factory initially emitting 20 units of water pollutant and glass factory initially emitting 50 units of air pollutant. If we want to control that pollution down to a total of 55 units of pollution?</a:t>
                </a:r>
              </a:p>
              <a:p>
                <a:pPr algn="just">
                  <a:lnSpc>
                    <a:spcPct val="150000"/>
                  </a:lnSpc>
                </a:pPr>
                <a:endParaRPr lang="en-US" sz="1600" dirty="0">
                  <a:solidFill>
                    <a:srgbClr val="000000"/>
                  </a:solidFill>
                  <a:cs typeface="Times" panose="02020603050405020304" pitchFamily="18" charset="0"/>
                </a:endParaRPr>
              </a:p>
              <a:p>
                <a:pPr algn="just"/>
                <a:r>
                  <a:rPr lang="en-US" sz="2400" dirty="0">
                    <a:solidFill>
                      <a:srgbClr val="000000"/>
                    </a:solidFill>
                    <a:cs typeface="Times" panose="02020603050405020304" pitchFamily="18" charset="0"/>
                  </a:rPr>
                  <a:t>E1 = 20    and E2 = 50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𝐌𝐂</m:t>
                        </m:r>
                      </m:e>
                      <m:sub>
                        <m:r>
                          <a:rPr lang="en-US" sz="2400" b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400" b="1">
                        <a:solidFill>
                          <a:srgbClr val="231F2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1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𝟐𝐪</m:t>
                        </m:r>
                      </m:e>
                      <m:sub>
                        <m:r>
                          <a:rPr lang="en-US" sz="2400" b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rgbClr val="000000"/>
                    </a:solidFill>
                    <a:cs typeface="Times" panose="02020603050405020304" pitchFamily="18" charset="0"/>
                  </a:rPr>
                  <a:t>  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𝐌𝐂</m:t>
                        </m:r>
                      </m:e>
                      <m:sub>
                        <m:r>
                          <a:rPr lang="en-US" sz="2400" b="1" i="0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400" b="1">
                        <a:solidFill>
                          <a:srgbClr val="231F2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1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0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400" b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𝐪</m:t>
                        </m:r>
                      </m:e>
                      <m:sub>
                        <m:r>
                          <a:rPr lang="en-US" sz="2400" b="1" i="0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sz="2400" dirty="0">
                  <a:solidFill>
                    <a:srgbClr val="000000"/>
                  </a:solidFill>
                  <a:cs typeface="Times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endParaRPr lang="en-US" sz="1600" dirty="0">
                  <a:solidFill>
                    <a:srgbClr val="000000"/>
                  </a:solidFill>
                  <a:cs typeface="Times" panose="02020603050405020304" pitchFamily="18" charset="0"/>
                </a:endParaRPr>
              </a:p>
              <a:p>
                <a:pPr marL="457200" indent="-457200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2400" dirty="0"/>
                  <a:t>How should the pollution control be allocated between the</a:t>
                </a:r>
                <a:br>
                  <a:rPr lang="en-US" sz="2400" dirty="0"/>
                </a:br>
                <a:r>
                  <a:rPr lang="en-US" sz="2400" dirty="0"/>
                  <a:t>two firms?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599" y="929480"/>
                <a:ext cx="8036169" cy="5547519"/>
              </a:xfrm>
              <a:blipFill>
                <a:blip r:embed="rId2"/>
                <a:stretch>
                  <a:fillRect l="-1214" r="-1138" b="-25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40475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169" y="457199"/>
            <a:ext cx="8229600" cy="396081"/>
          </a:xfrm>
        </p:spPr>
        <p:txBody>
          <a:bodyPr>
            <a:normAutofit fontScale="90000"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Example 3: Cost-effective pollutant emission</a:t>
            </a:r>
            <a:endParaRPr lang="en-US" sz="2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1" y="929480"/>
                <a:ext cx="8610600" cy="5699919"/>
              </a:xfrm>
            </p:spPr>
            <p:txBody>
              <a:bodyPr>
                <a:noAutofit/>
              </a:bodyPr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en-US" sz="2200" dirty="0">
                    <a:solidFill>
                      <a:srgbClr val="231F20"/>
                    </a:solidFill>
                  </a:rPr>
                  <a:t>Two firms can control emissions at the following marginal costs: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0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𝐌𝐂</m:t>
                        </m:r>
                      </m:e>
                      <m:sub>
                        <m:r>
                          <a:rPr lang="en-US" sz="2200" b="1" i="0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200" b="1" i="0" smtClean="0">
                        <a:solidFill>
                          <a:srgbClr val="231F2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200" b="1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0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𝟐𝟎𝟎𝐪</m:t>
                        </m:r>
                      </m:e>
                      <m:sub>
                        <m:r>
                          <a:rPr lang="en-US" sz="2200" b="1" i="0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200" dirty="0">
                    <a:solidFill>
                      <a:srgbClr val="231F20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𝐌𝐂</m:t>
                        </m:r>
                      </m:e>
                      <m:sub>
                        <m:r>
                          <a:rPr lang="en-US" sz="2200" b="1" i="0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200" b="1" i="0">
                        <a:solidFill>
                          <a:srgbClr val="231F2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200" b="1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0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𝟎𝟎𝐪</m:t>
                        </m:r>
                      </m:e>
                      <m:sub>
                        <m:r>
                          <a:rPr lang="en-US" sz="2200" b="1" i="0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200" i="1">
                        <a:solidFill>
                          <a:srgbClr val="231F2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solidFill>
                      <a:srgbClr val="231F20"/>
                    </a:solidFill>
                  </a:rPr>
                  <a:t>where: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US" sz="220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200" i="1">
                        <a:solidFill>
                          <a:srgbClr val="231F2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solidFill>
                      <a:srgbClr val="231F20"/>
                    </a:solidFill>
                  </a:rPr>
                  <a:t>&amp;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US" sz="2200" b="0" i="0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200" i="1">
                        <a:solidFill>
                          <a:srgbClr val="231F2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solidFill>
                      <a:srgbClr val="231F20"/>
                    </a:solidFill>
                  </a:rPr>
                  <a:t>are, respectively, the amount of emissions reduced by the first and second firms. Assume that </a:t>
                </a:r>
                <a:r>
                  <a:rPr lang="en-US" sz="2200" b="1" dirty="0">
                    <a:solidFill>
                      <a:srgbClr val="231F20"/>
                    </a:solidFill>
                  </a:rPr>
                  <a:t>with no control </a:t>
                </a:r>
                <a:r>
                  <a:rPr lang="en-US" sz="2200" dirty="0">
                    <a:solidFill>
                      <a:srgbClr val="231F20"/>
                    </a:solidFill>
                  </a:rPr>
                  <a:t>at all, each firm would be emitting 20 units of emissions or a total of 40 units for both firms.</a:t>
                </a:r>
              </a:p>
              <a:p>
                <a:pPr algn="just">
                  <a:lnSpc>
                    <a:spcPct val="150000"/>
                  </a:lnSpc>
                </a:pPr>
                <a:endParaRPr lang="en-US" sz="1600" dirty="0">
                  <a:solidFill>
                    <a:srgbClr val="231F20"/>
                  </a:solidFill>
                </a:endParaRPr>
              </a:p>
              <a:p>
                <a:pPr marL="457200" indent="-4572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2200" dirty="0">
                    <a:solidFill>
                      <a:srgbClr val="231F20"/>
                    </a:solidFill>
                  </a:rPr>
                  <a:t>Compute the cost-effective allocation of control responsibility if a total reduction of 21 units of emissions is necessary.</a:t>
                </a:r>
                <a:r>
                  <a:rPr lang="en-US" sz="2200" dirty="0"/>
                  <a:t> </a:t>
                </a:r>
              </a:p>
              <a:p>
                <a:pPr marL="457200" indent="-4572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2200" dirty="0"/>
                  <a:t>If the control authority wanted to reach its objective in (a) by using an </a:t>
                </a:r>
                <a:r>
                  <a:rPr lang="en-US" sz="2200" b="1" dirty="0"/>
                  <a:t>emissions charge system, </a:t>
                </a:r>
                <a:r>
                  <a:rPr lang="en-US" sz="2200" dirty="0"/>
                  <a:t>what per-unit charge should be imposed? </a:t>
                </a:r>
              </a:p>
              <a:p>
                <a:pPr marL="457200" indent="-4572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2200" dirty="0"/>
                  <a:t>How much revenue would the control authority collect? </a:t>
                </a:r>
                <a:r>
                  <a:rPr lang="en-US" sz="2200"/>
                  <a:t>T=?</a:t>
                </a:r>
                <a:endParaRPr lang="en-US" sz="2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1" y="929480"/>
                <a:ext cx="8610600" cy="5699919"/>
              </a:xfrm>
              <a:blipFill>
                <a:blip r:embed="rId2"/>
                <a:stretch>
                  <a:fillRect l="-920" r="-849" b="-1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93131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4343400"/>
          </a:xfrm>
        </p:spPr>
        <p:txBody>
          <a:bodyPr>
            <a:noAutofit/>
          </a:bodyPr>
          <a:lstStyle/>
          <a:p>
            <a:r>
              <a:rPr lang="en-GB" sz="7200" b="1" dirty="0">
                <a:solidFill>
                  <a:srgbClr val="0070C0"/>
                </a:solidFill>
              </a:rPr>
              <a:t>The End</a:t>
            </a:r>
            <a:endParaRPr lang="en-US" sz="7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450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b. A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fund pollutant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pollutant for which the environment has some absorptive capacity.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pPr marL="1257300" lvl="3" indent="0" algn="just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Carbon dioxide</a:t>
            </a:r>
          </a:p>
          <a:p>
            <a:pPr marL="1257300" lvl="3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ii. Waste paper products</a:t>
            </a:r>
          </a:p>
          <a:p>
            <a:pPr marL="0" indent="0" algn="just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Local pollutants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cause damage near the source of emissions while, </a:t>
            </a:r>
          </a:p>
          <a:p>
            <a:pPr marL="0" indent="0" algn="just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Regional pollutants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cause damage at greater distances.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Economics of Pollution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Pollution is developed from the concept of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externalities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Pollution results from a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consumption process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which the conversion of inputs into outputs is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not efficient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 a physical sense; </a:t>
            </a:r>
          </a:p>
          <a:p>
            <a:pPr algn="just"/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is some of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inputs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become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waste products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Residuals from economic process enter into the environment and damage it.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4008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7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extent of this damage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however, depends on the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absorptive capacity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natural environment.</a:t>
            </a:r>
          </a:p>
          <a:p>
            <a:pPr algn="just">
              <a:lnSpc>
                <a:spcPct val="170000"/>
              </a:lnSpc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Whenever the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residuals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outweigh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absorptive capacity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environment then,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pollution occurs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70000"/>
              </a:lnSpc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Economists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are concerned with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effects of pollution on welfare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are thus interested in the damage done to the environment as a whole.</a:t>
            </a:r>
          </a:p>
          <a:p>
            <a:pPr algn="just">
              <a:lnSpc>
                <a:spcPct val="170000"/>
              </a:lnSpc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this sense, pollution can be defined as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net flows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exceeding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absorptive capacity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environment and which have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damaging effects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upon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human welfare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ecological system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general.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0236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Pollution affects 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magnitude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size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environmental resources. 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For  example, 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affects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growth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plants, animals, as well as the quality of physical assets. 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can also affect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air and water that exist in the environment. 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Efficient Level of Pollution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Identifying efficient level of pollution is very crucial in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pollution abatement and control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costs and benefits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pollution emissions.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Benefits of pollution: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if a required emissions standard is made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less restrictive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2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relaxation of the pollution abatement constraint allows the production of goods that could not otherwise have been made.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2202</Words>
  <Application>Microsoft Office PowerPoint</Application>
  <PresentationFormat>On-screen Show (4:3)</PresentationFormat>
  <Paragraphs>275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Calibri</vt:lpstr>
      <vt:lpstr>Cambria Math</vt:lpstr>
      <vt:lpstr>Times</vt:lpstr>
      <vt:lpstr>Times New Roman</vt:lpstr>
      <vt:lpstr>Wingdings</vt:lpstr>
      <vt:lpstr>Office Theme</vt:lpstr>
      <vt:lpstr> </vt:lpstr>
      <vt:lpstr>Pollution</vt:lpstr>
      <vt:lpstr> </vt:lpstr>
      <vt:lpstr>Pollutants</vt:lpstr>
      <vt:lpstr> </vt:lpstr>
      <vt:lpstr>Economics of Pollution</vt:lpstr>
      <vt:lpstr> </vt:lpstr>
      <vt:lpstr> </vt:lpstr>
      <vt:lpstr>Efficient Level of Pollution</vt:lpstr>
      <vt:lpstr> </vt:lpstr>
      <vt:lpstr> </vt:lpstr>
      <vt:lpstr> </vt:lpstr>
      <vt:lpstr> </vt:lpstr>
      <vt:lpstr> </vt:lpstr>
      <vt:lpstr> </vt:lpstr>
      <vt:lpstr> </vt:lpstr>
      <vt:lpstr>Efficient level of pollution MDC=MAC</vt:lpstr>
      <vt:lpstr>Example 1: Socially optimal level of pollution</vt:lpstr>
      <vt:lpstr>Pollution Control Instruments</vt:lpstr>
      <vt:lpstr> </vt:lpstr>
      <vt:lpstr> </vt:lpstr>
      <vt:lpstr>1. Institutional approaches</vt:lpstr>
      <vt:lpstr> </vt:lpstr>
      <vt:lpstr> </vt:lpstr>
      <vt:lpstr> </vt:lpstr>
      <vt:lpstr>2. Command and control regulations (emission standard)</vt:lpstr>
      <vt:lpstr> </vt:lpstr>
      <vt:lpstr>Non-transferable emissions licences</vt:lpstr>
      <vt:lpstr> </vt:lpstr>
      <vt:lpstr>Instruments which impose minimum technology requirements</vt:lpstr>
      <vt:lpstr>Location</vt:lpstr>
      <vt:lpstr>3. Market-based mechanism</vt:lpstr>
      <vt:lpstr> </vt:lpstr>
      <vt:lpstr> </vt:lpstr>
      <vt:lpstr>Transferable Emission Permits</vt:lpstr>
      <vt:lpstr> </vt:lpstr>
      <vt:lpstr>Principal Advantages of Emission Permits </vt:lpstr>
      <vt:lpstr> Disadvantages of Transferable Emission Permits</vt:lpstr>
      <vt:lpstr> </vt:lpstr>
      <vt:lpstr> </vt:lpstr>
      <vt:lpstr>Environmental Subsidies</vt:lpstr>
      <vt:lpstr>Example 2: Cost-effective pollutant emission</vt:lpstr>
      <vt:lpstr>Example 3: Cost-effective pollutant emission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Tsegaye</cp:lastModifiedBy>
  <cp:revision>127</cp:revision>
  <dcterms:created xsi:type="dcterms:W3CDTF">2018-12-26T08:25:32Z</dcterms:created>
  <dcterms:modified xsi:type="dcterms:W3CDTF">2020-01-31T07:34:05Z</dcterms:modified>
</cp:coreProperties>
</file>