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0" r:id="rId2"/>
  </p:sldMasterIdLst>
  <p:notesMasterIdLst>
    <p:notesMasterId r:id="rId61"/>
  </p:notesMasterIdLst>
  <p:handoutMasterIdLst>
    <p:handoutMasterId r:id="rId62"/>
  </p:handoutMasterIdLst>
  <p:sldIdLst>
    <p:sldId id="272" r:id="rId3"/>
    <p:sldId id="347" r:id="rId4"/>
    <p:sldId id="273" r:id="rId5"/>
    <p:sldId id="274" r:id="rId6"/>
    <p:sldId id="271" r:id="rId7"/>
    <p:sldId id="349" r:id="rId8"/>
    <p:sldId id="343" r:id="rId9"/>
    <p:sldId id="275" r:id="rId10"/>
    <p:sldId id="276" r:id="rId11"/>
    <p:sldId id="277" r:id="rId12"/>
    <p:sldId id="370" r:id="rId13"/>
    <p:sldId id="294" r:id="rId14"/>
    <p:sldId id="262" r:id="rId15"/>
    <p:sldId id="280" r:id="rId16"/>
    <p:sldId id="375" r:id="rId17"/>
    <p:sldId id="351" r:id="rId18"/>
    <p:sldId id="296" r:id="rId19"/>
    <p:sldId id="297" r:id="rId20"/>
    <p:sldId id="298" r:id="rId21"/>
    <p:sldId id="301" r:id="rId22"/>
    <p:sldId id="302" r:id="rId23"/>
    <p:sldId id="303" r:id="rId24"/>
    <p:sldId id="304" r:id="rId25"/>
    <p:sldId id="305" r:id="rId26"/>
    <p:sldId id="306" r:id="rId27"/>
    <p:sldId id="308" r:id="rId28"/>
    <p:sldId id="309" r:id="rId29"/>
    <p:sldId id="310" r:id="rId30"/>
    <p:sldId id="344" r:id="rId31"/>
    <p:sldId id="355" r:id="rId32"/>
    <p:sldId id="354" r:id="rId33"/>
    <p:sldId id="356" r:id="rId34"/>
    <p:sldId id="357" r:id="rId35"/>
    <p:sldId id="359" r:id="rId36"/>
    <p:sldId id="376" r:id="rId37"/>
    <p:sldId id="360" r:id="rId38"/>
    <p:sldId id="352" r:id="rId39"/>
    <p:sldId id="307" r:id="rId40"/>
    <p:sldId id="311" r:id="rId41"/>
    <p:sldId id="350" r:id="rId42"/>
    <p:sldId id="371" r:id="rId43"/>
    <p:sldId id="378" r:id="rId44"/>
    <p:sldId id="377" r:id="rId45"/>
    <p:sldId id="374" r:id="rId46"/>
    <p:sldId id="339" r:id="rId47"/>
    <p:sldId id="337" r:id="rId48"/>
    <p:sldId id="345" r:id="rId49"/>
    <p:sldId id="362" r:id="rId50"/>
    <p:sldId id="363" r:id="rId51"/>
    <p:sldId id="361" r:id="rId52"/>
    <p:sldId id="364" r:id="rId53"/>
    <p:sldId id="346" r:id="rId54"/>
    <p:sldId id="366" r:id="rId55"/>
    <p:sldId id="369" r:id="rId56"/>
    <p:sldId id="348" r:id="rId57"/>
    <p:sldId id="367" r:id="rId58"/>
    <p:sldId id="368" r:id="rId59"/>
    <p:sldId id="293" r:id="rId60"/>
  </p:sldIdLst>
  <p:sldSz cx="9144000" cy="6858000" type="screen4x3"/>
  <p:notesSz cx="6858000" cy="92202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37" autoAdjust="0"/>
    <p:restoredTop sz="88824" autoAdjust="0"/>
  </p:normalViewPr>
  <p:slideViewPr>
    <p:cSldViewPr>
      <p:cViewPr varScale="1">
        <p:scale>
          <a:sx n="64" d="100"/>
          <a:sy n="64" d="100"/>
        </p:scale>
        <p:origin x="16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notesMaster" Target="notesMasters/notes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4776119402985076"/>
          <c:y val="2.0547945205479451E-2"/>
        </c:manualLayout>
      </c:layout>
      <c:overlay val="0"/>
      <c:spPr>
        <a:noFill/>
        <a:ln w="55730">
          <a:noFill/>
        </a:ln>
      </c:spPr>
      <c:txPr>
        <a:bodyPr/>
        <a:lstStyle/>
        <a:p>
          <a:pPr>
            <a:defRPr sz="2413" b="0" i="0" u="none" strike="noStrike" baseline="0">
              <a:solidFill>
                <a:srgbClr val="000000"/>
              </a:solidFill>
              <a:latin typeface="Arial"/>
              <a:ea typeface="Arial"/>
              <a:cs typeface="Arial"/>
            </a:defRPr>
          </a:pPr>
          <a:endParaRPr lang="en-US"/>
        </a:p>
      </c:txPr>
    </c:title>
    <c:autoTitleDeleted val="0"/>
    <c:plotArea>
      <c:layout>
        <c:manualLayout>
          <c:layoutTarget val="inner"/>
          <c:xMode val="edge"/>
          <c:yMode val="edge"/>
          <c:x val="0.26865671641791045"/>
          <c:y val="0.20547945205479451"/>
          <c:w val="0.66865671641791047"/>
          <c:h val="0.54452054794520544"/>
        </c:manualLayout>
      </c:layout>
      <c:scatterChart>
        <c:scatterStyle val="smoothMarker"/>
        <c:varyColors val="0"/>
        <c:ser>
          <c:idx val="0"/>
          <c:order val="0"/>
          <c:tx>
            <c:strRef>
              <c:f>'Sheet 2'!$C$16</c:f>
              <c:strCache>
                <c:ptCount val="1"/>
                <c:pt idx="0">
                  <c:v>G(S)</c:v>
                </c:pt>
              </c:strCache>
            </c:strRef>
          </c:tx>
          <c:spPr>
            <a:ln w="27865">
              <a:solidFill>
                <a:srgbClr val="000080"/>
              </a:solidFill>
              <a:prstDash val="solid"/>
            </a:ln>
          </c:spPr>
          <c:marker>
            <c:symbol val="none"/>
          </c:marker>
          <c:xVal>
            <c:numRef>
              <c:f>'Sheet 2'!$B$17:$B$121</c:f>
              <c:numCache>
                <c:formatCode>0.00000</c:formatCode>
                <c:ptCount val="105"/>
                <c:pt idx="0" formatCode="General">
                  <c:v>0</c:v>
                </c:pt>
                <c:pt idx="1">
                  <c:v>1E-3</c:v>
                </c:pt>
                <c:pt idx="2">
                  <c:v>1.14985E-3</c:v>
                </c:pt>
                <c:pt idx="3">
                  <c:v>1.3221291767466249E-3</c:v>
                </c:pt>
                <c:pt idx="4">
                  <c:v>1.5201863494246179E-3</c:v>
                </c:pt>
                <c:pt idx="5">
                  <c:v>1.7478676568577641E-3</c:v>
                </c:pt>
                <c:pt idx="6">
                  <c:v>2.0095895491845451E-3</c:v>
                </c:pt>
                <c:pt idx="7">
                  <c:v>2.3104222140387979E-3</c:v>
                </c:pt>
                <c:pt idx="8">
                  <c:v>2.656184838523549E-3</c:v>
                </c:pt>
                <c:pt idx="9">
                  <c:v>3.0535542666176212E-3</c:v>
                </c:pt>
                <c:pt idx="10">
                  <c:v>3.5101887775613877E-3</c:v>
                </c:pt>
                <c:pt idx="11">
                  <c:v>4.0348688804074783E-3</c:v>
                </c:pt>
                <c:pt idx="12">
                  <c:v>4.6376571874362877E-3</c:v>
                </c:pt>
                <c:pt idx="13">
                  <c:v>5.3300795859235039E-3</c:v>
                </c:pt>
                <c:pt idx="14">
                  <c:v>6.1253300615531879E-3</c:v>
                </c:pt>
                <c:pt idx="15">
                  <c:v>7.0385016205317206E-3</c:v>
                </c:pt>
                <c:pt idx="16">
                  <c:v>8.0868457878521451E-3</c:v>
                </c:pt>
                <c:pt idx="17">
                  <c:v>9.2900630948104922E-3</c:v>
                </c:pt>
                <c:pt idx="18">
                  <c:v>1.0670626768186232E-2</c:v>
                </c:pt>
                <c:pt idx="19">
                  <c:v>1.2254141442070278E-2</c:v>
                </c:pt>
                <c:pt idx="20">
                  <c:v>1.406973806100848E-2</c:v>
                </c:pt>
                <c:pt idx="21">
                  <c:v>1.6150505140793942E-2</c:v>
                </c:pt>
                <c:pt idx="22">
                  <c:v>1.8533955089467612E-2</c:v>
                </c:pt>
                <c:pt idx="23">
                  <c:v>2.1262522229198992E-2</c:v>
                </c:pt>
                <c:pt idx="24">
                  <c:v>2.4384086335846763E-2</c:v>
                </c:pt>
                <c:pt idx="25">
                  <c:v>2.7952511736258671E-2</c:v>
                </c:pt>
                <c:pt idx="26">
                  <c:v>3.2028187059842617E-2</c:v>
                </c:pt>
                <c:pt idx="27">
                  <c:v>3.6678544403867967E-2</c:v>
                </c:pt>
                <c:pt idx="28">
                  <c:v>4.1978528721510186E-2</c:v>
                </c:pt>
                <c:pt idx="29">
                  <c:v>4.8010978498693319E-2</c:v>
                </c:pt>
                <c:pt idx="30">
                  <c:v>5.4866867165037018E-2</c:v>
                </c:pt>
                <c:pt idx="31">
                  <c:v>6.2645341272916696E-2</c:v>
                </c:pt>
                <c:pt idx="32">
                  <c:v>7.1453476646374164E-2</c:v>
                </c:pt>
                <c:pt idx="33">
                  <c:v>8.1405658244602191E-2</c:v>
                </c:pt>
                <c:pt idx="34">
                  <c:v>9.2622474802156976E-2</c:v>
                </c:pt>
                <c:pt idx="35">
                  <c:v>0.10522900759670908</c:v>
                </c:pt>
                <c:pt idx="36">
                  <c:v>0.11935238713024721</c:v>
                </c:pt>
                <c:pt idx="37">
                  <c:v>0.13511849635273104</c:v>
                </c:pt>
                <c:pt idx="38">
                  <c:v>0.15264771959714726</c:v>
                </c:pt>
                <c:pt idx="39">
                  <c:v>0.17204967859198794</c:v>
                </c:pt>
                <c:pt idx="40">
                  <c:v>0.19341696659524518</c:v>
                </c:pt>
                <c:pt idx="41">
                  <c:v>0.21681799313949604</c:v>
                </c:pt>
                <c:pt idx="42">
                  <c:v>0.24228918578806466</c:v>
                </c:pt>
                <c:pt idx="43">
                  <c:v>0.26982695622379788</c:v>
                </c:pt>
                <c:pt idx="44">
                  <c:v>0.29938001171161766</c:v>
                </c:pt>
                <c:pt idx="45">
                  <c:v>0.33084275475649305</c:v>
                </c:pt>
                <c:pt idx="46">
                  <c:v>0.36405062871373728</c:v>
                </c:pt>
                <c:pt idx="47">
                  <c:v>0.39877829398076775</c:v>
                </c:pt>
                <c:pt idx="48">
                  <c:v>0.43474141891535117</c:v>
                </c:pt>
                <c:pt idx="49">
                  <c:v>0.47160261655457392</c:v>
                </c:pt>
                <c:pt idx="50">
                  <c:v>0.50898165484659197</c:v>
                </c:pt>
                <c:pt idx="51">
                  <c:v>0.54646955432802446</c:v>
                </c:pt>
                <c:pt idx="52">
                  <c:v>0.58364564140610764</c:v>
                </c:pt>
                <c:pt idx="53">
                  <c:v>0.62009615240717175</c:v>
                </c:pt>
                <c:pt idx="54">
                  <c:v>0.6554326895337208</c:v>
                </c:pt>
                <c:pt idx="55">
                  <c:v>0.68930879138736789</c:v>
                </c:pt>
                <c:pt idx="56">
                  <c:v>0.72143311861288595</c:v>
                </c:pt>
                <c:pt idx="57">
                  <c:v>0.75157822471009172</c:v>
                </c:pt>
                <c:pt idx="58">
                  <c:v>0.77958448423784954</c:v>
                </c:pt>
                <c:pt idx="59">
                  <c:v>0.8053593616638679</c:v>
                </c:pt>
                <c:pt idx="60">
                  <c:v>0.82887271070050317</c:v>
                </c:pt>
                <c:pt idx="61">
                  <c:v>0.85014912172397861</c:v>
                </c:pt>
                <c:pt idx="62">
                  <c:v>0.86925846060736756</c:v>
                </c:pt>
                <c:pt idx="63">
                  <c:v>0.88630568899784912</c:v>
                </c:pt>
                <c:pt idx="64">
                  <c:v>0.90142087619503364</c:v>
                </c:pt>
                <c:pt idx="65">
                  <c:v>0.91475006821825533</c:v>
                </c:pt>
                <c:pt idx="66">
                  <c:v>0.9264474253551982</c:v>
                </c:pt>
                <c:pt idx="67">
                  <c:v>0.9366688143663866</c:v>
                </c:pt>
                <c:pt idx="68">
                  <c:v>0.94556686635036469</c:v>
                </c:pt>
                <c:pt idx="69">
                  <c:v>0.95328739149197217</c:v>
                </c:pt>
                <c:pt idx="70">
                  <c:v>0.95996697259913266</c:v>
                </c:pt>
                <c:pt idx="71">
                  <c:v>0.965731530216831</c:v>
                </c:pt>
                <c:pt idx="72">
                  <c:v>0.97069565148111436</c:v>
                </c:pt>
                <c:pt idx="73">
                  <c:v>0.97496249203262975</c:v>
                </c:pt>
                <c:pt idx="74">
                  <c:v>0.97862408670695289</c:v>
                </c:pt>
                <c:pt idx="75">
                  <c:v>0.98176193425054314</c:v>
                </c:pt>
                <c:pt idx="76">
                  <c:v>0.98444775005661944</c:v>
                </c:pt>
                <c:pt idx="77">
                  <c:v>0.98674430667638136</c:v>
                </c:pt>
                <c:pt idx="78">
                  <c:v>0.98870630366410073</c:v>
                </c:pt>
                <c:pt idx="79">
                  <c:v>0.99038122597794653</c:v>
                </c:pt>
                <c:pt idx="80">
                  <c:v>0.99181016395920141</c:v>
                </c:pt>
                <c:pt idx="81">
                  <c:v>0.99302857835316494</c:v>
                </c:pt>
                <c:pt idx="82">
                  <c:v>0.99406700149222349</c:v>
                </c:pt>
                <c:pt idx="83">
                  <c:v>0.99495167119769601</c:v>
                </c:pt>
                <c:pt idx="84">
                  <c:v>0.99570509767448723</c:v>
                </c:pt>
                <c:pt idx="85">
                  <c:v>0.99634656609541628</c:v>
                </c:pt>
                <c:pt idx="86">
                  <c:v>0.99689257904420958</c:v>
                </c:pt>
                <c:pt idx="87">
                  <c:v>0.99735724377782864</c:v>
                </c:pt>
                <c:pt idx="88">
                  <c:v>0.99775260958708689</c:v>
                </c:pt>
                <c:pt idx="89">
                  <c:v>0.9980889605344736</c:v>
                </c:pt>
                <c:pt idx="90">
                  <c:v>0.99837506864352676</c:v>
                </c:pt>
                <c:pt idx="91">
                  <c:v>0.99861841228671078</c:v>
                </c:pt>
                <c:pt idx="92">
                  <c:v>0.99882536412601275</c:v>
                </c:pt>
                <c:pt idx="93">
                  <c:v>0.99900135254169542</c:v>
                </c:pt>
                <c:pt idx="94">
                  <c:v>0.99915100006592916</c:v>
                </c:pt>
                <c:pt idx="95">
                  <c:v>0.99927824193590653</c:v>
                </c:pt>
                <c:pt idx="96">
                  <c:v>0.99938642750531503</c:v>
                </c:pt>
                <c:pt idx="97">
                  <c:v>0.99947840690883683</c:v>
                </c:pt>
                <c:pt idx="98">
                  <c:v>0.99955660506360844</c:v>
                </c:pt>
                <c:pt idx="99">
                  <c:v>0.9996230848142067</c:v>
                </c:pt>
                <c:pt idx="100">
                  <c:v>0.9996796007823171</c:v>
                </c:pt>
                <c:pt idx="101">
                  <c:v>0.99972764526662072</c:v>
                </c:pt>
                <c:pt idx="102">
                  <c:v>0.99976848735006252</c:v>
                </c:pt>
                <c:pt idx="103">
                  <c:v>0.99980320620783703</c:v>
                </c:pt>
                <c:pt idx="104">
                  <c:v>0.99983271946749197</c:v>
                </c:pt>
              </c:numCache>
            </c:numRef>
          </c:xVal>
          <c:yVal>
            <c:numRef>
              <c:f>'Sheet 2'!$C$17:$C$121</c:f>
              <c:numCache>
                <c:formatCode>0.00000</c:formatCode>
                <c:ptCount val="105"/>
                <c:pt idx="0" formatCode="General">
                  <c:v>0</c:v>
                </c:pt>
                <c:pt idx="1">
                  <c:v>1.4984999999999998E-4</c:v>
                </c:pt>
                <c:pt idx="2">
                  <c:v>1.7227917674662499E-4</c:v>
                </c:pt>
                <c:pt idx="3">
                  <c:v>1.9805717267799302E-4</c:v>
                </c:pt>
                <c:pt idx="4">
                  <c:v>2.2768130743314614E-4</c:v>
                </c:pt>
                <c:pt idx="5">
                  <c:v>2.6172189232678117E-4</c:v>
                </c:pt>
                <c:pt idx="6">
                  <c:v>3.0083266485425299E-4</c:v>
                </c:pt>
                <c:pt idx="7">
                  <c:v>3.4576262448475107E-4</c:v>
                </c:pt>
                <c:pt idx="8">
                  <c:v>3.9736942809407197E-4</c:v>
                </c:pt>
                <c:pt idx="9">
                  <c:v>4.5663451094376639E-4</c:v>
                </c:pt>
                <c:pt idx="10">
                  <c:v>5.246801028460905E-4</c:v>
                </c:pt>
                <c:pt idx="11">
                  <c:v>6.0278830702880965E-4</c:v>
                </c:pt>
                <c:pt idx="12">
                  <c:v>6.9242239848721625E-4</c:v>
                </c:pt>
                <c:pt idx="13">
                  <c:v>7.9525047562968381E-4</c:v>
                </c:pt>
                <c:pt idx="14">
                  <c:v>9.1317155897853311E-4</c:v>
                </c:pt>
                <c:pt idx="15">
                  <c:v>1.0483441673204239E-3</c:v>
                </c:pt>
                <c:pt idx="16">
                  <c:v>1.2032173069583465E-3</c:v>
                </c:pt>
                <c:pt idx="17">
                  <c:v>1.3805636733757397E-3</c:v>
                </c:pt>
                <c:pt idx="18">
                  <c:v>1.583514673884045E-3</c:v>
                </c:pt>
                <c:pt idx="19">
                  <c:v>1.815596618938202E-3</c:v>
                </c:pt>
                <c:pt idx="20">
                  <c:v>2.0807670797854633E-3</c:v>
                </c:pt>
                <c:pt idx="21">
                  <c:v>2.3834499486736693E-3</c:v>
                </c:pt>
                <c:pt idx="22">
                  <c:v>2.7285671397313813E-3</c:v>
                </c:pt>
                <c:pt idx="23">
                  <c:v>3.1215641066477712E-3</c:v>
                </c:pt>
                <c:pt idx="24">
                  <c:v>3.5684254004119099E-3</c:v>
                </c:pt>
                <c:pt idx="25">
                  <c:v>4.0756753235839487E-3</c:v>
                </c:pt>
                <c:pt idx="26">
                  <c:v>4.6503573440253515E-3</c:v>
                </c:pt>
                <c:pt idx="27">
                  <c:v>5.2999843176422179E-3</c:v>
                </c:pt>
                <c:pt idx="28">
                  <c:v>6.0324497771831291E-3</c:v>
                </c:pt>
                <c:pt idx="29">
                  <c:v>6.8558886663436991E-3</c:v>
                </c:pt>
                <c:pt idx="30">
                  <c:v>7.7784741078796796E-3</c:v>
                </c:pt>
                <c:pt idx="31">
                  <c:v>8.8081353734574732E-3</c:v>
                </c:pt>
                <c:pt idx="32">
                  <c:v>9.952181598228034E-3</c:v>
                </c:pt>
                <c:pt idx="33">
                  <c:v>1.1216816557554783E-2</c:v>
                </c:pt>
                <c:pt idx="34">
                  <c:v>1.2606532794552115E-2</c:v>
                </c:pt>
                <c:pt idx="35">
                  <c:v>1.4123379533538125E-2</c:v>
                </c:pt>
                <c:pt idx="36">
                  <c:v>1.5766109222483823E-2</c:v>
                </c:pt>
                <c:pt idx="37">
                  <c:v>1.752922324441621E-2</c:v>
                </c:pt>
                <c:pt idx="38">
                  <c:v>1.9401958994840693E-2</c:v>
                </c:pt>
                <c:pt idx="39">
                  <c:v>2.136728800325724E-2</c:v>
                </c:pt>
                <c:pt idx="40">
                  <c:v>2.3401026544250848E-2</c:v>
                </c:pt>
                <c:pt idx="41">
                  <c:v>2.5471192648568623E-2</c:v>
                </c:pt>
                <c:pt idx="42">
                  <c:v>2.7537770435733199E-2</c:v>
                </c:pt>
                <c:pt idx="43">
                  <c:v>2.9553055487819783E-2</c:v>
                </c:pt>
                <c:pt idx="44">
                  <c:v>3.1462743044875403E-2</c:v>
                </c:pt>
                <c:pt idx="45">
                  <c:v>3.3207873957244206E-2</c:v>
                </c:pt>
                <c:pt idx="46">
                  <c:v>3.4727665267030479E-2</c:v>
                </c:pt>
                <c:pt idx="47">
                  <c:v>3.5963124934583417E-2</c:v>
                </c:pt>
                <c:pt idx="48">
                  <c:v>3.6861197639222749E-2</c:v>
                </c:pt>
                <c:pt idx="49">
                  <c:v>3.7379038292018017E-2</c:v>
                </c:pt>
                <c:pt idx="50">
                  <c:v>3.7487899481432503E-2</c:v>
                </c:pt>
                <c:pt idx="51">
                  <c:v>3.7176087078083217E-2</c:v>
                </c:pt>
                <c:pt idx="52">
                  <c:v>3.6450511001064126E-2</c:v>
                </c:pt>
                <c:pt idx="53">
                  <c:v>3.5336537126549009E-2</c:v>
                </c:pt>
                <c:pt idx="54">
                  <c:v>3.3876101853647096E-2</c:v>
                </c:pt>
                <c:pt idx="55">
                  <c:v>3.2124327225518105E-2</c:v>
                </c:pt>
                <c:pt idx="56">
                  <c:v>3.0145106097205738E-2</c:v>
                </c:pt>
                <c:pt idx="57">
                  <c:v>2.8006259527757787E-2</c:v>
                </c:pt>
                <c:pt idx="58">
                  <c:v>2.5774877426018347E-2</c:v>
                </c:pt>
                <c:pt idx="59">
                  <c:v>2.3513349036635267E-2</c:v>
                </c:pt>
                <c:pt idx="60">
                  <c:v>2.127641102347547E-2</c:v>
                </c:pt>
                <c:pt idx="61">
                  <c:v>1.9109338883388959E-2</c:v>
                </c:pt>
                <c:pt idx="62">
                  <c:v>1.7047228390481579E-2</c:v>
                </c:pt>
                <c:pt idx="63">
                  <c:v>1.5115187197184562E-2</c:v>
                </c:pt>
                <c:pt idx="64">
                  <c:v>1.332919202322172E-2</c:v>
                </c:pt>
                <c:pt idx="65">
                  <c:v>1.1697357136942881E-2</c:v>
                </c:pt>
                <c:pt idx="66">
                  <c:v>1.0221389011188398E-2</c:v>
                </c:pt>
                <c:pt idx="67">
                  <c:v>8.8980519839781287E-3</c:v>
                </c:pt>
                <c:pt idx="68">
                  <c:v>7.7205251416074382E-3</c:v>
                </c:pt>
                <c:pt idx="69">
                  <c:v>6.6795811071605326E-3</c:v>
                </c:pt>
                <c:pt idx="70">
                  <c:v>5.7645576176983109E-3</c:v>
                </c:pt>
                <c:pt idx="71">
                  <c:v>4.9641212642833549E-3</c:v>
                </c:pt>
                <c:pt idx="72">
                  <c:v>4.2668405515153985E-3</c:v>
                </c:pt>
                <c:pt idx="73">
                  <c:v>3.6615946743231188E-3</c:v>
                </c:pt>
                <c:pt idx="74">
                  <c:v>3.1378475435902865E-3</c:v>
                </c:pt>
                <c:pt idx="75">
                  <c:v>2.6858158060763014E-3</c:v>
                </c:pt>
                <c:pt idx="76">
                  <c:v>2.2965566197618763E-3</c:v>
                </c:pt>
                <c:pt idx="77">
                  <c:v>1.9619969877193223E-3</c:v>
                </c:pt>
                <c:pt idx="78">
                  <c:v>1.674922313845765E-3</c:v>
                </c:pt>
                <c:pt idx="79">
                  <c:v>1.4289379812549203E-3</c:v>
                </c:pt>
                <c:pt idx="80">
                  <c:v>1.2184143939635143E-3</c:v>
                </c:pt>
                <c:pt idx="81">
                  <c:v>1.0384231390585654E-3</c:v>
                </c:pt>
                <c:pt idx="82">
                  <c:v>8.8466970547248483E-4</c:v>
                </c:pt>
                <c:pt idx="83">
                  <c:v>7.5342647679117291E-4</c:v>
                </c:pt>
                <c:pt idx="84">
                  <c:v>6.4146842092906164E-4</c:v>
                </c:pt>
                <c:pt idx="85">
                  <c:v>5.4601294879328452E-4</c:v>
                </c:pt>
                <c:pt idx="86">
                  <c:v>4.6466473361909E-4</c:v>
                </c:pt>
                <c:pt idx="87">
                  <c:v>3.9536580925823031E-4</c:v>
                </c:pt>
                <c:pt idx="88">
                  <c:v>3.3635094738675814E-4</c:v>
                </c:pt>
                <c:pt idx="89">
                  <c:v>2.8610810905313987E-4</c:v>
                </c:pt>
                <c:pt idx="90">
                  <c:v>2.4334364318399787E-4</c:v>
                </c:pt>
                <c:pt idx="91">
                  <c:v>2.0695183930195666E-4</c:v>
                </c:pt>
                <c:pt idx="92">
                  <c:v>1.7598841568261896E-4</c:v>
                </c:pt>
                <c:pt idx="93">
                  <c:v>1.4964752423379029E-4</c:v>
                </c:pt>
                <c:pt idx="94">
                  <c:v>1.2724186997741779E-4</c:v>
                </c:pt>
                <c:pt idx="95">
                  <c:v>1.0818556940855783E-4</c:v>
                </c:pt>
                <c:pt idx="96">
                  <c:v>9.1979403521809847E-5</c:v>
                </c:pt>
                <c:pt idx="97">
                  <c:v>7.8198154771563864E-5</c:v>
                </c:pt>
                <c:pt idx="98">
                  <c:v>6.6479750598291541E-5</c:v>
                </c:pt>
                <c:pt idx="99">
                  <c:v>5.6515968110403187E-5</c:v>
                </c:pt>
                <c:pt idx="100">
                  <c:v>4.8044484303630995E-5</c:v>
                </c:pt>
                <c:pt idx="101">
                  <c:v>4.0842083441772344E-5</c:v>
                </c:pt>
                <c:pt idx="102">
                  <c:v>3.4718857774560137E-5</c:v>
                </c:pt>
                <c:pt idx="103">
                  <c:v>2.9513259654951132E-5</c:v>
                </c:pt>
                <c:pt idx="104">
                  <c:v>2.5087882459721008E-5</c:v>
                </c:pt>
              </c:numCache>
            </c:numRef>
          </c:yVal>
          <c:smooth val="1"/>
          <c:extLst>
            <c:ext xmlns:c16="http://schemas.microsoft.com/office/drawing/2014/chart" uri="{C3380CC4-5D6E-409C-BE32-E72D297353CC}">
              <c16:uniqueId val="{00000000-0665-4528-A779-D592E057273D}"/>
            </c:ext>
          </c:extLst>
        </c:ser>
        <c:dLbls>
          <c:showLegendKey val="0"/>
          <c:showVal val="0"/>
          <c:showCatName val="0"/>
          <c:showSerName val="0"/>
          <c:showPercent val="0"/>
          <c:showBubbleSize val="0"/>
        </c:dLbls>
        <c:axId val="248980336"/>
        <c:axId val="1"/>
      </c:scatterChart>
      <c:valAx>
        <c:axId val="248980336"/>
        <c:scaling>
          <c:orientation val="minMax"/>
          <c:max val="1.1000000000000001"/>
          <c:min val="0"/>
        </c:scaling>
        <c:delete val="0"/>
        <c:axPos val="b"/>
        <c:title>
          <c:tx>
            <c:rich>
              <a:bodyPr/>
              <a:lstStyle/>
              <a:p>
                <a:pPr>
                  <a:defRPr sz="2413" b="1" i="0" u="none" strike="noStrike" baseline="0">
                    <a:solidFill>
                      <a:srgbClr val="000000"/>
                    </a:solidFill>
                    <a:latin typeface="Arial"/>
                    <a:ea typeface="Arial"/>
                    <a:cs typeface="Arial"/>
                  </a:defRPr>
                </a:pPr>
                <a:r>
                  <a:rPr lang="en-US"/>
                  <a:t>S</a:t>
                </a:r>
              </a:p>
            </c:rich>
          </c:tx>
          <c:layout>
            <c:manualLayout>
              <c:xMode val="edge"/>
              <c:yMode val="edge"/>
              <c:x val="0.57910447761194028"/>
              <c:y val="0.86643835616438358"/>
            </c:manualLayout>
          </c:layout>
          <c:overlay val="0"/>
          <c:spPr>
            <a:noFill/>
            <a:ln w="55730">
              <a:noFill/>
            </a:ln>
          </c:spPr>
        </c:title>
        <c:numFmt formatCode="General" sourceLinked="1"/>
        <c:majorTickMark val="out"/>
        <c:minorTickMark val="none"/>
        <c:tickLblPos val="nextTo"/>
        <c:spPr>
          <a:ln w="6966">
            <a:solidFill>
              <a:srgbClr val="000000"/>
            </a:solidFill>
            <a:prstDash val="solid"/>
          </a:ln>
        </c:spPr>
        <c:txPr>
          <a:bodyPr rot="0" vert="horz"/>
          <a:lstStyle/>
          <a:p>
            <a:pPr>
              <a:defRPr sz="2413" b="0" i="0" u="none" strike="noStrike" baseline="0">
                <a:solidFill>
                  <a:srgbClr val="000000"/>
                </a:solidFill>
                <a:latin typeface="Arial"/>
                <a:ea typeface="Arial"/>
                <a:cs typeface="Arial"/>
              </a:defRPr>
            </a:pPr>
            <a:endParaRPr lang="en-US"/>
          </a:p>
        </c:txPr>
        <c:crossAx val="1"/>
        <c:crosses val="autoZero"/>
        <c:crossBetween val="midCat"/>
        <c:majorUnit val="0.2"/>
      </c:valAx>
      <c:valAx>
        <c:axId val="1"/>
        <c:scaling>
          <c:orientation val="minMax"/>
        </c:scaling>
        <c:delete val="0"/>
        <c:axPos val="l"/>
        <c:majorGridlines>
          <c:spPr>
            <a:ln w="6966">
              <a:solidFill>
                <a:srgbClr val="000000"/>
              </a:solidFill>
              <a:prstDash val="solid"/>
            </a:ln>
          </c:spPr>
        </c:majorGridlines>
        <c:title>
          <c:tx>
            <c:rich>
              <a:bodyPr/>
              <a:lstStyle/>
              <a:p>
                <a:pPr>
                  <a:defRPr sz="2413" b="1" i="0" u="none" strike="noStrike" baseline="0">
                    <a:solidFill>
                      <a:srgbClr val="000000"/>
                    </a:solidFill>
                    <a:latin typeface="Arial"/>
                    <a:ea typeface="Arial"/>
                    <a:cs typeface="Arial"/>
                  </a:defRPr>
                </a:pPr>
                <a:r>
                  <a:rPr lang="en-US"/>
                  <a:t>G(S)</a:t>
                </a:r>
              </a:p>
            </c:rich>
          </c:tx>
          <c:layout>
            <c:manualLayout>
              <c:xMode val="edge"/>
              <c:yMode val="edge"/>
              <c:x val="3.2835820895522387E-2"/>
              <c:y val="0.41095890410958902"/>
            </c:manualLayout>
          </c:layout>
          <c:overlay val="0"/>
          <c:spPr>
            <a:noFill/>
            <a:ln w="55730">
              <a:noFill/>
            </a:ln>
          </c:spPr>
        </c:title>
        <c:numFmt formatCode="General" sourceLinked="1"/>
        <c:majorTickMark val="out"/>
        <c:minorTickMark val="none"/>
        <c:tickLblPos val="nextTo"/>
        <c:spPr>
          <a:ln w="6966">
            <a:solidFill>
              <a:srgbClr val="000000"/>
            </a:solidFill>
            <a:prstDash val="solid"/>
          </a:ln>
        </c:spPr>
        <c:txPr>
          <a:bodyPr rot="0" vert="horz"/>
          <a:lstStyle/>
          <a:p>
            <a:pPr>
              <a:defRPr sz="2413" b="0" i="0" u="none" strike="noStrike" baseline="0">
                <a:solidFill>
                  <a:srgbClr val="000000"/>
                </a:solidFill>
                <a:latin typeface="Arial"/>
                <a:ea typeface="Arial"/>
                <a:cs typeface="Arial"/>
              </a:defRPr>
            </a:pPr>
            <a:endParaRPr lang="en-US"/>
          </a:p>
        </c:txPr>
        <c:crossAx val="248980336"/>
        <c:crosses val="autoZero"/>
        <c:crossBetween val="midCat"/>
      </c:valAx>
      <c:spPr>
        <a:solidFill>
          <a:srgbClr val="C0C0C0"/>
        </a:solidFill>
        <a:ln w="27865">
          <a:solidFill>
            <a:srgbClr val="808080"/>
          </a:solidFill>
          <a:prstDash val="solid"/>
        </a:ln>
      </c:spPr>
    </c:plotArea>
    <c:plotVisOnly val="1"/>
    <c:dispBlanksAs val="gap"/>
    <c:showDLblsOverMax val="0"/>
  </c:chart>
  <c:spPr>
    <a:solidFill>
      <a:srgbClr val="FFFFFF"/>
    </a:solidFill>
    <a:ln w="6966">
      <a:solidFill>
        <a:srgbClr val="000000"/>
      </a:solidFill>
      <a:prstDash val="solid"/>
    </a:ln>
  </c:spPr>
  <c:txPr>
    <a:bodyPr/>
    <a:lstStyle/>
    <a:p>
      <a:pPr>
        <a:defRPr sz="2413"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89200" tIns="44600" rIns="89200" bIns="4460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89200" tIns="44600" rIns="89200" bIns="44600" rtlCol="0"/>
          <a:lstStyle>
            <a:lvl1pPr algn="r">
              <a:defRPr sz="1200"/>
            </a:lvl1pPr>
          </a:lstStyle>
          <a:p>
            <a:pPr>
              <a:defRPr/>
            </a:pPr>
            <a:fld id="{8CC9C73D-881E-4E0C-B279-2BA8002A32E8}" type="datetimeFigureOut">
              <a:rPr lang="en-US"/>
              <a:pPr>
                <a:defRPr/>
              </a:pPr>
              <a:t>12/25/2019</a:t>
            </a:fld>
            <a:endParaRPr lang="en-US"/>
          </a:p>
        </p:txBody>
      </p:sp>
      <p:sp>
        <p:nvSpPr>
          <p:cNvPr id="4" name="Footer Placeholder 3"/>
          <p:cNvSpPr>
            <a:spLocks noGrp="1"/>
          </p:cNvSpPr>
          <p:nvPr>
            <p:ph type="ftr" sz="quarter" idx="2"/>
          </p:nvPr>
        </p:nvSpPr>
        <p:spPr>
          <a:xfrm>
            <a:off x="0" y="8756650"/>
            <a:ext cx="2971800" cy="461963"/>
          </a:xfrm>
          <a:prstGeom prst="rect">
            <a:avLst/>
          </a:prstGeom>
        </p:spPr>
        <p:txBody>
          <a:bodyPr vert="horz" lIns="89200" tIns="44600" rIns="89200" bIns="4460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756650"/>
            <a:ext cx="2971800" cy="461963"/>
          </a:xfrm>
          <a:prstGeom prst="rect">
            <a:avLst/>
          </a:prstGeom>
        </p:spPr>
        <p:txBody>
          <a:bodyPr vert="horz" wrap="square" lIns="89200" tIns="44600" rIns="89200" bIns="44600" numCol="1" anchor="b" anchorCtr="0" compatLnSpc="1">
            <a:prstTxWarp prst="textNoShape">
              <a:avLst/>
            </a:prstTxWarp>
          </a:bodyPr>
          <a:lstStyle>
            <a:lvl1pPr algn="r">
              <a:defRPr sz="1200"/>
            </a:lvl1pPr>
          </a:lstStyle>
          <a:p>
            <a:fld id="{F1503AC9-2B25-405F-9E1F-6F511C2C87F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867" tIns="45933" rIns="91867" bIns="45933"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60375"/>
          </a:xfrm>
          <a:prstGeom prst="rect">
            <a:avLst/>
          </a:prstGeom>
        </p:spPr>
        <p:txBody>
          <a:bodyPr vert="horz" lIns="91867" tIns="45933" rIns="91867" bIns="45933" rtlCol="0"/>
          <a:lstStyle>
            <a:lvl1pPr algn="r">
              <a:defRPr sz="1200"/>
            </a:lvl1pPr>
          </a:lstStyle>
          <a:p>
            <a:pPr>
              <a:defRPr/>
            </a:pPr>
            <a:fld id="{ADE11E5C-E4E8-4E1C-BA9E-937D7CDFE575}" type="datetimeFigureOut">
              <a:rPr lang="en-GB"/>
              <a:pPr>
                <a:defRPr/>
              </a:pPr>
              <a:t>25/12/2019</a:t>
            </a:fld>
            <a:endParaRPr lang="en-GB"/>
          </a:p>
        </p:txBody>
      </p:sp>
      <p:sp>
        <p:nvSpPr>
          <p:cNvPr id="4" name="Slide Image Placeholder 3"/>
          <p:cNvSpPr>
            <a:spLocks noGrp="1" noRot="1" noChangeAspect="1"/>
          </p:cNvSpPr>
          <p:nvPr>
            <p:ph type="sldImg" idx="2"/>
          </p:nvPr>
        </p:nvSpPr>
        <p:spPr>
          <a:xfrm>
            <a:off x="1123950" y="690563"/>
            <a:ext cx="4610100" cy="3457575"/>
          </a:xfrm>
          <a:prstGeom prst="rect">
            <a:avLst/>
          </a:prstGeom>
          <a:noFill/>
          <a:ln w="12700">
            <a:solidFill>
              <a:prstClr val="black"/>
            </a:solidFill>
          </a:ln>
        </p:spPr>
        <p:txBody>
          <a:bodyPr vert="horz" lIns="91867" tIns="45933" rIns="91867" bIns="45933" rtlCol="0" anchor="ctr"/>
          <a:lstStyle/>
          <a:p>
            <a:pPr lvl="0"/>
            <a:endParaRPr lang="en-GB" noProof="0"/>
          </a:p>
        </p:txBody>
      </p:sp>
      <p:sp>
        <p:nvSpPr>
          <p:cNvPr id="5" name="Notes Placeholder 4"/>
          <p:cNvSpPr>
            <a:spLocks noGrp="1"/>
          </p:cNvSpPr>
          <p:nvPr>
            <p:ph type="body" sz="quarter" idx="3"/>
          </p:nvPr>
        </p:nvSpPr>
        <p:spPr>
          <a:xfrm>
            <a:off x="685800" y="4379913"/>
            <a:ext cx="5486400" cy="4148137"/>
          </a:xfrm>
          <a:prstGeom prst="rect">
            <a:avLst/>
          </a:prstGeom>
        </p:spPr>
        <p:txBody>
          <a:bodyPr vert="horz" lIns="91867" tIns="45933" rIns="91867" bIns="4593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758238"/>
            <a:ext cx="2971800" cy="460375"/>
          </a:xfrm>
          <a:prstGeom prst="rect">
            <a:avLst/>
          </a:prstGeom>
        </p:spPr>
        <p:txBody>
          <a:bodyPr vert="horz" lIns="91867" tIns="45933" rIns="91867" bIns="45933"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758238"/>
            <a:ext cx="2971800" cy="460375"/>
          </a:xfrm>
          <a:prstGeom prst="rect">
            <a:avLst/>
          </a:prstGeom>
        </p:spPr>
        <p:txBody>
          <a:bodyPr vert="horz" wrap="square" lIns="91867" tIns="45933" rIns="91867" bIns="45933" numCol="1" anchor="b" anchorCtr="0" compatLnSpc="1">
            <a:prstTxWarp prst="textNoShape">
              <a:avLst/>
            </a:prstTxWarp>
          </a:bodyPr>
          <a:lstStyle>
            <a:lvl1pPr algn="r">
              <a:defRPr sz="1200"/>
            </a:lvl1pPr>
          </a:lstStyle>
          <a:p>
            <a:fld id="{85216807-D8AD-400C-AB81-9417F69528E8}"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endParaRPr lang="en-GB" dirty="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B05F886-E1B1-42CB-9521-E2DFE6609754}" type="slidenum">
              <a:rPr lang="en-GB" altLang="en-US" sz="1200"/>
              <a:pPr eaLnBrk="1" hangingPunct="1"/>
              <a:t>8</a:t>
            </a:fld>
            <a:endParaRPr lang="en-GB"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20000"/>
          </a:bodyPr>
          <a:lstStyle/>
          <a:p>
            <a:pPr eaLnBrk="1" fontAlgn="auto" hangingPunct="1">
              <a:spcBef>
                <a:spcPts val="0"/>
              </a:spcBef>
              <a:spcAft>
                <a:spcPts val="0"/>
              </a:spcAft>
              <a:defRPr/>
            </a:pPr>
            <a:r>
              <a:rPr lang="en-US" b="1" dirty="0"/>
              <a:t>Biological growth processes</a:t>
            </a:r>
            <a:endParaRPr lang="en-GB" b="1" dirty="0"/>
          </a:p>
          <a:p>
            <a:pPr eaLnBrk="1" fontAlgn="auto" hangingPunct="1">
              <a:spcBef>
                <a:spcPts val="0"/>
              </a:spcBef>
              <a:spcAft>
                <a:spcPts val="0"/>
              </a:spcAft>
              <a:defRPr/>
            </a:pPr>
            <a:r>
              <a:rPr lang="en-US" dirty="0"/>
              <a:t> </a:t>
            </a:r>
            <a:endParaRPr lang="en-GB" dirty="0"/>
          </a:p>
          <a:p>
            <a:pPr eaLnBrk="1" fontAlgn="auto" hangingPunct="1">
              <a:spcBef>
                <a:spcPts val="0"/>
              </a:spcBef>
              <a:spcAft>
                <a:spcPts val="0"/>
              </a:spcAft>
              <a:defRPr/>
            </a:pPr>
            <a:r>
              <a:rPr lang="en-US" dirty="0"/>
              <a:t>In order to investigate the economics of a renewable resource, it is first necessary to describe the pattern of biological (or other) growth of the resource. To fix ideas, we consider the growth function for a population of some species of fish. This is conventionally called a fishery. </a:t>
            </a:r>
          </a:p>
          <a:p>
            <a:pPr eaLnBrk="1" fontAlgn="auto" hangingPunct="1">
              <a:spcBef>
                <a:spcPts val="0"/>
              </a:spcBef>
              <a:spcAft>
                <a:spcPts val="0"/>
              </a:spcAft>
              <a:defRPr/>
            </a:pPr>
            <a:r>
              <a:rPr lang="en-US" dirty="0"/>
              <a:t>We suppose that this fishery has an intrinsic (or potential) growth rate denoted by </a:t>
            </a:r>
            <a:r>
              <a:rPr lang="en-US" i="1" dirty="0"/>
              <a:t>g</a:t>
            </a:r>
            <a:r>
              <a:rPr lang="en-US" dirty="0"/>
              <a:t>. This is the proportional rate at which the fish stock would grow when its size is small relative to the carrying capacity of the fishery, and so the fish face no significant environmental constraints on their reproduction and survival. The intrinsic growth rate </a:t>
            </a:r>
            <a:r>
              <a:rPr lang="en-US" i="1" dirty="0"/>
              <a:t>g</a:t>
            </a:r>
            <a:r>
              <a:rPr lang="en-US" dirty="0"/>
              <a:t> may be thought of as the difference between the population’s birth and natural mortality rate (again, where the population size is small relative to carrying capacity). Suppose that the population stock is </a:t>
            </a:r>
            <a:r>
              <a:rPr lang="en-US" i="1" dirty="0"/>
              <a:t>S</a:t>
            </a:r>
            <a:r>
              <a:rPr lang="en-US" dirty="0"/>
              <a:t> and it grows at a fixed growth rate </a:t>
            </a:r>
            <a:r>
              <a:rPr lang="en-US" i="1" dirty="0"/>
              <a:t>g</a:t>
            </a:r>
            <a:r>
              <a:rPr lang="en-US" dirty="0"/>
              <a:t>. In the absence of human predation the population grows exponentially over time at the rate </a:t>
            </a:r>
            <a:r>
              <a:rPr lang="en-US" i="1" dirty="0"/>
              <a:t>g</a:t>
            </a:r>
            <a:r>
              <a:rPr lang="en-US" dirty="0"/>
              <a:t> and without bounds. This is only plausible over a short span of time.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Any population exists in a particular environmental milieu, with a finite carrying capacity, which sets bounds on the population’s growth possibilities.</a:t>
            </a:r>
            <a:endParaRPr lang="en-GB" dirty="0"/>
          </a:p>
          <a:p>
            <a:pPr eaLnBrk="1" fontAlgn="auto" hangingPunct="1">
              <a:spcBef>
                <a:spcPts val="0"/>
              </a:spcBef>
              <a:spcAft>
                <a:spcPts val="0"/>
              </a:spcAft>
              <a:defRPr/>
            </a:pPr>
            <a:r>
              <a:rPr lang="en-US" dirty="0"/>
              <a:t> </a:t>
            </a:r>
            <a:endParaRPr lang="en-GB" dirty="0"/>
          </a:p>
          <a:p>
            <a:pPr eaLnBrk="1" fontAlgn="auto" hangingPunct="1">
              <a:spcBef>
                <a:spcPts val="0"/>
              </a:spcBef>
              <a:spcAft>
                <a:spcPts val="0"/>
              </a:spcAft>
              <a:defRPr/>
            </a:pPr>
            <a:r>
              <a:rPr lang="en-US" dirty="0"/>
              <a:t>A simple way of representing this effect is by making the actual (as opposed to the potential) growth rate depend on the stock size. Then we have what is called density-dependent growth.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Now let us suppose that under a given set of environmental conditions there is a finite upper bound on the size to which the population can grow (its carrying capacity). We will denote this as SMAX.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A commonly used functional form which has the properties of “compensation” and a maximum stock size is the simple logistic function, in which the constant parameter </a:t>
            </a:r>
            <a:r>
              <a:rPr lang="en-US" i="1" dirty="0"/>
              <a:t>g</a:t>
            </a:r>
            <a:r>
              <a:rPr lang="en-US" dirty="0"/>
              <a:t> &gt; 0 is what we have called the intrinsic or potential growth rate of the population. </a:t>
            </a:r>
            <a:endParaRPr lang="en-GB" dirty="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5565699-BB54-433D-97C8-62FC5CB82691}" type="slidenum">
              <a:rPr lang="en-GB" altLang="en-US" sz="1200"/>
              <a:pPr eaLnBrk="1" hangingPunct="1"/>
              <a:t>9</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a:bodyPr>
          <a:lstStyle/>
          <a:p>
            <a:pPr eaLnBrk="1" fontAlgn="auto" hangingPunct="1">
              <a:spcBef>
                <a:spcPts val="0"/>
              </a:spcBef>
              <a:spcAft>
                <a:spcPts val="0"/>
              </a:spcAft>
              <a:defRPr/>
            </a:pPr>
            <a:r>
              <a:rPr lang="en-US" dirty="0"/>
              <a:t>Much of our attention will be devoted to steady-state harvests. </a:t>
            </a:r>
          </a:p>
          <a:p>
            <a:pPr eaLnBrk="1" fontAlgn="auto" hangingPunct="1">
              <a:spcBef>
                <a:spcPts val="0"/>
              </a:spcBef>
              <a:spcAft>
                <a:spcPts val="0"/>
              </a:spcAft>
              <a:defRPr/>
            </a:pPr>
            <a:r>
              <a:rPr lang="en-US" dirty="0"/>
              <a:t>Consider a period of time in which the amount of the stock being harvested (</a:t>
            </a:r>
            <a:r>
              <a:rPr lang="en-US" i="1" dirty="0"/>
              <a:t>H</a:t>
            </a:r>
            <a:r>
              <a:rPr lang="en-US" dirty="0"/>
              <a:t>) is equal to the amount of net natural growth of the resource (</a:t>
            </a:r>
            <a:r>
              <a:rPr lang="en-US" i="1" dirty="0"/>
              <a:t>G</a:t>
            </a:r>
            <a:r>
              <a:rPr lang="en-US" dirty="0"/>
              <a:t>). </a:t>
            </a:r>
          </a:p>
          <a:p>
            <a:pPr eaLnBrk="1" fontAlgn="auto" hangingPunct="1">
              <a:spcBef>
                <a:spcPts val="0"/>
              </a:spcBef>
              <a:spcAft>
                <a:spcPts val="0"/>
              </a:spcAft>
              <a:defRPr/>
            </a:pPr>
            <a:r>
              <a:rPr lang="en-US" dirty="0"/>
              <a:t>Suppose also that these magnitudes remain constant over a sequence of consecutive periods. </a:t>
            </a:r>
          </a:p>
          <a:p>
            <a:pPr eaLnBrk="1" fontAlgn="auto" hangingPunct="1">
              <a:spcBef>
                <a:spcPts val="0"/>
              </a:spcBef>
              <a:spcAft>
                <a:spcPts val="0"/>
              </a:spcAft>
              <a:defRPr/>
            </a:pPr>
            <a:r>
              <a:rPr lang="en-US" dirty="0"/>
              <a:t>We call this </a:t>
            </a:r>
            <a:r>
              <a:rPr lang="en-US" i="1" dirty="0"/>
              <a:t>steady-state</a:t>
            </a:r>
            <a:r>
              <a:rPr lang="en-US" dirty="0"/>
              <a:t> harvesting, and refer to the (constant) amount being harvested each period as a sustainable yield.</a:t>
            </a:r>
            <a:endParaRPr lang="en-GB" dirty="0"/>
          </a:p>
          <a:p>
            <a:pPr eaLnBrk="1" fontAlgn="auto" hangingPunct="1">
              <a:spcBef>
                <a:spcPts val="0"/>
              </a:spcBef>
              <a:spcAft>
                <a:spcPts val="0"/>
              </a:spcAft>
              <a:defRPr/>
            </a:pPr>
            <a:r>
              <a:rPr lang="en-US" dirty="0"/>
              <a:t> </a:t>
            </a:r>
            <a:endParaRPr lang="en-GB" dirty="0"/>
          </a:p>
          <a:p>
            <a:pPr eaLnBrk="1" fontAlgn="auto" hangingPunct="1">
              <a:spcBef>
                <a:spcPts val="0"/>
              </a:spcBef>
              <a:spcAft>
                <a:spcPts val="0"/>
              </a:spcAft>
              <a:defRPr/>
            </a:pPr>
            <a:r>
              <a:rPr lang="en-US" dirty="0"/>
              <a:t>With steady-state harvesting the resource stock remains constant over time.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What kinds of steady states are feasible? To answer this, look at Figure 17.2. There is one particular stock size (</a:t>
            </a:r>
            <a:r>
              <a:rPr lang="en-US" i="1" dirty="0"/>
              <a:t>S</a:t>
            </a:r>
            <a:r>
              <a:rPr lang="en-US" dirty="0"/>
              <a:t>MSY) at which the quantity of net natural growth is at a maximum (</a:t>
            </a:r>
            <a:r>
              <a:rPr lang="en-US" i="1" dirty="0"/>
              <a:t>G</a:t>
            </a:r>
            <a:r>
              <a:rPr lang="en-US" dirty="0"/>
              <a:t>MSY). If at a stock of </a:t>
            </a:r>
            <a:r>
              <a:rPr lang="en-US" i="1" dirty="0"/>
              <a:t>S</a:t>
            </a:r>
            <a:r>
              <a:rPr lang="en-US" dirty="0"/>
              <a:t>MSY harvest is set at the constant rate </a:t>
            </a:r>
            <a:r>
              <a:rPr lang="en-US" i="1" dirty="0"/>
              <a:t>H</a:t>
            </a:r>
            <a:r>
              <a:rPr lang="en-US" dirty="0"/>
              <a:t>MSY, we obtain a </a:t>
            </a:r>
            <a:r>
              <a:rPr lang="en-US" i="1" dirty="0"/>
              <a:t>maximum sustainable yield</a:t>
            </a:r>
            <a:r>
              <a:rPr lang="en-US" dirty="0"/>
              <a:t> (MSY) steady state. </a:t>
            </a:r>
          </a:p>
          <a:p>
            <a:pPr eaLnBrk="1" fontAlgn="auto" hangingPunct="1">
              <a:spcBef>
                <a:spcPts val="0"/>
              </a:spcBef>
              <a:spcAft>
                <a:spcPts val="0"/>
              </a:spcAft>
              <a:defRPr/>
            </a:pPr>
            <a:r>
              <a:rPr lang="en-US" dirty="0"/>
              <a:t>A resource management programme could be devised which takes this MSY in perpetuity. </a:t>
            </a:r>
          </a:p>
          <a:p>
            <a:pPr eaLnBrk="1" fontAlgn="auto" hangingPunct="1">
              <a:spcBef>
                <a:spcPts val="0"/>
              </a:spcBef>
              <a:spcAft>
                <a:spcPts val="0"/>
              </a:spcAft>
              <a:defRPr/>
            </a:pPr>
            <a:r>
              <a:rPr lang="en-US" dirty="0"/>
              <a:t>It is sometimes thought to be self-evident that a fishery, forest or other renewable resource should be managed so as to produce its maximum sustainable yield. </a:t>
            </a:r>
          </a:p>
          <a:p>
            <a:pPr eaLnBrk="1" fontAlgn="auto" hangingPunct="1">
              <a:spcBef>
                <a:spcPts val="0"/>
              </a:spcBef>
              <a:spcAft>
                <a:spcPts val="0"/>
              </a:spcAft>
              <a:defRPr/>
            </a:pPr>
            <a:r>
              <a:rPr lang="en-US" dirty="0"/>
              <a:t>Economic theory does not, in general, support this proposition.</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i="1" dirty="0"/>
              <a:t>H</a:t>
            </a:r>
            <a:r>
              <a:rPr lang="en-US" dirty="0"/>
              <a:t>MSY is not the only possible steady-state harvest. Indeed, Figure 17.2 shows that any harvest level represented by a point on the growth curve is a feasible steady-state harvest, and that any stock between zero and </a:t>
            </a:r>
            <a:r>
              <a:rPr lang="en-US" i="1" dirty="0"/>
              <a:t>S</a:t>
            </a:r>
            <a:r>
              <a:rPr lang="en-US" dirty="0"/>
              <a:t>MAX can support steady-state harvesting. For example, </a:t>
            </a:r>
            <a:r>
              <a:rPr lang="en-US" i="1" dirty="0"/>
              <a:t>H</a:t>
            </a:r>
            <a:r>
              <a:rPr lang="en-US" dirty="0"/>
              <a:t>1 is a feasible steady-state harvest if the stock size is maintained at either </a:t>
            </a:r>
            <a:r>
              <a:rPr lang="en-US" i="1" dirty="0"/>
              <a:t>S</a:t>
            </a:r>
            <a:r>
              <a:rPr lang="en-US" dirty="0"/>
              <a:t>1L or </a:t>
            </a:r>
            <a:r>
              <a:rPr lang="en-US" i="1" dirty="0"/>
              <a:t>S</a:t>
            </a:r>
            <a:r>
              <a:rPr lang="en-US" dirty="0"/>
              <a:t>1U. Which of these two stock sizes would be more appropriate for attaining a harvest level of </a:t>
            </a:r>
            <a:r>
              <a:rPr lang="en-US" i="1" dirty="0"/>
              <a:t>H</a:t>
            </a:r>
            <a:r>
              <a:rPr lang="en-US" dirty="0"/>
              <a:t>1 is also a matter we shall investigate later.</a:t>
            </a:r>
            <a:endParaRPr lang="en-GB" dirty="0"/>
          </a:p>
          <a:p>
            <a:pPr eaLnBrk="1" fontAlgn="auto" hangingPunct="1">
              <a:spcBef>
                <a:spcPts val="0"/>
              </a:spcBef>
              <a:spcAft>
                <a:spcPts val="0"/>
              </a:spcAft>
              <a:defRPr/>
            </a:pPr>
            <a:endParaRPr lang="en-GB" dirty="0"/>
          </a:p>
          <a:p>
            <a:pPr eaLnBrk="1" fontAlgn="auto" hangingPunct="1">
              <a:spcBef>
                <a:spcPts val="0"/>
              </a:spcBef>
              <a:spcAft>
                <a:spcPts val="0"/>
              </a:spcAft>
              <a:defRPr/>
            </a:pPr>
            <a:endParaRPr lang="en-GB" dirty="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5EEF374-F398-4559-BA93-77FC852D046A}" type="slidenum">
              <a:rPr lang="en-GB" altLang="en-US" sz="1200"/>
              <a:pPr eaLnBrk="1" hangingPunct="1"/>
              <a:t>13</a:t>
            </a:fld>
            <a:endParaRPr lang="en-GB"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3AA8488-8B14-4915-8BAC-BB5BA2759D1A}"/>
              </a:ext>
            </a:extLst>
          </p:cNvPr>
          <p:cNvSpPr>
            <a:spLocks noGrp="1" noChangeArrowheads="1"/>
          </p:cNvSpPr>
          <p:nvPr>
            <p:ph type="sldNum" sz="quarter" idx="5"/>
          </p:nvPr>
        </p:nvSpPr>
        <p:spPr>
          <a:ln/>
        </p:spPr>
        <p:txBody>
          <a:bodyPr/>
          <a:lstStyle/>
          <a:p>
            <a:fld id="{17B50BD2-7F70-4CA7-B048-0BCA5B6B701C}" type="slidenum">
              <a:rPr lang="en-US" altLang="en-US"/>
              <a:pPr/>
              <a:t>22</a:t>
            </a:fld>
            <a:endParaRPr lang="en-US" altLang="en-US"/>
          </a:p>
        </p:txBody>
      </p:sp>
      <p:sp>
        <p:nvSpPr>
          <p:cNvPr id="63490" name="Rectangle 2">
            <a:extLst>
              <a:ext uri="{FF2B5EF4-FFF2-40B4-BE49-F238E27FC236}">
                <a16:creationId xmlns:a16="http://schemas.microsoft.com/office/drawing/2014/main" id="{F30E9363-55FF-41AF-849B-6F9F0B2F6627}"/>
              </a:ext>
            </a:extLst>
          </p:cNvPr>
          <p:cNvSpPr>
            <a:spLocks noGrp="1" noRot="1" noChangeAspect="1" noChangeArrowheads="1" noTextEdit="1"/>
          </p:cNvSpPr>
          <p:nvPr>
            <p:ph type="sldImg"/>
          </p:nvPr>
        </p:nvSpPr>
        <p:spPr>
          <a:ln/>
        </p:spPr>
      </p:sp>
      <p:sp>
        <p:nvSpPr>
          <p:cNvPr id="63491" name="Rectangle 3">
            <a:extLst>
              <a:ext uri="{FF2B5EF4-FFF2-40B4-BE49-F238E27FC236}">
                <a16:creationId xmlns:a16="http://schemas.microsoft.com/office/drawing/2014/main" id="{295236F0-7E73-4441-9E91-8F40125F1C6F}"/>
              </a:ext>
            </a:extLst>
          </p:cNvPr>
          <p:cNvSpPr>
            <a:spLocks noGrp="1" noChangeArrowheads="1"/>
          </p:cNvSpPr>
          <p:nvPr>
            <p:ph type="body" idx="1"/>
          </p:nvPr>
        </p:nvSpPr>
        <p:spPr/>
        <p:txBody>
          <a:bodyPr/>
          <a:lstStyle/>
          <a:p>
            <a:r>
              <a:rPr lang="fi-FI" altLang="en-US"/>
              <a:t>Graafisesti!</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D37EC4C-6946-459A-8F13-C51C71A1EC3E}"/>
              </a:ext>
            </a:extLst>
          </p:cNvPr>
          <p:cNvSpPr>
            <a:spLocks noGrp="1" noChangeArrowheads="1"/>
          </p:cNvSpPr>
          <p:nvPr>
            <p:ph type="sldNum" sz="quarter" idx="5"/>
          </p:nvPr>
        </p:nvSpPr>
        <p:spPr>
          <a:ln/>
        </p:spPr>
        <p:txBody>
          <a:bodyPr/>
          <a:lstStyle/>
          <a:p>
            <a:fld id="{6F8DAE01-8293-46A2-9C56-6E6997D0AFA5}" type="slidenum">
              <a:rPr lang="en-US" altLang="en-US"/>
              <a:pPr/>
              <a:t>23</a:t>
            </a:fld>
            <a:endParaRPr lang="en-US" altLang="en-US"/>
          </a:p>
        </p:txBody>
      </p:sp>
      <p:sp>
        <p:nvSpPr>
          <p:cNvPr id="65538" name="Rectangle 2">
            <a:extLst>
              <a:ext uri="{FF2B5EF4-FFF2-40B4-BE49-F238E27FC236}">
                <a16:creationId xmlns:a16="http://schemas.microsoft.com/office/drawing/2014/main" id="{BE12F361-57DA-4737-87BA-BC0BAB6AFD75}"/>
              </a:ext>
            </a:extLst>
          </p:cNvPr>
          <p:cNvSpPr>
            <a:spLocks noGrp="1" noRot="1" noChangeAspect="1" noChangeArrowheads="1" noTextEdit="1"/>
          </p:cNvSpPr>
          <p:nvPr>
            <p:ph type="sldImg"/>
          </p:nvPr>
        </p:nvSpPr>
        <p:spPr>
          <a:ln/>
        </p:spPr>
      </p:sp>
      <p:sp>
        <p:nvSpPr>
          <p:cNvPr id="65539" name="Rectangle 3">
            <a:extLst>
              <a:ext uri="{FF2B5EF4-FFF2-40B4-BE49-F238E27FC236}">
                <a16:creationId xmlns:a16="http://schemas.microsoft.com/office/drawing/2014/main" id="{7A55E4C6-8EA8-4735-AA09-80BE1F76AE6C}"/>
              </a:ext>
            </a:extLst>
          </p:cNvPr>
          <p:cNvSpPr>
            <a:spLocks noGrp="1" noChangeArrowheads="1"/>
          </p:cNvSpPr>
          <p:nvPr>
            <p:ph type="body" idx="1"/>
          </p:nvPr>
        </p:nvSpPr>
        <p:spPr/>
        <p:txBody>
          <a:bodyPr/>
          <a:lstStyle/>
          <a:p>
            <a:r>
              <a:rPr lang="fi-FI" altLang="en-US"/>
              <a:t>Graafisesti</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962BB67-26D4-4FBE-9470-E03782BFDB13}"/>
              </a:ext>
            </a:extLst>
          </p:cNvPr>
          <p:cNvSpPr>
            <a:spLocks noGrp="1" noChangeArrowheads="1"/>
          </p:cNvSpPr>
          <p:nvPr>
            <p:ph type="sldNum" sz="quarter" idx="5"/>
          </p:nvPr>
        </p:nvSpPr>
        <p:spPr>
          <a:ln/>
        </p:spPr>
        <p:txBody>
          <a:bodyPr/>
          <a:lstStyle/>
          <a:p>
            <a:fld id="{F311BDA5-D983-4A94-8602-298C7A0775BF}" type="slidenum">
              <a:rPr lang="en-US" altLang="en-US"/>
              <a:pPr/>
              <a:t>25</a:t>
            </a:fld>
            <a:endParaRPr lang="en-US" altLang="en-US"/>
          </a:p>
        </p:txBody>
      </p:sp>
      <p:sp>
        <p:nvSpPr>
          <p:cNvPr id="68610" name="Rectangle 2">
            <a:extLst>
              <a:ext uri="{FF2B5EF4-FFF2-40B4-BE49-F238E27FC236}">
                <a16:creationId xmlns:a16="http://schemas.microsoft.com/office/drawing/2014/main" id="{13628C43-D2B4-4041-B95B-EABC0175B53B}"/>
              </a:ext>
            </a:extLst>
          </p:cNvPr>
          <p:cNvSpPr>
            <a:spLocks noGrp="1" noRot="1" noChangeAspect="1" noChangeArrowheads="1" noTextEdit="1"/>
          </p:cNvSpPr>
          <p:nvPr>
            <p:ph type="sldImg"/>
          </p:nvPr>
        </p:nvSpPr>
        <p:spPr>
          <a:ln/>
        </p:spPr>
      </p:sp>
      <p:sp>
        <p:nvSpPr>
          <p:cNvPr id="68611" name="Rectangle 3">
            <a:extLst>
              <a:ext uri="{FF2B5EF4-FFF2-40B4-BE49-F238E27FC236}">
                <a16:creationId xmlns:a16="http://schemas.microsoft.com/office/drawing/2014/main" id="{5E28581B-D573-45BF-AF88-393DA6678605}"/>
              </a:ext>
            </a:extLst>
          </p:cNvPr>
          <p:cNvSpPr>
            <a:spLocks noGrp="1" noChangeArrowheads="1"/>
          </p:cNvSpPr>
          <p:nvPr>
            <p:ph type="body" idx="1"/>
          </p:nvPr>
        </p:nvSpPr>
        <p:spPr/>
        <p:txBody>
          <a:bodyPr/>
          <a:lstStyle/>
          <a:p>
            <a:r>
              <a:rPr lang="fi-FI" altLang="en-US"/>
              <a:t>Graafisesti!</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F43BECCD-E4CD-4067-B3AE-EB39EC4FE05B}" type="slidenum">
              <a:rPr lang="en-GB" altLang="en-US"/>
              <a:pPr/>
              <a:t>‹#›</a:t>
            </a:fld>
            <a:endParaRPr lang="en-GB" altLang="en-US"/>
          </a:p>
        </p:txBody>
      </p:sp>
    </p:spTree>
    <p:extLst>
      <p:ext uri="{BB962C8B-B14F-4D97-AF65-F5344CB8AC3E}">
        <p14:creationId xmlns:p14="http://schemas.microsoft.com/office/powerpoint/2010/main" val="651785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B1061250-7585-4363-A363-368160EB1A7A}" type="slidenum">
              <a:rPr lang="en-GB" altLang="en-US"/>
              <a:pPr/>
              <a:t>‹#›</a:t>
            </a:fld>
            <a:endParaRPr lang="en-GB" altLang="en-US"/>
          </a:p>
        </p:txBody>
      </p:sp>
    </p:spTree>
    <p:extLst>
      <p:ext uri="{BB962C8B-B14F-4D97-AF65-F5344CB8AC3E}">
        <p14:creationId xmlns:p14="http://schemas.microsoft.com/office/powerpoint/2010/main" val="4178525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493AFA54-1904-420A-9B8A-590A0798B05B}" type="slidenum">
              <a:rPr lang="en-GB" altLang="en-US"/>
              <a:pPr/>
              <a:t>‹#›</a:t>
            </a:fld>
            <a:endParaRPr lang="en-GB" altLang="en-US"/>
          </a:p>
        </p:txBody>
      </p:sp>
    </p:spTree>
    <p:extLst>
      <p:ext uri="{BB962C8B-B14F-4D97-AF65-F5344CB8AC3E}">
        <p14:creationId xmlns:p14="http://schemas.microsoft.com/office/powerpoint/2010/main" val="591820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F43BECCD-E4CD-4067-B3AE-EB39EC4FE05B}" type="slidenum">
              <a:rPr lang="en-GB" altLang="en-US" smtClean="0"/>
              <a:pPr/>
              <a:t>‹#›</a:t>
            </a:fld>
            <a:endParaRPr lang="en-GB" alt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138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66DAE593-5BA8-442A-A876-ACE31D28E1DB}" type="slidenum">
              <a:rPr lang="en-GB" altLang="en-US" smtClean="0"/>
              <a:pPr/>
              <a:t>‹#›</a:t>
            </a:fld>
            <a:endParaRPr lang="en-GB" altLang="en-US"/>
          </a:p>
        </p:txBody>
      </p:sp>
    </p:spTree>
    <p:extLst>
      <p:ext uri="{BB962C8B-B14F-4D97-AF65-F5344CB8AC3E}">
        <p14:creationId xmlns:p14="http://schemas.microsoft.com/office/powerpoint/2010/main" val="1177808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1B036209-8056-4D66-AD74-A4B95A027A41}" type="slidenum">
              <a:rPr lang="en-GB" altLang="en-US" smtClean="0"/>
              <a:pPr/>
              <a:t>‹#›</a:t>
            </a:fld>
            <a:endParaRPr lang="en-GB" alt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474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66DAE593-5BA8-442A-A876-ACE31D28E1DB}" type="slidenum">
              <a:rPr lang="en-GB" altLang="en-US" smtClean="0"/>
              <a:pPr/>
              <a:t>‹#›</a:t>
            </a:fld>
            <a:endParaRPr lang="en-GB" altLang="en-US"/>
          </a:p>
        </p:txBody>
      </p:sp>
    </p:spTree>
    <p:extLst>
      <p:ext uri="{BB962C8B-B14F-4D97-AF65-F5344CB8AC3E}">
        <p14:creationId xmlns:p14="http://schemas.microsoft.com/office/powerpoint/2010/main" val="2601392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fld id="{66DAE593-5BA8-442A-A876-ACE31D28E1DB}" type="slidenum">
              <a:rPr lang="en-GB" altLang="en-US" smtClean="0"/>
              <a:pPr/>
              <a:t>‹#›</a:t>
            </a:fld>
            <a:endParaRPr lang="en-GB" altLang="en-US"/>
          </a:p>
        </p:txBody>
      </p:sp>
    </p:spTree>
    <p:extLst>
      <p:ext uri="{BB962C8B-B14F-4D97-AF65-F5344CB8AC3E}">
        <p14:creationId xmlns:p14="http://schemas.microsoft.com/office/powerpoint/2010/main" val="988157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fld id="{CB6D8C2F-6C9A-439A-9E24-761A9E104A18}" type="slidenum">
              <a:rPr lang="en-GB" altLang="en-US" smtClean="0"/>
              <a:pPr/>
              <a:t>‹#›</a:t>
            </a:fld>
            <a:endParaRPr lang="en-GB" altLang="en-US"/>
          </a:p>
        </p:txBody>
      </p:sp>
    </p:spTree>
    <p:extLst>
      <p:ext uri="{BB962C8B-B14F-4D97-AF65-F5344CB8AC3E}">
        <p14:creationId xmlns:p14="http://schemas.microsoft.com/office/powerpoint/2010/main" val="2995080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fld id="{CBEF9E21-EF87-4CD5-A977-1F4D04467F91}" type="slidenum">
              <a:rPr lang="en-GB" altLang="en-US" smtClean="0"/>
              <a:pPr/>
              <a:t>‹#›</a:t>
            </a:fld>
            <a:endParaRPr lang="en-GB" altLang="en-US"/>
          </a:p>
        </p:txBody>
      </p:sp>
    </p:spTree>
    <p:extLst>
      <p:ext uri="{BB962C8B-B14F-4D97-AF65-F5344CB8AC3E}">
        <p14:creationId xmlns:p14="http://schemas.microsoft.com/office/powerpoint/2010/main" val="38800332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66DAE593-5BA8-442A-A876-ACE31D28E1DB}" type="slidenum">
              <a:rPr lang="en-GB" altLang="en-US" smtClean="0"/>
              <a:pPr/>
              <a:t>‹#›</a:t>
            </a:fld>
            <a:endParaRPr lang="en-GB" altLang="en-US"/>
          </a:p>
        </p:txBody>
      </p:sp>
    </p:spTree>
    <p:extLst>
      <p:ext uri="{BB962C8B-B14F-4D97-AF65-F5344CB8AC3E}">
        <p14:creationId xmlns:p14="http://schemas.microsoft.com/office/powerpoint/2010/main" val="3689683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ABBC8D46-347F-4B8A-A521-14ABFF20208E}" type="slidenum">
              <a:rPr lang="en-GB" altLang="en-US"/>
              <a:pPr/>
              <a:t>‹#›</a:t>
            </a:fld>
            <a:endParaRPr lang="en-GB" altLang="en-US"/>
          </a:p>
        </p:txBody>
      </p:sp>
    </p:spTree>
    <p:extLst>
      <p:ext uri="{BB962C8B-B14F-4D97-AF65-F5344CB8AC3E}">
        <p14:creationId xmlns:p14="http://schemas.microsoft.com/office/powerpoint/2010/main" val="146961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5905F271-83AC-4B7D-9DBB-7882C3387358}" type="slidenum">
              <a:rPr lang="en-GB" altLang="en-US" smtClean="0"/>
              <a:pPr/>
              <a:t>‹#›</a:t>
            </a:fld>
            <a:endParaRPr lang="en-GB" alt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9435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66DAE593-5BA8-442A-A876-ACE31D28E1DB}" type="slidenum">
              <a:rPr lang="en-GB" altLang="en-US" smtClean="0"/>
              <a:pPr/>
              <a:t>‹#›</a:t>
            </a:fld>
            <a:endParaRPr lang="en-GB" altLang="en-US"/>
          </a:p>
        </p:txBody>
      </p:sp>
    </p:spTree>
    <p:extLst>
      <p:ext uri="{BB962C8B-B14F-4D97-AF65-F5344CB8AC3E}">
        <p14:creationId xmlns:p14="http://schemas.microsoft.com/office/powerpoint/2010/main" val="18518582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66DAE593-5BA8-442A-A876-ACE31D28E1DB}" type="slidenum">
              <a:rPr lang="en-GB" altLang="en-US" smtClean="0"/>
              <a:pPr/>
              <a:t>‹#›</a:t>
            </a:fld>
            <a:endParaRPr lang="en-GB" alt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086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1B036209-8056-4D66-AD74-A4B95A027A41}" type="slidenum">
              <a:rPr lang="en-GB" altLang="en-US"/>
              <a:pPr/>
              <a:t>‹#›</a:t>
            </a:fld>
            <a:endParaRPr lang="en-GB" altLang="en-US"/>
          </a:p>
        </p:txBody>
      </p:sp>
    </p:spTree>
    <p:extLst>
      <p:ext uri="{BB962C8B-B14F-4D97-AF65-F5344CB8AC3E}">
        <p14:creationId xmlns:p14="http://schemas.microsoft.com/office/powerpoint/2010/main" val="394612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B4888912-2326-48F6-A461-691772644346}" type="slidenum">
              <a:rPr lang="en-GB" altLang="en-US"/>
              <a:pPr/>
              <a:t>‹#›</a:t>
            </a:fld>
            <a:endParaRPr lang="en-GB" altLang="en-US"/>
          </a:p>
        </p:txBody>
      </p:sp>
    </p:spTree>
    <p:extLst>
      <p:ext uri="{BB962C8B-B14F-4D97-AF65-F5344CB8AC3E}">
        <p14:creationId xmlns:p14="http://schemas.microsoft.com/office/powerpoint/2010/main" val="116629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fld id="{48121FB2-3035-4AD7-B011-439A8843C3E0}" type="slidenum">
              <a:rPr lang="en-GB" altLang="en-US"/>
              <a:pPr/>
              <a:t>‹#›</a:t>
            </a:fld>
            <a:endParaRPr lang="en-GB" altLang="en-US"/>
          </a:p>
        </p:txBody>
      </p:sp>
    </p:spTree>
    <p:extLst>
      <p:ext uri="{BB962C8B-B14F-4D97-AF65-F5344CB8AC3E}">
        <p14:creationId xmlns:p14="http://schemas.microsoft.com/office/powerpoint/2010/main" val="1677899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CB6D8C2F-6C9A-439A-9E24-761A9E104A18}" type="slidenum">
              <a:rPr lang="en-GB" altLang="en-US"/>
              <a:pPr/>
              <a:t>‹#›</a:t>
            </a:fld>
            <a:endParaRPr lang="en-GB" altLang="en-US"/>
          </a:p>
        </p:txBody>
      </p:sp>
    </p:spTree>
    <p:extLst>
      <p:ext uri="{BB962C8B-B14F-4D97-AF65-F5344CB8AC3E}">
        <p14:creationId xmlns:p14="http://schemas.microsoft.com/office/powerpoint/2010/main" val="392510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CBEF9E21-EF87-4CD5-A977-1F4D04467F91}" type="slidenum">
              <a:rPr lang="en-GB" altLang="en-US"/>
              <a:pPr/>
              <a:t>‹#›</a:t>
            </a:fld>
            <a:endParaRPr lang="en-GB" altLang="en-US"/>
          </a:p>
        </p:txBody>
      </p:sp>
    </p:spTree>
    <p:extLst>
      <p:ext uri="{BB962C8B-B14F-4D97-AF65-F5344CB8AC3E}">
        <p14:creationId xmlns:p14="http://schemas.microsoft.com/office/powerpoint/2010/main" val="1040150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3CB62B0A-9F6A-488E-81D0-4030C39C3457}" type="slidenum">
              <a:rPr lang="en-GB" altLang="en-US"/>
              <a:pPr/>
              <a:t>‹#›</a:t>
            </a:fld>
            <a:endParaRPr lang="en-GB" altLang="en-US"/>
          </a:p>
        </p:txBody>
      </p:sp>
    </p:spTree>
    <p:extLst>
      <p:ext uri="{BB962C8B-B14F-4D97-AF65-F5344CB8AC3E}">
        <p14:creationId xmlns:p14="http://schemas.microsoft.com/office/powerpoint/2010/main" val="248031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5905F271-83AC-4B7D-9DBB-7882C3387358}" type="slidenum">
              <a:rPr lang="en-GB" altLang="en-US"/>
              <a:pPr/>
              <a:t>‹#›</a:t>
            </a:fld>
            <a:endParaRPr lang="en-GB" altLang="en-US"/>
          </a:p>
        </p:txBody>
      </p:sp>
    </p:spTree>
    <p:extLst>
      <p:ext uri="{BB962C8B-B14F-4D97-AF65-F5344CB8AC3E}">
        <p14:creationId xmlns:p14="http://schemas.microsoft.com/office/powerpoint/2010/main" val="2327032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6DAE593-5BA8-442A-A876-ACE31D28E1DB}"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endParaRPr lang="en-GB"/>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a:defRPr/>
            </a:pPr>
            <a:endParaRPr lang="en-GB"/>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6DAE593-5BA8-442A-A876-ACE31D28E1DB}" type="slidenum">
              <a:rPr lang="en-GB" altLang="en-US" smtClean="0"/>
              <a:pPr/>
              <a:t>‹#›</a:t>
            </a:fld>
            <a:endParaRPr lang="en-GB" alt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683640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4.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9.wmf"/><Relationship Id="rId4" Type="http://schemas.openxmlformats.org/officeDocument/2006/relationships/oleObject" Target="../embeddings/oleObject4.bin"/><Relationship Id="rId9" Type="http://schemas.openxmlformats.org/officeDocument/2006/relationships/image" Target="../media/image11.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5.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2.wmf"/><Relationship Id="rId4" Type="http://schemas.openxmlformats.org/officeDocument/2006/relationships/oleObject" Target="../embeddings/oleObject7.bin"/><Relationship Id="rId9" Type="http://schemas.openxmlformats.org/officeDocument/2006/relationships/image" Target="../media/image13.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6.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1.bin"/><Relationship Id="rId5" Type="http://schemas.openxmlformats.org/officeDocument/2006/relationships/image" Target="../media/image14.wmf"/><Relationship Id="rId4" Type="http://schemas.openxmlformats.org/officeDocument/2006/relationships/oleObject" Target="../embeddings/oleObject10.bin"/><Relationship Id="rId9" Type="http://schemas.openxmlformats.org/officeDocument/2006/relationships/image" Target="../media/image16.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4.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6.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10.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20.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30.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240.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tint val="94000"/>
                <a:satMod val="80000"/>
                <a:lumMod val="106000"/>
              </a:schemeClr>
            </a:gs>
            <a:gs pos="1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467544" y="2771932"/>
            <a:ext cx="8458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GB" altLang="en-US" sz="4000" b="1" dirty="0">
                <a:solidFill>
                  <a:srgbClr val="0070C0"/>
                </a:solidFill>
                <a:latin typeface="Calibri" panose="020F0502020204030204" pitchFamily="34" charset="0"/>
                <a:ea typeface="Verdana" panose="020B0604030504040204" pitchFamily="34" charset="0"/>
                <a:cs typeface="Verdana" panose="020B0604030504040204" pitchFamily="34" charset="0"/>
              </a:rPr>
              <a:t>5. Economics of Renewable Resources</a:t>
            </a:r>
            <a:endParaRPr lang="en-GB" altLang="en-US" sz="2000" dirty="0">
              <a:solidFill>
                <a:srgbClr val="0070C0"/>
              </a:solidFill>
              <a:latin typeface="Calibri" panose="020F050202020403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nvGraphicFramePr>
        <p:xfrm>
          <a:off x="50800" y="288925"/>
          <a:ext cx="8813800" cy="6210300"/>
        </p:xfrm>
        <a:graphic>
          <a:graphicData uri="http://schemas.openxmlformats.org/drawingml/2006/chart">
            <c:chart xmlns:c="http://schemas.openxmlformats.org/drawingml/2006/chart" xmlns:r="http://schemas.openxmlformats.org/officeDocument/2006/relationships" r:id="rId2"/>
          </a:graphicData>
        </a:graphic>
      </p:graphicFrame>
      <p:sp>
        <p:nvSpPr>
          <p:cNvPr id="8195" name="Line 3"/>
          <p:cNvSpPr>
            <a:spLocks noChangeShapeType="1"/>
          </p:cNvSpPr>
          <p:nvPr/>
        </p:nvSpPr>
        <p:spPr bwMode="auto">
          <a:xfrm>
            <a:off x="5029200" y="1752600"/>
            <a:ext cx="0" cy="3200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6" name="Line 4"/>
          <p:cNvSpPr>
            <a:spLocks noChangeShapeType="1"/>
          </p:cNvSpPr>
          <p:nvPr/>
        </p:nvSpPr>
        <p:spPr bwMode="auto">
          <a:xfrm flipH="1">
            <a:off x="2286000" y="1752600"/>
            <a:ext cx="2743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 name="Text Box 5"/>
          <p:cNvSpPr txBox="1">
            <a:spLocks noChangeArrowheads="1"/>
          </p:cNvSpPr>
          <p:nvPr/>
        </p:nvSpPr>
        <p:spPr bwMode="auto">
          <a:xfrm>
            <a:off x="3886200" y="5638800"/>
            <a:ext cx="804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b="1" dirty="0"/>
              <a:t>S</a:t>
            </a:r>
            <a:r>
              <a:rPr lang="en-GB" altLang="en-US" b="1" baseline="-25000" dirty="0"/>
              <a:t>MSY</a:t>
            </a:r>
          </a:p>
        </p:txBody>
      </p:sp>
      <p:sp>
        <p:nvSpPr>
          <p:cNvPr id="8198" name="Line 6"/>
          <p:cNvSpPr>
            <a:spLocks noChangeShapeType="1"/>
          </p:cNvSpPr>
          <p:nvPr/>
        </p:nvSpPr>
        <p:spPr bwMode="auto">
          <a:xfrm flipV="1">
            <a:off x="4648200" y="5029200"/>
            <a:ext cx="1524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199" name="Text Box 7"/>
          <p:cNvSpPr txBox="1">
            <a:spLocks noChangeArrowheads="1"/>
          </p:cNvSpPr>
          <p:nvPr/>
        </p:nvSpPr>
        <p:spPr bwMode="auto">
          <a:xfrm>
            <a:off x="288925" y="1565275"/>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b="1"/>
              <a:t>MSY</a:t>
            </a:r>
          </a:p>
        </p:txBody>
      </p:sp>
      <p:sp>
        <p:nvSpPr>
          <p:cNvPr id="8200" name="Line 8"/>
          <p:cNvSpPr>
            <a:spLocks noChangeShapeType="1"/>
          </p:cNvSpPr>
          <p:nvPr/>
        </p:nvSpPr>
        <p:spPr bwMode="auto">
          <a:xfrm>
            <a:off x="1143000" y="17526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1" name="Text Box 9"/>
          <p:cNvSpPr txBox="1">
            <a:spLocks noChangeArrowheads="1"/>
          </p:cNvSpPr>
          <p:nvPr/>
        </p:nvSpPr>
        <p:spPr bwMode="auto">
          <a:xfrm>
            <a:off x="7527925" y="5451475"/>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b="1"/>
              <a:t>S</a:t>
            </a:r>
            <a:r>
              <a:rPr lang="en-GB" altLang="en-US" b="1" baseline="-25000"/>
              <a:t>MAX</a:t>
            </a:r>
          </a:p>
        </p:txBody>
      </p:sp>
      <p:sp>
        <p:nvSpPr>
          <p:cNvPr id="8202" name="Line 10"/>
          <p:cNvSpPr>
            <a:spLocks noChangeShapeType="1"/>
          </p:cNvSpPr>
          <p:nvPr/>
        </p:nvSpPr>
        <p:spPr bwMode="auto">
          <a:xfrm flipH="1" flipV="1">
            <a:off x="7772400" y="5105400"/>
            <a:ext cx="4572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fishery-economics-9-638">
            <a:extLst>
              <a:ext uri="{FF2B5EF4-FFF2-40B4-BE49-F238E27FC236}">
                <a16:creationId xmlns:a16="http://schemas.microsoft.com/office/drawing/2014/main" id="{150014CA-186D-4172-94C4-BEC0FD6747D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22350" y="22738"/>
            <a:ext cx="9134475" cy="6858000"/>
          </a:xfrm>
          <a:prstGeom prst="rect">
            <a:avLst/>
          </a:prstGeom>
        </p:spPr>
      </p:pic>
    </p:spTree>
    <p:extLst>
      <p:ext uri="{BB962C8B-B14F-4D97-AF65-F5344CB8AC3E}">
        <p14:creationId xmlns:p14="http://schemas.microsoft.com/office/powerpoint/2010/main" val="1654028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Content Placeholder 4" descr="f1.jpg"/>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967288" y="404813"/>
            <a:ext cx="3490912" cy="5976515"/>
          </a:xfrm>
        </p:spPr>
      </p:pic>
      <p:pic>
        <p:nvPicPr>
          <p:cNvPr id="9219" name="Picture 3" descr="17-01b.gif"/>
          <p:cNvPicPr>
            <a:picLocks noGrp="1" noChangeAspect="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85800" y="455613"/>
            <a:ext cx="4102224" cy="5925715"/>
          </a:xfr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0806" y="1856918"/>
            <a:ext cx="6402387"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38"/>
          <p:cNvSpPr txBox="1">
            <a:spLocks noChangeArrowheads="1"/>
          </p:cNvSpPr>
          <p:nvPr/>
        </p:nvSpPr>
        <p:spPr bwMode="auto">
          <a:xfrm>
            <a:off x="899592" y="332656"/>
            <a:ext cx="6553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GB" altLang="en-US" b="1" dirty="0">
                <a:solidFill>
                  <a:srgbClr val="0070C0"/>
                </a:solidFill>
                <a:cs typeface="Times New Roman" panose="02020603050405020304" pitchFamily="18" charset="0"/>
              </a:rPr>
              <a:t>Figure 5.1 Steady-state harvests </a:t>
            </a:r>
          </a:p>
          <a:p>
            <a:pPr marL="342900" indent="-342900" algn="ctr" eaLnBrk="1" hangingPunct="1">
              <a:spcBef>
                <a:spcPct val="50000"/>
              </a:spcBef>
              <a:buFont typeface="Wingdings" panose="05000000000000000000" pitchFamily="2" charset="2"/>
              <a:buChar char="ü"/>
            </a:pPr>
            <a:r>
              <a:rPr lang="en-GB" altLang="en-US" dirty="0">
                <a:cs typeface="Times New Roman" panose="02020603050405020304" pitchFamily="18" charset="0"/>
              </a:rPr>
              <a:t>Stable harvest where </a:t>
            </a:r>
            <a:r>
              <a:rPr lang="en-GB" altLang="en-US" b="1" dirty="0">
                <a:cs typeface="Times New Roman" panose="02020603050405020304" pitchFamily="18" charset="0"/>
              </a:rPr>
              <a:t>G(x) = H</a:t>
            </a:r>
            <a:endParaRPr lang="en-GB" altLang="en-US" b="1" dirty="0"/>
          </a:p>
        </p:txBody>
      </p:sp>
      <p:sp>
        <p:nvSpPr>
          <p:cNvPr id="10244" name="TextBox 3"/>
          <p:cNvSpPr txBox="1">
            <a:spLocks noChangeArrowheads="1"/>
          </p:cNvSpPr>
          <p:nvPr/>
        </p:nvSpPr>
        <p:spPr bwMode="auto">
          <a:xfrm>
            <a:off x="1691680" y="1856918"/>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1800" dirty="0"/>
              <a:t>G, 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23528" y="1556792"/>
            <a:ext cx="8640960" cy="3852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457200" indent="-457200" eaLnBrk="1" hangingPunct="1">
              <a:lnSpc>
                <a:spcPct val="150000"/>
              </a:lnSpc>
              <a:buFont typeface="Wingdings" panose="05000000000000000000" pitchFamily="2" charset="2"/>
              <a:buChar char="§"/>
            </a:pPr>
            <a:r>
              <a:rPr lang="en-GB" altLang="en-US" sz="2800" dirty="0"/>
              <a:t>Let H = harvest   and  G = net natural growth (G)</a:t>
            </a:r>
          </a:p>
          <a:p>
            <a:pPr marL="457200" indent="-457200" eaLnBrk="1" hangingPunct="1">
              <a:lnSpc>
                <a:spcPct val="150000"/>
              </a:lnSpc>
              <a:buFont typeface="Wingdings" panose="05000000000000000000" pitchFamily="2" charset="2"/>
              <a:buChar char="§"/>
            </a:pPr>
            <a:endParaRPr lang="en-GB" altLang="en-US" sz="2800" dirty="0"/>
          </a:p>
          <a:p>
            <a:pPr marL="457200" indent="-457200" eaLnBrk="1" hangingPunct="1">
              <a:lnSpc>
                <a:spcPct val="150000"/>
              </a:lnSpc>
              <a:buFont typeface="Wingdings" panose="05000000000000000000" pitchFamily="2" charset="2"/>
              <a:buChar char="§"/>
            </a:pPr>
            <a:r>
              <a:rPr lang="en-GB" altLang="en-US" sz="2800" dirty="0"/>
              <a:t>In steady-state harvesting G = H and so  = </a:t>
            </a:r>
            <a:r>
              <a:rPr lang="en-GB" altLang="en-US" sz="2800" dirty="0" err="1"/>
              <a:t>dS</a:t>
            </a:r>
            <a:r>
              <a:rPr lang="en-GB" altLang="en-US" sz="2800" dirty="0"/>
              <a:t>/dt =  0 (the resource stock size remains constant over time). </a:t>
            </a:r>
          </a:p>
          <a:p>
            <a:pPr marL="457200" indent="-457200" eaLnBrk="1" hangingPunct="1">
              <a:lnSpc>
                <a:spcPct val="150000"/>
              </a:lnSpc>
              <a:buFont typeface="Wingdings" panose="05000000000000000000" pitchFamily="2" charset="2"/>
              <a:buChar char="§"/>
            </a:pPr>
            <a:endParaRPr lang="en-GB" altLang="en-US" sz="2800" dirty="0"/>
          </a:p>
          <a:p>
            <a:pPr marL="457200" indent="-457200" eaLnBrk="1" hangingPunct="1">
              <a:lnSpc>
                <a:spcPct val="150000"/>
              </a:lnSpc>
              <a:buFont typeface="Wingdings" panose="05000000000000000000" pitchFamily="2" charset="2"/>
              <a:buChar char="§"/>
            </a:pPr>
            <a:r>
              <a:rPr lang="en-GB" altLang="en-US" sz="2600" dirty="0"/>
              <a:t>There are many possible steady states or sustainable yields.</a:t>
            </a:r>
          </a:p>
        </p:txBody>
      </p:sp>
      <p:sp>
        <p:nvSpPr>
          <p:cNvPr id="2" name="Rectangle 1">
            <a:extLst>
              <a:ext uri="{FF2B5EF4-FFF2-40B4-BE49-F238E27FC236}">
                <a16:creationId xmlns:a16="http://schemas.microsoft.com/office/drawing/2014/main" id="{3D2F7A61-1A8F-4DA8-8409-01F5BF68EDCA}"/>
              </a:ext>
            </a:extLst>
          </p:cNvPr>
          <p:cNvSpPr/>
          <p:nvPr/>
        </p:nvSpPr>
        <p:spPr>
          <a:xfrm>
            <a:off x="2123728" y="692696"/>
            <a:ext cx="3889206" cy="584775"/>
          </a:xfrm>
          <a:prstGeom prst="rect">
            <a:avLst/>
          </a:prstGeom>
        </p:spPr>
        <p:txBody>
          <a:bodyPr wrap="none">
            <a:spAutoFit/>
          </a:bodyPr>
          <a:lstStyle/>
          <a:p>
            <a:pPr algn="ctr" eaLnBrk="1" hangingPunct="1"/>
            <a:r>
              <a:rPr lang="en-GB" altLang="en-US" sz="3200" b="1" dirty="0">
                <a:solidFill>
                  <a:srgbClr val="0070C0"/>
                </a:solidFill>
              </a:rPr>
              <a:t>Steady-state harvests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42156" y="946108"/>
            <a:ext cx="8659688" cy="5335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342900" indent="-342900" algn="just" eaLnBrk="1" hangingPunct="1">
              <a:lnSpc>
                <a:spcPct val="150000"/>
              </a:lnSpc>
              <a:buFont typeface="Wingdings" panose="05000000000000000000" pitchFamily="2" charset="2"/>
              <a:buChar char="§"/>
            </a:pPr>
            <a:r>
              <a:rPr lang="en-GB" altLang="en-US" dirty="0">
                <a:latin typeface="+mj-lt"/>
              </a:rPr>
              <a:t>There is one particular stock size at which the quantity of </a:t>
            </a:r>
            <a:r>
              <a:rPr lang="en-GB" altLang="en-US" b="1" dirty="0">
                <a:latin typeface="+mj-lt"/>
              </a:rPr>
              <a:t>net natural growth </a:t>
            </a:r>
            <a:r>
              <a:rPr lang="en-GB" altLang="en-US" dirty="0">
                <a:latin typeface="+mj-lt"/>
              </a:rPr>
              <a:t>is at a </a:t>
            </a:r>
            <a:r>
              <a:rPr lang="en-GB" altLang="en-US" b="1" dirty="0">
                <a:latin typeface="+mj-lt"/>
              </a:rPr>
              <a:t>maximum</a:t>
            </a:r>
            <a:r>
              <a:rPr lang="en-GB" altLang="en-US" dirty="0">
                <a:latin typeface="+mj-lt"/>
              </a:rPr>
              <a:t>.</a:t>
            </a:r>
          </a:p>
          <a:p>
            <a:pPr marL="342900" indent="-342900" algn="just" eaLnBrk="1" hangingPunct="1">
              <a:lnSpc>
                <a:spcPct val="150000"/>
              </a:lnSpc>
              <a:buFont typeface="Wingdings" panose="05000000000000000000" pitchFamily="2" charset="2"/>
              <a:buChar char="§"/>
            </a:pPr>
            <a:endParaRPr lang="en-GB" altLang="en-US" sz="1400" dirty="0">
              <a:latin typeface="+mj-lt"/>
            </a:endParaRPr>
          </a:p>
          <a:p>
            <a:pPr marL="1485900" lvl="2" indent="-342900" algn="just" eaLnBrk="1" hangingPunct="1">
              <a:lnSpc>
                <a:spcPct val="150000"/>
              </a:lnSpc>
              <a:buFont typeface="Wingdings" panose="05000000000000000000" pitchFamily="2" charset="2"/>
              <a:buChar char="ü"/>
            </a:pPr>
            <a:r>
              <a:rPr lang="en-GB" altLang="en-US" b="1" dirty="0">
                <a:latin typeface="+mj-lt"/>
              </a:rPr>
              <a:t>Maximum sustainable yield (MSY) </a:t>
            </a:r>
            <a:r>
              <a:rPr lang="en-GB" altLang="en-US" dirty="0">
                <a:latin typeface="+mj-lt"/>
              </a:rPr>
              <a:t>steady state.</a:t>
            </a:r>
          </a:p>
          <a:p>
            <a:pPr marL="1085850" lvl="1" indent="-342900" algn="just" eaLnBrk="1" hangingPunct="1">
              <a:lnSpc>
                <a:spcPct val="150000"/>
              </a:lnSpc>
              <a:buFont typeface="Wingdings" panose="05000000000000000000" pitchFamily="2" charset="2"/>
              <a:buChar char="ü"/>
            </a:pPr>
            <a:endParaRPr lang="en-GB" altLang="en-US" dirty="0">
              <a:latin typeface="+mj-lt"/>
            </a:endParaRPr>
          </a:p>
          <a:p>
            <a:pPr marL="342900" indent="-342900" algn="just" eaLnBrk="1" hangingPunct="1">
              <a:lnSpc>
                <a:spcPct val="150000"/>
              </a:lnSpc>
              <a:buFont typeface="Wingdings" panose="05000000000000000000" pitchFamily="2" charset="2"/>
              <a:buChar char="§"/>
            </a:pPr>
            <a:r>
              <a:rPr lang="en-GB" altLang="en-US" dirty="0">
                <a:latin typeface="+mj-lt"/>
              </a:rPr>
              <a:t>Many people believe that a renewable resource should be managed to produce its maximum sustainable yield. </a:t>
            </a:r>
          </a:p>
          <a:p>
            <a:pPr marL="342900" indent="-342900" algn="just" eaLnBrk="1" hangingPunct="1">
              <a:lnSpc>
                <a:spcPct val="150000"/>
              </a:lnSpc>
              <a:buFont typeface="Wingdings" panose="05000000000000000000" pitchFamily="2" charset="2"/>
              <a:buChar char="§"/>
            </a:pPr>
            <a:endParaRPr lang="en-GB" altLang="en-US" dirty="0">
              <a:latin typeface="+mj-lt"/>
            </a:endParaRPr>
          </a:p>
          <a:p>
            <a:pPr marL="342900" indent="-342900" algn="just" eaLnBrk="1" hangingPunct="1">
              <a:lnSpc>
                <a:spcPct val="150000"/>
              </a:lnSpc>
              <a:buFont typeface="Wingdings" panose="05000000000000000000" pitchFamily="2" charset="2"/>
              <a:buChar char="§"/>
            </a:pPr>
            <a:r>
              <a:rPr lang="en-GB" altLang="en-US" b="1" dirty="0">
                <a:latin typeface="+mj-lt"/>
              </a:rPr>
              <a:t>Economists</a:t>
            </a:r>
            <a:r>
              <a:rPr lang="en-GB" altLang="en-US" dirty="0">
                <a:latin typeface="+mj-lt"/>
              </a:rPr>
              <a:t> do not agree that this is always sensible (but it may be in some circumstances).</a:t>
            </a:r>
            <a:endParaRPr lang="en-US" altLang="en-US" dirty="0">
              <a:latin typeface="+mj-lt"/>
            </a:endParaRPr>
          </a:p>
        </p:txBody>
      </p:sp>
    </p:spTree>
    <p:extLst>
      <p:ext uri="{BB962C8B-B14F-4D97-AF65-F5344CB8AC3E}">
        <p14:creationId xmlns:p14="http://schemas.microsoft.com/office/powerpoint/2010/main" val="2460752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F2E773A-8FAB-4795-B3DA-A6418D179E0A}"/>
              </a:ext>
            </a:extLst>
          </p:cNvPr>
          <p:cNvSpPr>
            <a:spLocks noGrp="1" noChangeArrowheads="1"/>
          </p:cNvSpPr>
          <p:nvPr>
            <p:ph type="title"/>
          </p:nvPr>
        </p:nvSpPr>
        <p:spPr>
          <a:xfrm>
            <a:off x="685800" y="609600"/>
            <a:ext cx="7772400" cy="875184"/>
          </a:xfrm>
        </p:spPr>
        <p:txBody>
          <a:bodyPr/>
          <a:lstStyle/>
          <a:p>
            <a:r>
              <a:rPr lang="fi-FI" altLang="en-US" sz="3600" b="1" dirty="0"/>
              <a:t>Bioeconomic modelling</a:t>
            </a:r>
          </a:p>
        </p:txBody>
      </p:sp>
      <p:sp>
        <p:nvSpPr>
          <p:cNvPr id="26627" name="Rectangle 3">
            <a:extLst>
              <a:ext uri="{FF2B5EF4-FFF2-40B4-BE49-F238E27FC236}">
                <a16:creationId xmlns:a16="http://schemas.microsoft.com/office/drawing/2014/main" id="{7525EDE9-2FC8-4BCA-9AB9-F55691342324}"/>
              </a:ext>
            </a:extLst>
          </p:cNvPr>
          <p:cNvSpPr>
            <a:spLocks noGrp="1" noChangeArrowheads="1"/>
          </p:cNvSpPr>
          <p:nvPr>
            <p:ph type="body" idx="1"/>
          </p:nvPr>
        </p:nvSpPr>
        <p:spPr>
          <a:xfrm>
            <a:off x="395536" y="1981200"/>
            <a:ext cx="8352928" cy="4114800"/>
          </a:xfrm>
        </p:spPr>
        <p:txBody>
          <a:bodyPr/>
          <a:lstStyle/>
          <a:p>
            <a:pPr algn="just">
              <a:buFont typeface="Wingdings" panose="05000000000000000000" pitchFamily="2" charset="2"/>
              <a:buChar char="ü"/>
            </a:pPr>
            <a:r>
              <a:rPr lang="fi-FI" altLang="en-US" sz="2400" b="1" dirty="0">
                <a:latin typeface="+mj-lt"/>
              </a:rPr>
              <a:t>Biological</a:t>
            </a:r>
            <a:r>
              <a:rPr lang="fi-FI" altLang="en-US" sz="2400" dirty="0">
                <a:latin typeface="+mj-lt"/>
              </a:rPr>
              <a:t> model predicts the development of the stock without any economic activities </a:t>
            </a:r>
            <a:r>
              <a:rPr lang="fi-FI" altLang="en-US" sz="2400" dirty="0">
                <a:latin typeface="+mj-lt"/>
                <a:sym typeface="Wingdings" panose="05000000000000000000" pitchFamily="2" charset="2"/>
              </a:rPr>
              <a:t> natural equilibrium</a:t>
            </a:r>
          </a:p>
          <a:p>
            <a:pPr algn="just">
              <a:buFont typeface="Wingdings" panose="05000000000000000000" pitchFamily="2" charset="2"/>
              <a:buChar char="ü"/>
            </a:pPr>
            <a:endParaRPr lang="fi-FI" altLang="en-US" sz="2400" dirty="0">
              <a:latin typeface="+mj-lt"/>
              <a:sym typeface="Wingdings" panose="05000000000000000000" pitchFamily="2" charset="2"/>
            </a:endParaRPr>
          </a:p>
          <a:p>
            <a:pPr algn="just">
              <a:buFont typeface="Wingdings" panose="05000000000000000000" pitchFamily="2" charset="2"/>
              <a:buChar char="ü"/>
            </a:pPr>
            <a:r>
              <a:rPr lang="fi-FI" altLang="en-US" sz="2400" dirty="0">
                <a:latin typeface="+mj-lt"/>
                <a:sym typeface="Wingdings" panose="05000000000000000000" pitchFamily="2" charset="2"/>
              </a:rPr>
              <a:t>For </a:t>
            </a:r>
            <a:r>
              <a:rPr lang="fi-FI" altLang="en-US" sz="2400" b="1" dirty="0">
                <a:latin typeface="+mj-lt"/>
                <a:sym typeface="Wingdings" panose="05000000000000000000" pitchFamily="2" charset="2"/>
              </a:rPr>
              <a:t>economic</a:t>
            </a:r>
            <a:r>
              <a:rPr lang="fi-FI" altLang="en-US" sz="2400" dirty="0">
                <a:latin typeface="+mj-lt"/>
                <a:sym typeface="Wingdings" panose="05000000000000000000" pitchFamily="2" charset="2"/>
              </a:rPr>
              <a:t> analysis production function is needed, how the resource is harvested h = Ex</a:t>
            </a:r>
          </a:p>
          <a:p>
            <a:pPr algn="just">
              <a:buFont typeface="Wingdings" panose="05000000000000000000" pitchFamily="2" charset="2"/>
              <a:buChar char="ü"/>
            </a:pPr>
            <a:endParaRPr lang="fi-FI" altLang="en-US" sz="2400" dirty="0">
              <a:latin typeface="+mj-lt"/>
              <a:sym typeface="Wingdings" panose="05000000000000000000" pitchFamily="2" charset="2"/>
            </a:endParaRPr>
          </a:p>
          <a:p>
            <a:pPr algn="just">
              <a:buFont typeface="Wingdings" panose="05000000000000000000" pitchFamily="2" charset="2"/>
              <a:buChar char="ü"/>
            </a:pPr>
            <a:r>
              <a:rPr lang="fi-FI" altLang="en-US" sz="2400" dirty="0">
                <a:latin typeface="+mj-lt"/>
                <a:sym typeface="Wingdings" panose="05000000000000000000" pitchFamily="2" charset="2"/>
              </a:rPr>
              <a:t>Further, we need prices to build objective functions for the agents interested in harvesting the stock  economic equilibrium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FCBFC46-110B-45B2-83D8-021507EC9D2D}"/>
              </a:ext>
            </a:extLst>
          </p:cNvPr>
          <p:cNvSpPr>
            <a:spLocks noGrp="1" noChangeArrowheads="1"/>
          </p:cNvSpPr>
          <p:nvPr>
            <p:ph type="ctrTitle"/>
          </p:nvPr>
        </p:nvSpPr>
        <p:spPr>
          <a:xfrm>
            <a:off x="899592" y="1196752"/>
            <a:ext cx="7268344" cy="757460"/>
          </a:xfrm>
        </p:spPr>
        <p:txBody>
          <a:bodyPr anchor="ctr"/>
          <a:lstStyle/>
          <a:p>
            <a:r>
              <a:rPr lang="en-GB" altLang="en-US" sz="3200" dirty="0">
                <a:latin typeface="Verdana" panose="020B0604030504040204" pitchFamily="34" charset="0"/>
                <a:ea typeface="Verdana" panose="020B0604030504040204" pitchFamily="34" charset="0"/>
                <a:cs typeface="Verdana" panose="020B0604030504040204" pitchFamily="34" charset="0"/>
              </a:rPr>
              <a:t>Schäfer-Gordon model</a:t>
            </a:r>
            <a:endParaRPr lang="fi-FI" alt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54275" name="Rectangle 3">
            <a:extLst>
              <a:ext uri="{FF2B5EF4-FFF2-40B4-BE49-F238E27FC236}">
                <a16:creationId xmlns:a16="http://schemas.microsoft.com/office/drawing/2014/main" id="{EF2336A7-2A80-4946-8BC5-B07A13E52C68}"/>
              </a:ext>
            </a:extLst>
          </p:cNvPr>
          <p:cNvSpPr>
            <a:spLocks noGrp="1" noChangeArrowheads="1"/>
          </p:cNvSpPr>
          <p:nvPr>
            <p:ph type="subTitle" idx="1"/>
          </p:nvPr>
        </p:nvSpPr>
        <p:spPr>
          <a:xfrm>
            <a:off x="688032" y="2552700"/>
            <a:ext cx="7772400" cy="1380356"/>
          </a:xfrm>
        </p:spPr>
        <p:txBody>
          <a:bodyPr/>
          <a:lstStyle/>
          <a:p>
            <a:pPr>
              <a:lnSpc>
                <a:spcPct val="150000"/>
              </a:lnSpc>
            </a:pPr>
            <a:r>
              <a:rPr lang="en-GB" altLang="en-US" sz="2800" dirty="0">
                <a:latin typeface="Calibri" panose="020F0502020204030204" pitchFamily="34" charset="0"/>
              </a:rPr>
              <a:t>Gordon (Journal of Political Economy 1954), Schäfer (1957), </a:t>
            </a:r>
            <a:r>
              <a:rPr lang="en-US" altLang="en-US" sz="2800" dirty="0">
                <a:latin typeface="Calibri" panose="020F0502020204030204" pitchFamily="34" charset="0"/>
              </a:rPr>
              <a:t>Scott (JPE 1955)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376B6F30-D5F4-4C8B-A3A0-0A33C38E6F98}"/>
              </a:ext>
            </a:extLst>
          </p:cNvPr>
          <p:cNvSpPr>
            <a:spLocks noGrp="1" noChangeArrowheads="1"/>
          </p:cNvSpPr>
          <p:nvPr>
            <p:ph type="title"/>
          </p:nvPr>
        </p:nvSpPr>
        <p:spPr/>
        <p:txBody>
          <a:bodyPr/>
          <a:lstStyle/>
          <a:p>
            <a:r>
              <a:rPr lang="en-GB" altLang="en-US" dirty="0"/>
              <a:t>Biology</a:t>
            </a:r>
            <a:endParaRPr lang="fi-FI" altLang="en-US" dirty="0"/>
          </a:p>
        </p:txBody>
      </p:sp>
      <p:sp>
        <p:nvSpPr>
          <p:cNvPr id="55299" name="Rectangle 3">
            <a:extLst>
              <a:ext uri="{FF2B5EF4-FFF2-40B4-BE49-F238E27FC236}">
                <a16:creationId xmlns:a16="http://schemas.microsoft.com/office/drawing/2014/main" id="{4E1673E4-2A6E-41E2-8B9D-A793E0EE9387}"/>
              </a:ext>
            </a:extLst>
          </p:cNvPr>
          <p:cNvSpPr>
            <a:spLocks noGrp="1" noChangeArrowheads="1"/>
          </p:cNvSpPr>
          <p:nvPr>
            <p:ph type="body" idx="1"/>
          </p:nvPr>
        </p:nvSpPr>
        <p:spPr/>
        <p:txBody>
          <a:bodyPr/>
          <a:lstStyle/>
          <a:p>
            <a:r>
              <a:rPr lang="en-GB" altLang="en-US" dirty="0"/>
              <a:t>Logistic growth F(x)</a:t>
            </a:r>
          </a:p>
          <a:p>
            <a:pPr>
              <a:buFontTx/>
              <a:buNone/>
            </a:pPr>
            <a:endParaRPr lang="en-GB" altLang="en-US" dirty="0"/>
          </a:p>
          <a:p>
            <a:r>
              <a:rPr lang="fi-FI" altLang="en-US" dirty="0"/>
              <a:t>Biomass x </a:t>
            </a:r>
          </a:p>
          <a:p>
            <a:pPr>
              <a:buFontTx/>
              <a:buNone/>
            </a:pPr>
            <a:endParaRPr lang="fi-FI"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4E284E5-53F8-4448-917F-293E03329FCE}"/>
              </a:ext>
            </a:extLst>
          </p:cNvPr>
          <p:cNvSpPr>
            <a:spLocks noGrp="1" noChangeArrowheads="1"/>
          </p:cNvSpPr>
          <p:nvPr>
            <p:ph type="title"/>
          </p:nvPr>
        </p:nvSpPr>
        <p:spPr/>
        <p:txBody>
          <a:bodyPr/>
          <a:lstStyle/>
          <a:p>
            <a:r>
              <a:rPr lang="fi-FI" altLang="zh-CN">
                <a:ea typeface="SimSun" panose="02010600030101010101" pitchFamily="2" charset="-122"/>
              </a:rPr>
              <a:t>Logistic function </a:t>
            </a:r>
            <a:endParaRPr lang="fi-FI" altLang="en-US"/>
          </a:p>
        </p:txBody>
      </p:sp>
      <p:sp>
        <p:nvSpPr>
          <p:cNvPr id="56323" name="Rectangle 3">
            <a:extLst>
              <a:ext uri="{FF2B5EF4-FFF2-40B4-BE49-F238E27FC236}">
                <a16:creationId xmlns:a16="http://schemas.microsoft.com/office/drawing/2014/main" id="{7F532013-B60C-48AB-9C9C-F9A629817C2D}"/>
              </a:ext>
            </a:extLst>
          </p:cNvPr>
          <p:cNvSpPr>
            <a:spLocks noGrp="1" noChangeArrowheads="1"/>
          </p:cNvSpPr>
          <p:nvPr>
            <p:ph type="body" idx="1"/>
          </p:nvPr>
        </p:nvSpPr>
        <p:spPr/>
        <p:txBody>
          <a:bodyPr/>
          <a:lstStyle/>
          <a:p>
            <a:pPr>
              <a:buFontTx/>
              <a:buNone/>
            </a:pPr>
            <a:endParaRPr lang="en-GB" altLang="en-US"/>
          </a:p>
          <a:p>
            <a:pPr>
              <a:buFontTx/>
              <a:buNone/>
            </a:pPr>
            <a:r>
              <a:rPr lang="en-GB" altLang="en-US"/>
              <a:t>	</a:t>
            </a:r>
          </a:p>
          <a:p>
            <a:pPr>
              <a:buFontTx/>
              <a:buNone/>
            </a:pPr>
            <a:endParaRPr lang="en-GB" altLang="en-US"/>
          </a:p>
          <a:p>
            <a:pPr>
              <a:buFontTx/>
              <a:buNone/>
            </a:pPr>
            <a:endParaRPr lang="fi-FI" altLang="en-US"/>
          </a:p>
          <a:p>
            <a:r>
              <a:rPr lang="fi-FI" altLang="en-US"/>
              <a:t>R:	intrinsic growth rate</a:t>
            </a:r>
          </a:p>
          <a:p>
            <a:r>
              <a:rPr lang="fi-FI" altLang="en-US"/>
              <a:t>x:	fish stock</a:t>
            </a:r>
            <a:endParaRPr lang="en-GB" altLang="en-US"/>
          </a:p>
          <a:p>
            <a:r>
              <a:rPr lang="en-GB" altLang="en-US"/>
              <a:t>K:	carrying capacity of the ecosystem</a:t>
            </a:r>
            <a:endParaRPr lang="fi-FI" altLang="en-US"/>
          </a:p>
        </p:txBody>
      </p:sp>
      <p:sp>
        <p:nvSpPr>
          <p:cNvPr id="56324" name="Rectangle 4">
            <a:extLst>
              <a:ext uri="{FF2B5EF4-FFF2-40B4-BE49-F238E27FC236}">
                <a16:creationId xmlns:a16="http://schemas.microsoft.com/office/drawing/2014/main" id="{52F0DA9C-9F4F-4728-B8F9-B644A7DEF90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56325" name="Object 5">
            <a:extLst>
              <a:ext uri="{FF2B5EF4-FFF2-40B4-BE49-F238E27FC236}">
                <a16:creationId xmlns:a16="http://schemas.microsoft.com/office/drawing/2014/main" id="{FACCFA52-1446-4C15-ABB0-3CFE422C4FBE}"/>
              </a:ext>
            </a:extLst>
          </p:cNvPr>
          <p:cNvGraphicFramePr>
            <a:graphicFrameLocks noChangeAspect="1"/>
          </p:cNvGraphicFramePr>
          <p:nvPr/>
        </p:nvGraphicFramePr>
        <p:xfrm>
          <a:off x="2700338" y="1773238"/>
          <a:ext cx="2881312" cy="1009650"/>
        </p:xfrm>
        <a:graphic>
          <a:graphicData uri="http://schemas.openxmlformats.org/presentationml/2006/ole">
            <mc:AlternateContent xmlns:mc="http://schemas.openxmlformats.org/markup-compatibility/2006">
              <mc:Choice xmlns:v="urn:schemas-microsoft-com:vml" Requires="v">
                <p:oleObj spid="_x0000_s2326" name="Equation" r:id="rId3" imgW="1117115" imgH="393529" progId="Equation.3">
                  <p:embed/>
                </p:oleObj>
              </mc:Choice>
              <mc:Fallback>
                <p:oleObj name="Equation" r:id="rId3" imgW="1117115" imgH="393529" progId="Equation.3">
                  <p:embed/>
                  <p:pic>
                    <p:nvPicPr>
                      <p:cNvPr id="56325" name="Object 5">
                        <a:extLst>
                          <a:ext uri="{FF2B5EF4-FFF2-40B4-BE49-F238E27FC236}">
                            <a16:creationId xmlns:a16="http://schemas.microsoft.com/office/drawing/2014/main" id="{FACCFA52-1446-4C15-ABB0-3CFE422C4F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1773238"/>
                        <a:ext cx="2881312" cy="100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81000" y="990600"/>
            <a:ext cx="84582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2800" b="1" dirty="0">
                <a:solidFill>
                  <a:srgbClr val="0070C0"/>
                </a:solidFill>
              </a:rPr>
              <a:t>Flow Renewable resources</a:t>
            </a:r>
          </a:p>
          <a:p>
            <a:pPr eaLnBrk="1" hangingPunct="1"/>
            <a:endParaRPr lang="en-GB" altLang="en-US" sz="2800" dirty="0">
              <a:solidFill>
                <a:srgbClr val="0000CC"/>
              </a:solidFill>
            </a:endParaRPr>
          </a:p>
          <a:p>
            <a:pPr eaLnBrk="1" hangingPunct="1"/>
            <a:endParaRPr lang="en-GB" altLang="en-US" sz="2800" dirty="0">
              <a:solidFill>
                <a:srgbClr val="0000CC"/>
              </a:solidFill>
            </a:endParaRPr>
          </a:p>
          <a:p>
            <a:pPr eaLnBrk="1" hangingPunct="1">
              <a:buFont typeface="Wingdings" panose="05000000000000000000" pitchFamily="2" charset="2"/>
              <a:buChar char="Ø"/>
            </a:pPr>
            <a:r>
              <a:rPr lang="en-GB" altLang="en-US" sz="2800" dirty="0"/>
              <a:t>Such as solar, wave, wind and geothermal energy.</a:t>
            </a:r>
          </a:p>
          <a:p>
            <a:pPr eaLnBrk="1" hangingPunct="1">
              <a:buFont typeface="Wingdings" panose="05000000000000000000" pitchFamily="2" charset="2"/>
              <a:buChar char="Ø"/>
            </a:pPr>
            <a:endParaRPr lang="en-GB" altLang="en-US" sz="2800" dirty="0"/>
          </a:p>
          <a:p>
            <a:pPr eaLnBrk="1" hangingPunct="1">
              <a:buFont typeface="Wingdings" panose="05000000000000000000" pitchFamily="2" charset="2"/>
              <a:buChar char="Ø"/>
            </a:pPr>
            <a:r>
              <a:rPr lang="en-GB" altLang="en-US" sz="2800" dirty="0"/>
              <a:t>These energy </a:t>
            </a:r>
            <a:r>
              <a:rPr lang="en-GB" altLang="en-US" sz="2800" b="1" dirty="0"/>
              <a:t>flow resources </a:t>
            </a:r>
            <a:r>
              <a:rPr lang="en-GB" altLang="en-US" sz="2800" dirty="0"/>
              <a:t>are </a:t>
            </a:r>
            <a:r>
              <a:rPr lang="en-GB" altLang="en-US" sz="2800" b="1" dirty="0"/>
              <a:t>non-depletable</a:t>
            </a:r>
            <a:r>
              <a:rPr lang="en-GB" altLang="en-US" sz="2800" dirty="0"/>
              <a:t>.</a:t>
            </a:r>
          </a:p>
          <a:p>
            <a:pPr eaLnBrk="1" hangingPunct="1">
              <a:spcBef>
                <a:spcPct val="50000"/>
              </a:spcBef>
            </a:pPr>
            <a:endParaRPr lang="en-GB" altLang="en-US" sz="2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4076F3DD-7CEA-46F1-BD0B-4E846335F448}"/>
              </a:ext>
            </a:extLst>
          </p:cNvPr>
          <p:cNvSpPr>
            <a:spLocks noGrp="1" noChangeArrowheads="1"/>
          </p:cNvSpPr>
          <p:nvPr>
            <p:ph type="title"/>
          </p:nvPr>
        </p:nvSpPr>
        <p:spPr/>
        <p:txBody>
          <a:bodyPr/>
          <a:lstStyle/>
          <a:p>
            <a:r>
              <a:rPr lang="fi-FI" altLang="en-US"/>
              <a:t>Production</a:t>
            </a:r>
          </a:p>
        </p:txBody>
      </p:sp>
      <p:sp>
        <p:nvSpPr>
          <p:cNvPr id="60419" name="Rectangle 3">
            <a:extLst>
              <a:ext uri="{FF2B5EF4-FFF2-40B4-BE49-F238E27FC236}">
                <a16:creationId xmlns:a16="http://schemas.microsoft.com/office/drawing/2014/main" id="{CBD62E20-07DA-451C-BD11-6C0E97067EB9}"/>
              </a:ext>
            </a:extLst>
          </p:cNvPr>
          <p:cNvSpPr>
            <a:spLocks noGrp="1" noChangeArrowheads="1"/>
          </p:cNvSpPr>
          <p:nvPr>
            <p:ph type="body" idx="1"/>
          </p:nvPr>
        </p:nvSpPr>
        <p:spPr/>
        <p:txBody>
          <a:bodyPr/>
          <a:lstStyle/>
          <a:p>
            <a:r>
              <a:rPr lang="fi-FI" altLang="en-US" dirty="0"/>
              <a:t>Harvest function:</a:t>
            </a:r>
          </a:p>
          <a:p>
            <a:endParaRPr lang="fi-FI" altLang="en-US" dirty="0"/>
          </a:p>
          <a:p>
            <a:endParaRPr lang="fi-FI" altLang="en-US" dirty="0"/>
          </a:p>
          <a:p>
            <a:endParaRPr lang="fi-FI" altLang="en-US" dirty="0"/>
          </a:p>
          <a:p>
            <a:r>
              <a:rPr lang="fi-FI" altLang="en-US" dirty="0"/>
              <a:t>E:	Fishing effort</a:t>
            </a:r>
          </a:p>
          <a:p>
            <a:r>
              <a:rPr lang="fi-FI" altLang="en-US" dirty="0"/>
              <a:t>q:	Catchability </a:t>
            </a:r>
          </a:p>
          <a:p>
            <a:endParaRPr lang="fi-FI" altLang="en-US" dirty="0"/>
          </a:p>
        </p:txBody>
      </p:sp>
      <p:sp>
        <p:nvSpPr>
          <p:cNvPr id="60420" name="Rectangle 4">
            <a:extLst>
              <a:ext uri="{FF2B5EF4-FFF2-40B4-BE49-F238E27FC236}">
                <a16:creationId xmlns:a16="http://schemas.microsoft.com/office/drawing/2014/main" id="{F0FE89C1-F7B1-41F5-B891-3D729782C7D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0421" name="Object 5">
            <a:extLst>
              <a:ext uri="{FF2B5EF4-FFF2-40B4-BE49-F238E27FC236}">
                <a16:creationId xmlns:a16="http://schemas.microsoft.com/office/drawing/2014/main" id="{77111AC5-FA53-4E44-BFCE-ECC94E9B6186}"/>
              </a:ext>
            </a:extLst>
          </p:cNvPr>
          <p:cNvGraphicFramePr>
            <a:graphicFrameLocks noChangeAspect="1"/>
          </p:cNvGraphicFramePr>
          <p:nvPr>
            <p:extLst>
              <p:ext uri="{D42A27DB-BD31-4B8C-83A1-F6EECF244321}">
                <p14:modId xmlns:p14="http://schemas.microsoft.com/office/powerpoint/2010/main" val="3116365135"/>
              </p:ext>
            </p:extLst>
          </p:nvPr>
        </p:nvGraphicFramePr>
        <p:xfrm>
          <a:off x="1763688" y="3154362"/>
          <a:ext cx="1439862" cy="549275"/>
        </p:xfrm>
        <a:graphic>
          <a:graphicData uri="http://schemas.openxmlformats.org/presentationml/2006/ole">
            <mc:AlternateContent xmlns:mc="http://schemas.openxmlformats.org/markup-compatibility/2006">
              <mc:Choice xmlns:v="urn:schemas-microsoft-com:vml" Requires="v">
                <p:oleObj spid="_x0000_s3350" name="Equation" r:id="rId3" imgW="520474" imgH="203112" progId="Equation.3">
                  <p:embed/>
                </p:oleObj>
              </mc:Choice>
              <mc:Fallback>
                <p:oleObj name="Equation" r:id="rId3" imgW="520474" imgH="203112" progId="Equation.3">
                  <p:embed/>
                  <p:pic>
                    <p:nvPicPr>
                      <p:cNvPr id="60421" name="Object 5">
                        <a:extLst>
                          <a:ext uri="{FF2B5EF4-FFF2-40B4-BE49-F238E27FC236}">
                            <a16:creationId xmlns:a16="http://schemas.microsoft.com/office/drawing/2014/main" id="{77111AC5-FA53-4E44-BFCE-ECC94E9B61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3154362"/>
                        <a:ext cx="1439862"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2B38852B-977D-4F78-BED7-23A5DD26BC57}"/>
              </a:ext>
            </a:extLst>
          </p:cNvPr>
          <p:cNvSpPr>
            <a:spLocks noGrp="1" noChangeArrowheads="1"/>
          </p:cNvSpPr>
          <p:nvPr>
            <p:ph type="title"/>
          </p:nvPr>
        </p:nvSpPr>
        <p:spPr/>
        <p:txBody>
          <a:bodyPr/>
          <a:lstStyle/>
          <a:p>
            <a:r>
              <a:rPr lang="en-GB" altLang="en-US"/>
              <a:t>Sustainability</a:t>
            </a:r>
            <a:endParaRPr lang="fi-FI" altLang="en-US"/>
          </a:p>
        </p:txBody>
      </p:sp>
      <p:sp>
        <p:nvSpPr>
          <p:cNvPr id="61443" name="Rectangle 3">
            <a:extLst>
              <a:ext uri="{FF2B5EF4-FFF2-40B4-BE49-F238E27FC236}">
                <a16:creationId xmlns:a16="http://schemas.microsoft.com/office/drawing/2014/main" id="{37C6AEAE-2101-4149-AC8E-F150C2931A55}"/>
              </a:ext>
            </a:extLst>
          </p:cNvPr>
          <p:cNvSpPr>
            <a:spLocks noGrp="1" noChangeArrowheads="1"/>
          </p:cNvSpPr>
          <p:nvPr>
            <p:ph type="body" idx="1"/>
          </p:nvPr>
        </p:nvSpPr>
        <p:spPr/>
        <p:txBody>
          <a:bodyPr/>
          <a:lstStyle/>
          <a:p>
            <a:endParaRPr lang="fi-FI" altLang="en-US" b="1" dirty="0"/>
          </a:p>
          <a:p>
            <a:r>
              <a:rPr lang="fi-FI" altLang="en-US" b="1" dirty="0"/>
              <a:t>F(x) = h</a:t>
            </a:r>
          </a:p>
          <a:p>
            <a:pPr>
              <a:buFontTx/>
              <a:buNone/>
            </a:pPr>
            <a:endParaRPr lang="fi-FI" altLang="en-US" dirty="0"/>
          </a:p>
          <a:p>
            <a:r>
              <a:rPr lang="fi-FI" altLang="en-US" b="1" dirty="0"/>
              <a:t>Steady state</a:t>
            </a:r>
          </a:p>
        </p:txBody>
      </p:sp>
      <p:sp>
        <p:nvSpPr>
          <p:cNvPr id="2" name="Arrow: Down 1">
            <a:extLst>
              <a:ext uri="{FF2B5EF4-FFF2-40B4-BE49-F238E27FC236}">
                <a16:creationId xmlns:a16="http://schemas.microsoft.com/office/drawing/2014/main" id="{AEC5D4F7-8157-40F0-B30C-57ECA9DE996A}"/>
              </a:ext>
            </a:extLst>
          </p:cNvPr>
          <p:cNvSpPr/>
          <p:nvPr/>
        </p:nvSpPr>
        <p:spPr>
          <a:xfrm>
            <a:off x="1619672" y="3212976"/>
            <a:ext cx="360040"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862E635-A01E-4D38-A49D-34A6338EE029}"/>
              </a:ext>
            </a:extLst>
          </p:cNvPr>
          <p:cNvSpPr>
            <a:spLocks noGrp="1" noChangeArrowheads="1"/>
          </p:cNvSpPr>
          <p:nvPr>
            <p:ph type="title"/>
          </p:nvPr>
        </p:nvSpPr>
        <p:spPr/>
        <p:txBody>
          <a:bodyPr/>
          <a:lstStyle/>
          <a:p>
            <a:r>
              <a:rPr lang="en-GB" altLang="en-US"/>
              <a:t>Steady state fish stock</a:t>
            </a:r>
            <a:endParaRPr lang="fi-FI" altLang="en-US"/>
          </a:p>
        </p:txBody>
      </p:sp>
      <p:sp>
        <p:nvSpPr>
          <p:cNvPr id="62467" name="Rectangle 3">
            <a:extLst>
              <a:ext uri="{FF2B5EF4-FFF2-40B4-BE49-F238E27FC236}">
                <a16:creationId xmlns:a16="http://schemas.microsoft.com/office/drawing/2014/main" id="{5B99E49B-7696-437A-ACFF-525CD5F8FDF5}"/>
              </a:ext>
            </a:extLst>
          </p:cNvPr>
          <p:cNvSpPr>
            <a:spLocks noGrp="1" noChangeArrowheads="1"/>
          </p:cNvSpPr>
          <p:nvPr>
            <p:ph type="body" idx="1"/>
          </p:nvPr>
        </p:nvSpPr>
        <p:spPr/>
        <p:txBody>
          <a:bodyPr/>
          <a:lstStyle/>
          <a:p>
            <a:pPr marL="381000" indent="-381000"/>
            <a:endParaRPr lang="fi-FI" altLang="en-US"/>
          </a:p>
          <a:p>
            <a:pPr marL="381000" indent="-381000">
              <a:buFontTx/>
              <a:buNone/>
            </a:pPr>
            <a:endParaRPr lang="fi-FI" altLang="en-US"/>
          </a:p>
          <a:p>
            <a:pPr marL="381000" indent="-381000">
              <a:buFontTx/>
              <a:buNone/>
            </a:pPr>
            <a:endParaRPr lang="fi-FI" altLang="en-US"/>
          </a:p>
          <a:p>
            <a:pPr marL="381000" indent="-381000">
              <a:buFontTx/>
              <a:buNone/>
            </a:pPr>
            <a:endParaRPr lang="fi-FI" altLang="en-US"/>
          </a:p>
        </p:txBody>
      </p:sp>
      <p:sp>
        <p:nvSpPr>
          <p:cNvPr id="62468" name="Rectangle 4">
            <a:extLst>
              <a:ext uri="{FF2B5EF4-FFF2-40B4-BE49-F238E27FC236}">
                <a16:creationId xmlns:a16="http://schemas.microsoft.com/office/drawing/2014/main" id="{C03FC4AC-B365-418E-ACF0-4E678B15524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2469" name="Object 5">
            <a:extLst>
              <a:ext uri="{FF2B5EF4-FFF2-40B4-BE49-F238E27FC236}">
                <a16:creationId xmlns:a16="http://schemas.microsoft.com/office/drawing/2014/main" id="{BE7A28A7-10B9-42FE-8748-387668C8CE07}"/>
              </a:ext>
            </a:extLst>
          </p:cNvPr>
          <p:cNvGraphicFramePr>
            <a:graphicFrameLocks noChangeAspect="1"/>
          </p:cNvGraphicFramePr>
          <p:nvPr/>
        </p:nvGraphicFramePr>
        <p:xfrm>
          <a:off x="2438400" y="1752600"/>
          <a:ext cx="1944688" cy="717550"/>
        </p:xfrm>
        <a:graphic>
          <a:graphicData uri="http://schemas.openxmlformats.org/presentationml/2006/ole">
            <mc:AlternateContent xmlns:mc="http://schemas.openxmlformats.org/markup-compatibility/2006">
              <mc:Choice xmlns:v="urn:schemas-microsoft-com:vml" Requires="v">
                <p:oleObj spid="_x0000_s4926" name="Equation" r:id="rId4" imgW="1054100" imgH="393700" progId="Equation.3">
                  <p:embed/>
                </p:oleObj>
              </mc:Choice>
              <mc:Fallback>
                <p:oleObj name="Equation" r:id="rId4" imgW="1054100" imgH="393700" progId="Equation.3">
                  <p:embed/>
                  <p:pic>
                    <p:nvPicPr>
                      <p:cNvPr id="62469" name="Object 5">
                        <a:extLst>
                          <a:ext uri="{FF2B5EF4-FFF2-40B4-BE49-F238E27FC236}">
                            <a16:creationId xmlns:a16="http://schemas.microsoft.com/office/drawing/2014/main" id="{BE7A28A7-10B9-42FE-8748-387668C8CE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752600"/>
                        <a:ext cx="1944688" cy="717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470" name="Rectangle 6">
            <a:extLst>
              <a:ext uri="{FF2B5EF4-FFF2-40B4-BE49-F238E27FC236}">
                <a16:creationId xmlns:a16="http://schemas.microsoft.com/office/drawing/2014/main" id="{9FA0B3EC-CC9E-4B4F-BB08-81B3C0BA76A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2471" name="Object 7">
            <a:extLst>
              <a:ext uri="{FF2B5EF4-FFF2-40B4-BE49-F238E27FC236}">
                <a16:creationId xmlns:a16="http://schemas.microsoft.com/office/drawing/2014/main" id="{CF3F9451-C430-44A2-8FF5-699C7C6949E1}"/>
              </a:ext>
            </a:extLst>
          </p:cNvPr>
          <p:cNvGraphicFramePr>
            <a:graphicFrameLocks noChangeAspect="1"/>
          </p:cNvGraphicFramePr>
          <p:nvPr/>
        </p:nvGraphicFramePr>
        <p:xfrm>
          <a:off x="2362200" y="2895600"/>
          <a:ext cx="1728788" cy="708025"/>
        </p:xfrm>
        <a:graphic>
          <a:graphicData uri="http://schemas.openxmlformats.org/presentationml/2006/ole">
            <mc:AlternateContent xmlns:mc="http://schemas.openxmlformats.org/markup-compatibility/2006">
              <mc:Choice xmlns:v="urn:schemas-microsoft-com:vml" Requires="v">
                <p:oleObj spid="_x0000_s4927" name="Equation" r:id="rId6" imgW="952087" imgH="393529" progId="Equation.3">
                  <p:embed/>
                </p:oleObj>
              </mc:Choice>
              <mc:Fallback>
                <p:oleObj name="Equation" r:id="rId6" imgW="952087" imgH="393529" progId="Equation.3">
                  <p:embed/>
                  <p:pic>
                    <p:nvPicPr>
                      <p:cNvPr id="62471" name="Object 7">
                        <a:extLst>
                          <a:ext uri="{FF2B5EF4-FFF2-40B4-BE49-F238E27FC236}">
                            <a16:creationId xmlns:a16="http://schemas.microsoft.com/office/drawing/2014/main" id="{CF3F9451-C430-44A2-8FF5-699C7C6949E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2200" y="2895600"/>
                        <a:ext cx="1728788" cy="708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472" name="Rectangle 8">
            <a:extLst>
              <a:ext uri="{FF2B5EF4-FFF2-40B4-BE49-F238E27FC236}">
                <a16:creationId xmlns:a16="http://schemas.microsoft.com/office/drawing/2014/main" id="{A16CE086-7F8D-4F8A-92E8-8D53020CE81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2473" name="Object 9">
            <a:extLst>
              <a:ext uri="{FF2B5EF4-FFF2-40B4-BE49-F238E27FC236}">
                <a16:creationId xmlns:a16="http://schemas.microsoft.com/office/drawing/2014/main" id="{BBBDF003-FF4E-44B5-AD2C-B3EE4ACC6D82}"/>
              </a:ext>
            </a:extLst>
          </p:cNvPr>
          <p:cNvGraphicFramePr>
            <a:graphicFrameLocks noChangeAspect="1"/>
          </p:cNvGraphicFramePr>
          <p:nvPr/>
        </p:nvGraphicFramePr>
        <p:xfrm>
          <a:off x="2209800" y="4038600"/>
          <a:ext cx="2895600" cy="1031875"/>
        </p:xfrm>
        <a:graphic>
          <a:graphicData uri="http://schemas.openxmlformats.org/presentationml/2006/ole">
            <mc:AlternateContent xmlns:mc="http://schemas.openxmlformats.org/markup-compatibility/2006">
              <mc:Choice xmlns:v="urn:schemas-microsoft-com:vml" Requires="v">
                <p:oleObj spid="_x0000_s4928" name="Equation" r:id="rId8" imgW="1091726" imgH="393529" progId="Equation.3">
                  <p:embed/>
                </p:oleObj>
              </mc:Choice>
              <mc:Fallback>
                <p:oleObj name="Equation" r:id="rId8" imgW="1091726" imgH="393529" progId="Equation.3">
                  <p:embed/>
                  <p:pic>
                    <p:nvPicPr>
                      <p:cNvPr id="62473" name="Object 9">
                        <a:extLst>
                          <a:ext uri="{FF2B5EF4-FFF2-40B4-BE49-F238E27FC236}">
                            <a16:creationId xmlns:a16="http://schemas.microsoft.com/office/drawing/2014/main" id="{BBBDF003-FF4E-44B5-AD2C-B3EE4ACC6D8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9800" y="4038600"/>
                        <a:ext cx="2895600" cy="103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1F8C8231-1490-42EB-9BCA-5CC85811866D}"/>
              </a:ext>
            </a:extLst>
          </p:cNvPr>
          <p:cNvSpPr>
            <a:spLocks noGrp="1" noChangeArrowheads="1"/>
          </p:cNvSpPr>
          <p:nvPr>
            <p:ph type="title"/>
          </p:nvPr>
        </p:nvSpPr>
        <p:spPr/>
        <p:txBody>
          <a:bodyPr/>
          <a:lstStyle/>
          <a:p>
            <a:r>
              <a:rPr lang="en-GB" altLang="en-US"/>
              <a:t>Steady state harvest</a:t>
            </a:r>
            <a:endParaRPr lang="fi-FI" altLang="en-US"/>
          </a:p>
        </p:txBody>
      </p:sp>
      <p:sp>
        <p:nvSpPr>
          <p:cNvPr id="64515" name="Rectangle 3">
            <a:extLst>
              <a:ext uri="{FF2B5EF4-FFF2-40B4-BE49-F238E27FC236}">
                <a16:creationId xmlns:a16="http://schemas.microsoft.com/office/drawing/2014/main" id="{16E8BB43-9ED0-45E7-A68F-ED429DE5C3E9}"/>
              </a:ext>
            </a:extLst>
          </p:cNvPr>
          <p:cNvSpPr>
            <a:spLocks noGrp="1" noChangeArrowheads="1"/>
          </p:cNvSpPr>
          <p:nvPr>
            <p:ph type="body" idx="1"/>
          </p:nvPr>
        </p:nvSpPr>
        <p:spPr/>
        <p:txBody>
          <a:bodyPr/>
          <a:lstStyle/>
          <a:p>
            <a:r>
              <a:rPr lang="fi-FI" altLang="en-US" dirty="0"/>
              <a:t>Insert steady state stock into production function :</a:t>
            </a:r>
          </a:p>
          <a:p>
            <a:endParaRPr lang="fi-FI" altLang="en-US" dirty="0"/>
          </a:p>
          <a:p>
            <a:endParaRPr lang="fi-FI" altLang="en-US" dirty="0"/>
          </a:p>
          <a:p>
            <a:endParaRPr lang="fi-FI" altLang="en-US" dirty="0"/>
          </a:p>
          <a:p>
            <a:endParaRPr lang="fi-FI" altLang="en-US" dirty="0"/>
          </a:p>
          <a:p>
            <a:endParaRPr lang="fi-FI" altLang="en-US" dirty="0"/>
          </a:p>
          <a:p>
            <a:pPr>
              <a:buFontTx/>
              <a:buNone/>
            </a:pPr>
            <a:r>
              <a:rPr lang="fi-FI" altLang="en-US" dirty="0"/>
              <a:t>	</a:t>
            </a:r>
          </a:p>
          <a:p>
            <a:endParaRPr lang="fi-FI" altLang="en-US" dirty="0"/>
          </a:p>
        </p:txBody>
      </p:sp>
      <p:sp>
        <p:nvSpPr>
          <p:cNvPr id="64516" name="Rectangle 4">
            <a:extLst>
              <a:ext uri="{FF2B5EF4-FFF2-40B4-BE49-F238E27FC236}">
                <a16:creationId xmlns:a16="http://schemas.microsoft.com/office/drawing/2014/main" id="{8CF3B810-08CB-457A-9514-2FA6D6C72E5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4517" name="Object 5">
            <a:extLst>
              <a:ext uri="{FF2B5EF4-FFF2-40B4-BE49-F238E27FC236}">
                <a16:creationId xmlns:a16="http://schemas.microsoft.com/office/drawing/2014/main" id="{BA898312-C308-4D54-9C60-3C64E114DBC2}"/>
              </a:ext>
            </a:extLst>
          </p:cNvPr>
          <p:cNvGraphicFramePr>
            <a:graphicFrameLocks noChangeAspect="1"/>
          </p:cNvGraphicFramePr>
          <p:nvPr>
            <p:extLst>
              <p:ext uri="{D42A27DB-BD31-4B8C-83A1-F6EECF244321}">
                <p14:modId xmlns:p14="http://schemas.microsoft.com/office/powerpoint/2010/main" val="2569325281"/>
              </p:ext>
            </p:extLst>
          </p:nvPr>
        </p:nvGraphicFramePr>
        <p:xfrm>
          <a:off x="2788503" y="3079750"/>
          <a:ext cx="1584325" cy="698500"/>
        </p:xfrm>
        <a:graphic>
          <a:graphicData uri="http://schemas.openxmlformats.org/presentationml/2006/ole">
            <mc:AlternateContent xmlns:mc="http://schemas.openxmlformats.org/markup-compatibility/2006">
              <mc:Choice xmlns:v="urn:schemas-microsoft-com:vml" Requires="v">
                <p:oleObj spid="_x0000_s5950" name="Equation" r:id="rId4" imgW="888614" imgH="393529" progId="Equation.3">
                  <p:embed/>
                </p:oleObj>
              </mc:Choice>
              <mc:Fallback>
                <p:oleObj name="Equation" r:id="rId4" imgW="888614" imgH="393529" progId="Equation.3">
                  <p:embed/>
                  <p:pic>
                    <p:nvPicPr>
                      <p:cNvPr id="64517" name="Object 5">
                        <a:extLst>
                          <a:ext uri="{FF2B5EF4-FFF2-40B4-BE49-F238E27FC236}">
                            <a16:creationId xmlns:a16="http://schemas.microsoft.com/office/drawing/2014/main" id="{BA898312-C308-4D54-9C60-3C64E114DB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8503" y="3079750"/>
                        <a:ext cx="1584325"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4518" name="Rectangle 6">
            <a:extLst>
              <a:ext uri="{FF2B5EF4-FFF2-40B4-BE49-F238E27FC236}">
                <a16:creationId xmlns:a16="http://schemas.microsoft.com/office/drawing/2014/main" id="{677ECCAF-3ABD-4F5F-8ED5-AE68FB0B2E5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4519" name="Object 7">
            <a:extLst>
              <a:ext uri="{FF2B5EF4-FFF2-40B4-BE49-F238E27FC236}">
                <a16:creationId xmlns:a16="http://schemas.microsoft.com/office/drawing/2014/main" id="{1848075A-521F-4E73-A3D6-88F32DE773A7}"/>
              </a:ext>
            </a:extLst>
          </p:cNvPr>
          <p:cNvGraphicFramePr>
            <a:graphicFrameLocks noChangeAspect="1"/>
          </p:cNvGraphicFramePr>
          <p:nvPr>
            <p:extLst>
              <p:ext uri="{D42A27DB-BD31-4B8C-83A1-F6EECF244321}">
                <p14:modId xmlns:p14="http://schemas.microsoft.com/office/powerpoint/2010/main" val="1483328194"/>
              </p:ext>
            </p:extLst>
          </p:nvPr>
        </p:nvGraphicFramePr>
        <p:xfrm>
          <a:off x="3183730" y="4314824"/>
          <a:ext cx="1008063" cy="384175"/>
        </p:xfrm>
        <a:graphic>
          <a:graphicData uri="http://schemas.openxmlformats.org/presentationml/2006/ole">
            <mc:AlternateContent xmlns:mc="http://schemas.openxmlformats.org/markup-compatibility/2006">
              <mc:Choice xmlns:v="urn:schemas-microsoft-com:vml" Requires="v">
                <p:oleObj spid="_x0000_s5951" name="Equation" r:id="rId6" imgW="520474" imgH="203112" progId="Equation.3">
                  <p:embed/>
                </p:oleObj>
              </mc:Choice>
              <mc:Fallback>
                <p:oleObj name="Equation" r:id="rId6" imgW="520474" imgH="203112" progId="Equation.3">
                  <p:embed/>
                  <p:pic>
                    <p:nvPicPr>
                      <p:cNvPr id="64519" name="Object 7">
                        <a:extLst>
                          <a:ext uri="{FF2B5EF4-FFF2-40B4-BE49-F238E27FC236}">
                            <a16:creationId xmlns:a16="http://schemas.microsoft.com/office/drawing/2014/main" id="{1848075A-521F-4E73-A3D6-88F32DE773A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83730" y="4314824"/>
                        <a:ext cx="1008063" cy="384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4520" name="Rectangle 8">
            <a:extLst>
              <a:ext uri="{FF2B5EF4-FFF2-40B4-BE49-F238E27FC236}">
                <a16:creationId xmlns:a16="http://schemas.microsoft.com/office/drawing/2014/main" id="{5E4232AC-7816-4B77-BA75-6AC5041E9F02}"/>
              </a:ext>
            </a:extLst>
          </p:cNvPr>
          <p:cNvSpPr>
            <a:spLocks noChangeArrowheads="1"/>
          </p:cNvSpPr>
          <p:nvPr/>
        </p:nvSpPr>
        <p:spPr bwMode="auto">
          <a:xfrm>
            <a:off x="-228600"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4521" name="Object 9">
            <a:extLst>
              <a:ext uri="{FF2B5EF4-FFF2-40B4-BE49-F238E27FC236}">
                <a16:creationId xmlns:a16="http://schemas.microsoft.com/office/drawing/2014/main" id="{389CC4A9-4097-46CC-80B1-0CB2AF4E4EA4}"/>
              </a:ext>
            </a:extLst>
          </p:cNvPr>
          <p:cNvGraphicFramePr>
            <a:graphicFrameLocks noChangeAspect="1"/>
          </p:cNvGraphicFramePr>
          <p:nvPr>
            <p:extLst>
              <p:ext uri="{D42A27DB-BD31-4B8C-83A1-F6EECF244321}">
                <p14:modId xmlns:p14="http://schemas.microsoft.com/office/powerpoint/2010/main" val="2754987163"/>
              </p:ext>
            </p:extLst>
          </p:nvPr>
        </p:nvGraphicFramePr>
        <p:xfrm>
          <a:off x="2516187" y="5289550"/>
          <a:ext cx="2376487" cy="869950"/>
        </p:xfrm>
        <a:graphic>
          <a:graphicData uri="http://schemas.openxmlformats.org/presentationml/2006/ole">
            <mc:AlternateContent xmlns:mc="http://schemas.openxmlformats.org/markup-compatibility/2006">
              <mc:Choice xmlns:v="urn:schemas-microsoft-com:vml" Requires="v">
                <p:oleObj spid="_x0000_s5952" name="Equation" r:id="rId8" imgW="1066337" imgH="393529" progId="Equation.3">
                  <p:embed/>
                </p:oleObj>
              </mc:Choice>
              <mc:Fallback>
                <p:oleObj name="Equation" r:id="rId8" imgW="1066337" imgH="393529" progId="Equation.3">
                  <p:embed/>
                  <p:pic>
                    <p:nvPicPr>
                      <p:cNvPr id="64521" name="Object 9">
                        <a:extLst>
                          <a:ext uri="{FF2B5EF4-FFF2-40B4-BE49-F238E27FC236}">
                            <a16:creationId xmlns:a16="http://schemas.microsoft.com/office/drawing/2014/main" id="{389CC4A9-4097-46CC-80B1-0CB2AF4E4EA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6187" y="5289550"/>
                        <a:ext cx="2376487" cy="869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0AB7E813-0E46-4670-AB4C-4170BD322598}"/>
              </a:ext>
            </a:extLst>
          </p:cNvPr>
          <p:cNvSpPr>
            <a:spLocks noGrp="1" noChangeArrowheads="1"/>
          </p:cNvSpPr>
          <p:nvPr>
            <p:ph type="title"/>
          </p:nvPr>
        </p:nvSpPr>
        <p:spPr/>
        <p:txBody>
          <a:bodyPr/>
          <a:lstStyle/>
          <a:p>
            <a:r>
              <a:rPr lang="fi-FI" altLang="en-US"/>
              <a:t>Economics</a:t>
            </a:r>
          </a:p>
        </p:txBody>
      </p:sp>
      <p:sp>
        <p:nvSpPr>
          <p:cNvPr id="66563" name="Rectangle 3">
            <a:extLst>
              <a:ext uri="{FF2B5EF4-FFF2-40B4-BE49-F238E27FC236}">
                <a16:creationId xmlns:a16="http://schemas.microsoft.com/office/drawing/2014/main" id="{18CCB94C-3786-4AFB-A352-ADF8412B5048}"/>
              </a:ext>
            </a:extLst>
          </p:cNvPr>
          <p:cNvSpPr>
            <a:spLocks noGrp="1" noChangeArrowheads="1"/>
          </p:cNvSpPr>
          <p:nvPr>
            <p:ph type="body" idx="1"/>
          </p:nvPr>
        </p:nvSpPr>
        <p:spPr>
          <a:xfrm>
            <a:off x="395536" y="1981200"/>
            <a:ext cx="8352928" cy="4114800"/>
          </a:xfrm>
        </p:spPr>
        <p:txBody>
          <a:bodyPr/>
          <a:lstStyle/>
          <a:p>
            <a:pPr>
              <a:buFontTx/>
              <a:buNone/>
            </a:pPr>
            <a:r>
              <a:rPr lang="en-GB" altLang="en-US" dirty="0"/>
              <a:t>Assumptions:</a:t>
            </a:r>
          </a:p>
          <a:p>
            <a:pPr>
              <a:buFontTx/>
              <a:buNone/>
            </a:pPr>
            <a:endParaRPr lang="fi-FI" altLang="en-US" dirty="0"/>
          </a:p>
          <a:p>
            <a:r>
              <a:rPr lang="fi-FI" altLang="en-US" sz="2800" dirty="0"/>
              <a:t>Fish price per kg constant</a:t>
            </a:r>
          </a:p>
          <a:p>
            <a:endParaRPr lang="fi-FI" altLang="en-US" sz="2800" dirty="0"/>
          </a:p>
          <a:p>
            <a:r>
              <a:rPr lang="fi-FI" altLang="en-US" sz="2800" dirty="0"/>
              <a:t>Unit cost of effort c constant (constant marginal cost). </a:t>
            </a:r>
          </a:p>
          <a:p>
            <a:endParaRPr lang="fi-FI" altLang="en-US" sz="2800" dirty="0"/>
          </a:p>
          <a:p>
            <a:r>
              <a:rPr lang="fi-FI" altLang="en-US" sz="2800" dirty="0"/>
              <a:t>Note marginal revenue not constant.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5DA89DA0-6B04-4A35-B0AC-681346A30DBE}"/>
              </a:ext>
            </a:extLst>
          </p:cNvPr>
          <p:cNvSpPr>
            <a:spLocks noGrp="1" noChangeArrowheads="1"/>
          </p:cNvSpPr>
          <p:nvPr>
            <p:ph type="title"/>
          </p:nvPr>
        </p:nvSpPr>
        <p:spPr>
          <a:xfrm>
            <a:off x="685800" y="609600"/>
            <a:ext cx="7772400" cy="1143000"/>
          </a:xfrm>
        </p:spPr>
        <p:txBody>
          <a:bodyPr/>
          <a:lstStyle/>
          <a:p>
            <a:r>
              <a:rPr lang="fi-FI" altLang="en-US" dirty="0"/>
              <a:t>Optimum </a:t>
            </a:r>
          </a:p>
        </p:txBody>
      </p:sp>
      <p:sp>
        <p:nvSpPr>
          <p:cNvPr id="67587" name="Rectangle 3">
            <a:extLst>
              <a:ext uri="{FF2B5EF4-FFF2-40B4-BE49-F238E27FC236}">
                <a16:creationId xmlns:a16="http://schemas.microsoft.com/office/drawing/2014/main" id="{4E76D3CC-510F-4A03-BE27-4A9F7B86C236}"/>
              </a:ext>
            </a:extLst>
          </p:cNvPr>
          <p:cNvSpPr>
            <a:spLocks noGrp="1" noChangeArrowheads="1"/>
          </p:cNvSpPr>
          <p:nvPr>
            <p:ph type="body" idx="1"/>
          </p:nvPr>
        </p:nvSpPr>
        <p:spPr/>
        <p:txBody>
          <a:bodyPr/>
          <a:lstStyle/>
          <a:p>
            <a:r>
              <a:rPr lang="fi-FI" altLang="en-US" dirty="0"/>
              <a:t>Maximise economic yield by choosing E. </a:t>
            </a:r>
          </a:p>
          <a:p>
            <a:pPr>
              <a:buFontTx/>
              <a:buNone/>
            </a:pPr>
            <a:endParaRPr lang="fi-FI" altLang="en-US" dirty="0"/>
          </a:p>
          <a:p>
            <a:pPr>
              <a:buFontTx/>
              <a:buNone/>
            </a:pPr>
            <a:r>
              <a:rPr lang="fi-FI" altLang="en-US" dirty="0"/>
              <a:t>max </a:t>
            </a:r>
          </a:p>
          <a:p>
            <a:pPr>
              <a:buFontTx/>
              <a:buNone/>
            </a:pPr>
            <a:endParaRPr lang="fi-FI" altLang="en-US" dirty="0"/>
          </a:p>
          <a:p>
            <a:pPr>
              <a:buFontTx/>
              <a:buNone/>
            </a:pPr>
            <a:r>
              <a:rPr lang="fi-FI" altLang="en-US" dirty="0"/>
              <a:t>FOC:</a:t>
            </a:r>
          </a:p>
          <a:p>
            <a:endParaRPr lang="fi-FI" altLang="en-US" dirty="0"/>
          </a:p>
          <a:p>
            <a:endParaRPr lang="fi-FI" altLang="en-US" dirty="0"/>
          </a:p>
          <a:p>
            <a:endParaRPr lang="fi-FI" altLang="en-US" dirty="0"/>
          </a:p>
          <a:p>
            <a:endParaRPr lang="fi-FI" altLang="en-US" dirty="0"/>
          </a:p>
          <a:p>
            <a:endParaRPr lang="fi-FI" altLang="en-US" dirty="0"/>
          </a:p>
          <a:p>
            <a:pPr>
              <a:buFontTx/>
              <a:buNone/>
            </a:pPr>
            <a:r>
              <a:rPr lang="fi-FI" altLang="en-US" dirty="0"/>
              <a:t>(7)	</a:t>
            </a:r>
          </a:p>
        </p:txBody>
      </p:sp>
      <p:sp>
        <p:nvSpPr>
          <p:cNvPr id="67588" name="Rectangle 4">
            <a:extLst>
              <a:ext uri="{FF2B5EF4-FFF2-40B4-BE49-F238E27FC236}">
                <a16:creationId xmlns:a16="http://schemas.microsoft.com/office/drawing/2014/main" id="{AB7F4EEB-5F7C-4C24-9F43-25DFE2B9D248}"/>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7589" name="Object 5">
            <a:extLst>
              <a:ext uri="{FF2B5EF4-FFF2-40B4-BE49-F238E27FC236}">
                <a16:creationId xmlns:a16="http://schemas.microsoft.com/office/drawing/2014/main" id="{B1002068-8035-412E-9344-662B2F39238B}"/>
              </a:ext>
            </a:extLst>
          </p:cNvPr>
          <p:cNvGraphicFramePr>
            <a:graphicFrameLocks noChangeAspect="1"/>
          </p:cNvGraphicFramePr>
          <p:nvPr>
            <p:extLst>
              <p:ext uri="{D42A27DB-BD31-4B8C-83A1-F6EECF244321}">
                <p14:modId xmlns:p14="http://schemas.microsoft.com/office/powerpoint/2010/main" val="1809438707"/>
              </p:ext>
            </p:extLst>
          </p:nvPr>
        </p:nvGraphicFramePr>
        <p:xfrm>
          <a:off x="2267744" y="3068638"/>
          <a:ext cx="4103687" cy="765175"/>
        </p:xfrm>
        <a:graphic>
          <a:graphicData uri="http://schemas.openxmlformats.org/presentationml/2006/ole">
            <mc:AlternateContent xmlns:mc="http://schemas.openxmlformats.org/markup-compatibility/2006">
              <mc:Choice xmlns:v="urn:schemas-microsoft-com:vml" Requires="v">
                <p:oleObj spid="_x0000_s6974" name="Equation" r:id="rId4" imgW="2095500" imgH="393700" progId="Equation.3">
                  <p:embed/>
                </p:oleObj>
              </mc:Choice>
              <mc:Fallback>
                <p:oleObj name="Equation" r:id="rId4" imgW="2095500" imgH="393700" progId="Equation.3">
                  <p:embed/>
                  <p:pic>
                    <p:nvPicPr>
                      <p:cNvPr id="67589" name="Object 5">
                        <a:extLst>
                          <a:ext uri="{FF2B5EF4-FFF2-40B4-BE49-F238E27FC236}">
                            <a16:creationId xmlns:a16="http://schemas.microsoft.com/office/drawing/2014/main" id="{B1002068-8035-412E-9344-662B2F3923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7744" y="3068638"/>
                        <a:ext cx="4103687" cy="765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7590" name="Rectangle 6">
            <a:extLst>
              <a:ext uri="{FF2B5EF4-FFF2-40B4-BE49-F238E27FC236}">
                <a16:creationId xmlns:a16="http://schemas.microsoft.com/office/drawing/2014/main" id="{9611A41B-4B06-49FB-B343-86375FB5E194}"/>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7591" name="Object 7">
            <a:extLst>
              <a:ext uri="{FF2B5EF4-FFF2-40B4-BE49-F238E27FC236}">
                <a16:creationId xmlns:a16="http://schemas.microsoft.com/office/drawing/2014/main" id="{7F1B93AE-1B68-4CB4-9619-018C5583DD0B}"/>
              </a:ext>
            </a:extLst>
          </p:cNvPr>
          <p:cNvGraphicFramePr>
            <a:graphicFrameLocks noChangeAspect="1"/>
          </p:cNvGraphicFramePr>
          <p:nvPr>
            <p:extLst>
              <p:ext uri="{D42A27DB-BD31-4B8C-83A1-F6EECF244321}">
                <p14:modId xmlns:p14="http://schemas.microsoft.com/office/powerpoint/2010/main" val="1805727161"/>
              </p:ext>
            </p:extLst>
          </p:nvPr>
        </p:nvGraphicFramePr>
        <p:xfrm>
          <a:off x="2284849" y="4252911"/>
          <a:ext cx="3311525" cy="766763"/>
        </p:xfrm>
        <a:graphic>
          <a:graphicData uri="http://schemas.openxmlformats.org/presentationml/2006/ole">
            <mc:AlternateContent xmlns:mc="http://schemas.openxmlformats.org/markup-compatibility/2006">
              <mc:Choice xmlns:v="urn:schemas-microsoft-com:vml" Requires="v">
                <p:oleObj spid="_x0000_s6975" name="Equation" r:id="rId6" imgW="1688367" imgH="393529" progId="Equation.3">
                  <p:embed/>
                </p:oleObj>
              </mc:Choice>
              <mc:Fallback>
                <p:oleObj name="Equation" r:id="rId6" imgW="1688367" imgH="393529" progId="Equation.3">
                  <p:embed/>
                  <p:pic>
                    <p:nvPicPr>
                      <p:cNvPr id="67591" name="Object 7">
                        <a:extLst>
                          <a:ext uri="{FF2B5EF4-FFF2-40B4-BE49-F238E27FC236}">
                            <a16:creationId xmlns:a16="http://schemas.microsoft.com/office/drawing/2014/main" id="{7F1B93AE-1B68-4CB4-9619-018C5583DD0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4849" y="4252911"/>
                        <a:ext cx="3311525" cy="766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7592" name="Rectangle 8">
            <a:extLst>
              <a:ext uri="{FF2B5EF4-FFF2-40B4-BE49-F238E27FC236}">
                <a16:creationId xmlns:a16="http://schemas.microsoft.com/office/drawing/2014/main" id="{63A1105B-001D-40D9-9538-2B32A11F6D63}"/>
              </a:ext>
            </a:extLst>
          </p:cNvPr>
          <p:cNvSpPr>
            <a:spLocks noChangeArrowheads="1"/>
          </p:cNvSpPr>
          <p:nvPr/>
        </p:nvSpPr>
        <p:spPr bwMode="auto">
          <a:xfrm>
            <a:off x="0" y="3068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7593" name="Object 9">
            <a:extLst>
              <a:ext uri="{FF2B5EF4-FFF2-40B4-BE49-F238E27FC236}">
                <a16:creationId xmlns:a16="http://schemas.microsoft.com/office/drawing/2014/main" id="{CA991315-1712-4309-9ABB-01A52C3717CF}"/>
              </a:ext>
            </a:extLst>
          </p:cNvPr>
          <p:cNvGraphicFramePr>
            <a:graphicFrameLocks noChangeAspect="1"/>
          </p:cNvGraphicFramePr>
          <p:nvPr>
            <p:extLst>
              <p:ext uri="{D42A27DB-BD31-4B8C-83A1-F6EECF244321}">
                <p14:modId xmlns:p14="http://schemas.microsoft.com/office/powerpoint/2010/main" val="1981473021"/>
              </p:ext>
            </p:extLst>
          </p:nvPr>
        </p:nvGraphicFramePr>
        <p:xfrm>
          <a:off x="2051843" y="5605567"/>
          <a:ext cx="4319588" cy="860425"/>
        </p:xfrm>
        <a:graphic>
          <a:graphicData uri="http://schemas.openxmlformats.org/presentationml/2006/ole">
            <mc:AlternateContent xmlns:mc="http://schemas.openxmlformats.org/markup-compatibility/2006">
              <mc:Choice xmlns:v="urn:schemas-microsoft-com:vml" Requires="v">
                <p:oleObj spid="_x0000_s6976" name="Equation" r:id="rId8" imgW="2298700" imgH="457200" progId="Equation.3">
                  <p:embed/>
                </p:oleObj>
              </mc:Choice>
              <mc:Fallback>
                <p:oleObj name="Equation" r:id="rId8" imgW="2298700" imgH="457200" progId="Equation.3">
                  <p:embed/>
                  <p:pic>
                    <p:nvPicPr>
                      <p:cNvPr id="67593" name="Object 9">
                        <a:extLst>
                          <a:ext uri="{FF2B5EF4-FFF2-40B4-BE49-F238E27FC236}">
                            <a16:creationId xmlns:a16="http://schemas.microsoft.com/office/drawing/2014/main" id="{CA991315-1712-4309-9ABB-01A52C3717C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1843" y="5605567"/>
                        <a:ext cx="4319588" cy="860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6831C52-8E8B-4496-A09F-D428CC42D2DB}"/>
              </a:ext>
            </a:extLst>
          </p:cNvPr>
          <p:cNvSpPr>
            <a:spLocks noGrp="1" noChangeArrowheads="1"/>
          </p:cNvSpPr>
          <p:nvPr>
            <p:ph type="title"/>
          </p:nvPr>
        </p:nvSpPr>
        <p:spPr>
          <a:xfrm>
            <a:off x="685800" y="609600"/>
            <a:ext cx="7772400" cy="587152"/>
          </a:xfrm>
        </p:spPr>
        <p:txBody>
          <a:bodyPr/>
          <a:lstStyle/>
          <a:p>
            <a:r>
              <a:rPr lang="en-GB" altLang="en-US" dirty="0"/>
              <a:t>Comparative statics</a:t>
            </a:r>
            <a:endParaRPr lang="fi-FI" altLang="en-US" dirty="0"/>
          </a:p>
        </p:txBody>
      </p:sp>
      <p:sp>
        <p:nvSpPr>
          <p:cNvPr id="70659" name="Rectangle 3">
            <a:extLst>
              <a:ext uri="{FF2B5EF4-FFF2-40B4-BE49-F238E27FC236}">
                <a16:creationId xmlns:a16="http://schemas.microsoft.com/office/drawing/2014/main" id="{C9925786-436B-4807-B22B-515207AFD922}"/>
              </a:ext>
            </a:extLst>
          </p:cNvPr>
          <p:cNvSpPr>
            <a:spLocks noGrp="1" noChangeArrowheads="1"/>
          </p:cNvSpPr>
          <p:nvPr>
            <p:ph type="body" idx="1"/>
          </p:nvPr>
        </p:nvSpPr>
        <p:spPr>
          <a:xfrm>
            <a:off x="712285" y="1556792"/>
            <a:ext cx="7772400" cy="4691608"/>
          </a:xfrm>
        </p:spPr>
        <p:txBody>
          <a:bodyPr/>
          <a:lstStyle/>
          <a:p>
            <a:r>
              <a:rPr lang="en-GB" altLang="en-US" sz="2800" dirty="0" err="1"/>
              <a:t>dE</a:t>
            </a:r>
            <a:r>
              <a:rPr lang="en-GB" altLang="en-US" sz="2800" dirty="0"/>
              <a:t>/</a:t>
            </a:r>
            <a:r>
              <a:rPr lang="en-GB" altLang="en-US" sz="2800" dirty="0" err="1"/>
              <a:t>dR</a:t>
            </a:r>
            <a:r>
              <a:rPr lang="en-GB" altLang="en-US" sz="2800" dirty="0"/>
              <a:t> &gt; 0</a:t>
            </a:r>
          </a:p>
          <a:p>
            <a:endParaRPr lang="en-GB" altLang="en-US" sz="2800" dirty="0"/>
          </a:p>
          <a:p>
            <a:r>
              <a:rPr lang="en-GB" altLang="en-US" sz="2800" dirty="0" err="1"/>
              <a:t>dE</a:t>
            </a:r>
            <a:r>
              <a:rPr lang="en-GB" altLang="en-US" sz="2800" dirty="0"/>
              <a:t>/</a:t>
            </a:r>
            <a:r>
              <a:rPr lang="en-GB" altLang="en-US" sz="2800" dirty="0" err="1"/>
              <a:t>dK</a:t>
            </a:r>
            <a:r>
              <a:rPr lang="en-GB" altLang="en-US" sz="2800" dirty="0"/>
              <a:t> &gt; 0</a:t>
            </a:r>
            <a:endParaRPr lang="fr-FR" altLang="en-US" sz="2800" dirty="0"/>
          </a:p>
          <a:p>
            <a:endParaRPr lang="fr-FR" altLang="en-US" sz="2800" dirty="0"/>
          </a:p>
          <a:p>
            <a:r>
              <a:rPr lang="fr-FR" altLang="en-US" sz="2800" dirty="0" err="1"/>
              <a:t>dE</a:t>
            </a:r>
            <a:r>
              <a:rPr lang="fr-FR" altLang="en-US" sz="2800" dirty="0"/>
              <a:t>/dc &lt; 0</a:t>
            </a:r>
          </a:p>
          <a:p>
            <a:endParaRPr lang="fr-FR" altLang="en-US" sz="2800" dirty="0"/>
          </a:p>
          <a:p>
            <a:r>
              <a:rPr lang="fr-FR" altLang="en-US" sz="2800" dirty="0" err="1"/>
              <a:t>dE</a:t>
            </a:r>
            <a:r>
              <a:rPr lang="fr-FR" altLang="en-US" sz="2800" dirty="0"/>
              <a:t>/</a:t>
            </a:r>
            <a:r>
              <a:rPr lang="fr-FR" altLang="en-US" sz="2800" dirty="0" err="1"/>
              <a:t>dp</a:t>
            </a:r>
            <a:r>
              <a:rPr lang="fr-FR" altLang="en-US" sz="2800" dirty="0"/>
              <a:t> &gt; 0</a:t>
            </a:r>
          </a:p>
          <a:p>
            <a:endParaRPr lang="fr-FR" altLang="en-US" sz="2800" dirty="0"/>
          </a:p>
          <a:p>
            <a:r>
              <a:rPr lang="fr-FR" altLang="en-US" sz="2800" dirty="0" err="1"/>
              <a:t>dE</a:t>
            </a:r>
            <a:r>
              <a:rPr lang="fr-FR" altLang="en-US" sz="2800" dirty="0"/>
              <a:t>/</a:t>
            </a:r>
            <a:r>
              <a:rPr lang="fr-FR" altLang="en-US" sz="2800" dirty="0" err="1"/>
              <a:t>dq</a:t>
            </a:r>
            <a:r>
              <a:rPr lang="fr-FR" altLang="en-US" sz="2800" dirty="0"/>
              <a:t>  ?</a:t>
            </a:r>
            <a:endParaRPr lang="fi-FI"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DEF60200-FE39-49C8-BB44-C4A60849836A}"/>
              </a:ext>
            </a:extLst>
          </p:cNvPr>
          <p:cNvSpPr>
            <a:spLocks noGrp="1" noChangeArrowheads="1"/>
          </p:cNvSpPr>
          <p:nvPr>
            <p:ph type="title"/>
          </p:nvPr>
        </p:nvSpPr>
        <p:spPr/>
        <p:txBody>
          <a:bodyPr/>
          <a:lstStyle/>
          <a:p>
            <a:r>
              <a:rPr lang="en-GB" altLang="en-US"/>
              <a:t>Open access</a:t>
            </a:r>
            <a:endParaRPr lang="fi-FI" altLang="en-US"/>
          </a:p>
        </p:txBody>
      </p:sp>
      <p:sp>
        <p:nvSpPr>
          <p:cNvPr id="71683" name="Rectangle 3">
            <a:extLst>
              <a:ext uri="{FF2B5EF4-FFF2-40B4-BE49-F238E27FC236}">
                <a16:creationId xmlns:a16="http://schemas.microsoft.com/office/drawing/2014/main" id="{55036AE1-07BE-46A9-96B9-70374E6245FC}"/>
              </a:ext>
            </a:extLst>
          </p:cNvPr>
          <p:cNvSpPr>
            <a:spLocks noGrp="1" noChangeArrowheads="1"/>
          </p:cNvSpPr>
          <p:nvPr>
            <p:ph type="body" idx="1"/>
          </p:nvPr>
        </p:nvSpPr>
        <p:spPr/>
        <p:txBody>
          <a:bodyPr/>
          <a:lstStyle/>
          <a:p>
            <a:pPr algn="just"/>
            <a:r>
              <a:rPr lang="fi-FI" altLang="en-US" sz="2800" dirty="0"/>
              <a:t>Unregulated fishing. E.g. no international fisheries agreement. </a:t>
            </a:r>
          </a:p>
          <a:p>
            <a:pPr algn="just"/>
            <a:endParaRPr lang="fi-FI" altLang="en-US" sz="2800" dirty="0"/>
          </a:p>
          <a:p>
            <a:pPr algn="just"/>
            <a:r>
              <a:rPr lang="fi-FI" altLang="en-US" sz="2800" dirty="0"/>
              <a:t>Fishers (countries) enter into the fishery until profits (</a:t>
            </a:r>
            <a:r>
              <a:rPr lang="fi-FI" altLang="en-US" sz="2800" b="1" dirty="0"/>
              <a:t>rent</a:t>
            </a:r>
            <a:r>
              <a:rPr lang="fi-FI" altLang="en-US" sz="2800" dirty="0"/>
              <a:t>) is equal to </a:t>
            </a:r>
            <a:r>
              <a:rPr lang="fi-FI" altLang="en-US" sz="2800" b="1" dirty="0"/>
              <a:t>zero</a:t>
            </a:r>
            <a:r>
              <a:rPr lang="fi-FI" altLang="en-US" sz="2800" dirty="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AECF57E2-4DF6-498B-BFAF-E63A275B2D91}"/>
              </a:ext>
            </a:extLst>
          </p:cNvPr>
          <p:cNvSpPr>
            <a:spLocks noGrp="1" noChangeArrowheads="1"/>
          </p:cNvSpPr>
          <p:nvPr>
            <p:ph type="title"/>
          </p:nvPr>
        </p:nvSpPr>
        <p:spPr>
          <a:xfrm>
            <a:off x="971600" y="381001"/>
            <a:ext cx="7010400" cy="1116012"/>
          </a:xfrm>
        </p:spPr>
        <p:txBody>
          <a:bodyPr/>
          <a:lstStyle/>
          <a:p>
            <a:r>
              <a:rPr lang="fi-FI" altLang="en-US" dirty="0"/>
              <a:t>Open access effort</a:t>
            </a:r>
          </a:p>
        </p:txBody>
      </p:sp>
      <p:sp>
        <p:nvSpPr>
          <p:cNvPr id="72707" name="Rectangle 3">
            <a:extLst>
              <a:ext uri="{FF2B5EF4-FFF2-40B4-BE49-F238E27FC236}">
                <a16:creationId xmlns:a16="http://schemas.microsoft.com/office/drawing/2014/main" id="{A832DB4D-5759-4BAD-8953-954EB4A86BE2}"/>
              </a:ext>
            </a:extLst>
          </p:cNvPr>
          <p:cNvSpPr>
            <a:spLocks noGrp="1" noChangeArrowheads="1"/>
          </p:cNvSpPr>
          <p:nvPr>
            <p:ph type="body" idx="1"/>
          </p:nvPr>
        </p:nvSpPr>
        <p:spPr/>
        <p:txBody>
          <a:bodyPr/>
          <a:lstStyle/>
          <a:p>
            <a:pPr>
              <a:buFontTx/>
              <a:buNone/>
            </a:pPr>
            <a:endParaRPr lang="fi-FI" altLang="en-US"/>
          </a:p>
          <a:p>
            <a:pPr>
              <a:buFontTx/>
              <a:buNone/>
            </a:pPr>
            <a:endParaRPr lang="fi-FI" altLang="en-US"/>
          </a:p>
          <a:p>
            <a:pPr>
              <a:buFontTx/>
              <a:buNone/>
            </a:pPr>
            <a:endParaRPr lang="fi-FI" altLang="en-US"/>
          </a:p>
          <a:p>
            <a:pPr>
              <a:buFontTx/>
              <a:buNone/>
            </a:pPr>
            <a:endParaRPr lang="fi-FI" altLang="en-US"/>
          </a:p>
          <a:p>
            <a:pPr>
              <a:buFontTx/>
              <a:buNone/>
            </a:pPr>
            <a:endParaRPr lang="fi-FI" altLang="en-US"/>
          </a:p>
          <a:p>
            <a:pPr>
              <a:buFontTx/>
              <a:buNone/>
            </a:pPr>
            <a:endParaRPr lang="fi-FI" altLang="en-US"/>
          </a:p>
          <a:p>
            <a:pPr>
              <a:buFontTx/>
              <a:buNone/>
            </a:pPr>
            <a:endParaRPr lang="fi-FI" altLang="en-US"/>
          </a:p>
          <a:p>
            <a:pPr>
              <a:buFontTx/>
              <a:buNone/>
            </a:pPr>
            <a:endParaRPr lang="fi-FI" altLang="en-US"/>
          </a:p>
          <a:p>
            <a:pPr>
              <a:buFontTx/>
              <a:buNone/>
            </a:pPr>
            <a:endParaRPr lang="fi-FI" altLang="en-US"/>
          </a:p>
        </p:txBody>
      </p:sp>
      <p:sp>
        <p:nvSpPr>
          <p:cNvPr id="72708" name="Rectangle 4">
            <a:extLst>
              <a:ext uri="{FF2B5EF4-FFF2-40B4-BE49-F238E27FC236}">
                <a16:creationId xmlns:a16="http://schemas.microsoft.com/office/drawing/2014/main" id="{7D3A4417-616D-46E0-B530-4347A94E005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72709" name="Object 5">
            <a:extLst>
              <a:ext uri="{FF2B5EF4-FFF2-40B4-BE49-F238E27FC236}">
                <a16:creationId xmlns:a16="http://schemas.microsoft.com/office/drawing/2014/main" id="{CEB20FD7-7D4D-44EA-AF98-6934DDF00F54}"/>
              </a:ext>
            </a:extLst>
          </p:cNvPr>
          <p:cNvGraphicFramePr>
            <a:graphicFrameLocks noChangeAspect="1"/>
          </p:cNvGraphicFramePr>
          <p:nvPr/>
        </p:nvGraphicFramePr>
        <p:xfrm>
          <a:off x="2051050" y="1773238"/>
          <a:ext cx="1944688" cy="517525"/>
        </p:xfrm>
        <a:graphic>
          <a:graphicData uri="http://schemas.openxmlformats.org/presentationml/2006/ole">
            <mc:AlternateContent xmlns:mc="http://schemas.openxmlformats.org/markup-compatibility/2006">
              <mc:Choice xmlns:v="urn:schemas-microsoft-com:vml" Requires="v">
                <p:oleObj spid="_x0000_s8274" name="Equation" r:id="rId3" imgW="748975" imgH="203112" progId="Equation.3">
                  <p:embed/>
                </p:oleObj>
              </mc:Choice>
              <mc:Fallback>
                <p:oleObj name="Equation" r:id="rId3" imgW="748975" imgH="203112" progId="Equation.3">
                  <p:embed/>
                  <p:pic>
                    <p:nvPicPr>
                      <p:cNvPr id="72709" name="Object 5">
                        <a:extLst>
                          <a:ext uri="{FF2B5EF4-FFF2-40B4-BE49-F238E27FC236}">
                            <a16:creationId xmlns:a16="http://schemas.microsoft.com/office/drawing/2014/main" id="{CEB20FD7-7D4D-44EA-AF98-6934DDF00F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050" y="1773238"/>
                        <a:ext cx="1944688" cy="51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710" name="Rectangle 6">
            <a:extLst>
              <a:ext uri="{FF2B5EF4-FFF2-40B4-BE49-F238E27FC236}">
                <a16:creationId xmlns:a16="http://schemas.microsoft.com/office/drawing/2014/main" id="{6ACCF9D0-D63B-43E4-9AE5-6A8C309027B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72711" name="Object 7">
            <a:extLst>
              <a:ext uri="{FF2B5EF4-FFF2-40B4-BE49-F238E27FC236}">
                <a16:creationId xmlns:a16="http://schemas.microsoft.com/office/drawing/2014/main" id="{9D4EE26C-9DEE-40E7-885E-BCFD976715B4}"/>
              </a:ext>
            </a:extLst>
          </p:cNvPr>
          <p:cNvGraphicFramePr>
            <a:graphicFrameLocks noChangeAspect="1"/>
          </p:cNvGraphicFramePr>
          <p:nvPr/>
        </p:nvGraphicFramePr>
        <p:xfrm>
          <a:off x="2051050" y="2420938"/>
          <a:ext cx="3313113" cy="887412"/>
        </p:xfrm>
        <a:graphic>
          <a:graphicData uri="http://schemas.openxmlformats.org/presentationml/2006/ole">
            <mc:AlternateContent xmlns:mc="http://schemas.openxmlformats.org/markup-compatibility/2006">
              <mc:Choice xmlns:v="urn:schemas-microsoft-com:vml" Requires="v">
                <p:oleObj spid="_x0000_s8275" name="Equation" r:id="rId5" imgW="1459866" imgH="393529" progId="Equation.3">
                  <p:embed/>
                </p:oleObj>
              </mc:Choice>
              <mc:Fallback>
                <p:oleObj name="Equation" r:id="rId5" imgW="1459866" imgH="393529" progId="Equation.3">
                  <p:embed/>
                  <p:pic>
                    <p:nvPicPr>
                      <p:cNvPr id="72711" name="Object 7">
                        <a:extLst>
                          <a:ext uri="{FF2B5EF4-FFF2-40B4-BE49-F238E27FC236}">
                            <a16:creationId xmlns:a16="http://schemas.microsoft.com/office/drawing/2014/main" id="{9D4EE26C-9DEE-40E7-885E-BCFD976715B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050" y="2420938"/>
                        <a:ext cx="3313113" cy="887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712" name="Rectangle 8">
            <a:extLst>
              <a:ext uri="{FF2B5EF4-FFF2-40B4-BE49-F238E27FC236}">
                <a16:creationId xmlns:a16="http://schemas.microsoft.com/office/drawing/2014/main" id="{2F310BA7-A28D-46E5-A61D-1FFDA1F8A1D0}"/>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72713" name="Object 9">
            <a:extLst>
              <a:ext uri="{FF2B5EF4-FFF2-40B4-BE49-F238E27FC236}">
                <a16:creationId xmlns:a16="http://schemas.microsoft.com/office/drawing/2014/main" id="{0397212F-9D98-41E9-BDF3-F6074C244EF6}"/>
              </a:ext>
            </a:extLst>
          </p:cNvPr>
          <p:cNvGraphicFramePr>
            <a:graphicFrameLocks noChangeAspect="1"/>
          </p:cNvGraphicFramePr>
          <p:nvPr/>
        </p:nvGraphicFramePr>
        <p:xfrm>
          <a:off x="1979613" y="3429000"/>
          <a:ext cx="2881312" cy="887413"/>
        </p:xfrm>
        <a:graphic>
          <a:graphicData uri="http://schemas.openxmlformats.org/presentationml/2006/ole">
            <mc:AlternateContent xmlns:mc="http://schemas.openxmlformats.org/markup-compatibility/2006">
              <mc:Choice xmlns:v="urn:schemas-microsoft-com:vml" Requires="v">
                <p:oleObj spid="_x0000_s8276" name="Equation" r:id="rId7" imgW="1269449" imgH="393529" progId="Equation.3">
                  <p:embed/>
                </p:oleObj>
              </mc:Choice>
              <mc:Fallback>
                <p:oleObj name="Equation" r:id="rId7" imgW="1269449" imgH="393529" progId="Equation.3">
                  <p:embed/>
                  <p:pic>
                    <p:nvPicPr>
                      <p:cNvPr id="72713" name="Object 9">
                        <a:extLst>
                          <a:ext uri="{FF2B5EF4-FFF2-40B4-BE49-F238E27FC236}">
                            <a16:creationId xmlns:a16="http://schemas.microsoft.com/office/drawing/2014/main" id="{0397212F-9D98-41E9-BDF3-F6074C244EF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9613" y="3429000"/>
                        <a:ext cx="2881312" cy="887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714" name="Rectangle 10">
            <a:extLst>
              <a:ext uri="{FF2B5EF4-FFF2-40B4-BE49-F238E27FC236}">
                <a16:creationId xmlns:a16="http://schemas.microsoft.com/office/drawing/2014/main" id="{DECBA80B-3FF6-4BCF-88C7-BCA0A4E4606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72715" name="Object 11">
            <a:extLst>
              <a:ext uri="{FF2B5EF4-FFF2-40B4-BE49-F238E27FC236}">
                <a16:creationId xmlns:a16="http://schemas.microsoft.com/office/drawing/2014/main" id="{CA184870-01C2-44AD-82AC-A1B81B99C2E4}"/>
              </a:ext>
            </a:extLst>
          </p:cNvPr>
          <p:cNvGraphicFramePr>
            <a:graphicFrameLocks noChangeAspect="1"/>
          </p:cNvGraphicFramePr>
          <p:nvPr>
            <p:extLst>
              <p:ext uri="{D42A27DB-BD31-4B8C-83A1-F6EECF244321}">
                <p14:modId xmlns:p14="http://schemas.microsoft.com/office/powerpoint/2010/main" val="237152410"/>
              </p:ext>
            </p:extLst>
          </p:nvPr>
        </p:nvGraphicFramePr>
        <p:xfrm>
          <a:off x="1778793" y="4810918"/>
          <a:ext cx="4681538" cy="957262"/>
        </p:xfrm>
        <a:graphic>
          <a:graphicData uri="http://schemas.openxmlformats.org/presentationml/2006/ole">
            <mc:AlternateContent xmlns:mc="http://schemas.openxmlformats.org/markup-compatibility/2006">
              <mc:Choice xmlns:v="urn:schemas-microsoft-com:vml" Requires="v">
                <p:oleObj spid="_x0000_s8277" name="Equation" r:id="rId9" imgW="2235200" imgH="457200" progId="Equation.3">
                  <p:embed/>
                </p:oleObj>
              </mc:Choice>
              <mc:Fallback>
                <p:oleObj name="Equation" r:id="rId9" imgW="2235200" imgH="457200" progId="Equation.3">
                  <p:embed/>
                  <p:pic>
                    <p:nvPicPr>
                      <p:cNvPr id="72715" name="Object 11">
                        <a:extLst>
                          <a:ext uri="{FF2B5EF4-FFF2-40B4-BE49-F238E27FC236}">
                            <a16:creationId xmlns:a16="http://schemas.microsoft.com/office/drawing/2014/main" id="{CA184870-01C2-44AD-82AC-A1B81B99C2E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78793" y="4810918"/>
                        <a:ext cx="4681538" cy="957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ADA61A-3FC5-46D4-B684-ADF752F5169C}"/>
              </a:ext>
            </a:extLst>
          </p:cNvPr>
          <p:cNvSpPr/>
          <p:nvPr/>
        </p:nvSpPr>
        <p:spPr>
          <a:xfrm>
            <a:off x="863036" y="404664"/>
            <a:ext cx="7992888" cy="671851"/>
          </a:xfrm>
          <a:prstGeom prst="rect">
            <a:avLst/>
          </a:prstGeom>
        </p:spPr>
        <p:txBody>
          <a:bodyPr wrap="square">
            <a:spAutoFit/>
          </a:bodyPr>
          <a:lstStyle/>
          <a:p>
            <a:pPr algn="just" eaLnBrk="1" hangingPunct="1">
              <a:lnSpc>
                <a:spcPct val="150000"/>
              </a:lnSpc>
            </a:pPr>
            <a:r>
              <a:rPr lang="en-GB" altLang="en-US" sz="2800" b="1" dirty="0">
                <a:solidFill>
                  <a:srgbClr val="0070C0"/>
                </a:solidFill>
                <a:latin typeface="+mj-lt"/>
              </a:rPr>
              <a:t>2) Bio-economic Modelling of Fishery</a:t>
            </a:r>
          </a:p>
        </p:txBody>
      </p:sp>
      <p:sp>
        <p:nvSpPr>
          <p:cNvPr id="3" name="Rectangle 2">
            <a:extLst>
              <a:ext uri="{FF2B5EF4-FFF2-40B4-BE49-F238E27FC236}">
                <a16:creationId xmlns:a16="http://schemas.microsoft.com/office/drawing/2014/main" id="{4BB9CBE9-835F-4D7F-BC7E-D96299DCD5BF}"/>
              </a:ext>
            </a:extLst>
          </p:cNvPr>
          <p:cNvSpPr/>
          <p:nvPr/>
        </p:nvSpPr>
        <p:spPr>
          <a:xfrm>
            <a:off x="322010" y="1412776"/>
            <a:ext cx="8568952" cy="4524315"/>
          </a:xfrm>
          <a:prstGeom prst="rect">
            <a:avLst/>
          </a:prstGeom>
        </p:spPr>
        <p:txBody>
          <a:bodyPr wrap="square">
            <a:spAutoFit/>
          </a:bodyPr>
          <a:lstStyle/>
          <a:p>
            <a:pPr marL="457200" indent="-457200" algn="just">
              <a:buFont typeface="Wingdings" panose="05000000000000000000" pitchFamily="2" charset="2"/>
              <a:buChar char="ü"/>
            </a:pPr>
            <a:r>
              <a:rPr lang="fi-FI" altLang="en-US" b="1" dirty="0">
                <a:latin typeface="+mn-lt"/>
              </a:rPr>
              <a:t>Bioeconomic model = biological models + economic models</a:t>
            </a:r>
          </a:p>
          <a:p>
            <a:pPr marL="457200" indent="-457200" algn="just">
              <a:buFont typeface="Wingdings" panose="05000000000000000000" pitchFamily="2" charset="2"/>
              <a:buChar char="ü"/>
            </a:pPr>
            <a:endParaRPr lang="en-US" dirty="0">
              <a:latin typeface="+mn-lt"/>
            </a:endParaRPr>
          </a:p>
          <a:p>
            <a:pPr marL="457200" indent="-457200" algn="just">
              <a:buFont typeface="Wingdings" panose="05000000000000000000" pitchFamily="2" charset="2"/>
              <a:buChar char="ü"/>
            </a:pPr>
            <a:r>
              <a:rPr lang="en-US" dirty="0">
                <a:latin typeface="+mn-lt"/>
              </a:rPr>
              <a:t>Bioeconomic analysis simulates by combining </a:t>
            </a:r>
            <a:r>
              <a:rPr lang="en-US" b="1" dirty="0">
                <a:latin typeface="+mn-lt"/>
              </a:rPr>
              <a:t>biological</a:t>
            </a:r>
            <a:r>
              <a:rPr lang="en-US" dirty="0">
                <a:latin typeface="+mn-lt"/>
              </a:rPr>
              <a:t> and </a:t>
            </a:r>
            <a:r>
              <a:rPr lang="en-US" b="1" dirty="0">
                <a:latin typeface="+mn-lt"/>
              </a:rPr>
              <a:t>economic</a:t>
            </a:r>
            <a:r>
              <a:rPr lang="en-US" dirty="0">
                <a:latin typeface="+mn-lt"/>
              </a:rPr>
              <a:t> models to provide full information on fisheries utilization and likely policy reforms. </a:t>
            </a:r>
          </a:p>
          <a:p>
            <a:pPr marL="457200" indent="-457200" algn="just">
              <a:buFont typeface="Wingdings" panose="05000000000000000000" pitchFamily="2" charset="2"/>
              <a:buChar char="ü"/>
            </a:pPr>
            <a:endParaRPr lang="en-US" dirty="0">
              <a:latin typeface="+mn-lt"/>
            </a:endParaRPr>
          </a:p>
          <a:p>
            <a:pPr marL="457200" indent="-457200" algn="just">
              <a:buFont typeface="Wingdings" panose="05000000000000000000" pitchFamily="2" charset="2"/>
              <a:buChar char="ü"/>
            </a:pPr>
            <a:r>
              <a:rPr lang="en-US" dirty="0">
                <a:latin typeface="+mn-lt"/>
              </a:rPr>
              <a:t>Biological analysis can be used to predict the likely changes in stock sizes resulting from given fishing mortality rates and growth rates. </a:t>
            </a:r>
          </a:p>
          <a:p>
            <a:pPr marL="457200" indent="-457200" algn="just">
              <a:buFont typeface="Wingdings" panose="05000000000000000000" pitchFamily="2" charset="2"/>
              <a:buChar char="ü"/>
            </a:pPr>
            <a:endParaRPr lang="en-US" dirty="0">
              <a:latin typeface="+mn-lt"/>
            </a:endParaRPr>
          </a:p>
          <a:p>
            <a:pPr marL="457200" indent="-457200" algn="just">
              <a:buFont typeface="Wingdings" panose="05000000000000000000" pitchFamily="2" charset="2"/>
              <a:buChar char="ü"/>
            </a:pPr>
            <a:r>
              <a:rPr lang="en-US" dirty="0">
                <a:latin typeface="+mn-lt"/>
              </a:rPr>
              <a:t>This can be useful for decision making because it allows for a comparison of status quo and effects of a policy change.</a:t>
            </a:r>
            <a:endParaRPr lang="fi-FI" altLang="en-US" sz="2800" b="1" dirty="0">
              <a:latin typeface="+mn-lt"/>
            </a:endParaRPr>
          </a:p>
        </p:txBody>
      </p:sp>
    </p:spTree>
    <p:extLst>
      <p:ext uri="{BB962C8B-B14F-4D97-AF65-F5344CB8AC3E}">
        <p14:creationId xmlns:p14="http://schemas.microsoft.com/office/powerpoint/2010/main" val="227350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467544" y="997565"/>
            <a:ext cx="8530208" cy="5232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371600" indent="-4572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en-US" sz="2800" b="1" dirty="0">
                <a:solidFill>
                  <a:srgbClr val="0070C0"/>
                </a:solidFill>
              </a:rPr>
              <a:t>Stock Renewable Resources</a:t>
            </a:r>
          </a:p>
          <a:p>
            <a:pPr eaLnBrk="1" hangingPunct="1">
              <a:spcBef>
                <a:spcPct val="50000"/>
              </a:spcBef>
            </a:pPr>
            <a:endParaRPr lang="en-GB" altLang="en-US" sz="2800" b="1" dirty="0">
              <a:solidFill>
                <a:srgbClr val="0000CC"/>
              </a:solidFill>
            </a:endParaRPr>
          </a:p>
          <a:p>
            <a:pPr algn="just" eaLnBrk="1" hangingPunct="1">
              <a:buFont typeface="Symbol" panose="05050102010706020507" pitchFamily="18" charset="2"/>
              <a:buChar char="·"/>
            </a:pPr>
            <a:r>
              <a:rPr lang="en-GB" altLang="en-US" dirty="0"/>
              <a:t>Living organisms: </a:t>
            </a:r>
            <a:r>
              <a:rPr lang="en-GB" altLang="en-US" b="1" dirty="0"/>
              <a:t>fish</a:t>
            </a:r>
            <a:r>
              <a:rPr lang="en-GB" altLang="en-US" dirty="0"/>
              <a:t>, cattle and </a:t>
            </a:r>
            <a:r>
              <a:rPr lang="en-GB" altLang="en-US" b="1" dirty="0"/>
              <a:t>forests</a:t>
            </a:r>
            <a:r>
              <a:rPr lang="en-GB" altLang="en-US" dirty="0"/>
              <a:t>, with a natural capacity for growth</a:t>
            </a:r>
          </a:p>
          <a:p>
            <a:pPr algn="just" eaLnBrk="1" hangingPunct="1">
              <a:buFont typeface="Symbol" panose="05050102010706020507" pitchFamily="18" charset="2"/>
              <a:buChar char="·"/>
            </a:pPr>
            <a:endParaRPr lang="en-GB" altLang="en-US" dirty="0"/>
          </a:p>
          <a:p>
            <a:pPr algn="just" eaLnBrk="1" hangingPunct="1">
              <a:buFont typeface="Symbol" panose="05050102010706020507" pitchFamily="18" charset="2"/>
              <a:buChar char="·"/>
            </a:pPr>
            <a:r>
              <a:rPr lang="en-GB" altLang="en-US" dirty="0"/>
              <a:t>Inanimate systems (such as water and atmospheric systems): reproduced through time by physical or chemical processes</a:t>
            </a:r>
          </a:p>
          <a:p>
            <a:pPr algn="just" eaLnBrk="1" hangingPunct="1">
              <a:buFont typeface="Symbol" panose="05050102010706020507" pitchFamily="18" charset="2"/>
              <a:buChar char="·"/>
            </a:pPr>
            <a:endParaRPr lang="en-GB" altLang="en-US" dirty="0"/>
          </a:p>
          <a:p>
            <a:pPr algn="just" eaLnBrk="1" hangingPunct="1">
              <a:buFont typeface="Symbol" panose="05050102010706020507" pitchFamily="18" charset="2"/>
              <a:buChar char="·"/>
            </a:pPr>
            <a:r>
              <a:rPr lang="en-GB" altLang="en-US" dirty="0"/>
              <a:t>Arable &amp; grazing lands as renewable resources: reproduction by biological processes (such as the recycling of organic nutrients) and physical processes (irrigation, exposure to wind etc.). </a:t>
            </a:r>
          </a:p>
          <a:p>
            <a:pPr eaLnBrk="1" hangingPunct="1">
              <a:buFont typeface="Symbol" panose="05050102010706020507" pitchFamily="18" charset="2"/>
              <a:buChar char="·"/>
            </a:pPr>
            <a:endParaRPr lang="en-GB" altLang="en-US" dirty="0"/>
          </a:p>
          <a:p>
            <a:pPr eaLnBrk="1" hangingPunct="1">
              <a:buFont typeface="Wingdings" panose="05000000000000000000" pitchFamily="2" charset="2"/>
              <a:buChar char="Ø"/>
            </a:pPr>
            <a:r>
              <a:rPr lang="en-GB" altLang="en-US" dirty="0"/>
              <a:t>Are </a:t>
            </a:r>
            <a:r>
              <a:rPr lang="en-GB" altLang="en-US" b="1" dirty="0"/>
              <a:t>capable</a:t>
            </a:r>
            <a:r>
              <a:rPr lang="en-GB" altLang="en-US" dirty="0"/>
              <a:t> of being </a:t>
            </a:r>
            <a:r>
              <a:rPr lang="en-GB" altLang="en-US" b="1" dirty="0"/>
              <a:t>fully exhausted</a:t>
            </a:r>
            <a:r>
              <a:rPr lang="en-GB" altLang="en-US" dirty="0"/>
              <a:t>.</a:t>
            </a:r>
            <a:endParaRPr lang="en-GB" alt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BB9CBE9-835F-4D7F-BC7E-D96299DCD5BF}"/>
              </a:ext>
            </a:extLst>
          </p:cNvPr>
          <p:cNvSpPr/>
          <p:nvPr/>
        </p:nvSpPr>
        <p:spPr>
          <a:xfrm>
            <a:off x="395536" y="923025"/>
            <a:ext cx="8424936" cy="4457952"/>
          </a:xfrm>
          <a:prstGeom prst="rect">
            <a:avLst/>
          </a:prstGeom>
        </p:spPr>
        <p:txBody>
          <a:bodyPr wrap="square">
            <a:spAutoFit/>
          </a:bodyPr>
          <a:lstStyle/>
          <a:p>
            <a:pPr marL="457200" indent="-457200" algn="just">
              <a:lnSpc>
                <a:spcPct val="150000"/>
              </a:lnSpc>
              <a:buFont typeface="Wingdings" panose="05000000000000000000" pitchFamily="2" charset="2"/>
              <a:buChar char="ü"/>
            </a:pPr>
            <a:r>
              <a:rPr lang="en-US" dirty="0"/>
              <a:t>The two models can be combined by calibrating coefficients which transform fishing days into fishing mortality rates. </a:t>
            </a:r>
          </a:p>
          <a:p>
            <a:pPr marL="457200" indent="-457200" algn="just">
              <a:lnSpc>
                <a:spcPct val="150000"/>
              </a:lnSpc>
              <a:buFont typeface="Wingdings" panose="05000000000000000000" pitchFamily="2" charset="2"/>
              <a:buChar char="ü"/>
            </a:pPr>
            <a:endParaRPr lang="en-US" dirty="0"/>
          </a:p>
          <a:p>
            <a:pPr marL="457200" indent="-457200" algn="just">
              <a:lnSpc>
                <a:spcPct val="150000"/>
              </a:lnSpc>
              <a:buFont typeface="Wingdings" panose="05000000000000000000" pitchFamily="2" charset="2"/>
              <a:buChar char="ü"/>
            </a:pPr>
            <a:r>
              <a:rPr lang="en-US" dirty="0"/>
              <a:t>By combining the two, a bioeconomic model allows for the study of how</a:t>
            </a:r>
            <a:r>
              <a:rPr lang="en-US" b="1" dirty="0"/>
              <a:t> changes </a:t>
            </a:r>
            <a:r>
              <a:rPr lang="en-US" dirty="0"/>
              <a:t>in </a:t>
            </a:r>
            <a:r>
              <a:rPr lang="en-US" b="1" dirty="0"/>
              <a:t>stock size </a:t>
            </a:r>
            <a:r>
              <a:rPr lang="en-US" dirty="0"/>
              <a:t>affect </a:t>
            </a:r>
            <a:r>
              <a:rPr lang="en-US" b="1" dirty="0"/>
              <a:t>profits</a:t>
            </a:r>
            <a:r>
              <a:rPr lang="en-US" dirty="0"/>
              <a:t> </a:t>
            </a:r>
            <a:r>
              <a:rPr lang="en-US" i="1" dirty="0"/>
              <a:t>and </a:t>
            </a:r>
            <a:r>
              <a:rPr lang="en-US" dirty="0"/>
              <a:t>how changes in </a:t>
            </a:r>
            <a:r>
              <a:rPr lang="en-US" b="1" dirty="0"/>
              <a:t>fishing activity </a:t>
            </a:r>
            <a:r>
              <a:rPr lang="en-US" dirty="0"/>
              <a:t>affect </a:t>
            </a:r>
            <a:r>
              <a:rPr lang="en-US" b="1" dirty="0"/>
              <a:t>stock size</a:t>
            </a:r>
            <a:r>
              <a:rPr lang="en-US" dirty="0"/>
              <a:t>.</a:t>
            </a:r>
          </a:p>
          <a:p>
            <a:pPr marL="457200" indent="-457200" algn="just">
              <a:lnSpc>
                <a:spcPct val="150000"/>
              </a:lnSpc>
              <a:buFont typeface="Wingdings" panose="05000000000000000000" pitchFamily="2" charset="2"/>
              <a:buChar char="ü"/>
            </a:pPr>
            <a:endParaRPr lang="en-US" dirty="0"/>
          </a:p>
          <a:p>
            <a:pPr marL="457200" indent="-457200" algn="just">
              <a:lnSpc>
                <a:spcPct val="150000"/>
              </a:lnSpc>
              <a:buFont typeface="Wingdings" panose="05000000000000000000" pitchFamily="2" charset="2"/>
              <a:buChar char="ü"/>
            </a:pPr>
            <a:r>
              <a:rPr lang="en-US" b="1" dirty="0"/>
              <a:t>Conceptual framework for biological &amp; economic models…</a:t>
            </a:r>
            <a:endParaRPr lang="en-US" dirty="0"/>
          </a:p>
        </p:txBody>
      </p:sp>
    </p:spTree>
    <p:extLst>
      <p:ext uri="{BB962C8B-B14F-4D97-AF65-F5344CB8AC3E}">
        <p14:creationId xmlns:p14="http://schemas.microsoft.com/office/powerpoint/2010/main" val="28480254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ADA61A-3FC5-46D4-B684-ADF752F5169C}"/>
              </a:ext>
            </a:extLst>
          </p:cNvPr>
          <p:cNvSpPr/>
          <p:nvPr/>
        </p:nvSpPr>
        <p:spPr>
          <a:xfrm>
            <a:off x="395535" y="274389"/>
            <a:ext cx="8352928" cy="671851"/>
          </a:xfrm>
          <a:prstGeom prst="rect">
            <a:avLst/>
          </a:prstGeom>
        </p:spPr>
        <p:txBody>
          <a:bodyPr wrap="square">
            <a:spAutoFit/>
          </a:bodyPr>
          <a:lstStyle/>
          <a:p>
            <a:pPr algn="ctr" eaLnBrk="1" hangingPunct="1">
              <a:lnSpc>
                <a:spcPct val="150000"/>
              </a:lnSpc>
            </a:pPr>
            <a:r>
              <a:rPr lang="en-GB" altLang="en-US" sz="2800" b="1" dirty="0">
                <a:solidFill>
                  <a:srgbClr val="0070C0"/>
                </a:solidFill>
                <a:latin typeface="+mj-lt"/>
              </a:rPr>
              <a:t>Steps in bioeconomic modelling?</a:t>
            </a:r>
          </a:p>
        </p:txBody>
      </p:sp>
      <p:sp>
        <p:nvSpPr>
          <p:cNvPr id="3" name="Rectangle 2">
            <a:extLst>
              <a:ext uri="{FF2B5EF4-FFF2-40B4-BE49-F238E27FC236}">
                <a16:creationId xmlns:a16="http://schemas.microsoft.com/office/drawing/2014/main" id="{4BB9CBE9-835F-4D7F-BC7E-D96299DCD5BF}"/>
              </a:ext>
            </a:extLst>
          </p:cNvPr>
          <p:cNvSpPr/>
          <p:nvPr/>
        </p:nvSpPr>
        <p:spPr>
          <a:xfrm>
            <a:off x="179512" y="1029083"/>
            <a:ext cx="8784976" cy="5570756"/>
          </a:xfrm>
          <a:prstGeom prst="rect">
            <a:avLst/>
          </a:prstGeom>
        </p:spPr>
        <p:txBody>
          <a:bodyPr wrap="square">
            <a:spAutoFit/>
          </a:bodyPr>
          <a:lstStyle/>
          <a:p>
            <a:pPr marL="457200" indent="-457200" algn="just">
              <a:lnSpc>
                <a:spcPct val="150000"/>
              </a:lnSpc>
              <a:buFont typeface="Wingdings" panose="05000000000000000000" pitchFamily="2" charset="2"/>
              <a:buChar char="ü"/>
            </a:pPr>
            <a:r>
              <a:rPr lang="en-GB" altLang="en-US" b="1" dirty="0">
                <a:latin typeface="Calibri" panose="020F0502020204030204" pitchFamily="34" charset="0"/>
              </a:rPr>
              <a:t>Conceptual framework</a:t>
            </a:r>
            <a:endParaRPr lang="en-US" b="1" dirty="0">
              <a:latin typeface="Calibri" panose="020F0502020204030204" pitchFamily="34" charset="0"/>
            </a:endParaRPr>
          </a:p>
          <a:p>
            <a:pPr marL="457200" indent="-457200" algn="just">
              <a:lnSpc>
                <a:spcPct val="150000"/>
              </a:lnSpc>
              <a:buFont typeface="Wingdings" panose="05000000000000000000" pitchFamily="2" charset="2"/>
              <a:buChar char="ü"/>
            </a:pPr>
            <a:r>
              <a:rPr lang="en-US" b="1" dirty="0">
                <a:latin typeface="Calibri" panose="020F0502020204030204" pitchFamily="34" charset="0"/>
              </a:rPr>
              <a:t>Sampling </a:t>
            </a:r>
            <a:r>
              <a:rPr lang="en-US" dirty="0">
                <a:latin typeface="Calibri" panose="020F0502020204030204" pitchFamily="34" charset="0"/>
              </a:rPr>
              <a:t>(fishing areas, fishermen, ….)</a:t>
            </a:r>
          </a:p>
          <a:p>
            <a:pPr marL="457200" indent="-457200" algn="just">
              <a:lnSpc>
                <a:spcPct val="150000"/>
              </a:lnSpc>
              <a:buFont typeface="Wingdings" panose="05000000000000000000" pitchFamily="2" charset="2"/>
              <a:buChar char="ü"/>
            </a:pPr>
            <a:r>
              <a:rPr lang="en-US" b="1" dirty="0">
                <a:latin typeface="Calibri" panose="020F0502020204030204" pitchFamily="34" charset="0"/>
              </a:rPr>
              <a:t>Data collection</a:t>
            </a:r>
          </a:p>
          <a:p>
            <a:pPr marL="914400" lvl="1" indent="-457200" algn="just">
              <a:buFont typeface="Arial" panose="020B0604020202020204" pitchFamily="34" charset="0"/>
              <a:buChar char="•"/>
            </a:pPr>
            <a:r>
              <a:rPr lang="en-US" sz="2000" b="1" dirty="0">
                <a:latin typeface="Calibri" panose="020F0502020204030204" pitchFamily="34" charset="0"/>
              </a:rPr>
              <a:t>Data</a:t>
            </a:r>
            <a:r>
              <a:rPr lang="en-US" sz="2000" dirty="0">
                <a:latin typeface="Calibri" panose="020F0502020204030204" pitchFamily="34" charset="0"/>
              </a:rPr>
              <a:t>: Effort data, biological data, economic data </a:t>
            </a:r>
          </a:p>
          <a:p>
            <a:pPr marL="914400" lvl="1" indent="-457200" algn="just">
              <a:buFont typeface="Arial" panose="020B0604020202020204" pitchFamily="34" charset="0"/>
              <a:buChar char="•"/>
            </a:pPr>
            <a:r>
              <a:rPr lang="en-US" sz="2000" b="1" dirty="0">
                <a:latin typeface="Calibri" panose="020F0502020204030204" pitchFamily="34" charset="0"/>
              </a:rPr>
              <a:t>Time</a:t>
            </a:r>
            <a:r>
              <a:rPr lang="en-US" sz="2000" dirty="0">
                <a:latin typeface="Calibri" panose="020F0502020204030204" pitchFamily="34" charset="0"/>
              </a:rPr>
              <a:t>: Cross sectional or timeseries</a:t>
            </a:r>
          </a:p>
          <a:p>
            <a:pPr marL="457200" indent="-457200" algn="just">
              <a:lnSpc>
                <a:spcPct val="150000"/>
              </a:lnSpc>
              <a:buFont typeface="Wingdings" panose="05000000000000000000" pitchFamily="2" charset="2"/>
              <a:buChar char="ü"/>
            </a:pPr>
            <a:r>
              <a:rPr lang="en-US" b="1" dirty="0">
                <a:latin typeface="Calibri" panose="020F0502020204030204" pitchFamily="34" charset="0"/>
              </a:rPr>
              <a:t>Bioeconomic analysis</a:t>
            </a:r>
          </a:p>
          <a:p>
            <a:pPr marL="914400" lvl="1" indent="-457200" algn="just">
              <a:buFont typeface="Arial" panose="020B0604020202020204" pitchFamily="34" charset="0"/>
              <a:buChar char="•"/>
            </a:pPr>
            <a:r>
              <a:rPr lang="en-US" sz="2000" dirty="0">
                <a:latin typeface="Calibri" panose="020F0502020204030204" pitchFamily="34" charset="0"/>
              </a:rPr>
              <a:t>Biological parameters </a:t>
            </a:r>
          </a:p>
          <a:p>
            <a:pPr marL="914400" lvl="1" indent="-457200" algn="just">
              <a:buFont typeface="Arial" panose="020B0604020202020204" pitchFamily="34" charset="0"/>
              <a:buChar char="•"/>
            </a:pPr>
            <a:r>
              <a:rPr lang="en-US" sz="2000" dirty="0">
                <a:latin typeface="Calibri" panose="020F0502020204030204" pitchFamily="34" charset="0"/>
              </a:rPr>
              <a:t>Economic parameters </a:t>
            </a:r>
          </a:p>
          <a:p>
            <a:pPr marL="457200" indent="-457200" algn="just">
              <a:lnSpc>
                <a:spcPct val="150000"/>
              </a:lnSpc>
              <a:buFont typeface="Wingdings" panose="05000000000000000000" pitchFamily="2" charset="2"/>
              <a:buChar char="ü"/>
            </a:pPr>
            <a:r>
              <a:rPr lang="en-US" b="1" dirty="0">
                <a:latin typeface="Calibri" panose="020F0502020204030204" pitchFamily="34" charset="0"/>
              </a:rPr>
              <a:t>Bioeconomic simulation </a:t>
            </a:r>
            <a:r>
              <a:rPr lang="en-US" sz="2200" dirty="0">
                <a:latin typeface="Calibri" panose="020F0502020204030204" pitchFamily="34" charset="0"/>
              </a:rPr>
              <a:t>(sensitivity analysis, OMY, MSY, MEY levels)</a:t>
            </a:r>
          </a:p>
          <a:p>
            <a:pPr marL="457200" indent="-457200" algn="just">
              <a:lnSpc>
                <a:spcPct val="150000"/>
              </a:lnSpc>
              <a:buFont typeface="Wingdings" panose="05000000000000000000" pitchFamily="2" charset="2"/>
              <a:buChar char="ü"/>
            </a:pPr>
            <a:r>
              <a:rPr lang="en-US" dirty="0">
                <a:latin typeface="Calibri" panose="020F0502020204030204" pitchFamily="34" charset="0"/>
              </a:rPr>
              <a:t>Fishery </a:t>
            </a:r>
            <a:r>
              <a:rPr lang="en-US" b="1" dirty="0">
                <a:latin typeface="Calibri" panose="020F0502020204030204" pitchFamily="34" charset="0"/>
              </a:rPr>
              <a:t>policy implication </a:t>
            </a:r>
          </a:p>
          <a:p>
            <a:pPr marL="914400" lvl="1" indent="-457200" algn="just">
              <a:buFont typeface="Arial" panose="020B0604020202020204" pitchFamily="34" charset="0"/>
              <a:buChar char="•"/>
            </a:pPr>
            <a:r>
              <a:rPr lang="en-US" sz="2000" dirty="0">
                <a:latin typeface="Calibri" panose="020F0502020204030204" pitchFamily="34" charset="0"/>
              </a:rPr>
              <a:t>Fishing days, fish catch quota, </a:t>
            </a:r>
          </a:p>
          <a:p>
            <a:pPr marL="914400" lvl="1" indent="-457200" algn="just">
              <a:buFont typeface="Arial" panose="020B0604020202020204" pitchFamily="34" charset="0"/>
              <a:buChar char="•"/>
            </a:pPr>
            <a:r>
              <a:rPr lang="en-US" sz="2000" dirty="0">
                <a:latin typeface="Calibri" panose="020F0502020204030204" pitchFamily="34" charset="0"/>
              </a:rPr>
              <a:t>Tax/subsidy, </a:t>
            </a:r>
          </a:p>
          <a:p>
            <a:pPr marL="914400" lvl="1" indent="-457200" algn="just">
              <a:buFont typeface="Arial" panose="020B0604020202020204" pitchFamily="34" charset="0"/>
              <a:buChar char="•"/>
            </a:pPr>
            <a:r>
              <a:rPr lang="en-US" sz="2000" dirty="0">
                <a:latin typeface="Calibri" panose="020F0502020204030204" pitchFamily="34" charset="0"/>
              </a:rPr>
              <a:t>Fishing technology, …..)</a:t>
            </a:r>
          </a:p>
        </p:txBody>
      </p:sp>
    </p:spTree>
    <p:extLst>
      <p:ext uri="{BB962C8B-B14F-4D97-AF65-F5344CB8AC3E}">
        <p14:creationId xmlns:p14="http://schemas.microsoft.com/office/powerpoint/2010/main" val="1138452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372982-4A85-4AD9-BA03-1832C5FAB1BD}"/>
              </a:ext>
            </a:extLst>
          </p:cNvPr>
          <p:cNvSpPr/>
          <p:nvPr/>
        </p:nvSpPr>
        <p:spPr>
          <a:xfrm>
            <a:off x="814041" y="2401837"/>
            <a:ext cx="2592288" cy="6441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 mortality rates </a:t>
            </a:r>
          </a:p>
        </p:txBody>
      </p:sp>
      <p:sp>
        <p:nvSpPr>
          <p:cNvPr id="4" name="Rectangle 3">
            <a:extLst>
              <a:ext uri="{FF2B5EF4-FFF2-40B4-BE49-F238E27FC236}">
                <a16:creationId xmlns:a16="http://schemas.microsoft.com/office/drawing/2014/main" id="{D49AC525-B406-4669-9A16-8522F20E9501}"/>
              </a:ext>
            </a:extLst>
          </p:cNvPr>
          <p:cNvSpPr/>
          <p:nvPr/>
        </p:nvSpPr>
        <p:spPr>
          <a:xfrm>
            <a:off x="5580112" y="3239080"/>
            <a:ext cx="1656184" cy="7659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Stock size</a:t>
            </a:r>
          </a:p>
        </p:txBody>
      </p:sp>
      <p:sp>
        <p:nvSpPr>
          <p:cNvPr id="6" name="Rectangle 5">
            <a:extLst>
              <a:ext uri="{FF2B5EF4-FFF2-40B4-BE49-F238E27FC236}">
                <a16:creationId xmlns:a16="http://schemas.microsoft.com/office/drawing/2014/main" id="{F1E2891F-4925-47E1-B2C7-8C11281FEF28}"/>
              </a:ext>
            </a:extLst>
          </p:cNvPr>
          <p:cNvSpPr/>
          <p:nvPr/>
        </p:nvSpPr>
        <p:spPr>
          <a:xfrm>
            <a:off x="1358724" y="4627443"/>
            <a:ext cx="2376264" cy="6441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 growth rate </a:t>
            </a:r>
          </a:p>
        </p:txBody>
      </p:sp>
      <p:sp>
        <p:nvSpPr>
          <p:cNvPr id="7" name="Rectangle 6">
            <a:extLst>
              <a:ext uri="{FF2B5EF4-FFF2-40B4-BE49-F238E27FC236}">
                <a16:creationId xmlns:a16="http://schemas.microsoft.com/office/drawing/2014/main" id="{C18C6E7E-AAEA-4020-B8E2-A002E8176301}"/>
              </a:ext>
            </a:extLst>
          </p:cNvPr>
          <p:cNvSpPr/>
          <p:nvPr/>
        </p:nvSpPr>
        <p:spPr>
          <a:xfrm>
            <a:off x="2269996" y="557714"/>
            <a:ext cx="4246219" cy="584775"/>
          </a:xfrm>
          <a:prstGeom prst="rect">
            <a:avLst/>
          </a:prstGeom>
        </p:spPr>
        <p:txBody>
          <a:bodyPr wrap="square">
            <a:spAutoFit/>
          </a:bodyPr>
          <a:lstStyle/>
          <a:p>
            <a:pPr algn="ctr"/>
            <a:r>
              <a:rPr lang="en-US" sz="3200" b="1" dirty="0">
                <a:latin typeface="Calibri" panose="020F0502020204030204" pitchFamily="34" charset="0"/>
              </a:rPr>
              <a:t>Biological Analysis </a:t>
            </a:r>
          </a:p>
        </p:txBody>
      </p:sp>
      <p:sp>
        <p:nvSpPr>
          <p:cNvPr id="11" name="Arrow: Right 10">
            <a:extLst>
              <a:ext uri="{FF2B5EF4-FFF2-40B4-BE49-F238E27FC236}">
                <a16:creationId xmlns:a16="http://schemas.microsoft.com/office/drawing/2014/main" id="{656A2E75-7ED5-415E-B9E0-DC5223375CC3}"/>
              </a:ext>
            </a:extLst>
          </p:cNvPr>
          <p:cNvSpPr/>
          <p:nvPr/>
        </p:nvSpPr>
        <p:spPr>
          <a:xfrm rot="19813190" flipV="1">
            <a:off x="3655841" y="4298573"/>
            <a:ext cx="2088232" cy="2365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5A80FA90-9D82-46DD-A422-F77BE02B8FCA}"/>
              </a:ext>
            </a:extLst>
          </p:cNvPr>
          <p:cNvSpPr/>
          <p:nvPr/>
        </p:nvSpPr>
        <p:spPr>
          <a:xfrm rot="799288">
            <a:off x="3406023" y="2916904"/>
            <a:ext cx="2233890" cy="258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04C5B1-B570-4756-BF42-D4D96016B804}"/>
              </a:ext>
            </a:extLst>
          </p:cNvPr>
          <p:cNvSpPr/>
          <p:nvPr/>
        </p:nvSpPr>
        <p:spPr>
          <a:xfrm>
            <a:off x="793281" y="5920552"/>
            <a:ext cx="6984775" cy="579967"/>
          </a:xfrm>
          <a:prstGeom prst="rect">
            <a:avLst/>
          </a:prstGeom>
        </p:spPr>
        <p:txBody>
          <a:bodyPr wrap="square">
            <a:spAutoFit/>
          </a:bodyPr>
          <a:lstStyle/>
          <a:p>
            <a:pPr algn="just">
              <a:lnSpc>
                <a:spcPct val="150000"/>
              </a:lnSpc>
            </a:pPr>
            <a:r>
              <a:rPr lang="en-US" dirty="0"/>
              <a:t>Fig 5.2 Conceptual framework for </a:t>
            </a:r>
            <a:r>
              <a:rPr lang="en-US" b="1" dirty="0"/>
              <a:t>biological model</a:t>
            </a:r>
            <a:endParaRPr lang="en-US" dirty="0"/>
          </a:p>
        </p:txBody>
      </p:sp>
    </p:spTree>
    <p:extLst>
      <p:ext uri="{BB962C8B-B14F-4D97-AF65-F5344CB8AC3E}">
        <p14:creationId xmlns:p14="http://schemas.microsoft.com/office/powerpoint/2010/main" val="1692867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372982-4A85-4AD9-BA03-1832C5FAB1BD}"/>
              </a:ext>
            </a:extLst>
          </p:cNvPr>
          <p:cNvSpPr/>
          <p:nvPr/>
        </p:nvSpPr>
        <p:spPr>
          <a:xfrm>
            <a:off x="827584" y="1628800"/>
            <a:ext cx="1656184" cy="5799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 price </a:t>
            </a:r>
          </a:p>
        </p:txBody>
      </p:sp>
      <p:sp>
        <p:nvSpPr>
          <p:cNvPr id="4" name="Rectangle 3">
            <a:extLst>
              <a:ext uri="{FF2B5EF4-FFF2-40B4-BE49-F238E27FC236}">
                <a16:creationId xmlns:a16="http://schemas.microsoft.com/office/drawing/2014/main" id="{D49AC525-B406-4669-9A16-8522F20E9501}"/>
              </a:ext>
            </a:extLst>
          </p:cNvPr>
          <p:cNvSpPr/>
          <p:nvPr/>
        </p:nvSpPr>
        <p:spPr>
          <a:xfrm>
            <a:off x="4788024" y="2673163"/>
            <a:ext cx="1423055" cy="7004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Fishing profit </a:t>
            </a:r>
          </a:p>
        </p:txBody>
      </p:sp>
      <p:sp>
        <p:nvSpPr>
          <p:cNvPr id="5" name="Rectangle 4">
            <a:extLst>
              <a:ext uri="{FF2B5EF4-FFF2-40B4-BE49-F238E27FC236}">
                <a16:creationId xmlns:a16="http://schemas.microsoft.com/office/drawing/2014/main" id="{CDCEE502-7830-40E3-830F-D6704CCCD7F0}"/>
              </a:ext>
            </a:extLst>
          </p:cNvPr>
          <p:cNvSpPr/>
          <p:nvPr/>
        </p:nvSpPr>
        <p:spPr>
          <a:xfrm>
            <a:off x="6588224" y="5148928"/>
            <a:ext cx="1656184" cy="5084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Days fished </a:t>
            </a:r>
          </a:p>
        </p:txBody>
      </p:sp>
      <p:sp>
        <p:nvSpPr>
          <p:cNvPr id="6" name="Rectangle 5">
            <a:extLst>
              <a:ext uri="{FF2B5EF4-FFF2-40B4-BE49-F238E27FC236}">
                <a16:creationId xmlns:a16="http://schemas.microsoft.com/office/drawing/2014/main" id="{F1E2891F-4925-47E1-B2C7-8C11281FEF28}"/>
              </a:ext>
            </a:extLst>
          </p:cNvPr>
          <p:cNvSpPr/>
          <p:nvPr/>
        </p:nvSpPr>
        <p:spPr>
          <a:xfrm>
            <a:off x="1054174" y="5062694"/>
            <a:ext cx="2005658" cy="594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Fishing cost </a:t>
            </a:r>
          </a:p>
        </p:txBody>
      </p:sp>
      <p:sp>
        <p:nvSpPr>
          <p:cNvPr id="7" name="Rectangle 6">
            <a:extLst>
              <a:ext uri="{FF2B5EF4-FFF2-40B4-BE49-F238E27FC236}">
                <a16:creationId xmlns:a16="http://schemas.microsoft.com/office/drawing/2014/main" id="{8BC4040A-CD6A-467F-AF88-782E6CE7A756}"/>
              </a:ext>
            </a:extLst>
          </p:cNvPr>
          <p:cNvSpPr/>
          <p:nvPr/>
        </p:nvSpPr>
        <p:spPr>
          <a:xfrm>
            <a:off x="2269997" y="557714"/>
            <a:ext cx="3941082" cy="584775"/>
          </a:xfrm>
          <a:prstGeom prst="rect">
            <a:avLst/>
          </a:prstGeom>
        </p:spPr>
        <p:txBody>
          <a:bodyPr wrap="square">
            <a:spAutoFit/>
          </a:bodyPr>
          <a:lstStyle/>
          <a:p>
            <a:pPr algn="ctr"/>
            <a:r>
              <a:rPr lang="en-US" sz="3200" b="1" dirty="0">
                <a:solidFill>
                  <a:srgbClr val="000000"/>
                </a:solidFill>
                <a:latin typeface="Calibri" panose="020F0502020204030204" pitchFamily="34" charset="0"/>
              </a:rPr>
              <a:t>Economic Analysis</a:t>
            </a:r>
            <a:r>
              <a:rPr lang="en-US" sz="3200" b="1" dirty="0">
                <a:latin typeface="Calibri" panose="020F0502020204030204" pitchFamily="34" charset="0"/>
              </a:rPr>
              <a:t> </a:t>
            </a:r>
          </a:p>
        </p:txBody>
      </p:sp>
      <p:sp>
        <p:nvSpPr>
          <p:cNvPr id="8" name="Arrow: Right 7">
            <a:extLst>
              <a:ext uri="{FF2B5EF4-FFF2-40B4-BE49-F238E27FC236}">
                <a16:creationId xmlns:a16="http://schemas.microsoft.com/office/drawing/2014/main" id="{3A556DC8-AA1C-440D-A0F9-3D4F900D32FF}"/>
              </a:ext>
            </a:extLst>
          </p:cNvPr>
          <p:cNvSpPr/>
          <p:nvPr/>
        </p:nvSpPr>
        <p:spPr>
          <a:xfrm rot="1134687">
            <a:off x="2458203" y="2306573"/>
            <a:ext cx="2406447" cy="1500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17C52714-C5AC-44E2-BC86-580B09339822}"/>
              </a:ext>
            </a:extLst>
          </p:cNvPr>
          <p:cNvSpPr/>
          <p:nvPr/>
        </p:nvSpPr>
        <p:spPr>
          <a:xfrm rot="18567367">
            <a:off x="2532960" y="4414874"/>
            <a:ext cx="2936518" cy="1807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ACE1A87-DEF3-490B-9149-9BF5526F2972}"/>
              </a:ext>
            </a:extLst>
          </p:cNvPr>
          <p:cNvSpPr/>
          <p:nvPr/>
        </p:nvSpPr>
        <p:spPr>
          <a:xfrm>
            <a:off x="7281461" y="3068960"/>
            <a:ext cx="1656184" cy="583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 stock</a:t>
            </a:r>
          </a:p>
          <a:p>
            <a:pPr algn="ctr"/>
            <a:r>
              <a:rPr lang="en-US" dirty="0">
                <a:solidFill>
                  <a:schemeClr val="tx1"/>
                </a:solidFill>
              </a:rPr>
              <a:t>size </a:t>
            </a:r>
          </a:p>
        </p:txBody>
      </p:sp>
      <p:sp>
        <p:nvSpPr>
          <p:cNvPr id="11" name="Arrow: Right 10">
            <a:extLst>
              <a:ext uri="{FF2B5EF4-FFF2-40B4-BE49-F238E27FC236}">
                <a16:creationId xmlns:a16="http://schemas.microsoft.com/office/drawing/2014/main" id="{774D3AE9-5BBF-47ED-BB68-105F6D493C89}"/>
              </a:ext>
            </a:extLst>
          </p:cNvPr>
          <p:cNvSpPr/>
          <p:nvPr/>
        </p:nvSpPr>
        <p:spPr>
          <a:xfrm rot="14984465">
            <a:off x="4961336" y="4445126"/>
            <a:ext cx="2406447" cy="1500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14685-F24C-4416-83EE-59B7D0D9D98E}"/>
              </a:ext>
            </a:extLst>
          </p:cNvPr>
          <p:cNvSpPr/>
          <p:nvPr/>
        </p:nvSpPr>
        <p:spPr>
          <a:xfrm>
            <a:off x="900717" y="6128973"/>
            <a:ext cx="6984775" cy="579967"/>
          </a:xfrm>
          <a:prstGeom prst="rect">
            <a:avLst/>
          </a:prstGeom>
        </p:spPr>
        <p:txBody>
          <a:bodyPr wrap="square">
            <a:spAutoFit/>
          </a:bodyPr>
          <a:lstStyle/>
          <a:p>
            <a:pPr algn="just">
              <a:lnSpc>
                <a:spcPct val="150000"/>
              </a:lnSpc>
            </a:pPr>
            <a:r>
              <a:rPr lang="en-US" dirty="0"/>
              <a:t>Fig 5.3 Conceptual framework for </a:t>
            </a:r>
            <a:r>
              <a:rPr lang="en-US" b="1" dirty="0"/>
              <a:t>economic model</a:t>
            </a:r>
            <a:endParaRPr lang="en-US" dirty="0"/>
          </a:p>
        </p:txBody>
      </p:sp>
      <p:sp>
        <p:nvSpPr>
          <p:cNvPr id="13" name="Arrow: Right 12">
            <a:extLst>
              <a:ext uri="{FF2B5EF4-FFF2-40B4-BE49-F238E27FC236}">
                <a16:creationId xmlns:a16="http://schemas.microsoft.com/office/drawing/2014/main" id="{E9AAF2A0-DFB1-4A80-B376-467F8AE480BB}"/>
              </a:ext>
            </a:extLst>
          </p:cNvPr>
          <p:cNvSpPr/>
          <p:nvPr/>
        </p:nvSpPr>
        <p:spPr>
          <a:xfrm rot="11620494">
            <a:off x="6164445" y="3401289"/>
            <a:ext cx="1116791" cy="1358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358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372982-4A85-4AD9-BA03-1832C5FAB1BD}"/>
              </a:ext>
            </a:extLst>
          </p:cNvPr>
          <p:cNvSpPr/>
          <p:nvPr/>
        </p:nvSpPr>
        <p:spPr>
          <a:xfrm>
            <a:off x="827584" y="1745345"/>
            <a:ext cx="1656184" cy="5779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 price </a:t>
            </a:r>
          </a:p>
        </p:txBody>
      </p:sp>
      <p:sp>
        <p:nvSpPr>
          <p:cNvPr id="4" name="Rectangle 3">
            <a:extLst>
              <a:ext uri="{FF2B5EF4-FFF2-40B4-BE49-F238E27FC236}">
                <a16:creationId xmlns:a16="http://schemas.microsoft.com/office/drawing/2014/main" id="{D49AC525-B406-4669-9A16-8522F20E9501}"/>
              </a:ext>
            </a:extLst>
          </p:cNvPr>
          <p:cNvSpPr/>
          <p:nvPr/>
        </p:nvSpPr>
        <p:spPr>
          <a:xfrm>
            <a:off x="4788024" y="2738489"/>
            <a:ext cx="1656184" cy="635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Fishing Profit </a:t>
            </a:r>
          </a:p>
        </p:txBody>
      </p:sp>
      <p:sp>
        <p:nvSpPr>
          <p:cNvPr id="5" name="Rectangle 4">
            <a:extLst>
              <a:ext uri="{FF2B5EF4-FFF2-40B4-BE49-F238E27FC236}">
                <a16:creationId xmlns:a16="http://schemas.microsoft.com/office/drawing/2014/main" id="{CDCEE502-7830-40E3-830F-D6704CCCD7F0}"/>
              </a:ext>
            </a:extLst>
          </p:cNvPr>
          <p:cNvSpPr/>
          <p:nvPr/>
        </p:nvSpPr>
        <p:spPr>
          <a:xfrm>
            <a:off x="6588224" y="5145546"/>
            <a:ext cx="1656184" cy="51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Days fished </a:t>
            </a:r>
          </a:p>
        </p:txBody>
      </p:sp>
      <p:sp>
        <p:nvSpPr>
          <p:cNvPr id="6" name="Rectangle 5">
            <a:extLst>
              <a:ext uri="{FF2B5EF4-FFF2-40B4-BE49-F238E27FC236}">
                <a16:creationId xmlns:a16="http://schemas.microsoft.com/office/drawing/2014/main" id="{F1E2891F-4925-47E1-B2C7-8C11281FEF28}"/>
              </a:ext>
            </a:extLst>
          </p:cNvPr>
          <p:cNvSpPr/>
          <p:nvPr/>
        </p:nvSpPr>
        <p:spPr>
          <a:xfrm>
            <a:off x="620931" y="3828993"/>
            <a:ext cx="1862837" cy="4621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Fishing cost </a:t>
            </a:r>
          </a:p>
        </p:txBody>
      </p:sp>
      <p:sp>
        <p:nvSpPr>
          <p:cNvPr id="7" name="Rectangle 6">
            <a:extLst>
              <a:ext uri="{FF2B5EF4-FFF2-40B4-BE49-F238E27FC236}">
                <a16:creationId xmlns:a16="http://schemas.microsoft.com/office/drawing/2014/main" id="{8BC4040A-CD6A-467F-AF88-782E6CE7A756}"/>
              </a:ext>
            </a:extLst>
          </p:cNvPr>
          <p:cNvSpPr/>
          <p:nvPr/>
        </p:nvSpPr>
        <p:spPr>
          <a:xfrm>
            <a:off x="1946373" y="488686"/>
            <a:ext cx="4750275" cy="584775"/>
          </a:xfrm>
          <a:prstGeom prst="rect">
            <a:avLst/>
          </a:prstGeom>
        </p:spPr>
        <p:txBody>
          <a:bodyPr wrap="square">
            <a:spAutoFit/>
          </a:bodyPr>
          <a:lstStyle/>
          <a:p>
            <a:pPr algn="ctr"/>
            <a:r>
              <a:rPr lang="en-US" sz="3200" b="1" dirty="0">
                <a:solidFill>
                  <a:srgbClr val="000000"/>
                </a:solidFill>
                <a:latin typeface="Calibri" panose="020F0502020204030204" pitchFamily="34" charset="0"/>
              </a:rPr>
              <a:t>Bioeconomic Modelling </a:t>
            </a:r>
            <a:endParaRPr lang="en-US" sz="3200" b="1" dirty="0">
              <a:latin typeface="Calibri" panose="020F0502020204030204" pitchFamily="34" charset="0"/>
            </a:endParaRPr>
          </a:p>
        </p:txBody>
      </p:sp>
      <p:sp>
        <p:nvSpPr>
          <p:cNvPr id="8" name="Arrow: Right 7">
            <a:extLst>
              <a:ext uri="{FF2B5EF4-FFF2-40B4-BE49-F238E27FC236}">
                <a16:creationId xmlns:a16="http://schemas.microsoft.com/office/drawing/2014/main" id="{3A556DC8-AA1C-440D-A0F9-3D4F900D32FF}"/>
              </a:ext>
            </a:extLst>
          </p:cNvPr>
          <p:cNvSpPr/>
          <p:nvPr/>
        </p:nvSpPr>
        <p:spPr>
          <a:xfrm rot="1179542">
            <a:off x="2438870" y="2255021"/>
            <a:ext cx="2406447" cy="1500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ACE1A87-DEF3-490B-9149-9BF5526F2972}"/>
              </a:ext>
            </a:extLst>
          </p:cNvPr>
          <p:cNvSpPr/>
          <p:nvPr/>
        </p:nvSpPr>
        <p:spPr>
          <a:xfrm>
            <a:off x="7308304" y="3017375"/>
            <a:ext cx="1656184" cy="6052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 birth rate</a:t>
            </a:r>
          </a:p>
        </p:txBody>
      </p:sp>
      <p:sp>
        <p:nvSpPr>
          <p:cNvPr id="11" name="Arrow: Right 10">
            <a:extLst>
              <a:ext uri="{FF2B5EF4-FFF2-40B4-BE49-F238E27FC236}">
                <a16:creationId xmlns:a16="http://schemas.microsoft.com/office/drawing/2014/main" id="{774D3AE9-5BBF-47ED-BB68-105F6D493C89}"/>
              </a:ext>
            </a:extLst>
          </p:cNvPr>
          <p:cNvSpPr/>
          <p:nvPr/>
        </p:nvSpPr>
        <p:spPr>
          <a:xfrm rot="14984465">
            <a:off x="4961336" y="4445126"/>
            <a:ext cx="2406447" cy="1500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14685-F24C-4416-83EE-59B7D0D9D98E}"/>
              </a:ext>
            </a:extLst>
          </p:cNvPr>
          <p:cNvSpPr/>
          <p:nvPr/>
        </p:nvSpPr>
        <p:spPr>
          <a:xfrm>
            <a:off x="899592" y="5930399"/>
            <a:ext cx="7631723" cy="579967"/>
          </a:xfrm>
          <a:prstGeom prst="rect">
            <a:avLst/>
          </a:prstGeom>
        </p:spPr>
        <p:txBody>
          <a:bodyPr wrap="square">
            <a:spAutoFit/>
          </a:bodyPr>
          <a:lstStyle/>
          <a:p>
            <a:pPr algn="just">
              <a:lnSpc>
                <a:spcPct val="150000"/>
              </a:lnSpc>
            </a:pPr>
            <a:r>
              <a:rPr lang="en-US" dirty="0"/>
              <a:t>Fig 5.4 Conceptual framework for </a:t>
            </a:r>
            <a:r>
              <a:rPr lang="en-US" b="1" dirty="0"/>
              <a:t>bioeconomic modelling </a:t>
            </a:r>
            <a:endParaRPr lang="en-US" dirty="0"/>
          </a:p>
        </p:txBody>
      </p:sp>
      <p:sp>
        <p:nvSpPr>
          <p:cNvPr id="13" name="Arrow: Right 12">
            <a:extLst>
              <a:ext uri="{FF2B5EF4-FFF2-40B4-BE49-F238E27FC236}">
                <a16:creationId xmlns:a16="http://schemas.microsoft.com/office/drawing/2014/main" id="{E9AAF2A0-DFB1-4A80-B376-467F8AE480BB}"/>
              </a:ext>
            </a:extLst>
          </p:cNvPr>
          <p:cNvSpPr/>
          <p:nvPr/>
        </p:nvSpPr>
        <p:spPr>
          <a:xfrm rot="8913105">
            <a:off x="5543339" y="3975945"/>
            <a:ext cx="1904558" cy="1346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9CE541E-F18E-49D7-B2E0-032FCA4F6487}"/>
              </a:ext>
            </a:extLst>
          </p:cNvPr>
          <p:cNvSpPr/>
          <p:nvPr/>
        </p:nvSpPr>
        <p:spPr>
          <a:xfrm>
            <a:off x="470211" y="2526486"/>
            <a:ext cx="2232248" cy="7004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 mortality rates </a:t>
            </a:r>
          </a:p>
        </p:txBody>
      </p:sp>
      <p:sp>
        <p:nvSpPr>
          <p:cNvPr id="20" name="Rectangle 19">
            <a:extLst>
              <a:ext uri="{FF2B5EF4-FFF2-40B4-BE49-F238E27FC236}">
                <a16:creationId xmlns:a16="http://schemas.microsoft.com/office/drawing/2014/main" id="{D71E9300-F8A6-47AC-AB2E-B3137F4D0BDE}"/>
              </a:ext>
            </a:extLst>
          </p:cNvPr>
          <p:cNvSpPr/>
          <p:nvPr/>
        </p:nvSpPr>
        <p:spPr>
          <a:xfrm>
            <a:off x="4451271" y="4565888"/>
            <a:ext cx="1656184" cy="6693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Stock size</a:t>
            </a:r>
          </a:p>
        </p:txBody>
      </p:sp>
      <p:sp>
        <p:nvSpPr>
          <p:cNvPr id="21" name="Rectangle 20">
            <a:extLst>
              <a:ext uri="{FF2B5EF4-FFF2-40B4-BE49-F238E27FC236}">
                <a16:creationId xmlns:a16="http://schemas.microsoft.com/office/drawing/2014/main" id="{6AE5371E-80C8-42C5-8CF3-892357283E96}"/>
              </a:ext>
            </a:extLst>
          </p:cNvPr>
          <p:cNvSpPr/>
          <p:nvPr/>
        </p:nvSpPr>
        <p:spPr>
          <a:xfrm>
            <a:off x="442110" y="4946971"/>
            <a:ext cx="2376264" cy="5799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Fish growth rate </a:t>
            </a:r>
          </a:p>
        </p:txBody>
      </p:sp>
      <p:sp>
        <p:nvSpPr>
          <p:cNvPr id="22" name="Arrow: Right 21">
            <a:extLst>
              <a:ext uri="{FF2B5EF4-FFF2-40B4-BE49-F238E27FC236}">
                <a16:creationId xmlns:a16="http://schemas.microsoft.com/office/drawing/2014/main" id="{4DBE4ACF-0A59-4158-BADB-84BB5677CAA4}"/>
              </a:ext>
            </a:extLst>
          </p:cNvPr>
          <p:cNvSpPr/>
          <p:nvPr/>
        </p:nvSpPr>
        <p:spPr>
          <a:xfrm>
            <a:off x="2792922" y="5145546"/>
            <a:ext cx="1656184" cy="896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61829E2A-6D3A-41C2-A63F-1150A779EA96}"/>
              </a:ext>
            </a:extLst>
          </p:cNvPr>
          <p:cNvSpPr/>
          <p:nvPr/>
        </p:nvSpPr>
        <p:spPr>
          <a:xfrm rot="16494039">
            <a:off x="4512942" y="3889907"/>
            <a:ext cx="1217064" cy="128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2BDA7BE2-E235-422E-9EF6-B086FD3AE033}"/>
              </a:ext>
            </a:extLst>
          </p:cNvPr>
          <p:cNvSpPr/>
          <p:nvPr/>
        </p:nvSpPr>
        <p:spPr>
          <a:xfrm rot="19120625" flipV="1">
            <a:off x="2424956" y="3964213"/>
            <a:ext cx="2635364" cy="1568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D07E4B02-22EF-43CC-9B32-E0761F1F3E79}"/>
              </a:ext>
            </a:extLst>
          </p:cNvPr>
          <p:cNvSpPr/>
          <p:nvPr/>
        </p:nvSpPr>
        <p:spPr>
          <a:xfrm>
            <a:off x="2666454" y="2693789"/>
            <a:ext cx="2121570" cy="1281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Right 30">
            <a:extLst>
              <a:ext uri="{FF2B5EF4-FFF2-40B4-BE49-F238E27FC236}">
                <a16:creationId xmlns:a16="http://schemas.microsoft.com/office/drawing/2014/main" id="{C018C519-4755-43C5-9718-CE8600EDB7D6}"/>
              </a:ext>
            </a:extLst>
          </p:cNvPr>
          <p:cNvSpPr/>
          <p:nvPr/>
        </p:nvSpPr>
        <p:spPr>
          <a:xfrm rot="20121165" flipV="1">
            <a:off x="2346669" y="3458725"/>
            <a:ext cx="2535147" cy="112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Right 31">
            <a:extLst>
              <a:ext uri="{FF2B5EF4-FFF2-40B4-BE49-F238E27FC236}">
                <a16:creationId xmlns:a16="http://schemas.microsoft.com/office/drawing/2014/main" id="{2DFC84C8-016D-44A2-BE2B-D5670CDCA35C}"/>
              </a:ext>
            </a:extLst>
          </p:cNvPr>
          <p:cNvSpPr/>
          <p:nvPr/>
        </p:nvSpPr>
        <p:spPr>
          <a:xfrm rot="2428493">
            <a:off x="2397557" y="3772004"/>
            <a:ext cx="2346397" cy="184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row: Right 32">
            <a:extLst>
              <a:ext uri="{FF2B5EF4-FFF2-40B4-BE49-F238E27FC236}">
                <a16:creationId xmlns:a16="http://schemas.microsoft.com/office/drawing/2014/main" id="{FE6E629D-72FC-4430-BB03-28F19761AB7C}"/>
              </a:ext>
            </a:extLst>
          </p:cNvPr>
          <p:cNvSpPr/>
          <p:nvPr/>
        </p:nvSpPr>
        <p:spPr>
          <a:xfrm rot="11587334">
            <a:off x="6069910" y="4938749"/>
            <a:ext cx="1116791" cy="1358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0128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C033D71C-EA6C-48D2-AE51-6B14B336EE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056" y="692696"/>
            <a:ext cx="9505056" cy="5745400"/>
          </a:xfrm>
          <a:prstGeom prst="rect">
            <a:avLst/>
          </a:prstGeom>
        </p:spPr>
      </p:pic>
    </p:spTree>
    <p:extLst>
      <p:ext uri="{BB962C8B-B14F-4D97-AF65-F5344CB8AC3E}">
        <p14:creationId xmlns:p14="http://schemas.microsoft.com/office/powerpoint/2010/main" val="31380136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ADA61A-3FC5-46D4-B684-ADF752F5169C}"/>
              </a:ext>
            </a:extLst>
          </p:cNvPr>
          <p:cNvSpPr/>
          <p:nvPr/>
        </p:nvSpPr>
        <p:spPr>
          <a:xfrm>
            <a:off x="827584" y="188640"/>
            <a:ext cx="7992888" cy="671851"/>
          </a:xfrm>
          <a:prstGeom prst="rect">
            <a:avLst/>
          </a:prstGeom>
        </p:spPr>
        <p:txBody>
          <a:bodyPr wrap="square">
            <a:spAutoFit/>
          </a:bodyPr>
          <a:lstStyle/>
          <a:p>
            <a:pPr algn="just" eaLnBrk="1" hangingPunct="1">
              <a:lnSpc>
                <a:spcPct val="150000"/>
              </a:lnSpc>
            </a:pPr>
            <a:r>
              <a:rPr lang="en-GB" altLang="en-US" sz="2800" b="1" dirty="0">
                <a:solidFill>
                  <a:srgbClr val="0070C0"/>
                </a:solidFill>
                <a:latin typeface="Calibri" panose="020F0502020204030204" pitchFamily="34" charset="0"/>
              </a:rPr>
              <a:t>Objectives of bioeconomic modelling?</a:t>
            </a:r>
          </a:p>
        </p:txBody>
      </p:sp>
      <p:sp>
        <p:nvSpPr>
          <p:cNvPr id="3" name="Rectangle 2">
            <a:extLst>
              <a:ext uri="{FF2B5EF4-FFF2-40B4-BE49-F238E27FC236}">
                <a16:creationId xmlns:a16="http://schemas.microsoft.com/office/drawing/2014/main" id="{4BB9CBE9-835F-4D7F-BC7E-D96299DCD5BF}"/>
              </a:ext>
            </a:extLst>
          </p:cNvPr>
          <p:cNvSpPr/>
          <p:nvPr/>
        </p:nvSpPr>
        <p:spPr>
          <a:xfrm>
            <a:off x="395536" y="1188964"/>
            <a:ext cx="8568952" cy="5298053"/>
          </a:xfrm>
          <a:prstGeom prst="rect">
            <a:avLst/>
          </a:prstGeom>
        </p:spPr>
        <p:txBody>
          <a:bodyPr wrap="square">
            <a:spAutoFit/>
          </a:bodyPr>
          <a:lstStyle/>
          <a:p>
            <a:pPr marL="457200" indent="-457200" algn="just">
              <a:lnSpc>
                <a:spcPct val="150000"/>
              </a:lnSpc>
              <a:buFont typeface="Wingdings" panose="05000000000000000000" pitchFamily="2" charset="2"/>
              <a:buChar char="ü"/>
            </a:pPr>
            <a:r>
              <a:rPr lang="en-US" b="1" dirty="0">
                <a:latin typeface="Calibri" panose="020F0502020204030204" pitchFamily="34" charset="0"/>
              </a:rPr>
              <a:t>Bio-economic simulation </a:t>
            </a:r>
            <a:r>
              <a:rPr lang="en-US" dirty="0">
                <a:latin typeface="Calibri" panose="020F0502020204030204" pitchFamily="34" charset="0"/>
              </a:rPr>
              <a:t>help:</a:t>
            </a:r>
          </a:p>
          <a:p>
            <a:pPr marL="457200" indent="-457200" algn="just">
              <a:lnSpc>
                <a:spcPct val="150000"/>
              </a:lnSpc>
              <a:buFont typeface="Wingdings" panose="05000000000000000000" pitchFamily="2" charset="2"/>
              <a:buChar char="ü"/>
            </a:pPr>
            <a:endParaRPr lang="en-US" sz="1200" dirty="0">
              <a:latin typeface="Calibri" panose="020F0502020204030204" pitchFamily="34" charset="0"/>
            </a:endParaRPr>
          </a:p>
          <a:p>
            <a:pPr marL="457200" indent="-457200" algn="just">
              <a:lnSpc>
                <a:spcPct val="150000"/>
              </a:lnSpc>
              <a:buFont typeface="Wingdings" panose="05000000000000000000" pitchFamily="2" charset="2"/>
              <a:buChar char="§"/>
            </a:pPr>
            <a:r>
              <a:rPr lang="en-US" dirty="0">
                <a:latin typeface="Calibri" panose="020F0502020204030204" pitchFamily="34" charset="0"/>
              </a:rPr>
              <a:t>To indicate </a:t>
            </a:r>
            <a:r>
              <a:rPr lang="en-US" b="1" dirty="0">
                <a:latin typeface="Calibri" panose="020F0502020204030204" pitchFamily="34" charset="0"/>
              </a:rPr>
              <a:t>fishery dynamics</a:t>
            </a:r>
            <a:r>
              <a:rPr lang="en-US" dirty="0">
                <a:latin typeface="Calibri" panose="020F0502020204030204" pitchFamily="34" charset="0"/>
              </a:rPr>
              <a:t> (economic &amp; biologic changes) in relation with the initial values. </a:t>
            </a:r>
          </a:p>
          <a:p>
            <a:pPr marL="457200" indent="-457200" algn="just">
              <a:lnSpc>
                <a:spcPct val="150000"/>
              </a:lnSpc>
              <a:buFont typeface="Wingdings" panose="05000000000000000000" pitchFamily="2" charset="2"/>
              <a:buChar char="§"/>
            </a:pPr>
            <a:endParaRPr lang="en-US" sz="1200" dirty="0">
              <a:latin typeface="Calibri" panose="020F0502020204030204" pitchFamily="34" charset="0"/>
            </a:endParaRPr>
          </a:p>
          <a:p>
            <a:pPr marL="457200" indent="-457200" algn="just">
              <a:lnSpc>
                <a:spcPct val="150000"/>
              </a:lnSpc>
              <a:buFont typeface="Wingdings" panose="05000000000000000000" pitchFamily="2" charset="2"/>
              <a:buChar char="§"/>
            </a:pPr>
            <a:r>
              <a:rPr lang="en-US" dirty="0">
                <a:latin typeface="Calibri" panose="020F0502020204030204" pitchFamily="34" charset="0"/>
              </a:rPr>
              <a:t>To </a:t>
            </a:r>
            <a:r>
              <a:rPr lang="en-US" b="1" dirty="0">
                <a:latin typeface="Calibri" panose="020F0502020204030204" pitchFamily="34" charset="0"/>
              </a:rPr>
              <a:t>evaluate</a:t>
            </a:r>
            <a:r>
              <a:rPr lang="en-US" dirty="0">
                <a:latin typeface="Calibri" panose="020F0502020204030204" pitchFamily="34" charset="0"/>
              </a:rPr>
              <a:t> the </a:t>
            </a:r>
            <a:r>
              <a:rPr lang="en-US" b="1" dirty="0">
                <a:latin typeface="Calibri" panose="020F0502020204030204" pitchFamily="34" charset="0"/>
              </a:rPr>
              <a:t>effectiveness </a:t>
            </a:r>
            <a:r>
              <a:rPr lang="en-US" dirty="0">
                <a:latin typeface="Calibri" panose="020F0502020204030204" pitchFamily="34" charset="0"/>
              </a:rPr>
              <a:t>&amp;</a:t>
            </a:r>
            <a:r>
              <a:rPr lang="en-US" b="1" dirty="0">
                <a:latin typeface="Calibri" panose="020F0502020204030204" pitchFamily="34" charset="0"/>
              </a:rPr>
              <a:t> efficiency </a:t>
            </a:r>
            <a:r>
              <a:rPr lang="en-US" dirty="0">
                <a:latin typeface="Calibri" panose="020F0502020204030204" pitchFamily="34" charset="0"/>
              </a:rPr>
              <a:t>of different </a:t>
            </a:r>
            <a:r>
              <a:rPr lang="en-US" b="1" dirty="0">
                <a:latin typeface="Calibri" panose="020F0502020204030204" pitchFamily="34" charset="0"/>
              </a:rPr>
              <a:t>policy</a:t>
            </a:r>
            <a:r>
              <a:rPr lang="en-US" dirty="0">
                <a:latin typeface="Calibri" panose="020F0502020204030204" pitchFamily="34" charset="0"/>
              </a:rPr>
              <a:t> instruments (taxes/subsidies, control of fleet size, age at first capture trough, gear control, price intervention). </a:t>
            </a:r>
          </a:p>
          <a:p>
            <a:pPr marL="457200" indent="-457200" algn="just">
              <a:lnSpc>
                <a:spcPct val="150000"/>
              </a:lnSpc>
              <a:buFont typeface="Wingdings" panose="05000000000000000000" pitchFamily="2" charset="2"/>
              <a:buChar char="§"/>
            </a:pPr>
            <a:endParaRPr lang="en-US" sz="1200" dirty="0">
              <a:latin typeface="Calibri" panose="020F0502020204030204" pitchFamily="34" charset="0"/>
            </a:endParaRPr>
          </a:p>
          <a:p>
            <a:pPr marL="457200" indent="-457200" algn="just">
              <a:lnSpc>
                <a:spcPct val="150000"/>
              </a:lnSpc>
              <a:buFont typeface="Wingdings" panose="05000000000000000000" pitchFamily="2" charset="2"/>
              <a:buChar char="§"/>
            </a:pPr>
            <a:r>
              <a:rPr lang="en-US" dirty="0">
                <a:latin typeface="Calibri" panose="020F0502020204030204" pitchFamily="34" charset="0"/>
              </a:rPr>
              <a:t>To show the </a:t>
            </a:r>
            <a:r>
              <a:rPr lang="en-US" u="sng" dirty="0">
                <a:latin typeface="Calibri" panose="020F0502020204030204" pitchFamily="34" charset="0"/>
              </a:rPr>
              <a:t>time lag </a:t>
            </a:r>
            <a:r>
              <a:rPr lang="en-US" dirty="0">
                <a:latin typeface="Calibri" panose="020F0502020204030204" pitchFamily="34" charset="0"/>
              </a:rPr>
              <a:t>between </a:t>
            </a:r>
            <a:r>
              <a:rPr lang="en-US" b="1" dirty="0">
                <a:latin typeface="Calibri" panose="020F0502020204030204" pitchFamily="34" charset="0"/>
              </a:rPr>
              <a:t>management decisions </a:t>
            </a:r>
            <a:r>
              <a:rPr lang="en-US" dirty="0">
                <a:latin typeface="Calibri" panose="020F0502020204030204" pitchFamily="34" charset="0"/>
              </a:rPr>
              <a:t>and their </a:t>
            </a:r>
            <a:r>
              <a:rPr lang="en-US" b="1" dirty="0">
                <a:latin typeface="Calibri" panose="020F0502020204030204" pitchFamily="34" charset="0"/>
              </a:rPr>
              <a:t>consequences</a:t>
            </a:r>
            <a:r>
              <a:rPr lang="en-US" dirty="0">
                <a:latin typeface="Calibri" panose="020F0502020204030204" pitchFamily="34" charset="0"/>
              </a:rPr>
              <a:t> (short &amp; long term consequences)</a:t>
            </a:r>
          </a:p>
        </p:txBody>
      </p:sp>
    </p:spTree>
    <p:extLst>
      <p:ext uri="{BB962C8B-B14F-4D97-AF65-F5344CB8AC3E}">
        <p14:creationId xmlns:p14="http://schemas.microsoft.com/office/powerpoint/2010/main" val="20440782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BB9CBE9-835F-4D7F-BC7E-D96299DCD5BF}"/>
              </a:ext>
            </a:extLst>
          </p:cNvPr>
          <p:cNvSpPr/>
          <p:nvPr/>
        </p:nvSpPr>
        <p:spPr>
          <a:xfrm>
            <a:off x="287524" y="1124744"/>
            <a:ext cx="8568952" cy="3805337"/>
          </a:xfrm>
          <a:prstGeom prst="rect">
            <a:avLst/>
          </a:prstGeom>
        </p:spPr>
        <p:txBody>
          <a:bodyPr wrap="square">
            <a:spAutoFit/>
          </a:bodyPr>
          <a:lstStyle/>
          <a:p>
            <a:pPr marL="457200" indent="-457200" algn="just" eaLnBrk="1" hangingPunct="1">
              <a:lnSpc>
                <a:spcPct val="150000"/>
              </a:lnSpc>
              <a:buFont typeface="Wingdings" panose="05000000000000000000" pitchFamily="2" charset="2"/>
              <a:buChar char="ü"/>
            </a:pPr>
            <a:r>
              <a:rPr lang="en-US" dirty="0">
                <a:latin typeface="Calibri" panose="020F0502020204030204" pitchFamily="34" charset="0"/>
              </a:rPr>
              <a:t>Basic biological theory and economic theory needed to study bio-economic equilibrium.</a:t>
            </a:r>
          </a:p>
          <a:p>
            <a:pPr marL="457200" indent="-457200" algn="just" eaLnBrk="1" hangingPunct="1">
              <a:buFont typeface="Wingdings" panose="05000000000000000000" pitchFamily="2" charset="2"/>
              <a:buChar char="ü"/>
            </a:pPr>
            <a:endParaRPr lang="en-GB" altLang="en-US" dirty="0">
              <a:latin typeface="Calibri" panose="020F0502020204030204" pitchFamily="34" charset="0"/>
            </a:endParaRPr>
          </a:p>
          <a:p>
            <a:pPr marL="457200" indent="-457200" algn="just" eaLnBrk="1" hangingPunct="1">
              <a:lnSpc>
                <a:spcPct val="150000"/>
              </a:lnSpc>
              <a:buFont typeface="Wingdings" panose="05000000000000000000" pitchFamily="2" charset="2"/>
              <a:buChar char="ü"/>
            </a:pPr>
            <a:r>
              <a:rPr lang="en-GB" altLang="en-US" dirty="0">
                <a:latin typeface="Calibri" panose="020F0502020204030204" pitchFamily="34" charset="0"/>
              </a:rPr>
              <a:t>Fishery bioeconomic equilibrium can be studied in two ways:</a:t>
            </a:r>
          </a:p>
          <a:p>
            <a:pPr marL="457200" indent="-457200" algn="just" eaLnBrk="1" hangingPunct="1">
              <a:lnSpc>
                <a:spcPct val="150000"/>
              </a:lnSpc>
              <a:buFont typeface="Wingdings" panose="05000000000000000000" pitchFamily="2" charset="2"/>
              <a:buChar char="ü"/>
            </a:pPr>
            <a:endParaRPr lang="en-GB" altLang="en-US" sz="2600" dirty="0">
              <a:latin typeface="Calibri" panose="020F0502020204030204" pitchFamily="34" charset="0"/>
            </a:endParaRPr>
          </a:p>
          <a:p>
            <a:pPr marL="914400" lvl="1" indent="-457200" algn="just">
              <a:lnSpc>
                <a:spcPct val="150000"/>
              </a:lnSpc>
              <a:buFont typeface="Wingdings" panose="05000000000000000000" pitchFamily="2" charset="2"/>
              <a:buChar char="§"/>
            </a:pPr>
            <a:r>
              <a:rPr lang="en-GB" altLang="en-US" dirty="0">
                <a:latin typeface="Calibri" panose="020F0502020204030204" pitchFamily="34" charset="0"/>
              </a:rPr>
              <a:t>Open access fishery</a:t>
            </a:r>
          </a:p>
          <a:p>
            <a:pPr marL="914400" lvl="1" indent="-457200" algn="just">
              <a:lnSpc>
                <a:spcPct val="150000"/>
              </a:lnSpc>
              <a:buFont typeface="Wingdings" panose="05000000000000000000" pitchFamily="2" charset="2"/>
              <a:buChar char="§"/>
            </a:pPr>
            <a:r>
              <a:rPr lang="en-GB" altLang="en-US" dirty="0">
                <a:latin typeface="Calibri" panose="020F0502020204030204" pitchFamily="34" charset="0"/>
              </a:rPr>
              <a:t>Private property fishery</a:t>
            </a:r>
          </a:p>
        </p:txBody>
      </p:sp>
    </p:spTree>
    <p:extLst>
      <p:ext uri="{BB962C8B-B14F-4D97-AF65-F5344CB8AC3E}">
        <p14:creationId xmlns:p14="http://schemas.microsoft.com/office/powerpoint/2010/main" val="992099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shery-economics-52-638">
            <a:extLst>
              <a:ext uri="{FF2B5EF4-FFF2-40B4-BE49-F238E27FC236}">
                <a16:creationId xmlns:a16="http://schemas.microsoft.com/office/drawing/2014/main" id="{69B133D0-459E-4F09-A0E9-C00DA5F292E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395536" y="404664"/>
            <a:ext cx="8352928" cy="6048672"/>
          </a:xfrm>
          <a:prstGeom prst="rect">
            <a:avLst/>
          </a:prstGeom>
        </p:spPr>
      </p:pic>
    </p:spTree>
    <p:extLst>
      <p:ext uri="{BB962C8B-B14F-4D97-AF65-F5344CB8AC3E}">
        <p14:creationId xmlns:p14="http://schemas.microsoft.com/office/powerpoint/2010/main" val="32145231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31D11BA-34C0-4A88-A8D1-7A183D14F2FE}"/>
              </a:ext>
            </a:extLst>
          </p:cNvPr>
          <p:cNvSpPr/>
          <p:nvPr/>
        </p:nvSpPr>
        <p:spPr>
          <a:xfrm>
            <a:off x="611560" y="1988840"/>
            <a:ext cx="7920880" cy="3357137"/>
          </a:xfrm>
          <a:prstGeom prst="rect">
            <a:avLst/>
          </a:prstGeom>
        </p:spPr>
        <p:txBody>
          <a:bodyPr wrap="square">
            <a:spAutoFit/>
          </a:bodyPr>
          <a:lstStyle/>
          <a:p>
            <a:pPr marL="342900" indent="-342900" algn="just">
              <a:lnSpc>
                <a:spcPct val="150000"/>
              </a:lnSpc>
              <a:buFont typeface="Wingdings" panose="05000000000000000000" pitchFamily="2" charset="2"/>
              <a:buChar char="ü"/>
            </a:pPr>
            <a:r>
              <a:rPr lang="en-US" dirty="0">
                <a:solidFill>
                  <a:srgbClr val="000000"/>
                </a:solidFill>
                <a:latin typeface="Calibri" panose="020F0502020204030204" pitchFamily="34" charset="0"/>
              </a:rPr>
              <a:t>When all of the </a:t>
            </a:r>
            <a:r>
              <a:rPr lang="en-US" b="1" dirty="0">
                <a:solidFill>
                  <a:srgbClr val="000000"/>
                </a:solidFill>
                <a:latin typeface="Calibri" panose="020F0502020204030204" pitchFamily="34" charset="0"/>
              </a:rPr>
              <a:t>excess profits or economic rent</a:t>
            </a:r>
            <a:r>
              <a:rPr lang="en-US" dirty="0">
                <a:solidFill>
                  <a:srgbClr val="000000"/>
                </a:solidFill>
                <a:latin typeface="Calibri" panose="020F0502020204030204" pitchFamily="34" charset="0"/>
              </a:rPr>
              <a:t> of fishery </a:t>
            </a:r>
            <a:r>
              <a:rPr lang="en-US" b="1" dirty="0">
                <a:solidFill>
                  <a:srgbClr val="000000"/>
                </a:solidFill>
                <a:latin typeface="Calibri" panose="020F0502020204030204" pitchFamily="34" charset="0"/>
              </a:rPr>
              <a:t>equal to zero</a:t>
            </a:r>
            <a:r>
              <a:rPr lang="en-US" dirty="0">
                <a:solidFill>
                  <a:srgbClr val="000000"/>
                </a:solidFill>
                <a:latin typeface="Calibri" panose="020F0502020204030204" pitchFamily="34" charset="0"/>
              </a:rPr>
              <a:t>.</a:t>
            </a:r>
          </a:p>
          <a:p>
            <a:pPr marL="342900" indent="-342900" algn="just">
              <a:lnSpc>
                <a:spcPct val="150000"/>
              </a:lnSpc>
              <a:buFont typeface="Wingdings" panose="05000000000000000000" pitchFamily="2" charset="2"/>
              <a:buChar char="ü"/>
            </a:pPr>
            <a:endParaRPr lang="en-US" dirty="0">
              <a:solidFill>
                <a:srgbClr val="000000"/>
              </a:solidFill>
              <a:latin typeface="Calibri" panose="020F0502020204030204" pitchFamily="34" charset="0"/>
            </a:endParaRPr>
          </a:p>
          <a:p>
            <a:pPr marL="342900" indent="-342900" algn="just">
              <a:lnSpc>
                <a:spcPct val="150000"/>
              </a:lnSpc>
              <a:buFont typeface="Wingdings" panose="05000000000000000000" pitchFamily="2" charset="2"/>
              <a:buChar char="ü"/>
            </a:pPr>
            <a:r>
              <a:rPr lang="en-US" b="1" dirty="0">
                <a:solidFill>
                  <a:srgbClr val="000000"/>
                </a:solidFill>
                <a:latin typeface="Calibri" panose="020F0502020204030204" pitchFamily="34" charset="0"/>
              </a:rPr>
              <a:t>TR – TC = 0</a:t>
            </a:r>
          </a:p>
          <a:p>
            <a:pPr marL="342900" indent="-342900" algn="just">
              <a:lnSpc>
                <a:spcPct val="150000"/>
              </a:lnSpc>
              <a:buFont typeface="Wingdings" panose="05000000000000000000" pitchFamily="2" charset="2"/>
              <a:buChar char="ü"/>
            </a:pPr>
            <a:endParaRPr lang="en-US" dirty="0">
              <a:solidFill>
                <a:srgbClr val="000000"/>
              </a:solidFill>
              <a:latin typeface="Calibri" panose="020F0502020204030204" pitchFamily="34" charset="0"/>
            </a:endParaRPr>
          </a:p>
          <a:p>
            <a:pPr marL="342900" indent="-342900" algn="just">
              <a:lnSpc>
                <a:spcPct val="150000"/>
              </a:lnSpc>
              <a:buFont typeface="Wingdings" panose="05000000000000000000" pitchFamily="2" charset="2"/>
              <a:buChar char="ü"/>
            </a:pPr>
            <a:r>
              <a:rPr lang="en-US" dirty="0">
                <a:solidFill>
                  <a:srgbClr val="000000"/>
                </a:solidFill>
                <a:latin typeface="Calibri" panose="020F0502020204030204" pitchFamily="34" charset="0"/>
              </a:rPr>
              <a:t>The fishery is no longer attractive to new entrants.</a:t>
            </a:r>
            <a:endParaRPr lang="en-US" dirty="0"/>
          </a:p>
        </p:txBody>
      </p:sp>
      <p:sp>
        <p:nvSpPr>
          <p:cNvPr id="4" name="Rectangle 3">
            <a:extLst>
              <a:ext uri="{FF2B5EF4-FFF2-40B4-BE49-F238E27FC236}">
                <a16:creationId xmlns:a16="http://schemas.microsoft.com/office/drawing/2014/main" id="{1F2E2B98-C678-4A27-957A-55C97CE09A0F}"/>
              </a:ext>
            </a:extLst>
          </p:cNvPr>
          <p:cNvSpPr/>
          <p:nvPr/>
        </p:nvSpPr>
        <p:spPr>
          <a:xfrm>
            <a:off x="1115616" y="580678"/>
            <a:ext cx="4434227" cy="754694"/>
          </a:xfrm>
          <a:prstGeom prst="rect">
            <a:avLst/>
          </a:prstGeom>
        </p:spPr>
        <p:txBody>
          <a:bodyPr wrap="none">
            <a:spAutoFit/>
          </a:bodyPr>
          <a:lstStyle/>
          <a:p>
            <a:pPr algn="just">
              <a:lnSpc>
                <a:spcPct val="150000"/>
              </a:lnSpc>
            </a:pPr>
            <a:r>
              <a:rPr lang="en-US" sz="3200" b="1" dirty="0">
                <a:solidFill>
                  <a:srgbClr val="0070C0"/>
                </a:solidFill>
                <a:latin typeface="Calibri" panose="020F0502020204030204" pitchFamily="34" charset="0"/>
              </a:rPr>
              <a:t>Open access equilibrium </a:t>
            </a:r>
          </a:p>
        </p:txBody>
      </p:sp>
    </p:spTree>
    <p:extLst>
      <p:ext uri="{BB962C8B-B14F-4D97-AF65-F5344CB8AC3E}">
        <p14:creationId xmlns:p14="http://schemas.microsoft.com/office/powerpoint/2010/main" val="1410975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612676" y="2276872"/>
            <a:ext cx="7918648"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371600" indent="-4572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eaLnBrk="1" hangingPunct="1">
              <a:buFont typeface="Symbol" panose="05050102010706020507" pitchFamily="18" charset="2"/>
              <a:buChar char="·"/>
            </a:pPr>
            <a:r>
              <a:rPr lang="en-GB" altLang="en-US" b="1" dirty="0"/>
              <a:t>Private property rights do not exist</a:t>
            </a:r>
            <a:r>
              <a:rPr lang="en-GB" altLang="en-US" dirty="0"/>
              <a:t> for many forms of renewable resource</a:t>
            </a:r>
          </a:p>
          <a:p>
            <a:pPr lvl="1" eaLnBrk="1" hangingPunct="1">
              <a:buFont typeface="Symbol" panose="05050102010706020507" pitchFamily="18" charset="2"/>
              <a:buChar char="·"/>
            </a:pPr>
            <a:endParaRPr lang="en-GB" altLang="en-US" dirty="0"/>
          </a:p>
          <a:p>
            <a:pPr lvl="1" eaLnBrk="1" hangingPunct="1">
              <a:buFont typeface="Symbol" panose="05050102010706020507" pitchFamily="18" charset="2"/>
              <a:buChar char="·"/>
            </a:pPr>
            <a:r>
              <a:rPr lang="en-GB" altLang="en-US" dirty="0"/>
              <a:t>The resource stocks are often subject to </a:t>
            </a:r>
            <a:r>
              <a:rPr lang="en-GB" altLang="en-US" b="1" dirty="0"/>
              <a:t>open access</a:t>
            </a:r>
            <a:r>
              <a:rPr lang="en-GB" altLang="en-US" dirty="0"/>
              <a:t>; tend to be </a:t>
            </a:r>
            <a:r>
              <a:rPr lang="en-GB" altLang="en-US" b="1" dirty="0"/>
              <a:t>overexploited</a:t>
            </a:r>
          </a:p>
          <a:p>
            <a:pPr lvl="1" eaLnBrk="1" hangingPunct="1">
              <a:buFont typeface="Symbol" panose="05050102010706020507" pitchFamily="18" charset="2"/>
              <a:buChar char="·"/>
            </a:pPr>
            <a:endParaRPr lang="en-GB" altLang="en-US" dirty="0"/>
          </a:p>
          <a:p>
            <a:pPr lvl="1" eaLnBrk="1" hangingPunct="1">
              <a:buFont typeface="Symbol" panose="05050102010706020507" pitchFamily="18" charset="2"/>
              <a:buChar char="·"/>
            </a:pPr>
            <a:r>
              <a:rPr lang="en-GB" altLang="en-US" b="1" dirty="0"/>
              <a:t>Policy</a:t>
            </a:r>
            <a:r>
              <a:rPr lang="en-GB" altLang="en-US" dirty="0"/>
              <a:t> instruments: relative merits</a:t>
            </a:r>
          </a:p>
        </p:txBody>
      </p:sp>
      <p:sp>
        <p:nvSpPr>
          <p:cNvPr id="2" name="Rectangle 1">
            <a:extLst>
              <a:ext uri="{FF2B5EF4-FFF2-40B4-BE49-F238E27FC236}">
                <a16:creationId xmlns:a16="http://schemas.microsoft.com/office/drawing/2014/main" id="{3F898913-952F-4816-8E14-DB5F3AB46E9B}"/>
              </a:ext>
            </a:extLst>
          </p:cNvPr>
          <p:cNvSpPr/>
          <p:nvPr/>
        </p:nvSpPr>
        <p:spPr>
          <a:xfrm>
            <a:off x="953598" y="980728"/>
            <a:ext cx="7236804" cy="523220"/>
          </a:xfrm>
          <a:prstGeom prst="rect">
            <a:avLst/>
          </a:prstGeom>
        </p:spPr>
        <p:txBody>
          <a:bodyPr wrap="square">
            <a:spAutoFit/>
          </a:bodyPr>
          <a:lstStyle/>
          <a:p>
            <a:pPr marL="0" indent="0" eaLnBrk="1" hangingPunct="1"/>
            <a:r>
              <a:rPr lang="en-GB" altLang="en-US" sz="2800" dirty="0">
                <a:solidFill>
                  <a:srgbClr val="0070C0"/>
                </a:solidFill>
              </a:rPr>
              <a:t>Key points of </a:t>
            </a:r>
            <a:r>
              <a:rPr lang="en-GB" altLang="en-US" sz="2800" b="1" dirty="0">
                <a:solidFill>
                  <a:srgbClr val="0070C0"/>
                </a:solidFill>
              </a:rPr>
              <a:t>interest</a:t>
            </a:r>
            <a:r>
              <a:rPr lang="en-GB" altLang="en-US" sz="2800" dirty="0">
                <a:solidFill>
                  <a:srgbClr val="0070C0"/>
                </a:solidFill>
              </a:rPr>
              <a:t> on </a:t>
            </a:r>
            <a:r>
              <a:rPr lang="en-GB" altLang="en-US" sz="2800" b="1" dirty="0">
                <a:solidFill>
                  <a:srgbClr val="0070C0"/>
                </a:solidFill>
              </a:rPr>
              <a:t>renewable resources?</a:t>
            </a:r>
            <a:endParaRPr lang="en-GB" altLang="en-US" sz="2800" dirty="0">
              <a:solidFill>
                <a:srgbClr val="0070C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3AC72A4B-3C73-4D19-A250-321D983B38E1}"/>
              </a:ext>
            </a:extLst>
          </p:cNvPr>
          <p:cNvSpPr>
            <a:spLocks noChangeArrowheads="1"/>
          </p:cNvSpPr>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sz="2800" b="1" dirty="0">
                <a:solidFill>
                  <a:srgbClr val="0070C0"/>
                </a:solidFill>
                <a:latin typeface="Calibri" panose="020F0502020204030204" pitchFamily="34" charset="0"/>
              </a:rPr>
              <a:t>The Sustainable Fisheries Model</a:t>
            </a:r>
          </a:p>
        </p:txBody>
      </p:sp>
      <p:grpSp>
        <p:nvGrpSpPr>
          <p:cNvPr id="38915" name="Group 36">
            <a:extLst>
              <a:ext uri="{FF2B5EF4-FFF2-40B4-BE49-F238E27FC236}">
                <a16:creationId xmlns:a16="http://schemas.microsoft.com/office/drawing/2014/main" id="{FF6005F2-BD06-4D19-9B9C-7722548CAFC1}"/>
              </a:ext>
            </a:extLst>
          </p:cNvPr>
          <p:cNvGrpSpPr>
            <a:grpSpLocks/>
          </p:cNvGrpSpPr>
          <p:nvPr/>
        </p:nvGrpSpPr>
        <p:grpSpPr bwMode="auto">
          <a:xfrm>
            <a:off x="501650" y="1552575"/>
            <a:ext cx="7740650" cy="5000625"/>
            <a:chOff x="316" y="978"/>
            <a:chExt cx="4876" cy="3150"/>
          </a:xfrm>
        </p:grpSpPr>
        <p:sp>
          <p:nvSpPr>
            <p:cNvPr id="38916" name="Line 3">
              <a:extLst>
                <a:ext uri="{FF2B5EF4-FFF2-40B4-BE49-F238E27FC236}">
                  <a16:creationId xmlns:a16="http://schemas.microsoft.com/office/drawing/2014/main" id="{F7D7901D-5131-42D8-BBB4-63796C2D2533}"/>
                </a:ext>
              </a:extLst>
            </p:cNvPr>
            <p:cNvSpPr>
              <a:spLocks noChangeShapeType="1"/>
            </p:cNvSpPr>
            <p:nvPr/>
          </p:nvSpPr>
          <p:spPr bwMode="auto">
            <a:xfrm flipV="1">
              <a:off x="1152" y="1104"/>
              <a:ext cx="0" cy="3024"/>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17" name="Line 4">
              <a:extLst>
                <a:ext uri="{FF2B5EF4-FFF2-40B4-BE49-F238E27FC236}">
                  <a16:creationId xmlns:a16="http://schemas.microsoft.com/office/drawing/2014/main" id="{1D5C9555-276E-4405-9452-13832FE1A5A2}"/>
                </a:ext>
              </a:extLst>
            </p:cNvPr>
            <p:cNvSpPr>
              <a:spLocks noChangeShapeType="1"/>
            </p:cNvSpPr>
            <p:nvPr/>
          </p:nvSpPr>
          <p:spPr bwMode="auto">
            <a:xfrm>
              <a:off x="1152" y="2640"/>
              <a:ext cx="326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18" name="Text Box 5">
              <a:extLst>
                <a:ext uri="{FF2B5EF4-FFF2-40B4-BE49-F238E27FC236}">
                  <a16:creationId xmlns:a16="http://schemas.microsoft.com/office/drawing/2014/main" id="{EEE9F976-E5DD-4E97-B948-94EBC1841CB9}"/>
                </a:ext>
              </a:extLst>
            </p:cNvPr>
            <p:cNvSpPr txBox="1">
              <a:spLocks noChangeArrowheads="1"/>
            </p:cNvSpPr>
            <p:nvPr/>
          </p:nvSpPr>
          <p:spPr bwMode="auto">
            <a:xfrm>
              <a:off x="374" y="1130"/>
              <a:ext cx="622"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r>
                <a:rPr lang="en-GB" altLang="en-US"/>
                <a:t>Value,</a:t>
              </a:r>
            </a:p>
            <a:p>
              <a:pPr algn="r" eaLnBrk="1" hangingPunct="1"/>
              <a:r>
                <a:rPr lang="en-GB" altLang="en-US"/>
                <a:t>$</a:t>
              </a:r>
            </a:p>
          </p:txBody>
        </p:sp>
        <p:sp>
          <p:nvSpPr>
            <p:cNvPr id="38919" name="Text Box 6">
              <a:extLst>
                <a:ext uri="{FF2B5EF4-FFF2-40B4-BE49-F238E27FC236}">
                  <a16:creationId xmlns:a16="http://schemas.microsoft.com/office/drawing/2014/main" id="{21DD8F1B-DB94-4556-A1E1-4E77FFB26E9A}"/>
                </a:ext>
              </a:extLst>
            </p:cNvPr>
            <p:cNvSpPr txBox="1">
              <a:spLocks noChangeArrowheads="1"/>
            </p:cNvSpPr>
            <p:nvPr/>
          </p:nvSpPr>
          <p:spPr bwMode="auto">
            <a:xfrm>
              <a:off x="4130" y="2762"/>
              <a:ext cx="5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t>Effort</a:t>
              </a:r>
            </a:p>
          </p:txBody>
        </p:sp>
        <p:sp>
          <p:nvSpPr>
            <p:cNvPr id="38920" name="Text Box 7">
              <a:extLst>
                <a:ext uri="{FF2B5EF4-FFF2-40B4-BE49-F238E27FC236}">
                  <a16:creationId xmlns:a16="http://schemas.microsoft.com/office/drawing/2014/main" id="{D3029054-B41F-4FFA-B9D3-27D484C2A84C}"/>
                </a:ext>
              </a:extLst>
            </p:cNvPr>
            <p:cNvSpPr txBox="1">
              <a:spLocks noChangeArrowheads="1"/>
            </p:cNvSpPr>
            <p:nvPr/>
          </p:nvSpPr>
          <p:spPr bwMode="auto">
            <a:xfrm>
              <a:off x="316" y="3674"/>
              <a:ext cx="77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a:t>Biomass</a:t>
              </a:r>
            </a:p>
          </p:txBody>
        </p:sp>
        <p:sp>
          <p:nvSpPr>
            <p:cNvPr id="38921" name="Freeform 8">
              <a:extLst>
                <a:ext uri="{FF2B5EF4-FFF2-40B4-BE49-F238E27FC236}">
                  <a16:creationId xmlns:a16="http://schemas.microsoft.com/office/drawing/2014/main" id="{96AE2CEA-8166-4AB0-A2CD-5A996158A1EF}"/>
                </a:ext>
              </a:extLst>
            </p:cNvPr>
            <p:cNvSpPr>
              <a:spLocks/>
            </p:cNvSpPr>
            <p:nvPr/>
          </p:nvSpPr>
          <p:spPr bwMode="auto">
            <a:xfrm>
              <a:off x="1152" y="1016"/>
              <a:ext cx="2112" cy="1624"/>
            </a:xfrm>
            <a:custGeom>
              <a:avLst/>
              <a:gdLst>
                <a:gd name="T0" fmla="*/ 0 w 2112"/>
                <a:gd name="T1" fmla="*/ 1624 h 1624"/>
                <a:gd name="T2" fmla="*/ 1056 w 2112"/>
                <a:gd name="T3" fmla="*/ 88 h 1624"/>
                <a:gd name="T4" fmla="*/ 2112 w 2112"/>
                <a:gd name="T5" fmla="*/ 1096 h 1624"/>
                <a:gd name="T6" fmla="*/ 0 60000 65536"/>
                <a:gd name="T7" fmla="*/ 0 60000 65536"/>
                <a:gd name="T8" fmla="*/ 0 60000 65536"/>
                <a:gd name="T9" fmla="*/ 0 w 2112"/>
                <a:gd name="T10" fmla="*/ 0 h 1624"/>
                <a:gd name="T11" fmla="*/ 2112 w 2112"/>
                <a:gd name="T12" fmla="*/ 1624 h 1624"/>
              </a:gdLst>
              <a:ahLst/>
              <a:cxnLst>
                <a:cxn ang="T6">
                  <a:pos x="T0" y="T1"/>
                </a:cxn>
                <a:cxn ang="T7">
                  <a:pos x="T2" y="T3"/>
                </a:cxn>
                <a:cxn ang="T8">
                  <a:pos x="T4" y="T5"/>
                </a:cxn>
              </a:cxnLst>
              <a:rect l="T9" t="T10" r="T11" b="T12"/>
              <a:pathLst>
                <a:path w="2112" h="1624">
                  <a:moveTo>
                    <a:pt x="0" y="1624"/>
                  </a:moveTo>
                  <a:cubicBezTo>
                    <a:pt x="352" y="900"/>
                    <a:pt x="704" y="176"/>
                    <a:pt x="1056" y="88"/>
                  </a:cubicBezTo>
                  <a:cubicBezTo>
                    <a:pt x="1408" y="0"/>
                    <a:pt x="1760" y="548"/>
                    <a:pt x="2112" y="109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22" name="Line 9">
              <a:extLst>
                <a:ext uri="{FF2B5EF4-FFF2-40B4-BE49-F238E27FC236}">
                  <a16:creationId xmlns:a16="http://schemas.microsoft.com/office/drawing/2014/main" id="{05608E31-8801-47BA-AB95-032EE7D01D1B}"/>
                </a:ext>
              </a:extLst>
            </p:cNvPr>
            <p:cNvSpPr>
              <a:spLocks noChangeShapeType="1"/>
            </p:cNvSpPr>
            <p:nvPr/>
          </p:nvSpPr>
          <p:spPr bwMode="auto">
            <a:xfrm flipH="1">
              <a:off x="3264" y="2160"/>
              <a:ext cx="4" cy="66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8923" name="Freeform 10">
              <a:extLst>
                <a:ext uri="{FF2B5EF4-FFF2-40B4-BE49-F238E27FC236}">
                  <a16:creationId xmlns:a16="http://schemas.microsoft.com/office/drawing/2014/main" id="{AFAD6320-0F12-467B-A6F2-C370318F17EE}"/>
                </a:ext>
              </a:extLst>
            </p:cNvPr>
            <p:cNvSpPr>
              <a:spLocks/>
            </p:cNvSpPr>
            <p:nvPr/>
          </p:nvSpPr>
          <p:spPr bwMode="auto">
            <a:xfrm>
              <a:off x="1152" y="2880"/>
              <a:ext cx="2112" cy="1008"/>
            </a:xfrm>
            <a:custGeom>
              <a:avLst/>
              <a:gdLst>
                <a:gd name="T0" fmla="*/ 0 w 2112"/>
                <a:gd name="T1" fmla="*/ 768 h 768"/>
                <a:gd name="T2" fmla="*/ 864 w 2112"/>
                <a:gd name="T3" fmla="*/ 624 h 768"/>
                <a:gd name="T4" fmla="*/ 1824 w 2112"/>
                <a:gd name="T5" fmla="*/ 288 h 768"/>
                <a:gd name="T6" fmla="*/ 2112 w 2112"/>
                <a:gd name="T7" fmla="*/ 0 h 768"/>
                <a:gd name="T8" fmla="*/ 0 60000 65536"/>
                <a:gd name="T9" fmla="*/ 0 60000 65536"/>
                <a:gd name="T10" fmla="*/ 0 60000 65536"/>
                <a:gd name="T11" fmla="*/ 0 60000 65536"/>
                <a:gd name="T12" fmla="*/ 0 w 2112"/>
                <a:gd name="T13" fmla="*/ 0 h 768"/>
                <a:gd name="T14" fmla="*/ 2112 w 2112"/>
                <a:gd name="T15" fmla="*/ 768 h 768"/>
              </a:gdLst>
              <a:ahLst/>
              <a:cxnLst>
                <a:cxn ang="T8">
                  <a:pos x="T0" y="T1"/>
                </a:cxn>
                <a:cxn ang="T9">
                  <a:pos x="T2" y="T3"/>
                </a:cxn>
                <a:cxn ang="T10">
                  <a:pos x="T4" y="T5"/>
                </a:cxn>
                <a:cxn ang="T11">
                  <a:pos x="T6" y="T7"/>
                </a:cxn>
              </a:cxnLst>
              <a:rect l="T12" t="T13" r="T14" b="T15"/>
              <a:pathLst>
                <a:path w="2112" h="768">
                  <a:moveTo>
                    <a:pt x="0" y="768"/>
                  </a:moveTo>
                  <a:cubicBezTo>
                    <a:pt x="280" y="736"/>
                    <a:pt x="560" y="704"/>
                    <a:pt x="864" y="624"/>
                  </a:cubicBezTo>
                  <a:cubicBezTo>
                    <a:pt x="1168" y="544"/>
                    <a:pt x="1616" y="392"/>
                    <a:pt x="1824" y="288"/>
                  </a:cubicBezTo>
                  <a:cubicBezTo>
                    <a:pt x="2032" y="184"/>
                    <a:pt x="2072" y="92"/>
                    <a:pt x="2112"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24" name="Oval 12">
              <a:extLst>
                <a:ext uri="{FF2B5EF4-FFF2-40B4-BE49-F238E27FC236}">
                  <a16:creationId xmlns:a16="http://schemas.microsoft.com/office/drawing/2014/main" id="{7EB880EB-A8D5-41CB-8C96-4F58C0E259A0}"/>
                </a:ext>
              </a:extLst>
            </p:cNvPr>
            <p:cNvSpPr>
              <a:spLocks noChangeArrowheads="1"/>
            </p:cNvSpPr>
            <p:nvPr/>
          </p:nvSpPr>
          <p:spPr bwMode="auto">
            <a:xfrm>
              <a:off x="3240" y="2112"/>
              <a:ext cx="56" cy="56"/>
            </a:xfrm>
            <a:prstGeom prst="ellipse">
              <a:avLst/>
            </a:prstGeom>
            <a:noFill/>
            <a:ln w="158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25" name="Oval 13">
              <a:extLst>
                <a:ext uri="{FF2B5EF4-FFF2-40B4-BE49-F238E27FC236}">
                  <a16:creationId xmlns:a16="http://schemas.microsoft.com/office/drawing/2014/main" id="{DB9DAD89-F0B0-4D46-A462-1DB5E2D52EF6}"/>
                </a:ext>
              </a:extLst>
            </p:cNvPr>
            <p:cNvSpPr>
              <a:spLocks noChangeArrowheads="1"/>
            </p:cNvSpPr>
            <p:nvPr/>
          </p:nvSpPr>
          <p:spPr bwMode="auto">
            <a:xfrm>
              <a:off x="3236" y="2816"/>
              <a:ext cx="56" cy="56"/>
            </a:xfrm>
            <a:prstGeom prst="ellipse">
              <a:avLst/>
            </a:prstGeom>
            <a:noFill/>
            <a:ln w="158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26" name="Freeform 14">
              <a:extLst>
                <a:ext uri="{FF2B5EF4-FFF2-40B4-BE49-F238E27FC236}">
                  <a16:creationId xmlns:a16="http://schemas.microsoft.com/office/drawing/2014/main" id="{D768330C-09AF-4F73-A0C2-2CE460F5C319}"/>
                </a:ext>
              </a:extLst>
            </p:cNvPr>
            <p:cNvSpPr>
              <a:spLocks/>
            </p:cNvSpPr>
            <p:nvPr/>
          </p:nvSpPr>
          <p:spPr bwMode="auto">
            <a:xfrm>
              <a:off x="1136" y="1024"/>
              <a:ext cx="2280" cy="1608"/>
            </a:xfrm>
            <a:custGeom>
              <a:avLst/>
              <a:gdLst>
                <a:gd name="T0" fmla="*/ 0 w 2280"/>
                <a:gd name="T1" fmla="*/ 1608 h 1608"/>
                <a:gd name="T2" fmla="*/ 912 w 2280"/>
                <a:gd name="T3" fmla="*/ 1208 h 1608"/>
                <a:gd name="T4" fmla="*/ 1912 w 2280"/>
                <a:gd name="T5" fmla="*/ 376 h 1608"/>
                <a:gd name="T6" fmla="*/ 2280 w 2280"/>
                <a:gd name="T7" fmla="*/ 0 h 1608"/>
                <a:gd name="T8" fmla="*/ 0 60000 65536"/>
                <a:gd name="T9" fmla="*/ 0 60000 65536"/>
                <a:gd name="T10" fmla="*/ 0 60000 65536"/>
                <a:gd name="T11" fmla="*/ 0 60000 65536"/>
                <a:gd name="T12" fmla="*/ 0 w 2280"/>
                <a:gd name="T13" fmla="*/ 0 h 1608"/>
                <a:gd name="T14" fmla="*/ 2280 w 2280"/>
                <a:gd name="T15" fmla="*/ 1608 h 1608"/>
              </a:gdLst>
              <a:ahLst/>
              <a:cxnLst>
                <a:cxn ang="T8">
                  <a:pos x="T0" y="T1"/>
                </a:cxn>
                <a:cxn ang="T9">
                  <a:pos x="T2" y="T3"/>
                </a:cxn>
                <a:cxn ang="T10">
                  <a:pos x="T4" y="T5"/>
                </a:cxn>
                <a:cxn ang="T11">
                  <a:pos x="T6" y="T7"/>
                </a:cxn>
              </a:cxnLst>
              <a:rect l="T12" t="T13" r="T14" b="T15"/>
              <a:pathLst>
                <a:path w="2280" h="1608">
                  <a:moveTo>
                    <a:pt x="0" y="1608"/>
                  </a:moveTo>
                  <a:cubicBezTo>
                    <a:pt x="297" y="1510"/>
                    <a:pt x="594" y="1413"/>
                    <a:pt x="912" y="1208"/>
                  </a:cubicBezTo>
                  <a:cubicBezTo>
                    <a:pt x="1230" y="1003"/>
                    <a:pt x="1684" y="577"/>
                    <a:pt x="1912" y="376"/>
                  </a:cubicBezTo>
                  <a:cubicBezTo>
                    <a:pt x="2140" y="175"/>
                    <a:pt x="2219" y="61"/>
                    <a:pt x="228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27" name="AutoShape 15">
              <a:extLst>
                <a:ext uri="{FF2B5EF4-FFF2-40B4-BE49-F238E27FC236}">
                  <a16:creationId xmlns:a16="http://schemas.microsoft.com/office/drawing/2014/main" id="{3DE6958A-A300-4470-A22C-389B8D6E2AB7}"/>
                </a:ext>
              </a:extLst>
            </p:cNvPr>
            <p:cNvSpPr>
              <a:spLocks noChangeArrowheads="1"/>
            </p:cNvSpPr>
            <p:nvPr/>
          </p:nvSpPr>
          <p:spPr bwMode="auto">
            <a:xfrm>
              <a:off x="3674" y="978"/>
              <a:ext cx="1000" cy="304"/>
            </a:xfrm>
            <a:prstGeom prst="wedgeRoundRectCallout">
              <a:avLst>
                <a:gd name="adj1" fmla="val -68500"/>
                <a:gd name="adj2" fmla="val -14144"/>
                <a:gd name="adj3" fmla="val 16667"/>
              </a:avLst>
            </a:prstGeom>
            <a:solidFill>
              <a:schemeClr val="bg1">
                <a:lumMod val="95000"/>
              </a:schemeClr>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dirty="0"/>
                <a:t>Costs</a:t>
              </a:r>
            </a:p>
          </p:txBody>
        </p:sp>
        <p:sp>
          <p:nvSpPr>
            <p:cNvPr id="38928" name="AutoShape 16">
              <a:extLst>
                <a:ext uri="{FF2B5EF4-FFF2-40B4-BE49-F238E27FC236}">
                  <a16:creationId xmlns:a16="http://schemas.microsoft.com/office/drawing/2014/main" id="{965960D2-50F3-4F56-AFA5-7CA764B4F97C}"/>
                </a:ext>
              </a:extLst>
            </p:cNvPr>
            <p:cNvSpPr>
              <a:spLocks noChangeArrowheads="1"/>
            </p:cNvSpPr>
            <p:nvPr/>
          </p:nvSpPr>
          <p:spPr bwMode="auto">
            <a:xfrm>
              <a:off x="3618" y="1648"/>
              <a:ext cx="1574" cy="472"/>
            </a:xfrm>
            <a:prstGeom prst="wedgeRoundRectCallout">
              <a:avLst>
                <a:gd name="adj1" fmla="val -77000"/>
                <a:gd name="adj2" fmla="val -9958"/>
                <a:gd name="adj3" fmla="val 16667"/>
              </a:avLst>
            </a:prstGeom>
            <a:solidFill>
              <a:schemeClr val="bg1">
                <a:lumMod val="95000"/>
              </a:schemeClr>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GB" altLang="en-US" dirty="0"/>
                <a:t>Sustainable</a:t>
              </a:r>
            </a:p>
            <a:p>
              <a:pPr algn="ctr" eaLnBrk="1" hangingPunct="1">
                <a:lnSpc>
                  <a:spcPct val="80000"/>
                </a:lnSpc>
              </a:pPr>
              <a:r>
                <a:rPr lang="en-GB" altLang="en-US" dirty="0"/>
                <a:t>revenues (yield)</a:t>
              </a:r>
            </a:p>
          </p:txBody>
        </p:sp>
        <p:sp>
          <p:nvSpPr>
            <p:cNvPr id="38929" name="AutoShape 17">
              <a:extLst>
                <a:ext uri="{FF2B5EF4-FFF2-40B4-BE49-F238E27FC236}">
                  <a16:creationId xmlns:a16="http://schemas.microsoft.com/office/drawing/2014/main" id="{4AA050C5-E858-4FBF-90FA-FB35F27C3C1B}"/>
                </a:ext>
              </a:extLst>
            </p:cNvPr>
            <p:cNvSpPr>
              <a:spLocks noChangeArrowheads="1"/>
            </p:cNvSpPr>
            <p:nvPr/>
          </p:nvSpPr>
          <p:spPr bwMode="auto">
            <a:xfrm>
              <a:off x="3130" y="3455"/>
              <a:ext cx="1126" cy="433"/>
            </a:xfrm>
            <a:prstGeom prst="wedgeRoundRectCallout">
              <a:avLst>
                <a:gd name="adj1" fmla="val -71403"/>
                <a:gd name="adj2" fmla="val -72866"/>
                <a:gd name="adj3" fmla="val 16667"/>
              </a:avLst>
            </a:prstGeom>
            <a:solidFill>
              <a:schemeClr val="bg1">
                <a:lumMod val="95000"/>
              </a:schemeClr>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GB" altLang="en-US" dirty="0"/>
                <a:t>Sustainable</a:t>
              </a:r>
            </a:p>
            <a:p>
              <a:pPr algn="ctr" eaLnBrk="1" hangingPunct="1">
                <a:lnSpc>
                  <a:spcPct val="80000"/>
                </a:lnSpc>
              </a:pPr>
              <a:r>
                <a:rPr lang="en-GB" altLang="en-US" dirty="0"/>
                <a:t>biomass</a:t>
              </a:r>
            </a:p>
          </p:txBody>
        </p:sp>
        <p:sp>
          <p:nvSpPr>
            <p:cNvPr id="38930" name="Oval 18">
              <a:extLst>
                <a:ext uri="{FF2B5EF4-FFF2-40B4-BE49-F238E27FC236}">
                  <a16:creationId xmlns:a16="http://schemas.microsoft.com/office/drawing/2014/main" id="{DBCC46CE-84C0-4D08-B540-1AD020211C17}"/>
                </a:ext>
              </a:extLst>
            </p:cNvPr>
            <p:cNvSpPr>
              <a:spLocks noChangeArrowheads="1"/>
            </p:cNvSpPr>
            <p:nvPr/>
          </p:nvSpPr>
          <p:spPr bwMode="auto">
            <a:xfrm>
              <a:off x="2248" y="1081"/>
              <a:ext cx="48" cy="48"/>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31" name="Oval 19">
              <a:extLst>
                <a:ext uri="{FF2B5EF4-FFF2-40B4-BE49-F238E27FC236}">
                  <a16:creationId xmlns:a16="http://schemas.microsoft.com/office/drawing/2014/main" id="{BF6082F0-9471-4998-97AC-11F0EAE78C7C}"/>
                </a:ext>
              </a:extLst>
            </p:cNvPr>
            <p:cNvSpPr>
              <a:spLocks noChangeArrowheads="1"/>
            </p:cNvSpPr>
            <p:nvPr/>
          </p:nvSpPr>
          <p:spPr bwMode="auto">
            <a:xfrm>
              <a:off x="2264" y="3562"/>
              <a:ext cx="48" cy="48"/>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32" name="Oval 20">
              <a:extLst>
                <a:ext uri="{FF2B5EF4-FFF2-40B4-BE49-F238E27FC236}">
                  <a16:creationId xmlns:a16="http://schemas.microsoft.com/office/drawing/2014/main" id="{7AF21EDB-0C89-4CA1-B598-C9A99EA57884}"/>
                </a:ext>
              </a:extLst>
            </p:cNvPr>
            <p:cNvSpPr>
              <a:spLocks noChangeArrowheads="1"/>
            </p:cNvSpPr>
            <p:nvPr/>
          </p:nvSpPr>
          <p:spPr bwMode="auto">
            <a:xfrm>
              <a:off x="1128" y="3864"/>
              <a:ext cx="48" cy="48"/>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33" name="Line 23">
              <a:extLst>
                <a:ext uri="{FF2B5EF4-FFF2-40B4-BE49-F238E27FC236}">
                  <a16:creationId xmlns:a16="http://schemas.microsoft.com/office/drawing/2014/main" id="{C70D795C-7945-4147-B9A5-ECC725D248F4}"/>
                </a:ext>
              </a:extLst>
            </p:cNvPr>
            <p:cNvSpPr>
              <a:spLocks noChangeShapeType="1"/>
            </p:cNvSpPr>
            <p:nvPr/>
          </p:nvSpPr>
          <p:spPr bwMode="auto">
            <a:xfrm>
              <a:off x="2280" y="1129"/>
              <a:ext cx="0" cy="248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8934" name="Line 24">
              <a:extLst>
                <a:ext uri="{FF2B5EF4-FFF2-40B4-BE49-F238E27FC236}">
                  <a16:creationId xmlns:a16="http://schemas.microsoft.com/office/drawing/2014/main" id="{CCA1B4D2-45CB-4F1B-AD07-C587FE583D35}"/>
                </a:ext>
              </a:extLst>
            </p:cNvPr>
            <p:cNvSpPr>
              <a:spLocks noChangeShapeType="1"/>
            </p:cNvSpPr>
            <p:nvPr/>
          </p:nvSpPr>
          <p:spPr bwMode="auto">
            <a:xfrm>
              <a:off x="2096" y="1161"/>
              <a:ext cx="0" cy="2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8935" name="Line 25">
              <a:extLst>
                <a:ext uri="{FF2B5EF4-FFF2-40B4-BE49-F238E27FC236}">
                  <a16:creationId xmlns:a16="http://schemas.microsoft.com/office/drawing/2014/main" id="{0FE046E3-76EB-4342-A780-B28AD0BBB556}"/>
                </a:ext>
              </a:extLst>
            </p:cNvPr>
            <p:cNvSpPr>
              <a:spLocks noChangeShapeType="1"/>
            </p:cNvSpPr>
            <p:nvPr/>
          </p:nvSpPr>
          <p:spPr bwMode="auto">
            <a:xfrm>
              <a:off x="1160" y="3586"/>
              <a:ext cx="111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8936" name="Line 26">
              <a:extLst>
                <a:ext uri="{FF2B5EF4-FFF2-40B4-BE49-F238E27FC236}">
                  <a16:creationId xmlns:a16="http://schemas.microsoft.com/office/drawing/2014/main" id="{4149B1C7-47DC-4D34-841E-8261AC14BFC0}"/>
                </a:ext>
              </a:extLst>
            </p:cNvPr>
            <p:cNvSpPr>
              <a:spLocks noChangeShapeType="1"/>
            </p:cNvSpPr>
            <p:nvPr/>
          </p:nvSpPr>
          <p:spPr bwMode="auto">
            <a:xfrm>
              <a:off x="1152" y="3682"/>
              <a:ext cx="94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8937" name="Oval 27">
              <a:extLst>
                <a:ext uri="{FF2B5EF4-FFF2-40B4-BE49-F238E27FC236}">
                  <a16:creationId xmlns:a16="http://schemas.microsoft.com/office/drawing/2014/main" id="{130A96DE-7E3C-46A5-A12C-7257D1FC5C57}"/>
                </a:ext>
              </a:extLst>
            </p:cNvPr>
            <p:cNvSpPr>
              <a:spLocks noChangeArrowheads="1"/>
            </p:cNvSpPr>
            <p:nvPr/>
          </p:nvSpPr>
          <p:spPr bwMode="auto">
            <a:xfrm>
              <a:off x="2064" y="3656"/>
              <a:ext cx="48" cy="48"/>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38" name="Oval 28">
              <a:extLst>
                <a:ext uri="{FF2B5EF4-FFF2-40B4-BE49-F238E27FC236}">
                  <a16:creationId xmlns:a16="http://schemas.microsoft.com/office/drawing/2014/main" id="{418F0414-8FD8-4868-BCDA-88482DF2C58C}"/>
                </a:ext>
              </a:extLst>
            </p:cNvPr>
            <p:cNvSpPr>
              <a:spLocks noChangeArrowheads="1"/>
            </p:cNvSpPr>
            <p:nvPr/>
          </p:nvSpPr>
          <p:spPr bwMode="auto">
            <a:xfrm>
              <a:off x="2072" y="1137"/>
              <a:ext cx="48" cy="48"/>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39" name="AutoShape 30">
              <a:extLst>
                <a:ext uri="{FF2B5EF4-FFF2-40B4-BE49-F238E27FC236}">
                  <a16:creationId xmlns:a16="http://schemas.microsoft.com/office/drawing/2014/main" id="{387A6F2C-4FEA-4A8E-B10F-772714B405A2}"/>
                </a:ext>
              </a:extLst>
            </p:cNvPr>
            <p:cNvSpPr>
              <a:spLocks/>
            </p:cNvSpPr>
            <p:nvPr/>
          </p:nvSpPr>
          <p:spPr bwMode="auto">
            <a:xfrm>
              <a:off x="2536" y="2736"/>
              <a:ext cx="576" cy="314"/>
            </a:xfrm>
            <a:prstGeom prst="borderCallout1">
              <a:avLst>
                <a:gd name="adj1" fmla="val 22931"/>
                <a:gd name="adj2" fmla="val -8333"/>
                <a:gd name="adj3" fmla="val -2546"/>
                <a:gd name="adj4" fmla="val -30556"/>
              </a:avLst>
            </a:prstGeom>
            <a:solidFill>
              <a:schemeClr val="bg1"/>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dirty="0"/>
                <a:t>MSY</a:t>
              </a:r>
            </a:p>
          </p:txBody>
        </p:sp>
        <p:sp>
          <p:nvSpPr>
            <p:cNvPr id="38940" name="AutoShape 31">
              <a:extLst>
                <a:ext uri="{FF2B5EF4-FFF2-40B4-BE49-F238E27FC236}">
                  <a16:creationId xmlns:a16="http://schemas.microsoft.com/office/drawing/2014/main" id="{7254D7D2-D00E-4A29-A9D4-1184F6B802C4}"/>
                </a:ext>
              </a:extLst>
            </p:cNvPr>
            <p:cNvSpPr>
              <a:spLocks/>
            </p:cNvSpPr>
            <p:nvPr/>
          </p:nvSpPr>
          <p:spPr bwMode="auto">
            <a:xfrm>
              <a:off x="1299" y="2776"/>
              <a:ext cx="576" cy="274"/>
            </a:xfrm>
            <a:prstGeom prst="borderCallout1">
              <a:avLst>
                <a:gd name="adj1" fmla="val 26278"/>
                <a:gd name="adj2" fmla="val 108333"/>
                <a:gd name="adj3" fmla="val -36861"/>
                <a:gd name="adj4" fmla="val 130037"/>
              </a:avLst>
            </a:prstGeom>
            <a:solidFill>
              <a:schemeClr val="bg1"/>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GB" altLang="en-US" dirty="0"/>
                <a:t>OSY</a:t>
              </a:r>
            </a:p>
          </p:txBody>
        </p:sp>
        <p:sp>
          <p:nvSpPr>
            <p:cNvPr id="38941" name="Oval 32">
              <a:extLst>
                <a:ext uri="{FF2B5EF4-FFF2-40B4-BE49-F238E27FC236}">
                  <a16:creationId xmlns:a16="http://schemas.microsoft.com/office/drawing/2014/main" id="{AF9599A0-E5E7-4ADF-8247-838EF2294139}"/>
                </a:ext>
              </a:extLst>
            </p:cNvPr>
            <p:cNvSpPr>
              <a:spLocks noChangeAspect="1" noChangeArrowheads="1"/>
            </p:cNvSpPr>
            <p:nvPr/>
          </p:nvSpPr>
          <p:spPr bwMode="auto">
            <a:xfrm>
              <a:off x="2056" y="2600"/>
              <a:ext cx="91" cy="91"/>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42" name="Oval 33">
              <a:extLst>
                <a:ext uri="{FF2B5EF4-FFF2-40B4-BE49-F238E27FC236}">
                  <a16:creationId xmlns:a16="http://schemas.microsoft.com/office/drawing/2014/main" id="{886D151A-A524-46A3-8095-280821F3B945}"/>
                </a:ext>
              </a:extLst>
            </p:cNvPr>
            <p:cNvSpPr>
              <a:spLocks noChangeArrowheads="1"/>
            </p:cNvSpPr>
            <p:nvPr/>
          </p:nvSpPr>
          <p:spPr bwMode="auto">
            <a:xfrm>
              <a:off x="2256" y="2608"/>
              <a:ext cx="48" cy="48"/>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BB9CBE9-835F-4D7F-BC7E-D96299DCD5BF}"/>
              </a:ext>
            </a:extLst>
          </p:cNvPr>
          <p:cNvSpPr/>
          <p:nvPr/>
        </p:nvSpPr>
        <p:spPr>
          <a:xfrm>
            <a:off x="287524" y="1916832"/>
            <a:ext cx="8568952" cy="3903504"/>
          </a:xfrm>
          <a:prstGeom prst="rect">
            <a:avLst/>
          </a:prstGeom>
        </p:spPr>
        <p:txBody>
          <a:bodyPr wrap="square">
            <a:spAutoFit/>
          </a:bodyPr>
          <a:lstStyle/>
          <a:p>
            <a:pPr marL="457200" indent="-457200" algn="just" eaLnBrk="1" hangingPunct="1">
              <a:lnSpc>
                <a:spcPct val="150000"/>
              </a:lnSpc>
              <a:buFont typeface="Wingdings" panose="05000000000000000000" pitchFamily="2" charset="2"/>
              <a:buChar char="ü"/>
            </a:pPr>
            <a:r>
              <a:rPr lang="en-GB" altLang="en-US" sz="2800" dirty="0">
                <a:latin typeface="Calibri" panose="020F0502020204030204" pitchFamily="34" charset="0"/>
              </a:rPr>
              <a:t>We can determine </a:t>
            </a:r>
            <a:r>
              <a:rPr lang="en-GB" altLang="en-US" sz="2800" b="1" u="sng" dirty="0">
                <a:latin typeface="Calibri" panose="020F0502020204030204" pitchFamily="34" charset="0"/>
              </a:rPr>
              <a:t>fishing efforts</a:t>
            </a:r>
            <a:r>
              <a:rPr lang="en-GB" altLang="en-US" sz="2800" b="1" dirty="0">
                <a:latin typeface="Calibri" panose="020F0502020204030204" pitchFamily="34" charset="0"/>
              </a:rPr>
              <a:t> </a:t>
            </a:r>
            <a:r>
              <a:rPr lang="en-GB" altLang="en-US" sz="2800" dirty="0">
                <a:latin typeface="Calibri" panose="020F0502020204030204" pitchFamily="34" charset="0"/>
              </a:rPr>
              <a:t>(number of days at sea per year) and </a:t>
            </a:r>
            <a:r>
              <a:rPr lang="en-GB" altLang="en-US" sz="2800" b="1" dirty="0">
                <a:latin typeface="Calibri" panose="020F0502020204030204" pitchFamily="34" charset="0"/>
              </a:rPr>
              <a:t>harvests </a:t>
            </a:r>
            <a:r>
              <a:rPr lang="en-GB" altLang="en-US" sz="2800" dirty="0">
                <a:latin typeface="Calibri" panose="020F0502020204030204" pitchFamily="34" charset="0"/>
              </a:rPr>
              <a:t>using short run and long run simulations: </a:t>
            </a:r>
          </a:p>
          <a:p>
            <a:pPr marL="457200" indent="-457200" algn="just" eaLnBrk="1" hangingPunct="1">
              <a:lnSpc>
                <a:spcPct val="150000"/>
              </a:lnSpc>
              <a:buFont typeface="Wingdings" panose="05000000000000000000" pitchFamily="2" charset="2"/>
              <a:buChar char="ü"/>
            </a:pPr>
            <a:endParaRPr lang="en-GB" sz="2800" dirty="0">
              <a:latin typeface="Calibri" panose="020F0502020204030204" pitchFamily="34" charset="0"/>
            </a:endParaRPr>
          </a:p>
          <a:p>
            <a:pPr marL="457200" indent="-457200" algn="just" eaLnBrk="1" hangingPunct="1">
              <a:lnSpc>
                <a:spcPct val="150000"/>
              </a:lnSpc>
              <a:buFont typeface="Wingdings" panose="05000000000000000000" pitchFamily="2" charset="2"/>
              <a:buChar char="ü"/>
            </a:pPr>
            <a:r>
              <a:rPr lang="en-US" sz="2800" dirty="0">
                <a:latin typeface="Calibri" panose="020F0502020204030204" pitchFamily="34" charset="0"/>
              </a:rPr>
              <a:t>Current fishing effort is taken as reference point to determine MSY &amp; MEY in the short-run and long-run.</a:t>
            </a:r>
          </a:p>
        </p:txBody>
      </p:sp>
      <p:sp>
        <p:nvSpPr>
          <p:cNvPr id="4" name="Rectangle 3">
            <a:extLst>
              <a:ext uri="{FF2B5EF4-FFF2-40B4-BE49-F238E27FC236}">
                <a16:creationId xmlns:a16="http://schemas.microsoft.com/office/drawing/2014/main" id="{52A73CF4-76FB-406A-8689-204667160172}"/>
              </a:ext>
            </a:extLst>
          </p:cNvPr>
          <p:cNvSpPr/>
          <p:nvPr/>
        </p:nvSpPr>
        <p:spPr>
          <a:xfrm>
            <a:off x="827584" y="620688"/>
            <a:ext cx="7213538" cy="742511"/>
          </a:xfrm>
          <a:prstGeom prst="rect">
            <a:avLst/>
          </a:prstGeom>
        </p:spPr>
        <p:txBody>
          <a:bodyPr wrap="square">
            <a:spAutoFit/>
          </a:bodyPr>
          <a:lstStyle/>
          <a:p>
            <a:pPr algn="ctr" eaLnBrk="1" hangingPunct="1">
              <a:lnSpc>
                <a:spcPct val="150000"/>
              </a:lnSpc>
            </a:pPr>
            <a:r>
              <a:rPr lang="en-GB" altLang="en-US" sz="3200" b="1" dirty="0">
                <a:solidFill>
                  <a:srgbClr val="0070C0"/>
                </a:solidFill>
                <a:latin typeface="+mj-lt"/>
              </a:rPr>
              <a:t>Short run and Long run Analysis</a:t>
            </a:r>
          </a:p>
        </p:txBody>
      </p:sp>
    </p:spTree>
    <p:extLst>
      <p:ext uri="{BB962C8B-B14F-4D97-AF65-F5344CB8AC3E}">
        <p14:creationId xmlns:p14="http://schemas.microsoft.com/office/powerpoint/2010/main" val="33101718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BB9CBE9-835F-4D7F-BC7E-D96299DCD5BF}"/>
              </a:ext>
            </a:extLst>
          </p:cNvPr>
          <p:cNvSpPr/>
          <p:nvPr/>
        </p:nvSpPr>
        <p:spPr>
          <a:xfrm>
            <a:off x="546630" y="1268760"/>
            <a:ext cx="8568952" cy="3451394"/>
          </a:xfrm>
          <a:prstGeom prst="rect">
            <a:avLst/>
          </a:prstGeom>
        </p:spPr>
        <p:txBody>
          <a:bodyPr wrap="square">
            <a:spAutoFit/>
          </a:bodyPr>
          <a:lstStyle/>
          <a:p>
            <a:pPr marL="457200" indent="-457200" algn="just" eaLnBrk="1" hangingPunct="1">
              <a:lnSpc>
                <a:spcPct val="150000"/>
              </a:lnSpc>
              <a:buFont typeface="+mj-lt"/>
              <a:buAutoNum type="arabicParenR"/>
            </a:pPr>
            <a:r>
              <a:rPr lang="en-US" sz="2800" b="1" dirty="0">
                <a:solidFill>
                  <a:srgbClr val="0070C0"/>
                </a:solidFill>
                <a:latin typeface="Calibri" panose="020F0502020204030204" pitchFamily="34" charset="0"/>
              </a:rPr>
              <a:t>Short-run sustainable fishery policy </a:t>
            </a:r>
          </a:p>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All costs are fixed and other variable costs.</a:t>
            </a:r>
          </a:p>
          <a:p>
            <a:pPr marL="342900" indent="-342900" algn="just" eaLnBrk="1" hangingPunct="1">
              <a:lnSpc>
                <a:spcPct val="150000"/>
              </a:lnSpc>
              <a:buFont typeface="Wingdings" panose="05000000000000000000" pitchFamily="2" charset="2"/>
              <a:buChar char="ü"/>
            </a:pPr>
            <a:endParaRPr lang="en-US"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endParaRPr lang="en-US"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endParaRPr lang="en-US" dirty="0">
              <a:latin typeface="Calibri" panose="020F0502020204030204" pitchFamily="34" charset="0"/>
            </a:endParaRPr>
          </a:p>
          <a:p>
            <a:pPr algn="just" eaLnBrk="1" hangingPunct="1">
              <a:lnSpc>
                <a:spcPct val="150000"/>
              </a:lnSpc>
            </a:pPr>
            <a:endParaRPr lang="en-US" dirty="0">
              <a:latin typeface="Calibri" panose="020F0502020204030204" pitchFamily="34" charset="0"/>
            </a:endParaRPr>
          </a:p>
        </p:txBody>
      </p:sp>
      <p:graphicFrame>
        <p:nvGraphicFramePr>
          <p:cNvPr id="2" name="Table 1">
            <a:extLst>
              <a:ext uri="{FF2B5EF4-FFF2-40B4-BE49-F238E27FC236}">
                <a16:creationId xmlns:a16="http://schemas.microsoft.com/office/drawing/2014/main" id="{EC84FA64-37DE-4EC3-BDBE-83945068048A}"/>
              </a:ext>
            </a:extLst>
          </p:cNvPr>
          <p:cNvGraphicFramePr>
            <a:graphicFrameLocks noGrp="1"/>
          </p:cNvGraphicFramePr>
          <p:nvPr>
            <p:extLst>
              <p:ext uri="{D42A27DB-BD31-4B8C-83A1-F6EECF244321}">
                <p14:modId xmlns:p14="http://schemas.microsoft.com/office/powerpoint/2010/main" val="2598026972"/>
              </p:ext>
            </p:extLst>
          </p:nvPr>
        </p:nvGraphicFramePr>
        <p:xfrm>
          <a:off x="194328" y="3212976"/>
          <a:ext cx="8755343" cy="2646084"/>
        </p:xfrm>
        <a:graphic>
          <a:graphicData uri="http://schemas.openxmlformats.org/drawingml/2006/table">
            <a:tbl>
              <a:tblPr firstRow="1" bandRow="1">
                <a:tableStyleId>{5940675A-B579-460E-94D1-54222C63F5DA}</a:tableStyleId>
              </a:tblPr>
              <a:tblGrid>
                <a:gridCol w="1136515">
                  <a:extLst>
                    <a:ext uri="{9D8B030D-6E8A-4147-A177-3AD203B41FA5}">
                      <a16:colId xmlns:a16="http://schemas.microsoft.com/office/drawing/2014/main" val="2963414353"/>
                    </a:ext>
                  </a:extLst>
                </a:gridCol>
                <a:gridCol w="857493">
                  <a:extLst>
                    <a:ext uri="{9D8B030D-6E8A-4147-A177-3AD203B41FA5}">
                      <a16:colId xmlns:a16="http://schemas.microsoft.com/office/drawing/2014/main" val="4290394606"/>
                    </a:ext>
                  </a:extLst>
                </a:gridCol>
                <a:gridCol w="1210338">
                  <a:extLst>
                    <a:ext uri="{9D8B030D-6E8A-4147-A177-3AD203B41FA5}">
                      <a16:colId xmlns:a16="http://schemas.microsoft.com/office/drawing/2014/main" val="2634580515"/>
                    </a:ext>
                  </a:extLst>
                </a:gridCol>
                <a:gridCol w="1044896">
                  <a:extLst>
                    <a:ext uri="{9D8B030D-6E8A-4147-A177-3AD203B41FA5}">
                      <a16:colId xmlns:a16="http://schemas.microsoft.com/office/drawing/2014/main" val="1012757892"/>
                    </a:ext>
                  </a:extLst>
                </a:gridCol>
                <a:gridCol w="1184214">
                  <a:extLst>
                    <a:ext uri="{9D8B030D-6E8A-4147-A177-3AD203B41FA5}">
                      <a16:colId xmlns:a16="http://schemas.microsoft.com/office/drawing/2014/main" val="1985508261"/>
                    </a:ext>
                  </a:extLst>
                </a:gridCol>
                <a:gridCol w="766255">
                  <a:extLst>
                    <a:ext uri="{9D8B030D-6E8A-4147-A177-3AD203B41FA5}">
                      <a16:colId xmlns:a16="http://schemas.microsoft.com/office/drawing/2014/main" val="1012668416"/>
                    </a:ext>
                  </a:extLst>
                </a:gridCol>
                <a:gridCol w="779314">
                  <a:extLst>
                    <a:ext uri="{9D8B030D-6E8A-4147-A177-3AD203B41FA5}">
                      <a16:colId xmlns:a16="http://schemas.microsoft.com/office/drawing/2014/main" val="3887208902"/>
                    </a:ext>
                  </a:extLst>
                </a:gridCol>
                <a:gridCol w="779314">
                  <a:extLst>
                    <a:ext uri="{9D8B030D-6E8A-4147-A177-3AD203B41FA5}">
                      <a16:colId xmlns:a16="http://schemas.microsoft.com/office/drawing/2014/main" val="3261406138"/>
                    </a:ext>
                  </a:extLst>
                </a:gridCol>
                <a:gridCol w="997004">
                  <a:extLst>
                    <a:ext uri="{9D8B030D-6E8A-4147-A177-3AD203B41FA5}">
                      <a16:colId xmlns:a16="http://schemas.microsoft.com/office/drawing/2014/main" val="2591125619"/>
                    </a:ext>
                  </a:extLst>
                </a:gridCol>
              </a:tblGrid>
              <a:tr h="502190">
                <a:tc>
                  <a:txBody>
                    <a:bodyPr/>
                    <a:lstStyle/>
                    <a:p>
                      <a:pPr algn="just"/>
                      <a:r>
                        <a:rPr lang="en-US" sz="1600" b="1" dirty="0"/>
                        <a:t>Reference point </a:t>
                      </a:r>
                    </a:p>
                  </a:txBody>
                  <a:tcPr anchor="ctr"/>
                </a:tc>
                <a:tc>
                  <a:txBody>
                    <a:bodyPr/>
                    <a:lstStyle/>
                    <a:p>
                      <a:pPr algn="just"/>
                      <a:r>
                        <a:rPr lang="en-US" sz="1600" b="1" dirty="0"/>
                        <a:t>No of vessel </a:t>
                      </a:r>
                    </a:p>
                  </a:txBody>
                  <a:tcPr anchor="ctr"/>
                </a:tc>
                <a:tc>
                  <a:txBody>
                    <a:bodyPr/>
                    <a:lstStyle/>
                    <a:p>
                      <a:pPr algn="just"/>
                      <a:r>
                        <a:rPr lang="en-US" sz="1600" b="1" dirty="0"/>
                        <a:t>Effort (day at sea)</a:t>
                      </a:r>
                    </a:p>
                  </a:txBody>
                  <a:tcPr anchor="ctr"/>
                </a:tc>
                <a:tc>
                  <a:txBody>
                    <a:bodyPr/>
                    <a:lstStyle/>
                    <a:p>
                      <a:pPr algn="just"/>
                      <a:r>
                        <a:rPr lang="en-US" sz="1600" b="1" dirty="0"/>
                        <a:t>Total revenue </a:t>
                      </a:r>
                    </a:p>
                  </a:txBody>
                  <a:tcPr anchor="ctr"/>
                </a:tc>
                <a:tc>
                  <a:txBody>
                    <a:bodyPr/>
                    <a:lstStyle/>
                    <a:p>
                      <a:pPr algn="just"/>
                      <a:r>
                        <a:rPr lang="en-US" sz="1600" b="1" dirty="0"/>
                        <a:t>Variable cost</a:t>
                      </a:r>
                    </a:p>
                  </a:txBody>
                  <a:tcPr anchor="ctr"/>
                </a:tc>
                <a:tc>
                  <a:txBody>
                    <a:bodyPr/>
                    <a:lstStyle/>
                    <a:p>
                      <a:pPr algn="just"/>
                      <a:r>
                        <a:rPr lang="en-US" sz="1600" b="1" dirty="0"/>
                        <a:t>Wage </a:t>
                      </a:r>
                    </a:p>
                  </a:txBody>
                  <a:tcPr anchor="ctr"/>
                </a:tc>
                <a:tc>
                  <a:txBody>
                    <a:bodyPr/>
                    <a:lstStyle/>
                    <a:p>
                      <a:pPr algn="just"/>
                      <a:r>
                        <a:rPr lang="en-US" sz="1600" b="1" dirty="0"/>
                        <a:t>Fixed </a:t>
                      </a:r>
                    </a:p>
                  </a:txBody>
                  <a:tcPr anchor="ctr"/>
                </a:tc>
                <a:tc>
                  <a:txBody>
                    <a:bodyPr/>
                    <a:lstStyle/>
                    <a:p>
                      <a:pPr algn="just"/>
                      <a:r>
                        <a:rPr lang="en-US" sz="1600" b="1" dirty="0"/>
                        <a:t>Total cost</a:t>
                      </a:r>
                    </a:p>
                  </a:txBody>
                  <a:tcPr anchor="ctr"/>
                </a:tc>
                <a:tc>
                  <a:txBody>
                    <a:bodyPr/>
                    <a:lstStyle/>
                    <a:p>
                      <a:pPr algn="just"/>
                      <a:r>
                        <a:rPr lang="en-US" sz="1600" b="1" dirty="0"/>
                        <a:t>Net benefit </a:t>
                      </a:r>
                    </a:p>
                  </a:txBody>
                  <a:tcPr anchor="ctr"/>
                </a:tc>
                <a:extLst>
                  <a:ext uri="{0D108BD9-81ED-4DB2-BD59-A6C34878D82A}">
                    <a16:rowId xmlns:a16="http://schemas.microsoft.com/office/drawing/2014/main" val="683543707"/>
                  </a:ext>
                </a:extLst>
              </a:tr>
              <a:tr h="454362">
                <a:tc>
                  <a:txBody>
                    <a:bodyPr/>
                    <a:lstStyle/>
                    <a:p>
                      <a:pPr algn="just"/>
                      <a:r>
                        <a:rPr lang="en-US" sz="1600" dirty="0"/>
                        <a:t>Current situation </a:t>
                      </a:r>
                    </a:p>
                  </a:txBody>
                  <a:tcPr/>
                </a:tc>
                <a:tc>
                  <a:txBody>
                    <a:bodyPr/>
                    <a:lstStyle/>
                    <a:p>
                      <a:pPr algn="ctr" rtl="0" fontAlgn="ctr"/>
                      <a:r>
                        <a:rPr lang="en-US" sz="1600" b="0" i="0" u="none" strike="noStrike" dirty="0">
                          <a:solidFill>
                            <a:srgbClr val="000000"/>
                          </a:solidFill>
                          <a:effectLst/>
                          <a:latin typeface="+mn-lt"/>
                        </a:rPr>
                        <a:t>60</a:t>
                      </a:r>
                    </a:p>
                  </a:txBody>
                  <a:tcPr marL="9525" marR="9525" marT="9525" marB="0" anchor="ctr"/>
                </a:tc>
                <a:tc>
                  <a:txBody>
                    <a:bodyPr/>
                    <a:lstStyle/>
                    <a:p>
                      <a:pPr algn="ctr" rtl="0" fontAlgn="ctr"/>
                      <a:r>
                        <a:rPr lang="en-US" sz="1600" b="0" i="0" u="none" strike="noStrike" dirty="0">
                          <a:solidFill>
                            <a:srgbClr val="000000"/>
                          </a:solidFill>
                          <a:effectLst/>
                          <a:latin typeface="+mn-lt"/>
                        </a:rPr>
                        <a:t>145</a:t>
                      </a:r>
                    </a:p>
                  </a:txBody>
                  <a:tcPr marL="9525" marR="9525" marT="9525" marB="0" anchor="ctr"/>
                </a:tc>
                <a:tc>
                  <a:txBody>
                    <a:bodyPr/>
                    <a:lstStyle/>
                    <a:p>
                      <a:pPr algn="ctr" rtl="0" fontAlgn="ctr"/>
                      <a:r>
                        <a:rPr lang="en-US" sz="1600" b="0" i="0" u="none" strike="noStrike" dirty="0">
                          <a:solidFill>
                            <a:srgbClr val="000000"/>
                          </a:solidFill>
                          <a:effectLst/>
                          <a:latin typeface="+mn-lt"/>
                        </a:rPr>
                        <a:t>4000</a:t>
                      </a:r>
                    </a:p>
                  </a:txBody>
                  <a:tcPr marL="9525" marR="9525" marT="9525" marB="0" anchor="ctr"/>
                </a:tc>
                <a:tc>
                  <a:txBody>
                    <a:bodyPr/>
                    <a:lstStyle/>
                    <a:p>
                      <a:pPr algn="ctr" rtl="0" fontAlgn="ctr"/>
                      <a:r>
                        <a:rPr lang="en-US" sz="1600" b="0" i="0" u="none" strike="noStrike" dirty="0">
                          <a:solidFill>
                            <a:srgbClr val="000000"/>
                          </a:solidFill>
                          <a:effectLst/>
                          <a:latin typeface="+mn-lt"/>
                        </a:rPr>
                        <a:t>1000</a:t>
                      </a:r>
                    </a:p>
                  </a:txBody>
                  <a:tcPr marL="9525" marR="9525" marT="9525" marB="0" anchor="ctr"/>
                </a:tc>
                <a:tc>
                  <a:txBody>
                    <a:bodyPr/>
                    <a:lstStyle/>
                    <a:p>
                      <a:pPr algn="ctr" rtl="0" fontAlgn="ctr"/>
                      <a:r>
                        <a:rPr lang="en-US" sz="1600" b="0" i="0" u="none" strike="noStrike">
                          <a:solidFill>
                            <a:srgbClr val="000000"/>
                          </a:solidFill>
                          <a:effectLst/>
                          <a:latin typeface="+mn-lt"/>
                        </a:rPr>
                        <a:t>850</a:t>
                      </a:r>
                    </a:p>
                  </a:txBody>
                  <a:tcPr marL="9525" marR="9525" marT="9525" marB="0" anchor="ctr"/>
                </a:tc>
                <a:tc>
                  <a:txBody>
                    <a:bodyPr/>
                    <a:lstStyle/>
                    <a:p>
                      <a:pPr algn="ctr" rtl="0" fontAlgn="ctr"/>
                      <a:r>
                        <a:rPr lang="en-US" sz="1600" b="0" i="0" u="none" strike="noStrike">
                          <a:solidFill>
                            <a:srgbClr val="000000"/>
                          </a:solidFill>
                          <a:effectLst/>
                          <a:latin typeface="+mn-lt"/>
                        </a:rPr>
                        <a:t>3000</a:t>
                      </a:r>
                    </a:p>
                  </a:txBody>
                  <a:tcPr marL="9525" marR="9525" marT="9525" marB="0" anchor="ctr"/>
                </a:tc>
                <a:tc>
                  <a:txBody>
                    <a:bodyPr/>
                    <a:lstStyle/>
                    <a:p>
                      <a:pPr algn="ctr" fontAlgn="b"/>
                      <a:r>
                        <a:rPr lang="en-US" sz="1600" b="0" i="0" u="none" strike="noStrike">
                          <a:solidFill>
                            <a:srgbClr val="000000"/>
                          </a:solidFill>
                          <a:effectLst/>
                          <a:latin typeface="+mn-lt"/>
                        </a:rPr>
                        <a:t>4850</a:t>
                      </a:r>
                    </a:p>
                  </a:txBody>
                  <a:tcPr marL="9525" marR="9525" marT="9525" marB="0" anchor="ctr"/>
                </a:tc>
                <a:tc>
                  <a:txBody>
                    <a:bodyPr/>
                    <a:lstStyle/>
                    <a:p>
                      <a:pPr algn="ctr" rtl="0" fontAlgn="ctr"/>
                      <a:r>
                        <a:rPr lang="en-US" sz="1600" b="0" i="0" u="none" strike="noStrike">
                          <a:solidFill>
                            <a:srgbClr val="000000"/>
                          </a:solidFill>
                          <a:effectLst/>
                          <a:latin typeface="+mn-lt"/>
                        </a:rPr>
                        <a:t>-850</a:t>
                      </a:r>
                    </a:p>
                  </a:txBody>
                  <a:tcPr marL="9525" marR="9525" marT="9525" marB="0" anchor="ctr"/>
                </a:tc>
                <a:extLst>
                  <a:ext uri="{0D108BD9-81ED-4DB2-BD59-A6C34878D82A}">
                    <a16:rowId xmlns:a16="http://schemas.microsoft.com/office/drawing/2014/main" val="1722476067"/>
                  </a:ext>
                </a:extLst>
              </a:tr>
              <a:tr h="454362">
                <a:tc>
                  <a:txBody>
                    <a:bodyPr/>
                    <a:lstStyle/>
                    <a:p>
                      <a:pPr algn="just"/>
                      <a:r>
                        <a:rPr lang="en-US" sz="1600" b="1" dirty="0"/>
                        <a:t>Breakeven (BE)</a:t>
                      </a:r>
                    </a:p>
                  </a:txBody>
                  <a:tcPr/>
                </a:tc>
                <a:tc>
                  <a:txBody>
                    <a:bodyPr/>
                    <a:lstStyle/>
                    <a:p>
                      <a:pPr algn="ctr" rtl="0" fontAlgn="ctr"/>
                      <a:r>
                        <a:rPr lang="en-US" sz="1600" b="0" i="0" u="none" strike="noStrike">
                          <a:solidFill>
                            <a:srgbClr val="000000"/>
                          </a:solidFill>
                          <a:effectLst/>
                          <a:latin typeface="+mn-lt"/>
                        </a:rPr>
                        <a:t>60</a:t>
                      </a:r>
                    </a:p>
                  </a:txBody>
                  <a:tcPr marL="9525" marR="9525" marT="9525" marB="0" anchor="ctr"/>
                </a:tc>
                <a:tc>
                  <a:txBody>
                    <a:bodyPr/>
                    <a:lstStyle/>
                    <a:p>
                      <a:pPr algn="ctr" rtl="0" fontAlgn="ctr"/>
                      <a:r>
                        <a:rPr lang="en-US" sz="1600" b="0" i="0" u="none" strike="noStrike">
                          <a:solidFill>
                            <a:srgbClr val="000000"/>
                          </a:solidFill>
                          <a:effectLst/>
                          <a:latin typeface="+mn-lt"/>
                        </a:rPr>
                        <a:t>120</a:t>
                      </a:r>
                    </a:p>
                  </a:txBody>
                  <a:tcPr marL="9525" marR="9525" marT="9525" marB="0" anchor="ctr"/>
                </a:tc>
                <a:tc>
                  <a:txBody>
                    <a:bodyPr/>
                    <a:lstStyle/>
                    <a:p>
                      <a:pPr algn="ctr" rtl="0" fontAlgn="ctr"/>
                      <a:r>
                        <a:rPr lang="en-US" sz="1600" b="0" i="0" u="none" strike="noStrike">
                          <a:solidFill>
                            <a:srgbClr val="000000"/>
                          </a:solidFill>
                          <a:effectLst/>
                          <a:latin typeface="+mn-lt"/>
                        </a:rPr>
                        <a:t>5000</a:t>
                      </a:r>
                    </a:p>
                  </a:txBody>
                  <a:tcPr marL="9525" marR="9525" marT="9525" marB="0" anchor="ctr"/>
                </a:tc>
                <a:tc>
                  <a:txBody>
                    <a:bodyPr/>
                    <a:lstStyle/>
                    <a:p>
                      <a:pPr algn="ctr" rtl="0" fontAlgn="ctr"/>
                      <a:r>
                        <a:rPr lang="en-US" sz="1600" b="0" i="0" u="none" strike="noStrike" dirty="0">
                          <a:solidFill>
                            <a:srgbClr val="000000"/>
                          </a:solidFill>
                          <a:effectLst/>
                          <a:latin typeface="+mn-lt"/>
                        </a:rPr>
                        <a:t>950</a:t>
                      </a:r>
                    </a:p>
                  </a:txBody>
                  <a:tcPr marL="9525" marR="9525" marT="9525" marB="0" anchor="ctr"/>
                </a:tc>
                <a:tc>
                  <a:txBody>
                    <a:bodyPr/>
                    <a:lstStyle/>
                    <a:p>
                      <a:pPr algn="ctr" rtl="0" fontAlgn="ctr"/>
                      <a:r>
                        <a:rPr lang="en-US" sz="1600" b="0" i="0" u="none" strike="noStrike" dirty="0">
                          <a:solidFill>
                            <a:srgbClr val="000000"/>
                          </a:solidFill>
                          <a:effectLst/>
                          <a:latin typeface="+mn-lt"/>
                        </a:rPr>
                        <a:t>1050</a:t>
                      </a:r>
                    </a:p>
                  </a:txBody>
                  <a:tcPr marL="9525" marR="9525" marT="9525" marB="0" anchor="ctr"/>
                </a:tc>
                <a:tc>
                  <a:txBody>
                    <a:bodyPr/>
                    <a:lstStyle/>
                    <a:p>
                      <a:pPr algn="ctr" rtl="0" fontAlgn="ctr"/>
                      <a:r>
                        <a:rPr lang="en-US" sz="1600" b="0" i="0" u="none" strike="noStrike" dirty="0">
                          <a:solidFill>
                            <a:srgbClr val="000000"/>
                          </a:solidFill>
                          <a:effectLst/>
                          <a:latin typeface="+mn-lt"/>
                        </a:rPr>
                        <a:t>3000</a:t>
                      </a:r>
                    </a:p>
                  </a:txBody>
                  <a:tcPr marL="9525" marR="9525" marT="9525" marB="0" anchor="ctr"/>
                </a:tc>
                <a:tc>
                  <a:txBody>
                    <a:bodyPr/>
                    <a:lstStyle/>
                    <a:p>
                      <a:pPr algn="ctr" fontAlgn="b"/>
                      <a:r>
                        <a:rPr lang="en-US" sz="1600" b="0" i="0" u="none" strike="noStrike" dirty="0">
                          <a:solidFill>
                            <a:srgbClr val="000000"/>
                          </a:solidFill>
                          <a:effectLst/>
                          <a:latin typeface="+mn-lt"/>
                        </a:rPr>
                        <a:t>5000</a:t>
                      </a:r>
                    </a:p>
                  </a:txBody>
                  <a:tcPr marL="9525" marR="9525" marT="9525" marB="0" anchor="ctr"/>
                </a:tc>
                <a:tc>
                  <a:txBody>
                    <a:bodyPr/>
                    <a:lstStyle/>
                    <a:p>
                      <a:pPr algn="ctr" rtl="0" fontAlgn="ctr"/>
                      <a:r>
                        <a:rPr lang="en-US" sz="1600" b="0" i="0" u="none" strike="noStrike">
                          <a:solidFill>
                            <a:srgbClr val="000000"/>
                          </a:solidFill>
                          <a:effectLst/>
                          <a:latin typeface="+mn-lt"/>
                        </a:rPr>
                        <a:t>0</a:t>
                      </a:r>
                    </a:p>
                  </a:txBody>
                  <a:tcPr marL="9525" marR="9525" marT="9525" marB="0" anchor="ctr"/>
                </a:tc>
                <a:extLst>
                  <a:ext uri="{0D108BD9-81ED-4DB2-BD59-A6C34878D82A}">
                    <a16:rowId xmlns:a16="http://schemas.microsoft.com/office/drawing/2014/main" val="3586482839"/>
                  </a:ext>
                </a:extLst>
              </a:tr>
              <a:tr h="454362">
                <a:tc>
                  <a:txBody>
                    <a:bodyPr/>
                    <a:lstStyle/>
                    <a:p>
                      <a:pPr algn="just"/>
                      <a:r>
                        <a:rPr lang="en-US" sz="1600" b="1" dirty="0"/>
                        <a:t>MSY</a:t>
                      </a:r>
                    </a:p>
                  </a:txBody>
                  <a:tcPr/>
                </a:tc>
                <a:tc>
                  <a:txBody>
                    <a:bodyPr/>
                    <a:lstStyle/>
                    <a:p>
                      <a:pPr algn="ctr" rtl="0" fontAlgn="ctr"/>
                      <a:r>
                        <a:rPr lang="en-US" sz="1600" b="0" i="0" u="none" strike="noStrike">
                          <a:solidFill>
                            <a:srgbClr val="000000"/>
                          </a:solidFill>
                          <a:effectLst/>
                          <a:latin typeface="+mn-lt"/>
                        </a:rPr>
                        <a:t>60</a:t>
                      </a:r>
                    </a:p>
                  </a:txBody>
                  <a:tcPr marL="9525" marR="9525" marT="9525" marB="0" anchor="ctr"/>
                </a:tc>
                <a:tc>
                  <a:txBody>
                    <a:bodyPr/>
                    <a:lstStyle/>
                    <a:p>
                      <a:pPr algn="ctr" rtl="0" fontAlgn="ctr"/>
                      <a:r>
                        <a:rPr lang="en-US" sz="1600" b="0" i="0" u="none" strike="noStrike">
                          <a:solidFill>
                            <a:srgbClr val="000000"/>
                          </a:solidFill>
                          <a:effectLst/>
                          <a:latin typeface="+mn-lt"/>
                        </a:rPr>
                        <a:t>80</a:t>
                      </a:r>
                    </a:p>
                  </a:txBody>
                  <a:tcPr marL="9525" marR="9525" marT="9525" marB="0" anchor="ctr"/>
                </a:tc>
                <a:tc>
                  <a:txBody>
                    <a:bodyPr/>
                    <a:lstStyle/>
                    <a:p>
                      <a:pPr algn="ctr" rtl="0" fontAlgn="ctr"/>
                      <a:r>
                        <a:rPr lang="en-US" sz="1600" b="0" i="0" u="none" strike="noStrike">
                          <a:solidFill>
                            <a:srgbClr val="000000"/>
                          </a:solidFill>
                          <a:effectLst/>
                          <a:latin typeface="+mn-lt"/>
                        </a:rPr>
                        <a:t>8500</a:t>
                      </a:r>
                    </a:p>
                  </a:txBody>
                  <a:tcPr marL="9525" marR="9525" marT="9525" marB="0" anchor="ctr"/>
                </a:tc>
                <a:tc>
                  <a:txBody>
                    <a:bodyPr/>
                    <a:lstStyle/>
                    <a:p>
                      <a:pPr algn="ctr" rtl="0" fontAlgn="ctr"/>
                      <a:r>
                        <a:rPr lang="en-US" sz="1600" b="0" i="0" u="none" strike="noStrike">
                          <a:solidFill>
                            <a:srgbClr val="000000"/>
                          </a:solidFill>
                          <a:effectLst/>
                          <a:latin typeface="+mn-lt"/>
                        </a:rPr>
                        <a:t>500</a:t>
                      </a:r>
                    </a:p>
                  </a:txBody>
                  <a:tcPr marL="9525" marR="9525" marT="9525" marB="0" anchor="ctr"/>
                </a:tc>
                <a:tc>
                  <a:txBody>
                    <a:bodyPr/>
                    <a:lstStyle/>
                    <a:p>
                      <a:pPr algn="ctr" rtl="0" fontAlgn="ctr"/>
                      <a:r>
                        <a:rPr lang="en-US" sz="1600" b="0" i="0" u="none" strike="noStrike">
                          <a:solidFill>
                            <a:srgbClr val="000000"/>
                          </a:solidFill>
                          <a:effectLst/>
                          <a:latin typeface="+mn-lt"/>
                        </a:rPr>
                        <a:t>500</a:t>
                      </a:r>
                    </a:p>
                  </a:txBody>
                  <a:tcPr marL="9525" marR="9525" marT="9525" marB="0" anchor="ctr"/>
                </a:tc>
                <a:tc>
                  <a:txBody>
                    <a:bodyPr/>
                    <a:lstStyle/>
                    <a:p>
                      <a:pPr algn="ctr" rtl="0" fontAlgn="ctr"/>
                      <a:r>
                        <a:rPr lang="en-US" sz="1600" b="0" i="0" u="none" strike="noStrike" dirty="0">
                          <a:solidFill>
                            <a:srgbClr val="000000"/>
                          </a:solidFill>
                          <a:effectLst/>
                          <a:latin typeface="+mn-lt"/>
                        </a:rPr>
                        <a:t>3000</a:t>
                      </a:r>
                    </a:p>
                  </a:txBody>
                  <a:tcPr marL="9525" marR="9525" marT="9525" marB="0" anchor="ctr"/>
                </a:tc>
                <a:tc>
                  <a:txBody>
                    <a:bodyPr/>
                    <a:lstStyle/>
                    <a:p>
                      <a:pPr algn="ctr" fontAlgn="b"/>
                      <a:r>
                        <a:rPr lang="en-US" sz="1600" b="0" i="0" u="none" strike="noStrike" dirty="0">
                          <a:solidFill>
                            <a:srgbClr val="000000"/>
                          </a:solidFill>
                          <a:effectLst/>
                          <a:latin typeface="+mn-lt"/>
                        </a:rPr>
                        <a:t>4000</a:t>
                      </a:r>
                    </a:p>
                  </a:txBody>
                  <a:tcPr marL="9525" marR="9525" marT="9525" marB="0" anchor="ctr"/>
                </a:tc>
                <a:tc>
                  <a:txBody>
                    <a:bodyPr/>
                    <a:lstStyle/>
                    <a:p>
                      <a:pPr algn="ctr" rtl="0" fontAlgn="ctr"/>
                      <a:r>
                        <a:rPr lang="en-US" sz="1600" b="0" i="0" u="none" strike="noStrike" dirty="0">
                          <a:solidFill>
                            <a:srgbClr val="000000"/>
                          </a:solidFill>
                          <a:effectLst/>
                          <a:latin typeface="+mn-lt"/>
                        </a:rPr>
                        <a:t>4,500</a:t>
                      </a:r>
                    </a:p>
                  </a:txBody>
                  <a:tcPr marL="9525" marR="9525" marT="9525" marB="0" anchor="ctr"/>
                </a:tc>
                <a:extLst>
                  <a:ext uri="{0D108BD9-81ED-4DB2-BD59-A6C34878D82A}">
                    <a16:rowId xmlns:a16="http://schemas.microsoft.com/office/drawing/2014/main" val="126417179"/>
                  </a:ext>
                </a:extLst>
              </a:tr>
              <a:tr h="454362">
                <a:tc>
                  <a:txBody>
                    <a:bodyPr/>
                    <a:lstStyle/>
                    <a:p>
                      <a:pPr algn="just"/>
                      <a:r>
                        <a:rPr lang="en-US" sz="1600" b="1" dirty="0"/>
                        <a:t>MEY</a:t>
                      </a:r>
                    </a:p>
                  </a:txBody>
                  <a:tcPr/>
                </a:tc>
                <a:tc>
                  <a:txBody>
                    <a:bodyPr/>
                    <a:lstStyle/>
                    <a:p>
                      <a:pPr algn="ctr" rtl="0" fontAlgn="ctr"/>
                      <a:r>
                        <a:rPr lang="en-US" sz="1600" b="0" i="0" u="none" strike="noStrike">
                          <a:solidFill>
                            <a:srgbClr val="000000"/>
                          </a:solidFill>
                          <a:effectLst/>
                          <a:latin typeface="+mn-lt"/>
                        </a:rPr>
                        <a:t>60</a:t>
                      </a:r>
                    </a:p>
                  </a:txBody>
                  <a:tcPr marL="9525" marR="9525" marT="9525" marB="0" anchor="ctr"/>
                </a:tc>
                <a:tc>
                  <a:txBody>
                    <a:bodyPr/>
                    <a:lstStyle/>
                    <a:p>
                      <a:pPr algn="ctr" rtl="0" fontAlgn="ctr"/>
                      <a:r>
                        <a:rPr lang="en-US" sz="2800" b="1" i="0" u="none" strike="noStrike" dirty="0">
                          <a:solidFill>
                            <a:srgbClr val="0070C0"/>
                          </a:solidFill>
                          <a:effectLst/>
                          <a:latin typeface="+mn-lt"/>
                        </a:rPr>
                        <a:t>60</a:t>
                      </a:r>
                    </a:p>
                  </a:txBody>
                  <a:tcPr marL="9525" marR="9525" marT="9525" marB="0" anchor="ctr"/>
                </a:tc>
                <a:tc>
                  <a:txBody>
                    <a:bodyPr/>
                    <a:lstStyle/>
                    <a:p>
                      <a:pPr algn="ctr" rtl="0" fontAlgn="ctr"/>
                      <a:r>
                        <a:rPr lang="en-US" sz="1600" b="0" i="0" u="none" strike="noStrike">
                          <a:solidFill>
                            <a:srgbClr val="000000"/>
                          </a:solidFill>
                          <a:effectLst/>
                          <a:latin typeface="+mn-lt"/>
                        </a:rPr>
                        <a:t>12000</a:t>
                      </a:r>
                    </a:p>
                  </a:txBody>
                  <a:tcPr marL="9525" marR="9525" marT="9525" marB="0" anchor="ctr"/>
                </a:tc>
                <a:tc>
                  <a:txBody>
                    <a:bodyPr/>
                    <a:lstStyle/>
                    <a:p>
                      <a:pPr algn="ctr" rtl="0" fontAlgn="ctr"/>
                      <a:r>
                        <a:rPr lang="en-US" sz="1600" b="0" i="0" u="none" strike="noStrike">
                          <a:solidFill>
                            <a:srgbClr val="000000"/>
                          </a:solidFill>
                          <a:effectLst/>
                          <a:latin typeface="+mn-lt"/>
                        </a:rPr>
                        <a:t>250</a:t>
                      </a:r>
                    </a:p>
                  </a:txBody>
                  <a:tcPr marL="9525" marR="9525" marT="9525" marB="0" anchor="ctr"/>
                </a:tc>
                <a:tc>
                  <a:txBody>
                    <a:bodyPr/>
                    <a:lstStyle/>
                    <a:p>
                      <a:pPr algn="ctr" rtl="0" fontAlgn="ctr"/>
                      <a:r>
                        <a:rPr lang="en-US" sz="1600" b="0" i="0" u="none" strike="noStrike">
                          <a:solidFill>
                            <a:srgbClr val="000000"/>
                          </a:solidFill>
                          <a:effectLst/>
                          <a:latin typeface="+mn-lt"/>
                        </a:rPr>
                        <a:t>350</a:t>
                      </a:r>
                    </a:p>
                  </a:txBody>
                  <a:tcPr marL="9525" marR="9525" marT="9525" marB="0" anchor="ctr"/>
                </a:tc>
                <a:tc>
                  <a:txBody>
                    <a:bodyPr/>
                    <a:lstStyle/>
                    <a:p>
                      <a:pPr algn="ctr" rtl="0" fontAlgn="ctr"/>
                      <a:r>
                        <a:rPr lang="en-US" sz="1600" b="0" i="0" u="none" strike="noStrike">
                          <a:solidFill>
                            <a:srgbClr val="000000"/>
                          </a:solidFill>
                          <a:effectLst/>
                          <a:latin typeface="+mn-lt"/>
                        </a:rPr>
                        <a:t>3000</a:t>
                      </a:r>
                    </a:p>
                  </a:txBody>
                  <a:tcPr marL="9525" marR="9525" marT="9525" marB="0" anchor="ctr"/>
                </a:tc>
                <a:tc>
                  <a:txBody>
                    <a:bodyPr/>
                    <a:lstStyle/>
                    <a:p>
                      <a:pPr algn="ctr" fontAlgn="b"/>
                      <a:r>
                        <a:rPr lang="en-US" sz="1600" b="0" i="0" u="none" strike="noStrike" dirty="0">
                          <a:solidFill>
                            <a:srgbClr val="000000"/>
                          </a:solidFill>
                          <a:effectLst/>
                          <a:latin typeface="+mn-lt"/>
                        </a:rPr>
                        <a:t>3600</a:t>
                      </a:r>
                    </a:p>
                  </a:txBody>
                  <a:tcPr marL="9525" marR="9525" marT="9525" marB="0" anchor="ctr"/>
                </a:tc>
                <a:tc>
                  <a:txBody>
                    <a:bodyPr/>
                    <a:lstStyle/>
                    <a:p>
                      <a:pPr algn="ctr" rtl="0" fontAlgn="ctr"/>
                      <a:r>
                        <a:rPr lang="en-US" sz="1600" b="0" i="0" u="none" strike="noStrike" dirty="0">
                          <a:solidFill>
                            <a:srgbClr val="000000"/>
                          </a:solidFill>
                          <a:effectLst/>
                          <a:latin typeface="+mn-lt"/>
                        </a:rPr>
                        <a:t>8,400</a:t>
                      </a:r>
                    </a:p>
                  </a:txBody>
                  <a:tcPr marL="9525" marR="9525" marT="9525" marB="0" anchor="ctr"/>
                </a:tc>
                <a:extLst>
                  <a:ext uri="{0D108BD9-81ED-4DB2-BD59-A6C34878D82A}">
                    <a16:rowId xmlns:a16="http://schemas.microsoft.com/office/drawing/2014/main" val="1231852446"/>
                  </a:ext>
                </a:extLst>
              </a:tr>
            </a:tbl>
          </a:graphicData>
        </a:graphic>
      </p:graphicFrame>
    </p:spTree>
    <p:extLst>
      <p:ext uri="{BB962C8B-B14F-4D97-AF65-F5344CB8AC3E}">
        <p14:creationId xmlns:p14="http://schemas.microsoft.com/office/powerpoint/2010/main" val="37001018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BB9CBE9-835F-4D7F-BC7E-D96299DCD5BF}"/>
              </a:ext>
            </a:extLst>
          </p:cNvPr>
          <p:cNvSpPr/>
          <p:nvPr/>
        </p:nvSpPr>
        <p:spPr>
          <a:xfrm>
            <a:off x="241517" y="785312"/>
            <a:ext cx="8568952" cy="2739211"/>
          </a:xfrm>
          <a:prstGeom prst="rect">
            <a:avLst/>
          </a:prstGeom>
        </p:spPr>
        <p:txBody>
          <a:bodyPr wrap="square">
            <a:spAutoFit/>
          </a:bodyPr>
          <a:lstStyle/>
          <a:p>
            <a:pPr marL="457200" indent="-457200" algn="just" eaLnBrk="1" hangingPunct="1">
              <a:buFont typeface="+mj-lt"/>
              <a:buAutoNum type="arabicParenR" startAt="2"/>
            </a:pPr>
            <a:r>
              <a:rPr lang="en-US" sz="2800" b="1" dirty="0">
                <a:solidFill>
                  <a:srgbClr val="0070C0"/>
                </a:solidFill>
                <a:latin typeface="Calibri" panose="020F0502020204030204" pitchFamily="34" charset="0"/>
              </a:rPr>
              <a:t>Long-run sustainable fishery policy</a:t>
            </a:r>
          </a:p>
          <a:p>
            <a:pPr marL="457200" indent="-457200" algn="just" eaLnBrk="1" hangingPunct="1">
              <a:buFont typeface="+mj-lt"/>
              <a:buAutoNum type="arabicParenR" startAt="2"/>
            </a:pPr>
            <a:endParaRPr lang="en-US" dirty="0">
              <a:latin typeface="Calibri" panose="020F0502020204030204" pitchFamily="34" charset="0"/>
            </a:endParaRPr>
          </a:p>
          <a:p>
            <a:pPr marL="457200" indent="-457200" algn="just" eaLnBrk="1" hangingPunct="1">
              <a:buFont typeface="Wingdings" panose="05000000000000000000" pitchFamily="2" charset="2"/>
              <a:buChar char="ü"/>
            </a:pPr>
            <a:r>
              <a:rPr lang="en-US" dirty="0">
                <a:latin typeface="Calibri" panose="020F0502020204030204" pitchFamily="34" charset="0"/>
              </a:rPr>
              <a:t>All inputs can be varied (reduced or increased), hence all </a:t>
            </a:r>
            <a:r>
              <a:rPr lang="en-US" b="1" dirty="0">
                <a:latin typeface="Calibri" panose="020F0502020204030204" pitchFamily="34" charset="0"/>
              </a:rPr>
              <a:t>costs</a:t>
            </a:r>
            <a:r>
              <a:rPr lang="en-US" dirty="0">
                <a:latin typeface="Calibri" panose="020F0502020204030204" pitchFamily="34" charset="0"/>
              </a:rPr>
              <a:t> </a:t>
            </a:r>
            <a:r>
              <a:rPr lang="en-US" b="1" dirty="0">
                <a:latin typeface="Calibri" panose="020F0502020204030204" pitchFamily="34" charset="0"/>
              </a:rPr>
              <a:t>variable.</a:t>
            </a:r>
            <a:endParaRPr lang="en-US" dirty="0">
              <a:latin typeface="Calibri" panose="020F0502020204030204" pitchFamily="34" charset="0"/>
            </a:endParaRPr>
          </a:p>
          <a:p>
            <a:pPr marL="457200" indent="-457200" algn="just" eaLnBrk="1" hangingPunct="1">
              <a:buFont typeface="Wingdings" panose="05000000000000000000" pitchFamily="2" charset="2"/>
              <a:buChar char="ü"/>
            </a:pPr>
            <a:endParaRPr lang="en-US" dirty="0">
              <a:latin typeface="Calibri" panose="020F0502020204030204" pitchFamily="34" charset="0"/>
            </a:endParaRPr>
          </a:p>
          <a:p>
            <a:pPr marL="457200" indent="-457200" algn="just" eaLnBrk="1" hangingPunct="1">
              <a:buFont typeface="Wingdings" panose="05000000000000000000" pitchFamily="2" charset="2"/>
              <a:buChar char="ü"/>
            </a:pPr>
            <a:r>
              <a:rPr lang="en-US" dirty="0">
                <a:latin typeface="Calibri" panose="020F0502020204030204" pitchFamily="34" charset="0"/>
              </a:rPr>
              <a:t>Because the fisherman can adjust to change inputs in the long run as per the tendency of the prevailing economy.</a:t>
            </a:r>
          </a:p>
        </p:txBody>
      </p:sp>
      <p:graphicFrame>
        <p:nvGraphicFramePr>
          <p:cNvPr id="5" name="Table 4">
            <a:extLst>
              <a:ext uri="{FF2B5EF4-FFF2-40B4-BE49-F238E27FC236}">
                <a16:creationId xmlns:a16="http://schemas.microsoft.com/office/drawing/2014/main" id="{D2E59912-F6E2-4C01-88FF-DF1B481E148D}"/>
              </a:ext>
            </a:extLst>
          </p:cNvPr>
          <p:cNvGraphicFramePr>
            <a:graphicFrameLocks noGrp="1"/>
          </p:cNvGraphicFramePr>
          <p:nvPr>
            <p:extLst>
              <p:ext uri="{D42A27DB-BD31-4B8C-83A1-F6EECF244321}">
                <p14:modId xmlns:p14="http://schemas.microsoft.com/office/powerpoint/2010/main" val="2344217403"/>
              </p:ext>
            </p:extLst>
          </p:nvPr>
        </p:nvGraphicFramePr>
        <p:xfrm>
          <a:off x="241517" y="3717032"/>
          <a:ext cx="8647330" cy="2646084"/>
        </p:xfrm>
        <a:graphic>
          <a:graphicData uri="http://schemas.openxmlformats.org/drawingml/2006/table">
            <a:tbl>
              <a:tblPr firstRow="1" bandRow="1">
                <a:tableStyleId>{5940675A-B579-460E-94D1-54222C63F5DA}</a:tableStyleId>
              </a:tblPr>
              <a:tblGrid>
                <a:gridCol w="1122494">
                  <a:extLst>
                    <a:ext uri="{9D8B030D-6E8A-4147-A177-3AD203B41FA5}">
                      <a16:colId xmlns:a16="http://schemas.microsoft.com/office/drawing/2014/main" val="2963414353"/>
                    </a:ext>
                  </a:extLst>
                </a:gridCol>
                <a:gridCol w="846914">
                  <a:extLst>
                    <a:ext uri="{9D8B030D-6E8A-4147-A177-3AD203B41FA5}">
                      <a16:colId xmlns:a16="http://schemas.microsoft.com/office/drawing/2014/main" val="4290394606"/>
                    </a:ext>
                  </a:extLst>
                </a:gridCol>
                <a:gridCol w="1195406">
                  <a:extLst>
                    <a:ext uri="{9D8B030D-6E8A-4147-A177-3AD203B41FA5}">
                      <a16:colId xmlns:a16="http://schemas.microsoft.com/office/drawing/2014/main" val="2634580515"/>
                    </a:ext>
                  </a:extLst>
                </a:gridCol>
                <a:gridCol w="1032005">
                  <a:extLst>
                    <a:ext uri="{9D8B030D-6E8A-4147-A177-3AD203B41FA5}">
                      <a16:colId xmlns:a16="http://schemas.microsoft.com/office/drawing/2014/main" val="1012757892"/>
                    </a:ext>
                  </a:extLst>
                </a:gridCol>
                <a:gridCol w="1169605">
                  <a:extLst>
                    <a:ext uri="{9D8B030D-6E8A-4147-A177-3AD203B41FA5}">
                      <a16:colId xmlns:a16="http://schemas.microsoft.com/office/drawing/2014/main" val="1985508261"/>
                    </a:ext>
                  </a:extLst>
                </a:gridCol>
                <a:gridCol w="756802">
                  <a:extLst>
                    <a:ext uri="{9D8B030D-6E8A-4147-A177-3AD203B41FA5}">
                      <a16:colId xmlns:a16="http://schemas.microsoft.com/office/drawing/2014/main" val="1012668416"/>
                    </a:ext>
                  </a:extLst>
                </a:gridCol>
                <a:gridCol w="769700">
                  <a:extLst>
                    <a:ext uri="{9D8B030D-6E8A-4147-A177-3AD203B41FA5}">
                      <a16:colId xmlns:a16="http://schemas.microsoft.com/office/drawing/2014/main" val="3887208902"/>
                    </a:ext>
                  </a:extLst>
                </a:gridCol>
                <a:gridCol w="769700">
                  <a:extLst>
                    <a:ext uri="{9D8B030D-6E8A-4147-A177-3AD203B41FA5}">
                      <a16:colId xmlns:a16="http://schemas.microsoft.com/office/drawing/2014/main" val="3261406138"/>
                    </a:ext>
                  </a:extLst>
                </a:gridCol>
                <a:gridCol w="984704">
                  <a:extLst>
                    <a:ext uri="{9D8B030D-6E8A-4147-A177-3AD203B41FA5}">
                      <a16:colId xmlns:a16="http://schemas.microsoft.com/office/drawing/2014/main" val="2591125619"/>
                    </a:ext>
                  </a:extLst>
                </a:gridCol>
              </a:tblGrid>
              <a:tr h="502190">
                <a:tc>
                  <a:txBody>
                    <a:bodyPr/>
                    <a:lstStyle/>
                    <a:p>
                      <a:pPr algn="just"/>
                      <a:r>
                        <a:rPr lang="en-US" sz="1600" b="1" dirty="0"/>
                        <a:t>Reference point </a:t>
                      </a:r>
                    </a:p>
                  </a:txBody>
                  <a:tcPr anchor="ctr"/>
                </a:tc>
                <a:tc>
                  <a:txBody>
                    <a:bodyPr/>
                    <a:lstStyle/>
                    <a:p>
                      <a:pPr algn="just"/>
                      <a:r>
                        <a:rPr lang="en-US" sz="1600" b="1" dirty="0"/>
                        <a:t>No of vessel </a:t>
                      </a:r>
                    </a:p>
                  </a:txBody>
                  <a:tcPr anchor="ctr"/>
                </a:tc>
                <a:tc>
                  <a:txBody>
                    <a:bodyPr/>
                    <a:lstStyle/>
                    <a:p>
                      <a:pPr algn="just"/>
                      <a:r>
                        <a:rPr lang="en-US" sz="1600" b="1" dirty="0"/>
                        <a:t>Effort (day at sea)</a:t>
                      </a:r>
                    </a:p>
                  </a:txBody>
                  <a:tcPr anchor="ctr"/>
                </a:tc>
                <a:tc>
                  <a:txBody>
                    <a:bodyPr/>
                    <a:lstStyle/>
                    <a:p>
                      <a:pPr algn="just"/>
                      <a:r>
                        <a:rPr lang="en-US" sz="1600" b="1" dirty="0"/>
                        <a:t>Total revenue </a:t>
                      </a:r>
                    </a:p>
                  </a:txBody>
                  <a:tcPr anchor="ctr"/>
                </a:tc>
                <a:tc>
                  <a:txBody>
                    <a:bodyPr/>
                    <a:lstStyle/>
                    <a:p>
                      <a:pPr algn="just"/>
                      <a:r>
                        <a:rPr lang="en-US" sz="1600" b="1" dirty="0"/>
                        <a:t>Variable cost</a:t>
                      </a:r>
                    </a:p>
                  </a:txBody>
                  <a:tcPr anchor="ctr"/>
                </a:tc>
                <a:tc>
                  <a:txBody>
                    <a:bodyPr/>
                    <a:lstStyle/>
                    <a:p>
                      <a:pPr algn="just"/>
                      <a:r>
                        <a:rPr lang="en-US" sz="1600" b="1" dirty="0"/>
                        <a:t>Wage </a:t>
                      </a:r>
                    </a:p>
                  </a:txBody>
                  <a:tcPr anchor="ctr"/>
                </a:tc>
                <a:tc>
                  <a:txBody>
                    <a:bodyPr/>
                    <a:lstStyle/>
                    <a:p>
                      <a:pPr algn="just"/>
                      <a:r>
                        <a:rPr lang="en-US" sz="1600" b="1" dirty="0"/>
                        <a:t>Fixed </a:t>
                      </a:r>
                    </a:p>
                  </a:txBody>
                  <a:tcPr anchor="ctr"/>
                </a:tc>
                <a:tc>
                  <a:txBody>
                    <a:bodyPr/>
                    <a:lstStyle/>
                    <a:p>
                      <a:pPr algn="just"/>
                      <a:r>
                        <a:rPr lang="en-US" sz="1600" b="1" dirty="0"/>
                        <a:t>Total cost</a:t>
                      </a:r>
                    </a:p>
                  </a:txBody>
                  <a:tcPr anchor="ctr"/>
                </a:tc>
                <a:tc>
                  <a:txBody>
                    <a:bodyPr/>
                    <a:lstStyle/>
                    <a:p>
                      <a:pPr algn="just"/>
                      <a:r>
                        <a:rPr lang="en-US" sz="1600" b="1" dirty="0"/>
                        <a:t>Net benefit </a:t>
                      </a:r>
                    </a:p>
                  </a:txBody>
                  <a:tcPr anchor="ctr"/>
                </a:tc>
                <a:extLst>
                  <a:ext uri="{0D108BD9-81ED-4DB2-BD59-A6C34878D82A}">
                    <a16:rowId xmlns:a16="http://schemas.microsoft.com/office/drawing/2014/main" val="683543707"/>
                  </a:ext>
                </a:extLst>
              </a:tr>
              <a:tr h="454362">
                <a:tc>
                  <a:txBody>
                    <a:bodyPr/>
                    <a:lstStyle/>
                    <a:p>
                      <a:pPr algn="just"/>
                      <a:r>
                        <a:rPr lang="en-US" sz="1600" dirty="0"/>
                        <a:t>Current situation </a:t>
                      </a:r>
                    </a:p>
                  </a:txBody>
                  <a:tcPr/>
                </a:tc>
                <a:tc>
                  <a:txBody>
                    <a:bodyPr/>
                    <a:lstStyle/>
                    <a:p>
                      <a:pPr algn="ctr" rtl="0" fontAlgn="ctr"/>
                      <a:r>
                        <a:rPr lang="en-US" sz="1600" b="0" i="0" u="none" strike="noStrike" dirty="0">
                          <a:solidFill>
                            <a:srgbClr val="000000"/>
                          </a:solidFill>
                          <a:effectLst/>
                          <a:latin typeface="+mn-lt"/>
                        </a:rPr>
                        <a:t>60</a:t>
                      </a:r>
                    </a:p>
                  </a:txBody>
                  <a:tcPr marL="9525" marR="9525" marT="9525" marB="0" anchor="ctr"/>
                </a:tc>
                <a:tc>
                  <a:txBody>
                    <a:bodyPr/>
                    <a:lstStyle/>
                    <a:p>
                      <a:pPr algn="ctr" rtl="0" fontAlgn="ctr"/>
                      <a:r>
                        <a:rPr lang="en-US" sz="1600" b="0" i="0" u="none" strike="noStrike" dirty="0">
                          <a:solidFill>
                            <a:srgbClr val="000000"/>
                          </a:solidFill>
                          <a:effectLst/>
                          <a:latin typeface="+mn-lt"/>
                        </a:rPr>
                        <a:t>60</a:t>
                      </a:r>
                    </a:p>
                  </a:txBody>
                  <a:tcPr marL="9525" marR="9525" marT="9525" marB="0" anchor="ctr"/>
                </a:tc>
                <a:tc>
                  <a:txBody>
                    <a:bodyPr/>
                    <a:lstStyle/>
                    <a:p>
                      <a:pPr algn="ctr" rtl="0" fontAlgn="ctr"/>
                      <a:r>
                        <a:rPr lang="en-US" sz="1600" b="0" i="0" u="none" strike="noStrike" dirty="0">
                          <a:solidFill>
                            <a:srgbClr val="000000"/>
                          </a:solidFill>
                          <a:effectLst/>
                          <a:latin typeface="+mn-lt"/>
                        </a:rPr>
                        <a:t>3500</a:t>
                      </a:r>
                    </a:p>
                  </a:txBody>
                  <a:tcPr marL="9525" marR="9525" marT="9525" marB="0" anchor="ctr"/>
                </a:tc>
                <a:tc>
                  <a:txBody>
                    <a:bodyPr/>
                    <a:lstStyle/>
                    <a:p>
                      <a:pPr algn="ctr" rtl="0" fontAlgn="ctr"/>
                      <a:r>
                        <a:rPr lang="en-US" sz="1600" b="0" i="0" u="none" strike="noStrike" dirty="0">
                          <a:solidFill>
                            <a:srgbClr val="000000"/>
                          </a:solidFill>
                          <a:effectLst/>
                          <a:latin typeface="+mn-lt"/>
                        </a:rPr>
                        <a:t>1000</a:t>
                      </a:r>
                    </a:p>
                  </a:txBody>
                  <a:tcPr marL="9525" marR="9525" marT="9525" marB="0" anchor="ctr"/>
                </a:tc>
                <a:tc>
                  <a:txBody>
                    <a:bodyPr/>
                    <a:lstStyle/>
                    <a:p>
                      <a:pPr algn="ctr" rtl="0" fontAlgn="ctr"/>
                      <a:r>
                        <a:rPr lang="en-US" sz="1600" b="0" i="0" u="none" strike="noStrike" dirty="0">
                          <a:solidFill>
                            <a:srgbClr val="000000"/>
                          </a:solidFill>
                          <a:effectLst/>
                          <a:latin typeface="+mn-lt"/>
                        </a:rPr>
                        <a:t>850</a:t>
                      </a:r>
                    </a:p>
                  </a:txBody>
                  <a:tcPr marL="9525" marR="9525" marT="9525" marB="0" anchor="ctr"/>
                </a:tc>
                <a:tc>
                  <a:txBody>
                    <a:bodyPr/>
                    <a:lstStyle/>
                    <a:p>
                      <a:pPr algn="ctr" rtl="0" fontAlgn="ctr"/>
                      <a:r>
                        <a:rPr lang="en-US" sz="1600" b="0" i="0" u="none" strike="noStrike" dirty="0">
                          <a:solidFill>
                            <a:srgbClr val="000000"/>
                          </a:solidFill>
                          <a:effectLst/>
                          <a:latin typeface="+mn-lt"/>
                        </a:rPr>
                        <a:t>1250</a:t>
                      </a:r>
                    </a:p>
                  </a:txBody>
                  <a:tcPr marL="9525" marR="9525" marT="9525" marB="0" anchor="ctr"/>
                </a:tc>
                <a:tc>
                  <a:txBody>
                    <a:bodyPr/>
                    <a:lstStyle/>
                    <a:p>
                      <a:pPr algn="ctr" fontAlgn="b"/>
                      <a:r>
                        <a:rPr lang="en-US" sz="1600" b="0" i="0" u="none" strike="noStrike" dirty="0">
                          <a:solidFill>
                            <a:srgbClr val="000000"/>
                          </a:solidFill>
                          <a:effectLst/>
                          <a:latin typeface="+mn-lt"/>
                        </a:rPr>
                        <a:t>3100</a:t>
                      </a:r>
                    </a:p>
                  </a:txBody>
                  <a:tcPr marL="9525" marR="9525" marT="9525" marB="0" anchor="ctr"/>
                </a:tc>
                <a:tc>
                  <a:txBody>
                    <a:bodyPr/>
                    <a:lstStyle/>
                    <a:p>
                      <a:pPr algn="ctr" rtl="0" fontAlgn="ctr"/>
                      <a:r>
                        <a:rPr lang="en-US" sz="1600" b="0" i="0" u="none" strike="noStrike" dirty="0">
                          <a:solidFill>
                            <a:srgbClr val="000000"/>
                          </a:solidFill>
                          <a:effectLst/>
                          <a:latin typeface="+mn-lt"/>
                        </a:rPr>
                        <a:t>4,00</a:t>
                      </a:r>
                    </a:p>
                  </a:txBody>
                  <a:tcPr marL="9525" marR="9525" marT="9525" marB="0" anchor="ctr"/>
                </a:tc>
                <a:extLst>
                  <a:ext uri="{0D108BD9-81ED-4DB2-BD59-A6C34878D82A}">
                    <a16:rowId xmlns:a16="http://schemas.microsoft.com/office/drawing/2014/main" val="1722476067"/>
                  </a:ext>
                </a:extLst>
              </a:tr>
              <a:tr h="454362">
                <a:tc>
                  <a:txBody>
                    <a:bodyPr/>
                    <a:lstStyle/>
                    <a:p>
                      <a:pPr algn="just"/>
                      <a:r>
                        <a:rPr lang="en-US" sz="1600" b="1" dirty="0"/>
                        <a:t>OMY (BE)</a:t>
                      </a:r>
                    </a:p>
                  </a:txBody>
                  <a:tcPr/>
                </a:tc>
                <a:tc>
                  <a:txBody>
                    <a:bodyPr/>
                    <a:lstStyle/>
                    <a:p>
                      <a:pPr algn="ctr" rtl="0" fontAlgn="ctr"/>
                      <a:r>
                        <a:rPr lang="en-US" sz="1600" b="0" i="0" u="none" strike="noStrike">
                          <a:solidFill>
                            <a:srgbClr val="000000"/>
                          </a:solidFill>
                          <a:effectLst/>
                          <a:latin typeface="+mn-lt"/>
                        </a:rPr>
                        <a:t>40</a:t>
                      </a:r>
                    </a:p>
                  </a:txBody>
                  <a:tcPr marL="9525" marR="9525" marT="9525" marB="0" anchor="ctr"/>
                </a:tc>
                <a:tc>
                  <a:txBody>
                    <a:bodyPr/>
                    <a:lstStyle/>
                    <a:p>
                      <a:pPr algn="ctr" rtl="0" fontAlgn="ctr"/>
                      <a:r>
                        <a:rPr lang="en-US" sz="1600" b="0" i="0" u="none" strike="noStrike">
                          <a:solidFill>
                            <a:srgbClr val="000000"/>
                          </a:solidFill>
                          <a:effectLst/>
                          <a:latin typeface="+mn-lt"/>
                        </a:rPr>
                        <a:t>72</a:t>
                      </a:r>
                    </a:p>
                  </a:txBody>
                  <a:tcPr marL="9525" marR="9525" marT="9525" marB="0" anchor="ctr"/>
                </a:tc>
                <a:tc>
                  <a:txBody>
                    <a:bodyPr/>
                    <a:lstStyle/>
                    <a:p>
                      <a:pPr algn="ctr" rtl="0" fontAlgn="ctr"/>
                      <a:r>
                        <a:rPr lang="en-US" sz="1600" b="0" i="0" u="none" strike="noStrike" dirty="0">
                          <a:solidFill>
                            <a:srgbClr val="000000"/>
                          </a:solidFill>
                          <a:effectLst/>
                          <a:latin typeface="+mn-lt"/>
                        </a:rPr>
                        <a:t>3500</a:t>
                      </a:r>
                    </a:p>
                  </a:txBody>
                  <a:tcPr marL="9525" marR="9525" marT="9525" marB="0" anchor="ctr"/>
                </a:tc>
                <a:tc>
                  <a:txBody>
                    <a:bodyPr/>
                    <a:lstStyle/>
                    <a:p>
                      <a:pPr algn="ctr" rtl="0" fontAlgn="ctr"/>
                      <a:r>
                        <a:rPr lang="en-US" sz="1600" b="0" i="0" u="none" strike="noStrike" dirty="0">
                          <a:solidFill>
                            <a:srgbClr val="000000"/>
                          </a:solidFill>
                          <a:effectLst/>
                          <a:latin typeface="+mn-lt"/>
                        </a:rPr>
                        <a:t>950</a:t>
                      </a:r>
                    </a:p>
                  </a:txBody>
                  <a:tcPr marL="9525" marR="9525" marT="9525" marB="0" anchor="ctr"/>
                </a:tc>
                <a:tc>
                  <a:txBody>
                    <a:bodyPr/>
                    <a:lstStyle/>
                    <a:p>
                      <a:pPr algn="ctr" rtl="0" fontAlgn="ctr"/>
                      <a:r>
                        <a:rPr lang="en-US" sz="1600" b="0" i="0" u="none" strike="noStrike" dirty="0">
                          <a:solidFill>
                            <a:srgbClr val="000000"/>
                          </a:solidFill>
                          <a:effectLst/>
                          <a:latin typeface="+mn-lt"/>
                        </a:rPr>
                        <a:t>800</a:t>
                      </a:r>
                    </a:p>
                  </a:txBody>
                  <a:tcPr marL="9525" marR="9525" marT="9525" marB="0" anchor="ctr"/>
                </a:tc>
                <a:tc>
                  <a:txBody>
                    <a:bodyPr/>
                    <a:lstStyle/>
                    <a:p>
                      <a:pPr algn="ctr" rtl="0" fontAlgn="ctr"/>
                      <a:r>
                        <a:rPr lang="en-US" sz="1600" b="0" i="0" u="none" strike="noStrike" dirty="0">
                          <a:solidFill>
                            <a:srgbClr val="000000"/>
                          </a:solidFill>
                          <a:effectLst/>
                          <a:latin typeface="+mn-lt"/>
                        </a:rPr>
                        <a:t>1750</a:t>
                      </a:r>
                    </a:p>
                  </a:txBody>
                  <a:tcPr marL="9525" marR="9525" marT="9525" marB="0" anchor="ctr"/>
                </a:tc>
                <a:tc>
                  <a:txBody>
                    <a:bodyPr/>
                    <a:lstStyle/>
                    <a:p>
                      <a:pPr algn="ctr" fontAlgn="b"/>
                      <a:r>
                        <a:rPr lang="en-US" sz="1600" b="0" i="0" u="none" strike="noStrike" dirty="0">
                          <a:solidFill>
                            <a:srgbClr val="000000"/>
                          </a:solidFill>
                          <a:effectLst/>
                          <a:latin typeface="+mn-lt"/>
                        </a:rPr>
                        <a:t>3500</a:t>
                      </a:r>
                    </a:p>
                  </a:txBody>
                  <a:tcPr marL="9525" marR="9525" marT="9525" marB="0" anchor="ctr"/>
                </a:tc>
                <a:tc>
                  <a:txBody>
                    <a:bodyPr/>
                    <a:lstStyle/>
                    <a:p>
                      <a:pPr algn="ctr" rtl="0" fontAlgn="ctr"/>
                      <a:r>
                        <a:rPr lang="en-US" sz="1600" b="0" i="0" u="none" strike="noStrike">
                          <a:solidFill>
                            <a:srgbClr val="000000"/>
                          </a:solidFill>
                          <a:effectLst/>
                          <a:latin typeface="+mn-lt"/>
                        </a:rPr>
                        <a:t>0</a:t>
                      </a:r>
                    </a:p>
                  </a:txBody>
                  <a:tcPr marL="9525" marR="9525" marT="9525" marB="0" anchor="ctr"/>
                </a:tc>
                <a:extLst>
                  <a:ext uri="{0D108BD9-81ED-4DB2-BD59-A6C34878D82A}">
                    <a16:rowId xmlns:a16="http://schemas.microsoft.com/office/drawing/2014/main" val="3586482839"/>
                  </a:ext>
                </a:extLst>
              </a:tr>
              <a:tr h="454362">
                <a:tc>
                  <a:txBody>
                    <a:bodyPr/>
                    <a:lstStyle/>
                    <a:p>
                      <a:pPr algn="just"/>
                      <a:r>
                        <a:rPr lang="en-US" sz="1600" b="1" dirty="0"/>
                        <a:t>MSY</a:t>
                      </a:r>
                    </a:p>
                  </a:txBody>
                  <a:tcPr/>
                </a:tc>
                <a:tc>
                  <a:txBody>
                    <a:bodyPr/>
                    <a:lstStyle/>
                    <a:p>
                      <a:pPr algn="ctr" rtl="0" fontAlgn="ctr"/>
                      <a:r>
                        <a:rPr lang="en-US" sz="1600" b="0" i="0" u="none" strike="noStrike">
                          <a:solidFill>
                            <a:srgbClr val="000000"/>
                          </a:solidFill>
                          <a:effectLst/>
                          <a:latin typeface="+mn-lt"/>
                        </a:rPr>
                        <a:t>20</a:t>
                      </a:r>
                    </a:p>
                  </a:txBody>
                  <a:tcPr marL="9525" marR="9525" marT="9525" marB="0" anchor="ctr"/>
                </a:tc>
                <a:tc>
                  <a:txBody>
                    <a:bodyPr/>
                    <a:lstStyle/>
                    <a:p>
                      <a:pPr algn="ctr" rtl="0" fontAlgn="ctr"/>
                      <a:r>
                        <a:rPr lang="en-US" sz="1600" b="0" i="0" u="none" strike="noStrike">
                          <a:solidFill>
                            <a:srgbClr val="000000"/>
                          </a:solidFill>
                          <a:effectLst/>
                          <a:latin typeface="+mn-lt"/>
                        </a:rPr>
                        <a:t>65</a:t>
                      </a:r>
                    </a:p>
                  </a:txBody>
                  <a:tcPr marL="9525" marR="9525" marT="9525" marB="0" anchor="ctr"/>
                </a:tc>
                <a:tc>
                  <a:txBody>
                    <a:bodyPr/>
                    <a:lstStyle/>
                    <a:p>
                      <a:pPr algn="ctr" rtl="0" fontAlgn="ctr"/>
                      <a:r>
                        <a:rPr lang="en-US" sz="1600" b="0" i="0" u="none" strike="noStrike">
                          <a:solidFill>
                            <a:srgbClr val="000000"/>
                          </a:solidFill>
                          <a:effectLst/>
                          <a:latin typeface="+mn-lt"/>
                        </a:rPr>
                        <a:t>8000</a:t>
                      </a:r>
                    </a:p>
                  </a:txBody>
                  <a:tcPr marL="9525" marR="9525" marT="9525" marB="0" anchor="ctr"/>
                </a:tc>
                <a:tc>
                  <a:txBody>
                    <a:bodyPr/>
                    <a:lstStyle/>
                    <a:p>
                      <a:pPr algn="ctr" rtl="0" fontAlgn="ctr"/>
                      <a:r>
                        <a:rPr lang="en-US" sz="1600" b="0" i="0" u="none" strike="noStrike">
                          <a:solidFill>
                            <a:srgbClr val="000000"/>
                          </a:solidFill>
                          <a:effectLst/>
                          <a:latin typeface="+mn-lt"/>
                        </a:rPr>
                        <a:t>500</a:t>
                      </a:r>
                    </a:p>
                  </a:txBody>
                  <a:tcPr marL="9525" marR="9525" marT="9525" marB="0" anchor="ctr"/>
                </a:tc>
                <a:tc>
                  <a:txBody>
                    <a:bodyPr/>
                    <a:lstStyle/>
                    <a:p>
                      <a:pPr algn="ctr" rtl="0" fontAlgn="ctr"/>
                      <a:r>
                        <a:rPr lang="en-US" sz="1600" b="0" i="0" u="none" strike="noStrike" dirty="0">
                          <a:solidFill>
                            <a:srgbClr val="000000"/>
                          </a:solidFill>
                          <a:effectLst/>
                          <a:latin typeface="+mn-lt"/>
                        </a:rPr>
                        <a:t>500</a:t>
                      </a:r>
                    </a:p>
                  </a:txBody>
                  <a:tcPr marL="9525" marR="9525" marT="9525" marB="0" anchor="ctr"/>
                </a:tc>
                <a:tc>
                  <a:txBody>
                    <a:bodyPr/>
                    <a:lstStyle/>
                    <a:p>
                      <a:pPr algn="ctr" rtl="0" fontAlgn="ctr"/>
                      <a:r>
                        <a:rPr lang="en-US" sz="1600" b="0" i="0" u="none" strike="noStrike" dirty="0">
                          <a:solidFill>
                            <a:srgbClr val="000000"/>
                          </a:solidFill>
                          <a:effectLst/>
                          <a:latin typeface="+mn-lt"/>
                        </a:rPr>
                        <a:t>850</a:t>
                      </a:r>
                    </a:p>
                  </a:txBody>
                  <a:tcPr marL="9525" marR="9525" marT="9525" marB="0" anchor="ctr"/>
                </a:tc>
                <a:tc>
                  <a:txBody>
                    <a:bodyPr/>
                    <a:lstStyle/>
                    <a:p>
                      <a:pPr algn="ctr" fontAlgn="b"/>
                      <a:r>
                        <a:rPr lang="en-US" sz="1600" b="0" i="0" u="none" strike="noStrike" dirty="0">
                          <a:solidFill>
                            <a:srgbClr val="000000"/>
                          </a:solidFill>
                          <a:effectLst/>
                          <a:latin typeface="+mn-lt"/>
                        </a:rPr>
                        <a:t>1,850</a:t>
                      </a:r>
                    </a:p>
                  </a:txBody>
                  <a:tcPr marL="9525" marR="9525" marT="9525" marB="0" anchor="ctr"/>
                </a:tc>
                <a:tc>
                  <a:txBody>
                    <a:bodyPr/>
                    <a:lstStyle/>
                    <a:p>
                      <a:pPr algn="ctr" rtl="0" fontAlgn="ctr"/>
                      <a:r>
                        <a:rPr lang="en-US" sz="1600" b="0" i="0" u="none" strike="noStrike" dirty="0">
                          <a:solidFill>
                            <a:srgbClr val="000000"/>
                          </a:solidFill>
                          <a:effectLst/>
                          <a:latin typeface="+mn-lt"/>
                        </a:rPr>
                        <a:t>6,150</a:t>
                      </a:r>
                    </a:p>
                  </a:txBody>
                  <a:tcPr marL="9525" marR="9525" marT="9525" marB="0" anchor="ctr"/>
                </a:tc>
                <a:extLst>
                  <a:ext uri="{0D108BD9-81ED-4DB2-BD59-A6C34878D82A}">
                    <a16:rowId xmlns:a16="http://schemas.microsoft.com/office/drawing/2014/main" val="126417179"/>
                  </a:ext>
                </a:extLst>
              </a:tr>
              <a:tr h="454362">
                <a:tc>
                  <a:txBody>
                    <a:bodyPr/>
                    <a:lstStyle/>
                    <a:p>
                      <a:pPr algn="just"/>
                      <a:r>
                        <a:rPr lang="en-US" sz="1600" b="1" dirty="0"/>
                        <a:t>MEY</a:t>
                      </a:r>
                    </a:p>
                  </a:txBody>
                  <a:tcPr/>
                </a:tc>
                <a:tc>
                  <a:txBody>
                    <a:bodyPr/>
                    <a:lstStyle/>
                    <a:p>
                      <a:pPr algn="ctr" rtl="0" fontAlgn="ctr"/>
                      <a:r>
                        <a:rPr lang="en-US" sz="1600" b="0" i="0" u="none" strike="noStrike">
                          <a:solidFill>
                            <a:srgbClr val="000000"/>
                          </a:solidFill>
                          <a:effectLst/>
                          <a:latin typeface="+mn-lt"/>
                        </a:rPr>
                        <a:t>10</a:t>
                      </a:r>
                    </a:p>
                  </a:txBody>
                  <a:tcPr marL="9525" marR="9525" marT="9525" marB="0" anchor="ctr"/>
                </a:tc>
                <a:tc>
                  <a:txBody>
                    <a:bodyPr/>
                    <a:lstStyle/>
                    <a:p>
                      <a:pPr algn="ctr" rtl="0" fontAlgn="ctr"/>
                      <a:r>
                        <a:rPr lang="en-US" sz="2800" b="1" i="0" u="none" strike="noStrike" dirty="0">
                          <a:solidFill>
                            <a:srgbClr val="0070C0"/>
                          </a:solidFill>
                          <a:effectLst/>
                          <a:latin typeface="+mn-lt"/>
                        </a:rPr>
                        <a:t>32</a:t>
                      </a:r>
                    </a:p>
                  </a:txBody>
                  <a:tcPr marL="9525" marR="9525" marT="9525" marB="0" anchor="ctr"/>
                </a:tc>
                <a:tc>
                  <a:txBody>
                    <a:bodyPr/>
                    <a:lstStyle/>
                    <a:p>
                      <a:pPr algn="ctr" rtl="0" fontAlgn="ctr"/>
                      <a:r>
                        <a:rPr lang="en-US" sz="1600" b="0" i="0" u="none" strike="noStrike">
                          <a:solidFill>
                            <a:srgbClr val="000000"/>
                          </a:solidFill>
                          <a:effectLst/>
                          <a:latin typeface="+mn-lt"/>
                        </a:rPr>
                        <a:t>10000</a:t>
                      </a:r>
                    </a:p>
                  </a:txBody>
                  <a:tcPr marL="9525" marR="9525" marT="9525" marB="0" anchor="ctr"/>
                </a:tc>
                <a:tc>
                  <a:txBody>
                    <a:bodyPr/>
                    <a:lstStyle/>
                    <a:p>
                      <a:pPr algn="ctr" rtl="0" fontAlgn="ctr"/>
                      <a:r>
                        <a:rPr lang="en-US" sz="1600" b="0" i="0" u="none" strike="noStrike" dirty="0">
                          <a:solidFill>
                            <a:srgbClr val="000000"/>
                          </a:solidFill>
                          <a:effectLst/>
                          <a:latin typeface="+mn-lt"/>
                        </a:rPr>
                        <a:t>450</a:t>
                      </a:r>
                    </a:p>
                  </a:txBody>
                  <a:tcPr marL="9525" marR="9525" marT="9525" marB="0" anchor="ctr"/>
                </a:tc>
                <a:tc>
                  <a:txBody>
                    <a:bodyPr/>
                    <a:lstStyle/>
                    <a:p>
                      <a:pPr algn="ctr" rtl="0" fontAlgn="ctr"/>
                      <a:r>
                        <a:rPr lang="en-US" sz="1600" b="0" i="0" u="none" strike="noStrike" dirty="0">
                          <a:solidFill>
                            <a:srgbClr val="000000"/>
                          </a:solidFill>
                          <a:effectLst/>
                          <a:latin typeface="+mn-lt"/>
                        </a:rPr>
                        <a:t>550</a:t>
                      </a:r>
                    </a:p>
                  </a:txBody>
                  <a:tcPr marL="9525" marR="9525" marT="9525" marB="0" anchor="ctr"/>
                </a:tc>
                <a:tc>
                  <a:txBody>
                    <a:bodyPr/>
                    <a:lstStyle/>
                    <a:p>
                      <a:pPr algn="ctr" rtl="0" fontAlgn="ctr"/>
                      <a:r>
                        <a:rPr lang="en-US" sz="1600" b="0" i="0" u="none" strike="noStrike" dirty="0">
                          <a:solidFill>
                            <a:srgbClr val="000000"/>
                          </a:solidFill>
                          <a:effectLst/>
                          <a:latin typeface="+mn-lt"/>
                        </a:rPr>
                        <a:t>800</a:t>
                      </a:r>
                    </a:p>
                  </a:txBody>
                  <a:tcPr marL="9525" marR="9525" marT="9525" marB="0" anchor="ctr"/>
                </a:tc>
                <a:tc>
                  <a:txBody>
                    <a:bodyPr/>
                    <a:lstStyle/>
                    <a:p>
                      <a:pPr algn="ctr" fontAlgn="b"/>
                      <a:r>
                        <a:rPr lang="en-US" sz="1600" b="0" i="0" u="none" strike="noStrike" dirty="0">
                          <a:solidFill>
                            <a:srgbClr val="000000"/>
                          </a:solidFill>
                          <a:effectLst/>
                          <a:latin typeface="+mn-lt"/>
                        </a:rPr>
                        <a:t>1,800</a:t>
                      </a:r>
                    </a:p>
                  </a:txBody>
                  <a:tcPr marL="9525" marR="9525" marT="9525" marB="0" anchor="ctr"/>
                </a:tc>
                <a:tc>
                  <a:txBody>
                    <a:bodyPr/>
                    <a:lstStyle/>
                    <a:p>
                      <a:pPr algn="ctr" rtl="0" fontAlgn="ctr"/>
                      <a:r>
                        <a:rPr lang="en-US" sz="1600" b="0" i="0" u="none" strike="noStrike" dirty="0">
                          <a:solidFill>
                            <a:srgbClr val="000000"/>
                          </a:solidFill>
                          <a:effectLst/>
                          <a:latin typeface="+mn-lt"/>
                        </a:rPr>
                        <a:t>8,200</a:t>
                      </a:r>
                    </a:p>
                  </a:txBody>
                  <a:tcPr marL="9525" marR="9525" marT="9525" marB="0" anchor="ctr"/>
                </a:tc>
                <a:extLst>
                  <a:ext uri="{0D108BD9-81ED-4DB2-BD59-A6C34878D82A}">
                    <a16:rowId xmlns:a16="http://schemas.microsoft.com/office/drawing/2014/main" val="1231852446"/>
                  </a:ext>
                </a:extLst>
              </a:tr>
            </a:tbl>
          </a:graphicData>
        </a:graphic>
      </p:graphicFrame>
    </p:spTree>
    <p:extLst>
      <p:ext uri="{BB962C8B-B14F-4D97-AF65-F5344CB8AC3E}">
        <p14:creationId xmlns:p14="http://schemas.microsoft.com/office/powerpoint/2010/main" val="39845790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3F580189-D5A3-4593-8DE8-2266564FC754}"/>
                  </a:ext>
                </a:extLst>
              </p:cNvPr>
              <p:cNvSpPr/>
              <p:nvPr/>
            </p:nvSpPr>
            <p:spPr>
              <a:xfrm>
                <a:off x="431540" y="1191045"/>
                <a:ext cx="8280920" cy="5597110"/>
              </a:xfrm>
              <a:prstGeom prst="rect">
                <a:avLst/>
              </a:prstGeom>
            </p:spPr>
            <p:txBody>
              <a:bodyPr wrap="square">
                <a:spAutoFit/>
              </a:bodyPr>
              <a:lstStyle/>
              <a:p>
                <a:pPr algn="just">
                  <a:lnSpc>
                    <a:spcPct val="150000"/>
                  </a:lnSpc>
                </a:pPr>
                <a:r>
                  <a:rPr lang="en-US" dirty="0">
                    <a:solidFill>
                      <a:srgbClr val="000000"/>
                    </a:solidFill>
                    <a:latin typeface="+mn-lt"/>
                  </a:rPr>
                  <a:t>The effort catch relationship (production function) of a fishery is given by, </a:t>
                </a:r>
                <a14:m>
                  <m:oMath xmlns:m="http://schemas.openxmlformats.org/officeDocument/2006/math">
                    <m:sSup>
                      <m:sSupPr>
                        <m:ctrlPr>
                          <a:rPr lang="en-US" b="1" i="1" smtClean="0">
                            <a:solidFill>
                              <a:srgbClr val="000000"/>
                            </a:solidFill>
                            <a:latin typeface="Cambria Math" panose="02040503050406030204" pitchFamily="18" charset="0"/>
                          </a:rPr>
                        </m:ctrlPr>
                      </m:sSupPr>
                      <m:e>
                        <m:r>
                          <a:rPr lang="en-US" b="1" i="0" smtClean="0">
                            <a:solidFill>
                              <a:srgbClr val="000000"/>
                            </a:solidFill>
                            <a:latin typeface="Cambria Math" panose="02040503050406030204" pitchFamily="18" charset="0"/>
                          </a:rPr>
                          <m:t>𝐘</m:t>
                        </m:r>
                        <m:r>
                          <a:rPr lang="en-US" b="1" i="0" smtClean="0">
                            <a:solidFill>
                              <a:srgbClr val="000000"/>
                            </a:solidFill>
                            <a:latin typeface="Cambria Math" panose="02040503050406030204" pitchFamily="18" charset="0"/>
                          </a:rPr>
                          <m:t>=</m:t>
                        </m:r>
                        <m:r>
                          <a:rPr lang="en-US" b="1" i="0" smtClean="0">
                            <a:solidFill>
                              <a:srgbClr val="000000"/>
                            </a:solidFill>
                            <a:latin typeface="Cambria Math" panose="02040503050406030204" pitchFamily="18" charset="0"/>
                          </a:rPr>
                          <m:t>𝟗𝟎𝐄</m:t>
                        </m:r>
                        <m:r>
                          <a:rPr lang="en-US" b="1" i="0" smtClean="0">
                            <a:solidFill>
                              <a:srgbClr val="000000"/>
                            </a:solidFill>
                            <a:latin typeface="Cambria Math" panose="02040503050406030204" pitchFamily="18" charset="0"/>
                          </a:rPr>
                          <m:t>−</m:t>
                        </m:r>
                        <m:r>
                          <a:rPr lang="en-US" b="1" i="0" smtClean="0">
                            <a:solidFill>
                              <a:srgbClr val="000000"/>
                            </a:solidFill>
                            <a:latin typeface="Cambria Math" panose="02040503050406030204" pitchFamily="18" charset="0"/>
                          </a:rPr>
                          <m:t>𝟐𝐄</m:t>
                        </m:r>
                      </m:e>
                      <m:sup>
                        <m:r>
                          <a:rPr lang="en-US" b="1" i="0" smtClean="0">
                            <a:solidFill>
                              <a:srgbClr val="000000"/>
                            </a:solidFill>
                            <a:latin typeface="Cambria Math" panose="02040503050406030204" pitchFamily="18" charset="0"/>
                          </a:rPr>
                          <m:t>𝟐</m:t>
                        </m:r>
                      </m:sup>
                    </m:sSup>
                  </m:oMath>
                </a14:m>
                <a:r>
                  <a:rPr lang="en-US" b="1" dirty="0">
                    <a:solidFill>
                      <a:srgbClr val="000000"/>
                    </a:solidFill>
                    <a:latin typeface="+mn-lt"/>
                  </a:rPr>
                  <a:t> </a:t>
                </a:r>
                <a:r>
                  <a:rPr lang="en-US" dirty="0">
                    <a:solidFill>
                      <a:srgbClr val="000000"/>
                    </a:solidFill>
                    <a:latin typeface="+mn-lt"/>
                  </a:rPr>
                  <a:t>Where Y is the sustainable yield measured in kilograms of fish and E is fishing effort measured in number of fishing trips. Each fishing trip costs 900 Birr. Fish sell at 40 Birr/kg. Determine the following:</a:t>
                </a:r>
              </a:p>
              <a:p>
                <a:pPr algn="just">
                  <a:lnSpc>
                    <a:spcPct val="150000"/>
                  </a:lnSpc>
                </a:pPr>
                <a:endParaRPr lang="en-US" sz="2000" dirty="0">
                  <a:solidFill>
                    <a:srgbClr val="000000"/>
                  </a:solidFill>
                  <a:latin typeface="Calibri" panose="020F0502020204030204" pitchFamily="34" charset="0"/>
                </a:endParaRPr>
              </a:p>
              <a:p>
                <a:pPr marL="457200" indent="-457200" algn="just">
                  <a:lnSpc>
                    <a:spcPct val="150000"/>
                  </a:lnSpc>
                  <a:buFont typeface="+mj-lt"/>
                  <a:buAutoNum type="arabicPeriod"/>
                </a:pPr>
                <a:r>
                  <a:rPr lang="en-US" sz="2000" dirty="0">
                    <a:solidFill>
                      <a:srgbClr val="000000"/>
                    </a:solidFill>
                    <a:latin typeface="Calibri" panose="020F0502020204030204" pitchFamily="34" charset="0"/>
                  </a:rPr>
                  <a:t>Maximum effort which yields no yield</a:t>
                </a:r>
              </a:p>
              <a:p>
                <a:pPr marL="457200" indent="-457200" algn="just">
                  <a:lnSpc>
                    <a:spcPct val="150000"/>
                  </a:lnSpc>
                  <a:buFont typeface="+mj-lt"/>
                  <a:buAutoNum type="arabicPeriod"/>
                </a:pPr>
                <a:r>
                  <a:rPr lang="en-US" sz="2000" dirty="0">
                    <a:solidFill>
                      <a:srgbClr val="000000"/>
                    </a:solidFill>
                    <a:latin typeface="Calibri" panose="020F0502020204030204" pitchFamily="34" charset="0"/>
                  </a:rPr>
                  <a:t>Maximum sustainable yield, corresponding level of fishing effort and private profit. </a:t>
                </a:r>
              </a:p>
              <a:p>
                <a:pPr marL="457200" indent="-457200" algn="just">
                  <a:lnSpc>
                    <a:spcPct val="150000"/>
                  </a:lnSpc>
                  <a:buFont typeface="+mj-lt"/>
                  <a:buAutoNum type="arabicPeriod"/>
                </a:pPr>
                <a:r>
                  <a:rPr lang="en-US" sz="2000" dirty="0">
                    <a:solidFill>
                      <a:srgbClr val="000000"/>
                    </a:solidFill>
                    <a:latin typeface="Calibri" panose="020F0502020204030204" pitchFamily="34" charset="0"/>
                  </a:rPr>
                  <a:t>Maximum Economic Yield, corresponding level of fishing effort. </a:t>
                </a:r>
              </a:p>
              <a:p>
                <a:pPr marL="457200" indent="-457200" algn="just">
                  <a:lnSpc>
                    <a:spcPct val="150000"/>
                  </a:lnSpc>
                  <a:buFont typeface="+mj-lt"/>
                  <a:buAutoNum type="arabicPeriod"/>
                </a:pPr>
                <a:r>
                  <a:rPr lang="en-US" sz="2000" dirty="0">
                    <a:solidFill>
                      <a:srgbClr val="000000"/>
                    </a:solidFill>
                    <a:latin typeface="Calibri" panose="020F0502020204030204" pitchFamily="34" charset="0"/>
                  </a:rPr>
                  <a:t>Find the open access equilibrium level of effort.</a:t>
                </a:r>
              </a:p>
            </p:txBody>
          </p:sp>
        </mc:Choice>
        <mc:Fallback xmlns="">
          <p:sp>
            <p:nvSpPr>
              <p:cNvPr id="5" name="Rectangle 4">
                <a:extLst>
                  <a:ext uri="{FF2B5EF4-FFF2-40B4-BE49-F238E27FC236}">
                    <a16:creationId xmlns:a16="http://schemas.microsoft.com/office/drawing/2014/main" id="{3F580189-D5A3-4593-8DE8-2266564FC754}"/>
                  </a:ext>
                </a:extLst>
              </p:cNvPr>
              <p:cNvSpPr>
                <a:spLocks noRot="1" noChangeAspect="1" noMove="1" noResize="1" noEditPoints="1" noAdjustHandles="1" noChangeArrowheads="1" noChangeShapeType="1" noTextEdit="1"/>
              </p:cNvSpPr>
              <p:nvPr/>
            </p:nvSpPr>
            <p:spPr>
              <a:xfrm>
                <a:off x="431540" y="1191045"/>
                <a:ext cx="8280920" cy="5597110"/>
              </a:xfrm>
              <a:prstGeom prst="rect">
                <a:avLst/>
              </a:prstGeom>
              <a:blipFill>
                <a:blip r:embed="rId2"/>
                <a:stretch>
                  <a:fillRect l="-1178" r="-1105" b="-979"/>
                </a:stretch>
              </a:blipFill>
            </p:spPr>
            <p:txBody>
              <a:bodyPr/>
              <a:lstStyle/>
              <a:p>
                <a:r>
                  <a:rPr lang="en-US">
                    <a:noFill/>
                  </a:rPr>
                  <a:t> </a:t>
                </a:r>
              </a:p>
            </p:txBody>
          </p:sp>
        </mc:Fallback>
      </mc:AlternateContent>
      <p:sp>
        <p:nvSpPr>
          <p:cNvPr id="3" name="Rectangle 2">
            <a:extLst>
              <a:ext uri="{FF2B5EF4-FFF2-40B4-BE49-F238E27FC236}">
                <a16:creationId xmlns:a16="http://schemas.microsoft.com/office/drawing/2014/main" id="{7CD25251-2E33-4746-ACC9-CFA0A260AD9E}"/>
              </a:ext>
            </a:extLst>
          </p:cNvPr>
          <p:cNvSpPr/>
          <p:nvPr/>
        </p:nvSpPr>
        <p:spPr>
          <a:xfrm>
            <a:off x="1331640" y="476672"/>
            <a:ext cx="5713167" cy="523220"/>
          </a:xfrm>
          <a:prstGeom prst="rect">
            <a:avLst/>
          </a:prstGeom>
        </p:spPr>
        <p:txBody>
          <a:bodyPr wrap="none">
            <a:spAutoFit/>
          </a:bodyPr>
          <a:lstStyle/>
          <a:p>
            <a:r>
              <a:rPr lang="en-US" sz="2800" b="1" dirty="0">
                <a:solidFill>
                  <a:srgbClr val="0070C0"/>
                </a:solidFill>
                <a:latin typeface="Calibri" panose="020F0502020204030204" pitchFamily="34" charset="0"/>
              </a:rPr>
              <a:t>Example 1: Fishery harvest function </a:t>
            </a:r>
            <a:endParaRPr lang="en-US" sz="2800" b="1" dirty="0">
              <a:solidFill>
                <a:srgbClr val="0070C0"/>
              </a:solidFill>
            </a:endParaRPr>
          </a:p>
        </p:txBody>
      </p:sp>
    </p:spTree>
    <p:extLst>
      <p:ext uri="{BB962C8B-B14F-4D97-AF65-F5344CB8AC3E}">
        <p14:creationId xmlns:p14="http://schemas.microsoft.com/office/powerpoint/2010/main" val="8285488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C8ADA61A-3FC5-46D4-B684-ADF752F5169C}"/>
                  </a:ext>
                </a:extLst>
              </p:cNvPr>
              <p:cNvSpPr/>
              <p:nvPr/>
            </p:nvSpPr>
            <p:spPr>
              <a:xfrm>
                <a:off x="323528" y="1136497"/>
                <a:ext cx="8424936" cy="4840428"/>
              </a:xfrm>
              <a:prstGeom prst="rect">
                <a:avLst/>
              </a:prstGeom>
            </p:spPr>
            <p:txBody>
              <a:bodyPr wrap="square">
                <a:spAutoFit/>
              </a:bodyPr>
              <a:lstStyle/>
              <a:p>
                <a:pPr marL="342900" indent="-342900" algn="just" eaLnBrk="1" hangingPunct="1">
                  <a:buFont typeface="Wingdings" panose="05000000000000000000" pitchFamily="2" charset="2"/>
                  <a:buChar char="ü"/>
                </a:pPr>
                <a:r>
                  <a:rPr lang="en-US" dirty="0">
                    <a:latin typeface="+mn-lt"/>
                  </a:rPr>
                  <a:t>Assume that the relationship between the growth of a fish population and the population size can be expressed as </a:t>
                </a:r>
                <a14:m>
                  <m:oMath xmlns:m="http://schemas.openxmlformats.org/officeDocument/2006/math">
                    <m:sSup>
                      <m:sSupPr>
                        <m:ctrlPr>
                          <a:rPr lang="en-US" b="1" i="1" smtClean="0">
                            <a:latin typeface="Cambria Math" panose="02040503050406030204" pitchFamily="18" charset="0"/>
                          </a:rPr>
                        </m:ctrlPr>
                      </m:sSupPr>
                      <m:e>
                        <m:r>
                          <a:rPr lang="en-US" b="1" i="1" smtClean="0">
                            <a:latin typeface="Cambria Math" panose="02040503050406030204" pitchFamily="18" charset="0"/>
                          </a:rPr>
                          <m:t>𝒈</m:t>
                        </m:r>
                        <m:r>
                          <a:rPr lang="en-US" b="1" i="1" smtClean="0">
                            <a:latin typeface="Cambria Math" panose="02040503050406030204" pitchFamily="18" charset="0"/>
                          </a:rPr>
                          <m:t>=</m:t>
                        </m:r>
                        <m:r>
                          <a:rPr lang="en-US" b="1" i="1" smtClean="0">
                            <a:latin typeface="Cambria Math" panose="02040503050406030204" pitchFamily="18" charset="0"/>
                          </a:rPr>
                          <m:t>𝟒</m:t>
                        </m:r>
                        <m:r>
                          <a:rPr lang="en-US" b="1" i="1" smtClean="0">
                            <a:latin typeface="Cambria Math" panose="02040503050406030204" pitchFamily="18" charset="0"/>
                          </a:rPr>
                          <m:t>𝒑</m:t>
                        </m:r>
                        <m:r>
                          <a:rPr lang="en-US" b="1" i="1" smtClean="0">
                            <a:latin typeface="Cambria Math" panose="02040503050406030204" pitchFamily="18" charset="0"/>
                          </a:rPr>
                          <m:t>−</m:t>
                        </m:r>
                        <m:r>
                          <a:rPr lang="en-US" b="1" i="1" smtClean="0">
                            <a:latin typeface="Cambria Math" panose="02040503050406030204" pitchFamily="18" charset="0"/>
                          </a:rPr>
                          <m:t>𝟎</m:t>
                        </m:r>
                        <m:r>
                          <a:rPr lang="en-US" b="1" i="1" smtClean="0">
                            <a:latin typeface="Cambria Math" panose="02040503050406030204" pitchFamily="18" charset="0"/>
                          </a:rPr>
                          <m:t>.</m:t>
                        </m:r>
                        <m:r>
                          <a:rPr lang="en-US" b="1" i="1" smtClean="0">
                            <a:latin typeface="Cambria Math" panose="02040503050406030204" pitchFamily="18" charset="0"/>
                          </a:rPr>
                          <m:t>𝟏</m:t>
                        </m:r>
                        <m:r>
                          <a:rPr lang="en-US" b="1" i="1" smtClean="0">
                            <a:latin typeface="Cambria Math" panose="02040503050406030204" pitchFamily="18" charset="0"/>
                          </a:rPr>
                          <m:t>𝒑</m:t>
                        </m:r>
                      </m:e>
                      <m:sup>
                        <m:r>
                          <a:rPr lang="en-US" b="1" i="1" smtClean="0">
                            <a:latin typeface="Cambria Math" panose="02040503050406030204" pitchFamily="18" charset="0"/>
                          </a:rPr>
                          <m:t>𝟐</m:t>
                        </m:r>
                      </m:sup>
                    </m:sSup>
                    <m:r>
                      <a:rPr lang="en-US" b="0" i="1" smtClean="0">
                        <a:latin typeface="Cambria Math" panose="02040503050406030204" pitchFamily="18" charset="0"/>
                      </a:rPr>
                      <m:t>,</m:t>
                    </m:r>
                  </m:oMath>
                </a14:m>
                <a:r>
                  <a:rPr lang="en-US" dirty="0">
                    <a:latin typeface="+mn-lt"/>
                  </a:rPr>
                  <a:t> where </a:t>
                </a:r>
                <a:r>
                  <a:rPr lang="en-US" i="1" dirty="0">
                    <a:latin typeface="+mn-lt"/>
                  </a:rPr>
                  <a:t>g </a:t>
                </a:r>
                <a:r>
                  <a:rPr lang="en-US" dirty="0">
                    <a:latin typeface="+mn-lt"/>
                  </a:rPr>
                  <a:t>is the growth in tons and </a:t>
                </a:r>
                <a:r>
                  <a:rPr lang="en-US" i="1" dirty="0">
                    <a:latin typeface="+mn-lt"/>
                  </a:rPr>
                  <a:t>P </a:t>
                </a:r>
                <a:r>
                  <a:rPr lang="en-US" dirty="0">
                    <a:latin typeface="+mn-lt"/>
                  </a:rPr>
                  <a:t>is the size of the population (in thousands of tons). Given a price of $100 a ton, the marginal benefit of smaller population sizes (and hence larger catches) can be computed as 20p-400. </a:t>
                </a:r>
              </a:p>
              <a:p>
                <a:pPr marL="342900" indent="-342900" algn="just" eaLnBrk="1" hangingPunct="1">
                  <a:buFont typeface="Wingdings" panose="05000000000000000000" pitchFamily="2" charset="2"/>
                  <a:buChar char="ü"/>
                </a:pPr>
                <a:endParaRPr lang="en-US" dirty="0"/>
              </a:p>
              <a:p>
                <a:pPr marL="457200" indent="-457200" algn="just" eaLnBrk="1" hangingPunct="1">
                  <a:buFont typeface="+mj-lt"/>
                  <a:buAutoNum type="alphaLcParenR"/>
                </a:pPr>
                <a:r>
                  <a:rPr lang="en-US" sz="2000" dirty="0">
                    <a:latin typeface="Calibri" panose="020F0502020204030204" pitchFamily="34" charset="0"/>
                  </a:rPr>
                  <a:t>Compute the population size that is compatible with the </a:t>
                </a:r>
                <a:r>
                  <a:rPr lang="en-US" sz="2000" b="1" dirty="0">
                    <a:latin typeface="Calibri" panose="020F0502020204030204" pitchFamily="34" charset="0"/>
                  </a:rPr>
                  <a:t>maximum sustainable yield</a:t>
                </a:r>
                <a:r>
                  <a:rPr lang="en-US" sz="2000" dirty="0">
                    <a:latin typeface="Calibri" panose="020F0502020204030204" pitchFamily="34" charset="0"/>
                  </a:rPr>
                  <a:t>. What would be the size of the annual catch if the population were to be sustained at this level?</a:t>
                </a:r>
              </a:p>
              <a:p>
                <a:pPr marL="457200" indent="-457200" algn="just" eaLnBrk="1" hangingPunct="1">
                  <a:buFont typeface="+mj-lt"/>
                  <a:buAutoNum type="alphaLcParenR"/>
                </a:pPr>
                <a:endParaRPr lang="en-US" sz="2000" dirty="0">
                  <a:latin typeface="Calibri" panose="020F0502020204030204" pitchFamily="34" charset="0"/>
                </a:endParaRPr>
              </a:p>
              <a:p>
                <a:pPr marL="457200" indent="-457200" algn="just" eaLnBrk="1" hangingPunct="1">
                  <a:buFont typeface="+mj-lt"/>
                  <a:buAutoNum type="alphaLcParenR"/>
                </a:pPr>
                <a:r>
                  <a:rPr lang="en-US" sz="2000" dirty="0">
                    <a:latin typeface="Calibri" panose="020F0502020204030204" pitchFamily="34" charset="0"/>
                  </a:rPr>
                  <a:t>If the marginal cost of additional catches (expressed in terms of the population size) is MC = 2(160-P), what is the population size that is compatible with the </a:t>
                </a:r>
                <a:r>
                  <a:rPr lang="en-US" sz="2000" b="1" dirty="0">
                    <a:latin typeface="Calibri" panose="020F0502020204030204" pitchFamily="34" charset="0"/>
                  </a:rPr>
                  <a:t>efficient sustainable yield</a:t>
                </a:r>
                <a:r>
                  <a:rPr lang="en-US" sz="2000" dirty="0">
                    <a:latin typeface="Calibri" panose="020F0502020204030204" pitchFamily="34" charset="0"/>
                  </a:rPr>
                  <a:t>?</a:t>
                </a:r>
                <a:endParaRPr lang="en-GB" altLang="en-US" sz="2000" dirty="0">
                  <a:latin typeface="Calibri" panose="020F0502020204030204" pitchFamily="34" charset="0"/>
                </a:endParaRPr>
              </a:p>
            </p:txBody>
          </p:sp>
        </mc:Choice>
        <mc:Fallback xmlns="">
          <p:sp>
            <p:nvSpPr>
              <p:cNvPr id="2" name="Rectangle 1">
                <a:extLst>
                  <a:ext uri="{FF2B5EF4-FFF2-40B4-BE49-F238E27FC236}">
                    <a16:creationId xmlns:a16="http://schemas.microsoft.com/office/drawing/2014/main" id="{C8ADA61A-3FC5-46D4-B684-ADF752F5169C}"/>
                  </a:ext>
                </a:extLst>
              </p:cNvPr>
              <p:cNvSpPr>
                <a:spLocks noRot="1" noChangeAspect="1" noMove="1" noResize="1" noEditPoints="1" noAdjustHandles="1" noChangeArrowheads="1" noChangeShapeType="1" noTextEdit="1"/>
              </p:cNvSpPr>
              <p:nvPr/>
            </p:nvSpPr>
            <p:spPr>
              <a:xfrm>
                <a:off x="323528" y="1136497"/>
                <a:ext cx="8424936" cy="4840428"/>
              </a:xfrm>
              <a:prstGeom prst="rect">
                <a:avLst/>
              </a:prstGeom>
              <a:blipFill>
                <a:blip r:embed="rId2"/>
                <a:stretch>
                  <a:fillRect l="-941" t="-1008" r="-1158" b="-1259"/>
                </a:stretch>
              </a:blipFill>
            </p:spPr>
            <p:txBody>
              <a:bodyPr/>
              <a:lstStyle/>
              <a:p>
                <a:r>
                  <a:rPr lang="en-US">
                    <a:noFill/>
                  </a:rPr>
                  <a:t> </a:t>
                </a:r>
              </a:p>
            </p:txBody>
          </p:sp>
        </mc:Fallback>
      </mc:AlternateContent>
      <p:sp>
        <p:nvSpPr>
          <p:cNvPr id="3" name="Rectangle 2">
            <a:extLst>
              <a:ext uri="{FF2B5EF4-FFF2-40B4-BE49-F238E27FC236}">
                <a16:creationId xmlns:a16="http://schemas.microsoft.com/office/drawing/2014/main" id="{909AFD1B-5F9B-405A-864F-7219E0F73FB5}"/>
              </a:ext>
            </a:extLst>
          </p:cNvPr>
          <p:cNvSpPr/>
          <p:nvPr/>
        </p:nvSpPr>
        <p:spPr>
          <a:xfrm>
            <a:off x="899592" y="476672"/>
            <a:ext cx="6756914" cy="523220"/>
          </a:xfrm>
          <a:prstGeom prst="rect">
            <a:avLst/>
          </a:prstGeom>
        </p:spPr>
        <p:txBody>
          <a:bodyPr wrap="none">
            <a:spAutoFit/>
          </a:bodyPr>
          <a:lstStyle/>
          <a:p>
            <a:r>
              <a:rPr lang="en-GB" altLang="en-US" sz="2800" b="1" dirty="0">
                <a:solidFill>
                  <a:srgbClr val="0070C0"/>
                </a:solidFill>
                <a:latin typeface="Calibri" panose="020F0502020204030204" pitchFamily="34" charset="0"/>
              </a:rPr>
              <a:t>Example 2: Fishery biomass growth function</a:t>
            </a:r>
            <a:endParaRPr lang="en-US" sz="2800" dirty="0">
              <a:latin typeface="Calibri" panose="020F0502020204030204" pitchFamily="34" charset="0"/>
            </a:endParaRPr>
          </a:p>
        </p:txBody>
      </p:sp>
    </p:spTree>
    <p:extLst>
      <p:ext uri="{BB962C8B-B14F-4D97-AF65-F5344CB8AC3E}">
        <p14:creationId xmlns:p14="http://schemas.microsoft.com/office/powerpoint/2010/main" val="3626263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81000" y="99060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3200" b="1" dirty="0">
                <a:solidFill>
                  <a:srgbClr val="0070C0"/>
                </a:solidFill>
                <a:latin typeface="Calibri" panose="020F0502020204030204" pitchFamily="34" charset="0"/>
              </a:rPr>
              <a:t>5.2 Economics of Forestry</a:t>
            </a:r>
          </a:p>
        </p:txBody>
      </p:sp>
      <p:sp>
        <p:nvSpPr>
          <p:cNvPr id="2" name="Rectangle 1">
            <a:extLst>
              <a:ext uri="{FF2B5EF4-FFF2-40B4-BE49-F238E27FC236}">
                <a16:creationId xmlns:a16="http://schemas.microsoft.com/office/drawing/2014/main" id="{07435840-1C34-4579-A7B2-7D7E26FF2D0C}"/>
              </a:ext>
            </a:extLst>
          </p:cNvPr>
          <p:cNvSpPr/>
          <p:nvPr/>
        </p:nvSpPr>
        <p:spPr>
          <a:xfrm>
            <a:off x="393782" y="1988840"/>
            <a:ext cx="7992888" cy="4467057"/>
          </a:xfrm>
          <a:prstGeom prst="rect">
            <a:avLst/>
          </a:prstGeom>
        </p:spPr>
        <p:txBody>
          <a:bodyPr wrap="square">
            <a:spAutoFit/>
          </a:bodyPr>
          <a:lstStyle/>
          <a:p>
            <a:pPr marL="342900" indent="-342900" algn="just" eaLnBrk="1" hangingPunct="1">
              <a:lnSpc>
                <a:spcPct val="150000"/>
              </a:lnSpc>
              <a:buFont typeface="Wingdings" panose="05000000000000000000" pitchFamily="2" charset="2"/>
              <a:buChar char="ü"/>
            </a:pPr>
            <a:r>
              <a:rPr lang="en-GB" altLang="en-US" dirty="0">
                <a:latin typeface="Calibri" panose="020F0502020204030204" pitchFamily="34" charset="0"/>
              </a:rPr>
              <a:t>Multiple use of forestry requires optimal biological and economic rotation age. </a:t>
            </a:r>
          </a:p>
          <a:p>
            <a:pPr marL="342900" indent="-342900" algn="just" eaLnBrk="1" hangingPunct="1">
              <a:lnSpc>
                <a:spcPct val="150000"/>
              </a:lnSpc>
              <a:buFont typeface="Wingdings" panose="05000000000000000000" pitchFamily="2" charset="2"/>
              <a:buChar char="ü"/>
            </a:pPr>
            <a:endParaRPr lang="en-GB" altLang="en-US"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r>
              <a:rPr lang="en-GB" altLang="en-US" dirty="0">
                <a:latin typeface="Calibri" panose="020F0502020204030204" pitchFamily="34" charset="0"/>
              </a:rPr>
              <a:t>Efficient forest management not straightforward:</a:t>
            </a:r>
          </a:p>
          <a:p>
            <a:pPr marL="1257300" lvl="2" indent="-342900" algn="just">
              <a:lnSpc>
                <a:spcPct val="150000"/>
              </a:lnSpc>
              <a:buFont typeface="Wingdings" panose="05000000000000000000" pitchFamily="2" charset="2"/>
              <a:buChar char="§"/>
            </a:pPr>
            <a:r>
              <a:rPr lang="en-GB" altLang="en-US" dirty="0">
                <a:latin typeface="Calibri" panose="020F0502020204030204" pitchFamily="34" charset="0"/>
              </a:rPr>
              <a:t>Multiple uses of forests</a:t>
            </a:r>
          </a:p>
          <a:p>
            <a:pPr marL="1257300" lvl="2" indent="-342900" algn="just">
              <a:lnSpc>
                <a:spcPct val="150000"/>
              </a:lnSpc>
              <a:buFont typeface="Wingdings" panose="05000000000000000000" pitchFamily="2" charset="2"/>
              <a:buChar char="§"/>
            </a:pPr>
            <a:r>
              <a:rPr lang="en-GB" altLang="en-US" dirty="0">
                <a:latin typeface="Calibri" panose="020F0502020204030204" pitchFamily="34" charset="0"/>
              </a:rPr>
              <a:t>Conflicting uses</a:t>
            </a:r>
          </a:p>
          <a:p>
            <a:pPr marL="1257300" lvl="2" indent="-342900" algn="just">
              <a:lnSpc>
                <a:spcPct val="150000"/>
              </a:lnSpc>
              <a:buFont typeface="Wingdings" panose="05000000000000000000" pitchFamily="2" charset="2"/>
              <a:buChar char="§"/>
            </a:pPr>
            <a:r>
              <a:rPr lang="en-GB" altLang="en-US" dirty="0">
                <a:latin typeface="Calibri" panose="020F0502020204030204" pitchFamily="34" charset="0"/>
              </a:rPr>
              <a:t>Slower maturity</a:t>
            </a:r>
          </a:p>
          <a:p>
            <a:pPr marL="1257300" lvl="2" indent="-342900" algn="just">
              <a:lnSpc>
                <a:spcPct val="150000"/>
              </a:lnSpc>
              <a:buFont typeface="Wingdings" panose="05000000000000000000" pitchFamily="2" charset="2"/>
              <a:buChar char="§"/>
            </a:pPr>
            <a:r>
              <a:rPr lang="en-GB" altLang="en-US" dirty="0">
                <a:latin typeface="Calibri" panose="020F0502020204030204" pitchFamily="34" charset="0"/>
              </a:rPr>
              <a:t>Irreversibility </a:t>
            </a:r>
          </a:p>
        </p:txBody>
      </p:sp>
    </p:spTree>
    <p:extLst>
      <p:ext uri="{BB962C8B-B14F-4D97-AF65-F5344CB8AC3E}">
        <p14:creationId xmlns:p14="http://schemas.microsoft.com/office/powerpoint/2010/main" val="9658217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827584" y="725968"/>
            <a:ext cx="64807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3200" b="1" dirty="0">
                <a:solidFill>
                  <a:srgbClr val="0070C0"/>
                </a:solidFill>
                <a:latin typeface="Calibri" panose="020F0502020204030204" pitchFamily="34" charset="0"/>
              </a:rPr>
              <a:t>1) Biological Rotation Age</a:t>
            </a:r>
          </a:p>
        </p:txBody>
      </p:sp>
      <p:sp>
        <p:nvSpPr>
          <p:cNvPr id="2" name="Rectangle 1">
            <a:extLst>
              <a:ext uri="{FF2B5EF4-FFF2-40B4-BE49-F238E27FC236}">
                <a16:creationId xmlns:a16="http://schemas.microsoft.com/office/drawing/2014/main" id="{07435840-1C34-4579-A7B2-7D7E26FF2D0C}"/>
              </a:ext>
            </a:extLst>
          </p:cNvPr>
          <p:cNvSpPr/>
          <p:nvPr/>
        </p:nvSpPr>
        <p:spPr>
          <a:xfrm>
            <a:off x="342900" y="1484784"/>
            <a:ext cx="8458199" cy="5021055"/>
          </a:xfrm>
          <a:prstGeom prst="rect">
            <a:avLst/>
          </a:prstGeom>
        </p:spPr>
        <p:txBody>
          <a:bodyPr wrap="square">
            <a:spAutoFit/>
          </a:bodyPr>
          <a:lstStyle/>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The biological growth of a tree is denoted by Mean Annual Increment (MAI).</a:t>
            </a:r>
          </a:p>
          <a:p>
            <a:pPr algn="just" eaLnBrk="1" hangingPunct="1">
              <a:lnSpc>
                <a:spcPct val="150000"/>
              </a:lnSpc>
            </a:pPr>
            <a:endParaRPr lang="en-US"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Tree growth depends on different biophysical features:</a:t>
            </a:r>
          </a:p>
          <a:p>
            <a:pPr marL="800100" lvl="1" indent="-342900" algn="just">
              <a:lnSpc>
                <a:spcPct val="150000"/>
              </a:lnSpc>
              <a:buFont typeface="Wingdings" panose="05000000000000000000" pitchFamily="2" charset="2"/>
              <a:buChar char="§"/>
            </a:pPr>
            <a:r>
              <a:rPr lang="en-US" dirty="0">
                <a:latin typeface="Calibri" panose="020F0502020204030204" pitchFamily="34" charset="0"/>
              </a:rPr>
              <a:t>Soil type, fertility, …</a:t>
            </a:r>
          </a:p>
          <a:p>
            <a:pPr marL="800100" lvl="1" indent="-342900" algn="just">
              <a:lnSpc>
                <a:spcPct val="150000"/>
              </a:lnSpc>
              <a:buFont typeface="Wingdings" panose="05000000000000000000" pitchFamily="2" charset="2"/>
              <a:buChar char="§"/>
            </a:pPr>
            <a:r>
              <a:rPr lang="en-US" dirty="0">
                <a:latin typeface="Calibri" panose="020F0502020204030204" pitchFamily="34" charset="0"/>
              </a:rPr>
              <a:t>Tree species </a:t>
            </a:r>
          </a:p>
          <a:p>
            <a:pPr marL="800100" lvl="1" indent="-342900" algn="just">
              <a:lnSpc>
                <a:spcPct val="150000"/>
              </a:lnSpc>
              <a:buFont typeface="Wingdings" panose="05000000000000000000" pitchFamily="2" charset="2"/>
              <a:buChar char="§"/>
            </a:pPr>
            <a:r>
              <a:rPr lang="en-US" dirty="0">
                <a:latin typeface="Calibri" panose="020F0502020204030204" pitchFamily="34" charset="0"/>
              </a:rPr>
              <a:t>Tree size (diameter)</a:t>
            </a:r>
          </a:p>
          <a:p>
            <a:pPr marL="800100" lvl="1" indent="-342900" algn="just">
              <a:lnSpc>
                <a:spcPct val="150000"/>
              </a:lnSpc>
              <a:buFont typeface="Wingdings" panose="05000000000000000000" pitchFamily="2" charset="2"/>
              <a:buChar char="§"/>
            </a:pPr>
            <a:r>
              <a:rPr lang="en-US" dirty="0">
                <a:latin typeface="Calibri" panose="020F0502020204030204" pitchFamily="34" charset="0"/>
              </a:rPr>
              <a:t>Density of stand </a:t>
            </a:r>
          </a:p>
          <a:p>
            <a:pPr marL="800100" lvl="1" indent="-342900" algn="just">
              <a:lnSpc>
                <a:spcPct val="150000"/>
              </a:lnSpc>
              <a:buFont typeface="Wingdings" panose="05000000000000000000" pitchFamily="2" charset="2"/>
              <a:buChar char="§"/>
            </a:pPr>
            <a:r>
              <a:rPr lang="en-US" dirty="0">
                <a:latin typeface="Calibri" panose="020F0502020204030204" pitchFamily="34" charset="0"/>
              </a:rPr>
              <a:t>Disease, temp, …</a:t>
            </a:r>
          </a:p>
        </p:txBody>
      </p:sp>
    </p:spTree>
    <p:extLst>
      <p:ext uri="{BB962C8B-B14F-4D97-AF65-F5344CB8AC3E}">
        <p14:creationId xmlns:p14="http://schemas.microsoft.com/office/powerpoint/2010/main" val="37257409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435840-1C34-4579-A7B2-7D7E26FF2D0C}"/>
              </a:ext>
            </a:extLst>
          </p:cNvPr>
          <p:cNvSpPr/>
          <p:nvPr/>
        </p:nvSpPr>
        <p:spPr>
          <a:xfrm>
            <a:off x="251520" y="1124744"/>
            <a:ext cx="8712968" cy="4467057"/>
          </a:xfrm>
          <a:prstGeom prst="rect">
            <a:avLst/>
          </a:prstGeom>
        </p:spPr>
        <p:txBody>
          <a:bodyPr wrap="square">
            <a:spAutoFit/>
          </a:bodyPr>
          <a:lstStyle/>
          <a:p>
            <a:pPr marL="342900" indent="-342900" algn="just" eaLnBrk="1" hangingPunct="1">
              <a:lnSpc>
                <a:spcPct val="150000"/>
              </a:lnSpc>
              <a:buFont typeface="Wingdings" panose="05000000000000000000" pitchFamily="2" charset="2"/>
              <a:buChar char="ü"/>
            </a:pPr>
            <a:r>
              <a:rPr lang="en-US" b="1" dirty="0">
                <a:latin typeface="Calibri" panose="020F0502020204030204" pitchFamily="34" charset="0"/>
              </a:rPr>
              <a:t>Forest growth cycle:</a:t>
            </a:r>
          </a:p>
          <a:p>
            <a:pPr marL="342900" indent="-342900" algn="just" eaLnBrk="1" hangingPunct="1">
              <a:lnSpc>
                <a:spcPct val="150000"/>
              </a:lnSpc>
              <a:buFont typeface="Wingdings" panose="05000000000000000000" pitchFamily="2" charset="2"/>
              <a:buChar char="ü"/>
            </a:pPr>
            <a:endParaRPr lang="en-US" dirty="0">
              <a:latin typeface="Calibri" panose="020F0502020204030204" pitchFamily="34" charset="0"/>
            </a:endParaRPr>
          </a:p>
          <a:p>
            <a:pPr marL="800100" lvl="1" indent="-342900" algn="just">
              <a:lnSpc>
                <a:spcPct val="200000"/>
              </a:lnSpc>
              <a:buFont typeface="Wingdings" panose="05000000000000000000" pitchFamily="2" charset="2"/>
              <a:buChar char="§"/>
            </a:pPr>
            <a:r>
              <a:rPr lang="en-US" dirty="0">
                <a:latin typeface="Calibri" panose="020F0502020204030204" pitchFamily="34" charset="0"/>
              </a:rPr>
              <a:t>Volume increases (first increasing rate, then decreasing rate)</a:t>
            </a:r>
          </a:p>
          <a:p>
            <a:pPr marL="800100" lvl="1" indent="-342900" algn="just">
              <a:lnSpc>
                <a:spcPct val="200000"/>
              </a:lnSpc>
              <a:buFont typeface="Wingdings" panose="05000000000000000000" pitchFamily="2" charset="2"/>
              <a:buChar char="§"/>
            </a:pPr>
            <a:r>
              <a:rPr lang="en-US" dirty="0">
                <a:latin typeface="Calibri" panose="020F0502020204030204" pitchFamily="34" charset="0"/>
              </a:rPr>
              <a:t>Maturity (biological optimal age)</a:t>
            </a:r>
          </a:p>
          <a:p>
            <a:pPr marL="800100" lvl="1" indent="-342900" algn="just">
              <a:lnSpc>
                <a:spcPct val="200000"/>
              </a:lnSpc>
              <a:buFont typeface="Wingdings" panose="05000000000000000000" pitchFamily="2" charset="2"/>
              <a:buChar char="§"/>
            </a:pPr>
            <a:r>
              <a:rPr lang="en-US" dirty="0">
                <a:latin typeface="Calibri" panose="020F0502020204030204" pitchFamily="34" charset="0"/>
              </a:rPr>
              <a:t>Mortality</a:t>
            </a:r>
          </a:p>
          <a:p>
            <a:pPr marL="800100" lvl="1" indent="-342900" algn="just">
              <a:lnSpc>
                <a:spcPct val="150000"/>
              </a:lnSpc>
              <a:buFont typeface="Wingdings" panose="05000000000000000000" pitchFamily="2" charset="2"/>
              <a:buChar char="§"/>
            </a:pPr>
            <a:endParaRPr lang="en-US" dirty="0">
              <a:latin typeface="Calibri" panose="020F0502020204030204" pitchFamily="34" charset="0"/>
            </a:endParaRPr>
          </a:p>
          <a:p>
            <a:pPr marL="342900" indent="-342900" algn="just">
              <a:lnSpc>
                <a:spcPct val="150000"/>
              </a:lnSpc>
              <a:buFont typeface="Wingdings" panose="05000000000000000000" pitchFamily="2" charset="2"/>
              <a:buChar char="ü"/>
            </a:pPr>
            <a:r>
              <a:rPr lang="en-US" b="1" dirty="0">
                <a:latin typeface="Calibri" panose="020F0502020204030204" pitchFamily="34" charset="0"/>
              </a:rPr>
              <a:t>When to harvest a tree stand using biological criteria?</a:t>
            </a:r>
          </a:p>
        </p:txBody>
      </p:sp>
    </p:spTree>
    <p:extLst>
      <p:ext uri="{BB962C8B-B14F-4D97-AF65-F5344CB8AC3E}">
        <p14:creationId xmlns:p14="http://schemas.microsoft.com/office/powerpoint/2010/main" val="37078055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ECC2D923-6750-471E-ACA3-E4D3E256C375}"/>
              </a:ext>
            </a:extLst>
          </p:cNvPr>
          <p:cNvCxnSpPr/>
          <p:nvPr/>
        </p:nvCxnSpPr>
        <p:spPr>
          <a:xfrm>
            <a:off x="1979712" y="6093296"/>
            <a:ext cx="482453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AC16638F-8F4E-47BD-8CBF-BC4506AAC908}"/>
              </a:ext>
            </a:extLst>
          </p:cNvPr>
          <p:cNvCxnSpPr>
            <a:cxnSpLocks/>
          </p:cNvCxnSpPr>
          <p:nvPr/>
        </p:nvCxnSpPr>
        <p:spPr>
          <a:xfrm flipH="1" flipV="1">
            <a:off x="1979712" y="2204864"/>
            <a:ext cx="3509" cy="388843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8C23B744-27CE-4F3E-BB4E-C737E756ED09}"/>
              </a:ext>
            </a:extLst>
          </p:cNvPr>
          <p:cNvSpPr/>
          <p:nvPr/>
        </p:nvSpPr>
        <p:spPr>
          <a:xfrm>
            <a:off x="1993692" y="3552669"/>
            <a:ext cx="3522688" cy="2278505"/>
          </a:xfrm>
          <a:custGeom>
            <a:avLst/>
            <a:gdLst>
              <a:gd name="connsiteX0" fmla="*/ 0 w 3522688"/>
              <a:gd name="connsiteY0" fmla="*/ 2278505 h 2278505"/>
              <a:gd name="connsiteX1" fmla="*/ 794478 w 3522688"/>
              <a:gd name="connsiteY1" fmla="*/ 2008682 h 2278505"/>
              <a:gd name="connsiteX2" fmla="*/ 1199213 w 3522688"/>
              <a:gd name="connsiteY2" fmla="*/ 869429 h 2278505"/>
              <a:gd name="connsiteX3" fmla="*/ 1199213 w 3522688"/>
              <a:gd name="connsiteY3" fmla="*/ 869429 h 2278505"/>
              <a:gd name="connsiteX4" fmla="*/ 1454046 w 3522688"/>
              <a:gd name="connsiteY4" fmla="*/ 269823 h 2278505"/>
              <a:gd name="connsiteX5" fmla="*/ 1454046 w 3522688"/>
              <a:gd name="connsiteY5" fmla="*/ 269823 h 2278505"/>
              <a:gd name="connsiteX6" fmla="*/ 1903751 w 3522688"/>
              <a:gd name="connsiteY6" fmla="*/ 0 h 2278505"/>
              <a:gd name="connsiteX7" fmla="*/ 1903751 w 3522688"/>
              <a:gd name="connsiteY7" fmla="*/ 0 h 2278505"/>
              <a:gd name="connsiteX8" fmla="*/ 2413416 w 3522688"/>
              <a:gd name="connsiteY8" fmla="*/ 119921 h 2278505"/>
              <a:gd name="connsiteX9" fmla="*/ 2413416 w 3522688"/>
              <a:gd name="connsiteY9" fmla="*/ 119921 h 2278505"/>
              <a:gd name="connsiteX10" fmla="*/ 3087974 w 3522688"/>
              <a:gd name="connsiteY10" fmla="*/ 524656 h 2278505"/>
              <a:gd name="connsiteX11" fmla="*/ 3087974 w 3522688"/>
              <a:gd name="connsiteY11" fmla="*/ 524656 h 2278505"/>
              <a:gd name="connsiteX12" fmla="*/ 3522688 w 3522688"/>
              <a:gd name="connsiteY12" fmla="*/ 1079292 h 2278505"/>
              <a:gd name="connsiteX13" fmla="*/ 3522688 w 3522688"/>
              <a:gd name="connsiteY13" fmla="*/ 1079292 h 2278505"/>
              <a:gd name="connsiteX14" fmla="*/ 3522688 w 3522688"/>
              <a:gd name="connsiteY14" fmla="*/ 1079292 h 2278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22688" h="2278505">
                <a:moveTo>
                  <a:pt x="0" y="2278505"/>
                </a:moveTo>
                <a:cubicBezTo>
                  <a:pt x="297304" y="2261016"/>
                  <a:pt x="594609" y="2243528"/>
                  <a:pt x="794478" y="2008682"/>
                </a:cubicBezTo>
                <a:cubicBezTo>
                  <a:pt x="994347" y="1773836"/>
                  <a:pt x="1199213" y="869429"/>
                  <a:pt x="1199213" y="869429"/>
                </a:cubicBezTo>
                <a:lnTo>
                  <a:pt x="1199213" y="869429"/>
                </a:lnTo>
                <a:lnTo>
                  <a:pt x="1454046" y="269823"/>
                </a:lnTo>
                <a:lnTo>
                  <a:pt x="1454046" y="269823"/>
                </a:lnTo>
                <a:lnTo>
                  <a:pt x="1903751" y="0"/>
                </a:lnTo>
                <a:lnTo>
                  <a:pt x="1903751" y="0"/>
                </a:lnTo>
                <a:lnTo>
                  <a:pt x="2413416" y="119921"/>
                </a:lnTo>
                <a:lnTo>
                  <a:pt x="2413416" y="119921"/>
                </a:lnTo>
                <a:lnTo>
                  <a:pt x="3087974" y="524656"/>
                </a:lnTo>
                <a:lnTo>
                  <a:pt x="3087974" y="524656"/>
                </a:lnTo>
                <a:lnTo>
                  <a:pt x="3522688" y="1079292"/>
                </a:lnTo>
                <a:lnTo>
                  <a:pt x="3522688" y="1079292"/>
                </a:lnTo>
                <a:lnTo>
                  <a:pt x="3522688" y="1079292"/>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9FFE1F1-EDDC-4415-9FE1-0E579670C152}"/>
              </a:ext>
            </a:extLst>
          </p:cNvPr>
          <p:cNvSpPr/>
          <p:nvPr/>
        </p:nvSpPr>
        <p:spPr>
          <a:xfrm>
            <a:off x="5652120" y="4461088"/>
            <a:ext cx="721672" cy="461665"/>
          </a:xfrm>
          <a:prstGeom prst="rect">
            <a:avLst/>
          </a:prstGeom>
        </p:spPr>
        <p:txBody>
          <a:bodyPr wrap="none">
            <a:spAutoFit/>
          </a:bodyPr>
          <a:lstStyle/>
          <a:p>
            <a:r>
              <a:rPr lang="en-US" b="1" dirty="0">
                <a:latin typeface="Calibri" panose="020F0502020204030204" pitchFamily="34" charset="0"/>
              </a:rPr>
              <a:t>MAI</a:t>
            </a:r>
            <a:endParaRPr lang="en-US" b="1" dirty="0"/>
          </a:p>
        </p:txBody>
      </p:sp>
      <p:sp>
        <p:nvSpPr>
          <p:cNvPr id="13" name="Rectangle 12">
            <a:extLst>
              <a:ext uri="{FF2B5EF4-FFF2-40B4-BE49-F238E27FC236}">
                <a16:creationId xmlns:a16="http://schemas.microsoft.com/office/drawing/2014/main" id="{B8C01829-745F-468D-8B7D-06F6CDFE22A0}"/>
              </a:ext>
            </a:extLst>
          </p:cNvPr>
          <p:cNvSpPr/>
          <p:nvPr/>
        </p:nvSpPr>
        <p:spPr>
          <a:xfrm>
            <a:off x="2447241" y="789594"/>
            <a:ext cx="2595775" cy="584775"/>
          </a:xfrm>
          <a:prstGeom prst="rect">
            <a:avLst/>
          </a:prstGeom>
        </p:spPr>
        <p:txBody>
          <a:bodyPr wrap="none">
            <a:spAutoFit/>
          </a:bodyPr>
          <a:lstStyle/>
          <a:p>
            <a:r>
              <a:rPr lang="en-US" sz="3200" b="1" dirty="0">
                <a:latin typeface="Calibri" panose="020F0502020204030204" pitchFamily="34" charset="0"/>
              </a:rPr>
              <a:t>Forest Biology</a:t>
            </a:r>
            <a:endParaRPr lang="en-US" sz="3200" b="1" dirty="0"/>
          </a:p>
        </p:txBody>
      </p:sp>
      <p:sp>
        <p:nvSpPr>
          <p:cNvPr id="14" name="Rectangle 13">
            <a:extLst>
              <a:ext uri="{FF2B5EF4-FFF2-40B4-BE49-F238E27FC236}">
                <a16:creationId xmlns:a16="http://schemas.microsoft.com/office/drawing/2014/main" id="{6702E144-F17E-4213-AE02-A4039A690515}"/>
              </a:ext>
            </a:extLst>
          </p:cNvPr>
          <p:cNvSpPr/>
          <p:nvPr/>
        </p:nvSpPr>
        <p:spPr>
          <a:xfrm>
            <a:off x="6809719" y="5949280"/>
            <a:ext cx="2021323" cy="523220"/>
          </a:xfrm>
          <a:prstGeom prst="rect">
            <a:avLst/>
          </a:prstGeom>
        </p:spPr>
        <p:txBody>
          <a:bodyPr wrap="none">
            <a:spAutoFit/>
          </a:bodyPr>
          <a:lstStyle/>
          <a:p>
            <a:r>
              <a:rPr lang="en-US" sz="2800" b="1" dirty="0">
                <a:latin typeface="Calibri" panose="020F0502020204030204" pitchFamily="34" charset="0"/>
              </a:rPr>
              <a:t>Time (years)</a:t>
            </a:r>
            <a:endParaRPr lang="en-US" sz="2800" b="1" dirty="0"/>
          </a:p>
        </p:txBody>
      </p:sp>
      <p:sp>
        <p:nvSpPr>
          <p:cNvPr id="15" name="Rectangle 14">
            <a:extLst>
              <a:ext uri="{FF2B5EF4-FFF2-40B4-BE49-F238E27FC236}">
                <a16:creationId xmlns:a16="http://schemas.microsoft.com/office/drawing/2014/main" id="{D58E477B-1713-44D5-9ECA-1A80A0A4E001}"/>
              </a:ext>
            </a:extLst>
          </p:cNvPr>
          <p:cNvSpPr/>
          <p:nvPr/>
        </p:nvSpPr>
        <p:spPr>
          <a:xfrm rot="16200000">
            <a:off x="563715" y="2301952"/>
            <a:ext cx="1477328" cy="1552934"/>
          </a:xfrm>
          <a:prstGeom prst="rect">
            <a:avLst/>
          </a:prstGeom>
        </p:spPr>
        <p:txBody>
          <a:bodyPr vert="vert" wrap="square">
            <a:spAutoFit/>
          </a:bodyPr>
          <a:lstStyle/>
          <a:p>
            <a:r>
              <a:rPr lang="en-US" sz="2800" b="1" dirty="0">
                <a:latin typeface="Calibri" panose="020F0502020204030204" pitchFamily="34" charset="0"/>
              </a:rPr>
              <a:t>Stand </a:t>
            </a:r>
          </a:p>
          <a:p>
            <a:r>
              <a:rPr lang="en-US" sz="2800" b="1" dirty="0">
                <a:latin typeface="Calibri" panose="020F0502020204030204" pitchFamily="34" charset="0"/>
              </a:rPr>
              <a:t>Volume</a:t>
            </a:r>
          </a:p>
          <a:p>
            <a:r>
              <a:rPr lang="en-US" sz="2800" b="1" dirty="0">
                <a:latin typeface="Calibri" panose="020F0502020204030204" pitchFamily="34" charset="0"/>
              </a:rPr>
              <a:t>S(t)</a:t>
            </a:r>
            <a:endParaRPr lang="en-US" sz="2800" b="1" dirty="0"/>
          </a:p>
        </p:txBody>
      </p:sp>
      <p:sp>
        <p:nvSpPr>
          <p:cNvPr id="12" name="Rectangle 11">
            <a:extLst>
              <a:ext uri="{FF2B5EF4-FFF2-40B4-BE49-F238E27FC236}">
                <a16:creationId xmlns:a16="http://schemas.microsoft.com/office/drawing/2014/main" id="{C35E0C47-3869-4BBC-9D4A-8677EF88EBC0}"/>
              </a:ext>
            </a:extLst>
          </p:cNvPr>
          <p:cNvSpPr/>
          <p:nvPr/>
        </p:nvSpPr>
        <p:spPr>
          <a:xfrm>
            <a:off x="2780391" y="2471502"/>
            <a:ext cx="1313501" cy="461665"/>
          </a:xfrm>
          <a:prstGeom prst="rect">
            <a:avLst/>
          </a:prstGeom>
        </p:spPr>
        <p:txBody>
          <a:bodyPr wrap="none">
            <a:spAutoFit/>
          </a:bodyPr>
          <a:lstStyle/>
          <a:p>
            <a:r>
              <a:rPr lang="en-US" b="1" dirty="0">
                <a:latin typeface="Calibri" panose="020F0502020204030204" pitchFamily="34" charset="0"/>
              </a:rPr>
              <a:t>Maturity</a:t>
            </a:r>
            <a:endParaRPr lang="en-US" b="1" dirty="0"/>
          </a:p>
        </p:txBody>
      </p:sp>
      <p:sp>
        <p:nvSpPr>
          <p:cNvPr id="16" name="Rectangle 15">
            <a:extLst>
              <a:ext uri="{FF2B5EF4-FFF2-40B4-BE49-F238E27FC236}">
                <a16:creationId xmlns:a16="http://schemas.microsoft.com/office/drawing/2014/main" id="{138C1926-57EA-4ED4-B291-B9EACC156C5C}"/>
              </a:ext>
            </a:extLst>
          </p:cNvPr>
          <p:cNvSpPr/>
          <p:nvPr/>
        </p:nvSpPr>
        <p:spPr>
          <a:xfrm>
            <a:off x="5620416" y="2910451"/>
            <a:ext cx="1457643" cy="461665"/>
          </a:xfrm>
          <a:prstGeom prst="rect">
            <a:avLst/>
          </a:prstGeom>
        </p:spPr>
        <p:txBody>
          <a:bodyPr wrap="none">
            <a:spAutoFit/>
          </a:bodyPr>
          <a:lstStyle/>
          <a:p>
            <a:r>
              <a:rPr lang="en-US" b="1" dirty="0">
                <a:latin typeface="Calibri" panose="020F0502020204030204" pitchFamily="34" charset="0"/>
              </a:rPr>
              <a:t>Mortality </a:t>
            </a:r>
            <a:endParaRPr lang="en-US" b="1" dirty="0"/>
          </a:p>
        </p:txBody>
      </p:sp>
      <p:cxnSp>
        <p:nvCxnSpPr>
          <p:cNvPr id="8" name="Straight Arrow Connector 7">
            <a:extLst>
              <a:ext uri="{FF2B5EF4-FFF2-40B4-BE49-F238E27FC236}">
                <a16:creationId xmlns:a16="http://schemas.microsoft.com/office/drawing/2014/main" id="{90ACDD3A-A5C5-4BFC-925D-49DDA3340493}"/>
              </a:ext>
            </a:extLst>
          </p:cNvPr>
          <p:cNvCxnSpPr>
            <a:cxnSpLocks/>
          </p:cNvCxnSpPr>
          <p:nvPr/>
        </p:nvCxnSpPr>
        <p:spPr>
          <a:xfrm>
            <a:off x="3180602" y="2935551"/>
            <a:ext cx="658285" cy="58760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7E582E0B-A8A3-4D23-9EDB-FF841C8A1B01}"/>
              </a:ext>
            </a:extLst>
          </p:cNvPr>
          <p:cNvCxnSpPr>
            <a:cxnSpLocks/>
            <a:stCxn id="16" idx="1"/>
          </p:cNvCxnSpPr>
          <p:nvPr/>
        </p:nvCxnSpPr>
        <p:spPr>
          <a:xfrm flipH="1">
            <a:off x="4823246" y="3141284"/>
            <a:ext cx="797170" cy="70765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A8DE3B67-E51E-4078-9496-A39C8F855AD4}"/>
              </a:ext>
            </a:extLst>
          </p:cNvPr>
          <p:cNvCxnSpPr>
            <a:stCxn id="10" idx="6"/>
          </p:cNvCxnSpPr>
          <p:nvPr/>
        </p:nvCxnSpPr>
        <p:spPr>
          <a:xfrm>
            <a:off x="3897443" y="3552669"/>
            <a:ext cx="26485" cy="2540627"/>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A6E82071-1B55-45BB-81B9-3E04431EA88D}"/>
              </a:ext>
            </a:extLst>
          </p:cNvPr>
          <p:cNvSpPr/>
          <p:nvPr/>
        </p:nvSpPr>
        <p:spPr>
          <a:xfrm>
            <a:off x="3652825" y="6128857"/>
            <a:ext cx="489236" cy="523220"/>
          </a:xfrm>
          <a:prstGeom prst="rect">
            <a:avLst/>
          </a:prstGeom>
        </p:spPr>
        <p:txBody>
          <a:bodyPr wrap="none">
            <a:spAutoFit/>
          </a:bodyPr>
          <a:lstStyle/>
          <a:p>
            <a:r>
              <a:rPr lang="en-US" sz="2800" b="1" dirty="0">
                <a:latin typeface="Calibri" panose="020F0502020204030204" pitchFamily="34" charset="0"/>
              </a:rPr>
              <a:t>t*</a:t>
            </a:r>
            <a:endParaRPr lang="en-US" sz="2800" b="1" dirty="0"/>
          </a:p>
        </p:txBody>
      </p:sp>
    </p:spTree>
    <p:extLst>
      <p:ext uri="{BB962C8B-B14F-4D97-AF65-F5344CB8AC3E}">
        <p14:creationId xmlns:p14="http://schemas.microsoft.com/office/powerpoint/2010/main" val="1031926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683568" y="670483"/>
            <a:ext cx="5400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3200" b="1" dirty="0">
                <a:solidFill>
                  <a:srgbClr val="0070C0"/>
                </a:solidFill>
                <a:latin typeface="Calibri" panose="020F0502020204030204" pitchFamily="34" charset="0"/>
              </a:rPr>
              <a:t>5.1 Economics of Fishery </a:t>
            </a:r>
            <a:endParaRPr lang="en-GB" altLang="en-US" sz="3200" b="1" dirty="0">
              <a:latin typeface="Calibri" panose="020F0502020204030204" pitchFamily="34" charset="0"/>
            </a:endParaRPr>
          </a:p>
        </p:txBody>
      </p:sp>
      <p:sp>
        <p:nvSpPr>
          <p:cNvPr id="2" name="Rectangle 1">
            <a:extLst>
              <a:ext uri="{FF2B5EF4-FFF2-40B4-BE49-F238E27FC236}">
                <a16:creationId xmlns:a16="http://schemas.microsoft.com/office/drawing/2014/main" id="{C8ADA61A-3FC5-46D4-B684-ADF752F5169C}"/>
              </a:ext>
            </a:extLst>
          </p:cNvPr>
          <p:cNvSpPr/>
          <p:nvPr/>
        </p:nvSpPr>
        <p:spPr>
          <a:xfrm>
            <a:off x="350168" y="1650563"/>
            <a:ext cx="8443664" cy="3970318"/>
          </a:xfrm>
          <a:prstGeom prst="rect">
            <a:avLst/>
          </a:prstGeom>
        </p:spPr>
        <p:txBody>
          <a:bodyPr wrap="square">
            <a:spAutoFit/>
          </a:bodyPr>
          <a:lstStyle/>
          <a:p>
            <a:pPr marL="342900" indent="-342900" algn="just" eaLnBrk="1" hangingPunct="1">
              <a:buFont typeface="Wingdings" panose="05000000000000000000" pitchFamily="2" charset="2"/>
              <a:buChar char="ü"/>
            </a:pPr>
            <a:r>
              <a:rPr lang="en-US" sz="2800" dirty="0">
                <a:solidFill>
                  <a:srgbClr val="0070C0"/>
                </a:solidFill>
                <a:latin typeface="Calibri" panose="020F0502020204030204" pitchFamily="34" charset="0"/>
              </a:rPr>
              <a:t>Fishery economics</a:t>
            </a:r>
            <a:r>
              <a:rPr lang="en-US" sz="2800" dirty="0">
                <a:latin typeface="Calibri" panose="020F0502020204030204" pitchFamily="34" charset="0"/>
              </a:rPr>
              <a:t> is the production, distribution, consumption, all financial aspects of the fishing and seafood industry.</a:t>
            </a:r>
          </a:p>
          <a:p>
            <a:pPr marL="342900" indent="-342900" algn="just" eaLnBrk="1" hangingPunct="1">
              <a:buFont typeface="Wingdings" panose="05000000000000000000" pitchFamily="2" charset="2"/>
              <a:buChar char="ü"/>
            </a:pPr>
            <a:endParaRPr lang="en-US" sz="2800" dirty="0">
              <a:latin typeface="Calibri" panose="020F0502020204030204" pitchFamily="34" charset="0"/>
            </a:endParaRPr>
          </a:p>
          <a:p>
            <a:pPr marL="342900" indent="-342900" algn="just" eaLnBrk="1" hangingPunct="1">
              <a:buFont typeface="Wingdings" panose="05000000000000000000" pitchFamily="2" charset="2"/>
              <a:buChar char="ü"/>
            </a:pPr>
            <a:r>
              <a:rPr lang="en-US" sz="2800" dirty="0">
                <a:solidFill>
                  <a:srgbClr val="0070C0"/>
                </a:solidFill>
                <a:latin typeface="Calibri" panose="020F0502020204030204" pitchFamily="34" charset="0"/>
              </a:rPr>
              <a:t>Fishery</a:t>
            </a:r>
            <a:r>
              <a:rPr lang="en-US" sz="2800" dirty="0">
                <a:latin typeface="Calibri" panose="020F0502020204030204" pitchFamily="34" charset="0"/>
              </a:rPr>
              <a:t> can be thought as stocks of fish and the enterprises that have the potential to exploit them.</a:t>
            </a:r>
          </a:p>
          <a:p>
            <a:pPr marL="342900" indent="-342900" algn="just" eaLnBrk="1" hangingPunct="1">
              <a:buFont typeface="Wingdings" panose="05000000000000000000" pitchFamily="2" charset="2"/>
              <a:buChar char="ü"/>
            </a:pPr>
            <a:endParaRPr lang="en-US" sz="2800" dirty="0">
              <a:latin typeface="Calibri" panose="020F0502020204030204" pitchFamily="34" charset="0"/>
            </a:endParaRPr>
          </a:p>
          <a:p>
            <a:pPr marL="342900" indent="-342900" algn="just" eaLnBrk="1" hangingPunct="1">
              <a:buFont typeface="Wingdings" panose="05000000000000000000" pitchFamily="2" charset="2"/>
              <a:buChar char="ü"/>
            </a:pPr>
            <a:r>
              <a:rPr lang="en-US" sz="2800" dirty="0">
                <a:latin typeface="Calibri" panose="020F0502020204030204" pitchFamily="34" charset="0"/>
              </a:rPr>
              <a:t>The fish stock measured in terms of biomass, is the natural capital of the system.</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07435840-1C34-4579-A7B2-7D7E26FF2D0C}"/>
                  </a:ext>
                </a:extLst>
              </p:cNvPr>
              <p:cNvSpPr/>
              <p:nvPr/>
            </p:nvSpPr>
            <p:spPr>
              <a:xfrm>
                <a:off x="342900" y="918472"/>
                <a:ext cx="8458199" cy="5641096"/>
              </a:xfrm>
              <a:prstGeom prst="rect">
                <a:avLst/>
              </a:prstGeom>
            </p:spPr>
            <p:txBody>
              <a:bodyPr wrap="square">
                <a:spAutoFit/>
              </a:bodyPr>
              <a:lstStyle/>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We consider two figures as a biological decision rule:</a:t>
                </a:r>
              </a:p>
              <a:p>
                <a:pPr marL="342900" indent="-342900" algn="just" eaLnBrk="1" hangingPunct="1">
                  <a:lnSpc>
                    <a:spcPct val="150000"/>
                  </a:lnSpc>
                  <a:buFont typeface="Wingdings" panose="05000000000000000000" pitchFamily="2" charset="2"/>
                  <a:buChar char="ü"/>
                </a:pPr>
                <a:endParaRPr lang="en-US" dirty="0">
                  <a:latin typeface="Calibri" panose="020F0502020204030204" pitchFamily="34" charset="0"/>
                </a:endParaRPr>
              </a:p>
              <a:p>
                <a:pPr marL="914400" lvl="1" indent="-457200" algn="just">
                  <a:lnSpc>
                    <a:spcPct val="150000"/>
                  </a:lnSpc>
                  <a:buFont typeface="+mj-lt"/>
                  <a:buAutoNum type="arabicPeriod"/>
                </a:pPr>
                <a:r>
                  <a:rPr lang="en-US" b="1" dirty="0">
                    <a:latin typeface="Calibri" panose="020F0502020204030204" pitchFamily="34" charset="0"/>
                  </a:rPr>
                  <a:t>Mean Annual Increment (MAI) </a:t>
                </a:r>
              </a:p>
              <a:p>
                <a:pPr marL="1714500" lvl="3" indent="-342900" algn="just">
                  <a:lnSpc>
                    <a:spcPct val="150000"/>
                  </a:lnSpc>
                  <a:buFont typeface="Wingdings" panose="05000000000000000000" pitchFamily="2" charset="2"/>
                  <a:buChar char="§"/>
                </a:pPr>
                <a14:m>
                  <m:oMath xmlns:m="http://schemas.openxmlformats.org/officeDocument/2006/math">
                    <m:r>
                      <m:rPr>
                        <m:sty m:val="p"/>
                      </m:rPr>
                      <a:rPr lang="en-US">
                        <a:latin typeface="Cambria Math" panose="02040503050406030204" pitchFamily="18" charset="0"/>
                      </a:rPr>
                      <m:t>MAI</m:t>
                    </m:r>
                    <m:r>
                      <a:rPr lang="en-US">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𝑡𝑜𝑡𝑎𝑙</m:t>
                        </m:r>
                        <m:r>
                          <a:rPr lang="en-US" i="1">
                            <a:latin typeface="Cambria Math" panose="02040503050406030204" pitchFamily="18" charset="0"/>
                          </a:rPr>
                          <m:t> </m:t>
                        </m:r>
                        <m:r>
                          <a:rPr lang="en-US" i="1">
                            <a:latin typeface="Cambria Math" panose="02040503050406030204" pitchFamily="18" charset="0"/>
                          </a:rPr>
                          <m:t>𝑠𝑡𝑎𝑛𝑑</m:t>
                        </m:r>
                        <m:r>
                          <a:rPr lang="en-US" i="1">
                            <a:latin typeface="Cambria Math" panose="02040503050406030204" pitchFamily="18" charset="0"/>
                          </a:rPr>
                          <m:t> </m:t>
                        </m:r>
                        <m:r>
                          <a:rPr lang="en-US" i="1">
                            <a:latin typeface="Cambria Math" panose="02040503050406030204" pitchFamily="18" charset="0"/>
                          </a:rPr>
                          <m:t>𝑣𝑜𝑙𝑢𝑚𝑒</m:t>
                        </m:r>
                        <m:r>
                          <a:rPr lang="en-US" i="1">
                            <a:latin typeface="Cambria Math" panose="02040503050406030204" pitchFamily="18" charset="0"/>
                          </a:rPr>
                          <m:t> </m:t>
                        </m:r>
                        <m:r>
                          <a:rPr lang="en-US" i="1">
                            <a:latin typeface="Cambria Math" panose="02040503050406030204" pitchFamily="18" charset="0"/>
                          </a:rPr>
                          <m:t>𝑎𝑡</m:t>
                        </m:r>
                        <m:r>
                          <a:rPr lang="en-US" i="1">
                            <a:latin typeface="Cambria Math" panose="02040503050406030204" pitchFamily="18" charset="0"/>
                          </a:rPr>
                          <m:t> </m:t>
                        </m:r>
                        <m:r>
                          <a:rPr lang="en-US" i="1">
                            <a:latin typeface="Cambria Math" panose="02040503050406030204" pitchFamily="18" charset="0"/>
                          </a:rPr>
                          <m:t>𝑎𝑛𝑦</m:t>
                        </m:r>
                        <m:r>
                          <a:rPr lang="en-US" i="1">
                            <a:latin typeface="Cambria Math" panose="02040503050406030204" pitchFamily="18" charset="0"/>
                          </a:rPr>
                          <m:t> </m:t>
                        </m:r>
                        <m:r>
                          <a:rPr lang="en-US" i="1">
                            <a:latin typeface="Cambria Math" panose="02040503050406030204" pitchFamily="18" charset="0"/>
                          </a:rPr>
                          <m:t>𝑎𝑔𝑒</m:t>
                        </m:r>
                      </m:num>
                      <m:den>
                        <m:r>
                          <a:rPr lang="en-US" i="1">
                            <a:latin typeface="Cambria Math" panose="02040503050406030204" pitchFamily="18" charset="0"/>
                          </a:rPr>
                          <m:t>𝑎𝑔𝑒</m:t>
                        </m:r>
                      </m:den>
                    </m:f>
                  </m:oMath>
                </a14:m>
                <a:endParaRPr lang="en-US" dirty="0">
                  <a:latin typeface="Calibri" panose="020F0502020204030204" pitchFamily="34" charset="0"/>
                </a:endParaRPr>
              </a:p>
              <a:p>
                <a:pPr marL="914400" lvl="1" indent="-457200" algn="just">
                  <a:lnSpc>
                    <a:spcPct val="150000"/>
                  </a:lnSpc>
                  <a:buFont typeface="+mj-lt"/>
                  <a:buAutoNum type="arabicPeriod"/>
                </a:pPr>
                <a:r>
                  <a:rPr lang="en-US" b="1" dirty="0">
                    <a:latin typeface="Calibri" panose="020F0502020204030204" pitchFamily="34" charset="0"/>
                  </a:rPr>
                  <a:t>Average Increment Growth (AIG)</a:t>
                </a:r>
              </a:p>
              <a:p>
                <a:pPr marL="1714500" lvl="3" indent="-342900" algn="just">
                  <a:lnSpc>
                    <a:spcPct val="150000"/>
                  </a:lnSpc>
                  <a:buFont typeface="Wingdings" panose="05000000000000000000" pitchFamily="2" charset="2"/>
                  <a:buChar char="§"/>
                </a:pPr>
                <a14:m>
                  <m:oMath xmlns:m="http://schemas.openxmlformats.org/officeDocument/2006/math">
                    <m:r>
                      <m:rPr>
                        <m:sty m:val="p"/>
                      </m:rPr>
                      <a:rPr lang="en-US" b="0" i="0" smtClean="0">
                        <a:latin typeface="Cambria Math" panose="02040503050406030204" pitchFamily="18" charset="0"/>
                      </a:rPr>
                      <m:t>AIG</m:t>
                    </m:r>
                    <m:r>
                      <a:rPr lang="en-US" b="0" i="0"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𝑀𝑎𝑟𝑔𝑖𝑛𝑎𝑙</m:t>
                        </m:r>
                        <m:r>
                          <a:rPr lang="en-US" b="0" i="1" smtClean="0">
                            <a:latin typeface="Cambria Math" panose="02040503050406030204" pitchFamily="18" charset="0"/>
                          </a:rPr>
                          <m:t> </m:t>
                        </m:r>
                        <m:r>
                          <a:rPr lang="en-US" b="0" i="1" smtClean="0">
                            <a:latin typeface="Cambria Math" panose="02040503050406030204" pitchFamily="18" charset="0"/>
                          </a:rPr>
                          <m:t>𝑔𝑟𝑜𝑤𝑡h</m:t>
                        </m:r>
                      </m:num>
                      <m:den>
                        <m:r>
                          <a:rPr lang="en-US" b="0" i="1" smtClean="0">
                            <a:latin typeface="Cambria Math" panose="02040503050406030204" pitchFamily="18" charset="0"/>
                          </a:rPr>
                          <m:t>𝑡𝑖𝑚𝑒</m:t>
                        </m:r>
                        <m:r>
                          <a:rPr lang="en-US" b="0" i="1" smtClean="0">
                            <a:latin typeface="Cambria Math" panose="02040503050406030204" pitchFamily="18" charset="0"/>
                          </a:rPr>
                          <m:t> </m:t>
                        </m:r>
                        <m:r>
                          <a:rPr lang="en-US" b="0" i="1" smtClean="0">
                            <a:latin typeface="Cambria Math" panose="02040503050406030204" pitchFamily="18" charset="0"/>
                          </a:rPr>
                          <m:t>𝑝𝑒𝑟𝑖𝑜𝑑</m:t>
                        </m:r>
                      </m:den>
                    </m:f>
                  </m:oMath>
                </a14:m>
                <a:endParaRPr lang="en-US" dirty="0">
                  <a:latin typeface="Calibri" panose="020F0502020204030204" pitchFamily="34" charset="0"/>
                </a:endParaRPr>
              </a:p>
              <a:p>
                <a:pPr marL="1714500" lvl="3" indent="-342900" algn="just">
                  <a:lnSpc>
                    <a:spcPct val="150000"/>
                  </a:lnSpc>
                  <a:buFont typeface="Wingdings" panose="05000000000000000000" pitchFamily="2" charset="2"/>
                  <a:buChar char="§"/>
                </a:pPr>
                <a:endParaRPr lang="en-US" dirty="0">
                  <a:latin typeface="Calibri" panose="020F0502020204030204" pitchFamily="34" charset="0"/>
                </a:endParaRPr>
              </a:p>
              <a:p>
                <a:pPr marL="342900" indent="-342900" algn="just">
                  <a:lnSpc>
                    <a:spcPct val="150000"/>
                  </a:lnSpc>
                  <a:buFont typeface="Wingdings" panose="05000000000000000000" pitchFamily="2" charset="2"/>
                  <a:buChar char="ü"/>
                </a:pPr>
                <a:r>
                  <a:rPr lang="en-US" dirty="0">
                    <a:latin typeface="Calibri" panose="020F0502020204030204" pitchFamily="34" charset="0"/>
                  </a:rPr>
                  <a:t>The </a:t>
                </a:r>
                <a:r>
                  <a:rPr lang="en-US" b="1" dirty="0">
                    <a:latin typeface="Calibri" panose="020F0502020204030204" pitchFamily="34" charset="0"/>
                  </a:rPr>
                  <a:t>biological decision rule</a:t>
                </a:r>
                <a:r>
                  <a:rPr lang="en-US" dirty="0">
                    <a:latin typeface="Calibri" panose="020F0502020204030204" pitchFamily="34" charset="0"/>
                  </a:rPr>
                  <a:t> states that the forest can be harvested when </a:t>
                </a:r>
                <a:r>
                  <a:rPr lang="en-US" b="1" dirty="0">
                    <a:latin typeface="Calibri" panose="020F0502020204030204" pitchFamily="34" charset="0"/>
                  </a:rPr>
                  <a:t>MAI is maximized</a:t>
                </a:r>
                <a:r>
                  <a:rPr lang="en-US" dirty="0">
                    <a:latin typeface="Calibri" panose="020F0502020204030204" pitchFamily="34" charset="0"/>
                  </a:rPr>
                  <a:t>.</a:t>
                </a:r>
              </a:p>
            </p:txBody>
          </p:sp>
        </mc:Choice>
        <mc:Fallback xmlns="">
          <p:sp>
            <p:nvSpPr>
              <p:cNvPr id="2" name="Rectangle 1">
                <a:extLst>
                  <a:ext uri="{FF2B5EF4-FFF2-40B4-BE49-F238E27FC236}">
                    <a16:creationId xmlns:a16="http://schemas.microsoft.com/office/drawing/2014/main" id="{07435840-1C34-4579-A7B2-7D7E26FF2D0C}"/>
                  </a:ext>
                </a:extLst>
              </p:cNvPr>
              <p:cNvSpPr>
                <a:spLocks noRot="1" noChangeAspect="1" noMove="1" noResize="1" noEditPoints="1" noAdjustHandles="1" noChangeArrowheads="1" noChangeShapeType="1" noTextEdit="1"/>
              </p:cNvSpPr>
              <p:nvPr/>
            </p:nvSpPr>
            <p:spPr>
              <a:xfrm>
                <a:off x="342900" y="918472"/>
                <a:ext cx="8458199" cy="5641096"/>
              </a:xfrm>
              <a:prstGeom prst="rect">
                <a:avLst/>
              </a:prstGeom>
              <a:blipFill>
                <a:blip r:embed="rId2"/>
                <a:stretch>
                  <a:fillRect l="-937" r="-1081" b="-1514"/>
                </a:stretch>
              </a:blipFill>
            </p:spPr>
            <p:txBody>
              <a:bodyPr/>
              <a:lstStyle/>
              <a:p>
                <a:r>
                  <a:rPr lang="en-US">
                    <a:noFill/>
                  </a:rPr>
                  <a:t> </a:t>
                </a:r>
              </a:p>
            </p:txBody>
          </p:sp>
        </mc:Fallback>
      </mc:AlternateContent>
    </p:spTree>
    <p:extLst>
      <p:ext uri="{BB962C8B-B14F-4D97-AF65-F5344CB8AC3E}">
        <p14:creationId xmlns:p14="http://schemas.microsoft.com/office/powerpoint/2010/main" val="21666327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435840-1C34-4579-A7B2-7D7E26FF2D0C}"/>
              </a:ext>
            </a:extLst>
          </p:cNvPr>
          <p:cNvSpPr/>
          <p:nvPr/>
        </p:nvSpPr>
        <p:spPr>
          <a:xfrm>
            <a:off x="342900" y="918472"/>
            <a:ext cx="8458199" cy="4467057"/>
          </a:xfrm>
          <a:prstGeom prst="rect">
            <a:avLst/>
          </a:prstGeom>
        </p:spPr>
        <p:txBody>
          <a:bodyPr wrap="square">
            <a:spAutoFit/>
          </a:bodyPr>
          <a:lstStyle/>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The rotation age that maximizes the MAI is defined as the optimal biological rotation age. </a:t>
            </a:r>
          </a:p>
          <a:p>
            <a:pPr marL="342900" indent="-342900" algn="just" eaLnBrk="1" hangingPunct="1">
              <a:lnSpc>
                <a:spcPct val="150000"/>
              </a:lnSpc>
              <a:buFont typeface="Wingdings" panose="05000000000000000000" pitchFamily="2" charset="2"/>
              <a:buChar char="ü"/>
            </a:pPr>
            <a:endParaRPr lang="en-US"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Tree age with maximum volume per tree age (MAI) alone is considered.</a:t>
            </a:r>
          </a:p>
          <a:p>
            <a:pPr marL="342900" indent="-342900" algn="just" eaLnBrk="1" hangingPunct="1">
              <a:lnSpc>
                <a:spcPct val="150000"/>
              </a:lnSpc>
              <a:buFont typeface="Wingdings" panose="05000000000000000000" pitchFamily="2" charset="2"/>
              <a:buChar char="ü"/>
            </a:pPr>
            <a:endParaRPr lang="en-US"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But, biological harvesting criteria </a:t>
            </a:r>
            <a:r>
              <a:rPr lang="en-US" b="1" dirty="0">
                <a:latin typeface="Calibri" panose="020F0502020204030204" pitchFamily="34" charset="0"/>
              </a:rPr>
              <a:t>fails to consider economic criteria (costs, prices, revenue, and time value of money).</a:t>
            </a:r>
            <a:endParaRPr lang="en-GB" altLang="en-US" dirty="0">
              <a:latin typeface="Calibri" panose="020F0502020204030204" pitchFamily="34" charset="0"/>
            </a:endParaRPr>
          </a:p>
        </p:txBody>
      </p:sp>
    </p:spTree>
    <p:extLst>
      <p:ext uri="{BB962C8B-B14F-4D97-AF65-F5344CB8AC3E}">
        <p14:creationId xmlns:p14="http://schemas.microsoft.com/office/powerpoint/2010/main" val="30209730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661764" y="548680"/>
            <a:ext cx="74313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en-US" sz="3200" b="1" dirty="0">
                <a:solidFill>
                  <a:srgbClr val="0070C0"/>
                </a:solidFill>
                <a:latin typeface="Calibri" panose="020F0502020204030204" pitchFamily="34" charset="0"/>
              </a:rPr>
              <a:t>2) Economically Optimal Rotation Age </a:t>
            </a:r>
          </a:p>
        </p:txBody>
      </p:sp>
      <p:sp>
        <p:nvSpPr>
          <p:cNvPr id="2" name="Rectangle 1">
            <a:extLst>
              <a:ext uri="{FF2B5EF4-FFF2-40B4-BE49-F238E27FC236}">
                <a16:creationId xmlns:a16="http://schemas.microsoft.com/office/drawing/2014/main" id="{07435840-1C34-4579-A7B2-7D7E26FF2D0C}"/>
              </a:ext>
            </a:extLst>
          </p:cNvPr>
          <p:cNvSpPr/>
          <p:nvPr/>
        </p:nvSpPr>
        <p:spPr>
          <a:xfrm>
            <a:off x="395536" y="1484784"/>
            <a:ext cx="7992888" cy="4467057"/>
          </a:xfrm>
          <a:prstGeom prst="rect">
            <a:avLst/>
          </a:prstGeom>
        </p:spPr>
        <p:txBody>
          <a:bodyPr wrap="square">
            <a:spAutoFit/>
          </a:bodyPr>
          <a:lstStyle/>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Economically optimal time of harvest is when the net present value (NPV) of the forest is maximized.</a:t>
            </a:r>
          </a:p>
          <a:p>
            <a:pPr marL="342900" indent="-342900" algn="just" eaLnBrk="1" hangingPunct="1">
              <a:lnSpc>
                <a:spcPct val="150000"/>
              </a:lnSpc>
              <a:buFont typeface="Wingdings" panose="05000000000000000000" pitchFamily="2" charset="2"/>
              <a:buChar char="ü"/>
            </a:pPr>
            <a:endParaRPr lang="en-US"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Must compare annual growth in timber value against the cost of holding the timber for an extra year. </a:t>
            </a:r>
          </a:p>
          <a:p>
            <a:pPr marL="342900" indent="-342900" algn="just" eaLnBrk="1" hangingPunct="1">
              <a:lnSpc>
                <a:spcPct val="150000"/>
              </a:lnSpc>
              <a:buFont typeface="Wingdings" panose="05000000000000000000" pitchFamily="2" charset="2"/>
              <a:buChar char="ü"/>
            </a:pPr>
            <a:endParaRPr lang="en-US"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Must consider the marginal benefits and marginal costs of growing the forest one additional year. </a:t>
            </a:r>
            <a:endParaRPr lang="en-GB" altLang="en-US" dirty="0">
              <a:latin typeface="Calibri" panose="020F0502020204030204" pitchFamily="34" charset="0"/>
            </a:endParaRPr>
          </a:p>
        </p:txBody>
      </p:sp>
    </p:spTree>
    <p:extLst>
      <p:ext uri="{BB962C8B-B14F-4D97-AF65-F5344CB8AC3E}">
        <p14:creationId xmlns:p14="http://schemas.microsoft.com/office/powerpoint/2010/main" val="1947977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07435840-1C34-4579-A7B2-7D7E26FF2D0C}"/>
                  </a:ext>
                </a:extLst>
              </p:cNvPr>
              <p:cNvSpPr/>
              <p:nvPr/>
            </p:nvSpPr>
            <p:spPr>
              <a:xfrm>
                <a:off x="467544" y="469920"/>
                <a:ext cx="7992888" cy="5918159"/>
              </a:xfrm>
              <a:prstGeom prst="rect">
                <a:avLst/>
              </a:prstGeom>
            </p:spPr>
            <p:txBody>
              <a:bodyPr wrap="square">
                <a:spAutoFit/>
              </a:bodyPr>
              <a:lstStyle/>
              <a:p>
                <a:pPr marL="342900" indent="-342900" algn="just" eaLnBrk="1" hangingPunct="1">
                  <a:lnSpc>
                    <a:spcPct val="150000"/>
                  </a:lnSpc>
                  <a:buFont typeface="Wingdings" panose="05000000000000000000" pitchFamily="2" charset="2"/>
                  <a:buChar char="ü"/>
                </a:pPr>
                <a:r>
                  <a:rPr lang="en-US" b="1" dirty="0">
                    <a:latin typeface="Calibri" panose="020F0502020204030204" pitchFamily="34" charset="0"/>
                  </a:rPr>
                  <a:t>Mathematical economics: </a:t>
                </a:r>
              </a:p>
              <a:p>
                <a:pPr algn="just" eaLnBrk="1" hangingPunct="1">
                  <a:lnSpc>
                    <a:spcPct val="150000"/>
                  </a:lnSpc>
                </a:pPr>
                <a:r>
                  <a:rPr lang="en-US" b="1" dirty="0">
                    <a:latin typeface="Calibri" panose="020F0502020204030204" pitchFamily="34" charset="0"/>
                  </a:rPr>
                  <a:t>     Maximize: </a:t>
                </a:r>
                <a14:m>
                  <m:oMath xmlns:m="http://schemas.openxmlformats.org/officeDocument/2006/math">
                    <m:sSub>
                      <m:sSubPr>
                        <m:ctrlPr>
                          <a:rPr lang="en-US" b="1" i="1">
                            <a:latin typeface="Cambria Math" panose="02040503050406030204" pitchFamily="18" charset="0"/>
                          </a:rPr>
                        </m:ctrlPr>
                      </m:sSubPr>
                      <m:e>
                        <m:r>
                          <a:rPr lang="en-US" b="1" i="0" smtClean="0">
                            <a:latin typeface="Cambria Math" panose="02040503050406030204" pitchFamily="18" charset="0"/>
                          </a:rPr>
                          <m:t>𝐍𝐏𝐕</m:t>
                        </m:r>
                      </m:e>
                      <m:sub>
                        <m:r>
                          <a:rPr lang="en-US" b="1" i="0">
                            <a:latin typeface="Cambria Math" panose="02040503050406030204" pitchFamily="18" charset="0"/>
                          </a:rPr>
                          <m:t>𝐭</m:t>
                        </m:r>
                      </m:sub>
                    </m:sSub>
                    <m:r>
                      <a:rPr lang="en-US" b="1" i="0" smtClean="0">
                        <a:latin typeface="Cambria Math" panose="02040503050406030204" pitchFamily="18" charset="0"/>
                      </a:rPr>
                      <m:t>=</m:t>
                    </m:r>
                    <m:f>
                      <m:fPr>
                        <m:ctrlPr>
                          <a:rPr lang="en-US" b="1" i="1" smtClean="0">
                            <a:latin typeface="Cambria Math" panose="02040503050406030204" pitchFamily="18" charset="0"/>
                          </a:rPr>
                        </m:ctrlPr>
                      </m:fPr>
                      <m:num>
                        <m:d>
                          <m:dPr>
                            <m:ctrlPr>
                              <a:rPr lang="en-US" b="1" i="1" smtClean="0">
                                <a:latin typeface="Cambria Math" panose="02040503050406030204" pitchFamily="18" charset="0"/>
                              </a:rPr>
                            </m:ctrlPr>
                          </m:dPr>
                          <m:e>
                            <m:r>
                              <a:rPr lang="en-US" b="1" i="0" smtClean="0">
                                <a:latin typeface="Cambria Math" panose="02040503050406030204" pitchFamily="18" charset="0"/>
                              </a:rPr>
                              <m:t>𝐩</m:t>
                            </m:r>
                            <m:r>
                              <a:rPr lang="en-US" b="1" i="0" smtClean="0">
                                <a:latin typeface="Cambria Math" panose="02040503050406030204" pitchFamily="18" charset="0"/>
                              </a:rPr>
                              <m:t>−</m:t>
                            </m:r>
                            <m:r>
                              <a:rPr lang="en-US" b="1" i="0" smtClean="0">
                                <a:latin typeface="Cambria Math" panose="02040503050406030204" pitchFamily="18" charset="0"/>
                              </a:rPr>
                              <m:t>𝐡</m:t>
                            </m:r>
                          </m:e>
                        </m:d>
                        <m:sSub>
                          <m:sSubPr>
                            <m:ctrlPr>
                              <a:rPr lang="en-US" b="1" i="1" smtClean="0">
                                <a:latin typeface="Cambria Math" panose="02040503050406030204" pitchFamily="18" charset="0"/>
                              </a:rPr>
                            </m:ctrlPr>
                          </m:sSubPr>
                          <m:e>
                            <m:r>
                              <a:rPr lang="en-US" b="1" i="0" smtClean="0">
                                <a:latin typeface="Cambria Math" panose="02040503050406030204" pitchFamily="18" charset="0"/>
                              </a:rPr>
                              <m:t>𝐯</m:t>
                            </m:r>
                          </m:e>
                          <m:sub>
                            <m:r>
                              <a:rPr lang="en-US" b="1" i="0" smtClean="0">
                                <a:latin typeface="Cambria Math" panose="02040503050406030204" pitchFamily="18" charset="0"/>
                              </a:rPr>
                              <m:t>𝐭</m:t>
                            </m:r>
                          </m:sub>
                        </m:sSub>
                        <m:r>
                          <a:rPr lang="en-US" b="1" i="0" smtClean="0">
                            <a:latin typeface="Cambria Math" panose="02040503050406030204" pitchFamily="18" charset="0"/>
                          </a:rPr>
                          <m:t>−</m:t>
                        </m:r>
                        <m:r>
                          <a:rPr lang="en-US" b="1" i="0" smtClean="0">
                            <a:latin typeface="Cambria Math" panose="02040503050406030204" pitchFamily="18" charset="0"/>
                          </a:rPr>
                          <m:t>𝐂</m:t>
                        </m:r>
                      </m:num>
                      <m:den>
                        <m:sSup>
                          <m:sSupPr>
                            <m:ctrlPr>
                              <a:rPr lang="en-US" b="1" i="1" smtClean="0">
                                <a:latin typeface="Cambria Math" panose="02040503050406030204" pitchFamily="18" charset="0"/>
                              </a:rPr>
                            </m:ctrlPr>
                          </m:sSupPr>
                          <m:e>
                            <m:r>
                              <a:rPr lang="en-US" b="1" i="0" smtClean="0">
                                <a:latin typeface="Cambria Math" panose="02040503050406030204" pitchFamily="18" charset="0"/>
                              </a:rPr>
                              <m:t>(</m:t>
                            </m:r>
                            <m:r>
                              <a:rPr lang="en-US" b="1" i="0" smtClean="0">
                                <a:latin typeface="Cambria Math" panose="02040503050406030204" pitchFamily="18" charset="0"/>
                              </a:rPr>
                              <m:t>𝟏</m:t>
                            </m:r>
                            <m:r>
                              <a:rPr lang="en-US" b="1" i="0" smtClean="0">
                                <a:latin typeface="Cambria Math" panose="02040503050406030204" pitchFamily="18" charset="0"/>
                              </a:rPr>
                              <m:t>+</m:t>
                            </m:r>
                            <m:r>
                              <a:rPr lang="en-US" b="1" i="0" smtClean="0">
                                <a:latin typeface="Cambria Math" panose="02040503050406030204" pitchFamily="18" charset="0"/>
                              </a:rPr>
                              <m:t>𝐫</m:t>
                            </m:r>
                            <m:r>
                              <a:rPr lang="en-US" b="1" i="0" smtClean="0">
                                <a:latin typeface="Cambria Math" panose="02040503050406030204" pitchFamily="18" charset="0"/>
                              </a:rPr>
                              <m:t>)</m:t>
                            </m:r>
                          </m:e>
                          <m:sup>
                            <m:r>
                              <a:rPr lang="en-US" b="1" i="0" smtClean="0">
                                <a:latin typeface="Cambria Math" panose="02040503050406030204" pitchFamily="18" charset="0"/>
                              </a:rPr>
                              <m:t>𝐭</m:t>
                            </m:r>
                          </m:sup>
                        </m:sSup>
                      </m:den>
                    </m:f>
                  </m:oMath>
                </a14:m>
                <a:endParaRPr lang="en-US" b="1" dirty="0">
                  <a:latin typeface="Calibri" panose="020F0502020204030204" pitchFamily="34" charset="0"/>
                </a:endParaRPr>
              </a:p>
              <a:p>
                <a:pPr marL="1714500" lvl="3" indent="-342900" algn="just">
                  <a:lnSpc>
                    <a:spcPct val="150000"/>
                  </a:lnSpc>
                  <a:buFont typeface="Wingdings" panose="05000000000000000000" pitchFamily="2" charset="2"/>
                  <a:buChar char="§"/>
                </a:pPr>
                <a:r>
                  <a:rPr lang="en-US" dirty="0">
                    <a:latin typeface="Calibri" panose="020F0502020204030204" pitchFamily="34" charset="0"/>
                  </a:rPr>
                  <a:t>Vt = volume of timber available at time t.</a:t>
                </a:r>
              </a:p>
              <a:p>
                <a:pPr marL="1714500" lvl="3" indent="-342900" algn="just">
                  <a:lnSpc>
                    <a:spcPct val="150000"/>
                  </a:lnSpc>
                  <a:buFont typeface="Wingdings" panose="05000000000000000000" pitchFamily="2" charset="2"/>
                  <a:buChar char="§"/>
                </a:pPr>
                <a:r>
                  <a:rPr lang="en-US" dirty="0">
                    <a:latin typeface="Calibri" panose="020F0502020204030204" pitchFamily="34" charset="0"/>
                  </a:rPr>
                  <a:t>P = market price of wood per cut</a:t>
                </a:r>
              </a:p>
              <a:p>
                <a:pPr marL="1714500" lvl="3" indent="-342900" algn="just">
                  <a:lnSpc>
                    <a:spcPct val="150000"/>
                  </a:lnSpc>
                  <a:buFont typeface="Wingdings" panose="05000000000000000000" pitchFamily="2" charset="2"/>
                  <a:buChar char="§"/>
                </a:pPr>
                <a:r>
                  <a:rPr lang="en-US" dirty="0">
                    <a:latin typeface="Calibri" panose="020F0502020204030204" pitchFamily="34" charset="0"/>
                  </a:rPr>
                  <a:t>h = harvesting cost per cut</a:t>
                </a:r>
              </a:p>
              <a:p>
                <a:pPr marL="1714500" lvl="3" indent="-342900" algn="just">
                  <a:lnSpc>
                    <a:spcPct val="150000"/>
                  </a:lnSpc>
                  <a:buFont typeface="Wingdings" panose="05000000000000000000" pitchFamily="2" charset="2"/>
                  <a:buChar char="§"/>
                </a:pPr>
                <a:r>
                  <a:rPr lang="en-US" dirty="0">
                    <a:latin typeface="Calibri" panose="020F0502020204030204" pitchFamily="34" charset="0"/>
                  </a:rPr>
                  <a:t>C = initial planting cost </a:t>
                </a:r>
              </a:p>
              <a:p>
                <a:pPr marL="1714500" lvl="3" indent="-342900" algn="just">
                  <a:lnSpc>
                    <a:spcPct val="150000"/>
                  </a:lnSpc>
                  <a:buFont typeface="Wingdings" panose="05000000000000000000" pitchFamily="2" charset="2"/>
                  <a:buChar char="§"/>
                </a:pPr>
                <a:r>
                  <a:rPr lang="en-US" dirty="0">
                    <a:latin typeface="Calibri" panose="020F0502020204030204" pitchFamily="34" charset="0"/>
                  </a:rPr>
                  <a:t>t= growth period</a:t>
                </a:r>
              </a:p>
              <a:p>
                <a:pPr marL="1714500" lvl="3" indent="-342900" algn="just">
                  <a:lnSpc>
                    <a:spcPct val="150000"/>
                  </a:lnSpc>
                  <a:buFont typeface="Wingdings" panose="05000000000000000000" pitchFamily="2" charset="2"/>
                  <a:buChar char="§"/>
                </a:pPr>
                <a:r>
                  <a:rPr lang="en-US" dirty="0" err="1">
                    <a:latin typeface="Calibri" panose="020F0502020204030204" pitchFamily="34" charset="0"/>
                  </a:rPr>
                  <a:t>i</a:t>
                </a:r>
                <a:r>
                  <a:rPr lang="en-US" dirty="0">
                    <a:latin typeface="Calibri" panose="020F0502020204030204" pitchFamily="34" charset="0"/>
                  </a:rPr>
                  <a:t> = current interest rate (capital market price)</a:t>
                </a:r>
              </a:p>
              <a:p>
                <a:pPr marL="1714500" lvl="3" indent="-342900" algn="just">
                  <a:lnSpc>
                    <a:spcPct val="150000"/>
                  </a:lnSpc>
                  <a:buFont typeface="Wingdings" panose="05000000000000000000" pitchFamily="2" charset="2"/>
                  <a:buChar char="§"/>
                </a:pPr>
                <a:r>
                  <a:rPr lang="en-US" dirty="0">
                    <a:latin typeface="Calibri" panose="020F0502020204030204" pitchFamily="34" charset="0"/>
                  </a:rPr>
                  <a:t>(p-h)Vt = stumpage value (net value of timber)</a:t>
                </a:r>
              </a:p>
              <a:p>
                <a:pPr marL="1714500" lvl="3" indent="-342900" algn="just">
                  <a:lnSpc>
                    <a:spcPct val="150000"/>
                  </a:lnSpc>
                  <a:buFont typeface="Wingdings" panose="05000000000000000000" pitchFamily="2" charset="2"/>
                  <a:buChar char="§"/>
                </a:pPr>
                <a:r>
                  <a:rPr lang="en-US" dirty="0">
                    <a:latin typeface="Calibri" panose="020F0502020204030204" pitchFamily="34" charset="0"/>
                  </a:rPr>
                  <a:t>(p-h) = net price of timber</a:t>
                </a:r>
              </a:p>
            </p:txBody>
          </p:sp>
        </mc:Choice>
        <mc:Fallback xmlns="">
          <p:sp>
            <p:nvSpPr>
              <p:cNvPr id="2" name="Rectangle 1">
                <a:extLst>
                  <a:ext uri="{FF2B5EF4-FFF2-40B4-BE49-F238E27FC236}">
                    <a16:creationId xmlns:a16="http://schemas.microsoft.com/office/drawing/2014/main" id="{07435840-1C34-4579-A7B2-7D7E26FF2D0C}"/>
                  </a:ext>
                </a:extLst>
              </p:cNvPr>
              <p:cNvSpPr>
                <a:spLocks noRot="1" noChangeAspect="1" noMove="1" noResize="1" noEditPoints="1" noAdjustHandles="1" noChangeArrowheads="1" noChangeShapeType="1" noTextEdit="1"/>
              </p:cNvSpPr>
              <p:nvPr/>
            </p:nvSpPr>
            <p:spPr>
              <a:xfrm>
                <a:off x="467544" y="469920"/>
                <a:ext cx="7992888" cy="5918159"/>
              </a:xfrm>
              <a:prstGeom prst="rect">
                <a:avLst/>
              </a:prstGeom>
              <a:blipFill>
                <a:blip r:embed="rId2"/>
                <a:stretch>
                  <a:fillRect l="-1068" b="-1339"/>
                </a:stretch>
              </a:blipFill>
            </p:spPr>
            <p:txBody>
              <a:bodyPr/>
              <a:lstStyle/>
              <a:p>
                <a:r>
                  <a:rPr lang="en-US">
                    <a:noFill/>
                  </a:rPr>
                  <a:t> </a:t>
                </a:r>
              </a:p>
            </p:txBody>
          </p:sp>
        </mc:Fallback>
      </mc:AlternateContent>
    </p:spTree>
    <p:extLst>
      <p:ext uri="{BB962C8B-B14F-4D97-AF65-F5344CB8AC3E}">
        <p14:creationId xmlns:p14="http://schemas.microsoft.com/office/powerpoint/2010/main" val="37405786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07435840-1C34-4579-A7B2-7D7E26FF2D0C}"/>
                  </a:ext>
                </a:extLst>
              </p:cNvPr>
              <p:cNvSpPr/>
              <p:nvPr/>
            </p:nvSpPr>
            <p:spPr>
              <a:xfrm>
                <a:off x="467544" y="469920"/>
                <a:ext cx="7992888" cy="4776949"/>
              </a:xfrm>
              <a:prstGeom prst="rect">
                <a:avLst/>
              </a:prstGeom>
            </p:spPr>
            <p:txBody>
              <a:bodyPr wrap="square">
                <a:spAutoFit/>
              </a:bodyPr>
              <a:lstStyle/>
              <a:p>
                <a:pPr marL="342900" indent="-342900" algn="just" eaLnBrk="1" hangingPunct="1">
                  <a:lnSpc>
                    <a:spcPct val="150000"/>
                  </a:lnSpc>
                  <a:buFont typeface="Wingdings" panose="05000000000000000000" pitchFamily="2" charset="2"/>
                  <a:buChar char="ü"/>
                </a:pPr>
                <a:r>
                  <a:rPr lang="en-US" b="1" dirty="0">
                    <a:latin typeface="Calibri" panose="020F0502020204030204" pitchFamily="34" charset="0"/>
                  </a:rPr>
                  <a:t>Economic optimum age: </a:t>
                </a:r>
              </a:p>
              <a:p>
                <a:pPr algn="just" eaLnBrk="1" hangingPunct="1">
                  <a:lnSpc>
                    <a:spcPct val="150000"/>
                  </a:lnSpc>
                </a:pPr>
                <a:r>
                  <a:rPr lang="en-US" b="1" dirty="0">
                    <a:latin typeface="Calibri" panose="020F0502020204030204" pitchFamily="34" charset="0"/>
                  </a:rPr>
                  <a:t>     </a:t>
                </a:r>
              </a:p>
              <a:p>
                <a:pPr algn="just" eaLnBrk="1" hangingPunct="1">
                  <a:lnSpc>
                    <a:spcPct val="150000"/>
                  </a:lnSpc>
                </a:pPr>
                <a14:m>
                  <m:oMathPara xmlns:m="http://schemas.openxmlformats.org/officeDocument/2006/math">
                    <m:oMathParaPr>
                      <m:jc m:val="center"/>
                    </m:oMathParaPr>
                    <m:oMath xmlns:m="http://schemas.openxmlformats.org/officeDocument/2006/math">
                      <m:r>
                        <m:rPr>
                          <m:sty m:val="p"/>
                        </m:rPr>
                        <a:rPr lang="en-US" b="0" i="0" smtClean="0">
                          <a:latin typeface="Cambria Math" panose="02040503050406030204" pitchFamily="18" charset="0"/>
                        </a:rPr>
                        <m:t>i</m:t>
                      </m:r>
                      <m:r>
                        <a:rPr lang="en-US" b="0" i="0" smtClean="0">
                          <a:latin typeface="Cambria Math" panose="02040503050406030204" pitchFamily="18" charset="0"/>
                        </a:rPr>
                        <m:t>=</m:t>
                      </m:r>
                      <m:f>
                        <m:fPr>
                          <m:ctrlPr>
                            <a:rPr lang="en-US" i="1" smtClean="0">
                              <a:latin typeface="Cambria Math" panose="02040503050406030204" pitchFamily="18" charset="0"/>
                            </a:rPr>
                          </m:ctrlPr>
                        </m:fPr>
                        <m:num>
                          <m:f>
                            <m:fPr>
                              <m:ctrlPr>
                                <a:rPr lang="en-US" i="1" smtClean="0">
                                  <a:latin typeface="Cambria Math" panose="02040503050406030204" pitchFamily="18" charset="0"/>
                                </a:rPr>
                              </m:ctrlPr>
                            </m:fPr>
                            <m:num>
                              <m:r>
                                <m:rPr>
                                  <m:sty m:val="p"/>
                                </m:rPr>
                                <a:rPr lang="en-US" b="0" i="0" smtClean="0">
                                  <a:latin typeface="Cambria Math" panose="02040503050406030204" pitchFamily="18" charset="0"/>
                                </a:rPr>
                                <m:t>dS</m:t>
                              </m:r>
                            </m:num>
                            <m:den>
                              <m:r>
                                <m:rPr>
                                  <m:sty m:val="p"/>
                                </m:rPr>
                                <a:rPr lang="en-US" b="0" i="0" smtClean="0">
                                  <a:latin typeface="Cambria Math" panose="02040503050406030204" pitchFamily="18" charset="0"/>
                                </a:rPr>
                                <m:t>dt</m:t>
                              </m:r>
                            </m:den>
                          </m:f>
                        </m:num>
                        <m:den>
                          <m:r>
                            <m:rPr>
                              <m:sty m:val="p"/>
                            </m:rPr>
                            <a:rPr lang="en-US" b="0" i="0" smtClean="0">
                              <a:latin typeface="Cambria Math" panose="02040503050406030204" pitchFamily="18" charset="0"/>
                            </a:rPr>
                            <m:t>St</m:t>
                          </m:r>
                        </m:den>
                      </m:f>
                      <m:r>
                        <a:rPr lang="en-US" b="0" i="0" smtClean="0">
                          <a:latin typeface="Cambria Math" panose="02040503050406030204" pitchFamily="18" charset="0"/>
                        </a:rPr>
                        <m:t>        </m:t>
                      </m:r>
                      <m:r>
                        <m:rPr>
                          <m:sty m:val="p"/>
                        </m:rPr>
                        <a:rPr lang="en-US" b="0" i="0" smtClean="0">
                          <a:latin typeface="Cambria Math" panose="02040503050406030204" pitchFamily="18" charset="0"/>
                        </a:rPr>
                        <m:t>or</m:t>
                      </m:r>
                      <m:r>
                        <a:rPr lang="en-US" b="0" i="0" smtClean="0">
                          <a:latin typeface="Cambria Math" panose="02040503050406030204" pitchFamily="18" charset="0"/>
                        </a:rPr>
                        <m:t>         </m:t>
                      </m:r>
                      <m:r>
                        <m:rPr>
                          <m:sty m:val="p"/>
                        </m:rPr>
                        <a:rPr lang="en-US" b="0" i="0" smtClean="0">
                          <a:latin typeface="Cambria Math" panose="02040503050406030204" pitchFamily="18" charset="0"/>
                        </a:rPr>
                        <m:t>iSt</m:t>
                      </m:r>
                      <m:r>
                        <a:rPr lang="en-US" b="0" i="0" smtClean="0">
                          <a:latin typeface="Cambria Math" panose="02040503050406030204" pitchFamily="18" charset="0"/>
                        </a:rPr>
                        <m:t>= </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dS</m:t>
                          </m:r>
                        </m:num>
                        <m:den>
                          <m:r>
                            <m:rPr>
                              <m:sty m:val="p"/>
                            </m:rPr>
                            <a:rPr lang="en-US" b="0" i="0" smtClean="0">
                              <a:latin typeface="Cambria Math" panose="02040503050406030204" pitchFamily="18" charset="0"/>
                            </a:rPr>
                            <m:t>dt</m:t>
                          </m:r>
                        </m:den>
                      </m:f>
                    </m:oMath>
                  </m:oMathPara>
                </a14:m>
                <a:endParaRPr lang="en-US" dirty="0">
                  <a:latin typeface="Calibri" panose="020F0502020204030204" pitchFamily="34" charset="0"/>
                </a:endParaRPr>
              </a:p>
              <a:p>
                <a:pPr algn="just" eaLnBrk="1" hangingPunct="1">
                  <a:lnSpc>
                    <a:spcPct val="150000"/>
                  </a:lnSpc>
                </a:pPr>
                <a:endParaRPr lang="en-US"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r>
                  <a:rPr lang="en-US" dirty="0" err="1">
                    <a:latin typeface="Calibri" panose="020F0502020204030204" pitchFamily="34" charset="0"/>
                  </a:rPr>
                  <a:t>i</a:t>
                </a:r>
                <a:r>
                  <a:rPr lang="en-US" dirty="0">
                    <a:latin typeface="Calibri" panose="020F0502020204030204" pitchFamily="34" charset="0"/>
                  </a:rPr>
                  <a:t> = interest rate</a:t>
                </a:r>
              </a:p>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S = function of stand volume</a:t>
                </a:r>
              </a:p>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t = time in years</a:t>
                </a:r>
              </a:p>
            </p:txBody>
          </p:sp>
        </mc:Choice>
        <mc:Fallback xmlns="">
          <p:sp>
            <p:nvSpPr>
              <p:cNvPr id="2" name="Rectangle 1">
                <a:extLst>
                  <a:ext uri="{FF2B5EF4-FFF2-40B4-BE49-F238E27FC236}">
                    <a16:creationId xmlns:a16="http://schemas.microsoft.com/office/drawing/2014/main" id="{07435840-1C34-4579-A7B2-7D7E26FF2D0C}"/>
                  </a:ext>
                </a:extLst>
              </p:cNvPr>
              <p:cNvSpPr>
                <a:spLocks noRot="1" noChangeAspect="1" noMove="1" noResize="1" noEditPoints="1" noAdjustHandles="1" noChangeArrowheads="1" noChangeShapeType="1" noTextEdit="1"/>
              </p:cNvSpPr>
              <p:nvPr/>
            </p:nvSpPr>
            <p:spPr>
              <a:xfrm>
                <a:off x="467544" y="469920"/>
                <a:ext cx="7992888" cy="4776949"/>
              </a:xfrm>
              <a:prstGeom prst="rect">
                <a:avLst/>
              </a:prstGeom>
              <a:blipFill>
                <a:blip r:embed="rId2"/>
                <a:stretch>
                  <a:fillRect l="-1068" b="-1913"/>
                </a:stretch>
              </a:blipFill>
            </p:spPr>
            <p:txBody>
              <a:bodyPr/>
              <a:lstStyle/>
              <a:p>
                <a:r>
                  <a:rPr lang="en-US">
                    <a:noFill/>
                  </a:rPr>
                  <a:t> </a:t>
                </a:r>
              </a:p>
            </p:txBody>
          </p:sp>
        </mc:Fallback>
      </mc:AlternateContent>
    </p:spTree>
    <p:extLst>
      <p:ext uri="{BB962C8B-B14F-4D97-AF65-F5344CB8AC3E}">
        <p14:creationId xmlns:p14="http://schemas.microsoft.com/office/powerpoint/2010/main" val="27809317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70404" y="394525"/>
            <a:ext cx="900319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sz="2000" b="1" dirty="0"/>
              <a:t>Forest bioeconomic decision (p= 15 birr, h = 10 birr, r = 12%, planting cost = 850)</a:t>
            </a:r>
            <a:endParaRPr lang="en-GB" altLang="en-US" b="1" dirty="0">
              <a:solidFill>
                <a:srgbClr val="0070C0"/>
              </a:solidFill>
              <a:latin typeface="Calibri" panose="020F0502020204030204" pitchFamily="34" charset="0"/>
            </a:endParaRPr>
          </a:p>
        </p:txBody>
      </p:sp>
      <p:graphicFrame>
        <p:nvGraphicFramePr>
          <p:cNvPr id="2" name="Table 1">
            <a:extLst>
              <a:ext uri="{FF2B5EF4-FFF2-40B4-BE49-F238E27FC236}">
                <a16:creationId xmlns:a16="http://schemas.microsoft.com/office/drawing/2014/main" id="{84FA95AD-8D87-4DD9-9B1F-F3D8AA4A2EB4}"/>
              </a:ext>
            </a:extLst>
          </p:cNvPr>
          <p:cNvGraphicFramePr>
            <a:graphicFrameLocks noGrp="1"/>
          </p:cNvGraphicFramePr>
          <p:nvPr>
            <p:extLst>
              <p:ext uri="{D42A27DB-BD31-4B8C-83A1-F6EECF244321}">
                <p14:modId xmlns:p14="http://schemas.microsoft.com/office/powerpoint/2010/main" val="1195834238"/>
              </p:ext>
            </p:extLst>
          </p:nvPr>
        </p:nvGraphicFramePr>
        <p:xfrm>
          <a:off x="140809" y="959416"/>
          <a:ext cx="8862382" cy="5617845"/>
        </p:xfrm>
        <a:graphic>
          <a:graphicData uri="http://schemas.openxmlformats.org/drawingml/2006/table">
            <a:tbl>
              <a:tblPr firstRow="1" bandRow="1">
                <a:tableStyleId>{5940675A-B579-460E-94D1-54222C63F5DA}</a:tableStyleId>
              </a:tblPr>
              <a:tblGrid>
                <a:gridCol w="851226">
                  <a:extLst>
                    <a:ext uri="{9D8B030D-6E8A-4147-A177-3AD203B41FA5}">
                      <a16:colId xmlns:a16="http://schemas.microsoft.com/office/drawing/2014/main" val="1126314852"/>
                    </a:ext>
                  </a:extLst>
                </a:gridCol>
                <a:gridCol w="916438">
                  <a:extLst>
                    <a:ext uri="{9D8B030D-6E8A-4147-A177-3AD203B41FA5}">
                      <a16:colId xmlns:a16="http://schemas.microsoft.com/office/drawing/2014/main" val="1644959588"/>
                    </a:ext>
                  </a:extLst>
                </a:gridCol>
                <a:gridCol w="916438">
                  <a:extLst>
                    <a:ext uri="{9D8B030D-6E8A-4147-A177-3AD203B41FA5}">
                      <a16:colId xmlns:a16="http://schemas.microsoft.com/office/drawing/2014/main" val="139678987"/>
                    </a:ext>
                  </a:extLst>
                </a:gridCol>
                <a:gridCol w="882993">
                  <a:extLst>
                    <a:ext uri="{9D8B030D-6E8A-4147-A177-3AD203B41FA5}">
                      <a16:colId xmlns:a16="http://schemas.microsoft.com/office/drawing/2014/main" val="1955710432"/>
                    </a:ext>
                  </a:extLst>
                </a:gridCol>
                <a:gridCol w="1231865">
                  <a:extLst>
                    <a:ext uri="{9D8B030D-6E8A-4147-A177-3AD203B41FA5}">
                      <a16:colId xmlns:a16="http://schemas.microsoft.com/office/drawing/2014/main" val="2632633177"/>
                    </a:ext>
                  </a:extLst>
                </a:gridCol>
                <a:gridCol w="916438">
                  <a:extLst>
                    <a:ext uri="{9D8B030D-6E8A-4147-A177-3AD203B41FA5}">
                      <a16:colId xmlns:a16="http://schemas.microsoft.com/office/drawing/2014/main" val="1927084239"/>
                    </a:ext>
                  </a:extLst>
                </a:gridCol>
                <a:gridCol w="845943">
                  <a:extLst>
                    <a:ext uri="{9D8B030D-6E8A-4147-A177-3AD203B41FA5}">
                      <a16:colId xmlns:a16="http://schemas.microsoft.com/office/drawing/2014/main" val="2018676394"/>
                    </a:ext>
                  </a:extLst>
                </a:gridCol>
                <a:gridCol w="1127924">
                  <a:extLst>
                    <a:ext uri="{9D8B030D-6E8A-4147-A177-3AD203B41FA5}">
                      <a16:colId xmlns:a16="http://schemas.microsoft.com/office/drawing/2014/main" val="3389927915"/>
                    </a:ext>
                  </a:extLst>
                </a:gridCol>
                <a:gridCol w="1173117">
                  <a:extLst>
                    <a:ext uri="{9D8B030D-6E8A-4147-A177-3AD203B41FA5}">
                      <a16:colId xmlns:a16="http://schemas.microsoft.com/office/drawing/2014/main" val="3927337230"/>
                    </a:ext>
                  </a:extLst>
                </a:gridCol>
              </a:tblGrid>
              <a:tr h="457200">
                <a:tc gridSpan="4">
                  <a:txBody>
                    <a:bodyPr/>
                    <a:lstStyle/>
                    <a:p>
                      <a:pPr algn="ctr" fontAlgn="b"/>
                      <a:r>
                        <a:rPr lang="en-GB" altLang="en-US" sz="2800" b="1" dirty="0"/>
                        <a:t>Biological </a:t>
                      </a:r>
                      <a:endParaRPr lang="en-US" sz="2800" b="1" i="0" u="none" strike="noStrike" dirty="0">
                        <a:solidFill>
                          <a:schemeClr val="tx1"/>
                        </a:solidFill>
                        <a:effectLst/>
                        <a:latin typeface="Calibri" panose="020F0502020204030204" pitchFamily="34" charset="0"/>
                      </a:endParaRPr>
                    </a:p>
                  </a:txBody>
                  <a:tcPr marL="9525" marR="9525" marT="9525" marB="0" anchor="ctr"/>
                </a:tc>
                <a:tc hMerge="1">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hMerge="1">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hMerge="1">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gridSpan="5">
                  <a:txBody>
                    <a:bodyPr/>
                    <a:lstStyle/>
                    <a:p>
                      <a:pPr algn="ctr" fontAlgn="b"/>
                      <a:r>
                        <a:rPr lang="en-US" sz="2800" b="1" u="none" strike="noStrike" dirty="0">
                          <a:effectLst/>
                        </a:rPr>
                        <a:t>Economic </a:t>
                      </a:r>
                      <a:endParaRPr lang="en-US" sz="2800" b="1" i="0" u="none" strike="noStrike" dirty="0">
                        <a:solidFill>
                          <a:schemeClr val="tx1"/>
                        </a:solidFill>
                        <a:effectLst/>
                        <a:latin typeface="Calibri" panose="020F0502020204030204" pitchFamily="34" charset="0"/>
                      </a:endParaRPr>
                    </a:p>
                  </a:txBody>
                  <a:tcPr marL="9525" marR="9525" marT="9525" marB="0" anchor="ctr"/>
                </a:tc>
                <a:tc hMerge="1">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hMerge="1">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hMerge="1">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hMerge="1">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extLst>
                  <a:ext uri="{0D108BD9-81ED-4DB2-BD59-A6C34878D82A}">
                    <a16:rowId xmlns:a16="http://schemas.microsoft.com/office/drawing/2014/main" val="102076444"/>
                  </a:ext>
                </a:extLst>
              </a:tr>
              <a:tr h="457200">
                <a:tc>
                  <a:txBody>
                    <a:bodyPr/>
                    <a:lstStyle/>
                    <a:p>
                      <a:pPr algn="ctr" fontAlgn="b"/>
                      <a:r>
                        <a:rPr lang="en-US" sz="1900" b="1" u="none" strike="noStrike" dirty="0">
                          <a:effectLst/>
                        </a:rPr>
                        <a:t>Age </a:t>
                      </a:r>
                    </a:p>
                    <a:p>
                      <a:pPr algn="ctr" fontAlgn="b"/>
                      <a:r>
                        <a:rPr lang="en-US" sz="1900" b="1" u="none" strike="noStrike" dirty="0">
                          <a:effectLst/>
                        </a:rPr>
                        <a:t>(years)</a:t>
                      </a:r>
                      <a:endParaRPr lang="en-US" sz="1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900" b="1" u="none" strike="noStrike" dirty="0">
                          <a:effectLst/>
                        </a:rPr>
                        <a:t>Volume </a:t>
                      </a:r>
                      <a:endParaRPr lang="en-US" sz="1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900" b="1" u="none" strike="noStrike" dirty="0">
                          <a:effectLst/>
                        </a:rPr>
                        <a:t>MAI</a:t>
                      </a:r>
                      <a:endParaRPr lang="en-US" sz="1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900" b="1" u="none" strike="noStrike" dirty="0">
                          <a:effectLst/>
                        </a:rPr>
                        <a:t>AIG</a:t>
                      </a:r>
                      <a:endParaRPr lang="en-US" sz="1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900" b="1" u="none" strike="noStrike" dirty="0">
                          <a:effectLst/>
                        </a:rPr>
                        <a:t>Stumpage value</a:t>
                      </a:r>
                      <a:endParaRPr lang="en-US" sz="1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900" b="1" u="none" strike="noStrike" dirty="0">
                          <a:effectLst/>
                        </a:rPr>
                        <a:t>Planting cost</a:t>
                      </a:r>
                      <a:endParaRPr lang="en-US" sz="1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900" b="1" u="none" strike="noStrike" dirty="0">
                          <a:effectLst/>
                        </a:rPr>
                        <a:t>Net benefit</a:t>
                      </a:r>
                      <a:endParaRPr lang="en-US" sz="1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900" b="1" u="none" strike="noStrike" dirty="0">
                          <a:effectLst/>
                        </a:rPr>
                        <a:t>Discount factor</a:t>
                      </a:r>
                      <a:endParaRPr lang="en-US" sz="1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900" b="1" u="none" strike="noStrike" dirty="0">
                          <a:effectLst/>
                        </a:rPr>
                        <a:t>NPV</a:t>
                      </a:r>
                      <a:endParaRPr lang="en-US" sz="19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97355293"/>
                  </a:ext>
                </a:extLst>
              </a:tr>
              <a:tr h="457200">
                <a:tc>
                  <a:txBody>
                    <a:bodyPr/>
                    <a:lstStyle/>
                    <a:p>
                      <a:pPr algn="ctr" fontAlgn="b"/>
                      <a:r>
                        <a:rPr lang="en-US" sz="2000" u="none" strike="noStrike" dirty="0">
                          <a:effectLst/>
                        </a:rPr>
                        <a:t>5</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860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172</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172</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4300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850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3450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0.567427</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1957.623</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9551464"/>
                  </a:ext>
                </a:extLst>
              </a:tr>
              <a:tr h="457200">
                <a:tc>
                  <a:txBody>
                    <a:bodyPr/>
                    <a:lstStyle/>
                    <a:p>
                      <a:pPr algn="ctr" fontAlgn="b"/>
                      <a:r>
                        <a:rPr lang="en-US" sz="2000" u="none" strike="noStrike" dirty="0">
                          <a:effectLst/>
                        </a:rPr>
                        <a:t>10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1876</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187.6</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203.2</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9380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850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8530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0.321973</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2746.432</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9481964"/>
                  </a:ext>
                </a:extLst>
              </a:tr>
              <a:tr h="457200">
                <a:tc>
                  <a:txBody>
                    <a:bodyPr/>
                    <a:lstStyle/>
                    <a:p>
                      <a:pPr algn="ctr" fontAlgn="b"/>
                      <a:r>
                        <a:rPr lang="en-US" sz="2000" u="none" strike="noStrike" dirty="0">
                          <a:effectLst/>
                        </a:rPr>
                        <a:t>15</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4560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304</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536.8</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22800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850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21950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0.182696</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4010.183</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76088234"/>
                  </a:ext>
                </a:extLst>
              </a:tr>
              <a:tr h="457200">
                <a:tc>
                  <a:txBody>
                    <a:bodyPr/>
                    <a:lstStyle/>
                    <a:p>
                      <a:pPr algn="ctr" fontAlgn="b"/>
                      <a:r>
                        <a:rPr lang="en-US" sz="2000" b="1" u="none" strike="noStrike" dirty="0">
                          <a:solidFill>
                            <a:srgbClr val="FF0000"/>
                          </a:solidFill>
                          <a:effectLst/>
                        </a:rPr>
                        <a:t>20</a:t>
                      </a:r>
                      <a:endParaRPr lang="en-US" sz="2000" b="1" i="0" u="none" strike="noStrike" dirty="0">
                        <a:solidFill>
                          <a:srgbClr val="FF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9800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490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1048</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49000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850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48150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0.103667</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b="1" u="none" strike="noStrike" dirty="0">
                          <a:solidFill>
                            <a:srgbClr val="FF0000"/>
                          </a:solidFill>
                          <a:effectLst/>
                        </a:rPr>
                        <a:t>4991.555</a:t>
                      </a:r>
                      <a:endParaRPr lang="en-US" sz="2000" b="1"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50217141"/>
                  </a:ext>
                </a:extLst>
              </a:tr>
              <a:tr h="457200">
                <a:tc>
                  <a:txBody>
                    <a:bodyPr/>
                    <a:lstStyle/>
                    <a:p>
                      <a:pPr algn="ctr" fontAlgn="b"/>
                      <a:r>
                        <a:rPr lang="en-US" sz="2000" u="none" strike="noStrike">
                          <a:effectLst/>
                        </a:rPr>
                        <a:t>25</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12560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502.4</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552</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62800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850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61950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0.058823</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3644.104</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13605016"/>
                  </a:ext>
                </a:extLst>
              </a:tr>
              <a:tr h="457200">
                <a:tc>
                  <a:txBody>
                    <a:bodyPr/>
                    <a:lstStyle/>
                    <a:p>
                      <a:pPr algn="ctr" fontAlgn="b"/>
                      <a:r>
                        <a:rPr lang="en-US" sz="2000" u="none" strike="noStrike">
                          <a:effectLst/>
                        </a:rPr>
                        <a:t>30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17580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586</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1004</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87900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850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87050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0.033378</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2905.548</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23390766"/>
                  </a:ext>
                </a:extLst>
              </a:tr>
              <a:tr h="457200">
                <a:tc>
                  <a:txBody>
                    <a:bodyPr/>
                    <a:lstStyle/>
                    <a:p>
                      <a:pPr algn="ctr" fontAlgn="b"/>
                      <a:r>
                        <a:rPr lang="en-US" sz="2000" b="1" u="none" strike="noStrike" dirty="0">
                          <a:solidFill>
                            <a:srgbClr val="0070C0"/>
                          </a:solidFill>
                          <a:effectLst/>
                        </a:rPr>
                        <a:t>35</a:t>
                      </a:r>
                      <a:endParaRPr lang="en-US" sz="2000" b="1" i="0" u="none" strike="noStrike" dirty="0">
                        <a:solidFill>
                          <a:srgbClr val="0070C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24590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b="1" u="none" strike="noStrike" dirty="0">
                          <a:solidFill>
                            <a:srgbClr val="0070C0"/>
                          </a:solidFill>
                          <a:effectLst/>
                        </a:rPr>
                        <a:t>702.57</a:t>
                      </a:r>
                      <a:endParaRPr lang="en-US" sz="2000" b="1" i="0" u="none" strike="noStrike" dirty="0">
                        <a:solidFill>
                          <a:srgbClr val="0070C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1402</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122950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850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122100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0.01894</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2312.517</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82976477"/>
                  </a:ext>
                </a:extLst>
              </a:tr>
              <a:tr h="457200">
                <a:tc>
                  <a:txBody>
                    <a:bodyPr/>
                    <a:lstStyle/>
                    <a:p>
                      <a:pPr algn="ctr" fontAlgn="b"/>
                      <a:r>
                        <a:rPr lang="en-US" sz="2000" u="none" strike="noStrike">
                          <a:effectLst/>
                        </a:rPr>
                        <a:t>40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25600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640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202</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128000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850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127150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0.010747</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1366.455</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8403917"/>
                  </a:ext>
                </a:extLst>
              </a:tr>
              <a:tr h="457200">
                <a:tc>
                  <a:txBody>
                    <a:bodyPr/>
                    <a:lstStyle/>
                    <a:p>
                      <a:pPr algn="ctr" fontAlgn="b"/>
                      <a:r>
                        <a:rPr lang="en-US" sz="2000" u="none" strike="noStrike">
                          <a:effectLst/>
                        </a:rPr>
                        <a:t>45</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4590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102</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-4202</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22950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850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22100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0.006098</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134.7663</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0338274"/>
                  </a:ext>
                </a:extLst>
              </a:tr>
              <a:tr h="457200">
                <a:tc>
                  <a:txBody>
                    <a:bodyPr/>
                    <a:lstStyle/>
                    <a:p>
                      <a:pPr algn="ctr" fontAlgn="b"/>
                      <a:r>
                        <a:rPr lang="en-US" sz="2000" u="none" strike="noStrike">
                          <a:effectLst/>
                        </a:rPr>
                        <a:t>50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2730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54.6</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-372</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13650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850</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12800</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a:effectLst/>
                        </a:rPr>
                        <a:t>0.00346</a:t>
                      </a:r>
                      <a:endParaRPr lang="en-US" sz="2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2000" u="none" strike="noStrike" dirty="0">
                          <a:effectLst/>
                        </a:rPr>
                        <a:t>44.29032</a:t>
                      </a:r>
                      <a:endParaRPr lang="en-US"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05255191"/>
                  </a:ext>
                </a:extLst>
              </a:tr>
            </a:tbl>
          </a:graphicData>
        </a:graphic>
      </p:graphicFrame>
    </p:spTree>
    <p:extLst>
      <p:ext uri="{BB962C8B-B14F-4D97-AF65-F5344CB8AC3E}">
        <p14:creationId xmlns:p14="http://schemas.microsoft.com/office/powerpoint/2010/main" val="18061116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81000" y="990600"/>
            <a:ext cx="84582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 typeface="Wingdings" panose="05000000000000000000" pitchFamily="2" charset="2"/>
              <a:buChar char="ü"/>
            </a:pPr>
            <a:r>
              <a:rPr lang="en-GB" altLang="en-US" sz="2800" b="1" dirty="0">
                <a:latin typeface="Calibri" panose="020F0502020204030204" pitchFamily="34" charset="0"/>
              </a:rPr>
              <a:t>Biological decision:</a:t>
            </a:r>
          </a:p>
          <a:p>
            <a:pPr eaLnBrk="1" hangingPunct="1"/>
            <a:endParaRPr lang="en-GB" altLang="en-US" sz="2800" dirty="0">
              <a:latin typeface="Calibri" panose="020F0502020204030204" pitchFamily="34" charset="0"/>
            </a:endParaRPr>
          </a:p>
          <a:p>
            <a:pPr lvl="1" eaLnBrk="1" hangingPunct="1">
              <a:buFont typeface="Wingdings" panose="05000000000000000000" pitchFamily="2" charset="2"/>
              <a:buChar char="§"/>
            </a:pPr>
            <a:r>
              <a:rPr lang="en-GB" altLang="en-US" dirty="0">
                <a:latin typeface="Calibri" panose="020F0502020204030204" pitchFamily="34" charset="0"/>
              </a:rPr>
              <a:t>Harvest when the tree reaches the age of </a:t>
            </a:r>
            <a:r>
              <a:rPr lang="en-GB" altLang="en-US" b="1" dirty="0">
                <a:latin typeface="Calibri" panose="020F0502020204030204" pitchFamily="34" charset="0"/>
              </a:rPr>
              <a:t>maximum MAI. </a:t>
            </a:r>
          </a:p>
          <a:p>
            <a:pPr lvl="1" eaLnBrk="1" hangingPunct="1">
              <a:buFont typeface="Wingdings" panose="05000000000000000000" pitchFamily="2" charset="2"/>
              <a:buChar char="§"/>
            </a:pPr>
            <a:endParaRPr lang="en-GB" altLang="en-US" dirty="0">
              <a:latin typeface="Calibri" panose="020F0502020204030204" pitchFamily="34" charset="0"/>
            </a:endParaRPr>
          </a:p>
          <a:p>
            <a:pPr lvl="1" eaLnBrk="1" hangingPunct="1">
              <a:buFont typeface="Wingdings" panose="05000000000000000000" pitchFamily="2" charset="2"/>
              <a:buChar char="§"/>
            </a:pPr>
            <a:r>
              <a:rPr lang="en-GB" altLang="en-US" dirty="0">
                <a:latin typeface="Calibri" panose="020F0502020204030204" pitchFamily="34" charset="0"/>
              </a:rPr>
              <a:t>It is </a:t>
            </a:r>
            <a:r>
              <a:rPr lang="en-GB" altLang="en-US" b="1" dirty="0">
                <a:latin typeface="Calibri" panose="020F0502020204030204" pitchFamily="34" charset="0"/>
              </a:rPr>
              <a:t>35</a:t>
            </a:r>
            <a:r>
              <a:rPr lang="en-GB" altLang="en-US" b="1" baseline="30000" dirty="0">
                <a:latin typeface="Calibri" panose="020F0502020204030204" pitchFamily="34" charset="0"/>
              </a:rPr>
              <a:t>th</a:t>
            </a:r>
            <a:r>
              <a:rPr lang="en-GB" altLang="en-US" b="1" dirty="0">
                <a:latin typeface="Calibri" panose="020F0502020204030204" pitchFamily="34" charset="0"/>
              </a:rPr>
              <a:t> year.</a:t>
            </a:r>
          </a:p>
          <a:p>
            <a:pPr eaLnBrk="1" hangingPunct="1">
              <a:buFont typeface="Wingdings" panose="05000000000000000000" pitchFamily="2" charset="2"/>
              <a:buChar char="ü"/>
            </a:pPr>
            <a:endParaRPr lang="en-GB" altLang="en-US" sz="2800" dirty="0">
              <a:latin typeface="Calibri" panose="020F0502020204030204" pitchFamily="34" charset="0"/>
            </a:endParaRPr>
          </a:p>
          <a:p>
            <a:pPr eaLnBrk="1" hangingPunct="1">
              <a:buFont typeface="Wingdings" panose="05000000000000000000" pitchFamily="2" charset="2"/>
              <a:buChar char="ü"/>
            </a:pPr>
            <a:endParaRPr lang="en-GB" altLang="en-US" sz="2800" dirty="0">
              <a:latin typeface="Calibri" panose="020F0502020204030204" pitchFamily="34" charset="0"/>
            </a:endParaRPr>
          </a:p>
          <a:p>
            <a:pPr eaLnBrk="1" hangingPunct="1">
              <a:buFont typeface="Wingdings" panose="05000000000000000000" pitchFamily="2" charset="2"/>
              <a:buChar char="ü"/>
            </a:pPr>
            <a:r>
              <a:rPr lang="en-GB" altLang="en-US" sz="2800" b="1" dirty="0">
                <a:latin typeface="Calibri" panose="020F0502020204030204" pitchFamily="34" charset="0"/>
              </a:rPr>
              <a:t>Economic decision:</a:t>
            </a:r>
          </a:p>
          <a:p>
            <a:pPr eaLnBrk="1" hangingPunct="1">
              <a:buFont typeface="Wingdings" panose="05000000000000000000" pitchFamily="2" charset="2"/>
              <a:buChar char="ü"/>
            </a:pPr>
            <a:endParaRPr lang="en-GB" altLang="en-US" sz="2800" b="1" dirty="0">
              <a:latin typeface="Calibri" panose="020F0502020204030204" pitchFamily="34" charset="0"/>
            </a:endParaRPr>
          </a:p>
          <a:p>
            <a:pPr lvl="1" eaLnBrk="1" hangingPunct="1">
              <a:buFont typeface="Wingdings" panose="05000000000000000000" pitchFamily="2" charset="2"/>
              <a:buChar char="§"/>
            </a:pPr>
            <a:r>
              <a:rPr lang="en-GB" altLang="en-US" dirty="0">
                <a:latin typeface="Calibri" panose="020F0502020204030204" pitchFamily="34" charset="0"/>
              </a:rPr>
              <a:t>Harvest when the tree reaches the age of </a:t>
            </a:r>
            <a:r>
              <a:rPr lang="en-GB" altLang="en-US" b="1" dirty="0">
                <a:latin typeface="Calibri" panose="020F0502020204030204" pitchFamily="34" charset="0"/>
              </a:rPr>
              <a:t>maximum NPV.</a:t>
            </a:r>
          </a:p>
          <a:p>
            <a:pPr lvl="1" eaLnBrk="1" hangingPunct="1">
              <a:buFont typeface="Wingdings" panose="05000000000000000000" pitchFamily="2" charset="2"/>
              <a:buChar char="§"/>
            </a:pPr>
            <a:endParaRPr lang="en-GB" altLang="en-US" dirty="0">
              <a:latin typeface="Calibri" panose="020F0502020204030204" pitchFamily="34" charset="0"/>
            </a:endParaRPr>
          </a:p>
          <a:p>
            <a:pPr lvl="1" eaLnBrk="1" hangingPunct="1">
              <a:buFont typeface="Wingdings" panose="05000000000000000000" pitchFamily="2" charset="2"/>
              <a:buChar char="§"/>
            </a:pPr>
            <a:r>
              <a:rPr lang="en-GB" altLang="en-US" dirty="0">
                <a:latin typeface="Calibri" panose="020F0502020204030204" pitchFamily="34" charset="0"/>
              </a:rPr>
              <a:t>It is at </a:t>
            </a:r>
            <a:r>
              <a:rPr lang="en-GB" altLang="en-US" b="1" dirty="0">
                <a:latin typeface="Calibri" panose="020F0502020204030204" pitchFamily="34" charset="0"/>
              </a:rPr>
              <a:t>20</a:t>
            </a:r>
            <a:r>
              <a:rPr lang="en-GB" altLang="en-US" b="1" baseline="30000" dirty="0">
                <a:latin typeface="Calibri" panose="020F0502020204030204" pitchFamily="34" charset="0"/>
              </a:rPr>
              <a:t>th</a:t>
            </a:r>
            <a:r>
              <a:rPr lang="en-GB" altLang="en-US" b="1" dirty="0">
                <a:latin typeface="Calibri" panose="020F0502020204030204" pitchFamily="34" charset="0"/>
              </a:rPr>
              <a:t> year.</a:t>
            </a:r>
          </a:p>
        </p:txBody>
      </p:sp>
    </p:spTree>
    <p:extLst>
      <p:ext uri="{BB962C8B-B14F-4D97-AF65-F5344CB8AC3E}">
        <p14:creationId xmlns:p14="http://schemas.microsoft.com/office/powerpoint/2010/main" val="42742394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074" name="Text Box 2"/>
              <p:cNvSpPr txBox="1">
                <a:spLocks noChangeArrowheads="1"/>
              </p:cNvSpPr>
              <p:nvPr/>
            </p:nvSpPr>
            <p:spPr bwMode="auto">
              <a:xfrm>
                <a:off x="467544" y="1885622"/>
                <a:ext cx="8458200" cy="36625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 typeface="Wingdings" panose="05000000000000000000" pitchFamily="2" charset="2"/>
                  <a:buChar char="ü"/>
                </a:pPr>
                <a:r>
                  <a:rPr lang="fr-FR" sz="2800" dirty="0">
                    <a:latin typeface="Calibri" panose="020F0502020204030204" pitchFamily="34" charset="0"/>
                  </a:rPr>
                  <a:t>Stand volume as a function of tree age:</a:t>
                </a:r>
              </a:p>
              <a:p>
                <a:pPr eaLnBrk="1" hangingPunct="1">
                  <a:buFont typeface="Wingdings" panose="05000000000000000000" pitchFamily="2" charset="2"/>
                  <a:buChar char="ü"/>
                </a:pPr>
                <a:endParaRPr lang="fr-FR" sz="2800" dirty="0">
                  <a:latin typeface="Calibri" panose="020F0502020204030204" pitchFamily="34" charset="0"/>
                </a:endParaRPr>
              </a:p>
              <a:p>
                <a:pPr eaLnBrk="1" hangingPunct="1">
                  <a:buFont typeface="Wingdings" panose="05000000000000000000" pitchFamily="2" charset="2"/>
                  <a:buChar char="ü"/>
                </a:pPr>
                <a14:m>
                  <m:oMath xmlns:m="http://schemas.openxmlformats.org/officeDocument/2006/math">
                    <m:sSup>
                      <m:sSupPr>
                        <m:ctrlPr>
                          <a:rPr lang="fr-FR" sz="2800" b="1" i="1" smtClean="0">
                            <a:latin typeface="Cambria Math" panose="02040503050406030204" pitchFamily="18" charset="0"/>
                          </a:rPr>
                        </m:ctrlPr>
                      </m:sSupPr>
                      <m:e>
                        <m:r>
                          <a:rPr lang="en-US" sz="2800" b="1" i="0" smtClean="0">
                            <a:latin typeface="Cambria Math" panose="02040503050406030204" pitchFamily="18" charset="0"/>
                          </a:rPr>
                          <m:t>𝐒</m:t>
                        </m:r>
                        <m:d>
                          <m:dPr>
                            <m:ctrlPr>
                              <a:rPr lang="en-US" sz="2800" b="1" i="1" smtClean="0">
                                <a:latin typeface="Cambria Math" panose="02040503050406030204" pitchFamily="18" charset="0"/>
                              </a:rPr>
                            </m:ctrlPr>
                          </m:dPr>
                          <m:e>
                            <m:r>
                              <a:rPr lang="en-US" sz="2800" b="1" i="0" smtClean="0">
                                <a:latin typeface="Cambria Math" panose="02040503050406030204" pitchFamily="18" charset="0"/>
                              </a:rPr>
                              <m:t>𝐭</m:t>
                            </m:r>
                          </m:e>
                        </m:d>
                        <m:r>
                          <a:rPr lang="en-US" sz="2800" b="1" i="0" smtClean="0">
                            <a:latin typeface="Cambria Math" panose="02040503050406030204" pitchFamily="18" charset="0"/>
                          </a:rPr>
                          <m:t>=</m:t>
                        </m:r>
                        <m:r>
                          <a:rPr lang="en-US" sz="2800" b="1" i="0" smtClean="0">
                            <a:latin typeface="Cambria Math" panose="02040503050406030204" pitchFamily="18" charset="0"/>
                          </a:rPr>
                          <m:t>𝟓𝟎𝐭</m:t>
                        </m:r>
                        <m:r>
                          <a:rPr lang="en-US" sz="2800" b="1" i="0" smtClean="0">
                            <a:latin typeface="Cambria Math" panose="02040503050406030204" pitchFamily="18" charset="0"/>
                          </a:rPr>
                          <m:t>+</m:t>
                        </m:r>
                        <m:r>
                          <a:rPr lang="en-US" sz="2800" b="1" i="0" smtClean="0">
                            <a:latin typeface="Cambria Math" panose="02040503050406030204" pitchFamily="18" charset="0"/>
                          </a:rPr>
                          <m:t>𝟐𝐭</m:t>
                        </m:r>
                      </m:e>
                      <m:sup>
                        <m:r>
                          <a:rPr lang="en-US" sz="2800" b="1" i="0" smtClean="0">
                            <a:latin typeface="Cambria Math" panose="02040503050406030204" pitchFamily="18" charset="0"/>
                          </a:rPr>
                          <m:t>𝟐</m:t>
                        </m:r>
                      </m:sup>
                    </m:sSup>
                    <m:r>
                      <a:rPr lang="en-US" sz="2800" b="1" i="0" smtClean="0">
                        <a:latin typeface="Cambria Math" panose="02040503050406030204" pitchFamily="18" charset="0"/>
                      </a:rPr>
                      <m:t>−</m:t>
                    </m:r>
                    <m:r>
                      <a:rPr lang="en-US" sz="2800" b="1" i="0" smtClean="0">
                        <a:latin typeface="Cambria Math" panose="02040503050406030204" pitchFamily="18" charset="0"/>
                      </a:rPr>
                      <m:t>𝟎</m:t>
                    </m:r>
                    <m:r>
                      <a:rPr lang="en-US" sz="2800" b="1" i="0" smtClean="0">
                        <a:latin typeface="Cambria Math" panose="02040503050406030204" pitchFamily="18" charset="0"/>
                      </a:rPr>
                      <m:t>.</m:t>
                    </m:r>
                    <m:r>
                      <a:rPr lang="en-US" sz="2800" b="1" i="0" smtClean="0">
                        <a:latin typeface="Cambria Math" panose="02040503050406030204" pitchFamily="18" charset="0"/>
                      </a:rPr>
                      <m:t>𝟎𝟐</m:t>
                    </m:r>
                    <m:sSup>
                      <m:sSupPr>
                        <m:ctrlPr>
                          <a:rPr lang="en-US" sz="2800" b="1" i="1" smtClean="0">
                            <a:latin typeface="Cambria Math" panose="02040503050406030204" pitchFamily="18" charset="0"/>
                          </a:rPr>
                        </m:ctrlPr>
                      </m:sSupPr>
                      <m:e>
                        <m:r>
                          <a:rPr lang="en-US" sz="2800" b="1" i="0" smtClean="0">
                            <a:latin typeface="Cambria Math" panose="02040503050406030204" pitchFamily="18" charset="0"/>
                          </a:rPr>
                          <m:t>𝐭</m:t>
                        </m:r>
                      </m:e>
                      <m:sup>
                        <m:r>
                          <a:rPr lang="en-US" sz="2800" b="1" i="0" smtClean="0">
                            <a:latin typeface="Cambria Math" panose="02040503050406030204" pitchFamily="18" charset="0"/>
                          </a:rPr>
                          <m:t>𝟑</m:t>
                        </m:r>
                      </m:sup>
                    </m:sSup>
                  </m:oMath>
                </a14:m>
                <a:r>
                  <a:rPr lang="fr-FR" sz="2800" b="1" dirty="0">
                    <a:latin typeface="Calibri" panose="020F0502020204030204" pitchFamily="34" charset="0"/>
                  </a:rPr>
                  <a:t> </a:t>
                </a:r>
              </a:p>
              <a:p>
                <a:pPr eaLnBrk="1" hangingPunct="1">
                  <a:buFont typeface="Wingdings" panose="05000000000000000000" pitchFamily="2" charset="2"/>
                  <a:buChar char="ü"/>
                </a:pPr>
                <a:endParaRPr lang="en-GB" altLang="en-US" sz="2800" dirty="0">
                  <a:latin typeface="Calibri" panose="020F0502020204030204" pitchFamily="34" charset="0"/>
                </a:endParaRPr>
              </a:p>
              <a:p>
                <a:pPr marL="628650" eaLnBrk="1" hangingPunct="1">
                  <a:buFont typeface="+mj-lt"/>
                  <a:buAutoNum type="alphaLcParenR"/>
                </a:pPr>
                <a:r>
                  <a:rPr lang="en-GB" altLang="en-US" dirty="0">
                    <a:latin typeface="Calibri" panose="020F0502020204030204" pitchFamily="34" charset="0"/>
                  </a:rPr>
                  <a:t>When should the tree be harvested using biological criteria?</a:t>
                </a:r>
              </a:p>
              <a:p>
                <a:pPr marL="628650" eaLnBrk="1" hangingPunct="1">
                  <a:buFont typeface="+mj-lt"/>
                  <a:buAutoNum type="alphaLcParenR"/>
                </a:pPr>
                <a:endParaRPr lang="en-GB" altLang="en-US" dirty="0">
                  <a:latin typeface="Calibri" panose="020F0502020204030204" pitchFamily="34" charset="0"/>
                </a:endParaRPr>
              </a:p>
              <a:p>
                <a:pPr marL="628650" eaLnBrk="1" hangingPunct="1">
                  <a:buFont typeface="+mj-lt"/>
                  <a:buAutoNum type="alphaLcParenR"/>
                </a:pPr>
                <a:endParaRPr lang="en-GB" altLang="en-US" dirty="0">
                  <a:latin typeface="Calibri" panose="020F0502020204030204" pitchFamily="34" charset="0"/>
                </a:endParaRPr>
              </a:p>
              <a:p>
                <a:pPr marL="628650" eaLnBrk="1" hangingPunct="1">
                  <a:buFont typeface="+mj-lt"/>
                  <a:buAutoNum type="alphaLcParenR"/>
                </a:pPr>
                <a:r>
                  <a:rPr lang="en-GB" altLang="en-US" dirty="0">
                    <a:latin typeface="Calibri" panose="020F0502020204030204" pitchFamily="34" charset="0"/>
                  </a:rPr>
                  <a:t>When should the tree be harvested using economic criteria? (p= 25, h=15, r = 12%, C=1500)</a:t>
                </a:r>
              </a:p>
            </p:txBody>
          </p:sp>
        </mc:Choice>
        <mc:Fallback xmlns="">
          <p:sp>
            <p:nvSpPr>
              <p:cNvPr id="3074" name="Text Box 2"/>
              <p:cNvSpPr txBox="1">
                <a:spLocks noRot="1" noChangeAspect="1" noMove="1" noResize="1" noEditPoints="1" noAdjustHandles="1" noChangeArrowheads="1" noChangeShapeType="1" noTextEdit="1"/>
              </p:cNvSpPr>
              <p:nvPr/>
            </p:nvSpPr>
            <p:spPr bwMode="auto">
              <a:xfrm>
                <a:off x="467544" y="1885622"/>
                <a:ext cx="8458200" cy="3662541"/>
              </a:xfrm>
              <a:prstGeom prst="rect">
                <a:avLst/>
              </a:prstGeom>
              <a:blipFill>
                <a:blip r:embed="rId2"/>
                <a:stretch>
                  <a:fillRect l="-1298" t="-1498" b="-299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2" name="Rectangle 1">
            <a:extLst>
              <a:ext uri="{FF2B5EF4-FFF2-40B4-BE49-F238E27FC236}">
                <a16:creationId xmlns:a16="http://schemas.microsoft.com/office/drawing/2014/main" id="{6D589233-499A-46BF-BCA4-83C996566602}"/>
              </a:ext>
            </a:extLst>
          </p:cNvPr>
          <p:cNvSpPr/>
          <p:nvPr/>
        </p:nvSpPr>
        <p:spPr>
          <a:xfrm>
            <a:off x="827584" y="786617"/>
            <a:ext cx="6196761" cy="523220"/>
          </a:xfrm>
          <a:prstGeom prst="rect">
            <a:avLst/>
          </a:prstGeom>
        </p:spPr>
        <p:txBody>
          <a:bodyPr wrap="none">
            <a:spAutoFit/>
          </a:bodyPr>
          <a:lstStyle/>
          <a:p>
            <a:r>
              <a:rPr lang="en-GB" altLang="en-US" sz="2800" b="1" dirty="0">
                <a:latin typeface="Calibri" panose="020F0502020204030204" pitchFamily="34" charset="0"/>
              </a:rPr>
              <a:t>Example 2: Optimal forest harvest time</a:t>
            </a:r>
            <a:endParaRPr lang="en-US" sz="2800" dirty="0"/>
          </a:p>
        </p:txBody>
      </p:sp>
    </p:spTree>
    <p:extLst>
      <p:ext uri="{BB962C8B-B14F-4D97-AF65-F5344CB8AC3E}">
        <p14:creationId xmlns:p14="http://schemas.microsoft.com/office/powerpoint/2010/main" val="14450817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323528" y="943356"/>
            <a:ext cx="8496944" cy="5769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457200" indent="-457200" eaLnBrk="1" hangingPunct="1">
              <a:lnSpc>
                <a:spcPct val="150000"/>
              </a:lnSpc>
              <a:buFont typeface="Wingdings" panose="05000000000000000000" pitchFamily="2" charset="2"/>
              <a:buChar char="ü"/>
            </a:pPr>
            <a:r>
              <a:rPr lang="en-GB" altLang="en-US" b="1" dirty="0">
                <a:latin typeface="Calibri" panose="020F0502020204030204" pitchFamily="34" charset="0"/>
              </a:rPr>
              <a:t>Command-and-control</a:t>
            </a:r>
          </a:p>
          <a:p>
            <a:pPr marL="457200" indent="-457200" eaLnBrk="1" hangingPunct="1">
              <a:lnSpc>
                <a:spcPct val="150000"/>
              </a:lnSpc>
              <a:buFont typeface="Wingdings" panose="05000000000000000000" pitchFamily="2" charset="2"/>
              <a:buChar char="ü"/>
            </a:pPr>
            <a:endParaRPr lang="en-GB" altLang="en-US" sz="1000" b="1" dirty="0">
              <a:latin typeface="Calibri" panose="020F0502020204030204" pitchFamily="34" charset="0"/>
            </a:endParaRPr>
          </a:p>
          <a:p>
            <a:pPr marL="342900" indent="-342900" eaLnBrk="1" hangingPunct="1">
              <a:lnSpc>
                <a:spcPct val="150000"/>
              </a:lnSpc>
              <a:buFont typeface="Wingdings" panose="05000000000000000000" pitchFamily="2" charset="2"/>
              <a:buChar char="§"/>
            </a:pPr>
            <a:r>
              <a:rPr lang="en-GB" altLang="en-US" sz="2000" dirty="0">
                <a:latin typeface="Calibri" panose="020F0502020204030204" pitchFamily="34" charset="0"/>
              </a:rPr>
              <a:t>Quantity restrictions on catches (aggregate total allowable catches) </a:t>
            </a:r>
          </a:p>
          <a:p>
            <a:pPr marL="342900" indent="-342900" eaLnBrk="1" hangingPunct="1">
              <a:lnSpc>
                <a:spcPct val="150000"/>
              </a:lnSpc>
              <a:buFont typeface="Wingdings" panose="05000000000000000000" pitchFamily="2" charset="2"/>
              <a:buChar char="§"/>
            </a:pPr>
            <a:r>
              <a:rPr lang="en-GB" altLang="en-US" sz="2000" dirty="0">
                <a:latin typeface="Calibri" panose="020F0502020204030204" pitchFamily="34" charset="0"/>
              </a:rPr>
              <a:t>Fishing season regulations (time closure)</a:t>
            </a:r>
          </a:p>
          <a:p>
            <a:pPr marL="342900" indent="-342900" eaLnBrk="1" hangingPunct="1">
              <a:lnSpc>
                <a:spcPct val="150000"/>
              </a:lnSpc>
              <a:buFont typeface="Wingdings" panose="05000000000000000000" pitchFamily="2" charset="2"/>
              <a:buChar char="§"/>
            </a:pPr>
            <a:r>
              <a:rPr lang="en-GB" altLang="en-US" sz="2000" dirty="0">
                <a:latin typeface="Calibri" panose="020F0502020204030204" pitchFamily="34" charset="0"/>
              </a:rPr>
              <a:t>Area closure (endangered areas)</a:t>
            </a:r>
          </a:p>
          <a:p>
            <a:pPr marL="342900" indent="-342900" eaLnBrk="1" hangingPunct="1">
              <a:lnSpc>
                <a:spcPct val="150000"/>
              </a:lnSpc>
              <a:buFont typeface="Wingdings" panose="05000000000000000000" pitchFamily="2" charset="2"/>
              <a:buChar char="§"/>
            </a:pPr>
            <a:r>
              <a:rPr lang="en-GB" altLang="en-US" sz="2000" dirty="0">
                <a:latin typeface="Calibri" panose="020F0502020204030204" pitchFamily="34" charset="0"/>
              </a:rPr>
              <a:t>Technical restrictions on the equipment used (</a:t>
            </a:r>
            <a:r>
              <a:rPr lang="en-GB" altLang="en-US" sz="2000" dirty="0" err="1">
                <a:latin typeface="Calibri" panose="020F0502020204030204" pitchFamily="34" charset="0"/>
              </a:rPr>
              <a:t>e.g</a:t>
            </a:r>
            <a:r>
              <a:rPr lang="en-GB" altLang="en-US" sz="2000" dirty="0">
                <a:latin typeface="Calibri" panose="020F0502020204030204" pitchFamily="34" charset="0"/>
              </a:rPr>
              <a:t>: restrictions on fishing gear, mesh or net size, or boat size).</a:t>
            </a:r>
          </a:p>
          <a:p>
            <a:pPr eaLnBrk="1" hangingPunct="1">
              <a:lnSpc>
                <a:spcPct val="150000"/>
              </a:lnSpc>
            </a:pPr>
            <a:endParaRPr lang="en-GB" altLang="en-US" sz="1000" dirty="0">
              <a:latin typeface="Calibri" panose="020F0502020204030204" pitchFamily="34" charset="0"/>
            </a:endParaRPr>
          </a:p>
          <a:p>
            <a:pPr marL="457200" indent="-457200" eaLnBrk="1" hangingPunct="1">
              <a:lnSpc>
                <a:spcPct val="150000"/>
              </a:lnSpc>
              <a:buFont typeface="Wingdings" panose="05000000000000000000" pitchFamily="2" charset="2"/>
              <a:buChar char="ü"/>
            </a:pPr>
            <a:r>
              <a:rPr lang="en-GB" altLang="en-US" b="1" dirty="0">
                <a:latin typeface="Calibri" panose="020F0502020204030204" pitchFamily="34" charset="0"/>
              </a:rPr>
              <a:t>Incentive-based policies</a:t>
            </a:r>
          </a:p>
          <a:p>
            <a:pPr marL="342900" indent="-342900" eaLnBrk="1" hangingPunct="1">
              <a:lnSpc>
                <a:spcPct val="150000"/>
              </a:lnSpc>
              <a:buFont typeface="Wingdings" panose="05000000000000000000" pitchFamily="2" charset="2"/>
              <a:buChar char="§"/>
            </a:pPr>
            <a:r>
              <a:rPr lang="en-GB" altLang="en-US" sz="2000" dirty="0">
                <a:latin typeface="Calibri" panose="020F0502020204030204" pitchFamily="34" charset="0"/>
              </a:rPr>
              <a:t>Restrictions on open access/property rights</a:t>
            </a:r>
          </a:p>
          <a:p>
            <a:pPr marL="342900" indent="-342900" eaLnBrk="1" hangingPunct="1">
              <a:lnSpc>
                <a:spcPct val="150000"/>
              </a:lnSpc>
              <a:buFont typeface="Wingdings" panose="05000000000000000000" pitchFamily="2" charset="2"/>
              <a:buChar char="§"/>
            </a:pPr>
            <a:r>
              <a:rPr lang="en-GB" altLang="en-US" sz="2000" dirty="0">
                <a:latin typeface="Calibri" panose="020F0502020204030204" pitchFamily="34" charset="0"/>
              </a:rPr>
              <a:t>Fiscal incentives (tax/subsidy)</a:t>
            </a:r>
          </a:p>
          <a:p>
            <a:pPr marL="342900" indent="-342900" eaLnBrk="1" hangingPunct="1">
              <a:lnSpc>
                <a:spcPct val="150000"/>
              </a:lnSpc>
              <a:buFont typeface="Wingdings" panose="05000000000000000000" pitchFamily="2" charset="2"/>
              <a:buChar char="§"/>
            </a:pPr>
            <a:r>
              <a:rPr lang="en-GB" altLang="en-US" sz="2000" dirty="0">
                <a:latin typeface="Calibri" panose="020F0502020204030204" pitchFamily="34" charset="0"/>
              </a:rPr>
              <a:t>Establishment of forward or futures markets</a:t>
            </a:r>
          </a:p>
          <a:p>
            <a:pPr marL="342900" indent="-342900" eaLnBrk="1" hangingPunct="1">
              <a:lnSpc>
                <a:spcPct val="150000"/>
              </a:lnSpc>
              <a:buFont typeface="Wingdings" panose="05000000000000000000" pitchFamily="2" charset="2"/>
              <a:buChar char="§"/>
            </a:pPr>
            <a:r>
              <a:rPr lang="en-GB" altLang="en-US" sz="2000" dirty="0">
                <a:latin typeface="Calibri" panose="020F0502020204030204" pitchFamily="34" charset="0"/>
              </a:rPr>
              <a:t>Marketable permits (‘individual transferable quotas’, ITQ)</a:t>
            </a:r>
          </a:p>
        </p:txBody>
      </p:sp>
      <p:sp>
        <p:nvSpPr>
          <p:cNvPr id="2" name="Rectangle 1">
            <a:extLst>
              <a:ext uri="{FF2B5EF4-FFF2-40B4-BE49-F238E27FC236}">
                <a16:creationId xmlns:a16="http://schemas.microsoft.com/office/drawing/2014/main" id="{F53E0CFB-C22E-409E-AA81-F9075140A26D}"/>
              </a:ext>
            </a:extLst>
          </p:cNvPr>
          <p:cNvSpPr/>
          <p:nvPr/>
        </p:nvSpPr>
        <p:spPr>
          <a:xfrm>
            <a:off x="1907704" y="404664"/>
            <a:ext cx="4395627" cy="523220"/>
          </a:xfrm>
          <a:prstGeom prst="rect">
            <a:avLst/>
          </a:prstGeom>
        </p:spPr>
        <p:txBody>
          <a:bodyPr wrap="none">
            <a:spAutoFit/>
          </a:bodyPr>
          <a:lstStyle/>
          <a:p>
            <a:pPr algn="ctr" eaLnBrk="1" hangingPunct="1"/>
            <a:r>
              <a:rPr lang="en-GB" altLang="en-US" sz="2800" b="1" dirty="0">
                <a:latin typeface="Calibri" panose="020F0502020204030204" pitchFamily="34" charset="0"/>
              </a:rPr>
              <a:t>Renewable resources policy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F3AFE50A-7E09-4FA4-BF23-F92AF8841C43}"/>
              </a:ext>
            </a:extLst>
          </p:cNvPr>
          <p:cNvSpPr>
            <a:spLocks noGrp="1" noChangeArrowheads="1"/>
          </p:cNvSpPr>
          <p:nvPr>
            <p:ph type="title"/>
          </p:nvPr>
        </p:nvSpPr>
        <p:spPr>
          <a:xfrm>
            <a:off x="428464" y="548680"/>
            <a:ext cx="8115300" cy="576064"/>
          </a:xfrm>
        </p:spPr>
        <p:txBody>
          <a:bodyPr rtlCol="0">
            <a:normAutofit/>
          </a:bodyPr>
          <a:lstStyle/>
          <a:p>
            <a:pPr fontAlgn="auto">
              <a:spcAft>
                <a:spcPts val="0"/>
              </a:spcAft>
              <a:defRPr/>
            </a:pPr>
            <a:r>
              <a:rPr lang="en-US" sz="2800" b="1" dirty="0">
                <a:solidFill>
                  <a:srgbClr val="0070C0"/>
                </a:solidFill>
                <a:latin typeface="Calibri" panose="020F0502020204030204" pitchFamily="34" charset="0"/>
              </a:rPr>
              <a:t>Fisheries and Economic Development</a:t>
            </a:r>
            <a:endParaRPr lang="en-US" sz="3200" b="1" dirty="0">
              <a:solidFill>
                <a:srgbClr val="0070C0"/>
              </a:solidFill>
              <a:latin typeface="Calibri" panose="020F0502020204030204" pitchFamily="34" charset="0"/>
            </a:endParaRPr>
          </a:p>
        </p:txBody>
      </p:sp>
      <p:sp>
        <p:nvSpPr>
          <p:cNvPr id="18435" name="Rectangle 3">
            <a:extLst>
              <a:ext uri="{FF2B5EF4-FFF2-40B4-BE49-F238E27FC236}">
                <a16:creationId xmlns:a16="http://schemas.microsoft.com/office/drawing/2014/main" id="{DFB44187-1EAE-4E79-8180-9C1FBAC77349}"/>
              </a:ext>
            </a:extLst>
          </p:cNvPr>
          <p:cNvSpPr>
            <a:spLocks noGrp="1" noChangeArrowheads="1"/>
          </p:cNvSpPr>
          <p:nvPr>
            <p:ph idx="1"/>
          </p:nvPr>
        </p:nvSpPr>
        <p:spPr>
          <a:xfrm>
            <a:off x="323528" y="1340768"/>
            <a:ext cx="8640960" cy="5256584"/>
          </a:xfrm>
        </p:spPr>
        <p:txBody>
          <a:bodyPr/>
          <a:lstStyle/>
          <a:p>
            <a:pPr>
              <a:lnSpc>
                <a:spcPct val="150000"/>
              </a:lnSpc>
              <a:buFont typeface="Wingdings" panose="05000000000000000000" pitchFamily="2" charset="2"/>
              <a:buChar char="ü"/>
            </a:pPr>
            <a:r>
              <a:rPr lang="en-US" altLang="en-US" sz="2400" dirty="0">
                <a:latin typeface="Calibri" panose="020F0502020204030204" pitchFamily="34" charset="0"/>
              </a:rPr>
              <a:t>Fisheries have </a:t>
            </a:r>
            <a:r>
              <a:rPr lang="en-US" altLang="en-US" sz="2400" b="1" dirty="0">
                <a:latin typeface="Calibri" panose="020F0502020204030204" pitchFamily="34" charset="0"/>
              </a:rPr>
              <a:t>multiplier effects </a:t>
            </a:r>
            <a:r>
              <a:rPr lang="en-US" altLang="en-US" sz="2400" dirty="0">
                <a:latin typeface="Calibri" panose="020F0502020204030204" pitchFamily="34" charset="0"/>
              </a:rPr>
              <a:t>on economic development in various ways:</a:t>
            </a:r>
          </a:p>
          <a:p>
            <a:pPr>
              <a:lnSpc>
                <a:spcPct val="150000"/>
              </a:lnSpc>
              <a:buFont typeface="Wingdings" panose="05000000000000000000" pitchFamily="2" charset="2"/>
              <a:buChar char="ü"/>
            </a:pPr>
            <a:endParaRPr lang="en-US" altLang="en-US" sz="1600" dirty="0">
              <a:latin typeface="Calibri" panose="020F0502020204030204" pitchFamily="34" charset="0"/>
            </a:endParaRPr>
          </a:p>
          <a:p>
            <a:pPr>
              <a:lnSpc>
                <a:spcPct val="150000"/>
              </a:lnSpc>
              <a:buFont typeface="Wingdings" panose="05000000000000000000" pitchFamily="2" charset="2"/>
              <a:buChar char="§"/>
            </a:pPr>
            <a:r>
              <a:rPr lang="en-US" altLang="en-US" sz="2000" dirty="0">
                <a:latin typeface="Calibri" panose="020F0502020204030204" pitchFamily="34" charset="0"/>
              </a:rPr>
              <a:t>Direct contribution to GDP</a:t>
            </a:r>
          </a:p>
          <a:p>
            <a:pPr>
              <a:lnSpc>
                <a:spcPct val="150000"/>
              </a:lnSpc>
              <a:buFont typeface="Wingdings" panose="05000000000000000000" pitchFamily="2" charset="2"/>
              <a:buChar char="§"/>
            </a:pPr>
            <a:r>
              <a:rPr lang="en-US" altLang="en-US" sz="2000" dirty="0">
                <a:latin typeface="Calibri" panose="020F0502020204030204" pitchFamily="34" charset="0"/>
              </a:rPr>
              <a:t>Forward and backward linkages (indirect contribution to GDP)</a:t>
            </a:r>
          </a:p>
          <a:p>
            <a:pPr>
              <a:lnSpc>
                <a:spcPct val="150000"/>
              </a:lnSpc>
              <a:buFont typeface="Wingdings" panose="05000000000000000000" pitchFamily="2" charset="2"/>
              <a:buChar char="§"/>
            </a:pPr>
            <a:r>
              <a:rPr lang="en-US" altLang="en-US" sz="2000" dirty="0">
                <a:latin typeface="Calibri" panose="020F0502020204030204" pitchFamily="34" charset="0"/>
              </a:rPr>
              <a:t>Source of economic profits that can be reinvested (economic growth impacts)</a:t>
            </a:r>
          </a:p>
          <a:p>
            <a:pPr>
              <a:lnSpc>
                <a:spcPct val="150000"/>
              </a:lnSpc>
              <a:buFont typeface="Wingdings" panose="05000000000000000000" pitchFamily="2" charset="2"/>
              <a:buChar char="§"/>
            </a:pPr>
            <a:r>
              <a:rPr lang="en-US" altLang="en-US" sz="2000" dirty="0">
                <a:latin typeface="Calibri" panose="020F0502020204030204" pitchFamily="34" charset="0"/>
              </a:rPr>
              <a:t>Source of government taxation income</a:t>
            </a:r>
          </a:p>
          <a:p>
            <a:pPr>
              <a:lnSpc>
                <a:spcPct val="150000"/>
              </a:lnSpc>
              <a:buFont typeface="Wingdings" panose="05000000000000000000" pitchFamily="2" charset="2"/>
              <a:buChar char="§"/>
            </a:pPr>
            <a:r>
              <a:rPr lang="en-US" altLang="en-US" sz="2000" dirty="0">
                <a:latin typeface="Calibri" panose="020F0502020204030204" pitchFamily="34" charset="0"/>
              </a:rPr>
              <a:t>Labor employment &amp; training (creation of human capital)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ADA61A-3FC5-46D4-B684-ADF752F5169C}"/>
              </a:ext>
            </a:extLst>
          </p:cNvPr>
          <p:cNvSpPr/>
          <p:nvPr/>
        </p:nvSpPr>
        <p:spPr>
          <a:xfrm>
            <a:off x="683568" y="476672"/>
            <a:ext cx="7992888" cy="754694"/>
          </a:xfrm>
          <a:prstGeom prst="rect">
            <a:avLst/>
          </a:prstGeom>
        </p:spPr>
        <p:txBody>
          <a:bodyPr wrap="square">
            <a:spAutoFit/>
          </a:bodyPr>
          <a:lstStyle/>
          <a:p>
            <a:pPr algn="just" eaLnBrk="1" hangingPunct="1">
              <a:lnSpc>
                <a:spcPct val="150000"/>
              </a:lnSpc>
            </a:pPr>
            <a:r>
              <a:rPr lang="en-GB" altLang="en-US" sz="3200" b="1" dirty="0">
                <a:solidFill>
                  <a:srgbClr val="0070C0"/>
                </a:solidFill>
                <a:latin typeface="Calibri" panose="020F0502020204030204" pitchFamily="34" charset="0"/>
              </a:rPr>
              <a:t>1) Biological Models of Fish Stock Growth</a:t>
            </a:r>
          </a:p>
        </p:txBody>
      </p:sp>
      <p:sp>
        <p:nvSpPr>
          <p:cNvPr id="3" name="Rectangle 2">
            <a:extLst>
              <a:ext uri="{FF2B5EF4-FFF2-40B4-BE49-F238E27FC236}">
                <a16:creationId xmlns:a16="http://schemas.microsoft.com/office/drawing/2014/main" id="{AB2B3F23-5335-49F0-851F-A6C1898EEA86}"/>
              </a:ext>
            </a:extLst>
          </p:cNvPr>
          <p:cNvSpPr/>
          <p:nvPr/>
        </p:nvSpPr>
        <p:spPr>
          <a:xfrm>
            <a:off x="467544" y="1556792"/>
            <a:ext cx="8352928" cy="5082610"/>
          </a:xfrm>
          <a:prstGeom prst="rect">
            <a:avLst/>
          </a:prstGeom>
        </p:spPr>
        <p:txBody>
          <a:bodyPr wrap="square">
            <a:spAutoFit/>
          </a:bodyPr>
          <a:lstStyle/>
          <a:p>
            <a:pPr marL="342900" indent="-342900" algn="just" eaLnBrk="1" hangingPunct="1">
              <a:buFont typeface="Wingdings" panose="05000000000000000000" pitchFamily="2" charset="2"/>
              <a:buChar char="ü"/>
            </a:pPr>
            <a:r>
              <a:rPr lang="en-US" dirty="0">
                <a:latin typeface="Calibri" panose="020F0502020204030204" pitchFamily="34" charset="0"/>
              </a:rPr>
              <a:t>Fishery resource use decision is influenced by the requirement that the use must be allocated over time to give </a:t>
            </a:r>
            <a:r>
              <a:rPr lang="en-US" b="1" dirty="0">
                <a:latin typeface="Calibri" panose="020F0502020204030204" pitchFamily="34" charset="0"/>
              </a:rPr>
              <a:t>equal opportunity to future generation.</a:t>
            </a:r>
          </a:p>
          <a:p>
            <a:pPr marL="342900" indent="-342900" algn="just" eaLnBrk="1" hangingPunct="1">
              <a:buFont typeface="Wingdings" panose="05000000000000000000" pitchFamily="2" charset="2"/>
              <a:buChar char="ü"/>
            </a:pPr>
            <a:endParaRPr lang="en-US" sz="3200" dirty="0">
              <a:latin typeface="Calibri" panose="020F0502020204030204" pitchFamily="34" charset="0"/>
            </a:endParaRPr>
          </a:p>
          <a:p>
            <a:pPr marL="342900" indent="-342900" algn="just" eaLnBrk="1" hangingPunct="1">
              <a:buFont typeface="Wingdings" panose="05000000000000000000" pitchFamily="2" charset="2"/>
              <a:buChar char="ü"/>
            </a:pPr>
            <a:r>
              <a:rPr lang="en-US" dirty="0">
                <a:latin typeface="Calibri" panose="020F0502020204030204" pitchFamily="34" charset="0"/>
              </a:rPr>
              <a:t>This requires maintaining </a:t>
            </a:r>
            <a:r>
              <a:rPr lang="en-US" b="1" dirty="0">
                <a:latin typeface="Calibri" panose="020F0502020204030204" pitchFamily="34" charset="0"/>
              </a:rPr>
              <a:t>maximum sustainable fish yield</a:t>
            </a:r>
            <a:r>
              <a:rPr lang="en-US" dirty="0">
                <a:latin typeface="Calibri" panose="020F0502020204030204" pitchFamily="34" charset="0"/>
              </a:rPr>
              <a:t> overtime (MSY) by controlling fish exploitation </a:t>
            </a:r>
            <a:r>
              <a:rPr lang="en-US" b="1" dirty="0">
                <a:latin typeface="Calibri" panose="020F0502020204030204" pitchFamily="34" charset="0"/>
              </a:rPr>
              <a:t>effort</a:t>
            </a:r>
            <a:r>
              <a:rPr lang="en-US" dirty="0">
                <a:latin typeface="Calibri" panose="020F0502020204030204" pitchFamily="34" charset="0"/>
              </a:rPr>
              <a:t>. </a:t>
            </a:r>
          </a:p>
          <a:p>
            <a:pPr marL="342900" indent="-342900" algn="just" eaLnBrk="1" hangingPunct="1">
              <a:buFont typeface="Wingdings" panose="05000000000000000000" pitchFamily="2" charset="2"/>
              <a:buChar char="ü"/>
            </a:pPr>
            <a:endParaRPr lang="en-US" sz="3200" dirty="0">
              <a:latin typeface="Calibri" panose="020F0502020204030204" pitchFamily="34" charset="0"/>
            </a:endParaRPr>
          </a:p>
          <a:p>
            <a:pPr marL="342900" indent="-342900" algn="just" eaLnBrk="1" hangingPunct="1">
              <a:lnSpc>
                <a:spcPct val="150000"/>
              </a:lnSpc>
              <a:buFont typeface="Wingdings" panose="05000000000000000000" pitchFamily="2" charset="2"/>
              <a:buChar char="ü"/>
            </a:pPr>
            <a:r>
              <a:rPr lang="en-US" dirty="0">
                <a:latin typeface="Calibri" panose="020F0502020204030204" pitchFamily="34" charset="0"/>
              </a:rPr>
              <a:t>Factors </a:t>
            </a:r>
            <a:r>
              <a:rPr lang="en-US" b="1" dirty="0">
                <a:latin typeface="Calibri" panose="020F0502020204030204" pitchFamily="34" charset="0"/>
              </a:rPr>
              <a:t>determining fish population dynamics</a:t>
            </a:r>
            <a:r>
              <a:rPr lang="en-US" dirty="0">
                <a:latin typeface="Calibri" panose="020F0502020204030204" pitchFamily="34" charset="0"/>
              </a:rPr>
              <a:t>:</a:t>
            </a:r>
          </a:p>
          <a:p>
            <a:pPr marL="800100" lvl="1" indent="-342900" algn="just">
              <a:lnSpc>
                <a:spcPct val="150000"/>
              </a:lnSpc>
              <a:buFont typeface="Wingdings" panose="05000000000000000000" pitchFamily="2" charset="2"/>
              <a:buChar char="§"/>
            </a:pPr>
            <a:r>
              <a:rPr lang="en-US" dirty="0">
                <a:latin typeface="Calibri" panose="020F0502020204030204" pitchFamily="34" charset="0"/>
              </a:rPr>
              <a:t>Birth rate</a:t>
            </a:r>
          </a:p>
          <a:p>
            <a:pPr marL="800100" lvl="1" indent="-342900" algn="just">
              <a:lnSpc>
                <a:spcPct val="150000"/>
              </a:lnSpc>
              <a:buFont typeface="Wingdings" panose="05000000000000000000" pitchFamily="2" charset="2"/>
              <a:buChar char="§"/>
            </a:pPr>
            <a:r>
              <a:rPr lang="en-US" dirty="0">
                <a:latin typeface="Calibri" panose="020F0502020204030204" pitchFamily="34" charset="0"/>
              </a:rPr>
              <a:t>Mortality rate</a:t>
            </a:r>
          </a:p>
          <a:p>
            <a:pPr marL="800100" lvl="1" indent="-342900" algn="just">
              <a:lnSpc>
                <a:spcPct val="150000"/>
              </a:lnSpc>
              <a:buFont typeface="Wingdings" panose="05000000000000000000" pitchFamily="2" charset="2"/>
              <a:buChar char="§"/>
            </a:pPr>
            <a:r>
              <a:rPr lang="en-US" dirty="0">
                <a:latin typeface="Calibri" panose="020F0502020204030204" pitchFamily="34" charset="0"/>
              </a:rPr>
              <a:t>Growth rate</a:t>
            </a:r>
            <a:endParaRPr lang="en-US" altLang="en-US" dirty="0">
              <a:latin typeface="Calibri" panose="020F0502020204030204" pitchFamily="34" charset="0"/>
            </a:endParaRPr>
          </a:p>
        </p:txBody>
      </p:sp>
    </p:spTree>
    <p:extLst>
      <p:ext uri="{BB962C8B-B14F-4D97-AF65-F5344CB8AC3E}">
        <p14:creationId xmlns:p14="http://schemas.microsoft.com/office/powerpoint/2010/main" val="23982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1986" name="Text Box 2"/>
              <p:cNvSpPr txBox="1">
                <a:spLocks noChangeArrowheads="1"/>
              </p:cNvSpPr>
              <p:nvPr/>
            </p:nvSpPr>
            <p:spPr bwMode="auto">
              <a:xfrm>
                <a:off x="395536" y="836712"/>
                <a:ext cx="8062912" cy="6001643"/>
              </a:xfrm>
              <a:prstGeom prst="rect">
                <a:avLst/>
              </a:prstGeom>
              <a:noFill/>
              <a:ln w="9525">
                <a:noFill/>
                <a:miter lim="800000"/>
                <a:headEnd/>
                <a:tailEnd/>
              </a:ln>
              <a:effectLst/>
            </p:spPr>
            <p:txBody>
              <a:bodyPr>
                <a:spAutoFit/>
              </a:bodyPr>
              <a:lstStyle/>
              <a:p>
                <a:pPr marL="457200" indent="-457200">
                  <a:spcBef>
                    <a:spcPct val="50000"/>
                  </a:spcBef>
                  <a:defRPr/>
                </a:pPr>
                <a:r>
                  <a:rPr lang="en-GB" b="1" dirty="0">
                    <a:solidFill>
                      <a:srgbClr val="0070C0"/>
                    </a:solidFill>
                  </a:rPr>
                  <a:t>Biological growth processes:</a:t>
                </a:r>
              </a:p>
              <a:p>
                <a:pPr marL="457200" indent="-457200">
                  <a:spcBef>
                    <a:spcPct val="50000"/>
                  </a:spcBef>
                  <a:buFont typeface="Wingdings" panose="05000000000000000000" pitchFamily="2" charset="2"/>
                  <a:buChar char="ü"/>
                  <a:defRPr/>
                </a:pPr>
                <a:r>
                  <a:rPr lang="en-GB" dirty="0"/>
                  <a:t>G</a:t>
                </a:r>
                <a:r>
                  <a:rPr lang="en-GB" baseline="-25000" dirty="0"/>
                  <a:t>t </a:t>
                </a:r>
                <a:r>
                  <a:rPr lang="en-GB" dirty="0"/>
                  <a:t>= S</a:t>
                </a:r>
                <a:r>
                  <a:rPr lang="en-GB" baseline="-25000" dirty="0"/>
                  <a:t>t</a:t>
                </a:r>
                <a:r>
                  <a:rPr lang="en-GB" baseline="-25000" dirty="0">
                    <a:effectLst>
                      <a:outerShdw blurRad="38100" dist="38100" dir="2700000" algn="tl">
                        <a:srgbClr val="C0C0C0"/>
                      </a:outerShdw>
                    </a:effectLst>
                  </a:rPr>
                  <a:t>+1</a:t>
                </a:r>
                <a:r>
                  <a:rPr lang="en-GB" dirty="0"/>
                  <a:t> - S</a:t>
                </a:r>
                <a:r>
                  <a:rPr lang="en-GB" baseline="-25000" dirty="0"/>
                  <a:t>t</a:t>
                </a:r>
              </a:p>
              <a:p>
                <a:pPr marL="457200" indent="-457200">
                  <a:spcBef>
                    <a:spcPct val="50000"/>
                  </a:spcBef>
                  <a:defRPr/>
                </a:pPr>
                <a:r>
                  <a:rPr lang="en-GB" dirty="0"/>
                  <a:t>where S = stock size and G is amount of growth.</a:t>
                </a:r>
              </a:p>
              <a:p>
                <a:pPr marL="457200" indent="-457200">
                  <a:spcBef>
                    <a:spcPct val="50000"/>
                  </a:spcBef>
                  <a:buFont typeface="Wingdings" panose="05000000000000000000" pitchFamily="2" charset="2"/>
                  <a:buChar char="ü"/>
                  <a:defRPr/>
                </a:pPr>
                <a:r>
                  <a:rPr lang="en-GB" dirty="0"/>
                  <a:t>This is called </a:t>
                </a:r>
                <a:r>
                  <a:rPr lang="en-GB" i="1" dirty="0"/>
                  <a:t>density dependent growth</a:t>
                </a:r>
                <a:r>
                  <a:rPr lang="en-GB" dirty="0"/>
                  <a:t>. </a:t>
                </a:r>
              </a:p>
              <a:p>
                <a:pPr marL="457200" indent="-457200" algn="just">
                  <a:spcBef>
                    <a:spcPct val="50000"/>
                  </a:spcBef>
                  <a:buFont typeface="Wingdings" panose="05000000000000000000" pitchFamily="2" charset="2"/>
                  <a:buChar char="ü"/>
                  <a:defRPr/>
                </a:pPr>
                <a:r>
                  <a:rPr lang="en-US" dirty="0"/>
                  <a:t>Marginal growth of a population increases when the size of the population decreases, and marginal growth decreases when the size of the population increases, this may be called density dependent growth.</a:t>
                </a:r>
              </a:p>
              <a:p>
                <a:pPr marL="457200" indent="-457200" algn="just">
                  <a:lnSpc>
                    <a:spcPct val="150000"/>
                  </a:lnSpc>
                  <a:spcBef>
                    <a:spcPct val="50000"/>
                  </a:spcBef>
                  <a:buFont typeface="Wingdings" panose="05000000000000000000" pitchFamily="2" charset="2"/>
                  <a:buChar char="ü"/>
                  <a:defRPr/>
                </a:pPr>
                <a:r>
                  <a:rPr lang="en-US" b="1" dirty="0"/>
                  <a:t>Biological growth functions</a:t>
                </a:r>
                <a:r>
                  <a:rPr lang="en-US" dirty="0"/>
                  <a:t> of such populations may be expressed as follows:</a:t>
                </a:r>
              </a:p>
              <a:p>
                <a:pPr marL="342900" indent="-342900" algn="just">
                  <a:spcBef>
                    <a:spcPct val="50000"/>
                  </a:spcBef>
                  <a:buFont typeface="Wingdings" panose="05000000000000000000" pitchFamily="2" charset="2"/>
                  <a:buChar char="ü"/>
                  <a:defRPr/>
                </a:pPr>
                <a:r>
                  <a:rPr lang="en-US" dirty="0"/>
                  <a:t> </a:t>
                </a:r>
                <a14:m>
                  <m:oMath xmlns:m="http://schemas.openxmlformats.org/officeDocument/2006/math">
                    <m:sSup>
                      <m:sSupPr>
                        <m:ctrlPr>
                          <a:rPr lang="en-US" b="1" i="1">
                            <a:latin typeface="Cambria Math" panose="02040503050406030204" pitchFamily="18" charset="0"/>
                          </a:rPr>
                        </m:ctrlPr>
                      </m:sSupPr>
                      <m:e>
                        <m:r>
                          <a:rPr lang="en-US" b="1" i="0" smtClean="0">
                            <a:latin typeface="Cambria Math" panose="02040503050406030204" pitchFamily="18" charset="0"/>
                          </a:rPr>
                          <m:t>𝐆</m:t>
                        </m:r>
                        <m:r>
                          <a:rPr lang="en-US" b="1" i="0" smtClean="0">
                            <a:latin typeface="Cambria Math" panose="02040503050406030204" pitchFamily="18" charset="0"/>
                          </a:rPr>
                          <m:t>(</m:t>
                        </m:r>
                        <m:r>
                          <a:rPr lang="en-US" b="1" i="0" smtClean="0">
                            <a:latin typeface="Cambria Math" panose="02040503050406030204" pitchFamily="18" charset="0"/>
                          </a:rPr>
                          <m:t>𝐱</m:t>
                        </m:r>
                        <m:r>
                          <a:rPr lang="en-US" b="1" i="0" smtClean="0">
                            <a:latin typeface="Cambria Math" panose="02040503050406030204" pitchFamily="18" charset="0"/>
                          </a:rPr>
                          <m:t>)=</m:t>
                        </m:r>
                        <m:r>
                          <a:rPr lang="en-US" b="1" i="0" smtClean="0">
                            <a:latin typeface="Cambria Math" panose="02040503050406030204" pitchFamily="18" charset="0"/>
                          </a:rPr>
                          <m:t>𝐫𝐗</m:t>
                        </m:r>
                        <m:r>
                          <a:rPr lang="en-US" b="1" i="0">
                            <a:latin typeface="Cambria Math" panose="02040503050406030204" pitchFamily="18" charset="0"/>
                          </a:rPr>
                          <m:t>−</m:t>
                        </m:r>
                        <m:r>
                          <a:rPr lang="en-US" b="1" i="0" smtClean="0">
                            <a:latin typeface="Cambria Math" panose="02040503050406030204" pitchFamily="18" charset="0"/>
                          </a:rPr>
                          <m:t>𝐬𝐗</m:t>
                        </m:r>
                      </m:e>
                      <m:sup>
                        <m:r>
                          <a:rPr lang="en-US" b="1" i="0">
                            <a:latin typeface="Cambria Math" panose="02040503050406030204" pitchFamily="18" charset="0"/>
                          </a:rPr>
                          <m:t>𝟐</m:t>
                        </m:r>
                      </m:sup>
                    </m:sSup>
                  </m:oMath>
                </a14:m>
                <a:r>
                  <a:rPr lang="en-US" dirty="0"/>
                  <a:t>: x= population, r = intrinsic growth rate, s= ratio of growth to carrying capacity.</a:t>
                </a:r>
              </a:p>
            </p:txBody>
          </p:sp>
        </mc:Choice>
        <mc:Fallback xmlns="">
          <p:sp>
            <p:nvSpPr>
              <p:cNvPr id="41986" name="Text Box 2"/>
              <p:cNvSpPr txBox="1">
                <a:spLocks noRot="1" noChangeAspect="1" noMove="1" noResize="1" noEditPoints="1" noAdjustHandles="1" noChangeArrowheads="1" noChangeShapeType="1" noTextEdit="1"/>
              </p:cNvSpPr>
              <p:nvPr/>
            </p:nvSpPr>
            <p:spPr bwMode="auto">
              <a:xfrm>
                <a:off x="395536" y="836712"/>
                <a:ext cx="8062912" cy="6001643"/>
              </a:xfrm>
              <a:prstGeom prst="rect">
                <a:avLst/>
              </a:prstGeom>
              <a:blipFill>
                <a:blip r:embed="rId3"/>
                <a:stretch>
                  <a:fillRect l="-1209" t="-812" r="-1058" b="-1523"/>
                </a:stretch>
              </a:blipFill>
              <a:ln w="9525">
                <a:noFill/>
                <a:miter lim="800000"/>
                <a:headEnd/>
                <a:tailEnd/>
              </a:ln>
              <a:effectLst/>
            </p:spPr>
            <p:txBody>
              <a:bodyPr/>
              <a:lstStyle/>
              <a:p>
                <a:r>
                  <a:rPr lang="en-US">
                    <a:noFill/>
                  </a:rPr>
                  <a:t> </a:t>
                </a:r>
              </a:p>
            </p:txBody>
          </p:sp>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42900" y="908720"/>
            <a:ext cx="8458200" cy="4827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lnSpc>
                <a:spcPct val="150000"/>
              </a:lnSpc>
              <a:spcBef>
                <a:spcPct val="50000"/>
              </a:spcBef>
              <a:buFont typeface="Wingdings" panose="05000000000000000000" pitchFamily="2" charset="2"/>
              <a:buChar char="ü"/>
              <a:defRPr/>
            </a:pPr>
            <a:r>
              <a:rPr lang="en-GB" b="1" dirty="0"/>
              <a:t>In continuous time notation:</a:t>
            </a:r>
          </a:p>
          <a:p>
            <a:pPr>
              <a:lnSpc>
                <a:spcPct val="150000"/>
              </a:lnSpc>
              <a:spcBef>
                <a:spcPct val="50000"/>
              </a:spcBef>
              <a:defRPr/>
            </a:pPr>
            <a:r>
              <a:rPr lang="en-GB" dirty="0"/>
              <a:t>      G = G(S)</a:t>
            </a:r>
          </a:p>
          <a:p>
            <a:pPr eaLnBrk="1" hangingPunct="1">
              <a:lnSpc>
                <a:spcPct val="150000"/>
              </a:lnSpc>
              <a:spcBef>
                <a:spcPct val="50000"/>
              </a:spcBef>
              <a:buFont typeface="Wingdings" panose="05000000000000000000" pitchFamily="2" charset="2"/>
              <a:buChar char="ü"/>
            </a:pPr>
            <a:r>
              <a:rPr lang="en-GB" altLang="en-US" u="sng" dirty="0"/>
              <a:t>Example</a:t>
            </a:r>
            <a:r>
              <a:rPr lang="en-GB" altLang="en-US" dirty="0"/>
              <a:t>: (simple) logistic growth:</a:t>
            </a:r>
          </a:p>
          <a:p>
            <a:pPr eaLnBrk="1" hangingPunct="1">
              <a:lnSpc>
                <a:spcPct val="150000"/>
              </a:lnSpc>
              <a:spcBef>
                <a:spcPct val="50000"/>
              </a:spcBef>
            </a:pPr>
            <a:endParaRPr lang="en-GB" altLang="en-US" dirty="0"/>
          </a:p>
          <a:p>
            <a:pPr eaLnBrk="1" hangingPunct="1">
              <a:lnSpc>
                <a:spcPct val="150000"/>
              </a:lnSpc>
              <a:spcBef>
                <a:spcPct val="50000"/>
              </a:spcBef>
            </a:pPr>
            <a:endParaRPr lang="en-GB" altLang="en-US" dirty="0"/>
          </a:p>
          <a:p>
            <a:pPr algn="just" eaLnBrk="1" hangingPunct="1">
              <a:lnSpc>
                <a:spcPct val="150000"/>
              </a:lnSpc>
              <a:spcBef>
                <a:spcPct val="50000"/>
              </a:spcBef>
              <a:buFont typeface="Wingdings" panose="05000000000000000000" pitchFamily="2" charset="2"/>
              <a:buChar char="ü"/>
            </a:pPr>
            <a:r>
              <a:rPr lang="en-GB" altLang="en-US" dirty="0"/>
              <a:t>Where g is the intrinsic growth rate (birth rate - mortality rate) of the population.</a:t>
            </a:r>
          </a:p>
        </p:txBody>
      </p:sp>
      <p:graphicFrame>
        <p:nvGraphicFramePr>
          <p:cNvPr id="7171" name="Object 3"/>
          <p:cNvGraphicFramePr>
            <a:graphicFrameLocks noChangeAspect="1"/>
          </p:cNvGraphicFramePr>
          <p:nvPr>
            <p:extLst>
              <p:ext uri="{D42A27DB-BD31-4B8C-83A1-F6EECF244321}">
                <p14:modId xmlns:p14="http://schemas.microsoft.com/office/powerpoint/2010/main" val="2805807088"/>
              </p:ext>
            </p:extLst>
          </p:nvPr>
        </p:nvGraphicFramePr>
        <p:xfrm>
          <a:off x="899592" y="3322362"/>
          <a:ext cx="2527300" cy="863600"/>
        </p:xfrm>
        <a:graphic>
          <a:graphicData uri="http://schemas.openxmlformats.org/presentationml/2006/ole">
            <mc:AlternateContent xmlns:mc="http://schemas.openxmlformats.org/markup-compatibility/2006">
              <mc:Choice xmlns:v="urn:schemas-microsoft-com:vml" Requires="v">
                <p:oleObj spid="_x0000_s1344" name="Equation" r:id="rId4" imgW="2527300" imgH="863600" progId="Equation.3">
                  <p:embed/>
                </p:oleObj>
              </mc:Choice>
              <mc:Fallback>
                <p:oleObj name="Equation" r:id="rId4" imgW="2527300" imgH="863600" progId="Equation.3">
                  <p:embed/>
                  <p:pic>
                    <p:nvPicPr>
                      <p:cNvPr id="7171"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3322362"/>
                        <a:ext cx="2527300"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Crop</Template>
  <TotalTime>2965</TotalTime>
  <Words>2505</Words>
  <Application>Microsoft Office PowerPoint</Application>
  <PresentationFormat>On-screen Show (4:3)</PresentationFormat>
  <Paragraphs>603</Paragraphs>
  <Slides>58</Slides>
  <Notes>6</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58</vt:i4>
      </vt:variant>
    </vt:vector>
  </HeadingPairs>
  <TitlesOfParts>
    <vt:vector size="71" baseType="lpstr">
      <vt:lpstr>Arial</vt:lpstr>
      <vt:lpstr>Calibri</vt:lpstr>
      <vt:lpstr>Cambria Math</vt:lpstr>
      <vt:lpstr>Symbol</vt:lpstr>
      <vt:lpstr>Times New Roman</vt:lpstr>
      <vt:lpstr>Tw Cen MT</vt:lpstr>
      <vt:lpstr>Tw Cen MT Condensed</vt:lpstr>
      <vt:lpstr>Verdana</vt:lpstr>
      <vt:lpstr>Wingdings</vt:lpstr>
      <vt:lpstr>Wingdings 3</vt:lpstr>
      <vt:lpstr>Default Design</vt:lpstr>
      <vt:lpstr>Integral</vt:lpstr>
      <vt:lpstr>Equation</vt:lpstr>
      <vt:lpstr>PowerPoint Presentation</vt:lpstr>
      <vt:lpstr>PowerPoint Presentation</vt:lpstr>
      <vt:lpstr>PowerPoint Presentation</vt:lpstr>
      <vt:lpstr>PowerPoint Presentation</vt:lpstr>
      <vt:lpstr>PowerPoint Presentation</vt:lpstr>
      <vt:lpstr>Fisheries and Economic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Bioeconomic modelling</vt:lpstr>
      <vt:lpstr>Schäfer-Gordon model</vt:lpstr>
      <vt:lpstr>Biology</vt:lpstr>
      <vt:lpstr>Logistic function </vt:lpstr>
      <vt:lpstr>Production</vt:lpstr>
      <vt:lpstr>Sustainability</vt:lpstr>
      <vt:lpstr>Steady state fish stock</vt:lpstr>
      <vt:lpstr>Steady state harvest</vt:lpstr>
      <vt:lpstr>Economics</vt:lpstr>
      <vt:lpstr>Optimum </vt:lpstr>
      <vt:lpstr>Comparative statics</vt:lpstr>
      <vt:lpstr>Open access</vt:lpstr>
      <vt:lpstr>Open access effort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Strathclyde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Millennium Student</dc:creator>
  <cp:lastModifiedBy>Tsegaye</cp:lastModifiedBy>
  <cp:revision>461</cp:revision>
  <cp:lastPrinted>2019-01-14T05:31:56Z</cp:lastPrinted>
  <dcterms:created xsi:type="dcterms:W3CDTF">2002-07-01T20:47:50Z</dcterms:created>
  <dcterms:modified xsi:type="dcterms:W3CDTF">2019-12-25T15:50:55Z</dcterms:modified>
</cp:coreProperties>
</file>