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258" r:id="rId3"/>
    <p:sldId id="319" r:id="rId4"/>
    <p:sldId id="321" r:id="rId5"/>
    <p:sldId id="323" r:id="rId6"/>
    <p:sldId id="322" r:id="rId7"/>
    <p:sldId id="275" r:id="rId8"/>
    <p:sldId id="261" r:id="rId9"/>
    <p:sldId id="307" r:id="rId10"/>
    <p:sldId id="260" r:id="rId11"/>
    <p:sldId id="262" r:id="rId12"/>
    <p:sldId id="272" r:id="rId13"/>
    <p:sldId id="314" r:id="rId14"/>
    <p:sldId id="263" r:id="rId15"/>
    <p:sldId id="266" r:id="rId16"/>
    <p:sldId id="271" r:id="rId17"/>
    <p:sldId id="265" r:id="rId18"/>
    <p:sldId id="268" r:id="rId19"/>
    <p:sldId id="318" r:id="rId20"/>
    <p:sldId id="278" r:id="rId21"/>
    <p:sldId id="279" r:id="rId22"/>
    <p:sldId id="282" r:id="rId23"/>
    <p:sldId id="283" r:id="rId24"/>
    <p:sldId id="284" r:id="rId25"/>
    <p:sldId id="286" r:id="rId26"/>
    <p:sldId id="308" r:id="rId27"/>
    <p:sldId id="288" r:id="rId28"/>
    <p:sldId id="289" r:id="rId29"/>
    <p:sldId id="285" r:id="rId30"/>
    <p:sldId id="313" r:id="rId31"/>
    <p:sldId id="309" r:id="rId32"/>
    <p:sldId id="287" r:id="rId33"/>
    <p:sldId id="315" r:id="rId34"/>
    <p:sldId id="310" r:id="rId35"/>
    <p:sldId id="312" r:id="rId36"/>
    <p:sldId id="316" r:id="rId37"/>
    <p:sldId id="317" r:id="rId38"/>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33FF"/>
    <a:srgbClr val="CC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80824" autoAdjust="0"/>
  </p:normalViewPr>
  <p:slideViewPr>
    <p:cSldViewPr>
      <p:cViewPr varScale="1">
        <p:scale>
          <a:sx n="59" d="100"/>
          <a:sy n="59" d="100"/>
        </p:scale>
        <p:origin x="1050" y="6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defTabSz="963613">
              <a:defRPr sz="1200"/>
            </a:lvl1pPr>
          </a:lstStyle>
          <a:p>
            <a:pPr>
              <a:defRPr/>
            </a:pPr>
            <a:endParaRPr lang="en-US"/>
          </a:p>
        </p:txBody>
      </p:sp>
      <p:sp>
        <p:nvSpPr>
          <p:cNvPr id="36867" name="Rectangle 3"/>
          <p:cNvSpPr>
            <a:spLocks noGrp="1" noChangeArrowheads="1"/>
          </p:cNvSpPr>
          <p:nvPr>
            <p:ph type="dt" sz="quarter" idx="1"/>
          </p:nvPr>
        </p:nvSpPr>
        <p:spPr bwMode="auto">
          <a:xfrm>
            <a:off x="4146550" y="0"/>
            <a:ext cx="3168650" cy="479425"/>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lgn="r" defTabSz="963613">
              <a:defRPr sz="1200"/>
            </a:lvl1pPr>
          </a:lstStyle>
          <a:p>
            <a:pPr>
              <a:defRPr/>
            </a:pPr>
            <a:endParaRPr lang="en-US"/>
          </a:p>
        </p:txBody>
      </p:sp>
      <p:sp>
        <p:nvSpPr>
          <p:cNvPr id="36868" name="Rectangle 4"/>
          <p:cNvSpPr>
            <a:spLocks noGrp="1" noChangeArrowheads="1"/>
          </p:cNvSpPr>
          <p:nvPr>
            <p:ph type="ftr" sz="quarter" idx="2"/>
          </p:nvPr>
        </p:nvSpPr>
        <p:spPr bwMode="auto">
          <a:xfrm>
            <a:off x="0" y="9121775"/>
            <a:ext cx="3168650" cy="479425"/>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defTabSz="963613">
              <a:defRPr sz="1200"/>
            </a:lvl1pPr>
          </a:lstStyle>
          <a:p>
            <a:pPr>
              <a:defRPr/>
            </a:pPr>
            <a:endParaRPr lang="en-US"/>
          </a:p>
        </p:txBody>
      </p:sp>
      <p:sp>
        <p:nvSpPr>
          <p:cNvPr id="36869" name="Rectangle 5"/>
          <p:cNvSpPr>
            <a:spLocks noGrp="1" noChangeArrowheads="1"/>
          </p:cNvSpPr>
          <p:nvPr>
            <p:ph type="sldNum" sz="quarter" idx="3"/>
          </p:nvPr>
        </p:nvSpPr>
        <p:spPr bwMode="auto">
          <a:xfrm>
            <a:off x="4146550" y="9121775"/>
            <a:ext cx="3168650" cy="479425"/>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lgn="r" defTabSz="963613">
              <a:defRPr sz="1200"/>
            </a:lvl1pPr>
          </a:lstStyle>
          <a:p>
            <a:fld id="{6D3834E2-AC1E-43A3-A67A-CB505CB5A4E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defTabSz="963613">
              <a:defRPr sz="1200"/>
            </a:lvl1pPr>
          </a:lstStyle>
          <a:p>
            <a:pPr>
              <a:defRPr/>
            </a:pPr>
            <a:endParaRPr lang="en-US"/>
          </a:p>
        </p:txBody>
      </p:sp>
      <p:sp>
        <p:nvSpPr>
          <p:cNvPr id="5123" name="Rectangle 3"/>
          <p:cNvSpPr>
            <a:spLocks noGrp="1" noChangeArrowheads="1"/>
          </p:cNvSpPr>
          <p:nvPr>
            <p:ph type="dt" idx="1"/>
          </p:nvPr>
        </p:nvSpPr>
        <p:spPr bwMode="auto">
          <a:xfrm>
            <a:off x="4146550" y="0"/>
            <a:ext cx="3168650" cy="479425"/>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lvl1pPr algn="r" defTabSz="963613">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435" tIns="48217" rIns="96435" bIns="482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9121775"/>
            <a:ext cx="3168650" cy="479425"/>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defTabSz="963613">
              <a:defRPr sz="1200"/>
            </a:lvl1pPr>
          </a:lstStyle>
          <a:p>
            <a:pPr>
              <a:defRPr/>
            </a:pPr>
            <a:endParaRPr lang="en-US"/>
          </a:p>
        </p:txBody>
      </p:sp>
      <p:sp>
        <p:nvSpPr>
          <p:cNvPr id="5127" name="Rectangle 7"/>
          <p:cNvSpPr>
            <a:spLocks noGrp="1" noChangeArrowheads="1"/>
          </p:cNvSpPr>
          <p:nvPr>
            <p:ph type="sldNum" sz="quarter" idx="5"/>
          </p:nvPr>
        </p:nvSpPr>
        <p:spPr bwMode="auto">
          <a:xfrm>
            <a:off x="4146550" y="9121775"/>
            <a:ext cx="3168650" cy="479425"/>
          </a:xfrm>
          <a:prstGeom prst="rect">
            <a:avLst/>
          </a:prstGeom>
          <a:noFill/>
          <a:ln w="9525">
            <a:noFill/>
            <a:miter lim="800000"/>
            <a:headEnd/>
            <a:tailEnd/>
          </a:ln>
          <a:effectLst/>
        </p:spPr>
        <p:txBody>
          <a:bodyPr vert="horz" wrap="square" lIns="96435" tIns="48217" rIns="96435" bIns="48217" numCol="1" anchor="b" anchorCtr="0" compatLnSpc="1">
            <a:prstTxWarp prst="textNoShape">
              <a:avLst/>
            </a:prstTxWarp>
          </a:bodyPr>
          <a:lstStyle>
            <a:lvl1pPr algn="r" defTabSz="963613">
              <a:defRPr sz="1200"/>
            </a:lvl1pPr>
          </a:lstStyle>
          <a:p>
            <a:fld id="{2D135C75-8873-4D38-A217-3EB12A45703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59B01E8-095B-439E-9654-51A566F9950F}" type="slidenum">
              <a:rPr lang="en-US" altLang="en-US" sz="1200"/>
              <a:pPr eaLnBrk="1" hangingPunct="1"/>
              <a:t>1</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F5FF622-5625-4B8B-8C27-4ADB71E41406}" type="slidenum">
              <a:rPr lang="en-US" altLang="en-US" sz="1200"/>
              <a:pPr eaLnBrk="1" hangingPunct="1"/>
              <a:t>11</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dirty="0"/>
              <a:t>Explain “straw man”</a:t>
            </a:r>
          </a:p>
          <a:p>
            <a:pPr marL="228600" indent="-228600" eaLnBrk="1" hangingPunct="1"/>
            <a:endParaRPr lang="en-US" altLang="en-US" dirty="0"/>
          </a:p>
          <a:p>
            <a:pPr marL="228600" indent="-228600" eaLnBrk="1" hangingPunct="1"/>
            <a:r>
              <a:rPr lang="en-US" altLang="en-US" dirty="0"/>
              <a:t>OK, let’s start taking the finite stock into account and propose two alternative extraction scenarios:</a:t>
            </a:r>
          </a:p>
          <a:p>
            <a:pPr marL="228600" indent="-228600" eaLnBrk="1" hangingPunct="1"/>
            <a:endParaRPr lang="en-US" altLang="en-US" dirty="0"/>
          </a:p>
          <a:p>
            <a:pPr marL="228600" indent="-228600" eaLnBrk="1" hangingPunct="1"/>
            <a:r>
              <a:rPr lang="en-US" altLang="en-US" dirty="0"/>
              <a:t>1. How about extracting the statically efficient quantity in period #1 (15 units), and just leaving what is left over for consumption in period 2?</a:t>
            </a:r>
          </a:p>
          <a:p>
            <a:pPr marL="228600" indent="-228600" eaLnBrk="1" hangingPunct="1"/>
            <a:r>
              <a:rPr lang="en-US" altLang="en-US" dirty="0"/>
              <a:t> </a:t>
            </a:r>
          </a:p>
          <a:p>
            <a:pPr marL="228600" indent="-228600" eaLnBrk="1" hangingPunct="1"/>
            <a:r>
              <a:rPr lang="en-US" altLang="en-US" dirty="0"/>
              <a:t>Let’s calculate the net benefits from that scenario.</a:t>
            </a:r>
          </a:p>
          <a:p>
            <a:pPr marL="228600" indent="-228600" eaLnBrk="1" hangingPunct="1"/>
            <a:endParaRPr lang="en-US" altLang="en-US" dirty="0"/>
          </a:p>
          <a:p>
            <a:pPr marL="228600" indent="-228600" eaLnBrk="1" hangingPunct="1"/>
            <a:r>
              <a:rPr lang="en-US" altLang="en-US" dirty="0"/>
              <a:t>Since we are no longer “myopic” and we are taking the two-period nature of the problem into account, we are solving for the </a:t>
            </a:r>
            <a:r>
              <a:rPr lang="en-US" altLang="en-US" b="1" i="1" dirty="0"/>
              <a:t>present value</a:t>
            </a:r>
            <a:r>
              <a:rPr lang="en-US" altLang="en-US" dirty="0"/>
              <a:t> of net benefits.  (I discussed how to do this in the lecture on economic efficiency – there is also a handout available on the web, and you have a practice problem in the current problem set.  Hopefully this will be clear to everyone.)</a:t>
            </a:r>
          </a:p>
          <a:p>
            <a:pPr marL="228600" indent="-228600" eaLnBrk="1" hangingPunct="1"/>
            <a:endParaRPr lang="en-US" altLang="en-US" dirty="0"/>
          </a:p>
          <a:p>
            <a:pPr marL="228600" indent="-228600" eaLnBrk="1" hangingPunct="1"/>
            <a:r>
              <a:rPr lang="en-US" altLang="en-US" dirty="0"/>
              <a:t>The present value of net benefits is just the sum of present values from each period.</a:t>
            </a:r>
          </a:p>
          <a:p>
            <a:pPr marL="228600" indent="-228600" eaLnBrk="1" hangingPunct="1"/>
            <a:endParaRPr lang="en-US" altLang="en-US" dirty="0"/>
          </a:p>
          <a:p>
            <a:pPr marL="228600" indent="-228600" eaLnBrk="1" hangingPunct="1"/>
            <a:r>
              <a:rPr lang="en-US" altLang="en-US" dirty="0"/>
              <a:t>The first period is the present (t</a:t>
            </a:r>
            <a:r>
              <a:rPr lang="en-US" altLang="en-US" baseline="-25000" dirty="0"/>
              <a:t>0</a:t>
            </a:r>
            <a:r>
              <a:rPr lang="en-US" altLang="en-US" dirty="0"/>
              <a:t>), so we don’t have to discount those net benefits.  Calculate them as the area below the demand curve and above the supply/MC curve, to the left of the extracted quantity (15), as usual.</a:t>
            </a:r>
          </a:p>
          <a:p>
            <a:pPr marL="228600" indent="-228600" eaLnBrk="1" hangingPunct="1"/>
            <a:endParaRPr lang="en-US" altLang="en-US" dirty="0"/>
          </a:p>
          <a:p>
            <a:pPr marL="228600" indent="-228600" eaLnBrk="1" hangingPunct="1"/>
            <a:r>
              <a:rPr lang="en-US" altLang="en-US" dirty="0"/>
              <a:t>The second period is (t</a:t>
            </a:r>
            <a:r>
              <a:rPr lang="en-US" altLang="en-US" baseline="-25000" dirty="0"/>
              <a:t>1</a:t>
            </a:r>
            <a:r>
              <a:rPr lang="en-US" altLang="en-US" dirty="0"/>
              <a:t>), so we discount those net benefits.  Calculate them as the area under the demand curve and above the marginal cost curve, to the left of the quantity extracted (5).  Then discount using r=.10, or 10%.</a:t>
            </a:r>
          </a:p>
          <a:p>
            <a:pPr marL="228600" indent="-228600" eaLnBrk="1" hangingPunct="1"/>
            <a:endParaRPr lang="en-US" altLang="en-US" dirty="0"/>
          </a:p>
          <a:p>
            <a:pPr marL="228600" indent="-228600" eaLnBrk="1" hangingPunct="1"/>
            <a:r>
              <a:rPr lang="en-US" altLang="en-US" dirty="0"/>
              <a:t>Sum them – we get PVNB=67.73.</a:t>
            </a:r>
          </a:p>
          <a:p>
            <a:pPr marL="228600" indent="-228600" eaLnBrk="1" hangingPunct="1"/>
            <a:endParaRPr lang="en-US" altLang="en-US" dirty="0"/>
          </a:p>
          <a:p>
            <a:pPr marL="228600" indent="-228600" eaLnBrk="1" hangingPunct="1"/>
            <a:endParaRPr lang="en-US" altLang="en-US" dirty="0"/>
          </a:p>
          <a:p>
            <a:pPr marL="228600" indent="-228600" eaLnBrk="1" hangingPunct="1">
              <a:buFontTx/>
              <a:buAutoNum type="arabicPeriod" startAt="2"/>
            </a:pPr>
            <a:r>
              <a:rPr lang="en-US" altLang="en-US" dirty="0"/>
              <a:t>Or how about leaving 15 units for period 2 consumption, since we know that is going to be the static efficient quantity in period 2, and consuming only 5 units in the current period?</a:t>
            </a:r>
          </a:p>
          <a:p>
            <a:pPr marL="228600" indent="-228600" eaLnBrk="1" hangingPunct="1"/>
            <a:endParaRPr lang="en-US" altLang="en-US" dirty="0"/>
          </a:p>
          <a:p>
            <a:pPr marL="228600" indent="-228600" eaLnBrk="1" hangingPunct="1"/>
            <a:r>
              <a:rPr lang="en-US" altLang="en-US" dirty="0"/>
              <a:t>If we go through the same process to figure out the present value of net benefits under this extraction scenario, we get PVNB=65.91. </a:t>
            </a:r>
          </a:p>
          <a:p>
            <a:pPr marL="228600" indent="-228600" eaLnBrk="1" hangingPunct="1"/>
            <a:endParaRPr lang="en-US" altLang="en-US" dirty="0"/>
          </a:p>
          <a:p>
            <a:pPr marL="228600" indent="-228600" eaLnBrk="1" hangingPunct="1"/>
            <a:r>
              <a:rPr lang="en-US" altLang="en-US" dirty="0"/>
              <a:t>We could keep doing this – solving for different extraction scenarios that meet the requirement S&lt;=20 and seeing if we can find the one that maximizes the present value of net benefits. </a:t>
            </a:r>
          </a:p>
          <a:p>
            <a:pPr marL="228600" indent="-228600" eaLnBrk="1" hangingPunct="1"/>
            <a:endParaRPr lang="en-US" altLang="en-US" dirty="0"/>
          </a:p>
          <a:p>
            <a:pPr marL="228600" indent="-228600" eaLnBrk="1" hangingPunct="1"/>
            <a:r>
              <a:rPr lang="en-US" altLang="en-US" dirty="0"/>
              <a:t>However, the number of possible combinations of quantities in periods 1 and 2 is infinite, so we would have a difficult job ahead of us.</a:t>
            </a:r>
          </a:p>
          <a:p>
            <a:pPr marL="228600" indent="-228600" eaLnBrk="1" hangingPunct="1"/>
            <a:endParaRPr lang="en-US" altLang="en-US" dirty="0"/>
          </a:p>
          <a:p>
            <a:pPr marL="228600" indent="-228600" eaLnBrk="1" hangingPunct="1"/>
            <a:r>
              <a:rPr lang="en-US" altLang="en-US" dirty="0"/>
              <a:t>As it turns out, both of these options (and all other options except the one for which we will solve in a moment) will fail to maximize the present discounted value of net benefits.  (This is why they are “straw men.”  You could have guessed this, because I chose two extremes – one weighted very heavily toward current consumption, and one weighted very heavily toward future consumption.)</a:t>
            </a:r>
          </a:p>
          <a:p>
            <a:pPr marL="228600" indent="-228600" eaLnBrk="1" hangingPunct="1"/>
            <a:endParaRPr lang="en-US" altLang="en-US" dirty="0"/>
          </a:p>
          <a:p>
            <a:pPr marL="228600" indent="-228600" eaLnBrk="1" hangingPunct="1"/>
            <a:r>
              <a:rPr lang="en-US" altLang="en-US" dirty="0"/>
              <a:t>There is a much easier way to do this, as there was for the static efficiency problem.</a:t>
            </a:r>
          </a:p>
          <a:p>
            <a:pPr marL="228600" indent="-228600" eaLnBrk="1" hangingPunct="1"/>
            <a:endParaRPr lang="en-US" altLang="en-US" dirty="0"/>
          </a:p>
          <a:p>
            <a:pPr marL="228600" indent="-228600" eaLnBrk="1" hangingPunct="1"/>
            <a:r>
              <a:rPr lang="en-US" altLang="en-US" dirty="0"/>
              <a:t>The dynamically efficient extraction schedule or allocation will the one for which the PVNB from the last unit consumed in period 1 is exactly equal to the PVNB from the last unit consumed in period 2.  The PV of (</a:t>
            </a:r>
            <a:r>
              <a:rPr lang="en-US" altLang="en-US" b="1" i="1" dirty="0"/>
              <a:t>marginal</a:t>
            </a:r>
            <a:r>
              <a:rPr lang="en-US" altLang="en-US" dirty="0"/>
              <a:t> net benefits) will be equal across periods.</a:t>
            </a:r>
          </a:p>
          <a:p>
            <a:pPr marL="228600" indent="-228600" eaLnBrk="1" hangingPunct="1"/>
            <a:endParaRPr lang="en-US" altLang="en-US" dirty="0"/>
          </a:p>
          <a:p>
            <a:pPr marL="228600" indent="-228600" eaLnBrk="1" hangingPunct="1"/>
            <a:r>
              <a:rPr lang="en-US" altLang="en-US" dirty="0"/>
              <a:t>The present value of marginal net benefits in each period must be equal in order to maximize the present value of total net benefits over time.</a:t>
            </a:r>
          </a:p>
          <a:p>
            <a:pPr marL="228600" indent="-228600" eaLnBrk="1" hangingPunct="1"/>
            <a:endParaRPr lang="en-US" altLang="en-US" dirty="0"/>
          </a:p>
          <a:p>
            <a:pPr marL="228600" indent="-228600" eaLnBrk="1" hangingPunct="1"/>
            <a:r>
              <a:rPr lang="en-US" altLang="en-US" dirty="0"/>
              <a:t>Think about that intuitively before we go on to solve the problem by applying this dynamic efficiency rule.</a:t>
            </a:r>
          </a:p>
          <a:p>
            <a:pPr marL="228600" indent="-228600" eaLnBrk="1" hangingPunct="1"/>
            <a:endParaRPr lang="en-US" altLang="en-US" dirty="0"/>
          </a:p>
          <a:p>
            <a:pPr marL="228600" indent="-228600" eaLnBrk="1" hangingPunct="1"/>
            <a:r>
              <a:rPr lang="en-US" altLang="en-US" dirty="0"/>
              <a:t>What if it were not true?  </a:t>
            </a:r>
          </a:p>
          <a:p>
            <a:pPr marL="228600" indent="-228600" eaLnBrk="1" hangingPunct="1"/>
            <a:endParaRPr lang="en-US" altLang="en-US" dirty="0"/>
          </a:p>
          <a:p>
            <a:pPr marL="228600" indent="-228600" eaLnBrk="1" hangingPunct="1"/>
            <a:r>
              <a:rPr lang="en-US" altLang="en-US" dirty="0"/>
              <a:t>If the net benefit of the last unit consumed in period 1 were higher than the net benefit of the last unit consumed in period 2, then we would re-allocate some consumption from the second period to the first – we could increase total present value of net benefits by doing so.  </a:t>
            </a:r>
          </a:p>
          <a:p>
            <a:pPr marL="228600" indent="-228600" eaLnBrk="1" hangingPunct="1"/>
            <a:endParaRPr lang="en-US" altLang="en-US" dirty="0"/>
          </a:p>
          <a:p>
            <a:pPr marL="228600" indent="-228600" eaLnBrk="1" hangingPunct="1"/>
            <a:r>
              <a:rPr lang="en-US" altLang="en-US" dirty="0"/>
              <a:t>Opposite would be true if the imbalance went the other way.  </a:t>
            </a:r>
          </a:p>
          <a:p>
            <a:pPr marL="228600" indent="-228600" eaLnBrk="1" hangingPunct="1"/>
            <a:endParaRPr lang="en-US" altLang="en-US" dirty="0"/>
          </a:p>
          <a:p>
            <a:pPr marL="228600" indent="-228600" eaLnBrk="1" hangingPunct="1"/>
            <a:r>
              <a:rPr lang="en-US" altLang="en-US" dirty="0"/>
              <a:t>So we are going to shift consumption from period to period so that the marginal net benefits in each period are exactly equal, in present value terms.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853F984-906F-4CFF-945D-257502780AC8}" type="slidenum">
              <a:rPr lang="en-US" altLang="en-US" sz="1200"/>
              <a:pPr eaLnBrk="1" hangingPunct="1"/>
              <a:t>12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B1BBA3A-3E98-414F-8565-F1EF83B98B3F}" type="slidenum">
              <a:rPr lang="en-US" altLang="en-US" sz="1200"/>
              <a:pPr eaLnBrk="1" hangingPunct="1"/>
              <a:t>14</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Explain –</a:t>
            </a:r>
          </a:p>
          <a:p>
            <a:pPr eaLnBrk="1" hangingPunct="1"/>
            <a:endParaRPr lang="en-US" altLang="en-US" dirty="0"/>
          </a:p>
          <a:p>
            <a:pPr eaLnBrk="1" hangingPunct="1"/>
            <a:r>
              <a:rPr lang="en-US" altLang="en-US" dirty="0"/>
              <a:t>We will graph the PV of </a:t>
            </a:r>
            <a:r>
              <a:rPr lang="en-US" altLang="en-US" b="1" i="1" dirty="0"/>
              <a:t>marginal</a:t>
            </a:r>
            <a:r>
              <a:rPr lang="en-US" altLang="en-US" dirty="0"/>
              <a:t> NB in each period on the same graph.  </a:t>
            </a:r>
          </a:p>
          <a:p>
            <a:pPr eaLnBrk="1" hangingPunct="1"/>
            <a:endParaRPr lang="en-US" altLang="en-US" dirty="0"/>
          </a:p>
          <a:p>
            <a:pPr eaLnBrk="1" hangingPunct="1"/>
            <a:r>
              <a:rPr lang="en-US" altLang="en-US" dirty="0"/>
              <a:t>To do this, we are going to put quantity consumed in period 1 on the horizontal axis moving from left to right (what we are used to); and quantity consumed in period 2 on the horizontal axis </a:t>
            </a:r>
            <a:r>
              <a:rPr lang="en-US" altLang="en-US" b="1" i="1" dirty="0"/>
              <a:t>moving from right to left</a:t>
            </a:r>
            <a:r>
              <a:rPr lang="en-US" altLang="en-US" dirty="0"/>
              <a:t> (the opposite of what we are used to).</a:t>
            </a:r>
          </a:p>
          <a:p>
            <a:pPr eaLnBrk="1" hangingPunct="1"/>
            <a:endParaRPr lang="en-US" altLang="en-US" dirty="0"/>
          </a:p>
          <a:p>
            <a:pPr eaLnBrk="1" hangingPunct="1"/>
            <a:r>
              <a:rPr lang="en-US" altLang="en-US" dirty="0"/>
              <a:t>The vertical axis is marginal net benefits in each period – remember we are going to discount benefits and costs that occur in the second period.</a:t>
            </a:r>
          </a:p>
          <a:p>
            <a:pPr eaLnBrk="1" hangingPunct="1"/>
            <a:endParaRPr lang="en-US" altLang="en-US" dirty="0"/>
          </a:p>
          <a:p>
            <a:pPr eaLnBrk="1" hangingPunct="1"/>
            <a:r>
              <a:rPr lang="en-US" altLang="en-US" dirty="0"/>
              <a:t>PV(marginal NB) is just discounted (marginal benefits-marginal costs).</a:t>
            </a:r>
          </a:p>
          <a:p>
            <a:pPr eaLnBrk="1" hangingPunct="1"/>
            <a:endParaRPr lang="en-US" altLang="en-US" dirty="0"/>
          </a:p>
          <a:p>
            <a:pPr eaLnBrk="1" hangingPunct="1"/>
            <a:r>
              <a:rPr lang="en-US" altLang="en-US" dirty="0"/>
              <a:t>So here, in period #1, this PV(marginal) curve is just our original MB curve (the demand curve), minus the constant MC of 2 at each unit.  (See – MNB=MB-MC, and we know MB=8-0.4q, and MC=2. </a:t>
            </a:r>
          </a:p>
          <a:p>
            <a:pPr eaLnBrk="1" hangingPunct="1"/>
            <a:r>
              <a:rPr lang="en-US" altLang="en-US" dirty="0"/>
              <a:t>So MNB=8-0.4q-2=6-0.4q.)</a:t>
            </a:r>
          </a:p>
          <a:p>
            <a:pPr eaLnBrk="1" hangingPunct="1"/>
            <a:endParaRPr lang="en-US" altLang="en-US" dirty="0"/>
          </a:p>
          <a:p>
            <a:pPr eaLnBrk="1" hangingPunct="1"/>
            <a:r>
              <a:rPr lang="en-US" altLang="en-US" dirty="0"/>
              <a:t>In period 2, we have to discount MNB to get their present value.  So the period 2 MNB curve is just:  ((6-0.4q)/1.10).</a:t>
            </a:r>
          </a:p>
          <a:p>
            <a:pPr eaLnBrk="1" hangingPunct="1"/>
            <a:endParaRPr lang="en-US" altLang="en-US" dirty="0"/>
          </a:p>
          <a:p>
            <a:pPr eaLnBrk="1" hangingPunct="1"/>
            <a:r>
              <a:rPr lang="en-US" altLang="en-US" b="1" dirty="0"/>
              <a:t>IF THE CURVES ARE MARGINAL NET BENEFITS, THEN HOW DO WE GET TOTAL NET BENEFITS IN EACH PERIOD?  CALCULATE THE AREA UNDER THE CURVES!</a:t>
            </a:r>
          </a:p>
          <a:p>
            <a:pPr eaLnBrk="1" hangingPunct="1"/>
            <a:endParaRPr lang="en-US" altLang="en-US" b="1" dirty="0"/>
          </a:p>
          <a:p>
            <a:pPr eaLnBrk="1" hangingPunct="1"/>
            <a:r>
              <a:rPr lang="en-US" altLang="en-US" dirty="0"/>
              <a:t>For example, for our first “straw man” allocation candidate: 15 in the first period, 5 in the second, what would PV(total net benefits) look like?  It would be the sum of two areas – area under whole triangle under PV(MNB1) on the left, plus the area under PV(MNB2) up to a quantity of 5 units consumed.  </a:t>
            </a:r>
            <a:r>
              <a:rPr lang="en-US" altLang="en-US" b="1" dirty="0"/>
              <a:t>SHADE THESE AREAS WITH THE OVERHEAD MARKER.</a:t>
            </a:r>
            <a:r>
              <a:rPr lang="en-US" altLang="en-US" dirty="0"/>
              <a:t>  Just add them up.</a:t>
            </a:r>
          </a:p>
          <a:p>
            <a:pPr eaLnBrk="1" hangingPunct="1"/>
            <a:endParaRPr lang="en-US" altLang="en-US" dirty="0"/>
          </a:p>
          <a:p>
            <a:pPr eaLnBrk="1" hangingPunct="1"/>
            <a:r>
              <a:rPr lang="en-US" altLang="en-US" dirty="0"/>
              <a:t>So that is what it looks like graphically.  And we want to maximize the present value of net benefits, or the total area under the two PV(MNB) curves, to the left of the quantity consumed in period 1, and to the right of the quantity consumed in period 2.</a:t>
            </a:r>
          </a:p>
          <a:p>
            <a:pPr eaLnBrk="1" hangingPunct="1"/>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A40B2DD-8D1A-43DA-AE20-83AEC68952D0}" type="slidenum">
              <a:rPr lang="en-US" altLang="en-US" sz="1200"/>
              <a:pPr eaLnBrk="1" hangingPunct="1"/>
              <a:t>15</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Remember, that the dynamically efficient allocation will be the one in which these two equations representing PV(marginal net benefits) in each period are equal to each other, otherwise we could re-allocate consumption and increase net benefits.</a:t>
            </a:r>
          </a:p>
          <a:p>
            <a:pPr eaLnBrk="1" hangingPunct="1"/>
            <a:endParaRPr lang="en-US" altLang="en-US" dirty="0"/>
          </a:p>
          <a:p>
            <a:pPr eaLnBrk="1" hangingPunct="1"/>
            <a:r>
              <a:rPr lang="en-US" altLang="en-US" dirty="0"/>
              <a:t>So how do we figure that out?</a:t>
            </a:r>
          </a:p>
          <a:p>
            <a:pPr eaLnBrk="1" hangingPunct="1"/>
            <a:endParaRPr lang="en-US" altLang="en-US" dirty="0"/>
          </a:p>
          <a:p>
            <a:pPr eaLnBrk="1" hangingPunct="1"/>
            <a:r>
              <a:rPr lang="en-US" altLang="en-US" dirty="0"/>
              <a:t>We can use algebra:  set the two curves equal to each other and solve for q</a:t>
            </a:r>
            <a:r>
              <a:rPr lang="en-US" altLang="en-US" baseline="-25000" dirty="0"/>
              <a:t>1</a:t>
            </a:r>
            <a:r>
              <a:rPr lang="en-US" altLang="en-US" dirty="0"/>
              <a:t>, q</a:t>
            </a:r>
            <a:r>
              <a:rPr lang="en-US" altLang="en-US" baseline="-25000" dirty="0"/>
              <a:t>2</a:t>
            </a:r>
            <a:r>
              <a:rPr lang="en-US" altLang="en-US" dirty="0"/>
              <a:t> , using the additional fact that q</a:t>
            </a:r>
            <a:r>
              <a:rPr lang="en-US" altLang="en-US" baseline="-25000" dirty="0"/>
              <a:t>1</a:t>
            </a:r>
            <a:r>
              <a:rPr lang="en-US" altLang="en-US" dirty="0"/>
              <a:t>+q</a:t>
            </a:r>
            <a:r>
              <a:rPr lang="en-US" altLang="en-US" baseline="-25000" dirty="0"/>
              <a:t>2</a:t>
            </a:r>
            <a:r>
              <a:rPr lang="en-US" altLang="en-US" dirty="0"/>
              <a:t>=20; then substitute those quantities into the equations for PV(MNB) and solve for p</a:t>
            </a:r>
            <a:r>
              <a:rPr lang="en-US" altLang="en-US" baseline="-25000" dirty="0"/>
              <a:t>1</a:t>
            </a:r>
            <a:r>
              <a:rPr lang="en-US" altLang="en-US" dirty="0"/>
              <a:t>, and p</a:t>
            </a:r>
            <a:r>
              <a:rPr lang="en-US" altLang="en-US" baseline="-25000" dirty="0"/>
              <a:t>2</a:t>
            </a:r>
            <a:r>
              <a:rPr lang="en-US" altLang="en-US" dirty="0"/>
              <a:t>; or we can figure it out graphically, as shown here.</a:t>
            </a:r>
          </a:p>
          <a:p>
            <a:pPr eaLnBrk="1" hangingPunct="1"/>
            <a:endParaRPr lang="en-US" altLang="en-US" dirty="0"/>
          </a:p>
          <a:p>
            <a:pPr eaLnBrk="1" hangingPunct="1"/>
            <a:r>
              <a:rPr lang="en-US" altLang="en-US" dirty="0"/>
              <a:t>Show the area(s) that represent PV(total net benefits) by shading them – won’t get any bigger than this – that is the meaning of dynamic efficiency.</a:t>
            </a:r>
          </a:p>
          <a:p>
            <a:pPr eaLnBrk="1" hangingPunct="1"/>
            <a:endParaRPr lang="en-US" altLang="en-US" dirty="0"/>
          </a:p>
          <a:p>
            <a:pPr eaLnBrk="1" hangingPunct="1"/>
            <a:r>
              <a:rPr lang="en-US" altLang="en-US" dirty="0"/>
              <a:t>You can go through the algebra problem on your own – the answers you should get are down at the bottom of this slide.  You will have another opportunity to a two-period non-renewable resource extraction problem on problem set 3.</a:t>
            </a:r>
          </a:p>
          <a:p>
            <a:pPr eaLnBrk="1" hangingPunct="1"/>
            <a:endParaRPr lang="en-US" altLang="en-US" dirty="0"/>
          </a:p>
          <a:p>
            <a:pPr eaLnBrk="1" hangingPunct="1"/>
            <a:endParaRPr lang="en-US" altLang="en-US" dirty="0"/>
          </a:p>
          <a:p>
            <a:pPr eaLnBrk="1" hangingPunct="1"/>
            <a:r>
              <a:rPr lang="en-US" altLang="en-US" dirty="0"/>
              <a:t>Ok, so we just solved for the dynamically efficient allocation of consumption of a non-renewable resource, in a simple two-period context.</a:t>
            </a:r>
          </a:p>
          <a:p>
            <a:pPr eaLnBrk="1" hangingPunct="1"/>
            <a:endParaRPr lang="en-US" altLang="en-US" dirty="0"/>
          </a:p>
          <a:p>
            <a:pPr eaLnBrk="1" hangingPunct="1"/>
            <a:r>
              <a:rPr lang="en-US" altLang="en-US" dirty="0"/>
              <a:t>How can we characterize the result?</a:t>
            </a:r>
          </a:p>
          <a:p>
            <a:pPr eaLnBrk="1" hangingPunct="1"/>
            <a:r>
              <a:rPr lang="en-US" altLang="en-US" dirty="0"/>
              <a:t>	production falls over time (q2&lt;q1)</a:t>
            </a:r>
          </a:p>
          <a:p>
            <a:pPr eaLnBrk="1" hangingPunct="1"/>
            <a:r>
              <a:rPr lang="en-US" altLang="en-US" dirty="0"/>
              <a:t>	prices rise over time</a:t>
            </a:r>
          </a:p>
          <a:p>
            <a:pPr eaLnBrk="1" hangingPunct="1"/>
            <a:r>
              <a:rPr lang="en-US" altLang="en-US"/>
              <a:t>	consumption </a:t>
            </a:r>
            <a:r>
              <a:rPr lang="en-US" altLang="en-US" dirty="0"/>
              <a:t>that might have seemed efficient from a myopic perspective is no longer efficient when we take scarcity into account (solving the static efficiency problem, we would have consumed 15 units in the first period, but now we consume just a little bit more than 10).</a:t>
            </a:r>
          </a:p>
          <a:p>
            <a:pPr eaLnBrk="1" hangingPunct="1"/>
            <a:endParaRPr lang="en-US" altLang="en-US" dirty="0"/>
          </a:p>
          <a:p>
            <a:pPr eaLnBrk="1" hangingPunct="1"/>
            <a:r>
              <a:rPr lang="en-US" altLang="en-US" dirty="0"/>
              <a:t>In solving this problem, we obtained a result that may have seemed strange to some of you, especially those of you who have had economics before.</a:t>
            </a:r>
          </a:p>
          <a:p>
            <a:pPr eaLnBrk="1" hangingPunct="1"/>
            <a:endParaRPr lang="en-US" altLang="en-US" dirty="0"/>
          </a:p>
          <a:p>
            <a:pPr eaLnBrk="1" hangingPunct="1"/>
            <a:r>
              <a:rPr lang="en-US" altLang="en-US" dirty="0"/>
              <a:t>We obtained market prices for this non-renewable resource in each period, and </a:t>
            </a:r>
            <a:r>
              <a:rPr lang="en-US" altLang="en-US" b="1" dirty="0"/>
              <a:t>IN NEITHER PERIOD WAS THE MARKET PRICE EQUAL TO THE MARGINAL EXTRACTION COST</a:t>
            </a:r>
            <a:r>
              <a:rPr lang="en-US" altLang="en-US" dirty="0"/>
              <a:t> (which, as you will recall, was $2 per unit).</a:t>
            </a:r>
          </a:p>
          <a:p>
            <a:pPr eaLnBrk="1" hangingPunct="1"/>
            <a:endParaRPr lang="en-US" altLang="en-US" dirty="0"/>
          </a:p>
          <a:p>
            <a:pPr eaLnBrk="1" hangingPunct="1"/>
            <a:r>
              <a:rPr lang="en-US" altLang="en-US" dirty="0"/>
              <a:t>Why is this strange?  Well, in a competitive market, we expect price to be exactly equal to the marginal cost of producing the last unit of the good in question – this is another way of looking at economic efficiency (other than saying it maximizes net benefits) and what happens when we look for the point at which MB intersects MC.</a:t>
            </a:r>
          </a:p>
          <a:p>
            <a:pPr eaLnBrk="1" hangingPunct="1"/>
            <a:endParaRPr lang="en-US" altLang="en-US" dirty="0"/>
          </a:p>
          <a:p>
            <a:pPr eaLnBrk="1" hangingPunct="1"/>
            <a:r>
              <a:rPr lang="en-US" altLang="en-US" dirty="0"/>
              <a:t>But in the case of a scarce non-renewable resource, we have just solved for market prices which are, in both periods, </a:t>
            </a:r>
            <a:r>
              <a:rPr lang="en-US" altLang="en-US" b="1" dirty="0"/>
              <a:t>GREATER THAN</a:t>
            </a:r>
            <a:r>
              <a:rPr lang="en-US" altLang="en-US" dirty="0"/>
              <a:t> marginal extraction cost.</a:t>
            </a:r>
          </a:p>
          <a:p>
            <a:pPr eaLnBrk="1" hangingPunct="1"/>
            <a:endParaRPr lang="en-US" altLang="en-US" dirty="0"/>
          </a:p>
          <a:p>
            <a:pPr eaLnBrk="1" hangingPunct="1"/>
            <a:r>
              <a:rPr lang="en-US" altLang="en-US" dirty="0"/>
              <a:t>We know we have dynamic efficiency, but it looks like we may be violating the static efficiency criterion that we have been working with.</a:t>
            </a:r>
          </a:p>
          <a:p>
            <a:pPr eaLnBrk="1" hangingPunct="1"/>
            <a:endParaRPr lang="en-US" altLang="en-US" dirty="0"/>
          </a:p>
          <a:p>
            <a:pPr eaLnBrk="1" hangingPunct="1"/>
            <a:r>
              <a:rPr lang="en-US" altLang="en-US" dirty="0"/>
              <a:t>This isn’t REALLY the case, of course.  </a:t>
            </a:r>
          </a:p>
          <a:p>
            <a:pPr eaLnBrk="1" hangingPunct="1"/>
            <a:endParaRPr lang="en-US" altLang="en-US" dirty="0"/>
          </a:p>
          <a:p>
            <a:pPr eaLnBrk="1" hangingPunct="1"/>
            <a:r>
              <a:rPr lang="en-US" altLang="en-US" dirty="0"/>
              <a:t>When resources are scarce, there is an extra piece of marginal cost that we don’t have to worry about when resources are not scarce.</a:t>
            </a:r>
          </a:p>
          <a:p>
            <a:pPr eaLnBrk="1" hangingPunct="1"/>
            <a:endParaRPr lang="en-US" altLang="en-US" dirty="0"/>
          </a:p>
          <a:p>
            <a:pPr eaLnBrk="1" hangingPunct="1"/>
            <a:r>
              <a:rPr lang="en-US" altLang="en-US" dirty="0"/>
              <a:t>That is, if this were an unlimited resource, we would solve the static efficiency problem in each period without running into the limited stock the way we did earlier this lecture.  And the market price would exactly equal that constant marginal extraction cost (2).</a:t>
            </a:r>
          </a:p>
          <a:p>
            <a:pPr eaLnBrk="1" hangingPunct="1"/>
            <a:endParaRPr lang="en-US" altLang="en-US" dirty="0"/>
          </a:p>
          <a:p>
            <a:pPr eaLnBrk="1" hangingPunct="1"/>
            <a:r>
              <a:rPr lang="en-US" altLang="en-US" dirty="0"/>
              <a:t>In the case of scarcity, however, greater current consumption comes with an extra cost in terms of foregone potential future consumption.  The present value (at the margin) of these </a:t>
            </a:r>
            <a:r>
              <a:rPr lang="en-US" altLang="en-US" b="1" dirty="0"/>
              <a:t>FOREGONE FUTURE CONSUMPTION OPPORTUNITIES is MARGINAL USER COST, or SCARCITY RENT</a:t>
            </a:r>
            <a:r>
              <a:rPr lang="en-US" altLang="en-US" dirty="0"/>
              <a:t>.</a:t>
            </a:r>
          </a:p>
          <a:p>
            <a:pPr eaLnBrk="1" hangingPunct="1"/>
            <a:endParaRPr lang="en-US" altLang="en-US" dirty="0"/>
          </a:p>
          <a:p>
            <a:pPr eaLnBrk="1" hangingPunct="1"/>
            <a:r>
              <a:rPr lang="en-US" altLang="en-US" b="1" dirty="0"/>
              <a:t>WHEN RESOURCES ARE SCARCE, GREATER CURRENT USE DIMINISHES FUTURE OPPORTUNITIES</a:t>
            </a:r>
            <a:r>
              <a:rPr lang="en-US" altLang="en-US" dirty="0"/>
              <a:t>.</a:t>
            </a:r>
          </a:p>
          <a:p>
            <a:pPr eaLnBrk="1" hangingPunct="1"/>
            <a:endParaRPr lang="en-US" altLang="en-US" dirty="0"/>
          </a:p>
          <a:p>
            <a:pPr eaLnBrk="1" hangingPunct="1"/>
            <a:r>
              <a:rPr lang="en-US" altLang="en-US" dirty="0"/>
              <a:t>MUC IS THE PRESENT VALUE OF THESE LOST OPPORTUNITIES AT THE MARGIN.</a:t>
            </a:r>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149D30E-A136-461B-A238-AFACB14E2C31}" type="slidenum">
              <a:rPr lang="en-US" altLang="en-US" sz="1200"/>
              <a:pPr eaLnBrk="1" hangingPunct="1"/>
              <a:t>16</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Another way of looking at this – once we use the two-period graph to determine the dynamically efficient allocation (quantities and prices in both periods), we can use that information to graph demand, price and marginal cost in each period as if we had solved the problem separately.</a:t>
            </a:r>
          </a:p>
          <a:p>
            <a:pPr eaLnBrk="1" hangingPunct="1"/>
            <a:endParaRPr lang="en-US" altLang="en-US"/>
          </a:p>
          <a:p>
            <a:pPr eaLnBrk="1" hangingPunct="1"/>
            <a:r>
              <a:rPr lang="en-US" altLang="en-US"/>
              <a:t>Here again, we can see that the quantity that will be extracted in an efficient market is at the intersection of price and demand, which in the case of scarce non-renewables is different than (LESS THAN) the intersection of marginal extraction cost and demand.  </a:t>
            </a:r>
          </a:p>
          <a:p>
            <a:pPr eaLnBrk="1" hangingPunct="1"/>
            <a:endParaRPr lang="en-US" altLang="en-US"/>
          </a:p>
          <a:p>
            <a:pPr eaLnBrk="1" hangingPunct="1"/>
            <a:r>
              <a:rPr lang="en-US" altLang="en-US"/>
              <a:t>The fact that we have a new cost to be concerned about because of scarcity – the cost of forgone future consumption – there is a separation between the marginal extraction cost curve and the “total marginal cost” curve, which is represented by price, the sum of MEC and MUC.</a:t>
            </a:r>
          </a:p>
          <a:p>
            <a:pPr eaLnBrk="1" hangingPunct="1"/>
            <a:endParaRPr lang="en-US" altLang="en-US"/>
          </a:p>
          <a:p>
            <a:pPr eaLnBrk="1" hangingPunct="1"/>
            <a:r>
              <a:rPr lang="en-US" altLang="en-US"/>
              <a:t>Looking at it this way, it is also clear why we can think of the opportunity cost of lost future consumption as a negative externality to current consumption (it imposes an extra cost – MUC).</a:t>
            </a:r>
          </a:p>
          <a:p>
            <a:pPr eaLnBrk="1" hangingPunct="1"/>
            <a:endParaRPr lang="en-US" altLang="en-US"/>
          </a:p>
          <a:p>
            <a:pPr eaLnBrk="1" hangingPunct="1"/>
            <a:r>
              <a:rPr lang="en-US" altLang="en-US"/>
              <a:t>However, in the case of privately-owned non-renewables, there are very powerful market incentives for resource producers to take this extra cost into account.  So in many cases, this “externality” WILL be internalized by the market acting on its own accord.</a:t>
            </a:r>
          </a:p>
          <a:p>
            <a:pPr eaLnBrk="1" hangingPunct="1"/>
            <a:endParaRPr lang="en-US" altLang="en-US"/>
          </a:p>
          <a:p>
            <a:pPr eaLnBrk="1" hangingPunct="1"/>
            <a:r>
              <a:rPr lang="en-US" altLang="en-US"/>
              <a:t>Let’s get into that a bit.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B960D8A-A86A-4B17-8241-B5752D360723}" type="slidenum">
              <a:rPr lang="en-US" altLang="en-US" sz="1200"/>
              <a:pPr eaLnBrk="1" hangingPunct="1"/>
              <a:t>17</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Let’s try to get a better handle on exactly what this marginal user cost represents.</a:t>
            </a:r>
          </a:p>
          <a:p>
            <a:pPr eaLnBrk="1" hangingPunct="1"/>
            <a:endParaRPr lang="en-US" altLang="en-US"/>
          </a:p>
          <a:p>
            <a:pPr eaLnBrk="1" hangingPunct="1"/>
            <a:endParaRPr lang="en-US" altLang="en-US"/>
          </a:p>
          <a:p>
            <a:pPr eaLnBrk="1" hangingPunct="1"/>
            <a:r>
              <a:rPr lang="en-US" altLang="en-US"/>
              <a:t>The price of non-renewable resources includes two components: MEC and MUC.  We are not just concerned about accounting for the marginal cost of extracting these resources (MEC), but also about the marginal forgone future opportunity to consume them later (MUC).</a:t>
            </a:r>
          </a:p>
          <a:p>
            <a:pPr eaLnBrk="1" hangingPunct="1"/>
            <a:endParaRPr lang="en-US" altLang="en-US"/>
          </a:p>
          <a:p>
            <a:pPr eaLnBrk="1" hangingPunct="1"/>
            <a:r>
              <a:rPr lang="en-US" altLang="en-US"/>
              <a:t>If you have had any kind of dynamic programming (engineers in the crowd), the MUC is the co-state variable in an optimal control (dynamic optimization) problem; it is the dynamic equivalent of a Lagrange multiplier in a static optimization problem.</a:t>
            </a:r>
          </a:p>
          <a:p>
            <a:pPr eaLnBrk="1" hangingPunct="1"/>
            <a:endParaRPr lang="en-US" altLang="en-US"/>
          </a:p>
          <a:p>
            <a:pPr eaLnBrk="1" hangingPunct="1"/>
            <a:r>
              <a:rPr lang="en-US" altLang="en-US"/>
              <a:t>Example:  If people in Las Vegas, NV (explain Las Vegas – need to apply 5-6 feet of water per year to a lawn to keep it green) use large quantities of water to keep lush, green lawns, this may be entirely appropriate from an economic perspective if the water is from large, quickly replenishable water supplies.  </a:t>
            </a:r>
          </a:p>
          <a:p>
            <a:pPr eaLnBrk="1" hangingPunct="1"/>
            <a:endParaRPr lang="en-US" altLang="en-US"/>
          </a:p>
          <a:p>
            <a:pPr eaLnBrk="1" hangingPunct="1"/>
            <a:r>
              <a:rPr lang="en-US" altLang="en-US"/>
              <a:t>However, if doing so denies drinking water to future generations by reducing the level of an aquifer that is not replenishable for practical purposes, then it may be very inappropriate.</a:t>
            </a:r>
          </a:p>
          <a:p>
            <a:pPr eaLnBrk="1" hangingPunct="1"/>
            <a:endParaRPr lang="en-US" altLang="en-US"/>
          </a:p>
          <a:p>
            <a:pPr eaLnBrk="1" hangingPunct="1"/>
            <a:r>
              <a:rPr lang="en-US" altLang="en-US"/>
              <a:t>The economic concept of scarcity, while it is different from what you think of if you are used to thinking in terms of reserve-to-use ratios, etc. – how much is left – does provide a critical signal of the costs imposed on the future by current consumption.  </a:t>
            </a:r>
          </a:p>
          <a:p>
            <a:pPr eaLnBrk="1" hangingPunct="1"/>
            <a:endParaRPr lang="en-US" altLang="en-US"/>
          </a:p>
          <a:p>
            <a:pPr eaLnBrk="1" hangingPunct="1"/>
            <a:r>
              <a:rPr lang="en-US" altLang="en-US"/>
              <a:t>And this signal tells us that consumption that might be appropriate when resources are plentiful may not be appropriate when resources are scarce.</a:t>
            </a:r>
          </a:p>
          <a:p>
            <a:pPr eaLnBrk="1" hangingPunct="1"/>
            <a:endParaRPr lang="en-US" altLang="en-US"/>
          </a:p>
          <a:p>
            <a:pPr eaLnBrk="1" hangingPunct="1"/>
            <a:endParaRPr lang="en-US" altLang="en-US"/>
          </a:p>
          <a:p>
            <a:pPr eaLnBrk="1" hangingPunct="1"/>
            <a:r>
              <a:rPr lang="en-US" altLang="en-US"/>
              <a:t>You can also think of it as the </a:t>
            </a:r>
            <a:r>
              <a:rPr lang="en-US" altLang="en-US" i="1"/>
              <a:t>in-situ</a:t>
            </a:r>
            <a:r>
              <a:rPr lang="en-US" altLang="en-US"/>
              <a:t> value of a resource – the value of the resource as a capital asset in the ground.</a:t>
            </a:r>
          </a:p>
          <a:p>
            <a:pPr eaLnBrk="1" hangingPunct="1"/>
            <a:endParaRPr lang="en-US" altLang="en-US"/>
          </a:p>
          <a:p>
            <a:pPr eaLnBrk="1" hangingPunct="1"/>
            <a:r>
              <a:rPr lang="en-US" altLang="en-US"/>
              <a:t>If markets do not take scarcity rent, MUC, into account in allocating consumption of non-renewable resources over time, market equilibrium will be inefficient – extraction will be “too fast” compared to the efficient rate, and prices will be “too low.”</a:t>
            </a:r>
          </a:p>
          <a:p>
            <a:pPr eaLnBrk="1" hangingPunct="1"/>
            <a:endParaRPr lang="en-US" altLang="en-US"/>
          </a:p>
          <a:p>
            <a:pPr eaLnBrk="1" hangingPunct="1"/>
            <a:r>
              <a:rPr lang="en-US" altLang="en-US" b="1"/>
              <a:t>GO BACK TO THE EXAMPLE WE JUST WORKED ON AND FIND MUC IN BOTH PERIODS. (Put up previous slide.)</a:t>
            </a:r>
          </a:p>
          <a:p>
            <a:pPr eaLnBrk="1" hangingPunct="1"/>
            <a:endParaRPr lang="en-US" altLang="en-US" b="1"/>
          </a:p>
          <a:p>
            <a:pPr eaLnBrk="1" hangingPunct="1"/>
            <a:r>
              <a:rPr lang="en-US" altLang="en-US"/>
              <a:t>OK, so we have said P=MEC+MUC, which is the same thing as saying that MUC=P-MEC.  So in the first period in the problem we just solved, MUC=3.90-2=1.90; and in the second period, MUC=4.10-2=2.10.</a:t>
            </a:r>
          </a:p>
          <a:p>
            <a:pPr eaLnBrk="1" hangingPunct="1"/>
            <a:endParaRPr lang="en-US" altLang="en-US"/>
          </a:p>
          <a:p>
            <a:pPr eaLnBrk="1" hangingPunct="1"/>
            <a:r>
              <a:rPr lang="en-US" altLang="en-US"/>
              <a:t>As it turns out, in this diagram, MUC is represented by the height of the intersection of the two PVMNB curves on this two-period graph.  The present value of the MUC is the same in both periods (1.90), but in real terms, MUC=1.90 in the first period, and 2.10 in the second.  </a:t>
            </a:r>
          </a:p>
          <a:p>
            <a:pPr eaLnBrk="1" hangingPunct="1"/>
            <a:endParaRPr lang="en-US" altLang="en-US"/>
          </a:p>
          <a:p>
            <a:pPr eaLnBrk="1" hangingPunct="1"/>
            <a:r>
              <a:rPr lang="en-US" altLang="en-US" b="1"/>
              <a:t>NOW TURN TO NEXT SLIDE (10) AND LOOK AT THE ONE-PERIOD GRAPHS WE HAVE BEEN DRAWING.  SAME THING, DIFFERENT REPRESENTATION.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81DAD0F-A3FB-424E-8D16-AC80AB9DA013}" type="slidenum">
              <a:rPr lang="en-US" altLang="en-US" sz="1200"/>
              <a:pPr eaLnBrk="1" hangingPunct="1"/>
              <a:t>18</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key to understanding the market’s treatment of non-renewables lies in thinking of them like any other capital asset.</a:t>
            </a:r>
          </a:p>
          <a:p>
            <a:pPr eaLnBrk="1" hangingPunct="1"/>
            <a:endParaRPr lang="en-US" altLang="en-US"/>
          </a:p>
          <a:p>
            <a:pPr eaLnBrk="1" hangingPunct="1"/>
            <a:r>
              <a:rPr lang="en-US" altLang="en-US"/>
              <a:t>Private owners of non-renewable natural resources will treat resource stocks like any other capital asset.  </a:t>
            </a:r>
          </a:p>
          <a:p>
            <a:pPr eaLnBrk="1" hangingPunct="1"/>
            <a:endParaRPr lang="en-US" altLang="en-US"/>
          </a:p>
          <a:p>
            <a:pPr eaLnBrk="1" hangingPunct="1"/>
            <a:r>
              <a:rPr lang="en-US" altLang="en-US"/>
              <a:t>If non-renewables in the ground are </a:t>
            </a:r>
            <a:r>
              <a:rPr lang="en-US" altLang="en-US" b="1" i="1"/>
              <a:t>capital assets</a:t>
            </a:r>
            <a:r>
              <a:rPr lang="en-US" altLang="en-US"/>
              <a:t>, then the rate of growth of MUC (the in-ground/in-situ value of the resource) is a </a:t>
            </a:r>
            <a:r>
              <a:rPr lang="en-US" altLang="en-US" b="1" i="1"/>
              <a:t>capital gain</a:t>
            </a:r>
            <a:r>
              <a:rPr lang="en-US" altLang="en-US"/>
              <a:t>.</a:t>
            </a:r>
          </a:p>
          <a:p>
            <a:pPr eaLnBrk="1" hangingPunct="1"/>
            <a:endParaRPr lang="en-US" altLang="en-US"/>
          </a:p>
          <a:p>
            <a:pPr eaLnBrk="1" hangingPunct="1"/>
            <a:r>
              <a:rPr lang="en-US" altLang="en-US"/>
              <a:t>Resource stocks, because they are limited in nature, are characterized by two costs when the private owner extracts them – the marginal extraction cost (what it costs to pump the oil), and the marginal user cost (the opportunity cost of NOT extracting that unit tomorrow).</a:t>
            </a:r>
          </a:p>
          <a:p>
            <a:pPr eaLnBrk="1" hangingPunct="1"/>
            <a:endParaRPr lang="en-US" altLang="en-US"/>
          </a:p>
          <a:p>
            <a:pPr eaLnBrk="1" hangingPunct="1"/>
            <a:r>
              <a:rPr lang="en-US" altLang="en-US"/>
              <a:t>The marginal user cost is thus the value of a unit of that non-renewable resource IN THE GROUND, as a capital asset that can be spent today or saved for tomorrow.</a:t>
            </a:r>
          </a:p>
          <a:p>
            <a:pPr eaLnBrk="1" hangingPunct="1"/>
            <a:endParaRPr lang="en-US" altLang="en-US"/>
          </a:p>
          <a:p>
            <a:pPr eaLnBrk="1" hangingPunct="1"/>
            <a:r>
              <a:rPr lang="en-US" altLang="en-US"/>
              <a:t>When we determined that the present value of MUC is the same in both periods (1.90) is the same thing as saying that, in real terms, MUC is rising at the rate of interest (r).  </a:t>
            </a:r>
          </a:p>
          <a:p>
            <a:pPr eaLnBrk="1" hangingPunct="1"/>
            <a:endParaRPr lang="en-US" altLang="en-US"/>
          </a:p>
          <a:p>
            <a:pPr eaLnBrk="1" hangingPunct="1"/>
            <a:r>
              <a:rPr lang="en-US" altLang="en-US"/>
              <a:t>MUC</a:t>
            </a:r>
            <a:r>
              <a:rPr lang="en-US" altLang="en-US" baseline="-25000"/>
              <a:t>1</a:t>
            </a:r>
            <a:r>
              <a:rPr lang="en-US" altLang="en-US"/>
              <a:t>=1.90, and MUC</a:t>
            </a:r>
            <a:r>
              <a:rPr lang="en-US" altLang="en-US" baseline="-25000"/>
              <a:t>2</a:t>
            </a:r>
            <a:r>
              <a:rPr lang="en-US" altLang="en-US"/>
              <a:t>=(1.90)*(1+r)</a:t>
            </a:r>
          </a:p>
          <a:p>
            <a:pPr eaLnBrk="1" hangingPunct="1"/>
            <a:endParaRPr lang="en-US" altLang="en-US"/>
          </a:p>
          <a:p>
            <a:pPr eaLnBrk="1" hangingPunct="1"/>
            <a:r>
              <a:rPr lang="en-US" altLang="en-US"/>
              <a:t>This is a critical result in natural resource economics, and it characterizes something called the </a:t>
            </a:r>
            <a:r>
              <a:rPr lang="en-US" altLang="en-US" b="1" i="1"/>
              <a:t>Hotelling Rule</a:t>
            </a:r>
            <a:r>
              <a:rPr lang="en-US" altLang="en-US"/>
              <a:t>, named for Harold Hotelling, an economist who we have already discussed as the proposer of the travel cost method for valuing recreational uses of natural resources and environmental amenities.</a:t>
            </a:r>
          </a:p>
          <a:p>
            <a:pPr eaLnBrk="1" hangingPunct="1"/>
            <a:endParaRPr lang="en-US" altLang="en-US"/>
          </a:p>
          <a:p>
            <a:pPr eaLnBrk="1" hangingPunct="1"/>
            <a:r>
              <a:rPr lang="en-US" altLang="en-US"/>
              <a:t>Explain the math – the time derivative of MUC (or price minus MEC) is equal to the interest rate.  These are all expressions of the same relationship.</a:t>
            </a:r>
          </a:p>
          <a:p>
            <a:pPr eaLnBrk="1" hangingPunct="1"/>
            <a:endParaRPr lang="en-US" altLang="en-US"/>
          </a:p>
          <a:p>
            <a:pPr eaLnBrk="1" hangingPunct="1"/>
            <a:r>
              <a:rPr lang="en-US" altLang="en-US"/>
              <a:t>In the discrete, two-period case that we are solving, this is equivalent to saying that the change in MUC from period 1 to period 2, as a percentage of MUC in period 1, will be equal to the interest rate.</a:t>
            </a:r>
          </a:p>
          <a:p>
            <a:pPr eaLnBrk="1" hangingPunct="1"/>
            <a:endParaRPr lang="en-US" altLang="en-US"/>
          </a:p>
          <a:p>
            <a:pPr eaLnBrk="1" hangingPunct="1"/>
            <a:r>
              <a:rPr lang="en-US" altLang="en-US"/>
              <a:t>We are going to spend another few minutes here to make sure everyone gets this, because it is a really important result.</a:t>
            </a:r>
          </a:p>
          <a:p>
            <a:pPr eaLnBrk="1" hangingPunct="1"/>
            <a:endParaRPr lang="en-US" altLang="en-US"/>
          </a:p>
          <a:p>
            <a:pPr eaLnBrk="1" hangingPunct="1"/>
            <a:r>
              <a:rPr lang="en-US" altLang="en-US"/>
              <a:t>What is the intuition behind it?</a:t>
            </a:r>
          </a:p>
          <a:p>
            <a:pPr eaLnBrk="1" hangingPunct="1"/>
            <a:endParaRPr lang="en-US" altLang="en-US"/>
          </a:p>
          <a:p>
            <a:pPr eaLnBrk="1" hangingPunct="1"/>
            <a:r>
              <a:rPr lang="en-US" altLang="en-US"/>
              <a:t>If the value of the resource in the ground is growing at a rate that is faster than the opportunity cost of that capital – faster than the amount that you would earn by extracting every unit, selling it all, and putting the money in the bank, how much would the private owner extract?  NONE.  (If dMUC/dt&gt;r , extract nothing.  It is earning you more value in the ground).</a:t>
            </a:r>
          </a:p>
          <a:p>
            <a:pPr eaLnBrk="1" hangingPunct="1"/>
            <a:endParaRPr lang="en-US" altLang="en-US"/>
          </a:p>
          <a:p>
            <a:pPr eaLnBrk="1" hangingPunct="1"/>
            <a:r>
              <a:rPr lang="en-US" altLang="en-US"/>
              <a:t>On the other hand, if the value of the resource in the ground is growing at a rate that is slower than the opportunity cost of that capital – slower than the amount that you would earn by extracting every unit, selling it all, and putting the money in the bank, how much would the private owner extract?  EVERYTHING.  (If dMUC/dt&lt;r , extract EVERYTHING.  It is will earn you more value in the bank).</a:t>
            </a:r>
          </a:p>
          <a:p>
            <a:pPr eaLnBrk="1" hangingPunct="1"/>
            <a:endParaRPr lang="en-US" altLang="en-US"/>
          </a:p>
          <a:p>
            <a:pPr eaLnBrk="1" hangingPunct="1"/>
            <a:r>
              <a:rPr lang="en-US" altLang="en-US"/>
              <a:t>This intuition is like a “no-arbitrage condition”.  If it were possible for the private owner of a resource to make more money by shifting extraction toward the present or toward the future, the private owner would do that.  Thus when we look across the market at equilibrium, extraction rates of privately-owned non-renewable resources should be preserving this equation (the Hotelling Rule).  If they are not, there is more money to be made by shifting extraction from the present to the future, or vice-versa.  (Arbitrage opportunities exist).  And that is like $20 bills just sitting around on the ground.</a:t>
            </a:r>
          </a:p>
          <a:p>
            <a:pPr eaLnBrk="1" hangingPunct="1"/>
            <a:endParaRPr lang="en-US" altLang="en-US"/>
          </a:p>
          <a:p>
            <a:pPr eaLnBrk="1" hangingPunct="1"/>
            <a:r>
              <a:rPr lang="en-US" altLang="en-US"/>
              <a:t>The competitive pressures of the market are extremely powerful.  </a:t>
            </a:r>
          </a:p>
          <a:p>
            <a:pPr eaLnBrk="1" hangingPunct="1"/>
            <a:endParaRPr lang="en-US" altLang="en-US"/>
          </a:p>
          <a:p>
            <a:pPr eaLnBrk="1" hangingPunct="1"/>
            <a:r>
              <a:rPr lang="en-US" altLang="en-US"/>
              <a:t>So if everything is working right, and there are CONSTANT MEC (this turns out to be important), private ownership will preserve the dynamically efficient balance between current and future extraction.</a:t>
            </a:r>
          </a:p>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81DAD0F-A3FB-424E-8D16-AC80AB9DA013}" type="slidenum">
              <a:rPr lang="en-US" altLang="en-US" sz="1200"/>
              <a:pPr eaLnBrk="1" hangingPunct="1"/>
              <a:t>19</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key to understanding the market’s treatment of non-renewables lies in thinking of them like any other capital asset.</a:t>
            </a:r>
          </a:p>
          <a:p>
            <a:pPr eaLnBrk="1" hangingPunct="1"/>
            <a:endParaRPr lang="en-US" altLang="en-US"/>
          </a:p>
          <a:p>
            <a:pPr eaLnBrk="1" hangingPunct="1"/>
            <a:r>
              <a:rPr lang="en-US" altLang="en-US"/>
              <a:t>Private owners of non-renewable natural resources will treat resource stocks like any other capital asset.  </a:t>
            </a:r>
          </a:p>
          <a:p>
            <a:pPr eaLnBrk="1" hangingPunct="1"/>
            <a:endParaRPr lang="en-US" altLang="en-US"/>
          </a:p>
          <a:p>
            <a:pPr eaLnBrk="1" hangingPunct="1"/>
            <a:r>
              <a:rPr lang="en-US" altLang="en-US"/>
              <a:t>If non-renewables in the ground are </a:t>
            </a:r>
            <a:r>
              <a:rPr lang="en-US" altLang="en-US" b="1" i="1"/>
              <a:t>capital assets</a:t>
            </a:r>
            <a:r>
              <a:rPr lang="en-US" altLang="en-US"/>
              <a:t>, then the rate of growth of MUC (the in-ground/in-situ value of the resource) is a </a:t>
            </a:r>
            <a:r>
              <a:rPr lang="en-US" altLang="en-US" b="1" i="1"/>
              <a:t>capital gain</a:t>
            </a:r>
            <a:r>
              <a:rPr lang="en-US" altLang="en-US"/>
              <a:t>.</a:t>
            </a:r>
          </a:p>
          <a:p>
            <a:pPr eaLnBrk="1" hangingPunct="1"/>
            <a:endParaRPr lang="en-US" altLang="en-US"/>
          </a:p>
          <a:p>
            <a:pPr eaLnBrk="1" hangingPunct="1"/>
            <a:r>
              <a:rPr lang="en-US" altLang="en-US"/>
              <a:t>Resource stocks, because they are limited in nature, are characterized by two costs when the private owner extracts them – the marginal extraction cost (what it costs to pump the oil), and the marginal user cost (the opportunity cost of NOT extracting that unit tomorrow).</a:t>
            </a:r>
          </a:p>
          <a:p>
            <a:pPr eaLnBrk="1" hangingPunct="1"/>
            <a:endParaRPr lang="en-US" altLang="en-US"/>
          </a:p>
          <a:p>
            <a:pPr eaLnBrk="1" hangingPunct="1"/>
            <a:r>
              <a:rPr lang="en-US" altLang="en-US"/>
              <a:t>The marginal user cost is thus the value of a unit of that non-renewable resource IN THE GROUND, as a capital asset that can be spent today or saved for tomorrow.</a:t>
            </a:r>
          </a:p>
          <a:p>
            <a:pPr eaLnBrk="1" hangingPunct="1"/>
            <a:endParaRPr lang="en-US" altLang="en-US"/>
          </a:p>
          <a:p>
            <a:pPr eaLnBrk="1" hangingPunct="1"/>
            <a:r>
              <a:rPr lang="en-US" altLang="en-US"/>
              <a:t>When we determined that the present value of MUC is the same in both periods (1.90) is the same thing as saying that, in real terms, MUC is rising at the rate of interest (r).  </a:t>
            </a:r>
          </a:p>
          <a:p>
            <a:pPr eaLnBrk="1" hangingPunct="1"/>
            <a:endParaRPr lang="en-US" altLang="en-US"/>
          </a:p>
          <a:p>
            <a:pPr eaLnBrk="1" hangingPunct="1"/>
            <a:r>
              <a:rPr lang="en-US" altLang="en-US"/>
              <a:t>MUC</a:t>
            </a:r>
            <a:r>
              <a:rPr lang="en-US" altLang="en-US" baseline="-25000"/>
              <a:t>1</a:t>
            </a:r>
            <a:r>
              <a:rPr lang="en-US" altLang="en-US"/>
              <a:t>=1.90, and MUC</a:t>
            </a:r>
            <a:r>
              <a:rPr lang="en-US" altLang="en-US" baseline="-25000"/>
              <a:t>2</a:t>
            </a:r>
            <a:r>
              <a:rPr lang="en-US" altLang="en-US"/>
              <a:t>=(1.90)*(1+r)</a:t>
            </a:r>
          </a:p>
          <a:p>
            <a:pPr eaLnBrk="1" hangingPunct="1"/>
            <a:endParaRPr lang="en-US" altLang="en-US"/>
          </a:p>
          <a:p>
            <a:pPr eaLnBrk="1" hangingPunct="1"/>
            <a:r>
              <a:rPr lang="en-US" altLang="en-US"/>
              <a:t>This is a critical result in natural resource economics, and it characterizes something called the </a:t>
            </a:r>
            <a:r>
              <a:rPr lang="en-US" altLang="en-US" b="1" i="1"/>
              <a:t>Hotelling Rule</a:t>
            </a:r>
            <a:r>
              <a:rPr lang="en-US" altLang="en-US"/>
              <a:t>, named for Harold Hotelling, an economist who we have already discussed as the proposer of the travel cost method for valuing recreational uses of natural resources and environmental amenities.</a:t>
            </a:r>
          </a:p>
          <a:p>
            <a:pPr eaLnBrk="1" hangingPunct="1"/>
            <a:endParaRPr lang="en-US" altLang="en-US"/>
          </a:p>
          <a:p>
            <a:pPr eaLnBrk="1" hangingPunct="1"/>
            <a:r>
              <a:rPr lang="en-US" altLang="en-US"/>
              <a:t>Explain the math – the time derivative of MUC (or price minus MEC) is equal to the interest rate.  These are all expressions of the same relationship.</a:t>
            </a:r>
          </a:p>
          <a:p>
            <a:pPr eaLnBrk="1" hangingPunct="1"/>
            <a:endParaRPr lang="en-US" altLang="en-US"/>
          </a:p>
          <a:p>
            <a:pPr eaLnBrk="1" hangingPunct="1"/>
            <a:r>
              <a:rPr lang="en-US" altLang="en-US"/>
              <a:t>In the discrete, two-period case that we are solving, this is equivalent to saying that the change in MUC from period 1 to period 2, as a percentage of MUC in period 1, will be equal to the interest rate.</a:t>
            </a:r>
          </a:p>
          <a:p>
            <a:pPr eaLnBrk="1" hangingPunct="1"/>
            <a:endParaRPr lang="en-US" altLang="en-US"/>
          </a:p>
          <a:p>
            <a:pPr eaLnBrk="1" hangingPunct="1"/>
            <a:r>
              <a:rPr lang="en-US" altLang="en-US"/>
              <a:t>We are going to spend another few minutes here to make sure everyone gets this, because it is a really important result.</a:t>
            </a:r>
          </a:p>
          <a:p>
            <a:pPr eaLnBrk="1" hangingPunct="1"/>
            <a:endParaRPr lang="en-US" altLang="en-US"/>
          </a:p>
          <a:p>
            <a:pPr eaLnBrk="1" hangingPunct="1"/>
            <a:r>
              <a:rPr lang="en-US" altLang="en-US"/>
              <a:t>What is the intuition behind it?</a:t>
            </a:r>
          </a:p>
          <a:p>
            <a:pPr eaLnBrk="1" hangingPunct="1"/>
            <a:endParaRPr lang="en-US" altLang="en-US"/>
          </a:p>
          <a:p>
            <a:pPr eaLnBrk="1" hangingPunct="1"/>
            <a:r>
              <a:rPr lang="en-US" altLang="en-US"/>
              <a:t>If the value of the resource in the ground is growing at a rate that is faster than the opportunity cost of that capital – faster than the amount that you would earn by extracting every unit, selling it all, and putting the money in the bank, how much would the private owner extract?  NONE.  (If dMUC/dt&gt;r , extract nothing.  It is earning you more value in the ground).</a:t>
            </a:r>
          </a:p>
          <a:p>
            <a:pPr eaLnBrk="1" hangingPunct="1"/>
            <a:endParaRPr lang="en-US" altLang="en-US"/>
          </a:p>
          <a:p>
            <a:pPr eaLnBrk="1" hangingPunct="1"/>
            <a:r>
              <a:rPr lang="en-US" altLang="en-US"/>
              <a:t>On the other hand, if the value of the resource in the ground is growing at a rate that is slower than the opportunity cost of that capital – slower than the amount that you would earn by extracting every unit, selling it all, and putting the money in the bank, how much would the private owner extract?  EVERYTHING.  (If dMUC/dt&lt;r , extract EVERYTHING.  It is will earn you more value in the bank).</a:t>
            </a:r>
          </a:p>
          <a:p>
            <a:pPr eaLnBrk="1" hangingPunct="1"/>
            <a:endParaRPr lang="en-US" altLang="en-US"/>
          </a:p>
          <a:p>
            <a:pPr eaLnBrk="1" hangingPunct="1"/>
            <a:r>
              <a:rPr lang="en-US" altLang="en-US"/>
              <a:t>This intuition is like a “no-arbitrage condition”.  If it were possible for the private owner of a resource to make more money by shifting extraction toward the present or toward the future, the private owner would do that.  Thus when we look across the market at equilibrium, extraction rates of privately-owned non-renewable resources should be preserving this equation (the Hotelling Rule).  If they are not, there is more money to be made by shifting extraction from the present to the future, or vice-versa.  (Arbitrage opportunities exist).  And that is like $20 bills just sitting around on the ground.</a:t>
            </a:r>
          </a:p>
          <a:p>
            <a:pPr eaLnBrk="1" hangingPunct="1"/>
            <a:endParaRPr lang="en-US" altLang="en-US"/>
          </a:p>
          <a:p>
            <a:pPr eaLnBrk="1" hangingPunct="1"/>
            <a:r>
              <a:rPr lang="en-US" altLang="en-US"/>
              <a:t>The competitive pressures of the market are extremely powerful.  </a:t>
            </a:r>
          </a:p>
          <a:p>
            <a:pPr eaLnBrk="1" hangingPunct="1"/>
            <a:endParaRPr lang="en-US" altLang="en-US"/>
          </a:p>
          <a:p>
            <a:pPr eaLnBrk="1" hangingPunct="1"/>
            <a:r>
              <a:rPr lang="en-US" altLang="en-US"/>
              <a:t>So if everything is working right, and there are CONSTANT MEC (this turns out to be important), private ownership will preserve the dynamically efficient balance between current and future extraction.</a:t>
            </a:r>
          </a:p>
          <a:p>
            <a:pPr eaLnBrk="1" hangingPunct="1"/>
            <a:endParaRPr lang="en-US" altLang="en-US"/>
          </a:p>
        </p:txBody>
      </p:sp>
    </p:spTree>
    <p:extLst>
      <p:ext uri="{BB962C8B-B14F-4D97-AF65-F5344CB8AC3E}">
        <p14:creationId xmlns:p14="http://schemas.microsoft.com/office/powerpoint/2010/main" val="1580038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C5FEB1F-B68A-4C1D-95BB-7A72A09ED27D}" type="slidenum">
              <a:rPr lang="en-US" altLang="en-US" sz="1200"/>
              <a:pPr eaLnBrk="1" hangingPunct="1"/>
              <a:t>20</a:t>
            </a:fld>
            <a:endParaRPr lang="en-US" altLang="en-US" sz="1200"/>
          </a:p>
        </p:txBody>
      </p:sp>
      <p:sp>
        <p:nvSpPr>
          <p:cNvPr id="47107" name="Rectangle 2"/>
          <p:cNvSpPr>
            <a:spLocks noGrp="1" noRot="1" noChangeAspect="1" noChangeArrowheads="1" noTextEdit="1"/>
          </p:cNvSpPr>
          <p:nvPr>
            <p:ph type="sldImg"/>
          </p:nvPr>
        </p:nvSpPr>
        <p:spPr>
          <a:xfrm>
            <a:off x="1258888" y="720725"/>
            <a:ext cx="4799012" cy="3598863"/>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Keep in mind the assumptions we have carried through the analysis thus far.</a:t>
            </a:r>
          </a:p>
          <a:p>
            <a:pPr eaLnBrk="1" hangingPunct="1"/>
            <a:endParaRPr lang="en-US" altLang="en-US"/>
          </a:p>
          <a:p>
            <a:pPr eaLnBrk="1" hangingPunct="1"/>
            <a:r>
              <a:rPr lang="en-US" altLang="en-US"/>
              <a:t>Have repeated them a few times, but important to put them together and look at them.</a:t>
            </a:r>
          </a:p>
          <a:p>
            <a:pPr eaLnBrk="1" hangingPunct="1"/>
            <a:endParaRPr lang="en-US" altLang="en-US"/>
          </a:p>
          <a:p>
            <a:pPr eaLnBrk="1" hangingPunct="1"/>
            <a:r>
              <a:rPr lang="en-US" altLang="en-US"/>
              <a:t>Read bullet 1 – will look at what happens if not today</a:t>
            </a:r>
          </a:p>
          <a:p>
            <a:pPr eaLnBrk="1" hangingPunct="1"/>
            <a:r>
              <a:rPr lang="en-US" altLang="en-US"/>
              <a:t>Read bullet 2 – will also look at what happens if not today</a:t>
            </a:r>
          </a:p>
          <a:p>
            <a:pPr eaLnBrk="1" hangingPunct="1"/>
            <a:r>
              <a:rPr lang="en-US" altLang="en-US"/>
              <a:t>Read bullet 3 – </a:t>
            </a:r>
          </a:p>
          <a:p>
            <a:pPr eaLnBrk="1" hangingPunct="1"/>
            <a:endParaRPr lang="en-US" altLang="en-US"/>
          </a:p>
          <a:p>
            <a:pPr eaLnBrk="1" hangingPunct="1"/>
            <a:r>
              <a:rPr lang="en-US" altLang="en-US"/>
              <a:t>Harder to understand this one if you aren’t familiar with capital theory.  But similar to the idea of how the stock market works under equilibrium assumptions.</a:t>
            </a:r>
          </a:p>
          <a:p>
            <a:pPr eaLnBrk="1" hangingPunct="1"/>
            <a:endParaRPr lang="en-US" altLang="en-US"/>
          </a:p>
          <a:p>
            <a:pPr eaLnBrk="1" hangingPunct="1"/>
            <a:r>
              <a:rPr lang="en-US" altLang="en-US"/>
              <a:t>We are not saying everyone has perfect information about what is going to happen.</a:t>
            </a:r>
          </a:p>
          <a:p>
            <a:pPr eaLnBrk="1" hangingPunct="1"/>
            <a:endParaRPr lang="en-US" altLang="en-US"/>
          </a:p>
          <a:p>
            <a:pPr eaLnBrk="1" hangingPunct="1"/>
            <a:r>
              <a:rPr lang="en-US" altLang="en-US"/>
              <a:t>But what is in play is called the “self-fulfilling consensus view” of dynamic expectations.</a:t>
            </a:r>
          </a:p>
          <a:p>
            <a:pPr eaLnBrk="1" hangingPunct="1"/>
            <a:endParaRPr lang="en-US" altLang="en-US"/>
          </a:p>
          <a:p>
            <a:pPr eaLnBrk="1" hangingPunct="1"/>
            <a:r>
              <a:rPr lang="en-US" altLang="en-US"/>
              <a:t>Futures markets and long-term contracts for the delivery of natural resources do exist – so can see how have some idea about future price path.</a:t>
            </a:r>
          </a:p>
          <a:p>
            <a:pPr eaLnBrk="1" hangingPunct="1"/>
            <a:endParaRPr lang="en-US" altLang="en-US"/>
          </a:p>
          <a:p>
            <a:pPr eaLnBrk="1" hangingPunct="1"/>
            <a:r>
              <a:rPr lang="en-US" altLang="en-US"/>
              <a:t>As long as everyone has the same basic information, the resulting “equilibrium in expectations” is enough for our theory – don’t have to have perfect information.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BE5093D-1540-4E65-9B4A-17EF0087C9DE}" type="slidenum">
              <a:rPr lang="en-US" altLang="en-US" sz="1200"/>
              <a:pPr eaLnBrk="1" hangingPunct="1"/>
              <a:t>21</a:t>
            </a:fld>
            <a:endParaRPr lang="en-US" altLang="en-US" sz="1200"/>
          </a:p>
        </p:txBody>
      </p:sp>
      <p:sp>
        <p:nvSpPr>
          <p:cNvPr id="48131" name="Rectangle 2"/>
          <p:cNvSpPr>
            <a:spLocks noGrp="1" noRot="1" noChangeAspect="1" noChangeArrowheads="1" noTextEdit="1"/>
          </p:cNvSpPr>
          <p:nvPr>
            <p:ph type="sldImg"/>
          </p:nvPr>
        </p:nvSpPr>
        <p:spPr>
          <a:xfrm>
            <a:off x="1258888" y="720725"/>
            <a:ext cx="4799012" cy="3598863"/>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a:t>We derived the two-period results graphically.</a:t>
            </a:r>
          </a:p>
          <a:p>
            <a:pPr marL="228600" indent="-228600" eaLnBrk="1" hangingPunct="1"/>
            <a:endParaRPr lang="en-US" altLang="en-US"/>
          </a:p>
          <a:p>
            <a:pPr marL="228600" indent="-228600" eaLnBrk="1" hangingPunct="1"/>
            <a:r>
              <a:rPr lang="en-US" altLang="en-US"/>
              <a:t>Due to the limitations of two-dimensional graphs, there are some conclusions of the n-period models that I will have to present intuitively.  Will use some graphs where it helps.</a:t>
            </a:r>
          </a:p>
          <a:p>
            <a:pPr marL="228600" indent="-228600" eaLnBrk="1" hangingPunct="1"/>
            <a:endParaRPr lang="en-US" altLang="en-US"/>
          </a:p>
          <a:p>
            <a:pPr marL="228600" indent="-228600" eaLnBrk="1" hangingPunct="1"/>
            <a:r>
              <a:rPr lang="en-US" altLang="en-US"/>
              <a:t>Again, can be done rigorously, but need optimal control theory/calculus of variations.  So instead will have to take my word for a lot of this intuition.</a:t>
            </a:r>
          </a:p>
          <a:p>
            <a:pPr marL="228600" indent="-228600" eaLnBrk="1" hangingPunct="1"/>
            <a:endParaRPr lang="en-US" altLang="en-US"/>
          </a:p>
          <a:p>
            <a:pPr marL="228600" indent="-228600" eaLnBrk="1" hangingPunct="1"/>
            <a:r>
              <a:rPr lang="en-US" altLang="en-US"/>
              <a:t>Read bullet 1.</a:t>
            </a:r>
          </a:p>
          <a:p>
            <a:pPr marL="228600" indent="-228600" eaLnBrk="1" hangingPunct="1"/>
            <a:endParaRPr lang="en-US" altLang="en-US"/>
          </a:p>
          <a:p>
            <a:pPr marL="228600" indent="-228600" eaLnBrk="1" hangingPunct="1"/>
            <a:r>
              <a:rPr lang="en-US" altLang="en-US"/>
              <a:t>Read bullet 2.</a:t>
            </a:r>
          </a:p>
          <a:p>
            <a:pPr marL="228600" indent="-228600" eaLnBrk="1" hangingPunct="1"/>
            <a:endParaRPr lang="en-US" altLang="en-US"/>
          </a:p>
          <a:p>
            <a:pPr marL="228600" indent="-228600" eaLnBrk="1" hangingPunct="1"/>
            <a:r>
              <a:rPr lang="en-US" altLang="en-US"/>
              <a:t>It turns out that in the dynamically efficient n-period case, the resource will be exhausted precisely at the moment when MEC+MUC=the maximum price anyone would be WTP in the market for a unit of the resource.</a:t>
            </a:r>
          </a:p>
          <a:p>
            <a:pPr marL="228600" indent="-228600" eaLnBrk="1" hangingPunct="1"/>
            <a:endParaRPr lang="en-US" altLang="en-US"/>
          </a:p>
          <a:p>
            <a:pPr marL="228600" indent="-228600" eaLnBrk="1" hangingPunct="1"/>
            <a:r>
              <a:rPr lang="en-US" altLang="en-US"/>
              <a:t>This is called the “reservation price” or the “choke price”.</a:t>
            </a:r>
          </a:p>
          <a:p>
            <a:pPr marL="228600" indent="-228600" eaLnBrk="1" hangingPunct="1"/>
            <a:endParaRPr lang="en-US" altLang="en-US"/>
          </a:p>
          <a:p>
            <a:pPr marL="228600" indent="-228600" eaLnBrk="1" hangingPunct="1"/>
            <a:r>
              <a:rPr lang="en-US" altLang="en-US"/>
              <a:t>It is the economic meaning of the intersection of the demand curve and the vertical (price) axis.</a:t>
            </a:r>
          </a:p>
          <a:p>
            <a:pPr marL="228600" indent="-228600" eaLnBrk="1" hangingPunct="1"/>
            <a:endParaRPr lang="en-US" altLang="en-US"/>
          </a:p>
          <a:p>
            <a:pPr marL="228600" indent="-228600" eaLnBrk="1" hangingPunct="1"/>
            <a:r>
              <a:rPr lang="en-US" altLang="en-US"/>
              <a:t>This is an important result – in the simple model, all it takes for complete exhaustion to be dynamically efficient is:</a:t>
            </a:r>
          </a:p>
          <a:p>
            <a:pPr marL="228600" indent="-228600" eaLnBrk="1" hangingPunct="1">
              <a:buFontTx/>
              <a:buAutoNum type="arabicPeriod"/>
            </a:pPr>
            <a:r>
              <a:rPr lang="en-US" altLang="en-US"/>
              <a:t>Constant MEC; and</a:t>
            </a:r>
          </a:p>
          <a:p>
            <a:pPr marL="228600" indent="-228600" eaLnBrk="1" hangingPunct="1">
              <a:buFontTx/>
              <a:buAutoNum type="arabicPeriod"/>
            </a:pPr>
            <a:r>
              <a:rPr lang="en-US" altLang="en-US"/>
              <a:t>Existence of a reservation/choke price.  (demand not asymptotic to the price axis)</a:t>
            </a:r>
          </a:p>
          <a:p>
            <a:pPr marL="228600" indent="-228600" eaLnBrk="1" hangingPunct="1"/>
            <a:endParaRPr lang="en-US" altLang="en-US"/>
          </a:p>
          <a:p>
            <a:pPr marL="228600" indent="-228600" eaLnBrk="1" hangingPunct="1"/>
            <a:r>
              <a:rPr lang="en-US" altLang="en-US"/>
              <a:t>In the real world, this may not always be the case.  For example, something my have very low substitution possibilities – maybe it is a unique resource.  (So unlike oil, natural gas, coal, solar energy, etc. – hard to imagine substitutes.)</a:t>
            </a:r>
          </a:p>
          <a:p>
            <a:pPr marL="228600" indent="-228600" eaLnBrk="1" hangingPunct="1"/>
            <a:endParaRPr lang="en-US" altLang="en-US"/>
          </a:p>
          <a:p>
            <a:pPr marL="228600" indent="-228600" eaLnBrk="1" hangingPunct="1"/>
            <a:r>
              <a:rPr lang="en-US" altLang="en-US"/>
              <a:t>For such goods, demand may never “hit” the vertical axis.  Will only get closer and closer as the price tends toward infinity.  </a:t>
            </a:r>
          </a:p>
          <a:p>
            <a:pPr marL="228600" indent="-228600" eaLnBrk="1" hangingPunct="1"/>
            <a:endParaRPr lang="en-US" altLang="en-US"/>
          </a:p>
          <a:p>
            <a:pPr marL="228600" indent="-228600" eaLnBrk="1" hangingPunct="1"/>
            <a:r>
              <a:rPr lang="en-US" altLang="en-US"/>
              <a:t>Draw a heuristic example of asymptotic demand.</a:t>
            </a:r>
          </a:p>
          <a:p>
            <a:pPr marL="228600" indent="-228600" eaLnBrk="1" hangingPunct="1"/>
            <a:endParaRPr lang="en-US" altLang="en-US"/>
          </a:p>
          <a:p>
            <a:pPr marL="228600" indent="-228600" eaLnBrk="1" hangingPunct="1"/>
            <a:r>
              <a:rPr lang="en-US" altLang="en-US"/>
              <a:t>Imagine taking out smaller and smaller quantities of the resource with teaspoons as the price gets higher and higher…</a:t>
            </a:r>
          </a:p>
          <a:p>
            <a:pPr marL="228600" indent="-228600" eaLnBrk="1" hangingPunct="1"/>
            <a:endParaRPr lang="en-US" altLang="en-US"/>
          </a:p>
          <a:p>
            <a:pPr marL="228600" indent="-228600" eaLnBrk="1" hangingPunct="1"/>
            <a:r>
              <a:rPr lang="en-US" altLang="en-US"/>
              <a:t>NEXT SLIDE SHOWS THE LINEAR (NON-ASYMPTOTIC) CASE GRAPHICALLY.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A6190FA-2406-459E-8EA4-942D17DA2AA2}" type="slidenum">
              <a:rPr lang="en-US" altLang="en-US" sz="1200"/>
              <a:pPr eaLnBrk="1" hangingPunct="1"/>
              <a:t>2</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As we begin, a note about terminology in this course.</a:t>
            </a:r>
          </a:p>
          <a:p>
            <a:pPr eaLnBrk="1" hangingPunct="1"/>
            <a:endParaRPr lang="en-US" altLang="en-US" dirty="0"/>
          </a:p>
          <a:p>
            <a:pPr eaLnBrk="1" hangingPunct="1"/>
            <a:r>
              <a:rPr lang="en-US" altLang="en-US" dirty="0"/>
              <a:t>People often categorize natural resources as either </a:t>
            </a:r>
            <a:r>
              <a:rPr lang="en-US" altLang="en-US" b="1" i="1" dirty="0"/>
              <a:t>exhaustible</a:t>
            </a:r>
            <a:r>
              <a:rPr lang="en-US" altLang="en-US" dirty="0"/>
              <a:t> or </a:t>
            </a:r>
            <a:r>
              <a:rPr lang="en-US" altLang="en-US" b="1" i="1" dirty="0"/>
              <a:t>inexhaustible</a:t>
            </a:r>
            <a:r>
              <a:rPr lang="en-US" altLang="en-US" dirty="0"/>
              <a:t>. </a:t>
            </a:r>
          </a:p>
          <a:p>
            <a:pPr eaLnBrk="1" hangingPunct="1"/>
            <a:r>
              <a:rPr lang="en-US" altLang="en-US" dirty="0"/>
              <a:t>	Those resources of which we have finite stocks and which don’t regenerate themselves at all, or at very slow rates, are considered to be “exhaustible”.  Examples: coal, petroleum, mineral ores</a:t>
            </a:r>
          </a:p>
          <a:p>
            <a:pPr eaLnBrk="1" hangingPunct="1"/>
            <a:r>
              <a:rPr lang="en-US" altLang="en-US" dirty="0"/>
              <a:t>	Those which have stocks that can grow quickly over time are considered to be “inexhaustible”.  Examples: fish, trees, water</a:t>
            </a:r>
          </a:p>
          <a:p>
            <a:pPr eaLnBrk="1" hangingPunct="1"/>
            <a:endParaRPr lang="en-US" altLang="en-US" dirty="0"/>
          </a:p>
          <a:p>
            <a:pPr eaLnBrk="1" hangingPunct="1"/>
            <a:r>
              <a:rPr lang="en-US" altLang="en-US" dirty="0"/>
              <a:t>This distinction turns out to be highly problematic, because the so-called exhaustible resources (as we will see) are, in effect, very difficult to exhaust, or even impossible.</a:t>
            </a:r>
          </a:p>
          <a:p>
            <a:pPr eaLnBrk="1" hangingPunct="1"/>
            <a:r>
              <a:rPr lang="en-US" altLang="en-US" dirty="0"/>
              <a:t>	The cheapest resources to exhaust are extracted first (closest to surface deposits, higher grade ores)</a:t>
            </a:r>
          </a:p>
          <a:p>
            <a:pPr eaLnBrk="1" hangingPunct="1"/>
            <a:r>
              <a:rPr lang="en-US" altLang="en-US" dirty="0"/>
              <a:t>	As costs of extraction (and exploration for new deposits) increase, market prices increase as supply/MC curve shifts left – higher prices choke off demand</a:t>
            </a:r>
          </a:p>
          <a:p>
            <a:pPr eaLnBrk="1" hangingPunct="1"/>
            <a:r>
              <a:rPr lang="en-US" altLang="en-US" dirty="0"/>
              <a:t>	At higher prices, substitutes become more and more attractive (renewable energy resources, desalinating seawater)</a:t>
            </a:r>
          </a:p>
          <a:p>
            <a:pPr eaLnBrk="1" hangingPunct="1"/>
            <a:r>
              <a:rPr lang="en-US" altLang="en-US" dirty="0"/>
              <a:t>	Example: </a:t>
            </a:r>
            <a:r>
              <a:rPr lang="en-US" altLang="en-US" dirty="0">
                <a:latin typeface="Verdana" panose="020B0604030504040204" pitchFamily="34" charset="0"/>
              </a:rPr>
              <a:t>Stanley Jevons was a 19</a:t>
            </a:r>
            <a:r>
              <a:rPr lang="en-US" altLang="en-US" baseline="30000" dirty="0">
                <a:latin typeface="Verdana" panose="020B0604030504040204" pitchFamily="34" charset="0"/>
              </a:rPr>
              <a:t>th</a:t>
            </a:r>
            <a:r>
              <a:rPr lang="en-US" altLang="en-US" dirty="0">
                <a:latin typeface="Verdana" panose="020B0604030504040204" pitchFamily="34" charset="0"/>
              </a:rPr>
              <a:t> century British economist who became famous for his book </a:t>
            </a:r>
            <a:r>
              <a:rPr lang="en-US" altLang="en-US" i="1" dirty="0">
                <a:latin typeface="Verdana" panose="020B0604030504040204" pitchFamily="34" charset="0"/>
              </a:rPr>
              <a:t>The Coal Question.</a:t>
            </a:r>
            <a:r>
              <a:rPr lang="en-US" altLang="en-US" dirty="0">
                <a:latin typeface="Verdana" panose="020B0604030504040204" pitchFamily="34" charset="0"/>
              </a:rPr>
              <a:t> In it he wrote that Britain's industrial vitality depended on coal and, therefore, would decline as that resource was exhausted. As coal reserves ran out, he wrote, the price of coal would rise. This would make it feasible for producers to extract coal from poorer or deeper seams. Although he was right about the incentive to mine more costly seams, he was almost surely wrong that the main factor was the cost of coal. Jevons failed to appreciate the fact that as the price of an energy source rises, entrepreneurs have a strong incentive to invent, develop, and produce alternate sources. In particular, </a:t>
            </a:r>
            <a:r>
              <a:rPr lang="en-US" altLang="en-US" b="1" i="1" dirty="0">
                <a:latin typeface="Verdana" panose="020B0604030504040204" pitchFamily="34" charset="0"/>
              </a:rPr>
              <a:t>he did not anticipate oil or natural gas</a:t>
            </a:r>
            <a:r>
              <a:rPr lang="en-US" altLang="en-US" dirty="0">
                <a:latin typeface="Verdana" panose="020B0604030504040204" pitchFamily="34" charset="0"/>
              </a:rPr>
              <a:t>. Also, he did not take account of the incentive, as the price of coal rose, to use it more efficiently.</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On the other hand, the so-called “inexhaustible” resources – the biological ones – can, indeed, be totally depleted.  Species extinction provides many examples.</a:t>
            </a:r>
          </a:p>
          <a:p>
            <a:pPr eaLnBrk="1" hangingPunct="1"/>
            <a:r>
              <a:rPr lang="en-US" altLang="en-US" dirty="0">
                <a:latin typeface="Verdana" panose="020B0604030504040204" pitchFamily="34" charset="0"/>
              </a:rPr>
              <a:t>	Because stocks do not have to be driven to zero in order for extinction to occur (passenger pigeons, some whale species) – the natural and human-caused rate of decline can suddenly overwhelm the growth rate.</a:t>
            </a:r>
          </a:p>
          <a:p>
            <a:pPr eaLnBrk="1" hangingPunct="1"/>
            <a:r>
              <a:rPr lang="en-US" altLang="en-US" dirty="0">
                <a:latin typeface="Verdana" panose="020B0604030504040204" pitchFamily="34" charset="0"/>
              </a:rPr>
              <a:t>	Because such extinctions can also be caused by loss of habitat – not just by hunting down the last mating pair.</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So this first distinction is problematic.</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As a result, we will use different terminology in this course, and I want you to be very careful and specific about this.</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Non-renewable vs. Renewable</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Read three sub-bullets under non-renewable vs. renewable.</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Last bullet:  why is this true?  It will take us more than a few lectures to get to this point, but today we will start with non-renewables.  And the typical situation for non-renewables is that they tend to be privately owned – decisions about their extraction are made by firms in reasonably competitive markets (there is a range: oil vs. coal).  The typical situation for renewable resources is that they are not privately owned (with the exception of many forests and a few other important examples).  In fact, they are frequently open-access resources, and we have already discussed the fact that market rates of use for open-access resources will be higher-than-efficient rates.</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It turns out that when resources are scarce (non-renewable or not), there is an extra economic cost to their consumption – the opportunity cost of forgone future consumption.  In economics, we call this “scarcity rent” or “marginal user cost”.  Today we will talk in detail about what that means in the context of a non-renewable resource.  And when we get to fish, forests, etc. we will talk about scarcity rent in the context of renewable resources.</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But it turns out that private ownership provides powerful incentives for the owner to “internalize” this additional external cost – the cost of forgone future consumption.  Because if they don’t, they will not be maximizing profits over time.</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So a very important distinction between non-renewables and renewables tends to be the prevalence of private ownership of non-renewables; and the open-access nature of renewables.</a:t>
            </a:r>
          </a:p>
          <a:p>
            <a:pPr eaLnBrk="1" hangingPunct="1"/>
            <a:endParaRPr lang="en-US" altLang="en-US" dirty="0">
              <a:latin typeface="Verdana" panose="020B0604030504040204" pitchFamily="34" charset="0"/>
            </a:endParaRPr>
          </a:p>
          <a:p>
            <a:pPr eaLnBrk="1" hangingPunct="1"/>
            <a:r>
              <a:rPr lang="en-US" altLang="en-US" dirty="0">
                <a:latin typeface="Verdana" panose="020B0604030504040204" pitchFamily="34" charset="0"/>
              </a:rPr>
              <a:t>So keep this distinction in the back of your mind today as we go through the introduction to non-renewables and the economic concept of scarcity, which has to do with market forces as much as it has to do with the actual known quantities estimated by geology.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037A72C-8375-4AE5-BDFA-95EA353170C9}" type="slidenum">
              <a:rPr lang="en-US" altLang="en-US" sz="1200"/>
              <a:pPr eaLnBrk="1" hangingPunct="1"/>
              <a:t>22</a:t>
            </a:fld>
            <a:endParaRPr lang="en-US" altLang="en-US" sz="1200"/>
          </a:p>
        </p:txBody>
      </p:sp>
      <p:sp>
        <p:nvSpPr>
          <p:cNvPr id="49155" name="Rectangle 2"/>
          <p:cNvSpPr>
            <a:spLocks noGrp="1" noRot="1" noChangeAspect="1" noChangeArrowheads="1" noTextEdit="1"/>
          </p:cNvSpPr>
          <p:nvPr>
            <p:ph type="sldImg"/>
          </p:nvPr>
        </p:nvSpPr>
        <p:spPr>
          <a:xfrm>
            <a:off x="1258888" y="720725"/>
            <a:ext cx="4799012" cy="3598863"/>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Market price of the non-renewable will rise until it reaches MEC of the backstop technology.</a:t>
            </a:r>
          </a:p>
          <a:p>
            <a:pPr eaLnBrk="1" hangingPunct="1"/>
            <a:endParaRPr lang="en-US" altLang="en-US" dirty="0"/>
          </a:p>
          <a:p>
            <a:pPr eaLnBrk="1" hangingPunct="1"/>
            <a:r>
              <a:rPr lang="en-US" altLang="en-US" dirty="0"/>
              <a:t>Remember, the backstop is infinitely available, so it has no MUC – no scarcity rent.  Again, think of seawater and solar energy.  So its costs are only extraction costs.</a:t>
            </a:r>
          </a:p>
          <a:p>
            <a:pPr eaLnBrk="1" hangingPunct="1"/>
            <a:endParaRPr lang="en-US" altLang="en-US" dirty="0"/>
          </a:p>
          <a:p>
            <a:pPr eaLnBrk="1" hangingPunct="1"/>
            <a:r>
              <a:rPr lang="en-US" altLang="en-US" dirty="0"/>
              <a:t>At the point in time at which the total marginal cost of the non-renewable is equal to the MEC of the backstop, the non-renewable will be completely exhausted.</a:t>
            </a:r>
          </a:p>
          <a:p>
            <a:pPr eaLnBrk="1" hangingPunct="1"/>
            <a:endParaRPr lang="en-US" altLang="en-US" dirty="0"/>
          </a:p>
          <a:p>
            <a:pPr eaLnBrk="1" hangingPunct="1"/>
            <a:endParaRPr lang="en-US" altLang="en-US" dirty="0"/>
          </a:p>
          <a:p>
            <a:pPr eaLnBrk="1" hangingPunct="1"/>
            <a:endParaRPr lang="en-US" altLang="en-US" dirty="0"/>
          </a:p>
          <a:p>
            <a:pPr eaLnBrk="1" hangingPunct="1"/>
            <a:r>
              <a:rPr lang="en-US" altLang="en-US" dirty="0"/>
              <a:t>Recall that in the two-period example we went through in class, the market price in the first period was $3.90/unit, and the price in the second period was $4.10/unit.</a:t>
            </a:r>
          </a:p>
          <a:p>
            <a:pPr eaLnBrk="1" hangingPunct="1"/>
            <a:endParaRPr lang="en-US" altLang="en-US" dirty="0"/>
          </a:p>
          <a:p>
            <a:pPr eaLnBrk="1" hangingPunct="1"/>
            <a:r>
              <a:rPr lang="en-US" altLang="en-US" dirty="0"/>
              <a:t>An example of a backstop technology in the two-period case would be as if we introduced another technology in the market that could be provided at a price of $4.00.  What would happen? </a:t>
            </a:r>
          </a:p>
          <a:p>
            <a:pPr eaLnBrk="1" hangingPunct="1"/>
            <a:endParaRPr lang="en-US" altLang="en-US" dirty="0"/>
          </a:p>
          <a:p>
            <a:pPr eaLnBrk="1" hangingPunct="1"/>
            <a:r>
              <a:rPr lang="en-US" altLang="en-US" dirty="0"/>
              <a:t>Well, we would predict that in the second period, the price of the non-renewable would be capped at $4.00 – without the substitute it was $4.10.  </a:t>
            </a:r>
          </a:p>
          <a:p>
            <a:pPr eaLnBrk="1" hangingPunct="1"/>
            <a:endParaRPr lang="en-US" altLang="en-US" dirty="0"/>
          </a:p>
          <a:p>
            <a:pPr eaLnBrk="1" hangingPunct="1"/>
            <a:r>
              <a:rPr lang="en-US" altLang="en-US" dirty="0"/>
              <a:t>This “pushing down” of the price in the second period will also push down the price in the first period.  So this means that extraction/consumption in the first period would speed up (be higher) in comparison to the no-backstop case.  </a:t>
            </a:r>
          </a:p>
          <a:p>
            <a:pPr eaLnBrk="1" hangingPunct="1"/>
            <a:endParaRPr lang="en-US" altLang="en-US" dirty="0"/>
          </a:p>
          <a:p>
            <a:pPr eaLnBrk="1" hangingPunct="1"/>
            <a:r>
              <a:rPr lang="en-US" altLang="en-US" dirty="0"/>
              <a:t>Because we have a limited stock of the non-renewable, extraction/consumption in the second period would be lower than the no-backstop case.</a:t>
            </a:r>
          </a:p>
          <a:p>
            <a:pPr eaLnBrk="1" hangingPunct="1"/>
            <a:endParaRPr lang="en-US" altLang="en-US" dirty="0"/>
          </a:p>
          <a:p>
            <a:pPr eaLnBrk="1" hangingPunct="1"/>
            <a:r>
              <a:rPr lang="en-US" altLang="en-US" dirty="0"/>
              <a:t>So in the second period, some consumption would be satisfied through finishing up the non-renewable, and some would be provided by the new, infinitely available resource.  </a:t>
            </a:r>
          </a:p>
          <a:p>
            <a:pPr eaLnBrk="1" hangingPunct="1"/>
            <a:endParaRPr lang="en-US" altLang="en-US" dirty="0"/>
          </a:p>
          <a:p>
            <a:pPr eaLnBrk="1" hangingPunct="1"/>
            <a:r>
              <a:rPr lang="en-US" altLang="en-US" dirty="0"/>
              <a:t>In the n-period case, the infinitely-available resource would take over from there.</a:t>
            </a:r>
          </a:p>
          <a:p>
            <a:pPr eaLnBrk="1" hangingPunct="1"/>
            <a:endParaRPr lang="en-US" altLang="en-US" dirty="0"/>
          </a:p>
          <a:p>
            <a:pPr eaLnBrk="1" hangingPunct="1"/>
            <a:r>
              <a:rPr lang="en-US" altLang="en-US" dirty="0"/>
              <a:t>Think about it intuitively.  If oil producers know that solar energy is available at a marginal cost of $X/unit, then they also know that demand for energy produced from oil will be zero at anything higher than $X/unit.  </a:t>
            </a:r>
          </a:p>
          <a:p>
            <a:pPr eaLnBrk="1" hangingPunct="1"/>
            <a:endParaRPr lang="en-US" altLang="en-US" dirty="0"/>
          </a:p>
          <a:p>
            <a:pPr eaLnBrk="1" hangingPunct="1"/>
            <a:r>
              <a:rPr lang="en-US" altLang="en-US" dirty="0"/>
              <a:t>The market prices take these expectations about the future into account.</a:t>
            </a:r>
          </a:p>
          <a:p>
            <a:pPr eaLnBrk="1" hangingPunct="1"/>
            <a:endParaRPr lang="en-US" altLang="en-US" dirty="0"/>
          </a:p>
          <a:p>
            <a:pPr eaLnBrk="1" hangingPunct="1"/>
            <a:r>
              <a:rPr lang="en-US" altLang="en-US" dirty="0"/>
              <a:t>Jumping from there to this idea that the transition from oil to solar will be smooth and will take place just as the price of oil (MEC+MUC) is equal to the price of solar takes a few more assumptions!</a:t>
            </a:r>
          </a:p>
          <a:p>
            <a:pPr eaLnBrk="1" hangingPunct="1"/>
            <a:endParaRPr lang="en-US" altLang="en-US" dirty="0"/>
          </a:p>
          <a:p>
            <a:pPr eaLnBrk="1" hangingPunct="1"/>
            <a:r>
              <a:rPr lang="en-US" altLang="en-US" dirty="0"/>
              <a:t>But the basic intuition is straightforward.</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EC239BA-05F5-49F7-A262-D2B020EFE68A}" type="slidenum">
              <a:rPr lang="en-US" altLang="en-US" sz="1200"/>
              <a:pPr eaLnBrk="1" hangingPunct="1"/>
              <a:t>23</a:t>
            </a:fld>
            <a:endParaRPr lang="en-US" altLang="en-US" sz="1200"/>
          </a:p>
        </p:txBody>
      </p:sp>
      <p:sp>
        <p:nvSpPr>
          <p:cNvPr id="50179" name="Rectangle 2"/>
          <p:cNvSpPr>
            <a:spLocks noGrp="1" noRot="1" noChangeAspect="1" noChangeArrowheads="1" noTextEdit="1"/>
          </p:cNvSpPr>
          <p:nvPr>
            <p:ph type="sldImg"/>
          </p:nvPr>
        </p:nvSpPr>
        <p:spPr>
          <a:xfrm>
            <a:off x="1258888" y="720725"/>
            <a:ext cx="4799012" cy="3598863"/>
          </a:xfrm>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there are ores of two different quality (can think of them as low MEC vs. high MEC, as well – same idea), or two different non-renewable resources, will transition from resource to resource (or coal seam to coal seam) in same way that we discussed transition to a backstop.</a:t>
            </a:r>
          </a:p>
          <a:p>
            <a:pPr eaLnBrk="1" hangingPunct="1"/>
            <a:endParaRPr lang="en-US" altLang="en-US"/>
          </a:p>
          <a:p>
            <a:pPr eaLnBrk="1" hangingPunct="1"/>
            <a:r>
              <a:rPr lang="en-US" altLang="en-US"/>
              <a:t>At each step, the market price will act as a signal for the next resource to “kick in”.  Until that point, by Hotelling’s reasoning, it is more valuable for the owner of the “waiting” resource to wait to enter the market (begin extracting) until the price reaches a point at which MUC is rising at exactly r.  (Before then, MUC is rising faster than r – it is more profitable to keep the resource in the ground.)  </a:t>
            </a:r>
          </a:p>
          <a:p>
            <a:pPr eaLnBrk="1" hangingPunct="1"/>
            <a:endParaRPr lang="en-US" altLang="en-US"/>
          </a:p>
          <a:p>
            <a:pPr eaLnBrk="1" hangingPunct="1"/>
            <a:r>
              <a:rPr lang="en-US" altLang="en-US"/>
              <a:t>Then, at exactly the point at which MUC rises slower than r, that resource will be exhausted.</a:t>
            </a:r>
          </a:p>
          <a:p>
            <a:pPr eaLnBrk="1" hangingPunct="1"/>
            <a:endParaRPr lang="en-US" altLang="en-US"/>
          </a:p>
          <a:p>
            <a:pPr eaLnBrk="1" hangingPunct="1"/>
            <a:r>
              <a:rPr lang="en-US" altLang="en-US"/>
              <a:t>So it is like a chain of price paths strung together, until either everything is exhausted, or we transition to a backstop technology.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F80AD21-BE29-494E-B41F-37092D259424}" type="slidenum">
              <a:rPr lang="en-US" altLang="en-US" sz="1200"/>
              <a:pPr eaLnBrk="1" hangingPunct="1"/>
              <a:t>24</a:t>
            </a:fld>
            <a:endParaRPr lang="en-US" altLang="en-US" sz="1200"/>
          </a:p>
        </p:txBody>
      </p:sp>
      <p:sp>
        <p:nvSpPr>
          <p:cNvPr id="51203" name="Rectangle 2"/>
          <p:cNvSpPr>
            <a:spLocks noGrp="1" noRot="1" noChangeAspect="1" noChangeArrowheads="1" noTextEdit="1"/>
          </p:cNvSpPr>
          <p:nvPr>
            <p:ph type="sldImg"/>
          </p:nvPr>
        </p:nvSpPr>
        <p:spPr>
          <a:xfrm>
            <a:off x="1258888" y="720725"/>
            <a:ext cx="4799012" cy="3598863"/>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So the same idea here.</a:t>
            </a:r>
          </a:p>
          <a:p>
            <a:pPr eaLnBrk="1" hangingPunct="1"/>
            <a:endParaRPr lang="en-US" altLang="en-US"/>
          </a:p>
          <a:p>
            <a:pPr eaLnBrk="1" hangingPunct="1"/>
            <a:r>
              <a:rPr lang="en-US" altLang="en-US"/>
              <a:t>First we would start by exploiting the “best” ore -- maybe the ore or resource with the lowest marginal cost per unit of energy output or some other measure of quality. </a:t>
            </a:r>
          </a:p>
          <a:p>
            <a:pPr eaLnBrk="1" hangingPunct="1"/>
            <a:endParaRPr lang="en-US" altLang="en-US"/>
          </a:p>
          <a:p>
            <a:pPr eaLnBrk="1" hangingPunct="1"/>
            <a:r>
              <a:rPr lang="en-US" altLang="en-US"/>
              <a:t>Imagine that we have successive coal mines – for the first, there is high-quality coal just laying around in mounds on top of the earth.  So we exploit that first.  </a:t>
            </a:r>
          </a:p>
          <a:p>
            <a:pPr eaLnBrk="1" hangingPunct="1"/>
            <a:endParaRPr lang="en-US" altLang="en-US"/>
          </a:p>
          <a:p>
            <a:pPr eaLnBrk="1" hangingPunct="1"/>
            <a:r>
              <a:rPr lang="en-US" altLang="en-US"/>
              <a:t>Given the limited stock, marginal extraction costs, and expectations over demand, we can figure out what we expect the price path to look like.  </a:t>
            </a:r>
          </a:p>
          <a:p>
            <a:pPr eaLnBrk="1" hangingPunct="1"/>
            <a:endParaRPr lang="en-US" altLang="en-US"/>
          </a:p>
          <a:p>
            <a:pPr eaLnBrk="1" hangingPunct="1"/>
            <a:r>
              <a:rPr lang="en-US" altLang="en-US"/>
              <a:t>That price path also takes into account the fact that there are other coal mines around – ones for which the cost of extracting coal may be higher and/or the quality of the coal may be lower.</a:t>
            </a:r>
          </a:p>
          <a:p>
            <a:pPr eaLnBrk="1" hangingPunct="1"/>
            <a:endParaRPr lang="en-US" altLang="en-US"/>
          </a:p>
          <a:p>
            <a:pPr eaLnBrk="1" hangingPunct="1"/>
            <a:r>
              <a:rPr lang="en-US" altLang="en-US"/>
              <a:t>At some price, p1, the “best” non-renewable will be exhausted.  That price, p1, signals the producer of the next-best type of coal to start extracting –</a:t>
            </a:r>
          </a:p>
          <a:p>
            <a:pPr eaLnBrk="1" hangingPunct="1"/>
            <a:endParaRPr lang="en-US" altLang="en-US"/>
          </a:p>
          <a:p>
            <a:pPr eaLnBrk="1" hangingPunct="1"/>
            <a:r>
              <a:rPr lang="en-US" altLang="en-US"/>
              <a:t>These “price signals” are expressions of the Hotelling Rule.  </a:t>
            </a:r>
          </a:p>
          <a:p>
            <a:pPr eaLnBrk="1" hangingPunct="1"/>
            <a:endParaRPr lang="en-US" altLang="en-US"/>
          </a:p>
          <a:p>
            <a:pPr eaLnBrk="1" hangingPunct="1"/>
            <a:r>
              <a:rPr lang="en-US" altLang="en-US"/>
              <a:t>Take p1, for example.</a:t>
            </a:r>
          </a:p>
          <a:p>
            <a:pPr eaLnBrk="1" hangingPunct="1"/>
            <a:endParaRPr lang="en-US" altLang="en-US"/>
          </a:p>
          <a:p>
            <a:pPr eaLnBrk="1" hangingPunct="1"/>
            <a:r>
              <a:rPr lang="en-US" altLang="en-US"/>
              <a:t>P1 is the price at which, on the margin, the rate of growth of MUC of resource 2 tips from being greater than the interest rate (so the producers hang on to resource 2 in the ground) to being equal to the interest rate.  </a:t>
            </a:r>
          </a:p>
          <a:p>
            <a:pPr eaLnBrk="1" hangingPunct="1"/>
            <a:endParaRPr lang="en-US" altLang="en-US"/>
          </a:p>
          <a:p>
            <a:pPr eaLnBrk="1" hangingPunct="1"/>
            <a:r>
              <a:rPr lang="en-US" altLang="en-US"/>
              <a:t>That balance is kept until p2, when resource 2 is exhausted.  At that point, production of resource 3 kicks in because the rate of growth of MUC3 has just tipped from being faster than the interest rate, to being equal to the interest rate.</a:t>
            </a:r>
          </a:p>
          <a:p>
            <a:pPr eaLnBrk="1" hangingPunct="1"/>
            <a:endParaRPr lang="en-US" altLang="en-US"/>
          </a:p>
          <a:p>
            <a:pPr eaLnBrk="1" hangingPunct="1"/>
            <a:r>
              <a:rPr lang="en-US" altLang="en-US"/>
              <a:t>And so on, and so forth.  </a:t>
            </a:r>
          </a:p>
          <a:p>
            <a:pPr eaLnBrk="1" hangingPunct="1"/>
            <a:endParaRPr lang="en-US" altLang="en-US"/>
          </a:p>
          <a:p>
            <a:pPr eaLnBrk="1" hangingPunct="1"/>
            <a:r>
              <a:rPr lang="en-US" altLang="en-US"/>
              <a:t>This is an expression of what we talked about in the beginning of our look at non-renewables – at increasing price levels, the “effective” reserves will grow – it becomes economically sensible to start extracting resources that looked way too expensive when prices were low.</a:t>
            </a:r>
          </a:p>
          <a:p>
            <a:pPr eaLnBrk="1" hangingPunct="1"/>
            <a:endParaRPr lang="en-US" altLang="en-US"/>
          </a:p>
          <a:p>
            <a:pPr eaLnBrk="1" hangingPunct="1"/>
            <a:r>
              <a:rPr lang="en-US" altLang="en-US"/>
              <a:t>And eventually, we could still transition to a backstop technology – something that typically has a pretty high extraction cost, but is available in infinite quantities.</a:t>
            </a:r>
          </a:p>
          <a:p>
            <a:pPr eaLnBrk="1" hangingPunct="1"/>
            <a:endParaRPr lang="en-US" altLang="en-US"/>
          </a:p>
          <a:p>
            <a:pPr eaLnBrk="1" hangingPunct="1"/>
            <a:r>
              <a:rPr lang="en-US" altLang="en-US"/>
              <a:t>And the MEC of the backstop acts as a “ceiling” on the whole price path for extraction of that resource.  The market price will never rise above that, because we could always just use the renewable/infinite resource, instead.  (No one will pay more than that.)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23C0634-75C2-4DE8-A32F-9708DFABE709}" type="slidenum">
              <a:rPr lang="en-US" altLang="en-US" sz="1200"/>
              <a:pPr eaLnBrk="1" hangingPunct="1"/>
              <a:t>25</a:t>
            </a:fld>
            <a:endParaRPr lang="en-US" altLang="en-US" sz="1200"/>
          </a:p>
        </p:txBody>
      </p:sp>
      <p:sp>
        <p:nvSpPr>
          <p:cNvPr id="52227" name="Rectangle 2"/>
          <p:cNvSpPr>
            <a:spLocks noGrp="1" noRot="1" noChangeAspect="1" noChangeArrowheads="1" noTextEdit="1"/>
          </p:cNvSpPr>
          <p:nvPr>
            <p:ph type="sldImg"/>
          </p:nvPr>
        </p:nvSpPr>
        <p:spPr>
          <a:xfrm>
            <a:off x="1258888" y="720725"/>
            <a:ext cx="4799012" cy="3598863"/>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sz="900"/>
              <a:t>READ FIRST BULLET – define increasing MEC.  HERE WE ARE TALKING ABOUT MOVEMENT ALONG THE MEC CURVE – NOT SHIFTING THE CURVE (MAKE DISTINCTION LATER WITH EXPLORATION AND TECHNOLOGY).</a:t>
            </a:r>
          </a:p>
          <a:p>
            <a:pPr marL="228600" indent="-228600" eaLnBrk="1" hangingPunct="1"/>
            <a:endParaRPr lang="en-US" altLang="en-US" sz="900"/>
          </a:p>
          <a:p>
            <a:pPr marL="228600" indent="-228600" eaLnBrk="1" hangingPunct="1"/>
            <a:r>
              <a:rPr lang="en-US" altLang="en-US" sz="900"/>
              <a:t>This is quite typical.  In fact, most non-renewables that you can think of probably have increasing MEC.</a:t>
            </a:r>
          </a:p>
          <a:p>
            <a:pPr marL="228600" indent="-228600" eaLnBrk="1" hangingPunct="1"/>
            <a:endParaRPr lang="en-US" altLang="en-US" sz="900"/>
          </a:p>
          <a:p>
            <a:pPr marL="228600" indent="-228600" eaLnBrk="1" hangingPunct="1"/>
            <a:r>
              <a:rPr lang="en-US" altLang="en-US" sz="900"/>
              <a:t>As we have to drill deeper and deeper into an oil well, the lift cost of bringing up one more barrel is going to increase.  As the level of an aquifer gets lower and lower, the pumping cost of bringing up one more acre-foot is going to increase, etc. etc.</a:t>
            </a:r>
          </a:p>
          <a:p>
            <a:pPr marL="228600" indent="-228600" eaLnBrk="1" hangingPunct="1"/>
            <a:endParaRPr lang="en-US" altLang="en-US" sz="900"/>
          </a:p>
          <a:p>
            <a:pPr marL="228600" indent="-228600" eaLnBrk="1" hangingPunct="1"/>
            <a:r>
              <a:rPr lang="en-US" altLang="en-US" sz="900"/>
              <a:t>READ BULLET 2:  stock effect</a:t>
            </a:r>
          </a:p>
          <a:p>
            <a:pPr marL="228600" indent="-228600" eaLnBrk="1" hangingPunct="1"/>
            <a:endParaRPr lang="en-US" altLang="en-US" sz="900"/>
          </a:p>
          <a:p>
            <a:pPr marL="228600" indent="-228600" eaLnBrk="1" hangingPunct="1"/>
            <a:r>
              <a:rPr lang="en-US" altLang="en-US" sz="900"/>
              <a:t>READ BULLET 3:</a:t>
            </a:r>
          </a:p>
          <a:p>
            <a:pPr marL="228600" indent="-228600" eaLnBrk="1" hangingPunct="1"/>
            <a:r>
              <a:rPr lang="en-US" altLang="en-US" sz="900"/>
              <a:t>Define stock effect</a:t>
            </a:r>
          </a:p>
          <a:p>
            <a:pPr marL="228600" indent="-228600" eaLnBrk="1" hangingPunct="1"/>
            <a:endParaRPr lang="en-US" altLang="en-US" sz="900"/>
          </a:p>
          <a:p>
            <a:pPr marL="228600" indent="-228600" eaLnBrk="1" hangingPunct="1"/>
            <a:r>
              <a:rPr lang="en-US" altLang="en-US" sz="900"/>
              <a:t>Now there are some extra gains to be had from leaving a unit of stock in the ground above and beyond the capital gains from doing so (the MUC) – if I do, my extraction costs in the next period will be lower.</a:t>
            </a:r>
          </a:p>
          <a:p>
            <a:pPr marL="228600" indent="-228600" eaLnBrk="1" hangingPunct="1"/>
            <a:endParaRPr lang="en-US" altLang="en-US" sz="900"/>
          </a:p>
          <a:p>
            <a:pPr marL="228600" indent="-228600" eaLnBrk="1" hangingPunct="1"/>
            <a:r>
              <a:rPr lang="en-US" altLang="en-US" sz="900"/>
              <a:t>The competitive extractor looks ahead to the effect on future costs of extracting today, rather than waiting.</a:t>
            </a:r>
          </a:p>
          <a:p>
            <a:pPr marL="228600" indent="-228600" eaLnBrk="1" hangingPunct="1"/>
            <a:endParaRPr lang="en-US" altLang="en-US" sz="900"/>
          </a:p>
          <a:p>
            <a:pPr marL="228600" indent="-228600" eaLnBrk="1" hangingPunct="1"/>
            <a:r>
              <a:rPr lang="en-US" altLang="en-US" sz="900"/>
              <a:t>READ BULLET 4 – each producer’s extraction rate will slow, because the rate of return rises less rapidly.</a:t>
            </a:r>
          </a:p>
          <a:p>
            <a:pPr marL="228600" indent="-228600" eaLnBrk="1" hangingPunct="1"/>
            <a:endParaRPr lang="en-US" altLang="en-US" sz="900"/>
          </a:p>
          <a:p>
            <a:pPr marL="228600" indent="-228600" eaLnBrk="1" hangingPunct="1"/>
            <a:r>
              <a:rPr lang="en-US" altLang="en-US" sz="900"/>
              <a:t>Waiting until the next period now allows me to gain:</a:t>
            </a:r>
          </a:p>
          <a:p>
            <a:pPr marL="228600" indent="-228600" eaLnBrk="1" hangingPunct="1">
              <a:buFontTx/>
              <a:buAutoNum type="arabicPeriod"/>
            </a:pPr>
            <a:r>
              <a:rPr lang="en-US" altLang="en-US" sz="900"/>
              <a:t>The rate of growth of the capital asset in the ground;</a:t>
            </a:r>
          </a:p>
          <a:p>
            <a:pPr marL="228600" indent="-228600" eaLnBrk="1" hangingPunct="1">
              <a:buFontTx/>
              <a:buAutoNum type="arabicPeriod"/>
            </a:pPr>
            <a:r>
              <a:rPr lang="en-US" altLang="en-US" sz="900"/>
              <a:t>The forgone increase in next-period costs that I would have experienced by extracting today.</a:t>
            </a:r>
          </a:p>
          <a:p>
            <a:pPr marL="228600" indent="-228600" eaLnBrk="1" hangingPunct="1">
              <a:buFontTx/>
              <a:buAutoNum type="arabicPeriod"/>
            </a:pPr>
            <a:endParaRPr lang="en-US" altLang="en-US" sz="900"/>
          </a:p>
          <a:p>
            <a:pPr marL="228600" indent="-228600" eaLnBrk="1" hangingPunct="1"/>
            <a:r>
              <a:rPr lang="en-US" altLang="en-US" sz="900"/>
              <a:t>Hotelling is still relevant, but things are much more complicated – it is going to be very difficult to tell from the data what might be happening to MUC over time in the presence of rising MEC – we’ll see that next class.</a:t>
            </a:r>
          </a:p>
          <a:p>
            <a:pPr marL="228600" indent="-228600" eaLnBrk="1" hangingPunct="1"/>
            <a:endParaRPr lang="en-US" altLang="en-US" sz="900"/>
          </a:p>
          <a:p>
            <a:pPr marL="228600" indent="-228600" eaLnBrk="1" hangingPunct="1"/>
            <a:r>
              <a:rPr lang="en-US" altLang="en-US" sz="900"/>
              <a:t>In fact, because MUC is a measure of economic scarcity, under increasing MEC, MUC will actually decline, rather than rise over time.  As MEC gets larger and larger and you are miles deep in a coal seam chipping away at rock with a small needle or something – the price required to make such technologies economically sensible may be so high that the opportunity cost of current extraction (MUC) can drop to zero.</a:t>
            </a:r>
          </a:p>
          <a:p>
            <a:pPr marL="228600" indent="-228600" eaLnBrk="1" hangingPunct="1"/>
            <a:endParaRPr lang="en-US" altLang="en-US" sz="900"/>
          </a:p>
          <a:p>
            <a:pPr marL="228600" indent="-228600" eaLnBrk="1" hangingPunct="1"/>
            <a:endParaRPr lang="en-US" altLang="en-US" sz="900"/>
          </a:p>
          <a:p>
            <a:pPr marL="228600" indent="-228600" eaLnBrk="1" hangingPunct="1"/>
            <a:endParaRPr lang="en-US" altLang="en-US" sz="900"/>
          </a:p>
          <a:p>
            <a:pPr marL="228600" indent="-228600" eaLnBrk="1" hangingPunct="1"/>
            <a:endParaRPr lang="en-US" altLang="en-US" sz="900"/>
          </a:p>
          <a:p>
            <a:pPr marL="228600" indent="-228600" eaLnBrk="1" hangingPunct="1"/>
            <a:r>
              <a:rPr lang="en-US" altLang="en-US" sz="900"/>
              <a:t>Finally,</a:t>
            </a:r>
          </a:p>
          <a:p>
            <a:pPr marL="228600" indent="-228600" eaLnBrk="1" hangingPunct="1"/>
            <a:r>
              <a:rPr lang="en-US" altLang="en-US" sz="900"/>
              <a:t>READ LAST BULLET: -- when there are stock effects, even if there is a “choke price” for demand, it may never be efficient to completely exhaust a resource.  </a:t>
            </a:r>
          </a:p>
          <a:p>
            <a:pPr marL="228600" indent="-228600" eaLnBrk="1" hangingPunct="1"/>
            <a:endParaRPr lang="en-US" altLang="en-US" sz="900"/>
          </a:p>
          <a:p>
            <a:pPr marL="228600" indent="-228600" eaLnBrk="1" hangingPunct="1"/>
            <a:r>
              <a:rPr lang="en-US" altLang="en-US" sz="900"/>
              <a:t>Reasonably easy to imagine this – costs increase asymptotically as the stock dwindles to zero.  Those last units may just be so expensive to mine that it will never be economic to do so.</a:t>
            </a:r>
          </a:p>
          <a:p>
            <a:pPr marL="228600" indent="-228600"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F9B8852-8DB8-4CE9-9D4C-696FB315B2D2}" type="slidenum">
              <a:rPr lang="en-US" altLang="en-US" sz="1200"/>
              <a:pPr eaLnBrk="1" hangingPunct="1"/>
              <a:t>27</a:t>
            </a:fld>
            <a:endParaRPr lang="en-US" altLang="en-US" sz="1200"/>
          </a:p>
        </p:txBody>
      </p:sp>
      <p:sp>
        <p:nvSpPr>
          <p:cNvPr id="53251" name="Rectangle 2"/>
          <p:cNvSpPr>
            <a:spLocks noGrp="1" noRot="1" noChangeAspect="1" noChangeArrowheads="1" noTextEdit="1"/>
          </p:cNvSpPr>
          <p:nvPr>
            <p:ph type="sldImg"/>
          </p:nvPr>
        </p:nvSpPr>
        <p:spPr>
          <a:xfrm>
            <a:off x="1258888" y="720725"/>
            <a:ext cx="4799012" cy="3598863"/>
          </a:xfrm>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READ BULLET 1</a:t>
            </a:r>
          </a:p>
          <a:p>
            <a:pPr eaLnBrk="1" hangingPunct="1"/>
            <a:endParaRPr lang="en-US" altLang="en-US"/>
          </a:p>
          <a:p>
            <a:pPr eaLnBrk="1" hangingPunct="1"/>
            <a:r>
              <a:rPr lang="en-US" altLang="en-US"/>
              <a:t>READ BULLET 2</a:t>
            </a:r>
          </a:p>
          <a:p>
            <a:pPr eaLnBrk="1" hangingPunct="1"/>
            <a:endParaRPr lang="en-US" altLang="en-US"/>
          </a:p>
          <a:p>
            <a:pPr eaLnBrk="1" hangingPunct="1"/>
            <a:endParaRPr lang="en-US" altLang="en-US"/>
          </a:p>
          <a:p>
            <a:pPr eaLnBrk="1" hangingPunct="1"/>
            <a:endParaRPr lang="en-US" altLang="en-US"/>
          </a:p>
          <a:p>
            <a:pPr eaLnBrk="1" hangingPunct="1"/>
            <a:r>
              <a:rPr lang="en-US" altLang="en-US"/>
              <a:t>Very, very tricky to tell whether dynamic efficiency is achieved – whether Hotelling Rule holds in a general sense in the real world .</a:t>
            </a:r>
          </a:p>
          <a:p>
            <a:pPr eaLnBrk="1" hangingPunct="1"/>
            <a:endParaRPr lang="en-US" altLang="en-US"/>
          </a:p>
          <a:p>
            <a:pPr eaLnBrk="1" hangingPunct="1"/>
            <a:r>
              <a:rPr lang="en-US" altLang="en-US"/>
              <a:t>Will talk about this more on Thursday.</a:t>
            </a:r>
          </a:p>
          <a:p>
            <a:pPr eaLnBrk="1" hangingPunct="1"/>
            <a:endParaRPr lang="en-US" altLang="en-US"/>
          </a:p>
          <a:p>
            <a:pPr eaLnBrk="1" hangingPunct="1"/>
            <a:r>
              <a:rPr lang="en-US" altLang="en-US"/>
              <a:t>Here is the basic idea, however.</a:t>
            </a:r>
          </a:p>
          <a:p>
            <a:pPr eaLnBrk="1" hangingPunct="1"/>
            <a:r>
              <a:rPr lang="en-US" altLang="en-US"/>
              <a:t>With constant MEC,</a:t>
            </a:r>
          </a:p>
          <a:p>
            <a:pPr eaLnBrk="1" hangingPunct="1"/>
            <a:r>
              <a:rPr lang="en-US" altLang="en-US"/>
              <a:t>P=MEC+MUC, and MUC rises at the rate of interest, says Hotelling.</a:t>
            </a:r>
          </a:p>
          <a:p>
            <a:pPr eaLnBrk="1" hangingPunct="1"/>
            <a:endParaRPr lang="en-US" altLang="en-US"/>
          </a:p>
          <a:p>
            <a:pPr eaLnBrk="1" hangingPunct="1"/>
            <a:r>
              <a:rPr lang="en-US" altLang="en-US"/>
              <a:t>If we try to look at data on P to figure out what might be happening with MUC (which is usually what people do – MEC data is proprietary information, hard to get over time), then we will get bogged down in what might be happening with technological change, discovery and exploration, rising marginal extraction costs as a function of the stock.</a:t>
            </a:r>
          </a:p>
          <a:p>
            <a:pPr eaLnBrk="1" hangingPunct="1"/>
            <a:endParaRPr lang="en-US" altLang="en-US"/>
          </a:p>
          <a:p>
            <a:pPr eaLnBrk="1" hangingPunct="1"/>
            <a:r>
              <a:rPr lang="en-US" altLang="en-US"/>
              <a:t>More later on this…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93E6ACF-996D-43DB-ABF6-D3E7FB39EA4B}" type="slidenum">
              <a:rPr lang="en-US" altLang="en-US" sz="1200"/>
              <a:pPr eaLnBrk="1" hangingPunct="1"/>
              <a:t>28</a:t>
            </a:fld>
            <a:endParaRPr lang="en-US" altLang="en-US" sz="1200"/>
          </a:p>
        </p:txBody>
      </p:sp>
      <p:sp>
        <p:nvSpPr>
          <p:cNvPr id="54275" name="Rectangle 2"/>
          <p:cNvSpPr>
            <a:spLocks noGrp="1" noRot="1" noChangeAspect="1" noChangeArrowheads="1" noTextEdit="1"/>
          </p:cNvSpPr>
          <p:nvPr>
            <p:ph type="sldImg"/>
          </p:nvPr>
        </p:nvSpPr>
        <p:spPr>
          <a:xfrm>
            <a:off x="1258888" y="720725"/>
            <a:ext cx="4799012" cy="3598863"/>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usual, I am going to draw your attention to the assumptions that do need to be met in order for market equilibrium to be efficient (here, dynamically so.)</a:t>
            </a:r>
          </a:p>
          <a:p>
            <a:pPr eaLnBrk="1" hangingPunct="1"/>
            <a:endParaRPr lang="en-US" altLang="en-US"/>
          </a:p>
          <a:p>
            <a:pPr eaLnBrk="1" hangingPunct="1"/>
            <a:endParaRPr lang="en-US" altLang="en-US"/>
          </a:p>
          <a:p>
            <a:pPr eaLnBrk="1" hangingPunct="1"/>
            <a:r>
              <a:rPr lang="en-US" altLang="en-US"/>
              <a:t>Most of these conditions will seem very familiar to you from the static efficiency analysis that we did in the beginning of the class.</a:t>
            </a:r>
          </a:p>
          <a:p>
            <a:pPr eaLnBrk="1" hangingPunct="1"/>
            <a:endParaRPr lang="en-US" altLang="en-US"/>
          </a:p>
          <a:p>
            <a:pPr eaLnBrk="1" hangingPunct="1"/>
            <a:r>
              <a:rPr lang="en-US" altLang="en-US"/>
              <a:t>But now we can say something about whether they tend to hold or not in the markets for non-renewables.</a:t>
            </a:r>
          </a:p>
          <a:p>
            <a:pPr eaLnBrk="1" hangingPunct="1"/>
            <a:endParaRPr lang="en-US" altLang="en-US"/>
          </a:p>
          <a:p>
            <a:pPr eaLnBrk="1" hangingPunct="1"/>
            <a:r>
              <a:rPr lang="en-US" altLang="en-US"/>
              <a:t>Here, again, we are talking about deviations from the “perfect vacuum” of any given market– deviations that can result in extraction rates that are higher or lower than economically efficient rates.</a:t>
            </a:r>
          </a:p>
          <a:p>
            <a:pPr eaLnBrk="1" hangingPunct="1"/>
            <a:endParaRPr lang="en-US" altLang="en-US"/>
          </a:p>
          <a:p>
            <a:pPr eaLnBrk="1" hangingPunct="1"/>
            <a:r>
              <a:rPr lang="en-US" altLang="en-US"/>
              <a:t>In any of these cases, we can’t expect the market acting on its own to maximize the present value of the stream of net benefits from a non-renewable natural resource.</a:t>
            </a:r>
          </a:p>
          <a:p>
            <a:pPr eaLnBrk="1" hangingPunct="1"/>
            <a:endParaRPr lang="en-US" altLang="en-US"/>
          </a:p>
          <a:p>
            <a:pPr eaLnBrk="1" hangingPunct="1"/>
            <a:r>
              <a:rPr lang="en-US" altLang="en-US"/>
              <a:t>READ FIRST BULLET – PROPERTY RIGHTS:  THIS TURNS OUT THE BE THE   ****BIG***** ONE.  WILL SEE THIS WITH RENEWABLE RESOURCES, WHICH TEND TO BE OPEN ACCESS.  -- would result in higher than efficient rates – lower than efficient prices -- faster than efficient exhaustion.</a:t>
            </a:r>
          </a:p>
          <a:p>
            <a:pPr eaLnBrk="1" hangingPunct="1"/>
            <a:endParaRPr lang="en-US" altLang="en-US"/>
          </a:p>
          <a:p>
            <a:pPr eaLnBrk="1" hangingPunct="1"/>
            <a:r>
              <a:rPr lang="en-US" altLang="en-US"/>
              <a:t>And, as we have just discussed, with non-renewables property rights tend to be reasonably well-defined, which is why the market tends to do pretty well on its own.</a:t>
            </a:r>
          </a:p>
          <a:p>
            <a:pPr eaLnBrk="1" hangingPunct="1"/>
            <a:endParaRPr lang="en-US" altLang="en-US"/>
          </a:p>
          <a:p>
            <a:pPr eaLnBrk="1" hangingPunct="1"/>
            <a:endParaRPr lang="en-US" altLang="en-US"/>
          </a:p>
          <a:p>
            <a:pPr eaLnBrk="1" hangingPunct="1"/>
            <a:r>
              <a:rPr lang="en-US" altLang="en-US"/>
              <a:t>READ SECOND BULLET -- INFORMATION:  Again, it is asymmetric information we are worried about, doesn’t have to be perfect.  Equilibrium in expectations.  Not a terrible worry -- active futures markets for many non-renewable natural resources, and market is a pretty efficient transmitter of information about discovery of new discoveries, etc. Effect of information asymmetry could cut either way – extraction/exhaustion/prices could be higher or lower than dynamically efficient levels.</a:t>
            </a:r>
          </a:p>
          <a:p>
            <a:pPr eaLnBrk="1" hangingPunct="1"/>
            <a:endParaRPr lang="en-US" altLang="en-US"/>
          </a:p>
          <a:p>
            <a:pPr eaLnBrk="1" hangingPunct="1"/>
            <a:r>
              <a:rPr lang="en-US" altLang="en-US"/>
              <a:t>READ THIRD BULLET – MARKET POWER -- have talked a bit about market power today.  Monopolist as conservationist’s friend, if conservationist is a person who would like to see extraction rates below dynamically efficient rates.  Because that is what we get – longer time to exhaustion where exhaustion is optimal.  With an important caveat about OPEC and the market for oil, the market for non-renewables also tends to be characterized by a reasonable amount of competition.</a:t>
            </a:r>
          </a:p>
          <a:p>
            <a:pPr eaLnBrk="1" hangingPunct="1"/>
            <a:endParaRPr lang="en-US" altLang="en-US"/>
          </a:p>
          <a:p>
            <a:pPr eaLnBrk="1" hangingPunct="1"/>
            <a:r>
              <a:rPr lang="en-US" altLang="en-US"/>
              <a:t>READ FOURTH BULLET – EXTERNALITIES.  Of all of these conditions, we have said that #1 tends to be taken care of.  #2 is not a terrible problem in markets as they exist today #3 – with the important caveat about OPEC, often OK.</a:t>
            </a:r>
          </a:p>
          <a:p>
            <a:pPr eaLnBrk="1" hangingPunct="1"/>
            <a:endParaRPr lang="en-US" altLang="en-US"/>
          </a:p>
          <a:p>
            <a:pPr eaLnBrk="1" hangingPunct="1"/>
            <a:r>
              <a:rPr lang="en-US" altLang="en-US"/>
              <a:t>But these last two bullets –- externalities and the “new” one for the dynamic context – this one that has to do with the rate at which we discount future consumption – are where dynamic efficiency tends to break down, if it breaks down, in the markets for non-renewables.</a:t>
            </a:r>
          </a:p>
          <a:p>
            <a:pPr eaLnBrk="1" hangingPunct="1"/>
            <a:endParaRPr lang="en-US" altLang="en-US"/>
          </a:p>
          <a:p>
            <a:pPr eaLnBrk="1" hangingPunct="1"/>
            <a:r>
              <a:rPr lang="en-US" altLang="en-US"/>
              <a:t>Externalities – if in extracting and consuming oil or coal, all of the costs are not internalized, we will have extraction that is faster than dynamically efficient extraction.  And there will be resulting efficiency losses in a dynamic context.  Same idea as before.  This is why many environmental economists talk about taxing fossil fuels, etc.</a:t>
            </a:r>
          </a:p>
          <a:p>
            <a:pPr eaLnBrk="1" hangingPunct="1"/>
            <a:endParaRPr lang="en-US" altLang="en-US"/>
          </a:p>
          <a:p>
            <a:pPr eaLnBrk="1" hangingPunct="1"/>
            <a:r>
              <a:rPr lang="en-US" altLang="en-US"/>
              <a:t>READ LAST BULLET – DISCOUNT RATE.  This is a new one – remember we didn’t have to worry about discounting in the static context. </a:t>
            </a:r>
          </a:p>
          <a:p>
            <a:pPr eaLnBrk="1" hangingPunct="1"/>
            <a:endParaRPr lang="en-US" altLang="en-US"/>
          </a:p>
          <a:p>
            <a:pPr eaLnBrk="1" hangingPunct="1"/>
            <a:r>
              <a:rPr lang="en-US" altLang="en-US"/>
              <a:t>Last class, we talked about this issue of choosing a discount rate when doing a benefit-cost analysis.  Well, the rate at which the market discounts future consumption/extraction of non-renewables is some amalgam of the rate at which a bunch of individual private owners of non-renewables discount future consumption/extraction. </a:t>
            </a:r>
          </a:p>
          <a:p>
            <a:pPr eaLnBrk="1" hangingPunct="1"/>
            <a:endParaRPr lang="en-US" altLang="en-US"/>
          </a:p>
          <a:p>
            <a:pPr eaLnBrk="1" hangingPunct="1"/>
            <a:r>
              <a:rPr lang="en-US" altLang="en-US"/>
              <a:t>And this may well differ from the rate you would choose if you were a social planner, looking out over time and thinking about intergenerational efficiency.</a:t>
            </a:r>
          </a:p>
          <a:p>
            <a:pPr eaLnBrk="1" hangingPunct="1"/>
            <a:endParaRPr lang="en-US" altLang="en-US"/>
          </a:p>
          <a:p>
            <a:pPr eaLnBrk="1" hangingPunct="1"/>
            <a:r>
              <a:rPr lang="en-US" altLang="en-US"/>
              <a:t>The article by Bob Solow that you read for today “The Economics of Resources or the Resources of Economics”, speaks about this pretty eloquently.  </a:t>
            </a:r>
          </a:p>
          <a:p>
            <a:pPr eaLnBrk="1" hangingPunct="1"/>
            <a:endParaRPr lang="en-US" altLang="en-US"/>
          </a:p>
          <a:p>
            <a:pPr eaLnBrk="1" hangingPunct="1"/>
            <a:r>
              <a:rPr lang="en-US" altLang="en-US"/>
              <a:t>Many cases in which we can imagine that this is true. </a:t>
            </a:r>
          </a:p>
          <a:p>
            <a:pPr eaLnBrk="1" hangingPunct="1"/>
            <a:endParaRPr lang="en-US" altLang="en-US"/>
          </a:p>
          <a:p>
            <a:pPr eaLnBrk="1" hangingPunct="1"/>
            <a:r>
              <a:rPr lang="en-US" altLang="en-US"/>
              <a:t> If private r is </a:t>
            </a:r>
            <a:r>
              <a:rPr lang="en-US" altLang="en-US" i="1"/>
              <a:t>higher</a:t>
            </a:r>
            <a:r>
              <a:rPr lang="en-US" altLang="en-US"/>
              <a:t> than social r, extraction/exhaustion will be </a:t>
            </a:r>
            <a:r>
              <a:rPr lang="en-US" altLang="en-US" i="1"/>
              <a:t>FASTER</a:t>
            </a:r>
            <a:r>
              <a:rPr lang="en-US" altLang="en-US"/>
              <a:t> than dynamically efficient rates.  </a:t>
            </a:r>
          </a:p>
          <a:p>
            <a:pPr eaLnBrk="1" hangingPunct="1"/>
            <a:endParaRPr lang="en-US" altLang="en-US"/>
          </a:p>
          <a:p>
            <a:pPr eaLnBrk="1" hangingPunct="1"/>
            <a:r>
              <a:rPr lang="en-US" altLang="en-US"/>
              <a:t>If private r is </a:t>
            </a:r>
            <a:r>
              <a:rPr lang="en-US" altLang="en-US" i="1"/>
              <a:t>lower</a:t>
            </a:r>
            <a:r>
              <a:rPr lang="en-US" altLang="en-US"/>
              <a:t> than social r, extraction/exhaustion will be </a:t>
            </a:r>
            <a:r>
              <a:rPr lang="en-US" altLang="en-US" i="1"/>
              <a:t>SLOWER</a:t>
            </a:r>
            <a:r>
              <a:rPr lang="en-US" altLang="en-US"/>
              <a:t> than dynamically efficient rates.</a:t>
            </a:r>
          </a:p>
          <a:p>
            <a:pPr eaLnBrk="1" hangingPunct="1"/>
            <a:endParaRPr lang="en-US" altLang="en-US"/>
          </a:p>
          <a:p>
            <a:pPr eaLnBrk="1" hangingPunct="1"/>
            <a:endParaRPr lang="en-US" altLang="en-US"/>
          </a:p>
          <a:p>
            <a:pPr eaLnBrk="1" hangingPunct="1"/>
            <a:r>
              <a:rPr lang="en-US" altLang="en-US"/>
              <a:t>So we have completed the basic economic theory of non-renewable natural resources.  We built the basic Hotelling model and saw what happened when we changed one or more of the assumptions.  Started with a two-period model, and extended it to n periods.</a:t>
            </a:r>
          </a:p>
          <a:p>
            <a:pPr eaLnBrk="1" hangingPunct="1"/>
            <a:endParaRPr lang="en-US" altLang="en-US"/>
          </a:p>
          <a:p>
            <a:pPr eaLnBrk="1" hangingPunct="1"/>
            <a:r>
              <a:rPr lang="en-US" altLang="en-US"/>
              <a:t>On Thursday, we will discuss some studies that take the theory to the data – the difficult business of figuring out whether the theory matches the real world.</a:t>
            </a:r>
          </a:p>
          <a:p>
            <a:pPr eaLnBrk="1" hangingPunct="1"/>
            <a:endParaRPr lang="en-US" altLang="en-US"/>
          </a:p>
          <a:p>
            <a:pPr eaLnBrk="1" hangingPunct="1"/>
            <a:r>
              <a:rPr lang="en-US" altLang="en-US"/>
              <a:t>Then we will launch into renewable resources by starting with water – since it can be either renewable or non-renewable depending on the nature of the water resource (groundwater vs. surface water).</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D9AD830-808F-44FA-82D3-FCD086D87C38}" type="slidenum">
              <a:rPr lang="en-US" altLang="en-US" sz="1200"/>
              <a:pPr eaLnBrk="1" hangingPunct="1"/>
              <a:t>29</a:t>
            </a:fld>
            <a:endParaRPr lang="en-US" altLang="en-US" sz="1200"/>
          </a:p>
        </p:txBody>
      </p:sp>
      <p:sp>
        <p:nvSpPr>
          <p:cNvPr id="55299" name="Rectangle 2"/>
          <p:cNvSpPr>
            <a:spLocks noGrp="1" noRot="1" noChangeAspect="1" noChangeArrowheads="1" noTextEdit="1"/>
          </p:cNvSpPr>
          <p:nvPr>
            <p:ph type="sldImg"/>
          </p:nvPr>
        </p:nvSpPr>
        <p:spPr>
          <a:xfrm>
            <a:off x="1258888" y="720725"/>
            <a:ext cx="4799012" cy="3598863"/>
          </a:xfrm>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Recall that in the case of a competitive owner, the Hotelling Rule told us that (P-MEC) – the given market price minus marginal extraction costs – would rise at the rate of interest.</a:t>
            </a:r>
          </a:p>
          <a:p>
            <a:pPr eaLnBrk="1" hangingPunct="1"/>
            <a:endParaRPr lang="en-US" altLang="en-US"/>
          </a:p>
          <a:p>
            <a:pPr eaLnBrk="1" hangingPunct="1"/>
            <a:r>
              <a:rPr lang="en-US" altLang="en-US"/>
              <a:t>For the monopolist, the concept is similar.</a:t>
            </a:r>
          </a:p>
          <a:p>
            <a:pPr eaLnBrk="1" hangingPunct="1"/>
            <a:endParaRPr lang="en-US" altLang="en-US"/>
          </a:p>
          <a:p>
            <a:pPr eaLnBrk="1" hangingPunct="1"/>
            <a:r>
              <a:rPr lang="en-US" altLang="en-US"/>
              <a:t>But the monopolist can manipulate (increase) the market price by restricting output/extraction.</a:t>
            </a:r>
          </a:p>
          <a:p>
            <a:pPr eaLnBrk="1" hangingPunct="1"/>
            <a:endParaRPr lang="en-US" altLang="en-US"/>
          </a:p>
          <a:p>
            <a:pPr eaLnBrk="1" hangingPunct="1"/>
            <a:r>
              <a:rPr lang="en-US" altLang="en-US"/>
              <a:t>So as in the static case, she will do this and earn monopoly rents.</a:t>
            </a:r>
          </a:p>
          <a:p>
            <a:pPr eaLnBrk="1" hangingPunct="1"/>
            <a:endParaRPr lang="en-US" altLang="en-US"/>
          </a:p>
          <a:p>
            <a:pPr eaLnBrk="1" hangingPunct="1"/>
            <a:r>
              <a:rPr lang="en-US" altLang="en-US"/>
              <a:t>Just to give you the formal statement of the change to the Hotelling Rule:  it is now </a:t>
            </a:r>
            <a:r>
              <a:rPr lang="en-US" altLang="en-US" i="1"/>
              <a:t>marginal revenue</a:t>
            </a:r>
            <a:r>
              <a:rPr lang="en-US" altLang="en-US"/>
              <a:t> minus marginal cost that will rise at the rate of interest.  </a:t>
            </a:r>
          </a:p>
          <a:p>
            <a:pPr eaLnBrk="1" hangingPunct="1"/>
            <a:endParaRPr lang="en-US" altLang="en-US"/>
          </a:p>
          <a:p>
            <a:pPr eaLnBrk="1" hangingPunct="1"/>
            <a:r>
              <a:rPr lang="en-US" altLang="en-US"/>
              <a:t>The monopolist will extract at the rate that preserves this equation.</a:t>
            </a:r>
          </a:p>
          <a:p>
            <a:pPr eaLnBrk="1" hangingPunct="1"/>
            <a:endParaRPr lang="en-US" altLang="en-US"/>
          </a:p>
          <a:p>
            <a:pPr eaLnBrk="1" hangingPunct="1"/>
            <a:r>
              <a:rPr lang="en-US" altLang="en-US"/>
              <a:t>The result is that, for most reasonable assumptions that we could make about the demand curve over time, the monopolist will extract more slowly, and will exhaust a resource at a later point in time than a competitive private owner.</a:t>
            </a:r>
          </a:p>
          <a:p>
            <a:pPr eaLnBrk="1" hangingPunct="1"/>
            <a:endParaRPr lang="en-US" altLang="en-US"/>
          </a:p>
          <a:p>
            <a:pPr eaLnBrk="1" hangingPunct="1"/>
            <a:r>
              <a:rPr lang="en-US" altLang="en-US"/>
              <a:t>This is not done out of any kind of concern for future generations, but because she is able to increase the total present value of the resource by restricting output (thus raising price) in the early time periods.</a:t>
            </a:r>
          </a:p>
          <a:p>
            <a:pPr eaLnBrk="1" hangingPunct="1"/>
            <a:endParaRPr lang="en-US" altLang="en-US"/>
          </a:p>
          <a:p>
            <a:pPr eaLnBrk="1" hangingPunct="1"/>
            <a:r>
              <a:rPr lang="en-US" altLang="en-US"/>
              <a:t>Bob Solow’s article – says the “monopolist is the conservationist’s friend” – if a conservationist can be defined as someone who prefers extraction of resources at rate slower than the dynamically efficient rate.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EDA424B-EE2E-4F77-93AD-BBA9E9EDDDC4}" type="slidenum">
              <a:rPr lang="en-US" altLang="en-US" sz="1200"/>
              <a:pPr eaLnBrk="1" hangingPunct="1"/>
              <a:t>32</a:t>
            </a:fld>
            <a:endParaRPr lang="en-US" altLang="en-US" sz="1200"/>
          </a:p>
        </p:txBody>
      </p:sp>
      <p:sp>
        <p:nvSpPr>
          <p:cNvPr id="56323" name="Rectangle 2"/>
          <p:cNvSpPr>
            <a:spLocks noGrp="1" noRot="1" noChangeAspect="1" noChangeArrowheads="1" noTextEdit="1"/>
          </p:cNvSpPr>
          <p:nvPr>
            <p:ph type="sldImg"/>
          </p:nvPr>
        </p:nvSpPr>
        <p:spPr>
          <a:xfrm>
            <a:off x="1258888" y="720725"/>
            <a:ext cx="4799012" cy="3598863"/>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READ FIRST BULLET</a:t>
            </a:r>
          </a:p>
          <a:p>
            <a:pPr eaLnBrk="1" hangingPunct="1"/>
            <a:r>
              <a:rPr lang="en-US" altLang="en-US"/>
              <a:t>This means that, even if we are extracting lower-grade ores than we were 30 years ago, and it costs more to get energy out of them, total marginal costs can fall over time.  New technologies can still make it cheaper per unit of energy.</a:t>
            </a:r>
          </a:p>
          <a:p>
            <a:pPr eaLnBrk="1" hangingPunct="1"/>
            <a:endParaRPr lang="en-US" altLang="en-US"/>
          </a:p>
          <a:p>
            <a:pPr eaLnBrk="1" hangingPunct="1"/>
            <a:r>
              <a:rPr lang="en-US" altLang="en-US"/>
              <a:t>Same thing for exploration and discovery.  </a:t>
            </a:r>
          </a:p>
          <a:p>
            <a:pPr eaLnBrk="1" hangingPunct="1"/>
            <a:endParaRPr lang="en-US" altLang="en-US"/>
          </a:p>
          <a:p>
            <a:pPr eaLnBrk="1" hangingPunct="1"/>
            <a:r>
              <a:rPr lang="en-US" altLang="en-US"/>
              <a:t>Higher prices stimulate exploration for new sources.  </a:t>
            </a:r>
          </a:p>
          <a:p>
            <a:pPr eaLnBrk="1" hangingPunct="1"/>
            <a:endParaRPr lang="en-US" altLang="en-US"/>
          </a:p>
          <a:p>
            <a:pPr eaLnBrk="1" hangingPunct="1"/>
            <a:r>
              <a:rPr lang="en-US" altLang="en-US"/>
              <a:t>Some of those exploration efforts pay off, and we discover new sources.</a:t>
            </a:r>
          </a:p>
          <a:p>
            <a:pPr eaLnBrk="1" hangingPunct="1"/>
            <a:endParaRPr lang="en-US" altLang="en-US"/>
          </a:p>
          <a:p>
            <a:pPr eaLnBrk="1" hangingPunct="1"/>
            <a:r>
              <a:rPr lang="en-US" altLang="en-US"/>
              <a:t>Both of these forces, however, exhibit diminishing returns:</a:t>
            </a:r>
          </a:p>
          <a:p>
            <a:pPr eaLnBrk="1" hangingPunct="1"/>
            <a:r>
              <a:rPr lang="en-US" altLang="en-US"/>
              <a:t>-- in general, “easiest” innovations with most substantial effects on MEC happen first – benefits to each marginal technological improvement decline over time.</a:t>
            </a:r>
          </a:p>
          <a:p>
            <a:pPr eaLnBrk="1" hangingPunct="1"/>
            <a:r>
              <a:rPr lang="en-US" altLang="en-US"/>
              <a:t> -- in general, “easiest” new resource stocks to find are found first – must exert more and more exploration effort to get the same amount of discovery over time.</a:t>
            </a:r>
          </a:p>
          <a:p>
            <a:pPr eaLnBrk="1" hangingPunct="1"/>
            <a:endParaRPr lang="en-US" altLang="en-US"/>
          </a:p>
          <a:p>
            <a:pPr eaLnBrk="1" hangingPunct="1"/>
            <a:r>
              <a:rPr lang="en-US" altLang="en-US"/>
              <a:t>So, while these two forces may result in falling costs initially, eventually we would expect them to turn upwards.</a:t>
            </a:r>
          </a:p>
          <a:p>
            <a:pPr eaLnBrk="1" hangingPunct="1"/>
            <a:endParaRPr lang="en-US" altLang="en-US"/>
          </a:p>
          <a:p>
            <a:pPr eaLnBrk="1" hangingPunct="1"/>
            <a:r>
              <a:rPr lang="en-US" altLang="en-US"/>
              <a:t>Draw example:  U-shaped marginal extraction costs – MEC and price on vertical axis, time on horizontal.</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0B99AA8-924C-4937-96F3-80FE8460F4EC}" type="slidenum">
              <a:rPr lang="en-US" altLang="en-US" sz="1200"/>
              <a:pPr eaLnBrk="1" hangingPunct="1"/>
              <a:t>34</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64501B4-C9C2-4DB1-9B09-DF226F9588D3}" type="slidenum">
              <a:rPr lang="en-US" altLang="en-US" sz="1200"/>
              <a:pPr eaLnBrk="1" hangingPunct="1"/>
              <a:t>35</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Another way of looking at this – once we use the two-period graph to determine the dynamically efficient allocation (quantities and prices in both periods), we can use that information to graph demand, price and marginal cost in each period as if we had solved the problem separately.</a:t>
            </a:r>
          </a:p>
          <a:p>
            <a:pPr eaLnBrk="1" hangingPunct="1"/>
            <a:endParaRPr lang="en-US" altLang="en-US"/>
          </a:p>
          <a:p>
            <a:pPr eaLnBrk="1" hangingPunct="1"/>
            <a:r>
              <a:rPr lang="en-US" altLang="en-US"/>
              <a:t>Here again, we can see that the quantity that will be extracted in an efficient market is at the intersection of price and demand, which in the case of scarce non-renewables is different than (LESS THAN) the intersection of marginal extraction cost and demand.  </a:t>
            </a:r>
          </a:p>
          <a:p>
            <a:pPr eaLnBrk="1" hangingPunct="1"/>
            <a:endParaRPr lang="en-US" altLang="en-US"/>
          </a:p>
          <a:p>
            <a:pPr eaLnBrk="1" hangingPunct="1"/>
            <a:r>
              <a:rPr lang="en-US" altLang="en-US"/>
              <a:t>The fact that we have a new cost to be concerned about because of scarcity – the cost of forgone future consumption – there is a separation between the marginal extraction cost curve and the “total marginal cost” curve, which is represented by price, the sum of MEC and MUC.</a:t>
            </a:r>
          </a:p>
          <a:p>
            <a:pPr eaLnBrk="1" hangingPunct="1"/>
            <a:endParaRPr lang="en-US" altLang="en-US"/>
          </a:p>
          <a:p>
            <a:pPr eaLnBrk="1" hangingPunct="1"/>
            <a:r>
              <a:rPr lang="en-US" altLang="en-US"/>
              <a:t>Looking at it this way, it is also clear why we can think of the opportunity cost of lost future consumption as a negative externality to current consumption (it imposes an extra cost – MUC).</a:t>
            </a:r>
          </a:p>
          <a:p>
            <a:pPr eaLnBrk="1" hangingPunct="1"/>
            <a:endParaRPr lang="en-US" altLang="en-US"/>
          </a:p>
          <a:p>
            <a:pPr eaLnBrk="1" hangingPunct="1"/>
            <a:r>
              <a:rPr lang="en-US" altLang="en-US"/>
              <a:t>However, in the case of privately-owned non-renewables, there are very powerful market incentives for resource producers to take this extra cost into account.  So in many cases, this “externality” WILL be internalized by the market acting on its own accord.</a:t>
            </a:r>
          </a:p>
          <a:p>
            <a:pPr eaLnBrk="1" hangingPunct="1"/>
            <a:endParaRPr lang="en-US" altLang="en-US"/>
          </a:p>
          <a:p>
            <a:pPr eaLnBrk="1" hangingPunct="1"/>
            <a:r>
              <a:rPr lang="en-US" altLang="en-US"/>
              <a:t>Let’s get into that a bit.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A6190FA-2406-459E-8EA4-942D17DA2AA2}" type="slidenum">
              <a:rPr lang="en-US" altLang="en-US" sz="1200"/>
              <a:pPr eaLnBrk="1" hangingPunct="1"/>
              <a:t>3</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Verdana" panose="020B0604030504040204" pitchFamily="34" charset="0"/>
            </a:endParaRPr>
          </a:p>
        </p:txBody>
      </p:sp>
    </p:spTree>
    <p:extLst>
      <p:ext uri="{BB962C8B-B14F-4D97-AF65-F5344CB8AC3E}">
        <p14:creationId xmlns:p14="http://schemas.microsoft.com/office/powerpoint/2010/main" val="3236702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1F5D55F-59C0-4416-8B16-C7FD5FF3E1F6}" type="slidenum">
              <a:rPr lang="en-US" altLang="en-US" sz="1200"/>
              <a:pPr eaLnBrk="1" hangingPunct="1"/>
              <a:t>4</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953815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1F5D55F-59C0-4416-8B16-C7FD5FF3E1F6}" type="slidenum">
              <a:rPr lang="en-US" altLang="en-US" sz="1200"/>
              <a:pPr eaLnBrk="1" hangingPunct="1"/>
              <a:t>5</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600384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1F5D55F-59C0-4416-8B16-C7FD5FF3E1F6}" type="slidenum">
              <a:rPr lang="en-US" altLang="en-US" sz="1200"/>
              <a:pPr eaLnBrk="1" hangingPunct="1"/>
              <a:t>6</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301952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1F5D55F-59C0-4416-8B16-C7FD5FF3E1F6}" type="slidenum">
              <a:rPr lang="en-US" altLang="en-US" sz="1200"/>
              <a:pPr eaLnBrk="1" hangingPunct="1"/>
              <a:t>7</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is going to become much clearer as we go through an example.  But switch from static to dynamic efficiency is important, so wanted to mention the difference up front.</a:t>
            </a:r>
          </a:p>
          <a:p>
            <a:pPr eaLnBrk="1" hangingPunct="1"/>
            <a:endParaRPr lang="en-US" altLang="en-US"/>
          </a:p>
          <a:p>
            <a:pPr eaLnBrk="1" hangingPunct="1"/>
            <a:r>
              <a:rPr lang="en-US" altLang="en-US"/>
              <a:t>To deal with dynamic problems, we are going to need to tweak our efficiency rule for this new context, and introduce some new tools.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2C63DCC-D44C-4C1E-9DAE-EB7C2F7462E0}" type="slidenum">
              <a:rPr lang="en-US" altLang="en-US" sz="1200"/>
              <a:pPr eaLnBrk="1" hangingPunct="1"/>
              <a:t>8</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scenario that we are going to discuss today is the same two-period model that </a:t>
            </a:r>
            <a:r>
              <a:rPr lang="en-US" altLang="en-US" dirty="0" err="1"/>
              <a:t>Tietenberg</a:t>
            </a:r>
            <a:r>
              <a:rPr lang="en-US" altLang="en-US" dirty="0"/>
              <a:t> goes through in Chapter 5 of the text – same demand curve, same constant MC.</a:t>
            </a:r>
          </a:p>
          <a:p>
            <a:pPr eaLnBrk="1" hangingPunct="1"/>
            <a:endParaRPr lang="en-US" altLang="en-US" dirty="0"/>
          </a:p>
          <a:p>
            <a:pPr eaLnBrk="1" hangingPunct="1"/>
            <a:r>
              <a:rPr lang="en-US" altLang="en-US" dirty="0"/>
              <a:t>So you can go through this again with </a:t>
            </a:r>
            <a:r>
              <a:rPr lang="en-US" altLang="en-US" dirty="0" err="1"/>
              <a:t>Tietenberg</a:t>
            </a:r>
            <a:r>
              <a:rPr lang="en-US" altLang="en-US" dirty="0"/>
              <a:t> if you find that helpful.</a:t>
            </a:r>
          </a:p>
          <a:p>
            <a:pPr eaLnBrk="1" hangingPunct="1"/>
            <a:endParaRPr lang="en-US" altLang="en-US" dirty="0"/>
          </a:p>
          <a:p>
            <a:pPr eaLnBrk="1" hangingPunct="1"/>
            <a:r>
              <a:rPr lang="en-US" altLang="en-US" dirty="0"/>
              <a:t>Read demand curve and MC from the slide.  We have some demand curve – which is going to be the same in each period, to keep things simple here – and some constant marginal extraction cost (equal to $2/unit).</a:t>
            </a:r>
          </a:p>
          <a:p>
            <a:pPr eaLnBrk="1" hangingPunct="1"/>
            <a:endParaRPr lang="en-US" altLang="en-US" dirty="0"/>
          </a:p>
          <a:p>
            <a:pPr eaLnBrk="1" hangingPunct="1"/>
            <a:r>
              <a:rPr lang="en-US" altLang="en-US" dirty="0"/>
              <a:t>We have a total stock of oil, which is equal to 20 units.</a:t>
            </a:r>
          </a:p>
          <a:p>
            <a:pPr eaLnBrk="1" hangingPunct="1"/>
            <a:endParaRPr lang="en-US" altLang="en-US" dirty="0"/>
          </a:p>
          <a:p>
            <a:pPr eaLnBrk="1" hangingPunct="1"/>
            <a:r>
              <a:rPr lang="en-US" altLang="en-US" dirty="0"/>
              <a:t>The discount rate is 10%, or .10</a:t>
            </a:r>
          </a:p>
          <a:p>
            <a:pPr eaLnBrk="1" hangingPunct="1"/>
            <a:endParaRPr lang="en-US" altLang="en-US" dirty="0"/>
          </a:p>
          <a:p>
            <a:pPr eaLnBrk="1" hangingPunct="1"/>
            <a:r>
              <a:rPr lang="en-US" altLang="en-US" dirty="0"/>
              <a:t>And when I use the abbreviation PVNB, I mean “present value of net benefits”&gt;</a:t>
            </a:r>
          </a:p>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sz="2400">
                <a:solidFill>
                  <a:schemeClr val="tx1"/>
                </a:solidFill>
                <a:latin typeface="Times New Roman" panose="02020603050405020304" pitchFamily="18" charset="0"/>
              </a:defRPr>
            </a:lvl1pPr>
            <a:lvl2pPr marL="742950" indent="-285750" defTabSz="963613" eaLnBrk="0" hangingPunct="0">
              <a:defRPr sz="2400">
                <a:solidFill>
                  <a:schemeClr val="tx1"/>
                </a:solidFill>
                <a:latin typeface="Times New Roman" panose="02020603050405020304" pitchFamily="18" charset="0"/>
              </a:defRPr>
            </a:lvl2pPr>
            <a:lvl3pPr marL="1143000" indent="-228600" defTabSz="963613" eaLnBrk="0" hangingPunct="0">
              <a:defRPr sz="2400">
                <a:solidFill>
                  <a:schemeClr val="tx1"/>
                </a:solidFill>
                <a:latin typeface="Times New Roman" panose="02020603050405020304" pitchFamily="18" charset="0"/>
              </a:defRPr>
            </a:lvl3pPr>
            <a:lvl4pPr marL="1600200" indent="-228600" defTabSz="963613" eaLnBrk="0" hangingPunct="0">
              <a:defRPr sz="2400">
                <a:solidFill>
                  <a:schemeClr val="tx1"/>
                </a:solidFill>
                <a:latin typeface="Times New Roman" panose="02020603050405020304" pitchFamily="18" charset="0"/>
              </a:defRPr>
            </a:lvl4pPr>
            <a:lvl5pPr marL="2057400" indent="-228600" defTabSz="963613" eaLnBrk="0" hangingPunct="0">
              <a:defRPr sz="2400">
                <a:solidFill>
                  <a:schemeClr val="tx1"/>
                </a:solidFill>
                <a:latin typeface="Times New Roman" panose="02020603050405020304" pitchFamily="18" charset="0"/>
              </a:defRPr>
            </a:lvl5pPr>
            <a:lvl6pPr marL="2514600" indent="-228600" defTabSz="9636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36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36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3613"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3EE64C7-F762-4972-8A64-C334F3D9128E}" type="slidenum">
              <a:rPr lang="en-US" altLang="en-US" sz="1200"/>
              <a:pPr eaLnBrk="1" hangingPunct="1"/>
              <a:t>10</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OK, in our two-period model, there are two periods – one and two.  And after that, time comes to an end for our purposes.  (We will move on to the case of n periods/infinite horizon soon enough, but this is where we start.)</a:t>
            </a:r>
          </a:p>
          <a:p>
            <a:pPr eaLnBrk="1" hangingPunct="1"/>
            <a:endParaRPr lang="en-US" altLang="en-US" dirty="0"/>
          </a:p>
          <a:p>
            <a:pPr eaLnBrk="1" hangingPunct="1"/>
            <a:r>
              <a:rPr lang="en-US" altLang="en-US" dirty="0"/>
              <a:t>What is the efficient rate at which we should extract this non-renewable resource in each period?</a:t>
            </a:r>
          </a:p>
          <a:p>
            <a:pPr eaLnBrk="1" hangingPunct="1"/>
            <a:endParaRPr lang="en-US" altLang="en-US" dirty="0"/>
          </a:p>
          <a:p>
            <a:pPr eaLnBrk="1" hangingPunct="1"/>
            <a:r>
              <a:rPr lang="en-US" altLang="en-US" dirty="0"/>
              <a:t>Let’s start out by assuming that we can just figure out the efficient quantity of oil to extract from an oil well by solving the same static efficiency problem that we have been solving in each period.</a:t>
            </a:r>
          </a:p>
          <a:p>
            <a:pPr eaLnBrk="1" hangingPunct="1"/>
            <a:endParaRPr lang="en-US" altLang="en-US" dirty="0"/>
          </a:p>
          <a:p>
            <a:pPr eaLnBrk="1" hangingPunct="1"/>
            <a:r>
              <a:rPr lang="en-US" altLang="en-US" dirty="0"/>
              <a:t>We will just maximize net benefits in the first period by solving for the efficient quantity.  </a:t>
            </a:r>
          </a:p>
          <a:p>
            <a:pPr eaLnBrk="1" hangingPunct="1"/>
            <a:endParaRPr lang="en-US" altLang="en-US" dirty="0"/>
          </a:p>
          <a:p>
            <a:pPr eaLnBrk="1" hangingPunct="1"/>
            <a:r>
              <a:rPr lang="en-US" altLang="en-US" dirty="0"/>
              <a:t>Then some time will pass and we will be in the second period, and we will do the same thing again. </a:t>
            </a:r>
          </a:p>
          <a:p>
            <a:pPr eaLnBrk="1" hangingPunct="1"/>
            <a:endParaRPr lang="en-US" altLang="en-US" dirty="0"/>
          </a:p>
          <a:p>
            <a:pPr eaLnBrk="1" hangingPunct="1"/>
            <a:r>
              <a:rPr lang="en-US" altLang="en-US" dirty="0"/>
              <a:t>Because demand and MC are not going to change, the answer to the static efficiency problem will be the same in each period.</a:t>
            </a:r>
          </a:p>
          <a:p>
            <a:pPr eaLnBrk="1" hangingPunct="1"/>
            <a:endParaRPr lang="en-US" altLang="en-US" dirty="0"/>
          </a:p>
          <a:p>
            <a:pPr eaLnBrk="1" hangingPunct="1"/>
            <a:r>
              <a:rPr lang="en-US" altLang="en-US" dirty="0"/>
              <a:t>If we do that, we will want to consume 15 units in the first period, and 15 units in the second.</a:t>
            </a:r>
          </a:p>
          <a:p>
            <a:pPr eaLnBrk="1" hangingPunct="1"/>
            <a:endParaRPr lang="en-US" altLang="en-US" dirty="0"/>
          </a:p>
          <a:p>
            <a:pPr eaLnBrk="1" hangingPunct="1"/>
            <a:r>
              <a:rPr lang="en-US" altLang="en-US" dirty="0"/>
              <a:t>Total consumption will be 30 units.</a:t>
            </a:r>
          </a:p>
          <a:p>
            <a:pPr eaLnBrk="1" hangingPunct="1"/>
            <a:endParaRPr lang="en-US" altLang="en-US" dirty="0"/>
          </a:p>
          <a:p>
            <a:pPr eaLnBrk="1" hangingPunct="1"/>
            <a:r>
              <a:rPr lang="en-US" altLang="en-US" dirty="0"/>
              <a:t>But wait, we have just exceeded our finite stock of 20 units!</a:t>
            </a:r>
          </a:p>
          <a:p>
            <a:pPr eaLnBrk="1" hangingPunct="1"/>
            <a:endParaRPr lang="en-US" altLang="en-US" dirty="0"/>
          </a:p>
          <a:p>
            <a:pPr eaLnBrk="1" hangingPunct="1"/>
            <a:r>
              <a:rPr lang="en-US" altLang="en-US" dirty="0"/>
              <a:t>So where there is scarcity, we can’t just solve the static efficiency problem “myopically” in each period.  If we actually had a stock of 30 units or 50 or 100 – if the resource was not scarce, given our parameters, there would be no problem with doing this.</a:t>
            </a:r>
          </a:p>
          <a:p>
            <a:pPr eaLnBrk="1" hangingPunct="1"/>
            <a:endParaRPr lang="en-US" altLang="en-US" dirty="0"/>
          </a:p>
          <a:p>
            <a:pPr eaLnBrk="1" hangingPunct="1"/>
            <a:r>
              <a:rPr lang="en-US" altLang="en-US" dirty="0"/>
              <a:t>But the resource IS scarce.  So we will have to figure out a new rule for economically efficient extraction.</a:t>
            </a:r>
          </a:p>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31597D8-7752-4C57-8875-E2A046CC34BB}" type="slidenum">
              <a:rPr lang="en-US" altLang="en-US"/>
              <a:pPr/>
              <a:t>‹#›</a:t>
            </a:fld>
            <a:endParaRPr lang="en-US" altLang="en-US"/>
          </a:p>
        </p:txBody>
      </p:sp>
    </p:spTree>
    <p:extLst>
      <p:ext uri="{BB962C8B-B14F-4D97-AF65-F5344CB8AC3E}">
        <p14:creationId xmlns:p14="http://schemas.microsoft.com/office/powerpoint/2010/main" val="2535169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AE023D7-7DF2-48A0-ADD9-DCE93170DE34}" type="slidenum">
              <a:rPr lang="en-US" altLang="en-US"/>
              <a:pPr/>
              <a:t>‹#›</a:t>
            </a:fld>
            <a:endParaRPr lang="en-US" altLang="en-US"/>
          </a:p>
        </p:txBody>
      </p:sp>
    </p:spTree>
    <p:extLst>
      <p:ext uri="{BB962C8B-B14F-4D97-AF65-F5344CB8AC3E}">
        <p14:creationId xmlns:p14="http://schemas.microsoft.com/office/powerpoint/2010/main" val="4178623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F6041D7-7530-4523-903B-33569B4FC7E7}" type="slidenum">
              <a:rPr lang="en-US" altLang="en-US"/>
              <a:pPr/>
              <a:t>‹#›</a:t>
            </a:fld>
            <a:endParaRPr lang="en-US" altLang="en-US"/>
          </a:p>
        </p:txBody>
      </p:sp>
    </p:spTree>
    <p:extLst>
      <p:ext uri="{BB962C8B-B14F-4D97-AF65-F5344CB8AC3E}">
        <p14:creationId xmlns:p14="http://schemas.microsoft.com/office/powerpoint/2010/main" val="72665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B774836-FB6A-4257-B290-CD0D293FABC3}" type="slidenum">
              <a:rPr lang="en-US" altLang="en-US"/>
              <a:pPr/>
              <a:t>‹#›</a:t>
            </a:fld>
            <a:endParaRPr lang="en-US" altLang="en-US"/>
          </a:p>
        </p:txBody>
      </p:sp>
    </p:spTree>
    <p:extLst>
      <p:ext uri="{BB962C8B-B14F-4D97-AF65-F5344CB8AC3E}">
        <p14:creationId xmlns:p14="http://schemas.microsoft.com/office/powerpoint/2010/main" val="2887453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E5AD348-429D-4459-A31F-DE4FDA43376B}" type="slidenum">
              <a:rPr lang="en-US" altLang="en-US"/>
              <a:pPr/>
              <a:t>‹#›</a:t>
            </a:fld>
            <a:endParaRPr lang="en-US" altLang="en-US"/>
          </a:p>
        </p:txBody>
      </p:sp>
    </p:spTree>
    <p:extLst>
      <p:ext uri="{BB962C8B-B14F-4D97-AF65-F5344CB8AC3E}">
        <p14:creationId xmlns:p14="http://schemas.microsoft.com/office/powerpoint/2010/main" val="56830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2FB510E-B410-4ACB-B39D-7280823AD059}" type="slidenum">
              <a:rPr lang="en-US" altLang="en-US"/>
              <a:pPr/>
              <a:t>‹#›</a:t>
            </a:fld>
            <a:endParaRPr lang="en-US" altLang="en-US"/>
          </a:p>
        </p:txBody>
      </p:sp>
    </p:spTree>
    <p:extLst>
      <p:ext uri="{BB962C8B-B14F-4D97-AF65-F5344CB8AC3E}">
        <p14:creationId xmlns:p14="http://schemas.microsoft.com/office/powerpoint/2010/main" val="365301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9E139DB-B66B-4178-8FB3-C3EA9E0E30F9}" type="slidenum">
              <a:rPr lang="en-US" altLang="en-US"/>
              <a:pPr/>
              <a:t>‹#›</a:t>
            </a:fld>
            <a:endParaRPr lang="en-US" altLang="en-US"/>
          </a:p>
        </p:txBody>
      </p:sp>
    </p:spTree>
    <p:extLst>
      <p:ext uri="{BB962C8B-B14F-4D97-AF65-F5344CB8AC3E}">
        <p14:creationId xmlns:p14="http://schemas.microsoft.com/office/powerpoint/2010/main" val="318312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C104245-A19D-462F-BFA3-B41A5C11F4D0}" type="slidenum">
              <a:rPr lang="en-US" altLang="en-US"/>
              <a:pPr/>
              <a:t>‹#›</a:t>
            </a:fld>
            <a:endParaRPr lang="en-US" altLang="en-US"/>
          </a:p>
        </p:txBody>
      </p:sp>
    </p:spTree>
    <p:extLst>
      <p:ext uri="{BB962C8B-B14F-4D97-AF65-F5344CB8AC3E}">
        <p14:creationId xmlns:p14="http://schemas.microsoft.com/office/powerpoint/2010/main" val="330816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FAD8CA5-6758-401B-A7D3-AEC00C82B3D3}" type="slidenum">
              <a:rPr lang="en-US" altLang="en-US"/>
              <a:pPr/>
              <a:t>‹#›</a:t>
            </a:fld>
            <a:endParaRPr lang="en-US" altLang="en-US"/>
          </a:p>
        </p:txBody>
      </p:sp>
    </p:spTree>
    <p:extLst>
      <p:ext uri="{BB962C8B-B14F-4D97-AF65-F5344CB8AC3E}">
        <p14:creationId xmlns:p14="http://schemas.microsoft.com/office/powerpoint/2010/main" val="361517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EFC9B47-D2A3-4034-8A68-FBA7991C699D}" type="slidenum">
              <a:rPr lang="en-US" altLang="en-US"/>
              <a:pPr/>
              <a:t>‹#›</a:t>
            </a:fld>
            <a:endParaRPr lang="en-US" altLang="en-US"/>
          </a:p>
        </p:txBody>
      </p:sp>
    </p:spTree>
    <p:extLst>
      <p:ext uri="{BB962C8B-B14F-4D97-AF65-F5344CB8AC3E}">
        <p14:creationId xmlns:p14="http://schemas.microsoft.com/office/powerpoint/2010/main" val="557499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C2BF145-0377-4971-93B7-52CA905E00D7}" type="slidenum">
              <a:rPr lang="en-US" altLang="en-US"/>
              <a:pPr/>
              <a:t>‹#›</a:t>
            </a:fld>
            <a:endParaRPr lang="en-US" altLang="en-US"/>
          </a:p>
        </p:txBody>
      </p:sp>
    </p:spTree>
    <p:extLst>
      <p:ext uri="{BB962C8B-B14F-4D97-AF65-F5344CB8AC3E}">
        <p14:creationId xmlns:p14="http://schemas.microsoft.com/office/powerpoint/2010/main" val="199213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172C273-FA69-429E-A42A-CCBB0FBA27F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2.xml"/><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7.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7.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10.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9BA8BB9-888A-474F-92C8-CB98DE23F7CF}" type="slidenum">
              <a:rPr lang="en-US" altLang="en-US" sz="1400"/>
              <a:pPr eaLnBrk="1" hangingPunct="1"/>
              <a:t>1</a:t>
            </a:fld>
            <a:endParaRPr lang="en-US" altLang="en-US" sz="1400"/>
          </a:p>
        </p:txBody>
      </p:sp>
      <p:sp>
        <p:nvSpPr>
          <p:cNvPr id="9219" name="Rectangle 2"/>
          <p:cNvSpPr>
            <a:spLocks noGrp="1" noChangeArrowheads="1"/>
          </p:cNvSpPr>
          <p:nvPr>
            <p:ph type="ctrTitle"/>
          </p:nvPr>
        </p:nvSpPr>
        <p:spPr>
          <a:xfrm>
            <a:off x="152400" y="1752600"/>
            <a:ext cx="8839200" cy="1676400"/>
          </a:xfrm>
        </p:spPr>
        <p:txBody>
          <a:bodyPr/>
          <a:lstStyle/>
          <a:p>
            <a:pPr eaLnBrk="1" hangingPunct="1"/>
            <a:r>
              <a:rPr lang="en-US" altLang="en-US" sz="3800" b="1" dirty="0">
                <a:solidFill>
                  <a:srgbClr val="0070C0"/>
                </a:solidFill>
                <a:latin typeface="Calibri" panose="020F0502020204030204" pitchFamily="34" charset="0"/>
              </a:rPr>
              <a:t>4. Economics of Non-renewable Resources:</a:t>
            </a:r>
            <a:br>
              <a:rPr lang="en-US" altLang="en-US" sz="3800" b="1" dirty="0">
                <a:solidFill>
                  <a:srgbClr val="0070C0"/>
                </a:solidFill>
                <a:latin typeface="Calibri" panose="020F0502020204030204" pitchFamily="34" charset="0"/>
              </a:rPr>
            </a:br>
            <a:r>
              <a:rPr lang="en-US" altLang="en-US" sz="3800" b="1" dirty="0">
                <a:solidFill>
                  <a:srgbClr val="0070C0"/>
                </a:solidFill>
                <a:latin typeface="Calibri" panose="020F0502020204030204" pitchFamily="34" charset="0"/>
              </a:rPr>
              <a:t>Optimal Extraction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0E38B12-082D-4C2B-82A0-B2B2707A7B21}" type="slidenum">
              <a:rPr lang="en-US" altLang="en-US" sz="1400"/>
              <a:pPr eaLnBrk="1" hangingPunct="1"/>
              <a:t>10</a:t>
            </a:fld>
            <a:endParaRPr lang="en-US" altLang="en-US" sz="1400"/>
          </a:p>
        </p:txBody>
      </p:sp>
      <p:sp>
        <p:nvSpPr>
          <p:cNvPr id="13315" name="Rectangle 2"/>
          <p:cNvSpPr>
            <a:spLocks noGrp="1" noChangeArrowheads="1"/>
          </p:cNvSpPr>
          <p:nvPr>
            <p:ph type="title"/>
          </p:nvPr>
        </p:nvSpPr>
        <p:spPr>
          <a:xfrm>
            <a:off x="533400" y="457200"/>
            <a:ext cx="8153400" cy="609600"/>
          </a:xfrm>
        </p:spPr>
        <p:txBody>
          <a:bodyPr/>
          <a:lstStyle/>
          <a:p>
            <a:pPr eaLnBrk="1" hangingPunct="1"/>
            <a:r>
              <a:rPr lang="en-US" altLang="en-US" sz="2800" b="1"/>
              <a:t>Problem with Static Efficiency and Non-renewables</a:t>
            </a:r>
          </a:p>
        </p:txBody>
      </p:sp>
      <p:sp>
        <p:nvSpPr>
          <p:cNvPr id="13316" name="Line 3"/>
          <p:cNvSpPr>
            <a:spLocks noChangeShapeType="1"/>
          </p:cNvSpPr>
          <p:nvPr/>
        </p:nvSpPr>
        <p:spPr bwMode="auto">
          <a:xfrm flipV="1">
            <a:off x="304800" y="2362200"/>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7" name="Line 4"/>
          <p:cNvSpPr>
            <a:spLocks noChangeShapeType="1"/>
          </p:cNvSpPr>
          <p:nvPr/>
        </p:nvSpPr>
        <p:spPr bwMode="auto">
          <a:xfrm>
            <a:off x="304800" y="4800600"/>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Line 5"/>
          <p:cNvSpPr>
            <a:spLocks noChangeShapeType="1"/>
          </p:cNvSpPr>
          <p:nvPr/>
        </p:nvSpPr>
        <p:spPr bwMode="auto">
          <a:xfrm>
            <a:off x="304800" y="2971800"/>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6"/>
          <p:cNvSpPr>
            <a:spLocks noChangeShapeType="1"/>
          </p:cNvSpPr>
          <p:nvPr/>
        </p:nvSpPr>
        <p:spPr bwMode="auto">
          <a:xfrm>
            <a:off x="304800" y="4419600"/>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Line 7"/>
          <p:cNvSpPr>
            <a:spLocks noChangeShapeType="1"/>
          </p:cNvSpPr>
          <p:nvPr/>
        </p:nvSpPr>
        <p:spPr bwMode="auto">
          <a:xfrm>
            <a:off x="2514600" y="4419600"/>
            <a:ext cx="0" cy="381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1" name="Text Box 8"/>
          <p:cNvSpPr txBox="1">
            <a:spLocks noChangeArrowheads="1"/>
          </p:cNvSpPr>
          <p:nvPr/>
        </p:nvSpPr>
        <p:spPr bwMode="auto">
          <a:xfrm>
            <a:off x="0" y="22098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3322" name="Text Box 9"/>
          <p:cNvSpPr txBox="1">
            <a:spLocks noChangeArrowheads="1"/>
          </p:cNvSpPr>
          <p:nvPr/>
        </p:nvSpPr>
        <p:spPr bwMode="auto">
          <a:xfrm>
            <a:off x="2667000" y="4800600"/>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3323" name="Text Box 10"/>
          <p:cNvSpPr txBox="1">
            <a:spLocks noChangeArrowheads="1"/>
          </p:cNvSpPr>
          <p:nvPr/>
        </p:nvSpPr>
        <p:spPr bwMode="auto">
          <a:xfrm>
            <a:off x="3200400" y="4240213"/>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3324" name="Text Box 11"/>
          <p:cNvSpPr txBox="1">
            <a:spLocks noChangeArrowheads="1"/>
          </p:cNvSpPr>
          <p:nvPr/>
        </p:nvSpPr>
        <p:spPr bwMode="auto">
          <a:xfrm>
            <a:off x="76200" y="2819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3325" name="Text Box 12"/>
          <p:cNvSpPr txBox="1">
            <a:spLocks noChangeArrowheads="1"/>
          </p:cNvSpPr>
          <p:nvPr/>
        </p:nvSpPr>
        <p:spPr bwMode="auto">
          <a:xfrm>
            <a:off x="2438400" y="1295400"/>
            <a:ext cx="3276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Demand for oil: </a:t>
            </a:r>
            <a:r>
              <a:rPr lang="en-US" altLang="en-US" sz="2000" i="1"/>
              <a:t>MB </a:t>
            </a:r>
            <a:r>
              <a:rPr lang="en-US" altLang="en-US" sz="2000"/>
              <a:t>= 8- 0.4</a:t>
            </a:r>
            <a:r>
              <a:rPr lang="en-US" altLang="en-US" sz="2000" i="1"/>
              <a:t>q</a:t>
            </a:r>
          </a:p>
        </p:txBody>
      </p:sp>
      <p:sp>
        <p:nvSpPr>
          <p:cNvPr id="13326" name="Text Box 13"/>
          <p:cNvSpPr txBox="1">
            <a:spLocks noChangeArrowheads="1"/>
          </p:cNvSpPr>
          <p:nvPr/>
        </p:nvSpPr>
        <p:spPr bwMode="auto">
          <a:xfrm>
            <a:off x="2286000" y="3325813"/>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3327" name="Line 14"/>
          <p:cNvSpPr>
            <a:spLocks noChangeShapeType="1"/>
          </p:cNvSpPr>
          <p:nvPr/>
        </p:nvSpPr>
        <p:spPr bwMode="auto">
          <a:xfrm flipH="1">
            <a:off x="1981200" y="3657600"/>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28" name="Text Box 15"/>
          <p:cNvSpPr txBox="1">
            <a:spLocks noChangeArrowheads="1"/>
          </p:cNvSpPr>
          <p:nvPr/>
        </p:nvSpPr>
        <p:spPr bwMode="auto">
          <a:xfrm>
            <a:off x="2286000" y="4800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3329" name="Text Box 16"/>
          <p:cNvSpPr txBox="1">
            <a:spLocks noChangeArrowheads="1"/>
          </p:cNvSpPr>
          <p:nvPr/>
        </p:nvSpPr>
        <p:spPr bwMode="auto">
          <a:xfrm>
            <a:off x="1225550" y="2360613"/>
            <a:ext cx="106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a:t>
            </a:r>
          </a:p>
          <a:p>
            <a:pPr algn="ctr" eaLnBrk="1" hangingPunct="1"/>
            <a:r>
              <a:rPr lang="en-US" altLang="en-US" sz="1800" b="1">
                <a:latin typeface="Arial" panose="020B0604020202020204" pitchFamily="34" charset="0"/>
              </a:rPr>
              <a:t>#1</a:t>
            </a:r>
          </a:p>
        </p:txBody>
      </p:sp>
      <p:sp>
        <p:nvSpPr>
          <p:cNvPr id="13330" name="Text Box 29"/>
          <p:cNvSpPr txBox="1">
            <a:spLocks noChangeArrowheads="1"/>
          </p:cNvSpPr>
          <p:nvPr/>
        </p:nvSpPr>
        <p:spPr bwMode="auto">
          <a:xfrm>
            <a:off x="2743200" y="5791200"/>
            <a:ext cx="3394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b="1"/>
              <a:t>15+15=30 &gt; 20 units available</a:t>
            </a:r>
          </a:p>
        </p:txBody>
      </p:sp>
      <p:sp>
        <p:nvSpPr>
          <p:cNvPr id="13332" name="Text Box 32"/>
          <p:cNvSpPr txBox="1">
            <a:spLocks noChangeArrowheads="1"/>
          </p:cNvSpPr>
          <p:nvPr/>
        </p:nvSpPr>
        <p:spPr bwMode="auto">
          <a:xfrm>
            <a:off x="76200" y="4267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3333" name="Text Box 36"/>
          <p:cNvSpPr txBox="1">
            <a:spLocks noChangeArrowheads="1"/>
          </p:cNvSpPr>
          <p:nvPr/>
        </p:nvSpPr>
        <p:spPr bwMode="auto">
          <a:xfrm>
            <a:off x="76200" y="47244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
        <p:nvSpPr>
          <p:cNvPr id="13334" name="Line 37"/>
          <p:cNvSpPr>
            <a:spLocks noChangeShapeType="1"/>
          </p:cNvSpPr>
          <p:nvPr/>
        </p:nvSpPr>
        <p:spPr bwMode="auto">
          <a:xfrm flipV="1">
            <a:off x="4864100" y="2389188"/>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35" name="Line 38"/>
          <p:cNvSpPr>
            <a:spLocks noChangeShapeType="1"/>
          </p:cNvSpPr>
          <p:nvPr/>
        </p:nvSpPr>
        <p:spPr bwMode="auto">
          <a:xfrm>
            <a:off x="4864100" y="4827588"/>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36" name="Line 39"/>
          <p:cNvSpPr>
            <a:spLocks noChangeShapeType="1"/>
          </p:cNvSpPr>
          <p:nvPr/>
        </p:nvSpPr>
        <p:spPr bwMode="auto">
          <a:xfrm>
            <a:off x="4864100" y="2998788"/>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7" name="Line 40"/>
          <p:cNvSpPr>
            <a:spLocks noChangeShapeType="1"/>
          </p:cNvSpPr>
          <p:nvPr/>
        </p:nvSpPr>
        <p:spPr bwMode="auto">
          <a:xfrm>
            <a:off x="4864100" y="4446588"/>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8" name="Line 41"/>
          <p:cNvSpPr>
            <a:spLocks noChangeShapeType="1"/>
          </p:cNvSpPr>
          <p:nvPr/>
        </p:nvSpPr>
        <p:spPr bwMode="auto">
          <a:xfrm>
            <a:off x="7073900" y="4446588"/>
            <a:ext cx="0" cy="381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39" name="Text Box 42"/>
          <p:cNvSpPr txBox="1">
            <a:spLocks noChangeArrowheads="1"/>
          </p:cNvSpPr>
          <p:nvPr/>
        </p:nvSpPr>
        <p:spPr bwMode="auto">
          <a:xfrm>
            <a:off x="4559300" y="223678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3340" name="Text Box 43"/>
          <p:cNvSpPr txBox="1">
            <a:spLocks noChangeArrowheads="1"/>
          </p:cNvSpPr>
          <p:nvPr/>
        </p:nvSpPr>
        <p:spPr bwMode="auto">
          <a:xfrm>
            <a:off x="7226300" y="4827588"/>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3341" name="Text Box 44"/>
          <p:cNvSpPr txBox="1">
            <a:spLocks noChangeArrowheads="1"/>
          </p:cNvSpPr>
          <p:nvPr/>
        </p:nvSpPr>
        <p:spPr bwMode="auto">
          <a:xfrm>
            <a:off x="7759700" y="4267200"/>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3342" name="Text Box 45"/>
          <p:cNvSpPr txBox="1">
            <a:spLocks noChangeArrowheads="1"/>
          </p:cNvSpPr>
          <p:nvPr/>
        </p:nvSpPr>
        <p:spPr bwMode="auto">
          <a:xfrm>
            <a:off x="4635500" y="28463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3343" name="Text Box 46"/>
          <p:cNvSpPr txBox="1">
            <a:spLocks noChangeArrowheads="1"/>
          </p:cNvSpPr>
          <p:nvPr/>
        </p:nvSpPr>
        <p:spPr bwMode="auto">
          <a:xfrm>
            <a:off x="6845300" y="3352800"/>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3344" name="Line 47"/>
          <p:cNvSpPr>
            <a:spLocks noChangeShapeType="1"/>
          </p:cNvSpPr>
          <p:nvPr/>
        </p:nvSpPr>
        <p:spPr bwMode="auto">
          <a:xfrm flipH="1">
            <a:off x="6540500" y="3684588"/>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45" name="Text Box 48"/>
          <p:cNvSpPr txBox="1">
            <a:spLocks noChangeArrowheads="1"/>
          </p:cNvSpPr>
          <p:nvPr/>
        </p:nvSpPr>
        <p:spPr bwMode="auto">
          <a:xfrm>
            <a:off x="6845300" y="4827588"/>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3346" name="Text Box 49"/>
          <p:cNvSpPr txBox="1">
            <a:spLocks noChangeArrowheads="1"/>
          </p:cNvSpPr>
          <p:nvPr/>
        </p:nvSpPr>
        <p:spPr bwMode="auto">
          <a:xfrm>
            <a:off x="5784850" y="2387600"/>
            <a:ext cx="106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a:t>
            </a:r>
          </a:p>
          <a:p>
            <a:pPr algn="ctr" eaLnBrk="1" hangingPunct="1"/>
            <a:r>
              <a:rPr lang="en-US" altLang="en-US" sz="1800" b="1">
                <a:latin typeface="Arial" panose="020B0604020202020204" pitchFamily="34" charset="0"/>
              </a:rPr>
              <a:t>#2</a:t>
            </a:r>
          </a:p>
        </p:txBody>
      </p:sp>
      <p:sp>
        <p:nvSpPr>
          <p:cNvPr id="13347" name="Text Box 50"/>
          <p:cNvSpPr txBox="1">
            <a:spLocks noChangeArrowheads="1"/>
          </p:cNvSpPr>
          <p:nvPr/>
        </p:nvSpPr>
        <p:spPr bwMode="auto">
          <a:xfrm>
            <a:off x="4635500" y="42941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3348" name="Text Box 51"/>
          <p:cNvSpPr txBox="1">
            <a:spLocks noChangeArrowheads="1"/>
          </p:cNvSpPr>
          <p:nvPr/>
        </p:nvSpPr>
        <p:spPr bwMode="auto">
          <a:xfrm>
            <a:off x="4635500" y="47513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7EB3EF4-93CB-4E0B-A4E4-226A7CC2D047}" type="slidenum">
              <a:rPr lang="en-US" altLang="en-US" sz="1400"/>
              <a:pPr eaLnBrk="1" hangingPunct="1"/>
              <a:t>11</a:t>
            </a:fld>
            <a:endParaRPr lang="en-US" altLang="en-US" sz="1400"/>
          </a:p>
        </p:txBody>
      </p:sp>
      <p:sp>
        <p:nvSpPr>
          <p:cNvPr id="14339" name="Rectangle 2"/>
          <p:cNvSpPr>
            <a:spLocks noGrp="1" noChangeArrowheads="1"/>
          </p:cNvSpPr>
          <p:nvPr>
            <p:ph type="title"/>
          </p:nvPr>
        </p:nvSpPr>
        <p:spPr>
          <a:xfrm>
            <a:off x="381000" y="228600"/>
            <a:ext cx="8382000" cy="914400"/>
          </a:xfrm>
        </p:spPr>
        <p:txBody>
          <a:bodyPr/>
          <a:lstStyle/>
          <a:p>
            <a:pPr eaLnBrk="1" hangingPunct="1"/>
            <a:r>
              <a:rPr lang="en-US" altLang="en-US" sz="2400" b="1"/>
              <a:t>First Candidate for Two-period Consumption Allocation</a:t>
            </a:r>
          </a:p>
        </p:txBody>
      </p:sp>
      <p:sp>
        <p:nvSpPr>
          <p:cNvPr id="14340" name="Rectangle 3"/>
          <p:cNvSpPr>
            <a:spLocks noGrp="1" noChangeArrowheads="1"/>
          </p:cNvSpPr>
          <p:nvPr>
            <p:ph type="body" idx="1"/>
          </p:nvPr>
        </p:nvSpPr>
        <p:spPr>
          <a:xfrm>
            <a:off x="685800" y="1371600"/>
            <a:ext cx="7772400" cy="609600"/>
          </a:xfrm>
        </p:spPr>
        <p:txBody>
          <a:bodyPr/>
          <a:lstStyle/>
          <a:p>
            <a:pPr eaLnBrk="1" hangingPunct="1">
              <a:lnSpc>
                <a:spcPct val="90000"/>
              </a:lnSpc>
            </a:pPr>
            <a:r>
              <a:rPr lang="en-US" altLang="en-US" sz="1800"/>
              <a:t>Candidate 1: Extract 15 in period 1, and leave whatever is left over (5) for consumption in period 2.</a:t>
            </a:r>
          </a:p>
          <a:p>
            <a:pPr eaLnBrk="1" hangingPunct="1">
              <a:lnSpc>
                <a:spcPct val="90000"/>
              </a:lnSpc>
              <a:buFontTx/>
              <a:buNone/>
            </a:pPr>
            <a:endParaRPr lang="en-US" altLang="en-US" sz="1800"/>
          </a:p>
          <a:p>
            <a:pPr eaLnBrk="1" hangingPunct="1">
              <a:lnSpc>
                <a:spcPct val="90000"/>
              </a:lnSpc>
              <a:buFontTx/>
              <a:buNone/>
            </a:pPr>
            <a:endParaRPr lang="en-US" altLang="en-US" sz="2000"/>
          </a:p>
          <a:p>
            <a:pPr eaLnBrk="1" hangingPunct="1">
              <a:lnSpc>
                <a:spcPct val="90000"/>
              </a:lnSpc>
              <a:buFontTx/>
              <a:buNone/>
            </a:pPr>
            <a:endParaRPr lang="en-US" altLang="en-US" sz="2000"/>
          </a:p>
          <a:p>
            <a:pPr eaLnBrk="1" hangingPunct="1">
              <a:lnSpc>
                <a:spcPct val="90000"/>
              </a:lnSpc>
              <a:buFontTx/>
              <a:buNone/>
            </a:pPr>
            <a:endParaRPr lang="en-US" altLang="en-US" sz="2000"/>
          </a:p>
        </p:txBody>
      </p:sp>
      <p:sp>
        <p:nvSpPr>
          <p:cNvPr id="14342" name="Line 45"/>
          <p:cNvSpPr>
            <a:spLocks noChangeShapeType="1"/>
          </p:cNvSpPr>
          <p:nvPr/>
        </p:nvSpPr>
        <p:spPr bwMode="auto">
          <a:xfrm>
            <a:off x="304800" y="4800600"/>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3" name="Line 48"/>
          <p:cNvSpPr>
            <a:spLocks noChangeShapeType="1"/>
          </p:cNvSpPr>
          <p:nvPr/>
        </p:nvSpPr>
        <p:spPr bwMode="auto">
          <a:xfrm>
            <a:off x="2514600" y="4419600"/>
            <a:ext cx="0" cy="381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Text Box 49"/>
          <p:cNvSpPr txBox="1">
            <a:spLocks noChangeArrowheads="1"/>
          </p:cNvSpPr>
          <p:nvPr/>
        </p:nvSpPr>
        <p:spPr bwMode="auto">
          <a:xfrm>
            <a:off x="0" y="22098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4345" name="Text Box 50"/>
          <p:cNvSpPr txBox="1">
            <a:spLocks noChangeArrowheads="1"/>
          </p:cNvSpPr>
          <p:nvPr/>
        </p:nvSpPr>
        <p:spPr bwMode="auto">
          <a:xfrm>
            <a:off x="2667000" y="4800600"/>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4346" name="Text Box 51"/>
          <p:cNvSpPr txBox="1">
            <a:spLocks noChangeArrowheads="1"/>
          </p:cNvSpPr>
          <p:nvPr/>
        </p:nvSpPr>
        <p:spPr bwMode="auto">
          <a:xfrm>
            <a:off x="3200400" y="4240213"/>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4347" name="Text Box 52"/>
          <p:cNvSpPr txBox="1">
            <a:spLocks noChangeArrowheads="1"/>
          </p:cNvSpPr>
          <p:nvPr/>
        </p:nvSpPr>
        <p:spPr bwMode="auto">
          <a:xfrm>
            <a:off x="76200" y="2819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4348" name="Text Box 53"/>
          <p:cNvSpPr txBox="1">
            <a:spLocks noChangeArrowheads="1"/>
          </p:cNvSpPr>
          <p:nvPr/>
        </p:nvSpPr>
        <p:spPr bwMode="auto">
          <a:xfrm>
            <a:off x="2286000" y="3325813"/>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4349" name="Line 54"/>
          <p:cNvSpPr>
            <a:spLocks noChangeShapeType="1"/>
          </p:cNvSpPr>
          <p:nvPr/>
        </p:nvSpPr>
        <p:spPr bwMode="auto">
          <a:xfrm flipH="1">
            <a:off x="1981200" y="3657600"/>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0" name="Text Box 55"/>
          <p:cNvSpPr txBox="1">
            <a:spLocks noChangeArrowheads="1"/>
          </p:cNvSpPr>
          <p:nvPr/>
        </p:nvSpPr>
        <p:spPr bwMode="auto">
          <a:xfrm>
            <a:off x="2286000" y="4800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4351" name="Text Box 56"/>
          <p:cNvSpPr txBox="1">
            <a:spLocks noChangeArrowheads="1"/>
          </p:cNvSpPr>
          <p:nvPr/>
        </p:nvSpPr>
        <p:spPr bwMode="auto">
          <a:xfrm>
            <a:off x="1225550" y="2360613"/>
            <a:ext cx="106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a:t>
            </a:r>
          </a:p>
          <a:p>
            <a:pPr algn="ctr" eaLnBrk="1" hangingPunct="1"/>
            <a:r>
              <a:rPr lang="en-US" altLang="en-US" sz="1800" b="1">
                <a:latin typeface="Arial" panose="020B0604020202020204" pitchFamily="34" charset="0"/>
              </a:rPr>
              <a:t>#1</a:t>
            </a:r>
          </a:p>
        </p:txBody>
      </p:sp>
      <p:sp>
        <p:nvSpPr>
          <p:cNvPr id="14352" name="Text Box 57"/>
          <p:cNvSpPr txBox="1">
            <a:spLocks noChangeArrowheads="1"/>
          </p:cNvSpPr>
          <p:nvPr/>
        </p:nvSpPr>
        <p:spPr bwMode="auto">
          <a:xfrm>
            <a:off x="76200" y="4267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4353" name="Text Box 58"/>
          <p:cNvSpPr txBox="1">
            <a:spLocks noChangeArrowheads="1"/>
          </p:cNvSpPr>
          <p:nvPr/>
        </p:nvSpPr>
        <p:spPr bwMode="auto">
          <a:xfrm>
            <a:off x="76200" y="47244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
        <p:nvSpPr>
          <p:cNvPr id="14354" name="Line 59"/>
          <p:cNvSpPr>
            <a:spLocks noChangeShapeType="1"/>
          </p:cNvSpPr>
          <p:nvPr/>
        </p:nvSpPr>
        <p:spPr bwMode="auto">
          <a:xfrm flipV="1">
            <a:off x="4864100" y="2389188"/>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5" name="Line 60"/>
          <p:cNvSpPr>
            <a:spLocks noChangeShapeType="1"/>
          </p:cNvSpPr>
          <p:nvPr/>
        </p:nvSpPr>
        <p:spPr bwMode="auto">
          <a:xfrm>
            <a:off x="4864100" y="4827588"/>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6" name="Line 61"/>
          <p:cNvSpPr>
            <a:spLocks noChangeShapeType="1"/>
          </p:cNvSpPr>
          <p:nvPr/>
        </p:nvSpPr>
        <p:spPr bwMode="auto">
          <a:xfrm>
            <a:off x="4864100" y="2998788"/>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Line 62"/>
          <p:cNvSpPr>
            <a:spLocks noChangeShapeType="1"/>
          </p:cNvSpPr>
          <p:nvPr/>
        </p:nvSpPr>
        <p:spPr bwMode="auto">
          <a:xfrm>
            <a:off x="4864100" y="4446588"/>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8" name="Line 63"/>
          <p:cNvSpPr>
            <a:spLocks noChangeShapeType="1"/>
          </p:cNvSpPr>
          <p:nvPr/>
        </p:nvSpPr>
        <p:spPr bwMode="auto">
          <a:xfrm>
            <a:off x="5562600" y="3505200"/>
            <a:ext cx="0" cy="12954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4359" name="Text Box 64"/>
          <p:cNvSpPr txBox="1">
            <a:spLocks noChangeArrowheads="1"/>
          </p:cNvSpPr>
          <p:nvPr/>
        </p:nvSpPr>
        <p:spPr bwMode="auto">
          <a:xfrm>
            <a:off x="4559300" y="223678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4360" name="Text Box 65"/>
          <p:cNvSpPr txBox="1">
            <a:spLocks noChangeArrowheads="1"/>
          </p:cNvSpPr>
          <p:nvPr/>
        </p:nvSpPr>
        <p:spPr bwMode="auto">
          <a:xfrm>
            <a:off x="7226300" y="4827588"/>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4361" name="Text Box 66"/>
          <p:cNvSpPr txBox="1">
            <a:spLocks noChangeArrowheads="1"/>
          </p:cNvSpPr>
          <p:nvPr/>
        </p:nvSpPr>
        <p:spPr bwMode="auto">
          <a:xfrm>
            <a:off x="7759700" y="4267200"/>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4362" name="Text Box 67"/>
          <p:cNvSpPr txBox="1">
            <a:spLocks noChangeArrowheads="1"/>
          </p:cNvSpPr>
          <p:nvPr/>
        </p:nvSpPr>
        <p:spPr bwMode="auto">
          <a:xfrm>
            <a:off x="4635500" y="28463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4363" name="Text Box 68"/>
          <p:cNvSpPr txBox="1">
            <a:spLocks noChangeArrowheads="1"/>
          </p:cNvSpPr>
          <p:nvPr/>
        </p:nvSpPr>
        <p:spPr bwMode="auto">
          <a:xfrm>
            <a:off x="6845300" y="3352800"/>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4364" name="Line 69"/>
          <p:cNvSpPr>
            <a:spLocks noChangeShapeType="1"/>
          </p:cNvSpPr>
          <p:nvPr/>
        </p:nvSpPr>
        <p:spPr bwMode="auto">
          <a:xfrm flipH="1">
            <a:off x="6540500" y="3684588"/>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65" name="Text Box 70"/>
          <p:cNvSpPr txBox="1">
            <a:spLocks noChangeArrowheads="1"/>
          </p:cNvSpPr>
          <p:nvPr/>
        </p:nvSpPr>
        <p:spPr bwMode="auto">
          <a:xfrm>
            <a:off x="5486400" y="4800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4366" name="Text Box 71"/>
          <p:cNvSpPr txBox="1">
            <a:spLocks noChangeArrowheads="1"/>
          </p:cNvSpPr>
          <p:nvPr/>
        </p:nvSpPr>
        <p:spPr bwMode="auto">
          <a:xfrm>
            <a:off x="5784850" y="2387600"/>
            <a:ext cx="106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a:t>
            </a:r>
          </a:p>
          <a:p>
            <a:pPr algn="ctr" eaLnBrk="1" hangingPunct="1"/>
            <a:r>
              <a:rPr lang="en-US" altLang="en-US" sz="1800" b="1">
                <a:latin typeface="Arial" panose="020B0604020202020204" pitchFamily="34" charset="0"/>
              </a:rPr>
              <a:t>#2</a:t>
            </a:r>
          </a:p>
        </p:txBody>
      </p:sp>
      <p:sp>
        <p:nvSpPr>
          <p:cNvPr id="14367" name="Text Box 72"/>
          <p:cNvSpPr txBox="1">
            <a:spLocks noChangeArrowheads="1"/>
          </p:cNvSpPr>
          <p:nvPr/>
        </p:nvSpPr>
        <p:spPr bwMode="auto">
          <a:xfrm>
            <a:off x="4635500" y="42941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4368" name="Text Box 73"/>
          <p:cNvSpPr txBox="1">
            <a:spLocks noChangeArrowheads="1"/>
          </p:cNvSpPr>
          <p:nvPr/>
        </p:nvSpPr>
        <p:spPr bwMode="auto">
          <a:xfrm>
            <a:off x="4635500" y="47513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
        <p:nvSpPr>
          <p:cNvPr id="14369" name="Freeform 74" descr="Light vertical"/>
          <p:cNvSpPr>
            <a:spLocks/>
          </p:cNvSpPr>
          <p:nvPr/>
        </p:nvSpPr>
        <p:spPr bwMode="auto">
          <a:xfrm>
            <a:off x="304800" y="2971800"/>
            <a:ext cx="2209800" cy="1447800"/>
          </a:xfrm>
          <a:custGeom>
            <a:avLst/>
            <a:gdLst>
              <a:gd name="T0" fmla="*/ 0 w 1392"/>
              <a:gd name="T1" fmla="*/ 0 h 912"/>
              <a:gd name="T2" fmla="*/ 0 w 1392"/>
              <a:gd name="T3" fmla="*/ 2147483647 h 912"/>
              <a:gd name="T4" fmla="*/ 2147483647 w 1392"/>
              <a:gd name="T5" fmla="*/ 2147483647 h 912"/>
              <a:gd name="T6" fmla="*/ 0 w 1392"/>
              <a:gd name="T7" fmla="*/ 0 h 912"/>
              <a:gd name="T8" fmla="*/ 0 60000 65536"/>
              <a:gd name="T9" fmla="*/ 0 60000 65536"/>
              <a:gd name="T10" fmla="*/ 0 60000 65536"/>
              <a:gd name="T11" fmla="*/ 0 60000 65536"/>
              <a:gd name="T12" fmla="*/ 0 w 1392"/>
              <a:gd name="T13" fmla="*/ 0 h 912"/>
              <a:gd name="T14" fmla="*/ 1392 w 1392"/>
              <a:gd name="T15" fmla="*/ 912 h 912"/>
            </a:gdLst>
            <a:ahLst/>
            <a:cxnLst>
              <a:cxn ang="T8">
                <a:pos x="T0" y="T1"/>
              </a:cxn>
              <a:cxn ang="T9">
                <a:pos x="T2" y="T3"/>
              </a:cxn>
              <a:cxn ang="T10">
                <a:pos x="T4" y="T5"/>
              </a:cxn>
              <a:cxn ang="T11">
                <a:pos x="T6" y="T7"/>
              </a:cxn>
            </a:cxnLst>
            <a:rect l="T12" t="T13" r="T14" b="T15"/>
            <a:pathLst>
              <a:path w="1392" h="912">
                <a:moveTo>
                  <a:pt x="0" y="0"/>
                </a:moveTo>
                <a:lnTo>
                  <a:pt x="0" y="912"/>
                </a:lnTo>
                <a:lnTo>
                  <a:pt x="1392" y="912"/>
                </a:lnTo>
                <a:lnTo>
                  <a:pt x="0" y="0"/>
                </a:lnTo>
                <a:close/>
              </a:path>
            </a:pathLst>
          </a:custGeom>
          <a:pattFill prst="ltVert">
            <a:fgClr>
              <a:srgbClr val="FF0000"/>
            </a:fgClr>
            <a:bgClr>
              <a:schemeClr val="bg1"/>
            </a:bgClr>
          </a:pattFill>
          <a:ln w="9525">
            <a:solidFill>
              <a:schemeClr val="tx1"/>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70" name="Line 75"/>
          <p:cNvSpPr>
            <a:spLocks noChangeShapeType="1"/>
          </p:cNvSpPr>
          <p:nvPr/>
        </p:nvSpPr>
        <p:spPr bwMode="auto">
          <a:xfrm>
            <a:off x="304800" y="4419600"/>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1" name="Line 76"/>
          <p:cNvSpPr>
            <a:spLocks noChangeShapeType="1"/>
          </p:cNvSpPr>
          <p:nvPr/>
        </p:nvSpPr>
        <p:spPr bwMode="auto">
          <a:xfrm>
            <a:off x="304800" y="2971800"/>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2" name="Text Box 77"/>
          <p:cNvSpPr txBox="1">
            <a:spLocks noChangeArrowheads="1"/>
          </p:cNvSpPr>
          <p:nvPr/>
        </p:nvSpPr>
        <p:spPr bwMode="auto">
          <a:xfrm>
            <a:off x="593725" y="3717925"/>
            <a:ext cx="5540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NB</a:t>
            </a:r>
            <a:r>
              <a:rPr lang="en-US" altLang="en-US" sz="1600" b="1" baseline="-25000">
                <a:latin typeface="Arial" panose="020B0604020202020204" pitchFamily="34" charset="0"/>
              </a:rPr>
              <a:t>1</a:t>
            </a:r>
          </a:p>
        </p:txBody>
      </p:sp>
      <p:sp>
        <p:nvSpPr>
          <p:cNvPr id="14373" name="Freeform 79" descr="Light vertical"/>
          <p:cNvSpPr>
            <a:spLocks/>
          </p:cNvSpPr>
          <p:nvPr/>
        </p:nvSpPr>
        <p:spPr bwMode="auto">
          <a:xfrm>
            <a:off x="4876800" y="3048000"/>
            <a:ext cx="685800" cy="1371600"/>
          </a:xfrm>
          <a:custGeom>
            <a:avLst/>
            <a:gdLst>
              <a:gd name="T0" fmla="*/ 0 w 432"/>
              <a:gd name="T1" fmla="*/ 0 h 864"/>
              <a:gd name="T2" fmla="*/ 2147483647 w 432"/>
              <a:gd name="T3" fmla="*/ 2147483647 h 864"/>
              <a:gd name="T4" fmla="*/ 2147483647 w 432"/>
              <a:gd name="T5" fmla="*/ 2147483647 h 864"/>
              <a:gd name="T6" fmla="*/ 0 w 432"/>
              <a:gd name="T7" fmla="*/ 2147483647 h 864"/>
              <a:gd name="T8" fmla="*/ 0 w 432"/>
              <a:gd name="T9" fmla="*/ 0 h 864"/>
              <a:gd name="T10" fmla="*/ 0 60000 65536"/>
              <a:gd name="T11" fmla="*/ 0 60000 65536"/>
              <a:gd name="T12" fmla="*/ 0 60000 65536"/>
              <a:gd name="T13" fmla="*/ 0 60000 65536"/>
              <a:gd name="T14" fmla="*/ 0 60000 65536"/>
              <a:gd name="T15" fmla="*/ 0 w 432"/>
              <a:gd name="T16" fmla="*/ 0 h 864"/>
              <a:gd name="T17" fmla="*/ 432 w 432"/>
              <a:gd name="T18" fmla="*/ 864 h 864"/>
            </a:gdLst>
            <a:ahLst/>
            <a:cxnLst>
              <a:cxn ang="T10">
                <a:pos x="T0" y="T1"/>
              </a:cxn>
              <a:cxn ang="T11">
                <a:pos x="T2" y="T3"/>
              </a:cxn>
              <a:cxn ang="T12">
                <a:pos x="T4" y="T5"/>
              </a:cxn>
              <a:cxn ang="T13">
                <a:pos x="T6" y="T7"/>
              </a:cxn>
              <a:cxn ang="T14">
                <a:pos x="T8" y="T9"/>
              </a:cxn>
            </a:cxnLst>
            <a:rect l="T15" t="T16" r="T17" b="T18"/>
            <a:pathLst>
              <a:path w="432" h="864">
                <a:moveTo>
                  <a:pt x="0" y="0"/>
                </a:moveTo>
                <a:lnTo>
                  <a:pt x="432" y="288"/>
                </a:lnTo>
                <a:lnTo>
                  <a:pt x="432" y="864"/>
                </a:lnTo>
                <a:lnTo>
                  <a:pt x="0" y="864"/>
                </a:lnTo>
                <a:lnTo>
                  <a:pt x="0" y="0"/>
                </a:lnTo>
                <a:close/>
              </a:path>
            </a:pathLst>
          </a:custGeom>
          <a:pattFill prst="ltVert">
            <a:fgClr>
              <a:srgbClr val="FF0000"/>
            </a:fgClr>
            <a:bgClr>
              <a:schemeClr val="bg1"/>
            </a:bgClr>
          </a:pattFill>
          <a:ln w="9525">
            <a:solidFill>
              <a:schemeClr val="tx1"/>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74" name="Text Box 80"/>
          <p:cNvSpPr txBox="1">
            <a:spLocks noChangeArrowheads="1"/>
          </p:cNvSpPr>
          <p:nvPr/>
        </p:nvSpPr>
        <p:spPr bwMode="auto">
          <a:xfrm>
            <a:off x="4953000" y="3657600"/>
            <a:ext cx="68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NB</a:t>
            </a:r>
            <a:r>
              <a:rPr lang="en-US" altLang="en-US" sz="1600" b="1" baseline="-25000">
                <a:latin typeface="Arial" panose="020B0604020202020204" pitchFamily="34" charset="0"/>
              </a:rPr>
              <a:t>2</a:t>
            </a:r>
          </a:p>
        </p:txBody>
      </p:sp>
      <p:sp>
        <p:nvSpPr>
          <p:cNvPr id="14375" name="Line 81"/>
          <p:cNvSpPr>
            <a:spLocks noChangeShapeType="1"/>
          </p:cNvSpPr>
          <p:nvPr/>
        </p:nvSpPr>
        <p:spPr bwMode="auto">
          <a:xfrm flipV="1">
            <a:off x="304800" y="2362200"/>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p:nvPr/>
        </p:nvSpPr>
        <p:spPr>
          <a:xfrm>
            <a:off x="457200" y="5257800"/>
            <a:ext cx="3276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NMB(shaded) = 45</a:t>
            </a:r>
          </a:p>
        </p:txBody>
      </p:sp>
      <p:sp>
        <p:nvSpPr>
          <p:cNvPr id="42" name="Rectangle 41"/>
          <p:cNvSpPr/>
          <p:nvPr/>
        </p:nvSpPr>
        <p:spPr>
          <a:xfrm>
            <a:off x="4953000" y="5257800"/>
            <a:ext cx="3276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NMB(shaded) = 25</a:t>
            </a:r>
          </a:p>
        </p:txBody>
      </p:sp>
      <p:sp>
        <p:nvSpPr>
          <p:cNvPr id="43" name="Rectangle 42"/>
          <p:cNvSpPr/>
          <p:nvPr/>
        </p:nvSpPr>
        <p:spPr>
          <a:xfrm>
            <a:off x="457200" y="5867400"/>
            <a:ext cx="7772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PVNB =45 + 25/(1+.10) = 45 + 22.72 = 67.73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F820F1F2-5774-4F9A-9967-D848EDA1D4F0}" type="slidenum">
              <a:rPr lang="en-US" altLang="en-US" sz="1400"/>
              <a:pPr eaLnBrk="1" hangingPunct="1"/>
              <a:t>12</a:t>
            </a:fld>
            <a:endParaRPr lang="en-US" altLang="en-US" sz="1400"/>
          </a:p>
        </p:txBody>
      </p:sp>
      <p:sp>
        <p:nvSpPr>
          <p:cNvPr id="15363" name="Rectangle 1026"/>
          <p:cNvSpPr>
            <a:spLocks noGrp="1" noChangeArrowheads="1"/>
          </p:cNvSpPr>
          <p:nvPr>
            <p:ph type="title"/>
          </p:nvPr>
        </p:nvSpPr>
        <p:spPr>
          <a:xfrm>
            <a:off x="381000" y="228600"/>
            <a:ext cx="8382000" cy="762000"/>
          </a:xfrm>
        </p:spPr>
        <p:txBody>
          <a:bodyPr/>
          <a:lstStyle/>
          <a:p>
            <a:pPr eaLnBrk="1" hangingPunct="1"/>
            <a:r>
              <a:rPr lang="en-US" altLang="en-US" sz="2400" b="1"/>
              <a:t>Second Candidate for Two-period Consumption Allocation</a:t>
            </a:r>
          </a:p>
        </p:txBody>
      </p:sp>
      <p:sp>
        <p:nvSpPr>
          <p:cNvPr id="15364" name="Rectangle 1027"/>
          <p:cNvSpPr>
            <a:spLocks noGrp="1" noChangeArrowheads="1"/>
          </p:cNvSpPr>
          <p:nvPr>
            <p:ph type="body" idx="1"/>
          </p:nvPr>
        </p:nvSpPr>
        <p:spPr>
          <a:xfrm>
            <a:off x="685800" y="1295400"/>
            <a:ext cx="7772400" cy="685800"/>
          </a:xfrm>
        </p:spPr>
        <p:txBody>
          <a:bodyPr/>
          <a:lstStyle/>
          <a:p>
            <a:pPr eaLnBrk="1" hangingPunct="1">
              <a:lnSpc>
                <a:spcPct val="90000"/>
              </a:lnSpc>
            </a:pPr>
            <a:r>
              <a:rPr lang="en-US" altLang="en-US" sz="2000"/>
              <a:t>Candidate 2: Extract 5 in period 1, and leave 15 for consumption in period 2.</a:t>
            </a:r>
            <a:endParaRPr lang="en-US" altLang="en-US"/>
          </a:p>
        </p:txBody>
      </p:sp>
      <p:sp>
        <p:nvSpPr>
          <p:cNvPr id="15366" name="Line 1092"/>
          <p:cNvSpPr>
            <a:spLocks noChangeShapeType="1"/>
          </p:cNvSpPr>
          <p:nvPr/>
        </p:nvSpPr>
        <p:spPr bwMode="auto">
          <a:xfrm flipV="1">
            <a:off x="450850" y="2287588"/>
            <a:ext cx="1588"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67" name="Line 1093"/>
          <p:cNvSpPr>
            <a:spLocks noChangeShapeType="1"/>
          </p:cNvSpPr>
          <p:nvPr/>
        </p:nvSpPr>
        <p:spPr bwMode="auto">
          <a:xfrm>
            <a:off x="450850" y="4725988"/>
            <a:ext cx="3505200" cy="15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68" name="Line 1094"/>
          <p:cNvSpPr>
            <a:spLocks noChangeShapeType="1"/>
          </p:cNvSpPr>
          <p:nvPr/>
        </p:nvSpPr>
        <p:spPr bwMode="auto">
          <a:xfrm>
            <a:off x="450850" y="2897188"/>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9" name="Line 1095"/>
          <p:cNvSpPr>
            <a:spLocks noChangeShapeType="1"/>
          </p:cNvSpPr>
          <p:nvPr/>
        </p:nvSpPr>
        <p:spPr bwMode="auto">
          <a:xfrm>
            <a:off x="450850" y="4344988"/>
            <a:ext cx="2819400" cy="1587"/>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0" name="Text Box 1097"/>
          <p:cNvSpPr txBox="1">
            <a:spLocks noChangeArrowheads="1"/>
          </p:cNvSpPr>
          <p:nvPr/>
        </p:nvSpPr>
        <p:spPr bwMode="auto">
          <a:xfrm>
            <a:off x="146050" y="213518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5371" name="Text Box 1098"/>
          <p:cNvSpPr txBox="1">
            <a:spLocks noChangeArrowheads="1"/>
          </p:cNvSpPr>
          <p:nvPr/>
        </p:nvSpPr>
        <p:spPr bwMode="auto">
          <a:xfrm>
            <a:off x="3346450" y="4165600"/>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5372" name="Text Box 1099"/>
          <p:cNvSpPr txBox="1">
            <a:spLocks noChangeArrowheads="1"/>
          </p:cNvSpPr>
          <p:nvPr/>
        </p:nvSpPr>
        <p:spPr bwMode="auto">
          <a:xfrm>
            <a:off x="222250" y="27447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5373" name="Text Box 1100"/>
          <p:cNvSpPr txBox="1">
            <a:spLocks noChangeArrowheads="1"/>
          </p:cNvSpPr>
          <p:nvPr/>
        </p:nvSpPr>
        <p:spPr bwMode="auto">
          <a:xfrm>
            <a:off x="2432050" y="3251200"/>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5374" name="Line 1101"/>
          <p:cNvSpPr>
            <a:spLocks noChangeShapeType="1"/>
          </p:cNvSpPr>
          <p:nvPr/>
        </p:nvSpPr>
        <p:spPr bwMode="auto">
          <a:xfrm flipH="1">
            <a:off x="2127250" y="3582988"/>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5" name="Text Box 1102"/>
          <p:cNvSpPr txBox="1">
            <a:spLocks noChangeArrowheads="1"/>
          </p:cNvSpPr>
          <p:nvPr/>
        </p:nvSpPr>
        <p:spPr bwMode="auto">
          <a:xfrm>
            <a:off x="1073150" y="4699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5376" name="Text Box 1103"/>
          <p:cNvSpPr txBox="1">
            <a:spLocks noChangeArrowheads="1"/>
          </p:cNvSpPr>
          <p:nvPr/>
        </p:nvSpPr>
        <p:spPr bwMode="auto">
          <a:xfrm>
            <a:off x="1066800" y="22860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 #1</a:t>
            </a:r>
          </a:p>
        </p:txBody>
      </p:sp>
      <p:sp>
        <p:nvSpPr>
          <p:cNvPr id="15377" name="Text Box 1104"/>
          <p:cNvSpPr txBox="1">
            <a:spLocks noChangeArrowheads="1"/>
          </p:cNvSpPr>
          <p:nvPr/>
        </p:nvSpPr>
        <p:spPr bwMode="auto">
          <a:xfrm>
            <a:off x="222250" y="419258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5378" name="Text Box 1105"/>
          <p:cNvSpPr txBox="1">
            <a:spLocks noChangeArrowheads="1"/>
          </p:cNvSpPr>
          <p:nvPr/>
        </p:nvSpPr>
        <p:spPr bwMode="auto">
          <a:xfrm>
            <a:off x="222250" y="46497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
        <p:nvSpPr>
          <p:cNvPr id="15379" name="Freeform 1106" descr="Light vertical"/>
          <p:cNvSpPr>
            <a:spLocks/>
          </p:cNvSpPr>
          <p:nvPr/>
        </p:nvSpPr>
        <p:spPr bwMode="auto">
          <a:xfrm>
            <a:off x="463550" y="2946400"/>
            <a:ext cx="685800" cy="1371600"/>
          </a:xfrm>
          <a:custGeom>
            <a:avLst/>
            <a:gdLst>
              <a:gd name="T0" fmla="*/ 0 w 432"/>
              <a:gd name="T1" fmla="*/ 0 h 864"/>
              <a:gd name="T2" fmla="*/ 2147483647 w 432"/>
              <a:gd name="T3" fmla="*/ 2147483647 h 864"/>
              <a:gd name="T4" fmla="*/ 2147483647 w 432"/>
              <a:gd name="T5" fmla="*/ 2147483647 h 864"/>
              <a:gd name="T6" fmla="*/ 0 w 432"/>
              <a:gd name="T7" fmla="*/ 2147483647 h 864"/>
              <a:gd name="T8" fmla="*/ 0 w 432"/>
              <a:gd name="T9" fmla="*/ 0 h 864"/>
              <a:gd name="T10" fmla="*/ 0 60000 65536"/>
              <a:gd name="T11" fmla="*/ 0 60000 65536"/>
              <a:gd name="T12" fmla="*/ 0 60000 65536"/>
              <a:gd name="T13" fmla="*/ 0 60000 65536"/>
              <a:gd name="T14" fmla="*/ 0 60000 65536"/>
              <a:gd name="T15" fmla="*/ 0 w 432"/>
              <a:gd name="T16" fmla="*/ 0 h 864"/>
              <a:gd name="T17" fmla="*/ 432 w 432"/>
              <a:gd name="T18" fmla="*/ 864 h 864"/>
            </a:gdLst>
            <a:ahLst/>
            <a:cxnLst>
              <a:cxn ang="T10">
                <a:pos x="T0" y="T1"/>
              </a:cxn>
              <a:cxn ang="T11">
                <a:pos x="T2" y="T3"/>
              </a:cxn>
              <a:cxn ang="T12">
                <a:pos x="T4" y="T5"/>
              </a:cxn>
              <a:cxn ang="T13">
                <a:pos x="T6" y="T7"/>
              </a:cxn>
              <a:cxn ang="T14">
                <a:pos x="T8" y="T9"/>
              </a:cxn>
            </a:cxnLst>
            <a:rect l="T15" t="T16" r="T17" b="T18"/>
            <a:pathLst>
              <a:path w="432" h="864">
                <a:moveTo>
                  <a:pt x="0" y="0"/>
                </a:moveTo>
                <a:lnTo>
                  <a:pt x="432" y="288"/>
                </a:lnTo>
                <a:lnTo>
                  <a:pt x="432" y="864"/>
                </a:lnTo>
                <a:lnTo>
                  <a:pt x="0" y="864"/>
                </a:lnTo>
                <a:lnTo>
                  <a:pt x="0" y="0"/>
                </a:lnTo>
                <a:close/>
              </a:path>
            </a:pathLst>
          </a:custGeom>
          <a:pattFill prst="ltVert">
            <a:fgClr>
              <a:srgbClr val="FF0000"/>
            </a:fgClr>
            <a:bgClr>
              <a:schemeClr val="bg1"/>
            </a:bgClr>
          </a:pattFill>
          <a:ln w="9525">
            <a:solidFill>
              <a:schemeClr val="tx1"/>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80" name="Text Box 1107"/>
          <p:cNvSpPr txBox="1">
            <a:spLocks noChangeArrowheads="1"/>
          </p:cNvSpPr>
          <p:nvPr/>
        </p:nvSpPr>
        <p:spPr bwMode="auto">
          <a:xfrm>
            <a:off x="539750" y="3556000"/>
            <a:ext cx="68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NB</a:t>
            </a:r>
            <a:r>
              <a:rPr lang="en-US" altLang="en-US" sz="1600" b="1" baseline="-25000">
                <a:latin typeface="Arial" panose="020B0604020202020204" pitchFamily="34" charset="0"/>
              </a:rPr>
              <a:t>1</a:t>
            </a:r>
          </a:p>
        </p:txBody>
      </p:sp>
      <p:sp>
        <p:nvSpPr>
          <p:cNvPr id="15381" name="Line 1108"/>
          <p:cNvSpPr>
            <a:spLocks noChangeShapeType="1"/>
          </p:cNvSpPr>
          <p:nvPr/>
        </p:nvSpPr>
        <p:spPr bwMode="auto">
          <a:xfrm>
            <a:off x="1149350" y="3403600"/>
            <a:ext cx="1588" cy="12954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82" name="Line 1109"/>
          <p:cNvSpPr>
            <a:spLocks noChangeShapeType="1"/>
          </p:cNvSpPr>
          <p:nvPr/>
        </p:nvSpPr>
        <p:spPr bwMode="auto">
          <a:xfrm flipV="1">
            <a:off x="4495800" y="2286000"/>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3" name="Line 1110"/>
          <p:cNvSpPr>
            <a:spLocks noChangeShapeType="1"/>
          </p:cNvSpPr>
          <p:nvPr/>
        </p:nvSpPr>
        <p:spPr bwMode="auto">
          <a:xfrm>
            <a:off x="4495800" y="4724400"/>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84" name="Line 1111"/>
          <p:cNvSpPr>
            <a:spLocks noChangeShapeType="1"/>
          </p:cNvSpPr>
          <p:nvPr/>
        </p:nvSpPr>
        <p:spPr bwMode="auto">
          <a:xfrm>
            <a:off x="6705600" y="4343400"/>
            <a:ext cx="0" cy="381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385" name="Text Box 1112"/>
          <p:cNvSpPr txBox="1">
            <a:spLocks noChangeArrowheads="1"/>
          </p:cNvSpPr>
          <p:nvPr/>
        </p:nvSpPr>
        <p:spPr bwMode="auto">
          <a:xfrm>
            <a:off x="6858000" y="4724400"/>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5386" name="Text Box 1113"/>
          <p:cNvSpPr txBox="1">
            <a:spLocks noChangeArrowheads="1"/>
          </p:cNvSpPr>
          <p:nvPr/>
        </p:nvSpPr>
        <p:spPr bwMode="auto">
          <a:xfrm>
            <a:off x="7391400" y="4164013"/>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5387" name="Text Box 1114"/>
          <p:cNvSpPr txBox="1">
            <a:spLocks noChangeArrowheads="1"/>
          </p:cNvSpPr>
          <p:nvPr/>
        </p:nvSpPr>
        <p:spPr bwMode="auto">
          <a:xfrm>
            <a:off x="4267200" y="2743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5388" name="Text Box 1115"/>
          <p:cNvSpPr txBox="1">
            <a:spLocks noChangeArrowheads="1"/>
          </p:cNvSpPr>
          <p:nvPr/>
        </p:nvSpPr>
        <p:spPr bwMode="auto">
          <a:xfrm>
            <a:off x="6477000" y="3249613"/>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5389" name="Line 1116"/>
          <p:cNvSpPr>
            <a:spLocks noChangeShapeType="1"/>
          </p:cNvSpPr>
          <p:nvPr/>
        </p:nvSpPr>
        <p:spPr bwMode="auto">
          <a:xfrm flipH="1">
            <a:off x="6172200" y="3581400"/>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90" name="Text Box 1117"/>
          <p:cNvSpPr txBox="1">
            <a:spLocks noChangeArrowheads="1"/>
          </p:cNvSpPr>
          <p:nvPr/>
        </p:nvSpPr>
        <p:spPr bwMode="auto">
          <a:xfrm>
            <a:off x="6477000" y="47244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5391" name="Text Box 1118"/>
          <p:cNvSpPr txBox="1">
            <a:spLocks noChangeArrowheads="1"/>
          </p:cNvSpPr>
          <p:nvPr/>
        </p:nvSpPr>
        <p:spPr bwMode="auto">
          <a:xfrm>
            <a:off x="5416550" y="2284413"/>
            <a:ext cx="1517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 #2</a:t>
            </a:r>
          </a:p>
        </p:txBody>
      </p:sp>
      <p:sp>
        <p:nvSpPr>
          <p:cNvPr id="15392" name="Text Box 1119"/>
          <p:cNvSpPr txBox="1">
            <a:spLocks noChangeArrowheads="1"/>
          </p:cNvSpPr>
          <p:nvPr/>
        </p:nvSpPr>
        <p:spPr bwMode="auto">
          <a:xfrm>
            <a:off x="4267200" y="4191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5393" name="Text Box 1120"/>
          <p:cNvSpPr txBox="1">
            <a:spLocks noChangeArrowheads="1"/>
          </p:cNvSpPr>
          <p:nvPr/>
        </p:nvSpPr>
        <p:spPr bwMode="auto">
          <a:xfrm>
            <a:off x="4267200" y="46482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
        <p:nvSpPr>
          <p:cNvPr id="15394" name="Freeform 1121" descr="Light vertical"/>
          <p:cNvSpPr>
            <a:spLocks/>
          </p:cNvSpPr>
          <p:nvPr/>
        </p:nvSpPr>
        <p:spPr bwMode="auto">
          <a:xfrm>
            <a:off x="4495800" y="2895600"/>
            <a:ext cx="2209800" cy="1447800"/>
          </a:xfrm>
          <a:custGeom>
            <a:avLst/>
            <a:gdLst>
              <a:gd name="T0" fmla="*/ 0 w 1392"/>
              <a:gd name="T1" fmla="*/ 0 h 912"/>
              <a:gd name="T2" fmla="*/ 0 w 1392"/>
              <a:gd name="T3" fmla="*/ 2147483647 h 912"/>
              <a:gd name="T4" fmla="*/ 2147483647 w 1392"/>
              <a:gd name="T5" fmla="*/ 2147483647 h 912"/>
              <a:gd name="T6" fmla="*/ 0 w 1392"/>
              <a:gd name="T7" fmla="*/ 0 h 912"/>
              <a:gd name="T8" fmla="*/ 0 60000 65536"/>
              <a:gd name="T9" fmla="*/ 0 60000 65536"/>
              <a:gd name="T10" fmla="*/ 0 60000 65536"/>
              <a:gd name="T11" fmla="*/ 0 60000 65536"/>
              <a:gd name="T12" fmla="*/ 0 w 1392"/>
              <a:gd name="T13" fmla="*/ 0 h 912"/>
              <a:gd name="T14" fmla="*/ 1392 w 1392"/>
              <a:gd name="T15" fmla="*/ 912 h 912"/>
            </a:gdLst>
            <a:ahLst/>
            <a:cxnLst>
              <a:cxn ang="T8">
                <a:pos x="T0" y="T1"/>
              </a:cxn>
              <a:cxn ang="T9">
                <a:pos x="T2" y="T3"/>
              </a:cxn>
              <a:cxn ang="T10">
                <a:pos x="T4" y="T5"/>
              </a:cxn>
              <a:cxn ang="T11">
                <a:pos x="T6" y="T7"/>
              </a:cxn>
            </a:cxnLst>
            <a:rect l="T12" t="T13" r="T14" b="T15"/>
            <a:pathLst>
              <a:path w="1392" h="912">
                <a:moveTo>
                  <a:pt x="0" y="0"/>
                </a:moveTo>
                <a:lnTo>
                  <a:pt x="0" y="912"/>
                </a:lnTo>
                <a:lnTo>
                  <a:pt x="1392" y="912"/>
                </a:lnTo>
                <a:lnTo>
                  <a:pt x="0" y="0"/>
                </a:lnTo>
                <a:close/>
              </a:path>
            </a:pathLst>
          </a:custGeom>
          <a:pattFill prst="ltVert">
            <a:fgClr>
              <a:srgbClr val="FF0000"/>
            </a:fgClr>
            <a:bgClr>
              <a:schemeClr val="bg1"/>
            </a:bgClr>
          </a:pattFill>
          <a:ln w="9525">
            <a:solidFill>
              <a:schemeClr val="tx1"/>
            </a:solidFill>
            <a:round/>
            <a:headEnd/>
            <a:tailEnd/>
          </a:ln>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95" name="Line 1122"/>
          <p:cNvSpPr>
            <a:spLocks noChangeShapeType="1"/>
          </p:cNvSpPr>
          <p:nvPr/>
        </p:nvSpPr>
        <p:spPr bwMode="auto">
          <a:xfrm>
            <a:off x="4495800" y="4343400"/>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6" name="Line 1123"/>
          <p:cNvSpPr>
            <a:spLocks noChangeShapeType="1"/>
          </p:cNvSpPr>
          <p:nvPr/>
        </p:nvSpPr>
        <p:spPr bwMode="auto">
          <a:xfrm>
            <a:off x="4495800" y="2895600"/>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Text Box 1124"/>
          <p:cNvSpPr txBox="1">
            <a:spLocks noChangeArrowheads="1"/>
          </p:cNvSpPr>
          <p:nvPr/>
        </p:nvSpPr>
        <p:spPr bwMode="auto">
          <a:xfrm>
            <a:off x="4784725" y="3641725"/>
            <a:ext cx="62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NB</a:t>
            </a:r>
            <a:r>
              <a:rPr lang="en-US" altLang="en-US" sz="1600" b="1" baseline="-25000">
                <a:latin typeface="Arial" panose="020B0604020202020204" pitchFamily="34" charset="0"/>
              </a:rPr>
              <a:t>2</a:t>
            </a:r>
          </a:p>
        </p:txBody>
      </p:sp>
      <p:sp>
        <p:nvSpPr>
          <p:cNvPr id="15398" name="Text Box 1125"/>
          <p:cNvSpPr txBox="1">
            <a:spLocks noChangeArrowheads="1"/>
          </p:cNvSpPr>
          <p:nvPr/>
        </p:nvSpPr>
        <p:spPr bwMode="auto">
          <a:xfrm>
            <a:off x="2209800" y="4724400"/>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40" name="Rectangle 39"/>
          <p:cNvSpPr/>
          <p:nvPr/>
        </p:nvSpPr>
        <p:spPr>
          <a:xfrm>
            <a:off x="533400" y="5257800"/>
            <a:ext cx="3276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NMB = 25</a:t>
            </a:r>
          </a:p>
        </p:txBody>
      </p:sp>
      <p:sp>
        <p:nvSpPr>
          <p:cNvPr id="41" name="Rectangle 40"/>
          <p:cNvSpPr/>
          <p:nvPr/>
        </p:nvSpPr>
        <p:spPr>
          <a:xfrm>
            <a:off x="4572000" y="5257800"/>
            <a:ext cx="3276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NMB = 45</a:t>
            </a:r>
          </a:p>
        </p:txBody>
      </p:sp>
      <p:sp>
        <p:nvSpPr>
          <p:cNvPr id="42" name="Rectangle 41"/>
          <p:cNvSpPr/>
          <p:nvPr/>
        </p:nvSpPr>
        <p:spPr>
          <a:xfrm>
            <a:off x="533400" y="5867400"/>
            <a:ext cx="7315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PVNB =25 + 45/(1+.10) = 25 + 40.9 = 65.9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762000"/>
            <a:ext cx="7772400" cy="914400"/>
          </a:xfrm>
        </p:spPr>
        <p:txBody>
          <a:bodyPr/>
          <a:lstStyle/>
          <a:p>
            <a:pPr marL="342900" indent="-342900" algn="l">
              <a:lnSpc>
                <a:spcPct val="90000"/>
              </a:lnSpc>
              <a:spcBef>
                <a:spcPct val="20000"/>
              </a:spcBef>
              <a:buFontTx/>
              <a:buChar char="•"/>
            </a:pPr>
            <a:r>
              <a:rPr lang="en-US" altLang="en-US" sz="2000" dirty="0"/>
              <a:t>In a dynamic setting, the economically efficient allocation maximizes the </a:t>
            </a:r>
            <a:r>
              <a:rPr lang="en-US" altLang="en-US" sz="2000" b="1" i="1" dirty="0"/>
              <a:t>present value of net benefits</a:t>
            </a:r>
            <a:r>
              <a:rPr lang="en-US" altLang="en-US" sz="2000" dirty="0"/>
              <a:t>. At this allocation, PV(marginal </a:t>
            </a:r>
            <a:r>
              <a:rPr lang="en-US" altLang="en-US" sz="2000" b="1" dirty="0"/>
              <a:t>net </a:t>
            </a:r>
            <a:r>
              <a:rPr lang="en-US" altLang="en-US" sz="2000" dirty="0"/>
              <a:t>benefits)</a:t>
            </a:r>
            <a:r>
              <a:rPr lang="en-US" altLang="en-US" sz="2000" b="1" i="1" dirty="0"/>
              <a:t> </a:t>
            </a:r>
            <a:r>
              <a:rPr lang="en-US" altLang="en-US" sz="2000" dirty="0"/>
              <a:t>are equal across time periods.</a:t>
            </a:r>
          </a:p>
        </p:txBody>
      </p:sp>
      <p:sp>
        <p:nvSpPr>
          <p:cNvPr id="20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16E9B9D-277B-4400-9187-F9CD9EFF7EA8}" type="slidenum">
              <a:rPr lang="en-US" altLang="en-US" sz="1400"/>
              <a:pPr eaLnBrk="1" hangingPunct="1"/>
              <a:t>13</a:t>
            </a:fld>
            <a:endParaRPr lang="en-US" altLang="en-US" sz="1400"/>
          </a:p>
        </p:txBody>
      </p:sp>
      <p:graphicFrame>
        <p:nvGraphicFramePr>
          <p:cNvPr id="2050" name="Object 0"/>
          <p:cNvGraphicFramePr>
            <a:graphicFrameLocks noGrp="1" noChangeAspect="1"/>
          </p:cNvGraphicFramePr>
          <p:nvPr>
            <p:ph idx="1"/>
          </p:nvPr>
        </p:nvGraphicFramePr>
        <p:xfrm>
          <a:off x="2362200" y="1752600"/>
          <a:ext cx="4495800" cy="4648200"/>
        </p:xfrm>
        <a:graphic>
          <a:graphicData uri="http://schemas.openxmlformats.org/presentationml/2006/ole">
            <mc:AlternateContent xmlns:mc="http://schemas.openxmlformats.org/markup-compatibility/2006">
              <mc:Choice xmlns:v="urn:schemas-microsoft-com:vml" Requires="v">
                <p:oleObj spid="_x0000_s2143" name="Equation" r:id="rId3" imgW="2286000" imgH="3657600" progId="Equation.DSMT4">
                  <p:embed/>
                </p:oleObj>
              </mc:Choice>
              <mc:Fallback>
                <p:oleObj name="Equation" r:id="rId3" imgW="2286000" imgH="3657600" progId="Equation.DSMT4">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1752600"/>
                        <a:ext cx="44958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2"/>
          <p:cNvSpPr>
            <a:spLocks noChangeArrowheads="1"/>
          </p:cNvSpPr>
          <p:nvPr/>
        </p:nvSpPr>
        <p:spPr bwMode="auto">
          <a:xfrm>
            <a:off x="533400" y="2286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dirty="0">
                <a:solidFill>
                  <a:schemeClr val="tx2"/>
                </a:solidFill>
              </a:rPr>
              <a:t>Algebraic Solution to Dynamically Efficient Allocation in Two Periods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B539144-F51A-4D10-BFB6-D02C59130830}" type="slidenum">
              <a:rPr lang="en-US" altLang="en-US" sz="1400"/>
              <a:pPr eaLnBrk="1" hangingPunct="1"/>
              <a:t>14</a:t>
            </a:fld>
            <a:endParaRPr lang="en-US" altLang="en-US" sz="1400"/>
          </a:p>
        </p:txBody>
      </p:sp>
      <p:sp>
        <p:nvSpPr>
          <p:cNvPr id="16387" name="Rectangle 2"/>
          <p:cNvSpPr>
            <a:spLocks noGrp="1" noChangeArrowheads="1"/>
          </p:cNvSpPr>
          <p:nvPr>
            <p:ph type="title"/>
          </p:nvPr>
        </p:nvSpPr>
        <p:spPr>
          <a:xfrm>
            <a:off x="685800" y="304800"/>
            <a:ext cx="7772400" cy="609600"/>
          </a:xfrm>
        </p:spPr>
        <p:txBody>
          <a:bodyPr/>
          <a:lstStyle/>
          <a:p>
            <a:pPr eaLnBrk="1" hangingPunct="1"/>
            <a:r>
              <a:rPr lang="en-US" altLang="en-US" sz="2800" b="1"/>
              <a:t>Non-renewable Resource Extraction:</a:t>
            </a:r>
            <a:br>
              <a:rPr lang="en-US" altLang="en-US" sz="2800" b="1"/>
            </a:br>
            <a:r>
              <a:rPr lang="en-US" altLang="en-US" sz="2800" b="1"/>
              <a:t>The Two-period Model</a:t>
            </a:r>
          </a:p>
        </p:txBody>
      </p:sp>
      <p:sp>
        <p:nvSpPr>
          <p:cNvPr id="16388" name="Line 3"/>
          <p:cNvSpPr>
            <a:spLocks noChangeShapeType="1"/>
          </p:cNvSpPr>
          <p:nvPr/>
        </p:nvSpPr>
        <p:spPr bwMode="auto">
          <a:xfrm flipV="1">
            <a:off x="2438400" y="1752600"/>
            <a:ext cx="0" cy="3124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89" name="Line 4"/>
          <p:cNvSpPr>
            <a:spLocks noChangeShapeType="1"/>
          </p:cNvSpPr>
          <p:nvPr/>
        </p:nvSpPr>
        <p:spPr bwMode="auto">
          <a:xfrm>
            <a:off x="2438400" y="4876800"/>
            <a:ext cx="396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0" name="Line 5"/>
          <p:cNvSpPr>
            <a:spLocks noChangeShapeType="1"/>
          </p:cNvSpPr>
          <p:nvPr/>
        </p:nvSpPr>
        <p:spPr bwMode="auto">
          <a:xfrm flipV="1">
            <a:off x="6400800" y="1676400"/>
            <a:ext cx="0" cy="3200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1" name="Line 6"/>
          <p:cNvSpPr>
            <a:spLocks noChangeShapeType="1"/>
          </p:cNvSpPr>
          <p:nvPr/>
        </p:nvSpPr>
        <p:spPr bwMode="auto">
          <a:xfrm>
            <a:off x="4343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7"/>
          <p:cNvSpPr>
            <a:spLocks noChangeShapeType="1"/>
          </p:cNvSpPr>
          <p:nvPr/>
        </p:nvSpPr>
        <p:spPr bwMode="auto">
          <a:xfrm>
            <a:off x="33528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8"/>
          <p:cNvSpPr>
            <a:spLocks noChangeShapeType="1"/>
          </p:cNvSpPr>
          <p:nvPr/>
        </p:nvSpPr>
        <p:spPr bwMode="auto">
          <a:xfrm>
            <a:off x="5410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4" name="Line 9"/>
          <p:cNvSpPr>
            <a:spLocks noChangeShapeType="1"/>
          </p:cNvSpPr>
          <p:nvPr/>
        </p:nvSpPr>
        <p:spPr bwMode="auto">
          <a:xfrm>
            <a:off x="2362200" y="2209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Line 10"/>
          <p:cNvSpPr>
            <a:spLocks noChangeShapeType="1"/>
          </p:cNvSpPr>
          <p:nvPr/>
        </p:nvSpPr>
        <p:spPr bwMode="auto">
          <a:xfrm>
            <a:off x="2362200" y="3581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6" name="Line 11"/>
          <p:cNvSpPr>
            <a:spLocks noChangeShapeType="1"/>
          </p:cNvSpPr>
          <p:nvPr/>
        </p:nvSpPr>
        <p:spPr bwMode="auto">
          <a:xfrm>
            <a:off x="23622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12"/>
          <p:cNvSpPr>
            <a:spLocks noChangeShapeType="1"/>
          </p:cNvSpPr>
          <p:nvPr/>
        </p:nvSpPr>
        <p:spPr bwMode="auto">
          <a:xfrm>
            <a:off x="23622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13"/>
          <p:cNvSpPr>
            <a:spLocks noChangeShapeType="1"/>
          </p:cNvSpPr>
          <p:nvPr/>
        </p:nvSpPr>
        <p:spPr bwMode="auto">
          <a:xfrm>
            <a:off x="2362200" y="3124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Line 14"/>
          <p:cNvSpPr>
            <a:spLocks noChangeShapeType="1"/>
          </p:cNvSpPr>
          <p:nvPr/>
        </p:nvSpPr>
        <p:spPr bwMode="auto">
          <a:xfrm>
            <a:off x="2362200" y="2667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0" name="Line 15"/>
          <p:cNvSpPr>
            <a:spLocks noChangeShapeType="1"/>
          </p:cNvSpPr>
          <p:nvPr/>
        </p:nvSpPr>
        <p:spPr bwMode="auto">
          <a:xfrm>
            <a:off x="6400800" y="2209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6"/>
          <p:cNvSpPr>
            <a:spLocks noChangeShapeType="1"/>
          </p:cNvSpPr>
          <p:nvPr/>
        </p:nvSpPr>
        <p:spPr bwMode="auto">
          <a:xfrm>
            <a:off x="6400800" y="3581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Line 17"/>
          <p:cNvSpPr>
            <a:spLocks noChangeShapeType="1"/>
          </p:cNvSpPr>
          <p:nvPr/>
        </p:nvSpPr>
        <p:spPr bwMode="auto">
          <a:xfrm>
            <a:off x="64008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3" name="Line 18"/>
          <p:cNvSpPr>
            <a:spLocks noChangeShapeType="1"/>
          </p:cNvSpPr>
          <p:nvPr/>
        </p:nvSpPr>
        <p:spPr bwMode="auto">
          <a:xfrm>
            <a:off x="64008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19"/>
          <p:cNvSpPr>
            <a:spLocks noChangeShapeType="1"/>
          </p:cNvSpPr>
          <p:nvPr/>
        </p:nvSpPr>
        <p:spPr bwMode="auto">
          <a:xfrm>
            <a:off x="6400800" y="3124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Line 20"/>
          <p:cNvSpPr>
            <a:spLocks noChangeShapeType="1"/>
          </p:cNvSpPr>
          <p:nvPr/>
        </p:nvSpPr>
        <p:spPr bwMode="auto">
          <a:xfrm>
            <a:off x="6400800" y="2667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6" name="Line 21"/>
          <p:cNvSpPr>
            <a:spLocks noChangeShapeType="1"/>
          </p:cNvSpPr>
          <p:nvPr/>
        </p:nvSpPr>
        <p:spPr bwMode="auto">
          <a:xfrm>
            <a:off x="2438400" y="2209800"/>
            <a:ext cx="2971800" cy="2667000"/>
          </a:xfrm>
          <a:prstGeom prst="line">
            <a:avLst/>
          </a:prstGeom>
          <a:noFill/>
          <a:ln w="38100">
            <a:solidFill>
              <a:srgbClr val="CC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Line 22"/>
          <p:cNvSpPr>
            <a:spLocks noChangeShapeType="1"/>
          </p:cNvSpPr>
          <p:nvPr/>
        </p:nvSpPr>
        <p:spPr bwMode="auto">
          <a:xfrm flipH="1">
            <a:off x="3352800" y="2362200"/>
            <a:ext cx="3048000" cy="2514600"/>
          </a:xfrm>
          <a:prstGeom prst="line">
            <a:avLst/>
          </a:prstGeom>
          <a:noFill/>
          <a:ln w="38100">
            <a:solidFill>
              <a:srgbClr val="99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8" name="Text Box 24"/>
          <p:cNvSpPr txBox="1">
            <a:spLocks noChangeArrowheads="1"/>
          </p:cNvSpPr>
          <p:nvPr/>
        </p:nvSpPr>
        <p:spPr bwMode="auto">
          <a:xfrm>
            <a:off x="2286000" y="5029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0</a:t>
            </a:r>
          </a:p>
        </p:txBody>
      </p:sp>
      <p:sp>
        <p:nvSpPr>
          <p:cNvPr id="16409" name="Text Box 25"/>
          <p:cNvSpPr txBox="1">
            <a:spLocks noChangeArrowheads="1"/>
          </p:cNvSpPr>
          <p:nvPr/>
        </p:nvSpPr>
        <p:spPr bwMode="auto">
          <a:xfrm>
            <a:off x="3276600" y="5029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5</a:t>
            </a:r>
          </a:p>
        </p:txBody>
      </p:sp>
      <p:sp>
        <p:nvSpPr>
          <p:cNvPr id="16410" name="Text Box 26"/>
          <p:cNvSpPr txBox="1">
            <a:spLocks noChangeArrowheads="1"/>
          </p:cNvSpPr>
          <p:nvPr/>
        </p:nvSpPr>
        <p:spPr bwMode="auto">
          <a:xfrm>
            <a:off x="41148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10</a:t>
            </a:r>
          </a:p>
        </p:txBody>
      </p:sp>
      <p:sp>
        <p:nvSpPr>
          <p:cNvPr id="16411" name="Text Box 27"/>
          <p:cNvSpPr txBox="1">
            <a:spLocks noChangeArrowheads="1"/>
          </p:cNvSpPr>
          <p:nvPr/>
        </p:nvSpPr>
        <p:spPr bwMode="auto">
          <a:xfrm>
            <a:off x="52578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15</a:t>
            </a:r>
          </a:p>
        </p:txBody>
      </p:sp>
      <p:sp>
        <p:nvSpPr>
          <p:cNvPr id="16412" name="Text Box 28"/>
          <p:cNvSpPr txBox="1">
            <a:spLocks noChangeArrowheads="1"/>
          </p:cNvSpPr>
          <p:nvPr/>
        </p:nvSpPr>
        <p:spPr bwMode="auto">
          <a:xfrm>
            <a:off x="61722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20</a:t>
            </a:r>
          </a:p>
        </p:txBody>
      </p:sp>
      <p:sp>
        <p:nvSpPr>
          <p:cNvPr id="16413" name="Text Box 29"/>
          <p:cNvSpPr txBox="1">
            <a:spLocks noChangeArrowheads="1"/>
          </p:cNvSpPr>
          <p:nvPr/>
        </p:nvSpPr>
        <p:spPr bwMode="auto">
          <a:xfrm>
            <a:off x="22860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20</a:t>
            </a:r>
          </a:p>
        </p:txBody>
      </p:sp>
      <p:sp>
        <p:nvSpPr>
          <p:cNvPr id="16414" name="Text Box 30"/>
          <p:cNvSpPr txBox="1">
            <a:spLocks noChangeArrowheads="1"/>
          </p:cNvSpPr>
          <p:nvPr/>
        </p:nvSpPr>
        <p:spPr bwMode="auto">
          <a:xfrm>
            <a:off x="32766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15</a:t>
            </a:r>
          </a:p>
        </p:txBody>
      </p:sp>
      <p:sp>
        <p:nvSpPr>
          <p:cNvPr id="16415" name="Text Box 31"/>
          <p:cNvSpPr txBox="1">
            <a:spLocks noChangeArrowheads="1"/>
          </p:cNvSpPr>
          <p:nvPr/>
        </p:nvSpPr>
        <p:spPr bwMode="auto">
          <a:xfrm>
            <a:off x="41148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10</a:t>
            </a:r>
          </a:p>
        </p:txBody>
      </p:sp>
      <p:sp>
        <p:nvSpPr>
          <p:cNvPr id="16416" name="Text Box 32"/>
          <p:cNvSpPr txBox="1">
            <a:spLocks noChangeArrowheads="1"/>
          </p:cNvSpPr>
          <p:nvPr/>
        </p:nvSpPr>
        <p:spPr bwMode="auto">
          <a:xfrm>
            <a:off x="5257800" y="5410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5</a:t>
            </a:r>
          </a:p>
        </p:txBody>
      </p:sp>
      <p:sp>
        <p:nvSpPr>
          <p:cNvPr id="16417" name="Text Box 33"/>
          <p:cNvSpPr txBox="1">
            <a:spLocks noChangeArrowheads="1"/>
          </p:cNvSpPr>
          <p:nvPr/>
        </p:nvSpPr>
        <p:spPr bwMode="auto">
          <a:xfrm>
            <a:off x="6172200" y="5410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0</a:t>
            </a:r>
          </a:p>
        </p:txBody>
      </p:sp>
      <p:sp>
        <p:nvSpPr>
          <p:cNvPr id="16418" name="Text Box 34"/>
          <p:cNvSpPr txBox="1">
            <a:spLocks noChangeArrowheads="1"/>
          </p:cNvSpPr>
          <p:nvPr/>
        </p:nvSpPr>
        <p:spPr bwMode="auto">
          <a:xfrm>
            <a:off x="6630988" y="5410200"/>
            <a:ext cx="1376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solidFill>
                  <a:srgbClr val="9933FF"/>
                </a:solidFill>
                <a:latin typeface="Arial" panose="020B0604020202020204" pitchFamily="34" charset="0"/>
              </a:rPr>
              <a:t>Q in Period #2</a:t>
            </a:r>
          </a:p>
        </p:txBody>
      </p:sp>
      <p:sp>
        <p:nvSpPr>
          <p:cNvPr id="16419" name="Line 36"/>
          <p:cNvSpPr>
            <a:spLocks noChangeShapeType="1"/>
          </p:cNvSpPr>
          <p:nvPr/>
        </p:nvSpPr>
        <p:spPr bwMode="auto">
          <a:xfrm flipH="1">
            <a:off x="6400800" y="55626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0" name="Text Box 37"/>
          <p:cNvSpPr txBox="1">
            <a:spLocks noChangeArrowheads="1"/>
          </p:cNvSpPr>
          <p:nvPr/>
        </p:nvSpPr>
        <p:spPr bwMode="auto">
          <a:xfrm>
            <a:off x="457200" y="1447800"/>
            <a:ext cx="18970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latin typeface="Arial" panose="020B0604020202020204" pitchFamily="34" charset="0"/>
              </a:rPr>
              <a:t>Marginal Net Benefit</a:t>
            </a:r>
          </a:p>
          <a:p>
            <a:pPr algn="ctr" eaLnBrk="1" hangingPunct="1"/>
            <a:r>
              <a:rPr lang="en-US" altLang="en-US" sz="1400" b="1">
                <a:latin typeface="Arial" panose="020B0604020202020204" pitchFamily="34" charset="0"/>
              </a:rPr>
              <a:t>in Period #1 ($)</a:t>
            </a:r>
          </a:p>
        </p:txBody>
      </p:sp>
      <p:sp>
        <p:nvSpPr>
          <p:cNvPr id="16421" name="Line 39"/>
          <p:cNvSpPr>
            <a:spLocks noChangeShapeType="1"/>
          </p:cNvSpPr>
          <p:nvPr/>
        </p:nvSpPr>
        <p:spPr bwMode="auto">
          <a:xfrm>
            <a:off x="2057400" y="51816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2" name="Text Box 40"/>
          <p:cNvSpPr txBox="1">
            <a:spLocks noChangeArrowheads="1"/>
          </p:cNvSpPr>
          <p:nvPr/>
        </p:nvSpPr>
        <p:spPr bwMode="auto">
          <a:xfrm>
            <a:off x="5638800" y="1219200"/>
            <a:ext cx="3206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latin typeface="Arial" panose="020B0604020202020204" pitchFamily="34" charset="0"/>
              </a:rPr>
              <a:t>Marginal Net Benefit</a:t>
            </a:r>
          </a:p>
          <a:p>
            <a:pPr algn="ctr" eaLnBrk="1" hangingPunct="1"/>
            <a:r>
              <a:rPr lang="en-US" altLang="en-US" sz="1400" b="1">
                <a:latin typeface="Arial" panose="020B0604020202020204" pitchFamily="34" charset="0"/>
              </a:rPr>
              <a:t>in Period #2 ($) discounted at 10% r</a:t>
            </a:r>
          </a:p>
        </p:txBody>
      </p:sp>
      <p:sp>
        <p:nvSpPr>
          <p:cNvPr id="16423" name="Text Box 41"/>
          <p:cNvSpPr txBox="1">
            <a:spLocks noChangeArrowheads="1"/>
          </p:cNvSpPr>
          <p:nvPr/>
        </p:nvSpPr>
        <p:spPr bwMode="auto">
          <a:xfrm>
            <a:off x="685800" y="5029200"/>
            <a:ext cx="1376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solidFill>
                  <a:srgbClr val="CC3300"/>
                </a:solidFill>
                <a:latin typeface="Arial" panose="020B0604020202020204" pitchFamily="34" charset="0"/>
              </a:rPr>
              <a:t>Q in Period #1</a:t>
            </a:r>
          </a:p>
        </p:txBody>
      </p:sp>
      <p:sp>
        <p:nvSpPr>
          <p:cNvPr id="16424" name="Text Box 42"/>
          <p:cNvSpPr txBox="1">
            <a:spLocks noChangeArrowheads="1"/>
          </p:cNvSpPr>
          <p:nvPr/>
        </p:nvSpPr>
        <p:spPr bwMode="auto">
          <a:xfrm>
            <a:off x="3030538" y="1978025"/>
            <a:ext cx="1184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a:latin typeface="Arial" panose="020B0604020202020204" pitchFamily="34" charset="0"/>
              </a:rPr>
              <a:t>PV of </a:t>
            </a:r>
            <a:r>
              <a:rPr lang="en-US" altLang="en-US" sz="1200" b="1">
                <a:solidFill>
                  <a:srgbClr val="009900"/>
                </a:solidFill>
                <a:latin typeface="Arial" panose="020B0604020202020204" pitchFamily="34" charset="0"/>
              </a:rPr>
              <a:t>MB</a:t>
            </a:r>
            <a:r>
              <a:rPr lang="en-US" altLang="en-US" sz="1200" b="1">
                <a:latin typeface="Arial" panose="020B0604020202020204" pitchFamily="34" charset="0"/>
              </a:rPr>
              <a:t>- </a:t>
            </a:r>
            <a:r>
              <a:rPr lang="en-US" altLang="en-US" sz="1200" b="1">
                <a:solidFill>
                  <a:srgbClr val="0000FF"/>
                </a:solidFill>
                <a:latin typeface="Arial" panose="020B0604020202020204" pitchFamily="34" charset="0"/>
              </a:rPr>
              <a:t>MC</a:t>
            </a:r>
          </a:p>
          <a:p>
            <a:pPr algn="ctr" eaLnBrk="1" hangingPunct="1"/>
            <a:r>
              <a:rPr lang="en-US" altLang="en-US" sz="1200" b="1">
                <a:latin typeface="Arial" panose="020B0604020202020204" pitchFamily="34" charset="0"/>
              </a:rPr>
              <a:t>in Period #1</a:t>
            </a:r>
          </a:p>
        </p:txBody>
      </p:sp>
      <p:sp>
        <p:nvSpPr>
          <p:cNvPr id="16425" name="Line 43"/>
          <p:cNvSpPr>
            <a:spLocks noChangeShapeType="1"/>
          </p:cNvSpPr>
          <p:nvPr/>
        </p:nvSpPr>
        <p:spPr bwMode="auto">
          <a:xfrm flipH="1">
            <a:off x="3200400" y="2362200"/>
            <a:ext cx="457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6" name="Text Box 44"/>
          <p:cNvSpPr txBox="1">
            <a:spLocks noChangeArrowheads="1"/>
          </p:cNvSpPr>
          <p:nvPr/>
        </p:nvSpPr>
        <p:spPr bwMode="auto">
          <a:xfrm>
            <a:off x="4800600" y="2206625"/>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a:latin typeface="Arial" panose="020B0604020202020204" pitchFamily="34" charset="0"/>
              </a:rPr>
              <a:t>PV of </a:t>
            </a:r>
            <a:r>
              <a:rPr lang="en-US" altLang="en-US" sz="1200" b="1">
                <a:solidFill>
                  <a:srgbClr val="009900"/>
                </a:solidFill>
                <a:latin typeface="Arial" panose="020B0604020202020204" pitchFamily="34" charset="0"/>
              </a:rPr>
              <a:t>MB</a:t>
            </a:r>
            <a:r>
              <a:rPr lang="en-US" altLang="en-US" sz="1200" b="1">
                <a:latin typeface="Arial" panose="020B0604020202020204" pitchFamily="34" charset="0"/>
              </a:rPr>
              <a:t>- </a:t>
            </a:r>
            <a:r>
              <a:rPr lang="en-US" altLang="en-US" sz="1200" b="1">
                <a:solidFill>
                  <a:srgbClr val="0000FF"/>
                </a:solidFill>
                <a:latin typeface="Arial" panose="020B0604020202020204" pitchFamily="34" charset="0"/>
              </a:rPr>
              <a:t>MC</a:t>
            </a:r>
            <a:endParaRPr lang="en-US" altLang="en-US" sz="1200" b="1">
              <a:latin typeface="Arial" panose="020B0604020202020204" pitchFamily="34" charset="0"/>
            </a:endParaRPr>
          </a:p>
          <a:p>
            <a:pPr eaLnBrk="1" hangingPunct="1"/>
            <a:r>
              <a:rPr lang="en-US" altLang="en-US" sz="1200" b="1">
                <a:latin typeface="Arial" panose="020B0604020202020204" pitchFamily="34" charset="0"/>
              </a:rPr>
              <a:t>in Period #2</a:t>
            </a:r>
          </a:p>
        </p:txBody>
      </p:sp>
      <p:sp>
        <p:nvSpPr>
          <p:cNvPr id="16427" name="Line 45"/>
          <p:cNvSpPr>
            <a:spLocks noChangeShapeType="1"/>
          </p:cNvSpPr>
          <p:nvPr/>
        </p:nvSpPr>
        <p:spPr bwMode="auto">
          <a:xfrm flipH="1">
            <a:off x="5029200" y="2819400"/>
            <a:ext cx="76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28" name="Text Box 46"/>
          <p:cNvSpPr txBox="1">
            <a:spLocks noChangeArrowheads="1"/>
          </p:cNvSpPr>
          <p:nvPr/>
        </p:nvSpPr>
        <p:spPr bwMode="auto">
          <a:xfrm>
            <a:off x="2117725" y="4354513"/>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a:t>
            </a:r>
          </a:p>
        </p:txBody>
      </p:sp>
      <p:sp>
        <p:nvSpPr>
          <p:cNvPr id="16429" name="Text Box 47"/>
          <p:cNvSpPr txBox="1">
            <a:spLocks noChangeArrowheads="1"/>
          </p:cNvSpPr>
          <p:nvPr/>
        </p:nvSpPr>
        <p:spPr bwMode="auto">
          <a:xfrm>
            <a:off x="2133600" y="3886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6430" name="Text Box 48"/>
          <p:cNvSpPr txBox="1">
            <a:spLocks noChangeArrowheads="1"/>
          </p:cNvSpPr>
          <p:nvPr/>
        </p:nvSpPr>
        <p:spPr bwMode="auto">
          <a:xfrm>
            <a:off x="2133600" y="3429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a:t>
            </a:r>
          </a:p>
        </p:txBody>
      </p:sp>
      <p:sp>
        <p:nvSpPr>
          <p:cNvPr id="16431" name="Text Box 49"/>
          <p:cNvSpPr txBox="1">
            <a:spLocks noChangeArrowheads="1"/>
          </p:cNvSpPr>
          <p:nvPr/>
        </p:nvSpPr>
        <p:spPr bwMode="auto">
          <a:xfrm>
            <a:off x="2133600" y="2971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a:t>
            </a:r>
          </a:p>
        </p:txBody>
      </p:sp>
      <p:sp>
        <p:nvSpPr>
          <p:cNvPr id="16432" name="Text Box 50"/>
          <p:cNvSpPr txBox="1">
            <a:spLocks noChangeArrowheads="1"/>
          </p:cNvSpPr>
          <p:nvPr/>
        </p:nvSpPr>
        <p:spPr bwMode="auto">
          <a:xfrm>
            <a:off x="2133600" y="2514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6433" name="Text Box 51"/>
          <p:cNvSpPr txBox="1">
            <a:spLocks noChangeArrowheads="1"/>
          </p:cNvSpPr>
          <p:nvPr/>
        </p:nvSpPr>
        <p:spPr bwMode="auto">
          <a:xfrm>
            <a:off x="2133600" y="2057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6</a:t>
            </a:r>
          </a:p>
        </p:txBody>
      </p:sp>
      <p:sp>
        <p:nvSpPr>
          <p:cNvPr id="16434" name="Text Box 52"/>
          <p:cNvSpPr txBox="1">
            <a:spLocks noChangeArrowheads="1"/>
          </p:cNvSpPr>
          <p:nvPr/>
        </p:nvSpPr>
        <p:spPr bwMode="auto">
          <a:xfrm>
            <a:off x="6477000" y="4343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a:t>
            </a:r>
          </a:p>
        </p:txBody>
      </p:sp>
      <p:sp>
        <p:nvSpPr>
          <p:cNvPr id="16435" name="Text Box 53"/>
          <p:cNvSpPr txBox="1">
            <a:spLocks noChangeArrowheads="1"/>
          </p:cNvSpPr>
          <p:nvPr/>
        </p:nvSpPr>
        <p:spPr bwMode="auto">
          <a:xfrm>
            <a:off x="6477000" y="3886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6436" name="Text Box 54"/>
          <p:cNvSpPr txBox="1">
            <a:spLocks noChangeArrowheads="1"/>
          </p:cNvSpPr>
          <p:nvPr/>
        </p:nvSpPr>
        <p:spPr bwMode="auto">
          <a:xfrm>
            <a:off x="6477000" y="3429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a:t>
            </a:r>
          </a:p>
        </p:txBody>
      </p:sp>
      <p:sp>
        <p:nvSpPr>
          <p:cNvPr id="16437" name="Text Box 55"/>
          <p:cNvSpPr txBox="1">
            <a:spLocks noChangeArrowheads="1"/>
          </p:cNvSpPr>
          <p:nvPr/>
        </p:nvSpPr>
        <p:spPr bwMode="auto">
          <a:xfrm>
            <a:off x="6477000" y="2971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a:t>
            </a:r>
          </a:p>
        </p:txBody>
      </p:sp>
      <p:sp>
        <p:nvSpPr>
          <p:cNvPr id="16438" name="Line 56"/>
          <p:cNvSpPr>
            <a:spLocks noChangeShapeType="1"/>
          </p:cNvSpPr>
          <p:nvPr/>
        </p:nvSpPr>
        <p:spPr bwMode="auto">
          <a:xfrm flipH="1" flipV="1">
            <a:off x="6477000" y="2362200"/>
            <a:ext cx="3048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39" name="Text Box 57"/>
          <p:cNvSpPr txBox="1">
            <a:spLocks noChangeArrowheads="1"/>
          </p:cNvSpPr>
          <p:nvPr/>
        </p:nvSpPr>
        <p:spPr bwMode="auto">
          <a:xfrm>
            <a:off x="6705600" y="2286000"/>
            <a:ext cx="5286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5.45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803C843-9E54-4735-BA96-3F26817083DC}" type="slidenum">
              <a:rPr lang="en-US" altLang="en-US" sz="1400"/>
              <a:pPr eaLnBrk="1" hangingPunct="1"/>
              <a:t>15</a:t>
            </a:fld>
            <a:endParaRPr lang="en-US" altLang="en-US" sz="1400"/>
          </a:p>
        </p:txBody>
      </p:sp>
      <p:sp>
        <p:nvSpPr>
          <p:cNvPr id="17411" name="Rectangle 3"/>
          <p:cNvSpPr>
            <a:spLocks noChangeArrowheads="1"/>
          </p:cNvSpPr>
          <p:nvPr/>
        </p:nvSpPr>
        <p:spPr bwMode="auto">
          <a:xfrm>
            <a:off x="685800" y="3048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a:solidFill>
                  <a:schemeClr val="tx2"/>
                </a:solidFill>
              </a:rPr>
              <a:t>Dynamically Efficient Allocation</a:t>
            </a:r>
          </a:p>
          <a:p>
            <a:pPr algn="ctr" eaLnBrk="1" hangingPunct="1"/>
            <a:r>
              <a:rPr lang="en-US" altLang="en-US" sz="2800" b="1">
                <a:solidFill>
                  <a:schemeClr val="tx2"/>
                </a:solidFill>
              </a:rPr>
              <a:t>in the Two-period Model</a:t>
            </a:r>
          </a:p>
        </p:txBody>
      </p:sp>
      <p:sp>
        <p:nvSpPr>
          <p:cNvPr id="17412" name="Text Box 57"/>
          <p:cNvSpPr txBox="1">
            <a:spLocks noChangeArrowheads="1"/>
          </p:cNvSpPr>
          <p:nvPr/>
        </p:nvSpPr>
        <p:spPr bwMode="auto">
          <a:xfrm>
            <a:off x="4419600" y="5638800"/>
            <a:ext cx="9191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q</a:t>
            </a:r>
            <a:r>
              <a:rPr lang="en-US" altLang="en-US" sz="1400" baseline="-25000"/>
              <a:t>1</a:t>
            </a:r>
            <a:r>
              <a:rPr lang="en-US" altLang="en-US" sz="1400"/>
              <a:t>=10.239</a:t>
            </a:r>
          </a:p>
          <a:p>
            <a:pPr eaLnBrk="1" hangingPunct="1"/>
            <a:r>
              <a:rPr lang="en-US" altLang="en-US" sz="1400"/>
              <a:t>q</a:t>
            </a:r>
            <a:r>
              <a:rPr lang="en-US" altLang="en-US" sz="1400" baseline="-25000"/>
              <a:t>2</a:t>
            </a:r>
            <a:r>
              <a:rPr lang="en-US" altLang="en-US" sz="1400"/>
              <a:t>=9.761</a:t>
            </a:r>
          </a:p>
        </p:txBody>
      </p:sp>
      <p:sp>
        <p:nvSpPr>
          <p:cNvPr id="17413" name="Text Box 58"/>
          <p:cNvSpPr txBox="1">
            <a:spLocks noChangeArrowheads="1"/>
          </p:cNvSpPr>
          <p:nvPr/>
        </p:nvSpPr>
        <p:spPr bwMode="auto">
          <a:xfrm>
            <a:off x="2590800" y="6172200"/>
            <a:ext cx="3581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From demand function,	p</a:t>
            </a:r>
            <a:r>
              <a:rPr lang="en-US" altLang="en-US" sz="1400" baseline="-25000"/>
              <a:t>1</a:t>
            </a:r>
            <a:r>
              <a:rPr lang="en-US" altLang="en-US" sz="1400"/>
              <a:t>=3.90</a:t>
            </a:r>
          </a:p>
          <a:p>
            <a:pPr eaLnBrk="1" hangingPunct="1"/>
            <a:r>
              <a:rPr lang="en-US" altLang="en-US" sz="1400" i="1"/>
              <a:t>[MB </a:t>
            </a:r>
            <a:r>
              <a:rPr lang="en-US" altLang="en-US" sz="1400"/>
              <a:t>= 8- 0.4</a:t>
            </a:r>
            <a:r>
              <a:rPr lang="en-US" altLang="en-US" sz="1400" i="1"/>
              <a:t>q] </a:t>
            </a:r>
            <a:r>
              <a:rPr lang="en-US" altLang="en-US" sz="1400"/>
              <a:t>	p</a:t>
            </a:r>
            <a:r>
              <a:rPr lang="en-US" altLang="en-US" sz="1400" baseline="-25000"/>
              <a:t>2</a:t>
            </a:r>
            <a:r>
              <a:rPr lang="en-US" altLang="en-US" sz="1400"/>
              <a:t>=4.10</a:t>
            </a:r>
          </a:p>
        </p:txBody>
      </p:sp>
      <p:sp>
        <p:nvSpPr>
          <p:cNvPr id="17414" name="Line 59"/>
          <p:cNvSpPr>
            <a:spLocks noChangeShapeType="1"/>
          </p:cNvSpPr>
          <p:nvPr/>
        </p:nvSpPr>
        <p:spPr bwMode="auto">
          <a:xfrm flipH="1" flipV="1">
            <a:off x="4419600" y="4876800"/>
            <a:ext cx="3810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6" name="Line 61"/>
          <p:cNvSpPr>
            <a:spLocks noChangeShapeType="1"/>
          </p:cNvSpPr>
          <p:nvPr/>
        </p:nvSpPr>
        <p:spPr bwMode="auto">
          <a:xfrm flipV="1">
            <a:off x="2438400" y="1752600"/>
            <a:ext cx="0" cy="3124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Line 62"/>
          <p:cNvSpPr>
            <a:spLocks noChangeShapeType="1"/>
          </p:cNvSpPr>
          <p:nvPr/>
        </p:nvSpPr>
        <p:spPr bwMode="auto">
          <a:xfrm>
            <a:off x="2438400" y="4876800"/>
            <a:ext cx="396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8" name="Line 63"/>
          <p:cNvSpPr>
            <a:spLocks noChangeShapeType="1"/>
          </p:cNvSpPr>
          <p:nvPr/>
        </p:nvSpPr>
        <p:spPr bwMode="auto">
          <a:xfrm flipV="1">
            <a:off x="6400800" y="1676400"/>
            <a:ext cx="0" cy="3200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9" name="Line 64"/>
          <p:cNvSpPr>
            <a:spLocks noChangeShapeType="1"/>
          </p:cNvSpPr>
          <p:nvPr/>
        </p:nvSpPr>
        <p:spPr bwMode="auto">
          <a:xfrm>
            <a:off x="4343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Line 65"/>
          <p:cNvSpPr>
            <a:spLocks noChangeShapeType="1"/>
          </p:cNvSpPr>
          <p:nvPr/>
        </p:nvSpPr>
        <p:spPr bwMode="auto">
          <a:xfrm>
            <a:off x="33528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1" name="Line 66"/>
          <p:cNvSpPr>
            <a:spLocks noChangeShapeType="1"/>
          </p:cNvSpPr>
          <p:nvPr/>
        </p:nvSpPr>
        <p:spPr bwMode="auto">
          <a:xfrm>
            <a:off x="5410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2" name="Line 67"/>
          <p:cNvSpPr>
            <a:spLocks noChangeShapeType="1"/>
          </p:cNvSpPr>
          <p:nvPr/>
        </p:nvSpPr>
        <p:spPr bwMode="auto">
          <a:xfrm>
            <a:off x="2362200" y="2209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68"/>
          <p:cNvSpPr>
            <a:spLocks noChangeShapeType="1"/>
          </p:cNvSpPr>
          <p:nvPr/>
        </p:nvSpPr>
        <p:spPr bwMode="auto">
          <a:xfrm>
            <a:off x="2362200" y="3581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Line 69"/>
          <p:cNvSpPr>
            <a:spLocks noChangeShapeType="1"/>
          </p:cNvSpPr>
          <p:nvPr/>
        </p:nvSpPr>
        <p:spPr bwMode="auto">
          <a:xfrm>
            <a:off x="23622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5" name="Line 70"/>
          <p:cNvSpPr>
            <a:spLocks noChangeShapeType="1"/>
          </p:cNvSpPr>
          <p:nvPr/>
        </p:nvSpPr>
        <p:spPr bwMode="auto">
          <a:xfrm>
            <a:off x="23622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Line 71"/>
          <p:cNvSpPr>
            <a:spLocks noChangeShapeType="1"/>
          </p:cNvSpPr>
          <p:nvPr/>
        </p:nvSpPr>
        <p:spPr bwMode="auto">
          <a:xfrm>
            <a:off x="2362200" y="3124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7" name="Line 72"/>
          <p:cNvSpPr>
            <a:spLocks noChangeShapeType="1"/>
          </p:cNvSpPr>
          <p:nvPr/>
        </p:nvSpPr>
        <p:spPr bwMode="auto">
          <a:xfrm>
            <a:off x="2362200" y="2667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8" name="Line 73"/>
          <p:cNvSpPr>
            <a:spLocks noChangeShapeType="1"/>
          </p:cNvSpPr>
          <p:nvPr/>
        </p:nvSpPr>
        <p:spPr bwMode="auto">
          <a:xfrm>
            <a:off x="6400800" y="2209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Line 74"/>
          <p:cNvSpPr>
            <a:spLocks noChangeShapeType="1"/>
          </p:cNvSpPr>
          <p:nvPr/>
        </p:nvSpPr>
        <p:spPr bwMode="auto">
          <a:xfrm>
            <a:off x="6400800" y="35814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Line 75"/>
          <p:cNvSpPr>
            <a:spLocks noChangeShapeType="1"/>
          </p:cNvSpPr>
          <p:nvPr/>
        </p:nvSpPr>
        <p:spPr bwMode="auto">
          <a:xfrm>
            <a:off x="64008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76"/>
          <p:cNvSpPr>
            <a:spLocks noChangeShapeType="1"/>
          </p:cNvSpPr>
          <p:nvPr/>
        </p:nvSpPr>
        <p:spPr bwMode="auto">
          <a:xfrm>
            <a:off x="64008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77"/>
          <p:cNvSpPr>
            <a:spLocks noChangeShapeType="1"/>
          </p:cNvSpPr>
          <p:nvPr/>
        </p:nvSpPr>
        <p:spPr bwMode="auto">
          <a:xfrm>
            <a:off x="6400800" y="3124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Line 78"/>
          <p:cNvSpPr>
            <a:spLocks noChangeShapeType="1"/>
          </p:cNvSpPr>
          <p:nvPr/>
        </p:nvSpPr>
        <p:spPr bwMode="auto">
          <a:xfrm>
            <a:off x="6400800" y="2667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4" name="Line 79"/>
          <p:cNvSpPr>
            <a:spLocks noChangeShapeType="1"/>
          </p:cNvSpPr>
          <p:nvPr/>
        </p:nvSpPr>
        <p:spPr bwMode="auto">
          <a:xfrm>
            <a:off x="2438400" y="2209800"/>
            <a:ext cx="2971800" cy="2667000"/>
          </a:xfrm>
          <a:prstGeom prst="line">
            <a:avLst/>
          </a:prstGeom>
          <a:noFill/>
          <a:ln w="38100">
            <a:solidFill>
              <a:srgbClr val="CC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Line 80"/>
          <p:cNvSpPr>
            <a:spLocks noChangeShapeType="1"/>
          </p:cNvSpPr>
          <p:nvPr/>
        </p:nvSpPr>
        <p:spPr bwMode="auto">
          <a:xfrm flipH="1">
            <a:off x="3352800" y="2362200"/>
            <a:ext cx="3048000" cy="2514600"/>
          </a:xfrm>
          <a:prstGeom prst="line">
            <a:avLst/>
          </a:prstGeom>
          <a:noFill/>
          <a:ln w="38100">
            <a:solidFill>
              <a:srgbClr val="9933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6" name="Text Box 81"/>
          <p:cNvSpPr txBox="1">
            <a:spLocks noChangeArrowheads="1"/>
          </p:cNvSpPr>
          <p:nvPr/>
        </p:nvSpPr>
        <p:spPr bwMode="auto">
          <a:xfrm>
            <a:off x="2286000" y="5029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0</a:t>
            </a:r>
          </a:p>
        </p:txBody>
      </p:sp>
      <p:sp>
        <p:nvSpPr>
          <p:cNvPr id="17437" name="Text Box 82"/>
          <p:cNvSpPr txBox="1">
            <a:spLocks noChangeArrowheads="1"/>
          </p:cNvSpPr>
          <p:nvPr/>
        </p:nvSpPr>
        <p:spPr bwMode="auto">
          <a:xfrm>
            <a:off x="3276600" y="5029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5</a:t>
            </a:r>
          </a:p>
        </p:txBody>
      </p:sp>
      <p:sp>
        <p:nvSpPr>
          <p:cNvPr id="17438" name="Text Box 83"/>
          <p:cNvSpPr txBox="1">
            <a:spLocks noChangeArrowheads="1"/>
          </p:cNvSpPr>
          <p:nvPr/>
        </p:nvSpPr>
        <p:spPr bwMode="auto">
          <a:xfrm>
            <a:off x="41148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10</a:t>
            </a:r>
          </a:p>
        </p:txBody>
      </p:sp>
      <p:sp>
        <p:nvSpPr>
          <p:cNvPr id="17439" name="Text Box 84"/>
          <p:cNvSpPr txBox="1">
            <a:spLocks noChangeArrowheads="1"/>
          </p:cNvSpPr>
          <p:nvPr/>
        </p:nvSpPr>
        <p:spPr bwMode="auto">
          <a:xfrm>
            <a:off x="52578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15</a:t>
            </a:r>
          </a:p>
        </p:txBody>
      </p:sp>
      <p:sp>
        <p:nvSpPr>
          <p:cNvPr id="17440" name="Text Box 85"/>
          <p:cNvSpPr txBox="1">
            <a:spLocks noChangeArrowheads="1"/>
          </p:cNvSpPr>
          <p:nvPr/>
        </p:nvSpPr>
        <p:spPr bwMode="auto">
          <a:xfrm>
            <a:off x="6172200" y="5029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CC3300"/>
                </a:solidFill>
                <a:latin typeface="Arial" panose="020B0604020202020204" pitchFamily="34" charset="0"/>
              </a:rPr>
              <a:t>20</a:t>
            </a:r>
          </a:p>
        </p:txBody>
      </p:sp>
      <p:sp>
        <p:nvSpPr>
          <p:cNvPr id="17441" name="Text Box 86"/>
          <p:cNvSpPr txBox="1">
            <a:spLocks noChangeArrowheads="1"/>
          </p:cNvSpPr>
          <p:nvPr/>
        </p:nvSpPr>
        <p:spPr bwMode="auto">
          <a:xfrm>
            <a:off x="22860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20</a:t>
            </a:r>
          </a:p>
        </p:txBody>
      </p:sp>
      <p:sp>
        <p:nvSpPr>
          <p:cNvPr id="17442" name="Text Box 87"/>
          <p:cNvSpPr txBox="1">
            <a:spLocks noChangeArrowheads="1"/>
          </p:cNvSpPr>
          <p:nvPr/>
        </p:nvSpPr>
        <p:spPr bwMode="auto">
          <a:xfrm>
            <a:off x="32766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15</a:t>
            </a:r>
          </a:p>
        </p:txBody>
      </p:sp>
      <p:sp>
        <p:nvSpPr>
          <p:cNvPr id="17443" name="Text Box 88"/>
          <p:cNvSpPr txBox="1">
            <a:spLocks noChangeArrowheads="1"/>
          </p:cNvSpPr>
          <p:nvPr/>
        </p:nvSpPr>
        <p:spPr bwMode="auto">
          <a:xfrm>
            <a:off x="4114800" y="5410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10</a:t>
            </a:r>
          </a:p>
        </p:txBody>
      </p:sp>
      <p:sp>
        <p:nvSpPr>
          <p:cNvPr id="17444" name="Text Box 89"/>
          <p:cNvSpPr txBox="1">
            <a:spLocks noChangeArrowheads="1"/>
          </p:cNvSpPr>
          <p:nvPr/>
        </p:nvSpPr>
        <p:spPr bwMode="auto">
          <a:xfrm>
            <a:off x="5257800" y="5410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5</a:t>
            </a:r>
          </a:p>
        </p:txBody>
      </p:sp>
      <p:sp>
        <p:nvSpPr>
          <p:cNvPr id="17445" name="Text Box 90"/>
          <p:cNvSpPr txBox="1">
            <a:spLocks noChangeArrowheads="1"/>
          </p:cNvSpPr>
          <p:nvPr/>
        </p:nvSpPr>
        <p:spPr bwMode="auto">
          <a:xfrm>
            <a:off x="6172200" y="5410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9933FF"/>
                </a:solidFill>
                <a:latin typeface="Arial" panose="020B0604020202020204" pitchFamily="34" charset="0"/>
              </a:rPr>
              <a:t>0</a:t>
            </a:r>
          </a:p>
        </p:txBody>
      </p:sp>
      <p:sp>
        <p:nvSpPr>
          <p:cNvPr id="17446" name="Text Box 91"/>
          <p:cNvSpPr txBox="1">
            <a:spLocks noChangeArrowheads="1"/>
          </p:cNvSpPr>
          <p:nvPr/>
        </p:nvSpPr>
        <p:spPr bwMode="auto">
          <a:xfrm>
            <a:off x="6630988" y="5410200"/>
            <a:ext cx="1376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solidFill>
                  <a:srgbClr val="9933FF"/>
                </a:solidFill>
                <a:latin typeface="Arial" panose="020B0604020202020204" pitchFamily="34" charset="0"/>
              </a:rPr>
              <a:t>Q in Period #2</a:t>
            </a:r>
          </a:p>
        </p:txBody>
      </p:sp>
      <p:sp>
        <p:nvSpPr>
          <p:cNvPr id="17447" name="Line 92"/>
          <p:cNvSpPr>
            <a:spLocks noChangeShapeType="1"/>
          </p:cNvSpPr>
          <p:nvPr/>
        </p:nvSpPr>
        <p:spPr bwMode="auto">
          <a:xfrm flipH="1">
            <a:off x="6400800" y="55626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8" name="Text Box 93"/>
          <p:cNvSpPr txBox="1">
            <a:spLocks noChangeArrowheads="1"/>
          </p:cNvSpPr>
          <p:nvPr/>
        </p:nvSpPr>
        <p:spPr bwMode="auto">
          <a:xfrm>
            <a:off x="457200" y="1447800"/>
            <a:ext cx="18970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latin typeface="Arial" panose="020B0604020202020204" pitchFamily="34" charset="0"/>
              </a:rPr>
              <a:t>Marginal Net Benefit</a:t>
            </a:r>
          </a:p>
          <a:p>
            <a:pPr algn="ctr" eaLnBrk="1" hangingPunct="1"/>
            <a:r>
              <a:rPr lang="en-US" altLang="en-US" sz="1400" b="1">
                <a:latin typeface="Arial" panose="020B0604020202020204" pitchFamily="34" charset="0"/>
              </a:rPr>
              <a:t>in Period #1 ($)</a:t>
            </a:r>
          </a:p>
        </p:txBody>
      </p:sp>
      <p:sp>
        <p:nvSpPr>
          <p:cNvPr id="17449" name="Line 94"/>
          <p:cNvSpPr>
            <a:spLocks noChangeShapeType="1"/>
          </p:cNvSpPr>
          <p:nvPr/>
        </p:nvSpPr>
        <p:spPr bwMode="auto">
          <a:xfrm>
            <a:off x="2057400" y="51816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50" name="Text Box 95"/>
          <p:cNvSpPr txBox="1">
            <a:spLocks noChangeArrowheads="1"/>
          </p:cNvSpPr>
          <p:nvPr/>
        </p:nvSpPr>
        <p:spPr bwMode="auto">
          <a:xfrm>
            <a:off x="5638800" y="1219200"/>
            <a:ext cx="3206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latin typeface="Arial" panose="020B0604020202020204" pitchFamily="34" charset="0"/>
              </a:rPr>
              <a:t>Marginal Net Benefit</a:t>
            </a:r>
          </a:p>
          <a:p>
            <a:pPr algn="ctr" eaLnBrk="1" hangingPunct="1"/>
            <a:r>
              <a:rPr lang="en-US" altLang="en-US" sz="1400" b="1">
                <a:latin typeface="Arial" panose="020B0604020202020204" pitchFamily="34" charset="0"/>
              </a:rPr>
              <a:t>in Period #2 ($) discounted at 10% r</a:t>
            </a:r>
          </a:p>
        </p:txBody>
      </p:sp>
      <p:sp>
        <p:nvSpPr>
          <p:cNvPr id="17451" name="Text Box 96"/>
          <p:cNvSpPr txBox="1">
            <a:spLocks noChangeArrowheads="1"/>
          </p:cNvSpPr>
          <p:nvPr/>
        </p:nvSpPr>
        <p:spPr bwMode="auto">
          <a:xfrm>
            <a:off x="685800" y="5029200"/>
            <a:ext cx="1376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b="1">
                <a:solidFill>
                  <a:srgbClr val="CC3300"/>
                </a:solidFill>
                <a:latin typeface="Arial" panose="020B0604020202020204" pitchFamily="34" charset="0"/>
              </a:rPr>
              <a:t>Q in Period #1</a:t>
            </a:r>
          </a:p>
        </p:txBody>
      </p:sp>
      <p:sp>
        <p:nvSpPr>
          <p:cNvPr id="17452" name="Text Box 97"/>
          <p:cNvSpPr txBox="1">
            <a:spLocks noChangeArrowheads="1"/>
          </p:cNvSpPr>
          <p:nvPr/>
        </p:nvSpPr>
        <p:spPr bwMode="auto">
          <a:xfrm>
            <a:off x="3028950" y="1978025"/>
            <a:ext cx="1184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200" b="1">
                <a:latin typeface="Arial" panose="020B0604020202020204" pitchFamily="34" charset="0"/>
              </a:rPr>
              <a:t>PV of </a:t>
            </a:r>
            <a:r>
              <a:rPr lang="en-US" altLang="en-US" sz="1200" b="1">
                <a:solidFill>
                  <a:srgbClr val="009900"/>
                </a:solidFill>
                <a:latin typeface="Arial" panose="020B0604020202020204" pitchFamily="34" charset="0"/>
              </a:rPr>
              <a:t>MB</a:t>
            </a:r>
            <a:r>
              <a:rPr lang="en-US" altLang="en-US" sz="1200" b="1">
                <a:latin typeface="Arial" panose="020B0604020202020204" pitchFamily="34" charset="0"/>
              </a:rPr>
              <a:t>- </a:t>
            </a:r>
            <a:r>
              <a:rPr lang="en-US" altLang="en-US" sz="1200" b="1">
                <a:solidFill>
                  <a:srgbClr val="0000FF"/>
                </a:solidFill>
                <a:latin typeface="Arial" panose="020B0604020202020204" pitchFamily="34" charset="0"/>
              </a:rPr>
              <a:t>MC</a:t>
            </a:r>
            <a:endParaRPr lang="en-US" altLang="en-US" sz="1200" b="1">
              <a:latin typeface="Arial" panose="020B0604020202020204" pitchFamily="34" charset="0"/>
            </a:endParaRPr>
          </a:p>
          <a:p>
            <a:pPr algn="ctr" eaLnBrk="1" hangingPunct="1"/>
            <a:r>
              <a:rPr lang="en-US" altLang="en-US" sz="1200" b="1">
                <a:latin typeface="Arial" panose="020B0604020202020204" pitchFamily="34" charset="0"/>
              </a:rPr>
              <a:t>in Period #1</a:t>
            </a:r>
          </a:p>
        </p:txBody>
      </p:sp>
      <p:sp>
        <p:nvSpPr>
          <p:cNvPr id="17453" name="Line 98"/>
          <p:cNvSpPr>
            <a:spLocks noChangeShapeType="1"/>
          </p:cNvSpPr>
          <p:nvPr/>
        </p:nvSpPr>
        <p:spPr bwMode="auto">
          <a:xfrm flipH="1">
            <a:off x="3200400" y="2362200"/>
            <a:ext cx="4572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54" name="Text Box 99"/>
          <p:cNvSpPr txBox="1">
            <a:spLocks noChangeArrowheads="1"/>
          </p:cNvSpPr>
          <p:nvPr/>
        </p:nvSpPr>
        <p:spPr bwMode="auto">
          <a:xfrm>
            <a:off x="4800600" y="2206625"/>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200" b="1">
                <a:latin typeface="Arial" panose="020B0604020202020204" pitchFamily="34" charset="0"/>
              </a:rPr>
              <a:t>PV of </a:t>
            </a:r>
            <a:r>
              <a:rPr lang="en-US" altLang="en-US" sz="1200" b="1">
                <a:solidFill>
                  <a:srgbClr val="009900"/>
                </a:solidFill>
                <a:latin typeface="Arial" panose="020B0604020202020204" pitchFamily="34" charset="0"/>
              </a:rPr>
              <a:t>MB</a:t>
            </a:r>
            <a:r>
              <a:rPr lang="en-US" altLang="en-US" sz="1200" b="1">
                <a:latin typeface="Arial" panose="020B0604020202020204" pitchFamily="34" charset="0"/>
              </a:rPr>
              <a:t>- </a:t>
            </a:r>
            <a:r>
              <a:rPr lang="en-US" altLang="en-US" sz="1200" b="1">
                <a:solidFill>
                  <a:srgbClr val="0000FF"/>
                </a:solidFill>
                <a:latin typeface="Arial" panose="020B0604020202020204" pitchFamily="34" charset="0"/>
              </a:rPr>
              <a:t>MC</a:t>
            </a:r>
            <a:endParaRPr lang="en-US" altLang="en-US" sz="1200" b="1">
              <a:latin typeface="Arial" panose="020B0604020202020204" pitchFamily="34" charset="0"/>
            </a:endParaRPr>
          </a:p>
          <a:p>
            <a:pPr eaLnBrk="1" hangingPunct="1"/>
            <a:r>
              <a:rPr lang="en-US" altLang="en-US" sz="1200" b="1">
                <a:latin typeface="Arial" panose="020B0604020202020204" pitchFamily="34" charset="0"/>
              </a:rPr>
              <a:t>in Period #2</a:t>
            </a:r>
          </a:p>
        </p:txBody>
      </p:sp>
      <p:sp>
        <p:nvSpPr>
          <p:cNvPr id="17455" name="Line 100"/>
          <p:cNvSpPr>
            <a:spLocks noChangeShapeType="1"/>
          </p:cNvSpPr>
          <p:nvPr/>
        </p:nvSpPr>
        <p:spPr bwMode="auto">
          <a:xfrm flipH="1">
            <a:off x="5029200" y="2819400"/>
            <a:ext cx="762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56" name="Text Box 101"/>
          <p:cNvSpPr txBox="1">
            <a:spLocks noChangeArrowheads="1"/>
          </p:cNvSpPr>
          <p:nvPr/>
        </p:nvSpPr>
        <p:spPr bwMode="auto">
          <a:xfrm>
            <a:off x="2117725" y="4354513"/>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a:t>
            </a:r>
          </a:p>
        </p:txBody>
      </p:sp>
      <p:sp>
        <p:nvSpPr>
          <p:cNvPr id="17457" name="Text Box 102"/>
          <p:cNvSpPr txBox="1">
            <a:spLocks noChangeArrowheads="1"/>
          </p:cNvSpPr>
          <p:nvPr/>
        </p:nvSpPr>
        <p:spPr bwMode="auto">
          <a:xfrm>
            <a:off x="2133600" y="3886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7458" name="Text Box 103"/>
          <p:cNvSpPr txBox="1">
            <a:spLocks noChangeArrowheads="1"/>
          </p:cNvSpPr>
          <p:nvPr/>
        </p:nvSpPr>
        <p:spPr bwMode="auto">
          <a:xfrm>
            <a:off x="2133600" y="3429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a:t>
            </a:r>
          </a:p>
        </p:txBody>
      </p:sp>
      <p:sp>
        <p:nvSpPr>
          <p:cNvPr id="17459" name="Text Box 104"/>
          <p:cNvSpPr txBox="1">
            <a:spLocks noChangeArrowheads="1"/>
          </p:cNvSpPr>
          <p:nvPr/>
        </p:nvSpPr>
        <p:spPr bwMode="auto">
          <a:xfrm>
            <a:off x="2133600" y="2971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a:t>
            </a:r>
          </a:p>
        </p:txBody>
      </p:sp>
      <p:sp>
        <p:nvSpPr>
          <p:cNvPr id="17460" name="Text Box 105"/>
          <p:cNvSpPr txBox="1">
            <a:spLocks noChangeArrowheads="1"/>
          </p:cNvSpPr>
          <p:nvPr/>
        </p:nvSpPr>
        <p:spPr bwMode="auto">
          <a:xfrm>
            <a:off x="2133600" y="2514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7461" name="Text Box 106"/>
          <p:cNvSpPr txBox="1">
            <a:spLocks noChangeArrowheads="1"/>
          </p:cNvSpPr>
          <p:nvPr/>
        </p:nvSpPr>
        <p:spPr bwMode="auto">
          <a:xfrm>
            <a:off x="2133600" y="2057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6</a:t>
            </a:r>
          </a:p>
        </p:txBody>
      </p:sp>
      <p:sp>
        <p:nvSpPr>
          <p:cNvPr id="17462" name="Text Box 107"/>
          <p:cNvSpPr txBox="1">
            <a:spLocks noChangeArrowheads="1"/>
          </p:cNvSpPr>
          <p:nvPr/>
        </p:nvSpPr>
        <p:spPr bwMode="auto">
          <a:xfrm>
            <a:off x="6477000" y="4343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a:t>
            </a:r>
          </a:p>
        </p:txBody>
      </p:sp>
      <p:sp>
        <p:nvSpPr>
          <p:cNvPr id="17463" name="Text Box 108"/>
          <p:cNvSpPr txBox="1">
            <a:spLocks noChangeArrowheads="1"/>
          </p:cNvSpPr>
          <p:nvPr/>
        </p:nvSpPr>
        <p:spPr bwMode="auto">
          <a:xfrm>
            <a:off x="6477000" y="3886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7464" name="Text Box 109"/>
          <p:cNvSpPr txBox="1">
            <a:spLocks noChangeArrowheads="1"/>
          </p:cNvSpPr>
          <p:nvPr/>
        </p:nvSpPr>
        <p:spPr bwMode="auto">
          <a:xfrm>
            <a:off x="6477000" y="34290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a:t>
            </a:r>
          </a:p>
        </p:txBody>
      </p:sp>
      <p:sp>
        <p:nvSpPr>
          <p:cNvPr id="17465" name="Text Box 110"/>
          <p:cNvSpPr txBox="1">
            <a:spLocks noChangeArrowheads="1"/>
          </p:cNvSpPr>
          <p:nvPr/>
        </p:nvSpPr>
        <p:spPr bwMode="auto">
          <a:xfrm>
            <a:off x="6477000" y="2971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a:t>
            </a:r>
          </a:p>
        </p:txBody>
      </p:sp>
      <p:sp>
        <p:nvSpPr>
          <p:cNvPr id="17466" name="Line 111"/>
          <p:cNvSpPr>
            <a:spLocks noChangeShapeType="1"/>
          </p:cNvSpPr>
          <p:nvPr/>
        </p:nvSpPr>
        <p:spPr bwMode="auto">
          <a:xfrm flipH="1" flipV="1">
            <a:off x="6477000" y="2362200"/>
            <a:ext cx="3048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67" name="Text Box 112"/>
          <p:cNvSpPr txBox="1">
            <a:spLocks noChangeArrowheads="1"/>
          </p:cNvSpPr>
          <p:nvPr/>
        </p:nvSpPr>
        <p:spPr bwMode="auto">
          <a:xfrm>
            <a:off x="6705600" y="2286000"/>
            <a:ext cx="5286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5.45</a:t>
            </a:r>
          </a:p>
        </p:txBody>
      </p:sp>
      <p:sp>
        <p:nvSpPr>
          <p:cNvPr id="17468" name="Line 113"/>
          <p:cNvSpPr>
            <a:spLocks noChangeShapeType="1"/>
          </p:cNvSpPr>
          <p:nvPr/>
        </p:nvSpPr>
        <p:spPr bwMode="auto">
          <a:xfrm>
            <a:off x="4419600" y="3962400"/>
            <a:ext cx="0" cy="91440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5E81BB8-9C18-4F87-B6DA-D433D466F60B}" type="slidenum">
              <a:rPr lang="en-US" altLang="en-US" sz="1400"/>
              <a:pPr eaLnBrk="1" hangingPunct="1"/>
              <a:t>16</a:t>
            </a:fld>
            <a:endParaRPr lang="en-US" altLang="en-US" sz="1400"/>
          </a:p>
        </p:txBody>
      </p:sp>
      <p:sp>
        <p:nvSpPr>
          <p:cNvPr id="18435" name="Rectangle 2"/>
          <p:cNvSpPr>
            <a:spLocks noGrp="1" noChangeArrowheads="1"/>
          </p:cNvSpPr>
          <p:nvPr>
            <p:ph type="title"/>
          </p:nvPr>
        </p:nvSpPr>
        <p:spPr>
          <a:xfrm>
            <a:off x="381000" y="228600"/>
            <a:ext cx="8458200" cy="457200"/>
          </a:xfrm>
        </p:spPr>
        <p:txBody>
          <a:bodyPr/>
          <a:lstStyle/>
          <a:p>
            <a:pPr eaLnBrk="1" hangingPunct="1"/>
            <a:r>
              <a:rPr lang="en-US" altLang="en-US" sz="2400" b="1"/>
              <a:t>Dynamic Efficiency with Constant Marginal Extraction Costs</a:t>
            </a:r>
          </a:p>
        </p:txBody>
      </p:sp>
      <p:sp>
        <p:nvSpPr>
          <p:cNvPr id="18436" name="Text Box 3"/>
          <p:cNvSpPr txBox="1">
            <a:spLocks noChangeArrowheads="1"/>
          </p:cNvSpPr>
          <p:nvPr/>
        </p:nvSpPr>
        <p:spPr bwMode="auto">
          <a:xfrm>
            <a:off x="228600" y="1524000"/>
            <a:ext cx="1423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b="1">
                <a:latin typeface="Arial" panose="020B0604020202020204" pitchFamily="34" charset="0"/>
              </a:rPr>
              <a:t>Period #1</a:t>
            </a:r>
          </a:p>
        </p:txBody>
      </p:sp>
      <p:sp>
        <p:nvSpPr>
          <p:cNvPr id="18437" name="Text Box 4"/>
          <p:cNvSpPr txBox="1">
            <a:spLocks noChangeArrowheads="1"/>
          </p:cNvSpPr>
          <p:nvPr/>
        </p:nvSpPr>
        <p:spPr bwMode="auto">
          <a:xfrm>
            <a:off x="415925" y="4418013"/>
            <a:ext cx="1098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b="1">
                <a:latin typeface="Arial" panose="020B0604020202020204" pitchFamily="34" charset="0"/>
              </a:rPr>
              <a:t>Period #2</a:t>
            </a:r>
          </a:p>
        </p:txBody>
      </p:sp>
      <p:sp>
        <p:nvSpPr>
          <p:cNvPr id="18438" name="Line 5"/>
          <p:cNvSpPr>
            <a:spLocks noChangeShapeType="1"/>
          </p:cNvSpPr>
          <p:nvPr/>
        </p:nvSpPr>
        <p:spPr bwMode="auto">
          <a:xfrm flipV="1">
            <a:off x="2438400" y="990600"/>
            <a:ext cx="0" cy="2209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9" name="Line 6"/>
          <p:cNvSpPr>
            <a:spLocks noChangeShapeType="1"/>
          </p:cNvSpPr>
          <p:nvPr/>
        </p:nvSpPr>
        <p:spPr bwMode="auto">
          <a:xfrm>
            <a:off x="2438400" y="3200400"/>
            <a:ext cx="3429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0" name="Line 7"/>
          <p:cNvSpPr>
            <a:spLocks noChangeShapeType="1"/>
          </p:cNvSpPr>
          <p:nvPr/>
        </p:nvSpPr>
        <p:spPr bwMode="auto">
          <a:xfrm>
            <a:off x="2362200" y="1371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1" name="Line 8"/>
          <p:cNvSpPr>
            <a:spLocks noChangeShapeType="1"/>
          </p:cNvSpPr>
          <p:nvPr/>
        </p:nvSpPr>
        <p:spPr bwMode="auto">
          <a:xfrm>
            <a:off x="2362200" y="2286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2" name="Line 9"/>
          <p:cNvSpPr>
            <a:spLocks noChangeShapeType="1"/>
          </p:cNvSpPr>
          <p:nvPr/>
        </p:nvSpPr>
        <p:spPr bwMode="auto">
          <a:xfrm>
            <a:off x="2362200" y="2743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3" name="Line 10"/>
          <p:cNvSpPr>
            <a:spLocks noChangeShapeType="1"/>
          </p:cNvSpPr>
          <p:nvPr/>
        </p:nvSpPr>
        <p:spPr bwMode="auto">
          <a:xfrm>
            <a:off x="2362200" y="1828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11"/>
          <p:cNvSpPr>
            <a:spLocks noChangeShapeType="1"/>
          </p:cNvSpPr>
          <p:nvPr/>
        </p:nvSpPr>
        <p:spPr bwMode="auto">
          <a:xfrm>
            <a:off x="53340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5" name="Line 12"/>
          <p:cNvSpPr>
            <a:spLocks noChangeShapeType="1"/>
          </p:cNvSpPr>
          <p:nvPr/>
        </p:nvSpPr>
        <p:spPr bwMode="auto">
          <a:xfrm>
            <a:off x="3886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13"/>
          <p:cNvSpPr>
            <a:spLocks noChangeShapeType="1"/>
          </p:cNvSpPr>
          <p:nvPr/>
        </p:nvSpPr>
        <p:spPr bwMode="auto">
          <a:xfrm>
            <a:off x="3124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7" name="Line 14"/>
          <p:cNvSpPr>
            <a:spLocks noChangeShapeType="1"/>
          </p:cNvSpPr>
          <p:nvPr/>
        </p:nvSpPr>
        <p:spPr bwMode="auto">
          <a:xfrm>
            <a:off x="4648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8" name="Text Box 15"/>
          <p:cNvSpPr txBox="1">
            <a:spLocks noChangeArrowheads="1"/>
          </p:cNvSpPr>
          <p:nvPr/>
        </p:nvSpPr>
        <p:spPr bwMode="auto">
          <a:xfrm>
            <a:off x="2286000" y="3200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0</a:t>
            </a:r>
          </a:p>
        </p:txBody>
      </p:sp>
      <p:sp>
        <p:nvSpPr>
          <p:cNvPr id="18449" name="Text Box 16"/>
          <p:cNvSpPr txBox="1">
            <a:spLocks noChangeArrowheads="1"/>
          </p:cNvSpPr>
          <p:nvPr/>
        </p:nvSpPr>
        <p:spPr bwMode="auto">
          <a:xfrm>
            <a:off x="2971800" y="3276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8450" name="Text Box 17"/>
          <p:cNvSpPr txBox="1">
            <a:spLocks noChangeArrowheads="1"/>
          </p:cNvSpPr>
          <p:nvPr/>
        </p:nvSpPr>
        <p:spPr bwMode="auto">
          <a:xfrm>
            <a:off x="3733800" y="3276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10</a:t>
            </a:r>
          </a:p>
        </p:txBody>
      </p:sp>
      <p:sp>
        <p:nvSpPr>
          <p:cNvPr id="18451" name="Text Box 18"/>
          <p:cNvSpPr txBox="1">
            <a:spLocks noChangeArrowheads="1"/>
          </p:cNvSpPr>
          <p:nvPr/>
        </p:nvSpPr>
        <p:spPr bwMode="auto">
          <a:xfrm>
            <a:off x="4495800" y="3276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8452" name="Text Box 19"/>
          <p:cNvSpPr txBox="1">
            <a:spLocks noChangeArrowheads="1"/>
          </p:cNvSpPr>
          <p:nvPr/>
        </p:nvSpPr>
        <p:spPr bwMode="auto">
          <a:xfrm>
            <a:off x="5181600" y="3276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20</a:t>
            </a:r>
          </a:p>
        </p:txBody>
      </p:sp>
      <p:sp>
        <p:nvSpPr>
          <p:cNvPr id="18453" name="Text Box 20"/>
          <p:cNvSpPr txBox="1">
            <a:spLocks noChangeArrowheads="1"/>
          </p:cNvSpPr>
          <p:nvPr/>
        </p:nvSpPr>
        <p:spPr bwMode="auto">
          <a:xfrm>
            <a:off x="2133600" y="1219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8454" name="Line 21"/>
          <p:cNvSpPr>
            <a:spLocks noChangeShapeType="1"/>
          </p:cNvSpPr>
          <p:nvPr/>
        </p:nvSpPr>
        <p:spPr bwMode="auto">
          <a:xfrm flipV="1">
            <a:off x="2438400" y="3657600"/>
            <a:ext cx="0" cy="2209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55" name="Line 22"/>
          <p:cNvSpPr>
            <a:spLocks noChangeShapeType="1"/>
          </p:cNvSpPr>
          <p:nvPr/>
        </p:nvSpPr>
        <p:spPr bwMode="auto">
          <a:xfrm>
            <a:off x="2438400" y="5867400"/>
            <a:ext cx="3429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56" name="Line 23"/>
          <p:cNvSpPr>
            <a:spLocks noChangeShapeType="1"/>
          </p:cNvSpPr>
          <p:nvPr/>
        </p:nvSpPr>
        <p:spPr bwMode="auto">
          <a:xfrm>
            <a:off x="23622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7" name="Line 24"/>
          <p:cNvSpPr>
            <a:spLocks noChangeShapeType="1"/>
          </p:cNvSpPr>
          <p:nvPr/>
        </p:nvSpPr>
        <p:spPr bwMode="auto">
          <a:xfrm>
            <a:off x="2362200" y="4953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25"/>
          <p:cNvSpPr>
            <a:spLocks noChangeShapeType="1"/>
          </p:cNvSpPr>
          <p:nvPr/>
        </p:nvSpPr>
        <p:spPr bwMode="auto">
          <a:xfrm>
            <a:off x="2362200" y="5410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9" name="Line 26"/>
          <p:cNvSpPr>
            <a:spLocks noChangeShapeType="1"/>
          </p:cNvSpPr>
          <p:nvPr/>
        </p:nvSpPr>
        <p:spPr bwMode="auto">
          <a:xfrm>
            <a:off x="23622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0" name="Line 27"/>
          <p:cNvSpPr>
            <a:spLocks noChangeShapeType="1"/>
          </p:cNvSpPr>
          <p:nvPr/>
        </p:nvSpPr>
        <p:spPr bwMode="auto">
          <a:xfrm>
            <a:off x="53340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1" name="Line 28"/>
          <p:cNvSpPr>
            <a:spLocks noChangeShapeType="1"/>
          </p:cNvSpPr>
          <p:nvPr/>
        </p:nvSpPr>
        <p:spPr bwMode="auto">
          <a:xfrm>
            <a:off x="3886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29"/>
          <p:cNvSpPr>
            <a:spLocks noChangeShapeType="1"/>
          </p:cNvSpPr>
          <p:nvPr/>
        </p:nvSpPr>
        <p:spPr bwMode="auto">
          <a:xfrm>
            <a:off x="3124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3" name="Line 30"/>
          <p:cNvSpPr>
            <a:spLocks noChangeShapeType="1"/>
          </p:cNvSpPr>
          <p:nvPr/>
        </p:nvSpPr>
        <p:spPr bwMode="auto">
          <a:xfrm>
            <a:off x="4648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Text Box 31"/>
          <p:cNvSpPr txBox="1">
            <a:spLocks noChangeArrowheads="1"/>
          </p:cNvSpPr>
          <p:nvPr/>
        </p:nvSpPr>
        <p:spPr bwMode="auto">
          <a:xfrm>
            <a:off x="2362200"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0</a:t>
            </a:r>
          </a:p>
        </p:txBody>
      </p:sp>
      <p:sp>
        <p:nvSpPr>
          <p:cNvPr id="18465" name="Text Box 32"/>
          <p:cNvSpPr txBox="1">
            <a:spLocks noChangeArrowheads="1"/>
          </p:cNvSpPr>
          <p:nvPr/>
        </p:nvSpPr>
        <p:spPr bwMode="auto">
          <a:xfrm>
            <a:off x="2971800"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18466" name="Text Box 33"/>
          <p:cNvSpPr txBox="1">
            <a:spLocks noChangeArrowheads="1"/>
          </p:cNvSpPr>
          <p:nvPr/>
        </p:nvSpPr>
        <p:spPr bwMode="auto">
          <a:xfrm>
            <a:off x="3733800" y="5943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10</a:t>
            </a:r>
          </a:p>
        </p:txBody>
      </p:sp>
      <p:sp>
        <p:nvSpPr>
          <p:cNvPr id="18467" name="Text Box 34"/>
          <p:cNvSpPr txBox="1">
            <a:spLocks noChangeArrowheads="1"/>
          </p:cNvSpPr>
          <p:nvPr/>
        </p:nvSpPr>
        <p:spPr bwMode="auto">
          <a:xfrm>
            <a:off x="4495800" y="5943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8468" name="Text Box 35"/>
          <p:cNvSpPr txBox="1">
            <a:spLocks noChangeArrowheads="1"/>
          </p:cNvSpPr>
          <p:nvPr/>
        </p:nvSpPr>
        <p:spPr bwMode="auto">
          <a:xfrm>
            <a:off x="5181600" y="5943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20</a:t>
            </a:r>
          </a:p>
        </p:txBody>
      </p:sp>
      <p:sp>
        <p:nvSpPr>
          <p:cNvPr id="18469" name="Text Box 36"/>
          <p:cNvSpPr txBox="1">
            <a:spLocks noChangeArrowheads="1"/>
          </p:cNvSpPr>
          <p:nvPr/>
        </p:nvSpPr>
        <p:spPr bwMode="auto">
          <a:xfrm>
            <a:off x="2133600" y="3886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8470" name="Line 37"/>
          <p:cNvSpPr>
            <a:spLocks noChangeShapeType="1"/>
          </p:cNvSpPr>
          <p:nvPr/>
        </p:nvSpPr>
        <p:spPr bwMode="auto">
          <a:xfrm>
            <a:off x="2438400" y="2743200"/>
            <a:ext cx="2743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1" name="Line 38"/>
          <p:cNvSpPr>
            <a:spLocks noChangeShapeType="1"/>
          </p:cNvSpPr>
          <p:nvPr/>
        </p:nvSpPr>
        <p:spPr bwMode="auto">
          <a:xfrm>
            <a:off x="2438400" y="2362200"/>
            <a:ext cx="2819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2" name="Line 39"/>
          <p:cNvSpPr>
            <a:spLocks noChangeShapeType="1"/>
          </p:cNvSpPr>
          <p:nvPr/>
        </p:nvSpPr>
        <p:spPr bwMode="auto">
          <a:xfrm>
            <a:off x="2438400" y="1371600"/>
            <a:ext cx="28956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3" name="Line 40"/>
          <p:cNvSpPr>
            <a:spLocks noChangeShapeType="1"/>
          </p:cNvSpPr>
          <p:nvPr/>
        </p:nvSpPr>
        <p:spPr bwMode="auto">
          <a:xfrm>
            <a:off x="2438400" y="4038600"/>
            <a:ext cx="28956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4" name="Line 41"/>
          <p:cNvSpPr>
            <a:spLocks noChangeShapeType="1"/>
          </p:cNvSpPr>
          <p:nvPr/>
        </p:nvSpPr>
        <p:spPr bwMode="auto">
          <a:xfrm>
            <a:off x="2438400" y="5410200"/>
            <a:ext cx="2971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5" name="Line 42"/>
          <p:cNvSpPr>
            <a:spLocks noChangeShapeType="1"/>
          </p:cNvSpPr>
          <p:nvPr/>
        </p:nvSpPr>
        <p:spPr bwMode="auto">
          <a:xfrm>
            <a:off x="2438400" y="4876800"/>
            <a:ext cx="2971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Text Box 43"/>
          <p:cNvSpPr txBox="1">
            <a:spLocks noChangeArrowheads="1"/>
          </p:cNvSpPr>
          <p:nvPr/>
        </p:nvSpPr>
        <p:spPr bwMode="auto">
          <a:xfrm>
            <a:off x="1828800" y="963613"/>
            <a:ext cx="62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 ($)</a:t>
            </a:r>
          </a:p>
        </p:txBody>
      </p:sp>
      <p:sp>
        <p:nvSpPr>
          <p:cNvPr id="18477" name="Text Box 45"/>
          <p:cNvSpPr txBox="1">
            <a:spLocks noChangeArrowheads="1"/>
          </p:cNvSpPr>
          <p:nvPr/>
        </p:nvSpPr>
        <p:spPr bwMode="auto">
          <a:xfrm>
            <a:off x="5715000" y="3249613"/>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Q</a:t>
            </a:r>
          </a:p>
        </p:txBody>
      </p:sp>
      <p:sp>
        <p:nvSpPr>
          <p:cNvPr id="18478" name="Text Box 46"/>
          <p:cNvSpPr txBox="1">
            <a:spLocks noChangeArrowheads="1"/>
          </p:cNvSpPr>
          <p:nvPr/>
        </p:nvSpPr>
        <p:spPr bwMode="auto">
          <a:xfrm>
            <a:off x="5715000" y="5918200"/>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Q</a:t>
            </a:r>
          </a:p>
        </p:txBody>
      </p:sp>
      <p:sp>
        <p:nvSpPr>
          <p:cNvPr id="18479" name="Text Box 47"/>
          <p:cNvSpPr txBox="1">
            <a:spLocks noChangeArrowheads="1"/>
          </p:cNvSpPr>
          <p:nvPr/>
        </p:nvSpPr>
        <p:spPr bwMode="auto">
          <a:xfrm>
            <a:off x="2133600" y="2590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8480" name="Text Box 48"/>
          <p:cNvSpPr txBox="1">
            <a:spLocks noChangeArrowheads="1"/>
          </p:cNvSpPr>
          <p:nvPr/>
        </p:nvSpPr>
        <p:spPr bwMode="auto">
          <a:xfrm>
            <a:off x="2133600" y="5257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8481" name="Text Box 49"/>
          <p:cNvSpPr txBox="1">
            <a:spLocks noChangeArrowheads="1"/>
          </p:cNvSpPr>
          <p:nvPr/>
        </p:nvSpPr>
        <p:spPr bwMode="auto">
          <a:xfrm>
            <a:off x="5334000" y="2182813"/>
            <a:ext cx="995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a:t>
            </a:r>
            <a:r>
              <a:rPr lang="en-US" altLang="en-US" sz="1600" b="1" baseline="-25000">
                <a:latin typeface="Arial" panose="020B0604020202020204" pitchFamily="34" charset="0"/>
              </a:rPr>
              <a:t>1 </a:t>
            </a:r>
            <a:r>
              <a:rPr lang="en-US" altLang="en-US" sz="1600" b="1">
                <a:latin typeface="Arial" panose="020B0604020202020204" pitchFamily="34" charset="0"/>
              </a:rPr>
              <a:t>= 3.90</a:t>
            </a:r>
          </a:p>
        </p:txBody>
      </p:sp>
      <p:sp>
        <p:nvSpPr>
          <p:cNvPr id="18482" name="Text Box 50"/>
          <p:cNvSpPr txBox="1">
            <a:spLocks noChangeArrowheads="1"/>
          </p:cNvSpPr>
          <p:nvPr/>
        </p:nvSpPr>
        <p:spPr bwMode="auto">
          <a:xfrm>
            <a:off x="5334000" y="46482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a:t>
            </a:r>
            <a:r>
              <a:rPr lang="en-US" altLang="en-US" sz="1600" b="1" baseline="-25000">
                <a:latin typeface="Arial" panose="020B0604020202020204" pitchFamily="34" charset="0"/>
              </a:rPr>
              <a:t>2</a:t>
            </a:r>
            <a:r>
              <a:rPr lang="en-US" altLang="en-US" sz="1600" b="1">
                <a:latin typeface="Arial" panose="020B0604020202020204" pitchFamily="34" charset="0"/>
              </a:rPr>
              <a:t> = 4.10</a:t>
            </a:r>
          </a:p>
        </p:txBody>
      </p:sp>
      <p:sp>
        <p:nvSpPr>
          <p:cNvPr id="18483" name="Text Box 51"/>
          <p:cNvSpPr txBox="1">
            <a:spLocks noChangeArrowheads="1"/>
          </p:cNvSpPr>
          <p:nvPr/>
        </p:nvSpPr>
        <p:spPr bwMode="auto">
          <a:xfrm>
            <a:off x="5334000" y="2563813"/>
            <a:ext cx="63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MEC</a:t>
            </a:r>
          </a:p>
        </p:txBody>
      </p:sp>
      <p:sp>
        <p:nvSpPr>
          <p:cNvPr id="18484" name="Text Box 52"/>
          <p:cNvSpPr txBox="1">
            <a:spLocks noChangeArrowheads="1"/>
          </p:cNvSpPr>
          <p:nvPr/>
        </p:nvSpPr>
        <p:spPr bwMode="auto">
          <a:xfrm>
            <a:off x="5334000" y="5230813"/>
            <a:ext cx="63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MEC</a:t>
            </a:r>
          </a:p>
        </p:txBody>
      </p:sp>
      <p:sp>
        <p:nvSpPr>
          <p:cNvPr id="18485" name="Line 53"/>
          <p:cNvSpPr>
            <a:spLocks noChangeShapeType="1"/>
          </p:cNvSpPr>
          <p:nvPr/>
        </p:nvSpPr>
        <p:spPr bwMode="auto">
          <a:xfrm>
            <a:off x="4038600" y="2362200"/>
            <a:ext cx="0" cy="838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86" name="Line 54"/>
          <p:cNvSpPr>
            <a:spLocks noChangeShapeType="1"/>
          </p:cNvSpPr>
          <p:nvPr/>
        </p:nvSpPr>
        <p:spPr bwMode="auto">
          <a:xfrm>
            <a:off x="3810000" y="4876800"/>
            <a:ext cx="0" cy="9906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8487" name="AutoShape 55"/>
          <p:cNvSpPr>
            <a:spLocks/>
          </p:cNvSpPr>
          <p:nvPr/>
        </p:nvSpPr>
        <p:spPr bwMode="auto">
          <a:xfrm>
            <a:off x="6400800" y="2362200"/>
            <a:ext cx="76200" cy="457200"/>
          </a:xfrm>
          <a:prstGeom prst="rightBrace">
            <a:avLst>
              <a:gd name="adj1" fmla="val 5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88" name="AutoShape 56"/>
          <p:cNvSpPr>
            <a:spLocks/>
          </p:cNvSpPr>
          <p:nvPr/>
        </p:nvSpPr>
        <p:spPr bwMode="auto">
          <a:xfrm>
            <a:off x="6477000" y="4876800"/>
            <a:ext cx="76200" cy="533400"/>
          </a:xfrm>
          <a:prstGeom prst="rightBrace">
            <a:avLst>
              <a:gd name="adj1" fmla="val 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89" name="Text Box 57"/>
          <p:cNvSpPr txBox="1">
            <a:spLocks noChangeArrowheads="1"/>
          </p:cNvSpPr>
          <p:nvPr/>
        </p:nvSpPr>
        <p:spPr bwMode="auto">
          <a:xfrm>
            <a:off x="6553200" y="2438400"/>
            <a:ext cx="160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MUC</a:t>
            </a:r>
            <a:r>
              <a:rPr lang="en-US" altLang="en-US" sz="1600" b="1" baseline="-25000">
                <a:latin typeface="Arial" panose="020B0604020202020204" pitchFamily="34" charset="0"/>
              </a:rPr>
              <a:t>1 </a:t>
            </a:r>
            <a:r>
              <a:rPr lang="en-US" altLang="en-US" sz="1600" b="1">
                <a:latin typeface="Arial" panose="020B0604020202020204" pitchFamily="34" charset="0"/>
              </a:rPr>
              <a:t>= 1.90</a:t>
            </a:r>
          </a:p>
        </p:txBody>
      </p:sp>
      <p:sp>
        <p:nvSpPr>
          <p:cNvPr id="18490" name="Text Box 58"/>
          <p:cNvSpPr txBox="1">
            <a:spLocks noChangeArrowheads="1"/>
          </p:cNvSpPr>
          <p:nvPr/>
        </p:nvSpPr>
        <p:spPr bwMode="auto">
          <a:xfrm>
            <a:off x="6629400" y="5029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MUC</a:t>
            </a:r>
            <a:r>
              <a:rPr lang="en-US" altLang="en-US" sz="1600" b="1" baseline="-25000">
                <a:latin typeface="Arial" panose="020B0604020202020204" pitchFamily="34" charset="0"/>
              </a:rPr>
              <a:t>2 </a:t>
            </a:r>
            <a:r>
              <a:rPr lang="en-US" altLang="en-US" sz="1600" b="1">
                <a:latin typeface="Arial" panose="020B0604020202020204" pitchFamily="34" charset="0"/>
              </a:rPr>
              <a:t>= 2.10</a:t>
            </a:r>
          </a:p>
        </p:txBody>
      </p:sp>
      <p:sp>
        <p:nvSpPr>
          <p:cNvPr id="18491" name="Line 59"/>
          <p:cNvSpPr>
            <a:spLocks noChangeShapeType="1"/>
          </p:cNvSpPr>
          <p:nvPr/>
        </p:nvSpPr>
        <p:spPr bwMode="auto">
          <a:xfrm flipH="1" flipV="1">
            <a:off x="4038600" y="3200400"/>
            <a:ext cx="304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92" name="Text Box 60"/>
          <p:cNvSpPr txBox="1">
            <a:spLocks noChangeArrowheads="1"/>
          </p:cNvSpPr>
          <p:nvPr/>
        </p:nvSpPr>
        <p:spPr bwMode="auto">
          <a:xfrm>
            <a:off x="3962400" y="3581400"/>
            <a:ext cx="12398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solidFill>
                  <a:srgbClr val="CC3300"/>
                </a:solidFill>
                <a:latin typeface="Arial" panose="020B0604020202020204" pitchFamily="34" charset="0"/>
              </a:rPr>
              <a:t>q</a:t>
            </a:r>
            <a:r>
              <a:rPr lang="en-US" altLang="en-US" sz="1600" b="1" baseline="-25000">
                <a:solidFill>
                  <a:srgbClr val="CC3300"/>
                </a:solidFill>
                <a:latin typeface="Arial" panose="020B0604020202020204" pitchFamily="34" charset="0"/>
              </a:rPr>
              <a:t>1</a:t>
            </a:r>
            <a:r>
              <a:rPr lang="en-US" altLang="en-US" sz="1600" b="1">
                <a:solidFill>
                  <a:srgbClr val="CC3300"/>
                </a:solidFill>
                <a:latin typeface="Arial" panose="020B0604020202020204" pitchFamily="34" charset="0"/>
              </a:rPr>
              <a:t> = 10.239</a:t>
            </a:r>
          </a:p>
        </p:txBody>
      </p:sp>
      <p:sp>
        <p:nvSpPr>
          <p:cNvPr id="18493" name="Line 61"/>
          <p:cNvSpPr>
            <a:spLocks noChangeShapeType="1"/>
          </p:cNvSpPr>
          <p:nvPr/>
        </p:nvSpPr>
        <p:spPr bwMode="auto">
          <a:xfrm flipV="1">
            <a:off x="3505200" y="5867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94" name="Text Box 62"/>
          <p:cNvSpPr txBox="1">
            <a:spLocks noChangeArrowheads="1"/>
          </p:cNvSpPr>
          <p:nvPr/>
        </p:nvSpPr>
        <p:spPr bwMode="auto">
          <a:xfrm>
            <a:off x="2971800" y="6221413"/>
            <a:ext cx="1127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solidFill>
                  <a:srgbClr val="9933FF"/>
                </a:solidFill>
                <a:latin typeface="Arial" panose="020B0604020202020204" pitchFamily="34" charset="0"/>
              </a:rPr>
              <a:t>q</a:t>
            </a:r>
            <a:r>
              <a:rPr lang="en-US" altLang="en-US" sz="1600" b="1" baseline="-25000">
                <a:solidFill>
                  <a:srgbClr val="9933FF"/>
                </a:solidFill>
                <a:latin typeface="Arial" panose="020B0604020202020204" pitchFamily="34" charset="0"/>
              </a:rPr>
              <a:t>2</a:t>
            </a:r>
            <a:r>
              <a:rPr lang="en-US" altLang="en-US" sz="1600" b="1">
                <a:solidFill>
                  <a:srgbClr val="9933FF"/>
                </a:solidFill>
                <a:latin typeface="Arial" panose="020B0604020202020204" pitchFamily="34" charset="0"/>
              </a:rPr>
              <a:t> = 9.761</a:t>
            </a:r>
          </a:p>
        </p:txBody>
      </p:sp>
      <p:sp>
        <p:nvSpPr>
          <p:cNvPr id="18496" name="Text Box 64"/>
          <p:cNvSpPr txBox="1">
            <a:spLocks noChangeArrowheads="1"/>
          </p:cNvSpPr>
          <p:nvPr/>
        </p:nvSpPr>
        <p:spPr bwMode="auto">
          <a:xfrm>
            <a:off x="1828800" y="3505200"/>
            <a:ext cx="62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 ($)</a:t>
            </a:r>
          </a:p>
        </p:txBody>
      </p:sp>
      <p:sp>
        <p:nvSpPr>
          <p:cNvPr id="18497" name="Text Box 65"/>
          <p:cNvSpPr txBox="1">
            <a:spLocks noChangeArrowheads="1"/>
          </p:cNvSpPr>
          <p:nvPr/>
        </p:nvSpPr>
        <p:spPr bwMode="auto">
          <a:xfrm>
            <a:off x="5867400" y="914400"/>
            <a:ext cx="28543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MUC</a:t>
            </a:r>
            <a:r>
              <a:rPr lang="en-US" altLang="en-US" sz="1400">
                <a:latin typeface="Arial" panose="020B0604020202020204" pitchFamily="34" charset="0"/>
              </a:rPr>
              <a:t> is </a:t>
            </a:r>
            <a:r>
              <a:rPr lang="en-US" altLang="en-US" sz="1400" b="1" i="1">
                <a:latin typeface="Arial" panose="020B0604020202020204" pitchFamily="34" charset="0"/>
              </a:rPr>
              <a:t>marginal user cost</a:t>
            </a:r>
          </a:p>
          <a:p>
            <a:pPr eaLnBrk="1" hangingPunct="1"/>
            <a:r>
              <a:rPr lang="en-US" altLang="en-US" sz="1400" b="1">
                <a:latin typeface="Arial" panose="020B0604020202020204" pitchFamily="34" charset="0"/>
              </a:rPr>
              <a:t>MEC</a:t>
            </a:r>
            <a:r>
              <a:rPr lang="en-US" altLang="en-US" sz="1400">
                <a:latin typeface="Arial" panose="020B0604020202020204" pitchFamily="34" charset="0"/>
              </a:rPr>
              <a:t> is </a:t>
            </a:r>
            <a:r>
              <a:rPr lang="en-US" altLang="en-US" sz="1400" b="1" i="1">
                <a:latin typeface="Arial" panose="020B0604020202020204" pitchFamily="34" charset="0"/>
              </a:rPr>
              <a:t>marginal extraction cost</a:t>
            </a:r>
          </a:p>
        </p:txBody>
      </p:sp>
      <p:sp>
        <p:nvSpPr>
          <p:cNvPr id="18498" name="Text Box 66"/>
          <p:cNvSpPr txBox="1">
            <a:spLocks noChangeArrowheads="1"/>
          </p:cNvSpPr>
          <p:nvPr/>
        </p:nvSpPr>
        <p:spPr bwMode="auto">
          <a:xfrm>
            <a:off x="5029200" y="2819400"/>
            <a:ext cx="86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009900"/>
                </a:solidFill>
                <a:latin typeface="Arial" panose="020B0604020202020204" pitchFamily="34" charset="0"/>
              </a:rPr>
              <a:t>demand</a:t>
            </a:r>
          </a:p>
        </p:txBody>
      </p:sp>
      <p:sp>
        <p:nvSpPr>
          <p:cNvPr id="18499" name="Text Box 67"/>
          <p:cNvSpPr txBox="1">
            <a:spLocks noChangeArrowheads="1"/>
          </p:cNvSpPr>
          <p:nvPr/>
        </p:nvSpPr>
        <p:spPr bwMode="auto">
          <a:xfrm>
            <a:off x="5105400" y="5486400"/>
            <a:ext cx="86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009900"/>
                </a:solidFill>
                <a:latin typeface="Arial" panose="020B0604020202020204" pitchFamily="34" charset="0"/>
              </a:rPr>
              <a:t>demand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1B89F8B-9821-4BCE-934C-84FAF01B5EB2}" type="slidenum">
              <a:rPr lang="en-US" altLang="en-US" sz="1400"/>
              <a:pPr eaLnBrk="1" hangingPunct="1"/>
              <a:t>17</a:t>
            </a:fld>
            <a:endParaRPr lang="en-US" altLang="en-US" sz="1400"/>
          </a:p>
        </p:txBody>
      </p:sp>
      <p:sp>
        <p:nvSpPr>
          <p:cNvPr id="19459" name="Rectangle 2"/>
          <p:cNvSpPr>
            <a:spLocks noGrp="1" noChangeArrowheads="1"/>
          </p:cNvSpPr>
          <p:nvPr>
            <p:ph type="title"/>
          </p:nvPr>
        </p:nvSpPr>
        <p:spPr>
          <a:xfrm>
            <a:off x="685800" y="609600"/>
            <a:ext cx="7772400" cy="609600"/>
          </a:xfrm>
        </p:spPr>
        <p:txBody>
          <a:bodyPr/>
          <a:lstStyle/>
          <a:p>
            <a:pPr eaLnBrk="1" hangingPunct="1"/>
            <a:r>
              <a:rPr lang="en-US" altLang="en-US" sz="2800" b="1"/>
              <a:t>Scarcity and Marginal User Cost</a:t>
            </a:r>
          </a:p>
        </p:txBody>
      </p:sp>
      <p:sp>
        <p:nvSpPr>
          <p:cNvPr id="19460" name="Rectangle 3"/>
          <p:cNvSpPr>
            <a:spLocks noGrp="1" noChangeArrowheads="1"/>
          </p:cNvSpPr>
          <p:nvPr>
            <p:ph type="body" idx="1"/>
          </p:nvPr>
        </p:nvSpPr>
        <p:spPr>
          <a:xfrm>
            <a:off x="533400" y="1600200"/>
            <a:ext cx="7772400" cy="4495800"/>
          </a:xfrm>
        </p:spPr>
        <p:txBody>
          <a:bodyPr/>
          <a:lstStyle/>
          <a:p>
            <a:pPr algn="just" eaLnBrk="1" hangingPunct="1">
              <a:lnSpc>
                <a:spcPct val="90000"/>
              </a:lnSpc>
            </a:pPr>
            <a:r>
              <a:rPr lang="en-US" altLang="en-US" sz="2400" b="1" dirty="0"/>
              <a:t>Marginal user cost</a:t>
            </a:r>
            <a:r>
              <a:rPr lang="en-US" altLang="en-US" sz="2400" dirty="0"/>
              <a:t> (or scarcity rent) of current consumption is the </a:t>
            </a:r>
            <a:r>
              <a:rPr lang="en-US" altLang="en-US" sz="2400" b="1" dirty="0"/>
              <a:t>opportunity cost</a:t>
            </a:r>
            <a:r>
              <a:rPr lang="en-US" altLang="en-US" sz="2400" dirty="0"/>
              <a:t> of forgone future consumption.</a:t>
            </a:r>
          </a:p>
          <a:p>
            <a:pPr eaLnBrk="1" hangingPunct="1">
              <a:lnSpc>
                <a:spcPct val="90000"/>
              </a:lnSpc>
            </a:pPr>
            <a:endParaRPr lang="en-US" altLang="en-US" sz="2400" dirty="0"/>
          </a:p>
          <a:p>
            <a:pPr eaLnBrk="1" hangingPunct="1">
              <a:lnSpc>
                <a:spcPct val="90000"/>
              </a:lnSpc>
            </a:pPr>
            <a:r>
              <a:rPr lang="en-US" altLang="en-US" sz="2400" dirty="0"/>
              <a:t>For non-renewables, MUC=P-MEC</a:t>
            </a:r>
          </a:p>
          <a:p>
            <a:pPr eaLnBrk="1" hangingPunct="1">
              <a:lnSpc>
                <a:spcPct val="90000"/>
              </a:lnSpc>
            </a:pPr>
            <a:endParaRPr lang="en-US" altLang="en-US" sz="2400" dirty="0"/>
          </a:p>
          <a:p>
            <a:pPr algn="just" eaLnBrk="1" hangingPunct="1">
              <a:lnSpc>
                <a:spcPct val="90000"/>
              </a:lnSpc>
            </a:pPr>
            <a:r>
              <a:rPr lang="en-US" altLang="en-US" sz="2400" dirty="0"/>
              <a:t>This extra cost is a negative externality from the extraction of non-renewable resources.</a:t>
            </a:r>
          </a:p>
          <a:p>
            <a:pPr eaLnBrk="1" hangingPunct="1">
              <a:lnSpc>
                <a:spcPct val="90000"/>
              </a:lnSpc>
            </a:pPr>
            <a:endParaRPr lang="en-US" altLang="en-US" sz="2400" dirty="0"/>
          </a:p>
          <a:p>
            <a:pPr algn="just" eaLnBrk="1" hangingPunct="1">
              <a:lnSpc>
                <a:spcPct val="90000"/>
              </a:lnSpc>
            </a:pPr>
            <a:r>
              <a:rPr lang="en-US" altLang="en-US" sz="2400" dirty="0"/>
              <a:t>Must be internalized for market equilibrium allocation to be efficient.</a:t>
            </a:r>
          </a:p>
          <a:p>
            <a:pPr eaLnBrk="1" hangingPunct="1">
              <a:lnSpc>
                <a:spcPct val="90000"/>
              </a:lnSpc>
            </a:pPr>
            <a:endParaRPr lang="en-US"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817B201-CADF-4B1C-ACA7-90489DA7EA50}" type="slidenum">
              <a:rPr lang="en-US" altLang="en-US" sz="1400"/>
              <a:pPr eaLnBrk="1" hangingPunct="1"/>
              <a:t>18</a:t>
            </a:fld>
            <a:endParaRPr lang="en-US" altLang="en-US" sz="1400"/>
          </a:p>
        </p:txBody>
      </p:sp>
      <p:sp>
        <p:nvSpPr>
          <p:cNvPr id="3076" name="Rectangle 2"/>
          <p:cNvSpPr>
            <a:spLocks noGrp="1" noChangeArrowheads="1"/>
          </p:cNvSpPr>
          <p:nvPr>
            <p:ph type="title"/>
          </p:nvPr>
        </p:nvSpPr>
        <p:spPr>
          <a:xfrm>
            <a:off x="762000" y="381000"/>
            <a:ext cx="7772400" cy="533400"/>
          </a:xfrm>
        </p:spPr>
        <p:txBody>
          <a:bodyPr/>
          <a:lstStyle/>
          <a:p>
            <a:pPr eaLnBrk="1" hangingPunct="1"/>
            <a:r>
              <a:rPr lang="en-US" altLang="en-US" sz="2800" b="1"/>
              <a:t>The Hotelling Rule</a:t>
            </a:r>
          </a:p>
        </p:txBody>
      </p:sp>
      <mc:AlternateContent xmlns:mc="http://schemas.openxmlformats.org/markup-compatibility/2006" xmlns:a14="http://schemas.microsoft.com/office/drawing/2010/main">
        <mc:Choice Requires="a14">
          <p:sp>
            <p:nvSpPr>
              <p:cNvPr id="3077" name="Rectangle 3"/>
              <p:cNvSpPr>
                <a:spLocks noGrp="1" noChangeArrowheads="1"/>
              </p:cNvSpPr>
              <p:nvPr>
                <p:ph type="body" idx="1"/>
              </p:nvPr>
            </p:nvSpPr>
            <p:spPr>
              <a:xfrm>
                <a:off x="359229" y="838200"/>
                <a:ext cx="8153400" cy="5181600"/>
              </a:xfrm>
            </p:spPr>
            <p:txBody>
              <a:bodyPr/>
              <a:lstStyle/>
              <a:p>
                <a:pPr algn="just" eaLnBrk="1" hangingPunct="1">
                  <a:lnSpc>
                    <a:spcPct val="150000"/>
                  </a:lnSpc>
                </a:pPr>
                <a:r>
                  <a:rPr lang="en-US" sz="2400" dirty="0">
                    <a:latin typeface="+mj-lt"/>
                  </a:rPr>
                  <a:t>Methods for solving for the dynamically efficient allocation of the fixed stock of resource over time.</a:t>
                </a:r>
              </a:p>
              <a:p>
                <a:pPr algn="just" eaLnBrk="1" hangingPunct="1">
                  <a:lnSpc>
                    <a:spcPct val="150000"/>
                  </a:lnSpc>
                </a:pPr>
                <a:endParaRPr lang="en-US" sz="400" dirty="0">
                  <a:latin typeface="+mj-lt"/>
                </a:endParaRPr>
              </a:p>
              <a:p>
                <a:pPr algn="just" eaLnBrk="1" hangingPunct="1">
                  <a:lnSpc>
                    <a:spcPct val="150000"/>
                  </a:lnSpc>
                </a:pPr>
                <a:endParaRPr lang="en-US" sz="400" dirty="0">
                  <a:latin typeface="+mj-lt"/>
                </a:endParaRPr>
              </a:p>
              <a:p>
                <a:pPr algn="just" eaLnBrk="1" hangingPunct="1">
                  <a:lnSpc>
                    <a:spcPct val="150000"/>
                  </a:lnSpc>
                </a:pPr>
                <a:endParaRPr lang="en-US" sz="400" dirty="0">
                  <a:latin typeface="+mj-lt"/>
                </a:endParaRPr>
              </a:p>
              <a:p>
                <a:pPr algn="just" eaLnBrk="1" hangingPunct="1">
                  <a:lnSpc>
                    <a:spcPct val="150000"/>
                  </a:lnSpc>
                </a:pPr>
                <a:r>
                  <a:rPr lang="en-US" sz="2400" dirty="0">
                    <a:latin typeface="+mj-lt"/>
                  </a:rPr>
                  <a:t>The dynamically efficient allocation occurs when the </a:t>
                </a:r>
                <a:r>
                  <a:rPr lang="en-US" sz="2400" b="1" dirty="0">
                    <a:latin typeface="+mj-lt"/>
                  </a:rPr>
                  <a:t>PV of </a:t>
                </a:r>
                <a:r>
                  <a:rPr lang="en-US" sz="2400" b="1" i="1" dirty="0">
                    <a:latin typeface="+mj-lt"/>
                  </a:rPr>
                  <a:t>marginal profit </a:t>
                </a:r>
                <a:r>
                  <a:rPr lang="en-US" sz="2400" dirty="0">
                    <a:latin typeface="+mj-lt"/>
                  </a:rPr>
                  <a:t>(also known as marginal scarcity rent or marginal </a:t>
                </a:r>
                <a:r>
                  <a:rPr lang="en-US" sz="2400" dirty="0" err="1">
                    <a:latin typeface="+mj-lt"/>
                  </a:rPr>
                  <a:t>Hotelling</a:t>
                </a:r>
                <a:r>
                  <a:rPr lang="en-US" sz="2400" dirty="0">
                    <a:latin typeface="+mj-lt"/>
                  </a:rPr>
                  <a:t> rent) for the last unit consumed is </a:t>
                </a:r>
                <a:r>
                  <a:rPr lang="en-US" sz="2400" b="1" dirty="0">
                    <a:latin typeface="+mj-lt"/>
                  </a:rPr>
                  <a:t>equal across the various time periods.</a:t>
                </a:r>
              </a:p>
              <a:p>
                <a:pPr algn="just" eaLnBrk="1" hangingPunct="1">
                  <a:lnSpc>
                    <a:spcPct val="150000"/>
                  </a:lnSpc>
                </a:pPr>
                <a:endParaRPr lang="en-US" sz="1000" b="1" dirty="0">
                  <a:latin typeface="+mj-lt"/>
                </a:endParaRPr>
              </a:p>
              <a:p>
                <a:pPr algn="just" eaLnBrk="1" hangingPunct="1">
                  <a:lnSpc>
                    <a:spcPct val="150000"/>
                  </a:lnSpc>
                </a:pPr>
                <a:r>
                  <a:rPr lang="en-US" sz="2400" dirty="0">
                    <a:latin typeface="+mj-lt"/>
                  </a:rPr>
                  <a:t>Two time period example: </a:t>
                </a:r>
              </a:p>
              <a:p>
                <a:pPr algn="just" eaLnBrk="1" hangingPunct="1">
                  <a:lnSpc>
                    <a:spcPct val="150000"/>
                  </a:lnSpc>
                </a:pPr>
                <a14:m>
                  <m:oMath xmlns:m="http://schemas.openxmlformats.org/officeDocument/2006/math">
                    <m:f>
                      <m:fPr>
                        <m:ctrlPr>
                          <a:rPr lang="en-US" sz="2400" b="1" i="1" smtClean="0">
                            <a:latin typeface="Cambria Math" panose="02040503050406030204" pitchFamily="18" charset="0"/>
                          </a:rPr>
                        </m:ctrlPr>
                      </m:fPr>
                      <m:num>
                        <m:r>
                          <a:rPr lang="en-US" sz="2400" b="1" i="0" smtClean="0">
                            <a:latin typeface="Cambria Math" panose="02040503050406030204" pitchFamily="18" charset="0"/>
                          </a:rPr>
                          <m:t>(</m:t>
                        </m:r>
                        <m:sSub>
                          <m:sSubPr>
                            <m:ctrlPr>
                              <a:rPr lang="en-US" sz="2400" b="1" i="1" smtClean="0">
                                <a:latin typeface="Cambria Math" panose="02040503050406030204" pitchFamily="18" charset="0"/>
                              </a:rPr>
                            </m:ctrlPr>
                          </m:sSubPr>
                          <m:e>
                            <m:sSub>
                              <m:sSubPr>
                                <m:ctrlPr>
                                  <a:rPr lang="en-US" sz="2400" b="1" i="1">
                                    <a:latin typeface="Cambria Math" panose="02040503050406030204" pitchFamily="18" charset="0"/>
                                  </a:rPr>
                                </m:ctrlPr>
                              </m:sSubPr>
                              <m:e>
                                <m:r>
                                  <a:rPr lang="en-US" sz="2400" b="1">
                                    <a:latin typeface="Cambria Math" panose="02040503050406030204" pitchFamily="18" charset="0"/>
                                  </a:rPr>
                                  <m:t>𝐏</m:t>
                                </m:r>
                              </m:e>
                              <m:sub>
                                <m:r>
                                  <a:rPr lang="en-US" sz="2400" b="1">
                                    <a:latin typeface="Cambria Math" panose="02040503050406030204" pitchFamily="18" charset="0"/>
                                  </a:rPr>
                                  <m:t>𝟎</m:t>
                                </m:r>
                              </m:sub>
                            </m:sSub>
                            <m:r>
                              <a:rPr lang="en-US" sz="2400" b="1">
                                <a:latin typeface="Cambria Math" panose="02040503050406030204" pitchFamily="18" charset="0"/>
                              </a:rPr>
                              <m:t>−</m:t>
                            </m:r>
                            <m:r>
                              <a:rPr lang="en-US" sz="2400" b="1">
                                <a:latin typeface="Cambria Math" panose="02040503050406030204" pitchFamily="18" charset="0"/>
                              </a:rPr>
                              <m:t>𝐌𝐂</m:t>
                            </m:r>
                            <m:r>
                              <a:rPr lang="en-US" sz="2400" b="1" i="0" smtClean="0">
                                <a:latin typeface="Cambria Math" panose="02040503050406030204" pitchFamily="18" charset="0"/>
                              </a:rPr>
                              <m:t>)</m:t>
                            </m:r>
                          </m:e>
                          <m:sub>
                            <m:r>
                              <a:rPr lang="en-US" sz="2400" b="1" i="1" smtClean="0">
                                <a:latin typeface="Cambria Math" panose="02040503050406030204" pitchFamily="18" charset="0"/>
                              </a:rPr>
                              <m:t>𝟎</m:t>
                            </m:r>
                          </m:sub>
                        </m:sSub>
                      </m:num>
                      <m:den>
                        <m:sSup>
                          <m:sSupPr>
                            <m:ctrlPr>
                              <a:rPr lang="en-US" sz="2400" b="1" i="1" smtClean="0">
                                <a:latin typeface="Cambria Math" panose="02040503050406030204" pitchFamily="18" charset="0"/>
                              </a:rPr>
                            </m:ctrlPr>
                          </m:sSupPr>
                          <m:e>
                            <m:r>
                              <a:rPr lang="en-US" sz="2400" b="1" i="0" smtClean="0">
                                <a:latin typeface="Cambria Math" panose="02040503050406030204" pitchFamily="18" charset="0"/>
                              </a:rPr>
                              <m:t>(</m:t>
                            </m:r>
                            <m:r>
                              <a:rPr lang="en-US" sz="2400" b="1" i="0" smtClean="0">
                                <a:latin typeface="Cambria Math" panose="02040503050406030204" pitchFamily="18" charset="0"/>
                              </a:rPr>
                              <m:t>𝟏</m:t>
                            </m:r>
                            <m:r>
                              <a:rPr lang="en-US" sz="2400" b="1" i="0" smtClean="0">
                                <a:latin typeface="Cambria Math" panose="02040503050406030204" pitchFamily="18" charset="0"/>
                              </a:rPr>
                              <m:t>+</m:t>
                            </m:r>
                            <m:r>
                              <a:rPr lang="en-US" sz="2400" b="1" i="0" smtClean="0">
                                <a:latin typeface="Cambria Math" panose="02040503050406030204" pitchFamily="18" charset="0"/>
                              </a:rPr>
                              <m:t>𝐫</m:t>
                            </m:r>
                            <m:r>
                              <a:rPr lang="en-US" sz="2400" b="1" i="0" smtClean="0">
                                <a:latin typeface="Cambria Math" panose="02040503050406030204" pitchFamily="18" charset="0"/>
                              </a:rPr>
                              <m:t>)</m:t>
                            </m:r>
                          </m:e>
                          <m:sup>
                            <m:r>
                              <a:rPr lang="en-US" sz="2400" b="1" i="0" smtClean="0">
                                <a:latin typeface="Cambria Math" panose="02040503050406030204" pitchFamily="18" charset="0"/>
                              </a:rPr>
                              <m:t>𝟎</m:t>
                            </m:r>
                          </m:sup>
                        </m:sSup>
                      </m:den>
                    </m:f>
                    <m:r>
                      <a:rPr lang="en-US" sz="2400" b="1" i="0" smtClean="0">
                        <a:latin typeface="Cambria Math" panose="02040503050406030204" pitchFamily="18" charset="0"/>
                      </a:rPr>
                      <m:t>=</m:t>
                    </m:r>
                    <m:f>
                      <m:fPr>
                        <m:ctrlPr>
                          <a:rPr lang="en-US" sz="2400" b="1" i="1">
                            <a:latin typeface="Cambria Math" panose="02040503050406030204" pitchFamily="18" charset="0"/>
                          </a:rPr>
                        </m:ctrlPr>
                      </m:fPr>
                      <m:num>
                        <m:sSub>
                          <m:sSubPr>
                            <m:ctrlPr>
                              <a:rPr lang="en-US" sz="2400" b="1" i="1" smtClean="0">
                                <a:latin typeface="Cambria Math" panose="02040503050406030204" pitchFamily="18" charset="0"/>
                              </a:rPr>
                            </m:ctrlPr>
                          </m:sSubPr>
                          <m:e>
                            <m:sSub>
                              <m:sSubPr>
                                <m:ctrlPr>
                                  <a:rPr lang="en-US" sz="2400" b="1" i="1">
                                    <a:latin typeface="Cambria Math" panose="02040503050406030204" pitchFamily="18" charset="0"/>
                                  </a:rPr>
                                </m:ctrlPr>
                              </m:sSubPr>
                              <m:e>
                                <m:r>
                                  <a:rPr lang="en-US" sz="2400" b="1" i="0" smtClean="0">
                                    <a:latin typeface="Cambria Math" panose="02040503050406030204" pitchFamily="18" charset="0"/>
                                  </a:rPr>
                                  <m:t>(</m:t>
                                </m:r>
                                <m:r>
                                  <a:rPr lang="en-US" sz="2400" b="1">
                                    <a:latin typeface="Cambria Math" panose="02040503050406030204" pitchFamily="18" charset="0"/>
                                  </a:rPr>
                                  <m:t>𝐏</m:t>
                                </m:r>
                              </m:e>
                              <m:sub>
                                <m:r>
                                  <a:rPr lang="en-US" sz="2400" b="1">
                                    <a:latin typeface="Cambria Math" panose="02040503050406030204" pitchFamily="18" charset="0"/>
                                  </a:rPr>
                                  <m:t>𝟎</m:t>
                                </m:r>
                              </m:sub>
                            </m:sSub>
                            <m:r>
                              <a:rPr lang="en-US" sz="2400" b="1">
                                <a:latin typeface="Cambria Math" panose="02040503050406030204" pitchFamily="18" charset="0"/>
                              </a:rPr>
                              <m:t>−</m:t>
                            </m:r>
                            <m:r>
                              <a:rPr lang="en-US" sz="2400" b="1">
                                <a:latin typeface="Cambria Math" panose="02040503050406030204" pitchFamily="18" charset="0"/>
                              </a:rPr>
                              <m:t>𝐌𝐂</m:t>
                            </m:r>
                            <m:r>
                              <a:rPr lang="en-US" sz="2400" b="1" i="0" smtClean="0">
                                <a:latin typeface="Cambria Math" panose="02040503050406030204" pitchFamily="18" charset="0"/>
                              </a:rPr>
                              <m:t>)</m:t>
                            </m:r>
                          </m:e>
                          <m:sub>
                            <m:r>
                              <a:rPr lang="en-US" sz="2400" b="1" i="1" smtClean="0">
                                <a:latin typeface="Cambria Math" panose="02040503050406030204" pitchFamily="18" charset="0"/>
                              </a:rPr>
                              <m:t>𝟏</m:t>
                            </m:r>
                          </m:sub>
                        </m:sSub>
                      </m:num>
                      <m:den>
                        <m:sSup>
                          <m:sSupPr>
                            <m:ctrlPr>
                              <a:rPr lang="en-US" sz="2400" b="1" i="1">
                                <a:latin typeface="Cambria Math" panose="02040503050406030204" pitchFamily="18" charset="0"/>
                              </a:rPr>
                            </m:ctrlPr>
                          </m:sSupPr>
                          <m:e>
                            <m:r>
                              <a:rPr lang="en-US" sz="2400" b="1" i="0">
                                <a:latin typeface="Cambria Math" panose="02040503050406030204" pitchFamily="18" charset="0"/>
                              </a:rPr>
                              <m:t>(</m:t>
                            </m:r>
                            <m:r>
                              <a:rPr lang="en-US" sz="2400" b="1" i="0">
                                <a:latin typeface="Cambria Math" panose="02040503050406030204" pitchFamily="18" charset="0"/>
                              </a:rPr>
                              <m:t>𝟏</m:t>
                            </m:r>
                            <m:r>
                              <a:rPr lang="en-US" sz="2400" b="1" i="0">
                                <a:latin typeface="Cambria Math" panose="02040503050406030204" pitchFamily="18" charset="0"/>
                              </a:rPr>
                              <m:t>+</m:t>
                            </m:r>
                            <m:r>
                              <a:rPr lang="en-US" sz="2400" b="1" i="0">
                                <a:latin typeface="Cambria Math" panose="02040503050406030204" pitchFamily="18" charset="0"/>
                              </a:rPr>
                              <m:t>𝐫</m:t>
                            </m:r>
                            <m:r>
                              <a:rPr lang="en-US" sz="2400" b="1" i="0">
                                <a:latin typeface="Cambria Math" panose="02040503050406030204" pitchFamily="18" charset="0"/>
                              </a:rPr>
                              <m:t>)</m:t>
                            </m:r>
                          </m:e>
                          <m:sup>
                            <m:r>
                              <a:rPr lang="en-US" sz="2400" b="1" i="0" smtClean="0">
                                <a:latin typeface="Cambria Math" panose="02040503050406030204" pitchFamily="18" charset="0"/>
                              </a:rPr>
                              <m:t>𝟏</m:t>
                            </m:r>
                          </m:sup>
                        </m:sSup>
                      </m:den>
                    </m:f>
                  </m:oMath>
                </a14:m>
                <a:endParaRPr lang="en-US" sz="2400" b="1" dirty="0">
                  <a:latin typeface="+mj-lt"/>
                </a:endParaRPr>
              </a:p>
            </p:txBody>
          </p:sp>
        </mc:Choice>
        <mc:Fallback xmlns="">
          <p:sp>
            <p:nvSpPr>
              <p:cNvPr id="3077" name="Rectangle 3"/>
              <p:cNvSpPr>
                <a:spLocks noGrp="1" noRot="1" noChangeAspect="1" noMove="1" noResize="1" noEditPoints="1" noAdjustHandles="1" noChangeArrowheads="1" noChangeShapeType="1" noTextEdit="1"/>
              </p:cNvSpPr>
              <p:nvPr>
                <p:ph type="body" idx="1"/>
              </p:nvPr>
            </p:nvSpPr>
            <p:spPr>
              <a:xfrm>
                <a:off x="359229" y="838200"/>
                <a:ext cx="8153400" cy="5181600"/>
              </a:xfrm>
              <a:blipFill>
                <a:blip r:embed="rId3"/>
                <a:stretch>
                  <a:fillRect l="-1047" r="-1122" b="-6588"/>
                </a:stretch>
              </a:blipFill>
            </p:spPr>
            <p:txBody>
              <a:bodyPr/>
              <a:lstStyle/>
              <a:p>
                <a:r>
                  <a:rPr lang="en-US">
                    <a:noFill/>
                  </a:rPr>
                  <a:t> </a:t>
                </a:r>
              </a:p>
            </p:txBody>
          </p:sp>
        </mc:Fallback>
      </mc:AlternateContent>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817B201-CADF-4B1C-ACA7-90489DA7EA50}" type="slidenum">
              <a:rPr lang="en-US" altLang="en-US" sz="1400"/>
              <a:pPr eaLnBrk="1" hangingPunct="1"/>
              <a:t>19</a:t>
            </a:fld>
            <a:endParaRPr lang="en-US" altLang="en-US" sz="1400"/>
          </a:p>
        </p:txBody>
      </p:sp>
      <p:sp>
        <p:nvSpPr>
          <p:cNvPr id="3077" name="Rectangle 3"/>
          <p:cNvSpPr>
            <a:spLocks noGrp="1" noChangeArrowheads="1"/>
          </p:cNvSpPr>
          <p:nvPr>
            <p:ph type="body" idx="1"/>
          </p:nvPr>
        </p:nvSpPr>
        <p:spPr>
          <a:xfrm>
            <a:off x="685800" y="1219200"/>
            <a:ext cx="7772400" cy="5181600"/>
          </a:xfrm>
        </p:spPr>
        <p:txBody>
          <a:bodyPr/>
          <a:lstStyle/>
          <a:p>
            <a:pPr algn="just" eaLnBrk="1" hangingPunct="1">
              <a:lnSpc>
                <a:spcPct val="80000"/>
              </a:lnSpc>
            </a:pPr>
            <a:r>
              <a:rPr lang="en-US" altLang="en-US" sz="1800" dirty="0"/>
              <a:t>At the dynamically efficient extraction allocation of a non-renewable resource with constant marginal extraction cost, the marginal user cost rises over time at the rate of interest (the opportunity cost of capital).</a:t>
            </a:r>
          </a:p>
          <a:p>
            <a:pPr eaLnBrk="1" hangingPunct="1">
              <a:lnSpc>
                <a:spcPct val="80000"/>
              </a:lnSpc>
              <a:buFontTx/>
              <a:buNone/>
            </a:pPr>
            <a:endParaRPr lang="en-US" altLang="en-US" sz="2000" dirty="0"/>
          </a:p>
          <a:p>
            <a:pPr eaLnBrk="1" hangingPunct="1">
              <a:lnSpc>
                <a:spcPct val="80000"/>
              </a:lnSpc>
            </a:pPr>
            <a:endParaRPr lang="en-US" altLang="en-US" sz="2000" dirty="0"/>
          </a:p>
          <a:p>
            <a:pPr eaLnBrk="1" hangingPunct="1">
              <a:lnSpc>
                <a:spcPct val="80000"/>
              </a:lnSpc>
            </a:pPr>
            <a:endParaRPr lang="en-US" altLang="en-US" sz="2000" dirty="0"/>
          </a:p>
          <a:p>
            <a:pPr eaLnBrk="1" hangingPunct="1">
              <a:lnSpc>
                <a:spcPct val="80000"/>
              </a:lnSpc>
            </a:pPr>
            <a:endParaRPr lang="en-US" altLang="en-US" sz="2000" dirty="0"/>
          </a:p>
          <a:p>
            <a:pPr eaLnBrk="1" hangingPunct="1">
              <a:lnSpc>
                <a:spcPct val="80000"/>
              </a:lnSpc>
            </a:pPr>
            <a:endParaRPr lang="en-US" altLang="en-US" sz="20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eaLnBrk="1" hangingPunct="1">
              <a:lnSpc>
                <a:spcPct val="80000"/>
              </a:lnSpc>
            </a:pPr>
            <a:endParaRPr lang="en-US" altLang="en-US" sz="1800" dirty="0"/>
          </a:p>
          <a:p>
            <a:pPr algn="just" eaLnBrk="1" hangingPunct="1">
              <a:lnSpc>
                <a:spcPct val="80000"/>
              </a:lnSpc>
            </a:pPr>
            <a:r>
              <a:rPr lang="en-US" altLang="en-US" sz="1800" dirty="0"/>
              <a:t>Therefore, price also rises at the rate of interest [since MEC is constant – refer fig. on pg. 12]</a:t>
            </a:r>
          </a:p>
          <a:p>
            <a:pPr algn="just" eaLnBrk="1" hangingPunct="1">
              <a:lnSpc>
                <a:spcPct val="80000"/>
              </a:lnSpc>
            </a:pPr>
            <a:r>
              <a:rPr lang="en-US" altLang="en-US" sz="1800" dirty="0"/>
              <a:t>No-arbitrage condition: if it were possible to make more ($) by shifting consumption around, the private owner would do that.</a:t>
            </a:r>
          </a:p>
        </p:txBody>
      </p:sp>
      <p:graphicFrame>
        <p:nvGraphicFramePr>
          <p:cNvPr id="3074" name="Object 0"/>
          <p:cNvGraphicFramePr>
            <a:graphicFrameLocks noChangeAspect="1"/>
          </p:cNvGraphicFramePr>
          <p:nvPr/>
        </p:nvGraphicFramePr>
        <p:xfrm>
          <a:off x="2667000" y="2743200"/>
          <a:ext cx="2895600" cy="2774950"/>
        </p:xfrm>
        <a:graphic>
          <a:graphicData uri="http://schemas.openxmlformats.org/presentationml/2006/ole">
            <mc:AlternateContent xmlns:mc="http://schemas.openxmlformats.org/markup-compatibility/2006">
              <mc:Choice xmlns:v="urn:schemas-microsoft-com:vml" Requires="v">
                <p:oleObj spid="_x0000_s8261" name="Equation" r:id="rId4" imgW="2120900" imgH="2032000" progId="Equation.DSMT4">
                  <p:embed/>
                </p:oleObj>
              </mc:Choice>
              <mc:Fallback>
                <p:oleObj name="Equation" r:id="rId4" imgW="2120900" imgH="2032000" progId="Equation.DSMT4">
                  <p:embed/>
                  <p:pic>
                    <p:nvPicPr>
                      <p:cNvPr id="3074"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743200"/>
                        <a:ext cx="2895600" cy="2774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006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2F6397F-2289-4B44-A399-250FD76FBB18}" type="slidenum">
              <a:rPr lang="en-US" altLang="en-US" sz="1400"/>
              <a:pPr eaLnBrk="1" hangingPunct="1"/>
              <a:t>2</a:t>
            </a:fld>
            <a:endParaRPr lang="en-US" altLang="en-US" sz="1400"/>
          </a:p>
        </p:txBody>
      </p:sp>
      <p:sp>
        <p:nvSpPr>
          <p:cNvPr id="10243" name="Rectangle 2"/>
          <p:cNvSpPr>
            <a:spLocks noGrp="1" noChangeArrowheads="1"/>
          </p:cNvSpPr>
          <p:nvPr>
            <p:ph type="title"/>
          </p:nvPr>
        </p:nvSpPr>
        <p:spPr>
          <a:xfrm>
            <a:off x="685800" y="609600"/>
            <a:ext cx="7772400" cy="533400"/>
          </a:xfrm>
        </p:spPr>
        <p:txBody>
          <a:bodyPr/>
          <a:lstStyle/>
          <a:p>
            <a:pPr eaLnBrk="1" hangingPunct="1"/>
            <a:r>
              <a:rPr lang="en-US" altLang="en-US" sz="2800" b="1" dirty="0"/>
              <a:t>Categories of Natural Resources</a:t>
            </a:r>
          </a:p>
        </p:txBody>
      </p:sp>
      <p:sp>
        <p:nvSpPr>
          <p:cNvPr id="10244" name="Rectangle 3"/>
          <p:cNvSpPr>
            <a:spLocks noGrp="1" noChangeArrowheads="1"/>
          </p:cNvSpPr>
          <p:nvPr>
            <p:ph type="body" idx="1"/>
          </p:nvPr>
        </p:nvSpPr>
        <p:spPr>
          <a:xfrm>
            <a:off x="381000" y="1676400"/>
            <a:ext cx="8382000" cy="4419600"/>
          </a:xfrm>
        </p:spPr>
        <p:txBody>
          <a:bodyPr/>
          <a:lstStyle/>
          <a:p>
            <a:pPr algn="just" eaLnBrk="1" hangingPunct="1">
              <a:buFontTx/>
              <a:buNone/>
            </a:pPr>
            <a:endParaRPr lang="en-US" altLang="en-US" sz="2400" dirty="0"/>
          </a:p>
          <a:p>
            <a:pPr algn="just" eaLnBrk="1" hangingPunct="1">
              <a:buFont typeface="Wingdings" panose="05000000000000000000" pitchFamily="2" charset="2"/>
              <a:buChar char="v"/>
            </a:pPr>
            <a:r>
              <a:rPr lang="en-US" altLang="en-US" sz="2400" b="1" dirty="0"/>
              <a:t>Nonrenewable vs. Renewable</a:t>
            </a:r>
          </a:p>
          <a:p>
            <a:pPr algn="just" eaLnBrk="1" hangingPunct="1"/>
            <a:endParaRPr lang="en-US" altLang="en-US" sz="2400" dirty="0"/>
          </a:p>
          <a:p>
            <a:pPr lvl="1" algn="just" eaLnBrk="1" hangingPunct="1">
              <a:buFont typeface="Wingdings" panose="05000000000000000000" pitchFamily="2" charset="2"/>
              <a:buChar char="ü"/>
            </a:pPr>
            <a:r>
              <a:rPr lang="en-US" altLang="en-US" sz="2400" b="1" dirty="0"/>
              <a:t>Renewable:</a:t>
            </a:r>
            <a:r>
              <a:rPr lang="en-US" altLang="en-US" sz="2400" dirty="0"/>
              <a:t> high rate of generation or regeneration.</a:t>
            </a:r>
          </a:p>
          <a:p>
            <a:pPr lvl="1" algn="just" eaLnBrk="1" hangingPunct="1">
              <a:buFont typeface="Wingdings" panose="05000000000000000000" pitchFamily="2" charset="2"/>
              <a:buChar char="Ø"/>
            </a:pPr>
            <a:endParaRPr lang="en-US" altLang="en-US" sz="2400" dirty="0"/>
          </a:p>
          <a:p>
            <a:pPr lvl="1" algn="just" eaLnBrk="1" hangingPunct="1">
              <a:buFont typeface="Wingdings" panose="05000000000000000000" pitchFamily="2" charset="2"/>
              <a:buChar char="ü"/>
            </a:pPr>
            <a:r>
              <a:rPr lang="en-US" altLang="en-US" sz="2400" b="1" dirty="0"/>
              <a:t>Non-renewable: </a:t>
            </a:r>
            <a:r>
              <a:rPr lang="en-US" altLang="en-US" sz="2400" dirty="0"/>
              <a:t>finite quantity, rate of generation insignificant compared with rate of use.</a:t>
            </a:r>
          </a:p>
          <a:p>
            <a:pPr lvl="1" algn="just" eaLnBrk="1" hangingPunct="1">
              <a:buFont typeface="Wingdings" panose="05000000000000000000" pitchFamily="2" charset="2"/>
              <a:buChar char="ü"/>
            </a:pPr>
            <a:endParaRPr lang="en-US" altLang="en-US" sz="2400" dirty="0"/>
          </a:p>
          <a:p>
            <a:pPr lvl="1" algn="just" eaLnBrk="1" hangingPunct="1">
              <a:buFont typeface="Wingdings" panose="05000000000000000000" pitchFamily="2" charset="2"/>
              <a:buChar char="ü"/>
            </a:pPr>
            <a:r>
              <a:rPr lang="en-US" altLang="en-US" sz="2400" dirty="0"/>
              <a:t>With </a:t>
            </a:r>
            <a:r>
              <a:rPr lang="en-US" altLang="en-US" sz="2400" b="1" dirty="0"/>
              <a:t>non-renewables</a:t>
            </a:r>
            <a:r>
              <a:rPr lang="en-US" altLang="en-US" sz="2400" dirty="0"/>
              <a:t>, we are concerned with determining </a:t>
            </a:r>
            <a:r>
              <a:rPr lang="en-US" altLang="en-US" sz="2400" b="1" dirty="0"/>
              <a:t>efficient</a:t>
            </a:r>
            <a:r>
              <a:rPr lang="en-US" altLang="en-US" sz="2400" dirty="0"/>
              <a:t> </a:t>
            </a:r>
            <a:r>
              <a:rPr lang="en-US" altLang="en-US" sz="2400" b="1" dirty="0"/>
              <a:t>inter-temporal</a:t>
            </a:r>
            <a:r>
              <a:rPr lang="en-US" altLang="en-US" sz="2400" dirty="0"/>
              <a:t> consumption.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3D8BA15-4F00-46D6-B60B-60FA6C178856}" type="slidenum">
              <a:rPr lang="en-US" altLang="en-US" sz="1400"/>
              <a:pPr eaLnBrk="1" hangingPunct="1"/>
              <a:t>20</a:t>
            </a:fld>
            <a:endParaRPr lang="en-US" altLang="en-US" sz="1400"/>
          </a:p>
        </p:txBody>
      </p:sp>
      <p:sp>
        <p:nvSpPr>
          <p:cNvPr id="20483" name="Rectangle 2"/>
          <p:cNvSpPr>
            <a:spLocks noGrp="1" noChangeArrowheads="1"/>
          </p:cNvSpPr>
          <p:nvPr>
            <p:ph type="title"/>
          </p:nvPr>
        </p:nvSpPr>
        <p:spPr>
          <a:xfrm>
            <a:off x="685800" y="609600"/>
            <a:ext cx="7772400" cy="609600"/>
          </a:xfrm>
        </p:spPr>
        <p:txBody>
          <a:bodyPr/>
          <a:lstStyle/>
          <a:p>
            <a:pPr eaLnBrk="1" hangingPunct="1"/>
            <a:r>
              <a:rPr lang="en-US" altLang="en-US" sz="2800" b="1"/>
              <a:t>Assumptions of Hotelling Model</a:t>
            </a:r>
          </a:p>
        </p:txBody>
      </p:sp>
      <p:sp>
        <p:nvSpPr>
          <p:cNvPr id="20484" name="Rectangle 3"/>
          <p:cNvSpPr>
            <a:spLocks noGrp="1" noChangeArrowheads="1"/>
          </p:cNvSpPr>
          <p:nvPr>
            <p:ph type="body" idx="1"/>
          </p:nvPr>
        </p:nvSpPr>
        <p:spPr>
          <a:xfrm>
            <a:off x="685800" y="1905000"/>
            <a:ext cx="7772400" cy="3276600"/>
          </a:xfrm>
        </p:spPr>
        <p:txBody>
          <a:bodyPr/>
          <a:lstStyle/>
          <a:p>
            <a:pPr eaLnBrk="1" hangingPunct="1"/>
            <a:r>
              <a:rPr lang="en-US" altLang="en-US" sz="2400" dirty="0"/>
              <a:t>Constant </a:t>
            </a:r>
            <a:r>
              <a:rPr lang="en-US" altLang="en-US" sz="2400" b="1" dirty="0"/>
              <a:t>marginal extraction costs</a:t>
            </a:r>
            <a:r>
              <a:rPr lang="en-US" altLang="en-US" sz="2400" dirty="0"/>
              <a:t>: only MUC changes over time.</a:t>
            </a:r>
          </a:p>
          <a:p>
            <a:pPr eaLnBrk="1" hangingPunct="1"/>
            <a:endParaRPr lang="en-US" altLang="en-US" sz="2400" dirty="0"/>
          </a:p>
          <a:p>
            <a:pPr eaLnBrk="1" hangingPunct="1"/>
            <a:r>
              <a:rPr lang="en-US" altLang="en-US" sz="2400" dirty="0"/>
              <a:t>Private, competitive owners of non-renewable resources: property rights are well defined.</a:t>
            </a:r>
          </a:p>
          <a:p>
            <a:pPr eaLnBrk="1" hangingPunct="1"/>
            <a:endParaRPr lang="en-US" altLang="en-US" sz="2400" dirty="0"/>
          </a:p>
          <a:p>
            <a:pPr algn="just" eaLnBrk="1" hangingPunct="1"/>
            <a:r>
              <a:rPr lang="en-US" altLang="en-US" sz="2400" dirty="0"/>
              <a:t>Future price path is known (or “equilibrium in expectations”)</a:t>
            </a:r>
          </a:p>
          <a:p>
            <a:pPr eaLnBrk="1" hangingPunct="1"/>
            <a:endParaRPr lang="en-US" alt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0AAF717-0BAB-4B75-8D63-BF25A1E9B91E}" type="slidenum">
              <a:rPr lang="en-US" altLang="en-US" sz="1400"/>
              <a:pPr eaLnBrk="1" hangingPunct="1"/>
              <a:t>21</a:t>
            </a:fld>
            <a:endParaRPr lang="en-US" altLang="en-US" sz="1400"/>
          </a:p>
        </p:txBody>
      </p:sp>
      <p:sp>
        <p:nvSpPr>
          <p:cNvPr id="21507" name="Rectangle 2"/>
          <p:cNvSpPr>
            <a:spLocks noGrp="1" noChangeArrowheads="1"/>
          </p:cNvSpPr>
          <p:nvPr>
            <p:ph type="title"/>
          </p:nvPr>
        </p:nvSpPr>
        <p:spPr>
          <a:xfrm>
            <a:off x="685800" y="609600"/>
            <a:ext cx="7772400" cy="533400"/>
          </a:xfrm>
        </p:spPr>
        <p:txBody>
          <a:bodyPr/>
          <a:lstStyle/>
          <a:p>
            <a:pPr eaLnBrk="1" hangingPunct="1"/>
            <a:r>
              <a:rPr lang="en-US" altLang="en-US" sz="2800" b="1"/>
              <a:t>Generalizing from 2 Periods to N Periods</a:t>
            </a:r>
          </a:p>
        </p:txBody>
      </p:sp>
      <p:sp>
        <p:nvSpPr>
          <p:cNvPr id="21508" name="Rectangle 3"/>
          <p:cNvSpPr>
            <a:spLocks noGrp="1" noChangeArrowheads="1"/>
          </p:cNvSpPr>
          <p:nvPr>
            <p:ph type="body" idx="1"/>
          </p:nvPr>
        </p:nvSpPr>
        <p:spPr>
          <a:xfrm>
            <a:off x="685800" y="1524000"/>
            <a:ext cx="7772400" cy="4572000"/>
          </a:xfrm>
        </p:spPr>
        <p:txBody>
          <a:bodyPr/>
          <a:lstStyle/>
          <a:p>
            <a:pPr eaLnBrk="1" hangingPunct="1"/>
            <a:r>
              <a:rPr lang="en-US" altLang="en-US" sz="2400"/>
              <a:t>Generalizes to the n-period case.</a:t>
            </a:r>
          </a:p>
          <a:p>
            <a:pPr eaLnBrk="1" hangingPunct="1"/>
            <a:endParaRPr lang="en-US" altLang="en-US" sz="2400"/>
          </a:p>
          <a:p>
            <a:pPr eaLnBrk="1" hangingPunct="1"/>
            <a:r>
              <a:rPr lang="en-US" altLang="en-US" sz="2400"/>
              <a:t>Hotelling rule still holds for constant MEC.</a:t>
            </a:r>
          </a:p>
          <a:p>
            <a:pPr eaLnBrk="1" hangingPunct="1"/>
            <a:endParaRPr lang="en-US" altLang="en-US" sz="2400"/>
          </a:p>
          <a:p>
            <a:pPr eaLnBrk="1" hangingPunct="1"/>
            <a:r>
              <a:rPr lang="en-US" altLang="en-US" sz="2400"/>
              <a:t>Exhaustion of the resource will occur at the point where MEC+MUC=“reservation price” or “choke price”, if such a price exists.</a:t>
            </a:r>
          </a:p>
          <a:p>
            <a:pPr eaLnBrk="1" hangingPunct="1"/>
            <a:endParaRPr lang="en-US" altLang="en-US" sz="2400"/>
          </a:p>
          <a:p>
            <a:pPr eaLnBrk="1" hangingPunct="1"/>
            <a:r>
              <a:rPr lang="en-US" altLang="en-US" sz="2400"/>
              <a:t>What does the choke price or reservation price represent?</a:t>
            </a:r>
          </a:p>
          <a:p>
            <a:pPr eaLnBrk="1" hangingPunct="1"/>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EB27546-EB20-4F1C-8757-0B9EB9DE8231}" type="slidenum">
              <a:rPr lang="en-US" altLang="en-US" sz="1400"/>
              <a:pPr eaLnBrk="1" hangingPunct="1"/>
              <a:t>22</a:t>
            </a:fld>
            <a:endParaRPr lang="en-US" altLang="en-US" sz="1400"/>
          </a:p>
        </p:txBody>
      </p:sp>
      <p:sp>
        <p:nvSpPr>
          <p:cNvPr id="4101" name="Rectangle 2"/>
          <p:cNvSpPr>
            <a:spLocks noGrp="1" noChangeArrowheads="1"/>
          </p:cNvSpPr>
          <p:nvPr>
            <p:ph type="title"/>
          </p:nvPr>
        </p:nvSpPr>
        <p:spPr>
          <a:xfrm>
            <a:off x="685800" y="381000"/>
            <a:ext cx="7772400" cy="533400"/>
          </a:xfrm>
        </p:spPr>
        <p:txBody>
          <a:bodyPr/>
          <a:lstStyle/>
          <a:p>
            <a:pPr eaLnBrk="1" hangingPunct="1"/>
            <a:r>
              <a:rPr lang="en-US" altLang="en-US" sz="2800" b="1"/>
              <a:t>Transition to a Backstop (substitute) Technology</a:t>
            </a:r>
          </a:p>
        </p:txBody>
      </p:sp>
      <p:sp>
        <p:nvSpPr>
          <p:cNvPr id="4102" name="Text Box 3"/>
          <p:cNvSpPr txBox="1">
            <a:spLocks noChangeArrowheads="1"/>
          </p:cNvSpPr>
          <p:nvPr/>
        </p:nvSpPr>
        <p:spPr bwMode="auto">
          <a:xfrm>
            <a:off x="6477000" y="5105400"/>
            <a:ext cx="719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Time</a:t>
            </a:r>
          </a:p>
        </p:txBody>
      </p:sp>
      <p:sp>
        <p:nvSpPr>
          <p:cNvPr id="4103" name="Text Box 4"/>
          <p:cNvSpPr txBox="1">
            <a:spLocks noChangeArrowheads="1"/>
          </p:cNvSpPr>
          <p:nvPr/>
        </p:nvSpPr>
        <p:spPr bwMode="auto">
          <a:xfrm>
            <a:off x="4648200" y="3578225"/>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1400"/>
          </a:p>
        </p:txBody>
      </p:sp>
      <p:sp>
        <p:nvSpPr>
          <p:cNvPr id="4104" name="Text Box 5"/>
          <p:cNvSpPr txBox="1">
            <a:spLocks noChangeArrowheads="1"/>
          </p:cNvSpPr>
          <p:nvPr/>
        </p:nvSpPr>
        <p:spPr bwMode="auto">
          <a:xfrm>
            <a:off x="1295400" y="49530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0</a:t>
            </a:r>
          </a:p>
        </p:txBody>
      </p:sp>
      <p:sp>
        <p:nvSpPr>
          <p:cNvPr id="4105" name="Text Box 6"/>
          <p:cNvSpPr txBox="1">
            <a:spLocks noChangeArrowheads="1"/>
          </p:cNvSpPr>
          <p:nvPr/>
        </p:nvSpPr>
        <p:spPr bwMode="auto">
          <a:xfrm>
            <a:off x="1177925" y="14478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a:t>
            </a:r>
          </a:p>
        </p:txBody>
      </p:sp>
      <p:sp>
        <p:nvSpPr>
          <p:cNvPr id="4107" name="Line 8"/>
          <p:cNvSpPr>
            <a:spLocks noChangeShapeType="1"/>
          </p:cNvSpPr>
          <p:nvPr/>
        </p:nvSpPr>
        <p:spPr bwMode="auto">
          <a:xfrm>
            <a:off x="4876800" y="2133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8" name="Text Box 9"/>
          <p:cNvSpPr txBox="1">
            <a:spLocks noChangeArrowheads="1"/>
          </p:cNvSpPr>
          <p:nvPr/>
        </p:nvSpPr>
        <p:spPr bwMode="auto">
          <a:xfrm>
            <a:off x="5181600" y="1905000"/>
            <a:ext cx="1439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MEC of backstop</a:t>
            </a:r>
          </a:p>
        </p:txBody>
      </p:sp>
      <p:sp>
        <p:nvSpPr>
          <p:cNvPr id="4109" name="Line 10"/>
          <p:cNvSpPr>
            <a:spLocks noChangeShapeType="1"/>
          </p:cNvSpPr>
          <p:nvPr/>
        </p:nvSpPr>
        <p:spPr bwMode="auto">
          <a:xfrm flipV="1">
            <a:off x="1676400" y="1600200"/>
            <a:ext cx="0" cy="3429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0" name="Line 11"/>
          <p:cNvSpPr>
            <a:spLocks noChangeShapeType="1"/>
          </p:cNvSpPr>
          <p:nvPr/>
        </p:nvSpPr>
        <p:spPr bwMode="auto">
          <a:xfrm>
            <a:off x="1676400" y="5029200"/>
            <a:ext cx="533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1" name="Freeform 12"/>
          <p:cNvSpPr>
            <a:spLocks/>
          </p:cNvSpPr>
          <p:nvPr/>
        </p:nvSpPr>
        <p:spPr bwMode="auto">
          <a:xfrm>
            <a:off x="1676400" y="2133600"/>
            <a:ext cx="3200400" cy="2209800"/>
          </a:xfrm>
          <a:custGeom>
            <a:avLst/>
            <a:gdLst>
              <a:gd name="T0" fmla="*/ 0 w 2016"/>
              <a:gd name="T1" fmla="*/ 2147483647 h 1392"/>
              <a:gd name="T2" fmla="*/ 2147483647 w 2016"/>
              <a:gd name="T3" fmla="*/ 2147483647 h 1392"/>
              <a:gd name="T4" fmla="*/ 2147483647 w 2016"/>
              <a:gd name="T5" fmla="*/ 0 h 1392"/>
              <a:gd name="T6" fmla="*/ 0 60000 65536"/>
              <a:gd name="T7" fmla="*/ 0 60000 65536"/>
              <a:gd name="T8" fmla="*/ 0 60000 65536"/>
              <a:gd name="T9" fmla="*/ 0 w 2016"/>
              <a:gd name="T10" fmla="*/ 0 h 1392"/>
              <a:gd name="T11" fmla="*/ 2016 w 2016"/>
              <a:gd name="T12" fmla="*/ 1392 h 1392"/>
            </a:gdLst>
            <a:ahLst/>
            <a:cxnLst>
              <a:cxn ang="T6">
                <a:pos x="T0" y="T1"/>
              </a:cxn>
              <a:cxn ang="T7">
                <a:pos x="T2" y="T3"/>
              </a:cxn>
              <a:cxn ang="T8">
                <a:pos x="T4" y="T5"/>
              </a:cxn>
            </a:cxnLst>
            <a:rect l="T9" t="T10" r="T11" b="T12"/>
            <a:pathLst>
              <a:path w="2016" h="1392">
                <a:moveTo>
                  <a:pt x="0" y="1392"/>
                </a:moveTo>
                <a:cubicBezTo>
                  <a:pt x="552" y="1364"/>
                  <a:pt x="1104" y="1336"/>
                  <a:pt x="1440" y="1104"/>
                </a:cubicBezTo>
                <a:cubicBezTo>
                  <a:pt x="1776" y="872"/>
                  <a:pt x="1896" y="436"/>
                  <a:pt x="2016"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112" name="Line 13"/>
          <p:cNvSpPr>
            <a:spLocks noChangeShapeType="1"/>
          </p:cNvSpPr>
          <p:nvPr/>
        </p:nvSpPr>
        <p:spPr bwMode="auto">
          <a:xfrm>
            <a:off x="4876800" y="2133600"/>
            <a:ext cx="0" cy="28956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4"/>
          <p:cNvSpPr>
            <a:spLocks noChangeShapeType="1"/>
          </p:cNvSpPr>
          <p:nvPr/>
        </p:nvSpPr>
        <p:spPr bwMode="auto">
          <a:xfrm flipH="1">
            <a:off x="1676400" y="2133600"/>
            <a:ext cx="32004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8" name="Object 15"/>
          <p:cNvGraphicFramePr>
            <a:graphicFrameLocks noChangeAspect="1"/>
          </p:cNvGraphicFramePr>
          <p:nvPr/>
        </p:nvGraphicFramePr>
        <p:xfrm>
          <a:off x="1371600" y="2057400"/>
          <a:ext cx="244475" cy="304800"/>
        </p:xfrm>
        <a:graphic>
          <a:graphicData uri="http://schemas.openxmlformats.org/presentationml/2006/ole">
            <mc:AlternateContent xmlns:mc="http://schemas.openxmlformats.org/markup-compatibility/2006">
              <mc:Choice xmlns:v="urn:schemas-microsoft-com:vml" Requires="v">
                <p:oleObj spid="_x0000_s4295" name="Equation" r:id="rId4" imgW="152334" imgH="190417" progId="Equation.DSMT4">
                  <p:embed/>
                </p:oleObj>
              </mc:Choice>
              <mc:Fallback>
                <p:oleObj name="Equation" r:id="rId4" imgW="152334" imgH="190417" progId="Equation.DSMT4">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057400"/>
                        <a:ext cx="2444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16"/>
          <p:cNvGraphicFramePr>
            <a:graphicFrameLocks noChangeAspect="1"/>
          </p:cNvGraphicFramePr>
          <p:nvPr/>
        </p:nvGraphicFramePr>
        <p:xfrm>
          <a:off x="1371600" y="4191000"/>
          <a:ext cx="317500" cy="381000"/>
        </p:xfrm>
        <a:graphic>
          <a:graphicData uri="http://schemas.openxmlformats.org/presentationml/2006/ole">
            <mc:AlternateContent xmlns:mc="http://schemas.openxmlformats.org/markup-compatibility/2006">
              <mc:Choice xmlns:v="urn:schemas-microsoft-com:vml" Requires="v">
                <p:oleObj spid="_x0000_s4296" name="Equation" r:id="rId6" imgW="190500" imgH="228600" progId="Equation.DSMT4">
                  <p:embed/>
                </p:oleObj>
              </mc:Choice>
              <mc:Fallback>
                <p:oleObj name="Equation" r:id="rId6" imgW="190500" imgH="228600" progId="Equation.DSMT4">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4191000"/>
                        <a:ext cx="3175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4" name="Text Box 17"/>
          <p:cNvSpPr txBox="1">
            <a:spLocks noChangeArrowheads="1"/>
          </p:cNvSpPr>
          <p:nvPr/>
        </p:nvSpPr>
        <p:spPr bwMode="auto">
          <a:xfrm>
            <a:off x="3321050" y="5410200"/>
            <a:ext cx="323215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Time at which non-renewable resource is exhausted and a backstop is discovered , thus shifting to the backstop use so that price of the non-ren. res. tapers off</a:t>
            </a:r>
          </a:p>
          <a:p>
            <a:pPr algn="ctr" eaLnBrk="1" hangingPunct="1"/>
            <a:endParaRPr lang="en-US" altLang="en-US" sz="1400"/>
          </a:p>
        </p:txBody>
      </p:sp>
      <p:sp>
        <p:nvSpPr>
          <p:cNvPr id="4115" name="Line 18"/>
          <p:cNvSpPr>
            <a:spLocks noChangeShapeType="1"/>
          </p:cNvSpPr>
          <p:nvPr/>
        </p:nvSpPr>
        <p:spPr bwMode="auto">
          <a:xfrm flipV="1">
            <a:off x="4876800" y="5105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Rectangle 20"/>
          <p:cNvSpPr/>
          <p:nvPr/>
        </p:nvSpPr>
        <p:spPr>
          <a:xfrm>
            <a:off x="1676400" y="1600200"/>
            <a:ext cx="1676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rPr>
              <a:t>‘Choke’ Price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DD74947-7D4A-441D-B53B-6BB5225E716C}" type="slidenum">
              <a:rPr lang="en-US" altLang="en-US" sz="1400"/>
              <a:pPr eaLnBrk="1" hangingPunct="1"/>
              <a:t>23</a:t>
            </a:fld>
            <a:endParaRPr lang="en-US" altLang="en-US" sz="1400"/>
          </a:p>
        </p:txBody>
      </p:sp>
      <p:sp>
        <p:nvSpPr>
          <p:cNvPr id="22531" name="Rectangle 2"/>
          <p:cNvSpPr>
            <a:spLocks noGrp="1" noChangeArrowheads="1"/>
          </p:cNvSpPr>
          <p:nvPr>
            <p:ph type="title"/>
          </p:nvPr>
        </p:nvSpPr>
        <p:spPr>
          <a:xfrm>
            <a:off x="685800" y="609600"/>
            <a:ext cx="7772400" cy="457200"/>
          </a:xfrm>
        </p:spPr>
        <p:txBody>
          <a:bodyPr/>
          <a:lstStyle/>
          <a:p>
            <a:pPr eaLnBrk="1" hangingPunct="1"/>
            <a:r>
              <a:rPr lang="en-US" altLang="en-US" sz="2800" b="1"/>
              <a:t>What sets P*?</a:t>
            </a:r>
            <a:br>
              <a:rPr lang="en-US" altLang="en-US" sz="2800" b="1"/>
            </a:br>
            <a:r>
              <a:rPr lang="en-US" altLang="en-US" sz="2800" b="1"/>
              <a:t>A Transition to Other Non-Renewables</a:t>
            </a:r>
          </a:p>
        </p:txBody>
      </p:sp>
      <p:sp>
        <p:nvSpPr>
          <p:cNvPr id="22532" name="Rectangle 3"/>
          <p:cNvSpPr>
            <a:spLocks noGrp="1" noChangeArrowheads="1"/>
          </p:cNvSpPr>
          <p:nvPr>
            <p:ph type="body" idx="1"/>
          </p:nvPr>
        </p:nvSpPr>
        <p:spPr>
          <a:xfrm>
            <a:off x="685800" y="1676400"/>
            <a:ext cx="7772400" cy="4114800"/>
          </a:xfrm>
        </p:spPr>
        <p:txBody>
          <a:bodyPr/>
          <a:lstStyle/>
          <a:p>
            <a:pPr eaLnBrk="1" hangingPunct="1">
              <a:lnSpc>
                <a:spcPct val="90000"/>
              </a:lnSpc>
            </a:pPr>
            <a:r>
              <a:rPr lang="en-US" altLang="en-US" sz="2400"/>
              <a:t>We can consider either:</a:t>
            </a:r>
          </a:p>
          <a:p>
            <a:pPr eaLnBrk="1" hangingPunct="1">
              <a:lnSpc>
                <a:spcPct val="90000"/>
              </a:lnSpc>
            </a:pPr>
            <a:endParaRPr lang="en-US" altLang="en-US" sz="1200"/>
          </a:p>
          <a:p>
            <a:pPr lvl="1" eaLnBrk="1" hangingPunct="1">
              <a:lnSpc>
                <a:spcPct val="90000"/>
              </a:lnSpc>
            </a:pPr>
            <a:r>
              <a:rPr lang="en-US" altLang="en-US" sz="2000"/>
              <a:t>Same resource, but ores of different quality (coal with high or low energy content); or</a:t>
            </a:r>
          </a:p>
          <a:p>
            <a:pPr lvl="1" eaLnBrk="1" hangingPunct="1">
              <a:lnSpc>
                <a:spcPct val="90000"/>
              </a:lnSpc>
            </a:pPr>
            <a:endParaRPr lang="en-US" altLang="en-US" sz="1200"/>
          </a:p>
          <a:p>
            <a:pPr lvl="1" eaLnBrk="1" hangingPunct="1">
              <a:lnSpc>
                <a:spcPct val="90000"/>
              </a:lnSpc>
            </a:pPr>
            <a:r>
              <a:rPr lang="en-US" altLang="en-US" sz="2000"/>
              <a:t>Different resources entirely (coal vs. oil)</a:t>
            </a:r>
          </a:p>
          <a:p>
            <a:pPr lvl="1" eaLnBrk="1" hangingPunct="1">
              <a:lnSpc>
                <a:spcPct val="90000"/>
              </a:lnSpc>
            </a:pPr>
            <a:endParaRPr lang="en-US" altLang="en-US" sz="2000"/>
          </a:p>
          <a:p>
            <a:pPr eaLnBrk="1" hangingPunct="1">
              <a:lnSpc>
                <a:spcPct val="90000"/>
              </a:lnSpc>
            </a:pPr>
            <a:r>
              <a:rPr lang="en-US" altLang="en-US" sz="2400"/>
              <a:t>Multiple transitions, based on incremental exhaustion of “better” resources (less costly).</a:t>
            </a:r>
          </a:p>
          <a:p>
            <a:pPr eaLnBrk="1" hangingPunct="1">
              <a:lnSpc>
                <a:spcPct val="90000"/>
              </a:lnSpc>
            </a:pPr>
            <a:endParaRPr lang="en-US" altLang="en-US" sz="2400"/>
          </a:p>
          <a:p>
            <a:pPr eaLnBrk="1" hangingPunct="1">
              <a:lnSpc>
                <a:spcPct val="90000"/>
              </a:lnSpc>
            </a:pPr>
            <a:r>
              <a:rPr lang="en-US" altLang="en-US" sz="2400"/>
              <a:t>Can think of backstop technology at end of process, as well.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627636D6-6D1A-4B47-B428-344281A08101}" type="slidenum">
              <a:rPr lang="en-US" altLang="en-US" sz="1400"/>
              <a:pPr eaLnBrk="1" hangingPunct="1"/>
              <a:t>24</a:t>
            </a:fld>
            <a:endParaRPr lang="en-US" altLang="en-US" sz="1400"/>
          </a:p>
        </p:txBody>
      </p:sp>
      <p:sp>
        <p:nvSpPr>
          <p:cNvPr id="5127" name="Rectangle 2"/>
          <p:cNvSpPr>
            <a:spLocks noGrp="1" noChangeArrowheads="1"/>
          </p:cNvSpPr>
          <p:nvPr>
            <p:ph type="title"/>
          </p:nvPr>
        </p:nvSpPr>
        <p:spPr>
          <a:xfrm>
            <a:off x="685800" y="228600"/>
            <a:ext cx="7772400" cy="914400"/>
          </a:xfrm>
        </p:spPr>
        <p:txBody>
          <a:bodyPr/>
          <a:lstStyle/>
          <a:p>
            <a:pPr eaLnBrk="1" hangingPunct="1"/>
            <a:r>
              <a:rPr lang="en-US" altLang="en-US" sz="2800" b="1"/>
              <a:t>Multiple non-renewable transitions,</a:t>
            </a:r>
            <a:br>
              <a:rPr lang="en-US" altLang="en-US" sz="2800" b="1"/>
            </a:br>
            <a:r>
              <a:rPr lang="en-US" altLang="en-US" sz="2800" b="1"/>
              <a:t>with backstop technology</a:t>
            </a:r>
          </a:p>
        </p:txBody>
      </p:sp>
      <p:sp>
        <p:nvSpPr>
          <p:cNvPr id="5128" name="Text Box 3"/>
          <p:cNvSpPr txBox="1">
            <a:spLocks noChangeArrowheads="1"/>
          </p:cNvSpPr>
          <p:nvPr/>
        </p:nvSpPr>
        <p:spPr bwMode="auto">
          <a:xfrm>
            <a:off x="6477000" y="5105400"/>
            <a:ext cx="719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Time</a:t>
            </a:r>
          </a:p>
        </p:txBody>
      </p:sp>
      <p:sp>
        <p:nvSpPr>
          <p:cNvPr id="5129" name="Text Box 4"/>
          <p:cNvSpPr txBox="1">
            <a:spLocks noChangeArrowheads="1"/>
          </p:cNvSpPr>
          <p:nvPr/>
        </p:nvSpPr>
        <p:spPr bwMode="auto">
          <a:xfrm>
            <a:off x="4648200" y="3578225"/>
            <a:ext cx="184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sz="1400"/>
          </a:p>
        </p:txBody>
      </p:sp>
      <p:sp>
        <p:nvSpPr>
          <p:cNvPr id="5130" name="Text Box 5"/>
          <p:cNvSpPr txBox="1">
            <a:spLocks noChangeArrowheads="1"/>
          </p:cNvSpPr>
          <p:nvPr/>
        </p:nvSpPr>
        <p:spPr bwMode="auto">
          <a:xfrm>
            <a:off x="1295400" y="49530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0</a:t>
            </a:r>
          </a:p>
        </p:txBody>
      </p:sp>
      <p:sp>
        <p:nvSpPr>
          <p:cNvPr id="5131" name="Text Box 6"/>
          <p:cNvSpPr txBox="1">
            <a:spLocks noChangeArrowheads="1"/>
          </p:cNvSpPr>
          <p:nvPr/>
        </p:nvSpPr>
        <p:spPr bwMode="auto">
          <a:xfrm>
            <a:off x="1177925" y="1447800"/>
            <a:ext cx="311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a:t>$</a:t>
            </a:r>
          </a:p>
        </p:txBody>
      </p:sp>
      <p:sp>
        <p:nvSpPr>
          <p:cNvPr id="5132" name="Line 7"/>
          <p:cNvSpPr>
            <a:spLocks noChangeShapeType="1"/>
          </p:cNvSpPr>
          <p:nvPr/>
        </p:nvSpPr>
        <p:spPr bwMode="auto">
          <a:xfrm>
            <a:off x="5562600" y="25908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Text Box 8"/>
          <p:cNvSpPr txBox="1">
            <a:spLocks noChangeArrowheads="1"/>
          </p:cNvSpPr>
          <p:nvPr/>
        </p:nvSpPr>
        <p:spPr bwMode="auto">
          <a:xfrm>
            <a:off x="5715000" y="2286000"/>
            <a:ext cx="1439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MEC of backstop</a:t>
            </a:r>
          </a:p>
        </p:txBody>
      </p:sp>
      <p:sp>
        <p:nvSpPr>
          <p:cNvPr id="5134" name="Line 9"/>
          <p:cNvSpPr>
            <a:spLocks noChangeShapeType="1"/>
          </p:cNvSpPr>
          <p:nvPr/>
        </p:nvSpPr>
        <p:spPr bwMode="auto">
          <a:xfrm flipV="1">
            <a:off x="1676400" y="1600200"/>
            <a:ext cx="0" cy="3429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5" name="Line 10"/>
          <p:cNvSpPr>
            <a:spLocks noChangeShapeType="1"/>
          </p:cNvSpPr>
          <p:nvPr/>
        </p:nvSpPr>
        <p:spPr bwMode="auto">
          <a:xfrm>
            <a:off x="1676400" y="50292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6" name="Line 11"/>
          <p:cNvSpPr>
            <a:spLocks noChangeShapeType="1"/>
          </p:cNvSpPr>
          <p:nvPr/>
        </p:nvSpPr>
        <p:spPr bwMode="auto">
          <a:xfrm flipH="1">
            <a:off x="1676400" y="2590800"/>
            <a:ext cx="38862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122" name="Object 12"/>
          <p:cNvGraphicFramePr>
            <a:graphicFrameLocks noChangeAspect="1"/>
          </p:cNvGraphicFramePr>
          <p:nvPr/>
        </p:nvGraphicFramePr>
        <p:xfrm>
          <a:off x="1371600" y="2438400"/>
          <a:ext cx="244475" cy="304800"/>
        </p:xfrm>
        <a:graphic>
          <a:graphicData uri="http://schemas.openxmlformats.org/presentationml/2006/ole">
            <mc:AlternateContent xmlns:mc="http://schemas.openxmlformats.org/markup-compatibility/2006">
              <mc:Choice xmlns:v="urn:schemas-microsoft-com:vml" Requires="v">
                <p:oleObj spid="_x0000_s5508" name="Equation" r:id="rId4" imgW="152334" imgH="190417" progId="Equation.DSMT4">
                  <p:embed/>
                </p:oleObj>
              </mc:Choice>
              <mc:Fallback>
                <p:oleObj name="Equation" r:id="rId4" imgW="152334" imgH="190417"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2438400"/>
                        <a:ext cx="2444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3" name="Object 13"/>
          <p:cNvGraphicFramePr>
            <a:graphicFrameLocks noChangeAspect="1"/>
          </p:cNvGraphicFramePr>
          <p:nvPr/>
        </p:nvGraphicFramePr>
        <p:xfrm>
          <a:off x="1371600" y="4191000"/>
          <a:ext cx="317500" cy="381000"/>
        </p:xfrm>
        <a:graphic>
          <a:graphicData uri="http://schemas.openxmlformats.org/presentationml/2006/ole">
            <mc:AlternateContent xmlns:mc="http://schemas.openxmlformats.org/markup-compatibility/2006">
              <mc:Choice xmlns:v="urn:schemas-microsoft-com:vml" Requires="v">
                <p:oleObj spid="_x0000_s5509" name="Equation" r:id="rId6" imgW="190500" imgH="228600" progId="Equation.DSMT4">
                  <p:embed/>
                </p:oleObj>
              </mc:Choice>
              <mc:Fallback>
                <p:oleObj name="Equation" r:id="rId6" imgW="190500" imgH="228600"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4191000"/>
                        <a:ext cx="3175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37" name="Text Box 14"/>
          <p:cNvSpPr txBox="1">
            <a:spLocks noChangeArrowheads="1"/>
          </p:cNvSpPr>
          <p:nvPr/>
        </p:nvSpPr>
        <p:spPr bwMode="auto">
          <a:xfrm>
            <a:off x="1905000" y="5943600"/>
            <a:ext cx="20224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a:t>Time at which</a:t>
            </a:r>
          </a:p>
          <a:p>
            <a:pPr algn="ctr" eaLnBrk="1" hangingPunct="1"/>
            <a:r>
              <a:rPr lang="en-US" altLang="en-US" sz="1400"/>
              <a:t>non-renewable resource 1</a:t>
            </a:r>
          </a:p>
          <a:p>
            <a:pPr algn="ctr" eaLnBrk="1" hangingPunct="1"/>
            <a:r>
              <a:rPr lang="en-US" altLang="en-US" sz="1400"/>
              <a:t>is exhausted</a:t>
            </a:r>
          </a:p>
        </p:txBody>
      </p:sp>
      <p:sp>
        <p:nvSpPr>
          <p:cNvPr id="5138" name="Line 15"/>
          <p:cNvSpPr>
            <a:spLocks noChangeShapeType="1"/>
          </p:cNvSpPr>
          <p:nvPr/>
        </p:nvSpPr>
        <p:spPr bwMode="auto">
          <a:xfrm flipV="1">
            <a:off x="2971800" y="51054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9" name="Freeform 16"/>
          <p:cNvSpPr>
            <a:spLocks/>
          </p:cNvSpPr>
          <p:nvPr/>
        </p:nvSpPr>
        <p:spPr bwMode="auto">
          <a:xfrm>
            <a:off x="1676400" y="3810000"/>
            <a:ext cx="1295400" cy="609600"/>
          </a:xfrm>
          <a:custGeom>
            <a:avLst/>
            <a:gdLst>
              <a:gd name="T0" fmla="*/ 0 w 816"/>
              <a:gd name="T1" fmla="*/ 2147483647 h 384"/>
              <a:gd name="T2" fmla="*/ 2147483647 w 816"/>
              <a:gd name="T3" fmla="*/ 2147483647 h 384"/>
              <a:gd name="T4" fmla="*/ 2147483647 w 816"/>
              <a:gd name="T5" fmla="*/ 0 h 384"/>
              <a:gd name="T6" fmla="*/ 0 60000 65536"/>
              <a:gd name="T7" fmla="*/ 0 60000 65536"/>
              <a:gd name="T8" fmla="*/ 0 60000 65536"/>
              <a:gd name="T9" fmla="*/ 0 w 816"/>
              <a:gd name="T10" fmla="*/ 0 h 384"/>
              <a:gd name="T11" fmla="*/ 816 w 816"/>
              <a:gd name="T12" fmla="*/ 384 h 384"/>
            </a:gdLst>
            <a:ahLst/>
            <a:cxnLst>
              <a:cxn ang="T6">
                <a:pos x="T0" y="T1"/>
              </a:cxn>
              <a:cxn ang="T7">
                <a:pos x="T2" y="T3"/>
              </a:cxn>
              <a:cxn ang="T8">
                <a:pos x="T4" y="T5"/>
              </a:cxn>
            </a:cxnLst>
            <a:rect l="T9" t="T10" r="T11" b="T12"/>
            <a:pathLst>
              <a:path w="816" h="384">
                <a:moveTo>
                  <a:pt x="0" y="384"/>
                </a:moveTo>
                <a:cubicBezTo>
                  <a:pt x="172" y="368"/>
                  <a:pt x="344" y="352"/>
                  <a:pt x="480" y="288"/>
                </a:cubicBezTo>
                <a:cubicBezTo>
                  <a:pt x="616" y="224"/>
                  <a:pt x="716" y="112"/>
                  <a:pt x="816"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5140" name="Freeform 17"/>
          <p:cNvSpPr>
            <a:spLocks/>
          </p:cNvSpPr>
          <p:nvPr/>
        </p:nvSpPr>
        <p:spPr bwMode="auto">
          <a:xfrm>
            <a:off x="2971800" y="3200400"/>
            <a:ext cx="1295400" cy="609600"/>
          </a:xfrm>
          <a:custGeom>
            <a:avLst/>
            <a:gdLst>
              <a:gd name="T0" fmla="*/ 0 w 816"/>
              <a:gd name="T1" fmla="*/ 2147483647 h 384"/>
              <a:gd name="T2" fmla="*/ 2147483647 w 816"/>
              <a:gd name="T3" fmla="*/ 2147483647 h 384"/>
              <a:gd name="T4" fmla="*/ 2147483647 w 816"/>
              <a:gd name="T5" fmla="*/ 0 h 384"/>
              <a:gd name="T6" fmla="*/ 0 60000 65536"/>
              <a:gd name="T7" fmla="*/ 0 60000 65536"/>
              <a:gd name="T8" fmla="*/ 0 60000 65536"/>
              <a:gd name="T9" fmla="*/ 0 w 816"/>
              <a:gd name="T10" fmla="*/ 0 h 384"/>
              <a:gd name="T11" fmla="*/ 816 w 816"/>
              <a:gd name="T12" fmla="*/ 384 h 384"/>
            </a:gdLst>
            <a:ahLst/>
            <a:cxnLst>
              <a:cxn ang="T6">
                <a:pos x="T0" y="T1"/>
              </a:cxn>
              <a:cxn ang="T7">
                <a:pos x="T2" y="T3"/>
              </a:cxn>
              <a:cxn ang="T8">
                <a:pos x="T4" y="T5"/>
              </a:cxn>
            </a:cxnLst>
            <a:rect l="T9" t="T10" r="T11" b="T12"/>
            <a:pathLst>
              <a:path w="816" h="384">
                <a:moveTo>
                  <a:pt x="0" y="384"/>
                </a:moveTo>
                <a:cubicBezTo>
                  <a:pt x="172" y="368"/>
                  <a:pt x="344" y="352"/>
                  <a:pt x="480" y="288"/>
                </a:cubicBezTo>
                <a:cubicBezTo>
                  <a:pt x="616" y="224"/>
                  <a:pt x="716" y="112"/>
                  <a:pt x="816"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5141" name="Freeform 18"/>
          <p:cNvSpPr>
            <a:spLocks/>
          </p:cNvSpPr>
          <p:nvPr/>
        </p:nvSpPr>
        <p:spPr bwMode="auto">
          <a:xfrm>
            <a:off x="4267200" y="2590800"/>
            <a:ext cx="1295400" cy="609600"/>
          </a:xfrm>
          <a:custGeom>
            <a:avLst/>
            <a:gdLst>
              <a:gd name="T0" fmla="*/ 0 w 816"/>
              <a:gd name="T1" fmla="*/ 2147483647 h 384"/>
              <a:gd name="T2" fmla="*/ 2147483647 w 816"/>
              <a:gd name="T3" fmla="*/ 2147483647 h 384"/>
              <a:gd name="T4" fmla="*/ 2147483647 w 816"/>
              <a:gd name="T5" fmla="*/ 0 h 384"/>
              <a:gd name="T6" fmla="*/ 0 60000 65536"/>
              <a:gd name="T7" fmla="*/ 0 60000 65536"/>
              <a:gd name="T8" fmla="*/ 0 60000 65536"/>
              <a:gd name="T9" fmla="*/ 0 w 816"/>
              <a:gd name="T10" fmla="*/ 0 h 384"/>
              <a:gd name="T11" fmla="*/ 816 w 816"/>
              <a:gd name="T12" fmla="*/ 384 h 384"/>
            </a:gdLst>
            <a:ahLst/>
            <a:cxnLst>
              <a:cxn ang="T6">
                <a:pos x="T0" y="T1"/>
              </a:cxn>
              <a:cxn ang="T7">
                <a:pos x="T2" y="T3"/>
              </a:cxn>
              <a:cxn ang="T8">
                <a:pos x="T4" y="T5"/>
              </a:cxn>
            </a:cxnLst>
            <a:rect l="T9" t="T10" r="T11" b="T12"/>
            <a:pathLst>
              <a:path w="816" h="384">
                <a:moveTo>
                  <a:pt x="0" y="384"/>
                </a:moveTo>
                <a:cubicBezTo>
                  <a:pt x="172" y="368"/>
                  <a:pt x="344" y="352"/>
                  <a:pt x="480" y="288"/>
                </a:cubicBezTo>
                <a:cubicBezTo>
                  <a:pt x="616" y="224"/>
                  <a:pt x="716" y="112"/>
                  <a:pt x="816"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5142" name="Line 19"/>
          <p:cNvSpPr>
            <a:spLocks noChangeShapeType="1"/>
          </p:cNvSpPr>
          <p:nvPr/>
        </p:nvSpPr>
        <p:spPr bwMode="auto">
          <a:xfrm>
            <a:off x="2971800" y="3810000"/>
            <a:ext cx="0" cy="12192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43" name="Line 20"/>
          <p:cNvSpPr>
            <a:spLocks noChangeShapeType="1"/>
          </p:cNvSpPr>
          <p:nvPr/>
        </p:nvSpPr>
        <p:spPr bwMode="auto">
          <a:xfrm>
            <a:off x="4267200" y="3200400"/>
            <a:ext cx="0" cy="18288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1"/>
          <p:cNvSpPr>
            <a:spLocks noChangeShapeType="1"/>
          </p:cNvSpPr>
          <p:nvPr/>
        </p:nvSpPr>
        <p:spPr bwMode="auto">
          <a:xfrm>
            <a:off x="5562600" y="2590800"/>
            <a:ext cx="0" cy="243840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45" name="Text Box 22"/>
          <p:cNvSpPr txBox="1">
            <a:spLocks noChangeArrowheads="1"/>
          </p:cNvSpPr>
          <p:nvPr/>
        </p:nvSpPr>
        <p:spPr bwMode="auto">
          <a:xfrm>
            <a:off x="3657600" y="5334000"/>
            <a:ext cx="128111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a:t>Non-renewable</a:t>
            </a:r>
          </a:p>
          <a:p>
            <a:pPr algn="ctr" eaLnBrk="1" hangingPunct="1"/>
            <a:r>
              <a:rPr lang="en-US" altLang="en-US" sz="1400"/>
              <a:t>resource 2</a:t>
            </a:r>
          </a:p>
          <a:p>
            <a:pPr algn="ctr" eaLnBrk="1" hangingPunct="1"/>
            <a:r>
              <a:rPr lang="en-US" altLang="en-US" sz="1400"/>
              <a:t>is exhausted</a:t>
            </a:r>
          </a:p>
        </p:txBody>
      </p:sp>
      <p:sp>
        <p:nvSpPr>
          <p:cNvPr id="5146" name="Line 23"/>
          <p:cNvSpPr>
            <a:spLocks noChangeShapeType="1"/>
          </p:cNvSpPr>
          <p:nvPr/>
        </p:nvSpPr>
        <p:spPr bwMode="auto">
          <a:xfrm flipV="1">
            <a:off x="4267200" y="5105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7" name="Text Box 24"/>
          <p:cNvSpPr txBox="1">
            <a:spLocks noChangeArrowheads="1"/>
          </p:cNvSpPr>
          <p:nvPr/>
        </p:nvSpPr>
        <p:spPr bwMode="auto">
          <a:xfrm>
            <a:off x="5105400" y="5715000"/>
            <a:ext cx="128111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400"/>
              <a:t>Non-renewable</a:t>
            </a:r>
          </a:p>
          <a:p>
            <a:pPr algn="ctr" eaLnBrk="1" hangingPunct="1"/>
            <a:r>
              <a:rPr lang="en-US" altLang="en-US" sz="1400"/>
              <a:t>resource 3</a:t>
            </a:r>
          </a:p>
          <a:p>
            <a:pPr algn="ctr" eaLnBrk="1" hangingPunct="1"/>
            <a:r>
              <a:rPr lang="en-US" altLang="en-US" sz="1400"/>
              <a:t>is exhausted</a:t>
            </a:r>
          </a:p>
        </p:txBody>
      </p:sp>
      <p:sp>
        <p:nvSpPr>
          <p:cNvPr id="5148" name="Line 25"/>
          <p:cNvSpPr>
            <a:spLocks noChangeShapeType="1"/>
          </p:cNvSpPr>
          <p:nvPr/>
        </p:nvSpPr>
        <p:spPr bwMode="auto">
          <a:xfrm flipV="1">
            <a:off x="5562600" y="51054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50" name="Line 27"/>
          <p:cNvSpPr>
            <a:spLocks noChangeShapeType="1"/>
          </p:cNvSpPr>
          <p:nvPr/>
        </p:nvSpPr>
        <p:spPr bwMode="auto">
          <a:xfrm flipH="1">
            <a:off x="1676400" y="3810000"/>
            <a:ext cx="12954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8"/>
          <p:cNvSpPr>
            <a:spLocks noChangeShapeType="1"/>
          </p:cNvSpPr>
          <p:nvPr/>
        </p:nvSpPr>
        <p:spPr bwMode="auto">
          <a:xfrm flipH="1">
            <a:off x="1676400" y="3200400"/>
            <a:ext cx="2590800"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5124" name="Object 29"/>
          <p:cNvGraphicFramePr>
            <a:graphicFrameLocks noChangeAspect="1"/>
          </p:cNvGraphicFramePr>
          <p:nvPr/>
        </p:nvGraphicFramePr>
        <p:xfrm>
          <a:off x="1371600" y="3657600"/>
          <a:ext cx="295275" cy="381000"/>
        </p:xfrm>
        <a:graphic>
          <a:graphicData uri="http://schemas.openxmlformats.org/presentationml/2006/ole">
            <mc:AlternateContent xmlns:mc="http://schemas.openxmlformats.org/markup-compatibility/2006">
              <mc:Choice xmlns:v="urn:schemas-microsoft-com:vml" Requires="v">
                <p:oleObj spid="_x0000_s5510" name="Equation" r:id="rId8" imgW="177646" imgH="228402" progId="Equation.DSMT4">
                  <p:embed/>
                </p:oleObj>
              </mc:Choice>
              <mc:Fallback>
                <p:oleObj name="Equation" r:id="rId8" imgW="177646" imgH="228402" progId="Equation.DSMT4">
                  <p:embed/>
                  <p:pic>
                    <p:nvPicPr>
                      <p:cNvPr id="0" name="Object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3657600"/>
                        <a:ext cx="2952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5" name="Object 30"/>
          <p:cNvGraphicFramePr>
            <a:graphicFrameLocks noChangeAspect="1"/>
          </p:cNvGraphicFramePr>
          <p:nvPr/>
        </p:nvGraphicFramePr>
        <p:xfrm>
          <a:off x="1371600" y="3048000"/>
          <a:ext cx="317500" cy="381000"/>
        </p:xfrm>
        <a:graphic>
          <a:graphicData uri="http://schemas.openxmlformats.org/presentationml/2006/ole">
            <mc:AlternateContent xmlns:mc="http://schemas.openxmlformats.org/markup-compatibility/2006">
              <mc:Choice xmlns:v="urn:schemas-microsoft-com:vml" Requires="v">
                <p:oleObj spid="_x0000_s5511" name="Equation" r:id="rId10" imgW="190500" imgH="228600" progId="Equation.DSMT4">
                  <p:embed/>
                </p:oleObj>
              </mc:Choice>
              <mc:Fallback>
                <p:oleObj name="Equation" r:id="rId10" imgW="190500" imgH="228600" progId="Equation.DSMT4">
                  <p:embed/>
                  <p:pic>
                    <p:nvPicPr>
                      <p:cNvPr id="0" name="Object 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1600" y="3048000"/>
                        <a:ext cx="3175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5989B7F-C565-430F-83E1-F597319070E5}" type="slidenum">
              <a:rPr lang="en-US" altLang="en-US" sz="1400"/>
              <a:pPr eaLnBrk="1" hangingPunct="1"/>
              <a:t>25</a:t>
            </a:fld>
            <a:endParaRPr lang="en-US" altLang="en-US" sz="1400"/>
          </a:p>
        </p:txBody>
      </p:sp>
      <p:sp>
        <p:nvSpPr>
          <p:cNvPr id="23555" name="Rectangle 2"/>
          <p:cNvSpPr>
            <a:spLocks noGrp="1" noChangeArrowheads="1"/>
          </p:cNvSpPr>
          <p:nvPr>
            <p:ph type="title"/>
          </p:nvPr>
        </p:nvSpPr>
        <p:spPr>
          <a:xfrm>
            <a:off x="685800" y="609600"/>
            <a:ext cx="7772400" cy="609600"/>
          </a:xfrm>
        </p:spPr>
        <p:txBody>
          <a:bodyPr/>
          <a:lstStyle/>
          <a:p>
            <a:pPr eaLnBrk="1" hangingPunct="1"/>
            <a:r>
              <a:rPr lang="en-US" altLang="en-US" sz="2800" b="1"/>
              <a:t>Extraction Today Affects Future Costs: Increasing Marginal Extraction Costs</a:t>
            </a:r>
          </a:p>
        </p:txBody>
      </p:sp>
      <p:sp>
        <p:nvSpPr>
          <p:cNvPr id="23556" name="Rectangle 3"/>
          <p:cNvSpPr>
            <a:spLocks noGrp="1" noChangeArrowheads="1"/>
          </p:cNvSpPr>
          <p:nvPr>
            <p:ph type="body" idx="1"/>
          </p:nvPr>
        </p:nvSpPr>
        <p:spPr>
          <a:xfrm>
            <a:off x="685800" y="1600200"/>
            <a:ext cx="7772400" cy="4114800"/>
          </a:xfrm>
        </p:spPr>
        <p:txBody>
          <a:bodyPr/>
          <a:lstStyle/>
          <a:p>
            <a:pPr eaLnBrk="1" hangingPunct="1"/>
            <a:r>
              <a:rPr lang="en-US" altLang="en-US" sz="2000" dirty="0"/>
              <a:t>Cost of extracting one unit of the resource increases as the stock gets smaller.</a:t>
            </a:r>
          </a:p>
          <a:p>
            <a:pPr eaLnBrk="1" hangingPunct="1"/>
            <a:endParaRPr lang="en-US" altLang="en-US" sz="2000" dirty="0"/>
          </a:p>
          <a:p>
            <a:pPr eaLnBrk="1" hangingPunct="1"/>
            <a:r>
              <a:rPr lang="en-US" altLang="en-US" sz="2000" dirty="0"/>
              <a:t>Common terminology: “Stock effect”</a:t>
            </a:r>
          </a:p>
          <a:p>
            <a:pPr eaLnBrk="1" hangingPunct="1"/>
            <a:endParaRPr lang="en-US" altLang="en-US" sz="2000" dirty="0"/>
          </a:p>
          <a:p>
            <a:pPr eaLnBrk="1" hangingPunct="1"/>
            <a:r>
              <a:rPr lang="en-US" altLang="en-US" sz="2000" dirty="0"/>
              <a:t>Now there is an extra cost to extracting today – the effect on future extraction costs.</a:t>
            </a:r>
          </a:p>
          <a:p>
            <a:pPr eaLnBrk="1" hangingPunct="1"/>
            <a:endParaRPr lang="en-US" altLang="en-US" sz="2000" dirty="0"/>
          </a:p>
          <a:p>
            <a:pPr eaLnBrk="1" hangingPunct="1"/>
            <a:r>
              <a:rPr lang="en-US" altLang="en-US" sz="2000" dirty="0"/>
              <a:t>Disincentive to extract – extraction rate slows.</a:t>
            </a:r>
          </a:p>
          <a:p>
            <a:pPr eaLnBrk="1" hangingPunct="1"/>
            <a:endParaRPr lang="en-US" altLang="en-US" sz="2000" dirty="0"/>
          </a:p>
          <a:p>
            <a:pPr eaLnBrk="1" hangingPunct="1"/>
            <a:r>
              <a:rPr lang="en-US" altLang="en-US" sz="2000" dirty="0"/>
              <a:t>Typically, with stock effects, exhaustion is not dynamically efficient.</a:t>
            </a:r>
          </a:p>
          <a:p>
            <a:pPr eaLnBrk="1" hangingPunct="1">
              <a:buFontTx/>
              <a:buNone/>
            </a:pPr>
            <a:endParaRPr lang="en-US"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934A063-4397-4B3F-A4CD-4B6E72199074}" type="slidenum">
              <a:rPr lang="en-US" altLang="en-US" sz="1400"/>
              <a:pPr eaLnBrk="1" hangingPunct="1"/>
              <a:t>26</a:t>
            </a:fld>
            <a:endParaRPr lang="en-US" altLang="en-US" sz="1400"/>
          </a:p>
        </p:txBody>
      </p:sp>
      <p:sp>
        <p:nvSpPr>
          <p:cNvPr id="24579" name="Rectangle 4"/>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000">
                <a:solidFill>
                  <a:schemeClr val="tx2"/>
                </a:solidFill>
              </a:rPr>
              <a:t>Stock of a Non-renewable Resource</a:t>
            </a:r>
          </a:p>
        </p:txBody>
      </p:sp>
      <p:sp>
        <p:nvSpPr>
          <p:cNvPr id="24580" name="Rectangle 5"/>
          <p:cNvSpPr>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buFontTx/>
              <a:buChar char="•"/>
            </a:pPr>
            <a:r>
              <a:rPr lang="en-US" altLang="en-US" sz="3200"/>
              <a:t>How would we define the stock of a non-renewable resource?</a:t>
            </a:r>
          </a:p>
          <a:p>
            <a:pPr lvl="1" eaLnBrk="1" hangingPunct="1">
              <a:spcBef>
                <a:spcPct val="20000"/>
              </a:spcBef>
              <a:buFontTx/>
              <a:buChar char="–"/>
            </a:pPr>
            <a:r>
              <a:rPr lang="en-US" altLang="en-US" sz="2800"/>
              <a:t>Ore/reserves that are feasible to extract at current prices and technologies.</a:t>
            </a:r>
          </a:p>
          <a:p>
            <a:pPr eaLnBrk="1" hangingPunct="1">
              <a:spcBef>
                <a:spcPct val="20000"/>
              </a:spcBef>
              <a:buFontTx/>
              <a:buChar char="•"/>
            </a:pPr>
            <a:r>
              <a:rPr lang="en-US" altLang="en-US" sz="3200"/>
              <a:t>Is this an exogenous entity?</a:t>
            </a:r>
          </a:p>
          <a:p>
            <a:pPr lvl="1" eaLnBrk="1" hangingPunct="1">
              <a:spcBef>
                <a:spcPct val="20000"/>
              </a:spcBef>
              <a:buFontTx/>
              <a:buChar char="–"/>
            </a:pPr>
            <a:r>
              <a:rPr lang="en-US" altLang="en-US" sz="2800"/>
              <a:t>How would technological change affect stock?</a:t>
            </a:r>
          </a:p>
          <a:p>
            <a:pPr lvl="1" eaLnBrk="1" hangingPunct="1">
              <a:spcBef>
                <a:spcPct val="20000"/>
              </a:spcBef>
              <a:buFontTx/>
              <a:buChar char="–"/>
            </a:pPr>
            <a:r>
              <a:rPr lang="en-US" altLang="en-US" sz="2800"/>
              <a:t>How does this create incentives for firms?</a:t>
            </a:r>
          </a:p>
          <a:p>
            <a:pPr lvl="1" eaLnBrk="1" hangingPunct="1">
              <a:spcBef>
                <a:spcPct val="20000"/>
              </a:spcBef>
              <a:buFontTx/>
              <a:buChar char="–"/>
            </a:pPr>
            <a:r>
              <a:rPr lang="en-US" altLang="en-US" sz="2800"/>
              <a:t>What about the choke price?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A23C988-0729-483C-AA02-2B4A41FB5F35}" type="slidenum">
              <a:rPr lang="en-US" altLang="en-US" sz="1400"/>
              <a:pPr eaLnBrk="1" hangingPunct="1"/>
              <a:t>27</a:t>
            </a:fld>
            <a:endParaRPr lang="en-US" altLang="en-US" sz="1400"/>
          </a:p>
        </p:txBody>
      </p:sp>
      <p:sp>
        <p:nvSpPr>
          <p:cNvPr id="25603" name="Rectangle 2"/>
          <p:cNvSpPr>
            <a:spLocks noGrp="1" noChangeArrowheads="1"/>
          </p:cNvSpPr>
          <p:nvPr>
            <p:ph type="title"/>
          </p:nvPr>
        </p:nvSpPr>
        <p:spPr>
          <a:xfrm>
            <a:off x="685800" y="609600"/>
            <a:ext cx="7772400" cy="609600"/>
          </a:xfrm>
        </p:spPr>
        <p:txBody>
          <a:bodyPr/>
          <a:lstStyle/>
          <a:p>
            <a:pPr eaLnBrk="1" hangingPunct="1"/>
            <a:r>
              <a:rPr lang="en-US" altLang="en-US" sz="2800" b="1"/>
              <a:t>Will the Market Achieve Dynamic Efficiency?</a:t>
            </a:r>
          </a:p>
        </p:txBody>
      </p:sp>
      <p:sp>
        <p:nvSpPr>
          <p:cNvPr id="25604" name="Rectangle 3"/>
          <p:cNvSpPr>
            <a:spLocks noGrp="1" noChangeArrowheads="1"/>
          </p:cNvSpPr>
          <p:nvPr>
            <p:ph type="body" idx="1"/>
          </p:nvPr>
        </p:nvSpPr>
        <p:spPr>
          <a:xfrm>
            <a:off x="685800" y="1600200"/>
            <a:ext cx="7772400" cy="4114800"/>
          </a:xfrm>
        </p:spPr>
        <p:txBody>
          <a:bodyPr/>
          <a:lstStyle/>
          <a:p>
            <a:pPr eaLnBrk="1" hangingPunct="1"/>
            <a:r>
              <a:rPr lang="en-US" altLang="en-US" sz="2400"/>
              <a:t>Yes, under certain assumptions, many of which are met in the markets for non-renewables.</a:t>
            </a:r>
          </a:p>
          <a:p>
            <a:pPr eaLnBrk="1" hangingPunct="1"/>
            <a:endParaRPr lang="en-US" altLang="en-US" sz="2400"/>
          </a:p>
          <a:p>
            <a:pPr algn="just" eaLnBrk="1" hangingPunct="1"/>
            <a:r>
              <a:rPr lang="en-US" altLang="en-US" sz="2400"/>
              <a:t>Private owners of resources </a:t>
            </a:r>
            <a:r>
              <a:rPr lang="en-US" altLang="en-US" sz="2400" i="1"/>
              <a:t>will</a:t>
            </a:r>
            <a:r>
              <a:rPr lang="en-US" altLang="en-US" sz="2400"/>
              <a:t> consider scarcity, not simply their extraction costs, or they risk missing out on a capital gain.</a:t>
            </a:r>
          </a:p>
          <a:p>
            <a:pPr eaLnBrk="1" hangingPunct="1"/>
            <a:endParaRPr lang="en-US" altLang="en-US" sz="2400"/>
          </a:p>
          <a:p>
            <a:pPr eaLnBrk="1" hangingPunct="1"/>
            <a:r>
              <a:rPr lang="en-US" altLang="en-US" sz="2400"/>
              <a:t>Can we tell from market data whether the markets for non-renewables are dynamically efficient?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FEBE213-AB27-401A-8FAE-42C3E78EC4CA}" type="slidenum">
              <a:rPr lang="en-US" altLang="en-US" sz="1400"/>
              <a:pPr eaLnBrk="1" hangingPunct="1"/>
              <a:t>28</a:t>
            </a:fld>
            <a:endParaRPr lang="en-US" altLang="en-US" sz="1400"/>
          </a:p>
        </p:txBody>
      </p:sp>
      <p:sp>
        <p:nvSpPr>
          <p:cNvPr id="26627" name="Rectangle 2"/>
          <p:cNvSpPr>
            <a:spLocks noGrp="1" noChangeArrowheads="1"/>
          </p:cNvSpPr>
          <p:nvPr>
            <p:ph type="title"/>
          </p:nvPr>
        </p:nvSpPr>
        <p:spPr>
          <a:xfrm>
            <a:off x="685800" y="457200"/>
            <a:ext cx="7772400" cy="914400"/>
          </a:xfrm>
        </p:spPr>
        <p:txBody>
          <a:bodyPr/>
          <a:lstStyle/>
          <a:p>
            <a:pPr eaLnBrk="1" hangingPunct="1"/>
            <a:r>
              <a:rPr lang="en-US" altLang="en-US" sz="2400" b="1"/>
              <a:t>Conditions Under Which Dynamically Efficient Extraction Will Not Occur in Private Markets</a:t>
            </a:r>
          </a:p>
        </p:txBody>
      </p:sp>
      <p:sp>
        <p:nvSpPr>
          <p:cNvPr id="26628" name="Rectangle 3"/>
          <p:cNvSpPr>
            <a:spLocks noGrp="1" noChangeArrowheads="1"/>
          </p:cNvSpPr>
          <p:nvPr>
            <p:ph type="body" idx="1"/>
          </p:nvPr>
        </p:nvSpPr>
        <p:spPr/>
        <p:txBody>
          <a:bodyPr/>
          <a:lstStyle/>
          <a:p>
            <a:pPr eaLnBrk="1" hangingPunct="1">
              <a:lnSpc>
                <a:spcPct val="90000"/>
              </a:lnSpc>
            </a:pPr>
            <a:r>
              <a:rPr lang="en-US" altLang="en-US" sz="2400"/>
              <a:t>Non-competitive market structure (monopolies, cartels)</a:t>
            </a:r>
          </a:p>
          <a:p>
            <a:pPr eaLnBrk="1" hangingPunct="1">
              <a:lnSpc>
                <a:spcPct val="90000"/>
              </a:lnSpc>
            </a:pPr>
            <a:endParaRPr lang="en-US" altLang="en-US" sz="2400"/>
          </a:p>
          <a:p>
            <a:pPr eaLnBrk="1" hangingPunct="1">
              <a:lnSpc>
                <a:spcPct val="90000"/>
              </a:lnSpc>
            </a:pPr>
            <a:r>
              <a:rPr lang="en-US" altLang="en-US" sz="2400"/>
              <a:t>Asymmetric information </a:t>
            </a:r>
          </a:p>
          <a:p>
            <a:pPr eaLnBrk="1" hangingPunct="1">
              <a:lnSpc>
                <a:spcPct val="90000"/>
              </a:lnSpc>
            </a:pPr>
            <a:endParaRPr lang="en-US" altLang="en-US" sz="2400"/>
          </a:p>
          <a:p>
            <a:pPr eaLnBrk="1" hangingPunct="1">
              <a:lnSpc>
                <a:spcPct val="90000"/>
              </a:lnSpc>
            </a:pPr>
            <a:r>
              <a:rPr lang="en-US" altLang="en-US" sz="2400"/>
              <a:t>Incomplete markets</a:t>
            </a:r>
          </a:p>
          <a:p>
            <a:pPr lvl="1" eaLnBrk="1" hangingPunct="1">
              <a:lnSpc>
                <a:spcPct val="90000"/>
              </a:lnSpc>
            </a:pPr>
            <a:r>
              <a:rPr lang="en-US" altLang="en-US" sz="2000"/>
              <a:t>Externalities in production or consumption</a:t>
            </a:r>
          </a:p>
          <a:p>
            <a:pPr lvl="1" eaLnBrk="1" hangingPunct="1">
              <a:lnSpc>
                <a:spcPct val="90000"/>
              </a:lnSpc>
            </a:pPr>
            <a:r>
              <a:rPr lang="en-US" altLang="en-US" sz="2000"/>
              <a:t>Public goods</a:t>
            </a:r>
          </a:p>
          <a:p>
            <a:pPr lvl="1" eaLnBrk="1" hangingPunct="1">
              <a:lnSpc>
                <a:spcPct val="90000"/>
              </a:lnSpc>
            </a:pPr>
            <a:r>
              <a:rPr lang="en-US" altLang="en-US" sz="2000"/>
              <a:t>Tragedy of the commons/open access resources</a:t>
            </a:r>
          </a:p>
          <a:p>
            <a:pPr eaLnBrk="1" hangingPunct="1">
              <a:lnSpc>
                <a:spcPct val="90000"/>
              </a:lnSpc>
            </a:pPr>
            <a:endParaRPr lang="en-US" altLang="en-US" sz="2400"/>
          </a:p>
          <a:p>
            <a:pPr eaLnBrk="1" hangingPunct="1">
              <a:lnSpc>
                <a:spcPct val="90000"/>
              </a:lnSpc>
            </a:pPr>
            <a:r>
              <a:rPr lang="en-US" altLang="en-US" sz="2400"/>
              <a:t>Divergence between private and social discount rates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09824BA-FD7C-49DF-A189-D2F1314FFB38}" type="slidenum">
              <a:rPr lang="en-US" altLang="en-US" sz="1400"/>
              <a:pPr eaLnBrk="1" hangingPunct="1"/>
              <a:t>29</a:t>
            </a:fld>
            <a:endParaRPr lang="en-US" altLang="en-US" sz="1400"/>
          </a:p>
        </p:txBody>
      </p:sp>
      <p:sp>
        <p:nvSpPr>
          <p:cNvPr id="6148" name="Rectangle 2"/>
          <p:cNvSpPr>
            <a:spLocks noGrp="1" noChangeArrowheads="1"/>
          </p:cNvSpPr>
          <p:nvPr>
            <p:ph type="title"/>
          </p:nvPr>
        </p:nvSpPr>
        <p:spPr>
          <a:xfrm>
            <a:off x="685800" y="609600"/>
            <a:ext cx="7772400" cy="533400"/>
          </a:xfrm>
        </p:spPr>
        <p:txBody>
          <a:bodyPr/>
          <a:lstStyle/>
          <a:p>
            <a:pPr eaLnBrk="1" hangingPunct="1"/>
            <a:r>
              <a:rPr lang="en-US" altLang="en-US" sz="2800" b="1"/>
              <a:t>Non-competitive Markets: Monopoly</a:t>
            </a:r>
          </a:p>
        </p:txBody>
      </p:sp>
      <p:sp>
        <p:nvSpPr>
          <p:cNvPr id="6149" name="Rectangle 3"/>
          <p:cNvSpPr>
            <a:spLocks noGrp="1" noChangeArrowheads="1"/>
          </p:cNvSpPr>
          <p:nvPr>
            <p:ph type="body" idx="1"/>
          </p:nvPr>
        </p:nvSpPr>
        <p:spPr>
          <a:xfrm>
            <a:off x="685800" y="1600200"/>
            <a:ext cx="7772400" cy="4495800"/>
          </a:xfrm>
        </p:spPr>
        <p:txBody>
          <a:bodyPr/>
          <a:lstStyle/>
          <a:p>
            <a:pPr eaLnBrk="1" hangingPunct="1"/>
            <a:r>
              <a:rPr lang="en-US" altLang="en-US" sz="2000"/>
              <a:t>For monopolist, Hotelling Rule is slightly different:</a:t>
            </a:r>
          </a:p>
          <a:p>
            <a:pPr eaLnBrk="1" hangingPunct="1"/>
            <a:endParaRPr lang="en-US" altLang="en-US" sz="2000"/>
          </a:p>
          <a:p>
            <a:pPr eaLnBrk="1" hangingPunct="1"/>
            <a:endParaRPr lang="en-US" altLang="en-US" sz="2000"/>
          </a:p>
          <a:p>
            <a:pPr eaLnBrk="1" hangingPunct="1"/>
            <a:endParaRPr lang="en-US" altLang="en-US" sz="2000"/>
          </a:p>
          <a:p>
            <a:pPr eaLnBrk="1" hangingPunct="1"/>
            <a:r>
              <a:rPr lang="en-US" altLang="en-US" sz="2000"/>
              <a:t>For most “reasonable” demand functions, monopolist extracts more slowly, exhausts resource later than competitive private owner.</a:t>
            </a:r>
          </a:p>
          <a:p>
            <a:pPr eaLnBrk="1" hangingPunct="1">
              <a:buFontTx/>
              <a:buNone/>
            </a:pPr>
            <a:endParaRPr lang="en-US" altLang="en-US" sz="1200"/>
          </a:p>
          <a:p>
            <a:pPr eaLnBrk="1" hangingPunct="1"/>
            <a:r>
              <a:rPr lang="en-US" altLang="en-US" sz="2000"/>
              <a:t>Monopolist increases total profits from resource by restricting output in early time periods – monopoly rents.</a:t>
            </a:r>
          </a:p>
          <a:p>
            <a:pPr eaLnBrk="1" hangingPunct="1"/>
            <a:endParaRPr lang="en-US" altLang="en-US" sz="1200"/>
          </a:p>
          <a:p>
            <a:pPr eaLnBrk="1" hangingPunct="1"/>
            <a:r>
              <a:rPr lang="en-US" altLang="en-US" sz="2000"/>
              <a:t>This is because restricting output raises the price in the early time periods and more profits can be reaped early rather than later, therefore slower extraction – total PV increases by restricting output in the early time periods.</a:t>
            </a:r>
          </a:p>
        </p:txBody>
      </p:sp>
      <p:graphicFrame>
        <p:nvGraphicFramePr>
          <p:cNvPr id="6146" name="Object 5"/>
          <p:cNvGraphicFramePr>
            <a:graphicFrameLocks noChangeAspect="1"/>
          </p:cNvGraphicFramePr>
          <p:nvPr/>
        </p:nvGraphicFramePr>
        <p:xfrm>
          <a:off x="2895600" y="2133600"/>
          <a:ext cx="2654300" cy="931863"/>
        </p:xfrm>
        <a:graphic>
          <a:graphicData uri="http://schemas.openxmlformats.org/presentationml/2006/ole">
            <mc:AlternateContent xmlns:mc="http://schemas.openxmlformats.org/markup-compatibility/2006">
              <mc:Choice xmlns:v="urn:schemas-microsoft-com:vml" Requires="v">
                <p:oleObj spid="_x0000_s6240" name="Equation" r:id="rId4" imgW="1193800" imgH="419100" progId="Equation.DSMT4">
                  <p:embed/>
                </p:oleObj>
              </mc:Choice>
              <mc:Fallback>
                <p:oleObj name="Equation" r:id="rId4" imgW="1193800" imgH="4191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2133600"/>
                        <a:ext cx="2654300" cy="93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2F6397F-2289-4B44-A399-250FD76FBB18}" type="slidenum">
              <a:rPr lang="en-US" altLang="en-US" sz="1400"/>
              <a:pPr eaLnBrk="1" hangingPunct="1"/>
              <a:t>3</a:t>
            </a:fld>
            <a:endParaRPr lang="en-US" altLang="en-US" sz="1400"/>
          </a:p>
        </p:txBody>
      </p:sp>
      <p:sp>
        <p:nvSpPr>
          <p:cNvPr id="10243" name="Rectangle 2"/>
          <p:cNvSpPr>
            <a:spLocks noGrp="1" noChangeArrowheads="1"/>
          </p:cNvSpPr>
          <p:nvPr>
            <p:ph type="title"/>
          </p:nvPr>
        </p:nvSpPr>
        <p:spPr>
          <a:xfrm>
            <a:off x="685800" y="609600"/>
            <a:ext cx="7772400" cy="533400"/>
          </a:xfrm>
        </p:spPr>
        <p:txBody>
          <a:bodyPr/>
          <a:lstStyle/>
          <a:p>
            <a:pPr eaLnBrk="1" hangingPunct="1"/>
            <a:r>
              <a:rPr lang="en-US" altLang="en-US" sz="3600" b="1" dirty="0">
                <a:solidFill>
                  <a:srgbClr val="0070C0"/>
                </a:solidFill>
              </a:rPr>
              <a:t>Probative Inquiry</a:t>
            </a:r>
          </a:p>
        </p:txBody>
      </p:sp>
      <p:sp>
        <p:nvSpPr>
          <p:cNvPr id="10244" name="Rectangle 3"/>
          <p:cNvSpPr>
            <a:spLocks noGrp="1" noChangeArrowheads="1"/>
          </p:cNvSpPr>
          <p:nvPr>
            <p:ph type="body" idx="1"/>
          </p:nvPr>
        </p:nvSpPr>
        <p:spPr>
          <a:xfrm>
            <a:off x="381000" y="1524000"/>
            <a:ext cx="8763000" cy="4419600"/>
          </a:xfrm>
        </p:spPr>
        <p:txBody>
          <a:bodyPr/>
          <a:lstStyle/>
          <a:p>
            <a:pPr eaLnBrk="1" hangingPunct="1">
              <a:lnSpc>
                <a:spcPct val="150000"/>
              </a:lnSpc>
              <a:buFont typeface="Wingdings" panose="05000000000000000000" pitchFamily="2" charset="2"/>
              <a:buChar char="ü"/>
            </a:pPr>
            <a:r>
              <a:rPr lang="en-US" altLang="en-US" sz="2800" dirty="0"/>
              <a:t>Suppose you found </a:t>
            </a:r>
            <a:r>
              <a:rPr lang="en-US" altLang="en-US" sz="2800" b="1" dirty="0"/>
              <a:t>oil</a:t>
            </a:r>
            <a:r>
              <a:rPr lang="en-US" altLang="en-US" sz="2800" dirty="0"/>
              <a:t> at your field, how would you plan to sell it?</a:t>
            </a:r>
          </a:p>
          <a:p>
            <a:pPr eaLnBrk="1" hangingPunct="1">
              <a:lnSpc>
                <a:spcPct val="150000"/>
              </a:lnSpc>
              <a:buFont typeface="Wingdings" panose="05000000000000000000" pitchFamily="2" charset="2"/>
              <a:buChar char="ü"/>
            </a:pPr>
            <a:endParaRPr lang="en-US" altLang="en-US" sz="2400" dirty="0"/>
          </a:p>
          <a:p>
            <a:pPr eaLnBrk="1" hangingPunct="1">
              <a:lnSpc>
                <a:spcPct val="150000"/>
              </a:lnSpc>
              <a:buFont typeface="Wingdings" panose="05000000000000000000" pitchFamily="2" charset="2"/>
              <a:buChar char="ü"/>
            </a:pPr>
            <a:r>
              <a:rPr lang="en-US" altLang="en-US" sz="2800" dirty="0"/>
              <a:t>If the country found </a:t>
            </a:r>
            <a:r>
              <a:rPr lang="en-US" altLang="en-US" sz="2800" b="1" dirty="0"/>
              <a:t>diamond</a:t>
            </a:r>
            <a:r>
              <a:rPr lang="en-US" altLang="en-US" sz="2800" dirty="0"/>
              <a:t>, how the Ministry of Mineral Exploration should be advised to </a:t>
            </a:r>
            <a:r>
              <a:rPr lang="en-US" altLang="en-US" sz="2800" b="1" dirty="0"/>
              <a:t>sell</a:t>
            </a:r>
            <a:r>
              <a:rPr lang="en-US" altLang="en-US" sz="2800" dirty="0"/>
              <a:t> it out?</a:t>
            </a:r>
          </a:p>
          <a:p>
            <a:pPr eaLnBrk="1" hangingPunct="1">
              <a:lnSpc>
                <a:spcPct val="150000"/>
              </a:lnSpc>
              <a:buFont typeface="Wingdings" panose="05000000000000000000" pitchFamily="2" charset="2"/>
              <a:buChar char="ü"/>
            </a:pPr>
            <a:endParaRPr lang="en-US" altLang="en-US" sz="2400" dirty="0"/>
          </a:p>
          <a:p>
            <a:pPr eaLnBrk="1" hangingPunct="1">
              <a:lnSpc>
                <a:spcPct val="150000"/>
              </a:lnSpc>
              <a:buFont typeface="Wingdings" panose="05000000000000000000" pitchFamily="2" charset="2"/>
              <a:buChar char="ü"/>
            </a:pPr>
            <a:r>
              <a:rPr lang="en-US" altLang="en-US" sz="2800" b="1" dirty="0"/>
              <a:t>Practical</a:t>
            </a:r>
            <a:r>
              <a:rPr lang="en-US" altLang="en-US" sz="2800" dirty="0"/>
              <a:t> vs </a:t>
            </a:r>
            <a:r>
              <a:rPr lang="en-US" altLang="en-US" sz="2800" b="1" dirty="0"/>
              <a:t>Scientific</a:t>
            </a:r>
            <a:r>
              <a:rPr lang="en-US" altLang="en-US" sz="2800" dirty="0"/>
              <a:t> ???</a:t>
            </a:r>
          </a:p>
        </p:txBody>
      </p:sp>
    </p:spTree>
    <p:extLst>
      <p:ext uri="{BB962C8B-B14F-4D97-AF65-F5344CB8AC3E}">
        <p14:creationId xmlns:p14="http://schemas.microsoft.com/office/powerpoint/2010/main" val="2976120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4"/>
          <p:cNvSpPr>
            <a:spLocks noGrp="1"/>
          </p:cNvSpPr>
          <p:nvPr>
            <p:ph type="title"/>
          </p:nvPr>
        </p:nvSpPr>
        <p:spPr/>
        <p:txBody>
          <a:bodyPr/>
          <a:lstStyle/>
          <a:p>
            <a:pPr algn="just"/>
            <a:r>
              <a:rPr lang="en-US" altLang="en-US" sz="2400"/>
              <a:t>For  a monopolist, MC (S) is rising and not constant –          increased supply only at higher price and thus control over supply of resource</a:t>
            </a:r>
          </a:p>
        </p:txBody>
      </p:sp>
      <p:sp>
        <p:nvSpPr>
          <p:cNvPr id="27651" name="Content Placeholder 15"/>
          <p:cNvSpPr>
            <a:spLocks noGrp="1"/>
          </p:cNvSpPr>
          <p:nvPr>
            <p:ph sz="half" idx="1"/>
          </p:nvPr>
        </p:nvSpPr>
        <p:spPr/>
        <p:txBody>
          <a:bodyPr/>
          <a:lstStyle/>
          <a:p>
            <a:endParaRPr lang="en-US" altLang="en-US"/>
          </a:p>
          <a:p>
            <a:pPr>
              <a:buFontTx/>
              <a:buNone/>
            </a:pPr>
            <a:r>
              <a:rPr lang="en-US" altLang="en-US" sz="1600"/>
              <a:t>   P</a:t>
            </a:r>
          </a:p>
          <a:p>
            <a:endParaRPr lang="en-US" altLang="en-US" sz="1800"/>
          </a:p>
          <a:p>
            <a:pPr>
              <a:buFontTx/>
              <a:buNone/>
            </a:pPr>
            <a:r>
              <a:rPr lang="en-US" altLang="en-US" sz="1800"/>
              <a:t>	   </a:t>
            </a:r>
            <a:r>
              <a:rPr lang="en-US" altLang="en-US" sz="1400"/>
              <a:t>MB (D)		MC (S)</a:t>
            </a:r>
          </a:p>
          <a:p>
            <a:pPr>
              <a:buFontTx/>
              <a:buNone/>
            </a:pPr>
            <a:r>
              <a:rPr lang="en-US" altLang="en-US" sz="1200"/>
              <a:t>  </a:t>
            </a:r>
          </a:p>
          <a:p>
            <a:pPr>
              <a:buFontTx/>
              <a:buNone/>
            </a:pPr>
            <a:r>
              <a:rPr lang="en-US" altLang="en-US" sz="1200"/>
              <a:t>  p1</a:t>
            </a:r>
          </a:p>
          <a:p>
            <a:pPr>
              <a:buFontTx/>
              <a:buNone/>
            </a:pPr>
            <a:r>
              <a:rPr lang="en-US" altLang="en-US" sz="1200"/>
              <a:t>  </a:t>
            </a:r>
          </a:p>
          <a:p>
            <a:pPr>
              <a:buFontTx/>
              <a:buNone/>
            </a:pPr>
            <a:r>
              <a:rPr lang="en-US" altLang="en-US" sz="1200"/>
              <a:t>  p2</a:t>
            </a:r>
          </a:p>
          <a:p>
            <a:pPr>
              <a:buFontTx/>
              <a:buNone/>
            </a:pPr>
            <a:r>
              <a:rPr lang="en-US" altLang="en-US" sz="1200"/>
              <a:t>  c2</a:t>
            </a:r>
          </a:p>
          <a:p>
            <a:pPr>
              <a:buFontTx/>
              <a:buNone/>
            </a:pPr>
            <a:r>
              <a:rPr lang="en-US" altLang="en-US" sz="1200"/>
              <a:t> </a:t>
            </a:r>
          </a:p>
          <a:p>
            <a:pPr>
              <a:buFontTx/>
              <a:buNone/>
            </a:pPr>
            <a:r>
              <a:rPr lang="en-US" altLang="en-US" sz="1200"/>
              <a:t>   c1</a:t>
            </a:r>
          </a:p>
          <a:p>
            <a:pPr>
              <a:buFontTx/>
              <a:buNone/>
            </a:pPr>
            <a:endParaRPr lang="en-US" altLang="en-US" sz="1600"/>
          </a:p>
          <a:p>
            <a:pPr>
              <a:buFontTx/>
              <a:buNone/>
            </a:pPr>
            <a:r>
              <a:rPr lang="en-US" altLang="en-US" sz="1600"/>
              <a:t>             q1      q2		          Q</a:t>
            </a:r>
          </a:p>
          <a:p>
            <a:pPr>
              <a:buFontTx/>
              <a:buNone/>
            </a:pPr>
            <a:r>
              <a:rPr lang="en-US" altLang="en-US" sz="1600"/>
              <a:t>				</a:t>
            </a:r>
          </a:p>
        </p:txBody>
      </p:sp>
      <p:sp>
        <p:nvSpPr>
          <p:cNvPr id="27652" name="Content Placeholder 16"/>
          <p:cNvSpPr>
            <a:spLocks noGrp="1"/>
          </p:cNvSpPr>
          <p:nvPr>
            <p:ph sz="half" idx="2"/>
          </p:nvPr>
        </p:nvSpPr>
        <p:spPr/>
        <p:txBody>
          <a:bodyPr/>
          <a:lstStyle/>
          <a:p>
            <a:pPr>
              <a:buFontTx/>
              <a:buNone/>
            </a:pPr>
            <a:r>
              <a:rPr lang="en-US" altLang="en-US"/>
              <a:t>At q1         NB = P – C = p1c1 </a:t>
            </a:r>
          </a:p>
          <a:p>
            <a:pPr>
              <a:buFontTx/>
              <a:buNone/>
            </a:pPr>
            <a:endParaRPr lang="en-US" altLang="en-US"/>
          </a:p>
          <a:p>
            <a:pPr>
              <a:buFontTx/>
              <a:buNone/>
            </a:pPr>
            <a:r>
              <a:rPr lang="en-US" altLang="en-US"/>
              <a:t>which is greater than,</a:t>
            </a:r>
          </a:p>
          <a:p>
            <a:pPr>
              <a:buFontTx/>
              <a:buNone/>
            </a:pPr>
            <a:endParaRPr lang="en-US" altLang="en-US"/>
          </a:p>
          <a:p>
            <a:pPr>
              <a:buFontTx/>
              <a:buNone/>
            </a:pPr>
            <a:r>
              <a:rPr lang="en-US" altLang="en-US"/>
              <a:t>At q2         NB = P – C = p2c2</a:t>
            </a:r>
          </a:p>
        </p:txBody>
      </p:sp>
      <p:sp>
        <p:nvSpPr>
          <p:cNvPr id="2765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0AEE9DB-855D-4AEF-A6E0-CD5DBC7968D8}" type="slidenum">
              <a:rPr lang="en-US" altLang="en-US" sz="1400"/>
              <a:pPr eaLnBrk="1" hangingPunct="1"/>
              <a:t>30</a:t>
            </a:fld>
            <a:endParaRPr lang="en-US" altLang="en-US" sz="1400"/>
          </a:p>
        </p:txBody>
      </p:sp>
      <p:cxnSp>
        <p:nvCxnSpPr>
          <p:cNvPr id="8" name="Straight Connector 7"/>
          <p:cNvCxnSpPr/>
          <p:nvPr/>
        </p:nvCxnSpPr>
        <p:spPr>
          <a:xfrm rot="5400000">
            <a:off x="-190500" y="4000500"/>
            <a:ext cx="2514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066800" y="5257800"/>
            <a:ext cx="289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66800" y="3429000"/>
            <a:ext cx="2438400" cy="1828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066800" y="3429000"/>
            <a:ext cx="2362200" cy="1828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1524000" y="4724400"/>
            <a:ext cx="106680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0800000">
            <a:off x="1066800" y="4495800"/>
            <a:ext cx="91440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1066800" y="3810000"/>
            <a:ext cx="457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1066800" y="4191000"/>
            <a:ext cx="9906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1" name="Straight Connector 40"/>
          <p:cNvCxnSpPr/>
          <p:nvPr/>
        </p:nvCxnSpPr>
        <p:spPr>
          <a:xfrm rot="5400000">
            <a:off x="1333500" y="5067300"/>
            <a:ext cx="381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5638800" y="2286000"/>
            <a:ext cx="533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5638800" y="4724400"/>
            <a:ext cx="533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685800" y="1981200"/>
            <a:ext cx="7772400" cy="4267200"/>
          </a:xfrm>
        </p:spPr>
        <p:txBody>
          <a:bodyPr/>
          <a:lstStyle/>
          <a:p>
            <a:endParaRPr lang="en-US" altLang="en-US"/>
          </a:p>
          <a:p>
            <a:endParaRPr lang="en-US" altLang="en-US"/>
          </a:p>
          <a:p>
            <a:endParaRPr lang="en-US" altLang="en-US"/>
          </a:p>
          <a:p>
            <a:endParaRPr lang="en-US" altLang="en-US"/>
          </a:p>
          <a:p>
            <a:endParaRPr lang="en-US" altLang="en-US"/>
          </a:p>
          <a:p>
            <a:endParaRPr lang="en-US" altLang="en-US"/>
          </a:p>
          <a:p>
            <a:pPr algn="ctr">
              <a:buFontTx/>
              <a:buNone/>
            </a:pPr>
            <a:r>
              <a:rPr lang="en-US" altLang="en-US" sz="2400"/>
              <a:t>For a given price,  q</a:t>
            </a:r>
            <a:r>
              <a:rPr lang="en-US" altLang="en-US" sz="1400"/>
              <a:t>1</a:t>
            </a:r>
            <a:r>
              <a:rPr lang="en-US" altLang="en-US" sz="2400"/>
              <a:t> &lt; q</a:t>
            </a:r>
            <a:r>
              <a:rPr lang="en-US" altLang="en-US" sz="1400"/>
              <a:t>2</a:t>
            </a:r>
            <a:r>
              <a:rPr lang="en-US" altLang="en-US" sz="2400"/>
              <a:t> to equate PVMB</a:t>
            </a:r>
            <a:r>
              <a:rPr lang="en-US" altLang="en-US" sz="1400"/>
              <a:t>1</a:t>
            </a:r>
            <a:r>
              <a:rPr lang="en-US" altLang="en-US" sz="2400"/>
              <a:t> = PVMB</a:t>
            </a:r>
            <a:r>
              <a:rPr lang="en-US" altLang="en-US" sz="1400"/>
              <a:t>2</a:t>
            </a:r>
            <a:endParaRPr lang="en-US" altLang="en-US" sz="2400"/>
          </a:p>
          <a:p>
            <a:endParaRPr lang="en-US" altLang="en-US"/>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ECA3368-9DB4-488C-A93C-9EBCB613A1FE}" type="slidenum">
              <a:rPr lang="en-US" altLang="en-US" sz="1400"/>
              <a:pPr eaLnBrk="1" hangingPunct="1"/>
              <a:t>31</a:t>
            </a:fld>
            <a:endParaRPr lang="en-US" altLang="en-US" sz="1400"/>
          </a:p>
        </p:txBody>
      </p:sp>
      <p:graphicFrame>
        <p:nvGraphicFramePr>
          <p:cNvPr id="7170" name="Object 0"/>
          <p:cNvGraphicFramePr>
            <a:graphicFrameLocks noChangeAspect="1"/>
          </p:cNvGraphicFramePr>
          <p:nvPr/>
        </p:nvGraphicFramePr>
        <p:xfrm>
          <a:off x="2819400" y="304800"/>
          <a:ext cx="3333750" cy="5105400"/>
        </p:xfrm>
        <a:graphic>
          <a:graphicData uri="http://schemas.openxmlformats.org/presentationml/2006/ole">
            <mc:AlternateContent xmlns:mc="http://schemas.openxmlformats.org/markup-compatibility/2006">
              <mc:Choice xmlns:v="urn:schemas-microsoft-com:vml" Requires="v">
                <p:oleObj spid="_x0000_s7262" name="Equation" r:id="rId3" imgW="2286000" imgH="3657600" progId="Equation.DSMT4">
                  <p:embed/>
                </p:oleObj>
              </mc:Choice>
              <mc:Fallback>
                <p:oleObj name="Equation" r:id="rId3" imgW="2286000" imgH="3657600" progId="Equation.DSMT4">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04800"/>
                        <a:ext cx="333375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5D0F633-75B9-4BD8-9EAC-BAD3FEE88D8B}" type="slidenum">
              <a:rPr lang="en-US" altLang="en-US" sz="1400"/>
              <a:pPr eaLnBrk="1" hangingPunct="1"/>
              <a:t>32</a:t>
            </a:fld>
            <a:endParaRPr lang="en-US" altLang="en-US" sz="1400"/>
          </a:p>
        </p:txBody>
      </p:sp>
      <p:sp>
        <p:nvSpPr>
          <p:cNvPr id="28675" name="Rectangle 2"/>
          <p:cNvSpPr>
            <a:spLocks noGrp="1" noChangeArrowheads="1"/>
          </p:cNvSpPr>
          <p:nvPr>
            <p:ph type="title"/>
          </p:nvPr>
        </p:nvSpPr>
        <p:spPr>
          <a:xfrm>
            <a:off x="685800" y="609600"/>
            <a:ext cx="7772400" cy="533400"/>
          </a:xfrm>
        </p:spPr>
        <p:txBody>
          <a:bodyPr/>
          <a:lstStyle/>
          <a:p>
            <a:pPr eaLnBrk="1" hangingPunct="1"/>
            <a:r>
              <a:rPr lang="en-US" altLang="en-US" sz="2800" b="1"/>
              <a:t>Exploration and Technological Progress</a:t>
            </a:r>
          </a:p>
        </p:txBody>
      </p:sp>
      <p:sp>
        <p:nvSpPr>
          <p:cNvPr id="28676" name="Rectangle 3"/>
          <p:cNvSpPr>
            <a:spLocks noGrp="1" noChangeArrowheads="1"/>
          </p:cNvSpPr>
          <p:nvPr>
            <p:ph type="body" idx="1"/>
          </p:nvPr>
        </p:nvSpPr>
        <p:spPr>
          <a:xfrm>
            <a:off x="685800" y="1676400"/>
            <a:ext cx="7772400" cy="4419600"/>
          </a:xfrm>
        </p:spPr>
        <p:txBody>
          <a:bodyPr/>
          <a:lstStyle/>
          <a:p>
            <a:pPr algn="just" eaLnBrk="1" hangingPunct="1">
              <a:lnSpc>
                <a:spcPct val="90000"/>
              </a:lnSpc>
            </a:pPr>
            <a:r>
              <a:rPr lang="en-US" altLang="en-US" sz="2400" dirty="0"/>
              <a:t>Technological progress can shift the MEC function downward over time.</a:t>
            </a:r>
          </a:p>
          <a:p>
            <a:pPr eaLnBrk="1" hangingPunct="1">
              <a:lnSpc>
                <a:spcPct val="90000"/>
              </a:lnSpc>
            </a:pPr>
            <a:endParaRPr lang="en-US" altLang="en-US" sz="2400" dirty="0"/>
          </a:p>
          <a:p>
            <a:pPr algn="just" eaLnBrk="1" hangingPunct="1">
              <a:lnSpc>
                <a:spcPct val="90000"/>
              </a:lnSpc>
            </a:pPr>
            <a:r>
              <a:rPr lang="en-US" altLang="en-US" sz="2400" dirty="0"/>
              <a:t>Exploration and discovery can also shift the MEC function downward over time.</a:t>
            </a:r>
          </a:p>
          <a:p>
            <a:pPr eaLnBrk="1" hangingPunct="1">
              <a:lnSpc>
                <a:spcPct val="90000"/>
              </a:lnSpc>
            </a:pPr>
            <a:endParaRPr lang="en-US" altLang="en-US" sz="2400" dirty="0"/>
          </a:p>
          <a:p>
            <a:pPr algn="just" eaLnBrk="1" hangingPunct="1">
              <a:lnSpc>
                <a:spcPct val="90000"/>
              </a:lnSpc>
            </a:pPr>
            <a:r>
              <a:rPr lang="en-US" altLang="en-US" sz="2400" dirty="0"/>
              <a:t>Both technological R&amp;D and exploration exhibit “diminishing returns” over time.</a:t>
            </a:r>
          </a:p>
          <a:p>
            <a:pPr eaLnBrk="1" hangingPunct="1">
              <a:lnSpc>
                <a:spcPct val="90000"/>
              </a:lnSpc>
            </a:pPr>
            <a:endParaRPr lang="en-US" altLang="en-US" sz="2400" dirty="0"/>
          </a:p>
          <a:p>
            <a:pPr algn="just" eaLnBrk="1" hangingPunct="1">
              <a:lnSpc>
                <a:spcPct val="90000"/>
              </a:lnSpc>
            </a:pPr>
            <a:r>
              <a:rPr lang="en-US" altLang="en-US" sz="2400" dirty="0"/>
              <a:t>While costs may fall initially, when diminishing returns set in, costs will begin to rise.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09600" y="304800"/>
            <a:ext cx="7772400" cy="457200"/>
          </a:xfrm>
        </p:spPr>
        <p:txBody>
          <a:bodyPr/>
          <a:lstStyle/>
          <a:p>
            <a:r>
              <a:rPr lang="en-US" altLang="en-US"/>
              <a:t>solve</a:t>
            </a:r>
          </a:p>
        </p:txBody>
      </p:sp>
      <p:sp>
        <p:nvSpPr>
          <p:cNvPr id="3" name="Content Placeholder 2"/>
          <p:cNvSpPr>
            <a:spLocks noGrp="1"/>
          </p:cNvSpPr>
          <p:nvPr>
            <p:ph idx="1"/>
          </p:nvPr>
        </p:nvSpPr>
        <p:spPr>
          <a:xfrm>
            <a:off x="685800" y="914400"/>
            <a:ext cx="7772400" cy="5410200"/>
          </a:xfrm>
        </p:spPr>
        <p:txBody>
          <a:bodyPr/>
          <a:lstStyle/>
          <a:p>
            <a:pPr>
              <a:defRPr/>
            </a:pPr>
            <a:r>
              <a:rPr lang="en-US" sz="2800" i="1" dirty="0"/>
              <a:t>Demand = MB = 25 – 0.8q</a:t>
            </a:r>
          </a:p>
          <a:p>
            <a:pPr>
              <a:defRPr/>
            </a:pPr>
            <a:r>
              <a:rPr lang="en-US" sz="2800" i="1" dirty="0"/>
              <a:t>Supply = MC = 5/unit</a:t>
            </a:r>
          </a:p>
          <a:p>
            <a:pPr>
              <a:defRPr/>
            </a:pPr>
            <a:r>
              <a:rPr lang="en-US" sz="2800" i="1" dirty="0"/>
              <a:t>Stock = 40 units</a:t>
            </a:r>
          </a:p>
          <a:p>
            <a:pPr>
              <a:defRPr/>
            </a:pPr>
            <a:r>
              <a:rPr lang="en-US" sz="2800" i="1" dirty="0"/>
              <a:t>Discount rate, r = 10% = 0.10</a:t>
            </a:r>
          </a:p>
          <a:p>
            <a:pPr>
              <a:defRPr/>
            </a:pPr>
            <a:r>
              <a:rPr lang="en-US" sz="2800" i="1" dirty="0"/>
              <a:t>MUC = marginal user cost = P – MC</a:t>
            </a:r>
          </a:p>
          <a:p>
            <a:pPr>
              <a:defRPr/>
            </a:pPr>
            <a:r>
              <a:rPr lang="en-US" sz="2800" i="1" dirty="0"/>
              <a:t>t = time period</a:t>
            </a:r>
          </a:p>
          <a:p>
            <a:pPr>
              <a:buFontTx/>
              <a:buNone/>
              <a:defRPr/>
            </a:pPr>
            <a:r>
              <a:rPr lang="en-US" sz="1400" i="1" dirty="0"/>
              <a:t>--------------------------------------------------------------------------------------------------------------------------------</a:t>
            </a:r>
          </a:p>
          <a:p>
            <a:pPr marL="514350" indent="-514350">
              <a:buFontTx/>
              <a:buAutoNum type="arabicPeriod"/>
              <a:defRPr/>
            </a:pPr>
            <a:r>
              <a:rPr lang="en-US" sz="2800" i="1" dirty="0"/>
              <a:t>Find  q</a:t>
            </a:r>
            <a:r>
              <a:rPr lang="en-US" sz="2800" i="1" baseline="-25000" dirty="0"/>
              <a:t>1</a:t>
            </a:r>
            <a:r>
              <a:rPr lang="en-US" sz="2800" i="1" dirty="0"/>
              <a:t> &amp; q</a:t>
            </a:r>
            <a:r>
              <a:rPr lang="en-US" sz="2800" i="1" baseline="-25000" dirty="0"/>
              <a:t>2</a:t>
            </a:r>
          </a:p>
          <a:p>
            <a:pPr marL="514350" indent="-514350">
              <a:buFontTx/>
              <a:buAutoNum type="arabicPeriod"/>
              <a:defRPr/>
            </a:pPr>
            <a:r>
              <a:rPr lang="en-US" sz="2800" i="1" dirty="0"/>
              <a:t>Find  p</a:t>
            </a:r>
            <a:r>
              <a:rPr lang="en-US" sz="2800" i="1" baseline="-25000" dirty="0"/>
              <a:t>1</a:t>
            </a:r>
            <a:r>
              <a:rPr lang="en-US" sz="2800" i="1" dirty="0"/>
              <a:t> &amp; p</a:t>
            </a:r>
            <a:r>
              <a:rPr lang="en-US" sz="2800" i="1" baseline="-25000" dirty="0"/>
              <a:t>2</a:t>
            </a:r>
          </a:p>
          <a:p>
            <a:pPr marL="514350" indent="-514350">
              <a:buFontTx/>
              <a:buAutoNum type="arabicPeriod"/>
              <a:defRPr/>
            </a:pPr>
            <a:r>
              <a:rPr lang="en-US" sz="2800" i="1" dirty="0"/>
              <a:t>Find MUC in t</a:t>
            </a:r>
            <a:r>
              <a:rPr lang="en-US" sz="2800" i="1" baseline="-25000" dirty="0"/>
              <a:t>1</a:t>
            </a:r>
            <a:r>
              <a:rPr lang="en-US" sz="2800" i="1" dirty="0"/>
              <a:t> &amp; t</a:t>
            </a:r>
            <a:r>
              <a:rPr lang="en-US" sz="2800" i="1" baseline="-25000" dirty="0"/>
              <a:t>2</a:t>
            </a:r>
          </a:p>
          <a:p>
            <a:pPr marL="514350" indent="-514350">
              <a:buFontTx/>
              <a:buNone/>
              <a:defRPr/>
            </a:pPr>
            <a:endParaRPr lang="en-US" sz="2800" i="1" dirty="0"/>
          </a:p>
          <a:p>
            <a:pPr marL="514350" indent="-514350">
              <a:buFontTx/>
              <a:buAutoNum type="arabicPeriod"/>
              <a:defRPr/>
            </a:pPr>
            <a:endParaRPr lang="en-US" sz="2800" i="1" baseline="-25000" dirty="0"/>
          </a:p>
        </p:txBody>
      </p:sp>
      <p:sp>
        <p:nvSpPr>
          <p:cNvPr id="29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E08E559-E40F-4DBA-8289-64DF52EC172F}" type="slidenum">
              <a:rPr lang="en-US" altLang="en-US" sz="1400"/>
              <a:pPr eaLnBrk="1" hangingPunct="1"/>
              <a:t>33</a:t>
            </a:fld>
            <a:endParaRPr lang="en-US" altLang="en-US" sz="1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85800" y="609600"/>
            <a:ext cx="7772400" cy="762000"/>
          </a:xfrm>
        </p:spPr>
        <p:txBody>
          <a:bodyPr/>
          <a:lstStyle/>
          <a:p>
            <a:r>
              <a:rPr lang="en-US" altLang="en-US" sz="2400"/>
              <a:t>Dynamically Efficient Allocation in the Two-period Model</a:t>
            </a:r>
          </a:p>
        </p:txBody>
      </p:sp>
      <p:sp>
        <p:nvSpPr>
          <p:cNvPr id="30723" name="Content Placeholder 2"/>
          <p:cNvSpPr>
            <a:spLocks noGrp="1"/>
          </p:cNvSpPr>
          <p:nvPr>
            <p:ph idx="1"/>
          </p:nvPr>
        </p:nvSpPr>
        <p:spPr>
          <a:xfrm>
            <a:off x="685800" y="1981200"/>
            <a:ext cx="7772400" cy="4419600"/>
          </a:xfrm>
        </p:spPr>
        <p:txBody>
          <a:bodyPr/>
          <a:lstStyle/>
          <a:p>
            <a:endParaRPr lang="en-US" altLang="en-US" sz="1800"/>
          </a:p>
          <a:p>
            <a:pPr>
              <a:buFontTx/>
              <a:buNone/>
            </a:pPr>
            <a:r>
              <a:rPr lang="en-US" altLang="en-US" sz="1800"/>
              <a:t>    25  [NMB</a:t>
            </a:r>
            <a:r>
              <a:rPr lang="en-US" altLang="en-US" sz="1400"/>
              <a:t>1</a:t>
            </a:r>
            <a:r>
              <a:rPr lang="en-US" altLang="en-US" sz="1800"/>
              <a:t>] 					 [NMB</a:t>
            </a:r>
            <a:r>
              <a:rPr lang="en-US" altLang="en-US" sz="1400"/>
              <a:t>2</a:t>
            </a:r>
            <a:r>
              <a:rPr lang="en-US" altLang="en-US" sz="1800"/>
              <a:t>/1.1]   25</a:t>
            </a:r>
          </a:p>
          <a:p>
            <a:pPr>
              <a:buFontTx/>
              <a:buNone/>
            </a:pPr>
            <a:r>
              <a:rPr lang="en-US" altLang="en-US" sz="1800"/>
              <a:t>						</a:t>
            </a:r>
            <a:endParaRPr lang="en-US" altLang="en-US" sz="1400"/>
          </a:p>
          <a:p>
            <a:pPr>
              <a:buFontTx/>
              <a:buNone/>
            </a:pPr>
            <a:r>
              <a:rPr lang="en-US" altLang="en-US" sz="1800"/>
              <a:t>    </a:t>
            </a:r>
            <a:r>
              <a:rPr lang="en-US" altLang="en-US" sz="1800" b="1"/>
              <a:t>20</a:t>
            </a:r>
            <a:r>
              <a:rPr lang="en-US" altLang="en-US" sz="1800"/>
              <a:t>							       20</a:t>
            </a:r>
          </a:p>
          <a:p>
            <a:pPr>
              <a:buFontTx/>
              <a:buNone/>
            </a:pPr>
            <a:r>
              <a:rPr lang="en-US" altLang="en-US" sz="1400"/>
              <a:t>								          </a:t>
            </a:r>
            <a:r>
              <a:rPr lang="en-US" altLang="en-US" sz="1400" b="1"/>
              <a:t>18.18</a:t>
            </a:r>
          </a:p>
          <a:p>
            <a:pPr>
              <a:buFontTx/>
              <a:buNone/>
            </a:pPr>
            <a:r>
              <a:rPr lang="en-US" altLang="en-US" sz="1800"/>
              <a:t>    15							       15</a:t>
            </a:r>
          </a:p>
          <a:p>
            <a:endParaRPr lang="en-US" altLang="en-US" sz="1800"/>
          </a:p>
          <a:p>
            <a:pPr>
              <a:buFontTx/>
              <a:buNone/>
            </a:pPr>
            <a:r>
              <a:rPr lang="en-US" altLang="en-US" sz="1800"/>
              <a:t>    10							       10</a:t>
            </a:r>
          </a:p>
          <a:p>
            <a:endParaRPr lang="en-US" altLang="en-US" sz="1800"/>
          </a:p>
          <a:p>
            <a:pPr>
              <a:buFontTx/>
              <a:buNone/>
            </a:pPr>
            <a:r>
              <a:rPr lang="en-US" altLang="en-US" sz="1800"/>
              <a:t>	5							       5</a:t>
            </a:r>
          </a:p>
          <a:p>
            <a:pPr>
              <a:buFontTx/>
              <a:buNone/>
            </a:pPr>
            <a:r>
              <a:rPr lang="en-US" altLang="en-US" sz="1800"/>
              <a:t>	</a:t>
            </a:r>
          </a:p>
          <a:p>
            <a:pPr>
              <a:buFontTx/>
              <a:buNone/>
            </a:pPr>
            <a:r>
              <a:rPr lang="en-US" altLang="en-US" sz="1800"/>
              <a:t>q1	  0	      4	   8          12         16       </a:t>
            </a:r>
            <a:r>
              <a:rPr lang="en-US" altLang="en-US" sz="1400" b="1"/>
              <a:t>20.24</a:t>
            </a:r>
            <a:r>
              <a:rPr lang="en-US" altLang="en-US" sz="1800"/>
              <a:t>	   24  </a:t>
            </a:r>
            <a:r>
              <a:rPr lang="en-US" altLang="en-US" sz="1800" b="1"/>
              <a:t>25</a:t>
            </a:r>
            <a:r>
              <a:rPr lang="en-US" altLang="en-US" sz="1800"/>
              <a:t>   28        32	     </a:t>
            </a:r>
          </a:p>
          <a:p>
            <a:pPr>
              <a:buFontTx/>
              <a:buNone/>
            </a:pPr>
            <a:r>
              <a:rPr lang="en-US" altLang="en-US" sz="1800"/>
              <a:t>                    36          32         28         24       </a:t>
            </a:r>
            <a:r>
              <a:rPr lang="en-US" altLang="en-US" sz="1400" b="1"/>
              <a:t>19.76</a:t>
            </a:r>
            <a:r>
              <a:rPr lang="en-US" altLang="en-US" sz="1200" b="1"/>
              <a:t> </a:t>
            </a:r>
            <a:r>
              <a:rPr lang="en-US" altLang="en-US" sz="1800"/>
              <a:t>    16  </a:t>
            </a:r>
            <a:r>
              <a:rPr lang="en-US" altLang="en-US" sz="1800" b="1"/>
              <a:t>15 </a:t>
            </a:r>
            <a:r>
              <a:rPr lang="en-US" altLang="en-US" sz="1800"/>
              <a:t>  12        8    0        q2</a:t>
            </a:r>
          </a:p>
          <a:p>
            <a:pPr>
              <a:buFontTx/>
              <a:buNone/>
            </a:pPr>
            <a:endParaRPr lang="en-US" altLang="en-US" sz="1800"/>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3D736A8-35C1-4B53-A204-0D9D33230D28}" type="slidenum">
              <a:rPr lang="en-US" altLang="en-US" sz="1400"/>
              <a:pPr eaLnBrk="1" hangingPunct="1"/>
              <a:t>34</a:t>
            </a:fld>
            <a:endParaRPr lang="en-US" altLang="en-US" sz="1400"/>
          </a:p>
        </p:txBody>
      </p:sp>
      <p:cxnSp>
        <p:nvCxnSpPr>
          <p:cNvPr id="6" name="Straight Connector 5"/>
          <p:cNvCxnSpPr/>
          <p:nvPr/>
        </p:nvCxnSpPr>
        <p:spPr>
          <a:xfrm rot="5400000">
            <a:off x="-419100" y="3924300"/>
            <a:ext cx="3429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95400" y="5562600"/>
            <a:ext cx="6172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5829300" y="3848100"/>
            <a:ext cx="33528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295400" y="2209800"/>
            <a:ext cx="6248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95400" y="3124200"/>
            <a:ext cx="4572000" cy="2438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191000" y="3429000"/>
            <a:ext cx="3352800" cy="2133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990600" y="5791200"/>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a:off x="7543800" y="60960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724400" y="5334000"/>
            <a:ext cx="457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1F7AAC3-FA5D-4518-9152-4AC110EFCD60}" type="slidenum">
              <a:rPr lang="en-US" altLang="en-US" sz="1400"/>
              <a:pPr eaLnBrk="1" hangingPunct="1"/>
              <a:t>35</a:t>
            </a:fld>
            <a:endParaRPr lang="en-US" altLang="en-US" sz="1400"/>
          </a:p>
        </p:txBody>
      </p:sp>
      <p:sp>
        <p:nvSpPr>
          <p:cNvPr id="31747" name="Rectangle 2"/>
          <p:cNvSpPr>
            <a:spLocks noGrp="1" noChangeArrowheads="1"/>
          </p:cNvSpPr>
          <p:nvPr>
            <p:ph type="title"/>
          </p:nvPr>
        </p:nvSpPr>
        <p:spPr>
          <a:xfrm>
            <a:off x="381000" y="228600"/>
            <a:ext cx="8458200" cy="457200"/>
          </a:xfrm>
        </p:spPr>
        <p:txBody>
          <a:bodyPr/>
          <a:lstStyle/>
          <a:p>
            <a:pPr eaLnBrk="1" hangingPunct="1"/>
            <a:r>
              <a:rPr lang="en-US" altLang="en-US" sz="2400" b="1"/>
              <a:t>Dynamic Efficiency with Constant Marginal Extraction Costs</a:t>
            </a:r>
          </a:p>
        </p:txBody>
      </p:sp>
      <p:sp>
        <p:nvSpPr>
          <p:cNvPr id="31748" name="Text Box 3"/>
          <p:cNvSpPr txBox="1">
            <a:spLocks noChangeArrowheads="1"/>
          </p:cNvSpPr>
          <p:nvPr/>
        </p:nvSpPr>
        <p:spPr bwMode="auto">
          <a:xfrm>
            <a:off x="228600" y="1524000"/>
            <a:ext cx="1423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b="1">
                <a:latin typeface="Arial" panose="020B0604020202020204" pitchFamily="34" charset="0"/>
              </a:rPr>
              <a:t>Period #1</a:t>
            </a:r>
          </a:p>
        </p:txBody>
      </p:sp>
      <p:sp>
        <p:nvSpPr>
          <p:cNvPr id="31749" name="Text Box 4"/>
          <p:cNvSpPr txBox="1">
            <a:spLocks noChangeArrowheads="1"/>
          </p:cNvSpPr>
          <p:nvPr/>
        </p:nvSpPr>
        <p:spPr bwMode="auto">
          <a:xfrm>
            <a:off x="415925" y="4418013"/>
            <a:ext cx="1098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b="1">
                <a:latin typeface="Arial" panose="020B0604020202020204" pitchFamily="34" charset="0"/>
              </a:rPr>
              <a:t>Period #2</a:t>
            </a:r>
          </a:p>
        </p:txBody>
      </p:sp>
      <p:sp>
        <p:nvSpPr>
          <p:cNvPr id="31750" name="Line 5"/>
          <p:cNvSpPr>
            <a:spLocks noChangeShapeType="1"/>
          </p:cNvSpPr>
          <p:nvPr/>
        </p:nvSpPr>
        <p:spPr bwMode="auto">
          <a:xfrm flipV="1">
            <a:off x="2438400" y="990600"/>
            <a:ext cx="0" cy="2209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1" name="Line 6"/>
          <p:cNvSpPr>
            <a:spLocks noChangeShapeType="1"/>
          </p:cNvSpPr>
          <p:nvPr/>
        </p:nvSpPr>
        <p:spPr bwMode="auto">
          <a:xfrm>
            <a:off x="2438400" y="3200400"/>
            <a:ext cx="3429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2" name="Line 7"/>
          <p:cNvSpPr>
            <a:spLocks noChangeShapeType="1"/>
          </p:cNvSpPr>
          <p:nvPr/>
        </p:nvSpPr>
        <p:spPr bwMode="auto">
          <a:xfrm>
            <a:off x="2362200" y="1371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3" name="Line 8"/>
          <p:cNvSpPr>
            <a:spLocks noChangeShapeType="1"/>
          </p:cNvSpPr>
          <p:nvPr/>
        </p:nvSpPr>
        <p:spPr bwMode="auto">
          <a:xfrm>
            <a:off x="2362200" y="2286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4" name="Line 9"/>
          <p:cNvSpPr>
            <a:spLocks noChangeShapeType="1"/>
          </p:cNvSpPr>
          <p:nvPr/>
        </p:nvSpPr>
        <p:spPr bwMode="auto">
          <a:xfrm>
            <a:off x="2362200" y="2743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5" name="Line 10"/>
          <p:cNvSpPr>
            <a:spLocks noChangeShapeType="1"/>
          </p:cNvSpPr>
          <p:nvPr/>
        </p:nvSpPr>
        <p:spPr bwMode="auto">
          <a:xfrm>
            <a:off x="2362200" y="1828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6" name="Line 11"/>
          <p:cNvSpPr>
            <a:spLocks noChangeShapeType="1"/>
          </p:cNvSpPr>
          <p:nvPr/>
        </p:nvSpPr>
        <p:spPr bwMode="auto">
          <a:xfrm>
            <a:off x="53340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7" name="Line 12"/>
          <p:cNvSpPr>
            <a:spLocks noChangeShapeType="1"/>
          </p:cNvSpPr>
          <p:nvPr/>
        </p:nvSpPr>
        <p:spPr bwMode="auto">
          <a:xfrm>
            <a:off x="3886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8" name="Line 13"/>
          <p:cNvSpPr>
            <a:spLocks noChangeShapeType="1"/>
          </p:cNvSpPr>
          <p:nvPr/>
        </p:nvSpPr>
        <p:spPr bwMode="auto">
          <a:xfrm>
            <a:off x="3124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59" name="Line 14"/>
          <p:cNvSpPr>
            <a:spLocks noChangeShapeType="1"/>
          </p:cNvSpPr>
          <p:nvPr/>
        </p:nvSpPr>
        <p:spPr bwMode="auto">
          <a:xfrm>
            <a:off x="4648200" y="3200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0" name="Text Box 15"/>
          <p:cNvSpPr txBox="1">
            <a:spLocks noChangeArrowheads="1"/>
          </p:cNvSpPr>
          <p:nvPr/>
        </p:nvSpPr>
        <p:spPr bwMode="auto">
          <a:xfrm>
            <a:off x="2286000" y="3200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0</a:t>
            </a:r>
          </a:p>
        </p:txBody>
      </p:sp>
      <p:sp>
        <p:nvSpPr>
          <p:cNvPr id="31761" name="Text Box 16"/>
          <p:cNvSpPr txBox="1">
            <a:spLocks noChangeArrowheads="1"/>
          </p:cNvSpPr>
          <p:nvPr/>
        </p:nvSpPr>
        <p:spPr bwMode="auto">
          <a:xfrm>
            <a:off x="2971800" y="3276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10</a:t>
            </a:r>
          </a:p>
        </p:txBody>
      </p:sp>
      <p:sp>
        <p:nvSpPr>
          <p:cNvPr id="31762" name="Text Box 17"/>
          <p:cNvSpPr txBox="1">
            <a:spLocks noChangeArrowheads="1"/>
          </p:cNvSpPr>
          <p:nvPr/>
        </p:nvSpPr>
        <p:spPr bwMode="auto">
          <a:xfrm>
            <a:off x="3733800" y="3276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20</a:t>
            </a:r>
          </a:p>
        </p:txBody>
      </p:sp>
      <p:sp>
        <p:nvSpPr>
          <p:cNvPr id="31763" name="Text Box 18"/>
          <p:cNvSpPr txBox="1">
            <a:spLocks noChangeArrowheads="1"/>
          </p:cNvSpPr>
          <p:nvPr/>
        </p:nvSpPr>
        <p:spPr bwMode="auto">
          <a:xfrm>
            <a:off x="4495800" y="3276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30</a:t>
            </a:r>
          </a:p>
        </p:txBody>
      </p:sp>
      <p:sp>
        <p:nvSpPr>
          <p:cNvPr id="31764" name="Text Box 19"/>
          <p:cNvSpPr txBox="1">
            <a:spLocks noChangeArrowheads="1"/>
          </p:cNvSpPr>
          <p:nvPr/>
        </p:nvSpPr>
        <p:spPr bwMode="auto">
          <a:xfrm>
            <a:off x="5181600" y="3276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40</a:t>
            </a:r>
          </a:p>
        </p:txBody>
      </p:sp>
      <p:sp>
        <p:nvSpPr>
          <p:cNvPr id="31765" name="Text Box 20"/>
          <p:cNvSpPr txBox="1">
            <a:spLocks noChangeArrowheads="1"/>
          </p:cNvSpPr>
          <p:nvPr/>
        </p:nvSpPr>
        <p:spPr bwMode="auto">
          <a:xfrm>
            <a:off x="2057400" y="12192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25</a:t>
            </a:r>
          </a:p>
        </p:txBody>
      </p:sp>
      <p:sp>
        <p:nvSpPr>
          <p:cNvPr id="31766" name="Line 21"/>
          <p:cNvSpPr>
            <a:spLocks noChangeShapeType="1"/>
          </p:cNvSpPr>
          <p:nvPr/>
        </p:nvSpPr>
        <p:spPr bwMode="auto">
          <a:xfrm flipV="1">
            <a:off x="2438400" y="3657600"/>
            <a:ext cx="0" cy="2209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7" name="Line 22"/>
          <p:cNvSpPr>
            <a:spLocks noChangeShapeType="1"/>
          </p:cNvSpPr>
          <p:nvPr/>
        </p:nvSpPr>
        <p:spPr bwMode="auto">
          <a:xfrm>
            <a:off x="2438400" y="5867400"/>
            <a:ext cx="3429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8" name="Line 23"/>
          <p:cNvSpPr>
            <a:spLocks noChangeShapeType="1"/>
          </p:cNvSpPr>
          <p:nvPr/>
        </p:nvSpPr>
        <p:spPr bwMode="auto">
          <a:xfrm>
            <a:off x="2362200" y="4038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69" name="Line 24"/>
          <p:cNvSpPr>
            <a:spLocks noChangeShapeType="1"/>
          </p:cNvSpPr>
          <p:nvPr/>
        </p:nvSpPr>
        <p:spPr bwMode="auto">
          <a:xfrm>
            <a:off x="2362200" y="49530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0" name="Line 25"/>
          <p:cNvSpPr>
            <a:spLocks noChangeShapeType="1"/>
          </p:cNvSpPr>
          <p:nvPr/>
        </p:nvSpPr>
        <p:spPr bwMode="auto">
          <a:xfrm>
            <a:off x="2362200" y="54102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1" name="Line 26"/>
          <p:cNvSpPr>
            <a:spLocks noChangeShapeType="1"/>
          </p:cNvSpPr>
          <p:nvPr/>
        </p:nvSpPr>
        <p:spPr bwMode="auto">
          <a:xfrm>
            <a:off x="2362200" y="44958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2" name="Line 27"/>
          <p:cNvSpPr>
            <a:spLocks noChangeShapeType="1"/>
          </p:cNvSpPr>
          <p:nvPr/>
        </p:nvSpPr>
        <p:spPr bwMode="auto">
          <a:xfrm>
            <a:off x="53340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3" name="Line 28"/>
          <p:cNvSpPr>
            <a:spLocks noChangeShapeType="1"/>
          </p:cNvSpPr>
          <p:nvPr/>
        </p:nvSpPr>
        <p:spPr bwMode="auto">
          <a:xfrm>
            <a:off x="3886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4" name="Line 29"/>
          <p:cNvSpPr>
            <a:spLocks noChangeShapeType="1"/>
          </p:cNvSpPr>
          <p:nvPr/>
        </p:nvSpPr>
        <p:spPr bwMode="auto">
          <a:xfrm>
            <a:off x="3124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5" name="Line 30"/>
          <p:cNvSpPr>
            <a:spLocks noChangeShapeType="1"/>
          </p:cNvSpPr>
          <p:nvPr/>
        </p:nvSpPr>
        <p:spPr bwMode="auto">
          <a:xfrm>
            <a:off x="4648200" y="5867400"/>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76" name="Text Box 31"/>
          <p:cNvSpPr txBox="1">
            <a:spLocks noChangeArrowheads="1"/>
          </p:cNvSpPr>
          <p:nvPr/>
        </p:nvSpPr>
        <p:spPr bwMode="auto">
          <a:xfrm>
            <a:off x="2362200" y="5943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0</a:t>
            </a:r>
          </a:p>
        </p:txBody>
      </p:sp>
      <p:sp>
        <p:nvSpPr>
          <p:cNvPr id="31777" name="Text Box 32"/>
          <p:cNvSpPr txBox="1">
            <a:spLocks noChangeArrowheads="1"/>
          </p:cNvSpPr>
          <p:nvPr/>
        </p:nvSpPr>
        <p:spPr bwMode="auto">
          <a:xfrm>
            <a:off x="2971800" y="5943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10</a:t>
            </a:r>
          </a:p>
        </p:txBody>
      </p:sp>
      <p:sp>
        <p:nvSpPr>
          <p:cNvPr id="31778" name="Text Box 33"/>
          <p:cNvSpPr txBox="1">
            <a:spLocks noChangeArrowheads="1"/>
          </p:cNvSpPr>
          <p:nvPr/>
        </p:nvSpPr>
        <p:spPr bwMode="auto">
          <a:xfrm>
            <a:off x="3733800" y="5943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20</a:t>
            </a:r>
          </a:p>
        </p:txBody>
      </p:sp>
      <p:sp>
        <p:nvSpPr>
          <p:cNvPr id="31779" name="Text Box 34"/>
          <p:cNvSpPr txBox="1">
            <a:spLocks noChangeArrowheads="1"/>
          </p:cNvSpPr>
          <p:nvPr/>
        </p:nvSpPr>
        <p:spPr bwMode="auto">
          <a:xfrm>
            <a:off x="4495800" y="59436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30</a:t>
            </a:r>
          </a:p>
        </p:txBody>
      </p:sp>
      <p:sp>
        <p:nvSpPr>
          <p:cNvPr id="31780" name="Text Box 35"/>
          <p:cNvSpPr txBox="1">
            <a:spLocks noChangeArrowheads="1"/>
          </p:cNvSpPr>
          <p:nvPr/>
        </p:nvSpPr>
        <p:spPr bwMode="auto">
          <a:xfrm>
            <a:off x="5181600" y="5943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40</a:t>
            </a:r>
          </a:p>
        </p:txBody>
      </p:sp>
      <p:sp>
        <p:nvSpPr>
          <p:cNvPr id="31781" name="Text Box 36"/>
          <p:cNvSpPr txBox="1">
            <a:spLocks noChangeArrowheads="1"/>
          </p:cNvSpPr>
          <p:nvPr/>
        </p:nvSpPr>
        <p:spPr bwMode="auto">
          <a:xfrm>
            <a:off x="2057400" y="3886200"/>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25</a:t>
            </a:r>
          </a:p>
        </p:txBody>
      </p:sp>
      <p:sp>
        <p:nvSpPr>
          <p:cNvPr id="31782" name="Line 37"/>
          <p:cNvSpPr>
            <a:spLocks noChangeShapeType="1"/>
          </p:cNvSpPr>
          <p:nvPr/>
        </p:nvSpPr>
        <p:spPr bwMode="auto">
          <a:xfrm>
            <a:off x="2438400" y="2743200"/>
            <a:ext cx="2743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3" name="Line 38"/>
          <p:cNvSpPr>
            <a:spLocks noChangeShapeType="1"/>
          </p:cNvSpPr>
          <p:nvPr/>
        </p:nvSpPr>
        <p:spPr bwMode="auto">
          <a:xfrm>
            <a:off x="2438400" y="2362200"/>
            <a:ext cx="2819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4" name="Line 39"/>
          <p:cNvSpPr>
            <a:spLocks noChangeShapeType="1"/>
          </p:cNvSpPr>
          <p:nvPr/>
        </p:nvSpPr>
        <p:spPr bwMode="auto">
          <a:xfrm>
            <a:off x="2438400" y="1371600"/>
            <a:ext cx="28956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5" name="Line 40"/>
          <p:cNvSpPr>
            <a:spLocks noChangeShapeType="1"/>
          </p:cNvSpPr>
          <p:nvPr/>
        </p:nvSpPr>
        <p:spPr bwMode="auto">
          <a:xfrm>
            <a:off x="2438400" y="4038600"/>
            <a:ext cx="28956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6" name="Line 41"/>
          <p:cNvSpPr>
            <a:spLocks noChangeShapeType="1"/>
          </p:cNvSpPr>
          <p:nvPr/>
        </p:nvSpPr>
        <p:spPr bwMode="auto">
          <a:xfrm>
            <a:off x="2438400" y="5410200"/>
            <a:ext cx="2971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7" name="Line 42"/>
          <p:cNvSpPr>
            <a:spLocks noChangeShapeType="1"/>
          </p:cNvSpPr>
          <p:nvPr/>
        </p:nvSpPr>
        <p:spPr bwMode="auto">
          <a:xfrm>
            <a:off x="2438400" y="4876800"/>
            <a:ext cx="2971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788" name="Text Box 43"/>
          <p:cNvSpPr txBox="1">
            <a:spLocks noChangeArrowheads="1"/>
          </p:cNvSpPr>
          <p:nvPr/>
        </p:nvSpPr>
        <p:spPr bwMode="auto">
          <a:xfrm>
            <a:off x="1828800" y="963613"/>
            <a:ext cx="62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 ($)</a:t>
            </a:r>
          </a:p>
        </p:txBody>
      </p:sp>
      <p:sp>
        <p:nvSpPr>
          <p:cNvPr id="31789" name="Text Box 45"/>
          <p:cNvSpPr txBox="1">
            <a:spLocks noChangeArrowheads="1"/>
          </p:cNvSpPr>
          <p:nvPr/>
        </p:nvSpPr>
        <p:spPr bwMode="auto">
          <a:xfrm>
            <a:off x="5715000" y="3249613"/>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Q</a:t>
            </a:r>
          </a:p>
        </p:txBody>
      </p:sp>
      <p:sp>
        <p:nvSpPr>
          <p:cNvPr id="31790" name="Text Box 46"/>
          <p:cNvSpPr txBox="1">
            <a:spLocks noChangeArrowheads="1"/>
          </p:cNvSpPr>
          <p:nvPr/>
        </p:nvSpPr>
        <p:spPr bwMode="auto">
          <a:xfrm>
            <a:off x="5715000" y="5918200"/>
            <a:ext cx="342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Q</a:t>
            </a:r>
          </a:p>
        </p:txBody>
      </p:sp>
      <p:sp>
        <p:nvSpPr>
          <p:cNvPr id="31791" name="Text Box 47"/>
          <p:cNvSpPr txBox="1">
            <a:spLocks noChangeArrowheads="1"/>
          </p:cNvSpPr>
          <p:nvPr/>
        </p:nvSpPr>
        <p:spPr bwMode="auto">
          <a:xfrm>
            <a:off x="2133600" y="25908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31792" name="Text Box 48"/>
          <p:cNvSpPr txBox="1">
            <a:spLocks noChangeArrowheads="1"/>
          </p:cNvSpPr>
          <p:nvPr/>
        </p:nvSpPr>
        <p:spPr bwMode="auto">
          <a:xfrm>
            <a:off x="2133600" y="5257800"/>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5</a:t>
            </a:r>
          </a:p>
        </p:txBody>
      </p:sp>
      <p:sp>
        <p:nvSpPr>
          <p:cNvPr id="31793" name="Text Box 49"/>
          <p:cNvSpPr txBox="1">
            <a:spLocks noChangeArrowheads="1"/>
          </p:cNvSpPr>
          <p:nvPr/>
        </p:nvSpPr>
        <p:spPr bwMode="auto">
          <a:xfrm>
            <a:off x="5334000" y="2182813"/>
            <a:ext cx="10001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a:t>
            </a:r>
            <a:r>
              <a:rPr lang="en-US" altLang="en-US" sz="1600" b="1" baseline="-25000">
                <a:latin typeface="Arial" panose="020B0604020202020204" pitchFamily="34" charset="0"/>
              </a:rPr>
              <a:t>1 </a:t>
            </a:r>
            <a:r>
              <a:rPr lang="en-US" altLang="en-US" sz="1600" b="1">
                <a:latin typeface="Arial" panose="020B0604020202020204" pitchFamily="34" charset="0"/>
              </a:rPr>
              <a:t>= 8.81</a:t>
            </a:r>
          </a:p>
        </p:txBody>
      </p:sp>
      <p:sp>
        <p:nvSpPr>
          <p:cNvPr id="31794" name="Text Box 50"/>
          <p:cNvSpPr txBox="1">
            <a:spLocks noChangeArrowheads="1"/>
          </p:cNvSpPr>
          <p:nvPr/>
        </p:nvSpPr>
        <p:spPr bwMode="auto">
          <a:xfrm>
            <a:off x="5334000" y="4648200"/>
            <a:ext cx="1066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a:t>
            </a:r>
            <a:r>
              <a:rPr lang="en-US" altLang="en-US" sz="1600" b="1" baseline="-25000">
                <a:latin typeface="Arial" panose="020B0604020202020204" pitchFamily="34" charset="0"/>
              </a:rPr>
              <a:t>2</a:t>
            </a:r>
            <a:r>
              <a:rPr lang="en-US" altLang="en-US" sz="1600" b="1">
                <a:latin typeface="Arial" panose="020B0604020202020204" pitchFamily="34" charset="0"/>
              </a:rPr>
              <a:t> = 9.19</a:t>
            </a:r>
          </a:p>
        </p:txBody>
      </p:sp>
      <p:sp>
        <p:nvSpPr>
          <p:cNvPr id="31795" name="Text Box 51"/>
          <p:cNvSpPr txBox="1">
            <a:spLocks noChangeArrowheads="1"/>
          </p:cNvSpPr>
          <p:nvPr/>
        </p:nvSpPr>
        <p:spPr bwMode="auto">
          <a:xfrm>
            <a:off x="5334000" y="2563813"/>
            <a:ext cx="63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MEC</a:t>
            </a:r>
          </a:p>
        </p:txBody>
      </p:sp>
      <p:sp>
        <p:nvSpPr>
          <p:cNvPr id="31796" name="Text Box 52"/>
          <p:cNvSpPr txBox="1">
            <a:spLocks noChangeArrowheads="1"/>
          </p:cNvSpPr>
          <p:nvPr/>
        </p:nvSpPr>
        <p:spPr bwMode="auto">
          <a:xfrm>
            <a:off x="5334000" y="5230813"/>
            <a:ext cx="635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MEC</a:t>
            </a:r>
          </a:p>
        </p:txBody>
      </p:sp>
      <p:sp>
        <p:nvSpPr>
          <p:cNvPr id="31797" name="Line 53"/>
          <p:cNvSpPr>
            <a:spLocks noChangeShapeType="1"/>
          </p:cNvSpPr>
          <p:nvPr/>
        </p:nvSpPr>
        <p:spPr bwMode="auto">
          <a:xfrm>
            <a:off x="3962400" y="2362200"/>
            <a:ext cx="0" cy="8382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798" name="Line 54"/>
          <p:cNvSpPr>
            <a:spLocks noChangeShapeType="1"/>
          </p:cNvSpPr>
          <p:nvPr/>
        </p:nvSpPr>
        <p:spPr bwMode="auto">
          <a:xfrm>
            <a:off x="3733800" y="4876800"/>
            <a:ext cx="0" cy="990600"/>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1799" name="AutoShape 55"/>
          <p:cNvSpPr>
            <a:spLocks/>
          </p:cNvSpPr>
          <p:nvPr/>
        </p:nvSpPr>
        <p:spPr bwMode="auto">
          <a:xfrm>
            <a:off x="6400800" y="2362200"/>
            <a:ext cx="76200" cy="457200"/>
          </a:xfrm>
          <a:prstGeom prst="rightBrace">
            <a:avLst>
              <a:gd name="adj1" fmla="val 5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800" name="AutoShape 56"/>
          <p:cNvSpPr>
            <a:spLocks/>
          </p:cNvSpPr>
          <p:nvPr/>
        </p:nvSpPr>
        <p:spPr bwMode="auto">
          <a:xfrm>
            <a:off x="6477000" y="4876800"/>
            <a:ext cx="76200" cy="533400"/>
          </a:xfrm>
          <a:prstGeom prst="rightBrace">
            <a:avLst>
              <a:gd name="adj1" fmla="val 5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801" name="Text Box 57"/>
          <p:cNvSpPr txBox="1">
            <a:spLocks noChangeArrowheads="1"/>
          </p:cNvSpPr>
          <p:nvPr/>
        </p:nvSpPr>
        <p:spPr bwMode="auto">
          <a:xfrm>
            <a:off x="6553200" y="2438400"/>
            <a:ext cx="1600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MUC</a:t>
            </a:r>
            <a:r>
              <a:rPr lang="en-US" altLang="en-US" sz="1600" b="1" baseline="-25000">
                <a:latin typeface="Arial" panose="020B0604020202020204" pitchFamily="34" charset="0"/>
              </a:rPr>
              <a:t>1 </a:t>
            </a:r>
            <a:r>
              <a:rPr lang="en-US" altLang="en-US" sz="1600" b="1">
                <a:latin typeface="Arial" panose="020B0604020202020204" pitchFamily="34" charset="0"/>
              </a:rPr>
              <a:t>= 3.81</a:t>
            </a:r>
          </a:p>
        </p:txBody>
      </p:sp>
      <p:sp>
        <p:nvSpPr>
          <p:cNvPr id="31802" name="Text Box 58"/>
          <p:cNvSpPr txBox="1">
            <a:spLocks noChangeArrowheads="1"/>
          </p:cNvSpPr>
          <p:nvPr/>
        </p:nvSpPr>
        <p:spPr bwMode="auto">
          <a:xfrm>
            <a:off x="6629400" y="50292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MUC</a:t>
            </a:r>
            <a:r>
              <a:rPr lang="en-US" altLang="en-US" sz="1600" b="1" baseline="-25000">
                <a:latin typeface="Arial" panose="020B0604020202020204" pitchFamily="34" charset="0"/>
              </a:rPr>
              <a:t>2 </a:t>
            </a:r>
            <a:r>
              <a:rPr lang="en-US" altLang="en-US" sz="1600" b="1">
                <a:latin typeface="Arial" panose="020B0604020202020204" pitchFamily="34" charset="0"/>
              </a:rPr>
              <a:t>= 4.19</a:t>
            </a:r>
          </a:p>
        </p:txBody>
      </p:sp>
      <p:sp>
        <p:nvSpPr>
          <p:cNvPr id="31803" name="Line 59"/>
          <p:cNvSpPr>
            <a:spLocks noChangeShapeType="1"/>
          </p:cNvSpPr>
          <p:nvPr/>
        </p:nvSpPr>
        <p:spPr bwMode="auto">
          <a:xfrm flipH="1" flipV="1">
            <a:off x="4038600" y="3200400"/>
            <a:ext cx="304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804" name="Text Box 60"/>
          <p:cNvSpPr txBox="1">
            <a:spLocks noChangeArrowheads="1"/>
          </p:cNvSpPr>
          <p:nvPr/>
        </p:nvSpPr>
        <p:spPr bwMode="auto">
          <a:xfrm>
            <a:off x="3962400" y="3581400"/>
            <a:ext cx="11334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solidFill>
                  <a:srgbClr val="CC3300"/>
                </a:solidFill>
                <a:latin typeface="Arial" panose="020B0604020202020204" pitchFamily="34" charset="0"/>
              </a:rPr>
              <a:t>q</a:t>
            </a:r>
            <a:r>
              <a:rPr lang="en-US" altLang="en-US" sz="1600" b="1" baseline="-25000">
                <a:solidFill>
                  <a:srgbClr val="CC3300"/>
                </a:solidFill>
                <a:latin typeface="Arial" panose="020B0604020202020204" pitchFamily="34" charset="0"/>
              </a:rPr>
              <a:t>1</a:t>
            </a:r>
            <a:r>
              <a:rPr lang="en-US" altLang="en-US" sz="1600" b="1">
                <a:solidFill>
                  <a:srgbClr val="CC3300"/>
                </a:solidFill>
                <a:latin typeface="Arial" panose="020B0604020202020204" pitchFamily="34" charset="0"/>
              </a:rPr>
              <a:t> = 20.24</a:t>
            </a:r>
          </a:p>
        </p:txBody>
      </p:sp>
      <p:sp>
        <p:nvSpPr>
          <p:cNvPr id="31805" name="Line 61"/>
          <p:cNvSpPr>
            <a:spLocks noChangeShapeType="1"/>
          </p:cNvSpPr>
          <p:nvPr/>
        </p:nvSpPr>
        <p:spPr bwMode="auto">
          <a:xfrm flipV="1">
            <a:off x="3505200" y="586740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806" name="Text Box 62"/>
          <p:cNvSpPr txBox="1">
            <a:spLocks noChangeArrowheads="1"/>
          </p:cNvSpPr>
          <p:nvPr/>
        </p:nvSpPr>
        <p:spPr bwMode="auto">
          <a:xfrm>
            <a:off x="2971800" y="6221413"/>
            <a:ext cx="11334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solidFill>
                  <a:srgbClr val="9933FF"/>
                </a:solidFill>
                <a:latin typeface="Arial" panose="020B0604020202020204" pitchFamily="34" charset="0"/>
              </a:rPr>
              <a:t>q</a:t>
            </a:r>
            <a:r>
              <a:rPr lang="en-US" altLang="en-US" sz="1600" b="1" baseline="-25000">
                <a:solidFill>
                  <a:srgbClr val="9933FF"/>
                </a:solidFill>
                <a:latin typeface="Arial" panose="020B0604020202020204" pitchFamily="34" charset="0"/>
              </a:rPr>
              <a:t>2</a:t>
            </a:r>
            <a:r>
              <a:rPr lang="en-US" altLang="en-US" sz="1600" b="1">
                <a:solidFill>
                  <a:srgbClr val="9933FF"/>
                </a:solidFill>
                <a:latin typeface="Arial" panose="020B0604020202020204" pitchFamily="34" charset="0"/>
              </a:rPr>
              <a:t> = 19.76</a:t>
            </a:r>
          </a:p>
        </p:txBody>
      </p:sp>
      <p:sp>
        <p:nvSpPr>
          <p:cNvPr id="31808" name="Text Box 64"/>
          <p:cNvSpPr txBox="1">
            <a:spLocks noChangeArrowheads="1"/>
          </p:cNvSpPr>
          <p:nvPr/>
        </p:nvSpPr>
        <p:spPr bwMode="auto">
          <a:xfrm>
            <a:off x="1828800" y="3505200"/>
            <a:ext cx="625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P ($)</a:t>
            </a:r>
          </a:p>
        </p:txBody>
      </p:sp>
      <p:sp>
        <p:nvSpPr>
          <p:cNvPr id="31809" name="Text Box 65"/>
          <p:cNvSpPr txBox="1">
            <a:spLocks noChangeArrowheads="1"/>
          </p:cNvSpPr>
          <p:nvPr/>
        </p:nvSpPr>
        <p:spPr bwMode="auto">
          <a:xfrm>
            <a:off x="5867400" y="914400"/>
            <a:ext cx="28543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MUC</a:t>
            </a:r>
            <a:r>
              <a:rPr lang="en-US" altLang="en-US" sz="1400">
                <a:latin typeface="Arial" panose="020B0604020202020204" pitchFamily="34" charset="0"/>
              </a:rPr>
              <a:t> is </a:t>
            </a:r>
            <a:r>
              <a:rPr lang="en-US" altLang="en-US" sz="1400" b="1" i="1">
                <a:latin typeface="Arial" panose="020B0604020202020204" pitchFamily="34" charset="0"/>
              </a:rPr>
              <a:t>marginal user cost</a:t>
            </a:r>
          </a:p>
          <a:p>
            <a:pPr eaLnBrk="1" hangingPunct="1"/>
            <a:r>
              <a:rPr lang="en-US" altLang="en-US" sz="1400" b="1">
                <a:latin typeface="Arial" panose="020B0604020202020204" pitchFamily="34" charset="0"/>
              </a:rPr>
              <a:t>MEC</a:t>
            </a:r>
            <a:r>
              <a:rPr lang="en-US" altLang="en-US" sz="1400">
                <a:latin typeface="Arial" panose="020B0604020202020204" pitchFamily="34" charset="0"/>
              </a:rPr>
              <a:t> is </a:t>
            </a:r>
            <a:r>
              <a:rPr lang="en-US" altLang="en-US" sz="1400" b="1" i="1">
                <a:latin typeface="Arial" panose="020B0604020202020204" pitchFamily="34" charset="0"/>
              </a:rPr>
              <a:t>marginal extraction cost</a:t>
            </a:r>
          </a:p>
        </p:txBody>
      </p:sp>
      <p:sp>
        <p:nvSpPr>
          <p:cNvPr id="31810" name="Text Box 66"/>
          <p:cNvSpPr txBox="1">
            <a:spLocks noChangeArrowheads="1"/>
          </p:cNvSpPr>
          <p:nvPr/>
        </p:nvSpPr>
        <p:spPr bwMode="auto">
          <a:xfrm>
            <a:off x="5029200" y="2819400"/>
            <a:ext cx="86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009900"/>
                </a:solidFill>
                <a:latin typeface="Arial" panose="020B0604020202020204" pitchFamily="34" charset="0"/>
              </a:rPr>
              <a:t>demand</a:t>
            </a:r>
          </a:p>
        </p:txBody>
      </p:sp>
      <p:sp>
        <p:nvSpPr>
          <p:cNvPr id="31811" name="Text Box 67"/>
          <p:cNvSpPr txBox="1">
            <a:spLocks noChangeArrowheads="1"/>
          </p:cNvSpPr>
          <p:nvPr/>
        </p:nvSpPr>
        <p:spPr bwMode="auto">
          <a:xfrm>
            <a:off x="5105400" y="5486400"/>
            <a:ext cx="863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solidFill>
                  <a:srgbClr val="009900"/>
                </a:solidFill>
                <a:latin typeface="Arial" panose="020B0604020202020204" pitchFamily="34" charset="0"/>
              </a:rPr>
              <a:t>demand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658586" y="381000"/>
            <a:ext cx="7772400" cy="685800"/>
          </a:xfrm>
        </p:spPr>
        <p:txBody>
          <a:bodyPr/>
          <a:lstStyle/>
          <a:p>
            <a:r>
              <a:rPr lang="en-US" altLang="en-US" sz="4000" b="1" dirty="0"/>
              <a:t>Conclusions/observations</a:t>
            </a:r>
          </a:p>
        </p:txBody>
      </p:sp>
      <p:sp>
        <p:nvSpPr>
          <p:cNvPr id="32771" name="Content Placeholder 4"/>
          <p:cNvSpPr>
            <a:spLocks noGrp="1"/>
          </p:cNvSpPr>
          <p:nvPr>
            <p:ph idx="1"/>
          </p:nvPr>
        </p:nvSpPr>
        <p:spPr>
          <a:xfrm>
            <a:off x="658586" y="1447800"/>
            <a:ext cx="8115300" cy="4419600"/>
          </a:xfrm>
        </p:spPr>
        <p:txBody>
          <a:bodyPr/>
          <a:lstStyle/>
          <a:p>
            <a:r>
              <a:rPr lang="en-US" altLang="en-US" sz="2800" dirty="0"/>
              <a:t>Because q</a:t>
            </a:r>
            <a:r>
              <a:rPr lang="en-US" altLang="en-US" sz="2800" baseline="-25000" dirty="0"/>
              <a:t>1</a:t>
            </a:r>
            <a:r>
              <a:rPr lang="en-US" altLang="en-US" sz="2800" dirty="0"/>
              <a:t> &gt; q</a:t>
            </a:r>
            <a:r>
              <a:rPr lang="en-US" altLang="en-US" sz="2800" baseline="-25000" dirty="0"/>
              <a:t>2</a:t>
            </a:r>
            <a:r>
              <a:rPr lang="en-US" altLang="en-US" sz="2800" dirty="0"/>
              <a:t>, p</a:t>
            </a:r>
            <a:r>
              <a:rPr lang="en-US" altLang="en-US" sz="2800" baseline="-25000" dirty="0"/>
              <a:t>1</a:t>
            </a:r>
            <a:r>
              <a:rPr lang="en-US" altLang="en-US" sz="2800" dirty="0"/>
              <a:t> &lt; p</a:t>
            </a:r>
            <a:r>
              <a:rPr lang="en-US" altLang="en-US" sz="2800" baseline="-25000" dirty="0"/>
              <a:t>2</a:t>
            </a:r>
          </a:p>
          <a:p>
            <a:endParaRPr lang="en-US" altLang="en-US" sz="2800" baseline="-25000" dirty="0"/>
          </a:p>
          <a:p>
            <a:r>
              <a:rPr lang="en-US" altLang="en-US" sz="2800" dirty="0"/>
              <a:t>Given MEC, higher p</a:t>
            </a:r>
            <a:r>
              <a:rPr lang="en-US" altLang="en-US" sz="2800" baseline="-25000" dirty="0"/>
              <a:t>2</a:t>
            </a:r>
            <a:r>
              <a:rPr lang="en-US" altLang="en-US" sz="2800" dirty="0"/>
              <a:t> implies higher MUC in future time periods </a:t>
            </a:r>
          </a:p>
          <a:p>
            <a:endParaRPr lang="en-US" altLang="en-US" sz="2800" dirty="0"/>
          </a:p>
          <a:p>
            <a:r>
              <a:rPr lang="en-US" altLang="en-US" sz="2800" dirty="0"/>
              <a:t>For a given p,  q1 &lt; q2 to equate PVMB1 = PVMB2   =&gt;  p &gt; MC = monopoly rents</a:t>
            </a:r>
          </a:p>
          <a:p>
            <a:endParaRPr lang="en-US" altLang="en-US" sz="2800" dirty="0"/>
          </a:p>
          <a:p>
            <a:r>
              <a:rPr lang="en-US" altLang="en-US" sz="2800" dirty="0"/>
              <a:t>As extraction continues, stock depletes so that MUC continuously increases for all future time periods</a:t>
            </a:r>
          </a:p>
        </p:txBody>
      </p:sp>
      <p:sp>
        <p:nvSpPr>
          <p:cNvPr id="3277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CE1D473-483D-4FF5-AD53-78F81DB09B2C}" type="slidenum">
              <a:rPr lang="en-US" altLang="en-US" sz="1400"/>
              <a:pPr eaLnBrk="1" hangingPunct="1"/>
              <a:t>36</a:t>
            </a:fld>
            <a:endParaRPr lang="en-US" altLang="en-US" sz="1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658586" y="190500"/>
            <a:ext cx="7772400" cy="1143000"/>
          </a:xfrm>
        </p:spPr>
        <p:txBody>
          <a:bodyPr/>
          <a:lstStyle/>
          <a:p>
            <a:r>
              <a:rPr lang="en-US" altLang="en-US" sz="3200" b="1" dirty="0"/>
              <a:t>Implications for Environmental Policy </a:t>
            </a:r>
          </a:p>
        </p:txBody>
      </p:sp>
      <p:sp>
        <p:nvSpPr>
          <p:cNvPr id="32771" name="Content Placeholder 4"/>
          <p:cNvSpPr>
            <a:spLocks noGrp="1"/>
          </p:cNvSpPr>
          <p:nvPr>
            <p:ph idx="1"/>
          </p:nvPr>
        </p:nvSpPr>
        <p:spPr>
          <a:xfrm>
            <a:off x="304800" y="1676400"/>
            <a:ext cx="8153400" cy="4419600"/>
          </a:xfrm>
        </p:spPr>
        <p:txBody>
          <a:bodyPr/>
          <a:lstStyle/>
          <a:p>
            <a:pPr algn="just">
              <a:buFont typeface="Wingdings" panose="05000000000000000000" pitchFamily="2" charset="2"/>
              <a:buChar char="ü"/>
            </a:pPr>
            <a:r>
              <a:rPr lang="en-US" sz="2400" dirty="0">
                <a:latin typeface="Calibri" panose="020F0502020204030204" pitchFamily="34" charset="0"/>
              </a:rPr>
              <a:t>Many </a:t>
            </a:r>
            <a:r>
              <a:rPr lang="en-US" sz="2400" b="1" dirty="0">
                <a:latin typeface="Calibri" panose="020F0502020204030204" pitchFamily="34" charset="0"/>
              </a:rPr>
              <a:t>unsustainable</a:t>
            </a:r>
            <a:r>
              <a:rPr lang="en-US" sz="2400" dirty="0">
                <a:latin typeface="Calibri" panose="020F0502020204030204" pitchFamily="34" charset="0"/>
              </a:rPr>
              <a:t> allocations are the result of </a:t>
            </a:r>
            <a:r>
              <a:rPr lang="en-US" sz="2400" b="1" dirty="0">
                <a:latin typeface="Calibri" panose="020F0502020204030204" pitchFamily="34" charset="0"/>
              </a:rPr>
              <a:t>inefficient</a:t>
            </a:r>
            <a:r>
              <a:rPr lang="en-US" sz="2400" dirty="0">
                <a:latin typeface="Calibri" panose="020F0502020204030204" pitchFamily="34" charset="0"/>
              </a:rPr>
              <a:t> behavior. </a:t>
            </a:r>
          </a:p>
          <a:p>
            <a:pPr algn="just">
              <a:buFont typeface="Wingdings" panose="05000000000000000000" pitchFamily="2" charset="2"/>
              <a:buChar char="ü"/>
            </a:pPr>
            <a:endParaRPr lang="en-US" sz="2400" dirty="0">
              <a:latin typeface="Calibri" panose="020F0502020204030204" pitchFamily="34" charset="0"/>
            </a:endParaRPr>
          </a:p>
          <a:p>
            <a:pPr algn="just">
              <a:buFont typeface="Wingdings" panose="05000000000000000000" pitchFamily="2" charset="2"/>
              <a:buChar char="ü"/>
            </a:pPr>
            <a:r>
              <a:rPr lang="en-US" sz="2400" dirty="0">
                <a:latin typeface="Calibri" panose="020F0502020204030204" pitchFamily="34" charset="0"/>
              </a:rPr>
              <a:t>Correcting the inefficiency can either restore sustainability or move the economy a long way in that direction.</a:t>
            </a:r>
          </a:p>
          <a:p>
            <a:pPr algn="just">
              <a:buFont typeface="Wingdings" panose="05000000000000000000" pitchFamily="2" charset="2"/>
              <a:buChar char="ü"/>
            </a:pPr>
            <a:endParaRPr lang="en-US" sz="2400" dirty="0">
              <a:latin typeface="Calibri" panose="020F0502020204030204" pitchFamily="34" charset="0"/>
            </a:endParaRPr>
          </a:p>
          <a:p>
            <a:pPr algn="just">
              <a:buFont typeface="Wingdings" panose="05000000000000000000" pitchFamily="2" charset="2"/>
              <a:buChar char="ü"/>
            </a:pPr>
            <a:r>
              <a:rPr lang="en-US" sz="2400" dirty="0">
                <a:latin typeface="Calibri" panose="020F0502020204030204" pitchFamily="34" charset="0"/>
              </a:rPr>
              <a:t>The combination of </a:t>
            </a:r>
            <a:r>
              <a:rPr lang="en-US" sz="2400" b="1" dirty="0">
                <a:latin typeface="Calibri" panose="020F0502020204030204" pitchFamily="34" charset="0"/>
              </a:rPr>
              <a:t>efficiency</a:t>
            </a:r>
            <a:r>
              <a:rPr lang="en-US" sz="2400" dirty="0">
                <a:latin typeface="Calibri" panose="020F0502020204030204" pitchFamily="34" charset="0"/>
              </a:rPr>
              <a:t> with </a:t>
            </a:r>
            <a:r>
              <a:rPr lang="en-US" sz="2400" b="1" dirty="0">
                <a:latin typeface="Calibri" panose="020F0502020204030204" pitchFamily="34" charset="0"/>
              </a:rPr>
              <a:t>sustainability</a:t>
            </a:r>
            <a:r>
              <a:rPr lang="en-US" sz="2400" dirty="0">
                <a:latin typeface="Calibri" panose="020F0502020204030204" pitchFamily="34" charset="0"/>
              </a:rPr>
              <a:t> turns out to be very helpful in guiding environmental </a:t>
            </a:r>
            <a:r>
              <a:rPr lang="en-US" sz="2400" b="1" dirty="0">
                <a:latin typeface="Calibri" panose="020F0502020204030204" pitchFamily="34" charset="0"/>
              </a:rPr>
              <a:t>policymaking</a:t>
            </a:r>
            <a:r>
              <a:rPr lang="en-US" sz="2400" dirty="0">
                <a:latin typeface="Calibri" panose="020F0502020204030204" pitchFamily="34" charset="0"/>
              </a:rPr>
              <a:t>. </a:t>
            </a:r>
          </a:p>
          <a:p>
            <a:pPr algn="just">
              <a:buFont typeface="Wingdings" panose="05000000000000000000" pitchFamily="2" charset="2"/>
              <a:buChar char="ü"/>
            </a:pPr>
            <a:endParaRPr lang="en-US" sz="2400" dirty="0">
              <a:latin typeface="Calibri" panose="020F0502020204030204" pitchFamily="34" charset="0"/>
            </a:endParaRPr>
          </a:p>
          <a:p>
            <a:pPr algn="just">
              <a:buFont typeface="Wingdings" panose="05000000000000000000" pitchFamily="2" charset="2"/>
              <a:buChar char="ü"/>
            </a:pPr>
            <a:r>
              <a:rPr lang="en-US" sz="2400" dirty="0">
                <a:latin typeface="Calibri" panose="020F0502020204030204" pitchFamily="34" charset="0"/>
              </a:rPr>
              <a:t>Do our economic and political institutions produce outcomes that are both </a:t>
            </a:r>
            <a:r>
              <a:rPr lang="en-US" sz="2400" b="1" dirty="0">
                <a:latin typeface="Calibri" panose="020F0502020204030204" pitchFamily="34" charset="0"/>
              </a:rPr>
              <a:t>efficient</a:t>
            </a:r>
            <a:r>
              <a:rPr lang="en-US" sz="2400" dirty="0">
                <a:latin typeface="Calibri" panose="020F0502020204030204" pitchFamily="34" charset="0"/>
              </a:rPr>
              <a:t> and </a:t>
            </a:r>
            <a:r>
              <a:rPr lang="en-US" sz="2400" b="1" dirty="0">
                <a:latin typeface="Calibri" panose="020F0502020204030204" pitchFamily="34" charset="0"/>
              </a:rPr>
              <a:t>sustainable</a:t>
            </a:r>
            <a:r>
              <a:rPr lang="en-US" sz="2400" dirty="0">
                <a:latin typeface="Calibri" panose="020F0502020204030204" pitchFamily="34" charset="0"/>
              </a:rPr>
              <a:t>?</a:t>
            </a:r>
            <a:endParaRPr lang="en-US" altLang="en-US" sz="2400" dirty="0">
              <a:latin typeface="Calibri" panose="020F0502020204030204" pitchFamily="34" charset="0"/>
            </a:endParaRPr>
          </a:p>
        </p:txBody>
      </p:sp>
      <p:sp>
        <p:nvSpPr>
          <p:cNvPr id="3277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CE1D473-483D-4FF5-AD53-78F81DB09B2C}" type="slidenum">
              <a:rPr lang="en-US" altLang="en-US" sz="1400"/>
              <a:pPr eaLnBrk="1" hangingPunct="1"/>
              <a:t>37</a:t>
            </a:fld>
            <a:endParaRPr lang="en-US" altLang="en-US" sz="1400"/>
          </a:p>
        </p:txBody>
      </p:sp>
    </p:spTree>
    <p:extLst>
      <p:ext uri="{BB962C8B-B14F-4D97-AF65-F5344CB8AC3E}">
        <p14:creationId xmlns:p14="http://schemas.microsoft.com/office/powerpoint/2010/main" val="3360520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4D65CB2-443D-4F81-BE35-0C20F773F803}" type="slidenum">
              <a:rPr lang="en-US" altLang="en-US" sz="1400"/>
              <a:pPr eaLnBrk="1" hangingPunct="1"/>
              <a:t>4</a:t>
            </a:fld>
            <a:endParaRPr lang="en-US" altLang="en-US" sz="1400"/>
          </a:p>
        </p:txBody>
      </p:sp>
      <p:sp>
        <p:nvSpPr>
          <p:cNvPr id="11267" name="Rectangle 1026"/>
          <p:cNvSpPr>
            <a:spLocks noChangeArrowheads="1"/>
          </p:cNvSpPr>
          <p:nvPr/>
        </p:nvSpPr>
        <p:spPr bwMode="auto">
          <a:xfrm>
            <a:off x="685800" y="381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dirty="0">
                <a:solidFill>
                  <a:srgbClr val="0070C0"/>
                </a:solidFill>
                <a:latin typeface="Calibri" panose="020F0502020204030204" pitchFamily="34" charset="0"/>
              </a:rPr>
              <a:t>Static efficiency vs Dynamic efficiency </a:t>
            </a:r>
          </a:p>
        </p:txBody>
      </p:sp>
      <p:sp>
        <p:nvSpPr>
          <p:cNvPr id="11268" name="Rectangle 1027"/>
          <p:cNvSpPr>
            <a:spLocks noChangeArrowheads="1"/>
          </p:cNvSpPr>
          <p:nvPr/>
        </p:nvSpPr>
        <p:spPr bwMode="auto">
          <a:xfrm>
            <a:off x="152400" y="1295399"/>
            <a:ext cx="8839200" cy="5393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457200" indent="-457200" algn="just" eaLnBrk="1" hangingPunct="1">
              <a:lnSpc>
                <a:spcPct val="150000"/>
              </a:lnSpc>
              <a:spcBef>
                <a:spcPct val="20000"/>
              </a:spcBef>
              <a:buFont typeface="+mj-lt"/>
              <a:buAutoNum type="arabicParenR"/>
            </a:pPr>
            <a:r>
              <a:rPr lang="en-US" altLang="en-US" b="1" dirty="0">
                <a:latin typeface="+mj-lt"/>
              </a:rPr>
              <a:t>Static efficiency</a:t>
            </a:r>
          </a:p>
          <a:p>
            <a:pPr marL="457200" indent="-457200" algn="just" eaLnBrk="1" hangingPunct="1">
              <a:lnSpc>
                <a:spcPct val="150000"/>
              </a:lnSpc>
              <a:spcBef>
                <a:spcPct val="20000"/>
              </a:spcBef>
              <a:buFont typeface="+mj-lt"/>
              <a:buAutoNum type="arabicParenR"/>
            </a:pPr>
            <a:endParaRPr lang="en-US" altLang="en-US" sz="1200" b="1" dirty="0">
              <a:latin typeface="+mj-lt"/>
            </a:endParaRPr>
          </a:p>
          <a:p>
            <a:pPr algn="just" eaLnBrk="1" hangingPunct="1">
              <a:lnSpc>
                <a:spcPct val="150000"/>
              </a:lnSpc>
              <a:spcBef>
                <a:spcPct val="20000"/>
              </a:spcBef>
              <a:buFont typeface="Wingdings" panose="05000000000000000000" pitchFamily="2" charset="2"/>
              <a:buChar char="ü"/>
            </a:pPr>
            <a:r>
              <a:rPr lang="en-US" altLang="en-US" sz="2700" dirty="0">
                <a:latin typeface="+mj-lt"/>
              </a:rPr>
              <a:t>Static efficiency exists when resource decision in different time periods are independent.</a:t>
            </a:r>
          </a:p>
          <a:p>
            <a:pPr algn="just" eaLnBrk="1" hangingPunct="1">
              <a:lnSpc>
                <a:spcPct val="150000"/>
              </a:lnSpc>
              <a:spcBef>
                <a:spcPct val="20000"/>
              </a:spcBef>
              <a:buFont typeface="Wingdings" panose="05000000000000000000" pitchFamily="2" charset="2"/>
              <a:buChar char="ü"/>
            </a:pPr>
            <a:endParaRPr lang="en-US" altLang="en-US" sz="1200" dirty="0">
              <a:latin typeface="+mj-lt"/>
            </a:endParaRPr>
          </a:p>
          <a:p>
            <a:pPr algn="just" eaLnBrk="1" hangingPunct="1">
              <a:lnSpc>
                <a:spcPct val="150000"/>
              </a:lnSpc>
              <a:spcBef>
                <a:spcPct val="20000"/>
              </a:spcBef>
              <a:buFont typeface="Wingdings" panose="05000000000000000000" pitchFamily="2" charset="2"/>
              <a:buChar char="ü"/>
            </a:pPr>
            <a:r>
              <a:rPr lang="en-US" altLang="en-US" sz="2700" dirty="0">
                <a:latin typeface="+mj-lt"/>
              </a:rPr>
              <a:t>Maximizing net social benefit (producer surplus and consumer surplus) in each time period.</a:t>
            </a:r>
          </a:p>
          <a:p>
            <a:pPr marL="1257300" lvl="2" indent="-342900" algn="just" eaLnBrk="1" hangingPunct="1">
              <a:spcBef>
                <a:spcPct val="20000"/>
              </a:spcBef>
              <a:buFont typeface="Wingdings" panose="05000000000000000000" pitchFamily="2" charset="2"/>
              <a:buChar char="§"/>
            </a:pPr>
            <a:r>
              <a:rPr lang="en-US" altLang="en-US" sz="2700" dirty="0">
                <a:latin typeface="+mj-lt"/>
              </a:rPr>
              <a:t>Efficiency in consumption</a:t>
            </a:r>
          </a:p>
          <a:p>
            <a:pPr marL="1257300" lvl="2" indent="-342900" algn="just" eaLnBrk="1" hangingPunct="1">
              <a:spcBef>
                <a:spcPct val="20000"/>
              </a:spcBef>
              <a:buFont typeface="Wingdings" panose="05000000000000000000" pitchFamily="2" charset="2"/>
              <a:buChar char="§"/>
            </a:pPr>
            <a:r>
              <a:rPr lang="en-US" altLang="en-US" sz="2700" dirty="0">
                <a:latin typeface="+mj-lt"/>
              </a:rPr>
              <a:t>Efficiency in product mix</a:t>
            </a:r>
          </a:p>
          <a:p>
            <a:pPr marL="1257300" lvl="2" indent="-342900" algn="just" eaLnBrk="1" hangingPunct="1">
              <a:spcBef>
                <a:spcPct val="20000"/>
              </a:spcBef>
              <a:buFont typeface="Wingdings" panose="05000000000000000000" pitchFamily="2" charset="2"/>
              <a:buChar char="§"/>
            </a:pPr>
            <a:r>
              <a:rPr lang="en-US" altLang="en-US" sz="2700" dirty="0">
                <a:latin typeface="+mj-lt"/>
              </a:rPr>
              <a:t>Efficiency in resource mix</a:t>
            </a:r>
          </a:p>
        </p:txBody>
      </p:sp>
    </p:spTree>
    <p:extLst>
      <p:ext uri="{BB962C8B-B14F-4D97-AF65-F5344CB8AC3E}">
        <p14:creationId xmlns:p14="http://schemas.microsoft.com/office/powerpoint/2010/main" val="424342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4D65CB2-443D-4F81-BE35-0C20F773F803}" type="slidenum">
              <a:rPr lang="en-US" altLang="en-US" sz="1400"/>
              <a:pPr eaLnBrk="1" hangingPunct="1"/>
              <a:t>5</a:t>
            </a:fld>
            <a:endParaRPr lang="en-US" altLang="en-US" sz="1400"/>
          </a:p>
        </p:txBody>
      </p:sp>
      <p:sp>
        <p:nvSpPr>
          <p:cNvPr id="11268" name="Rectangle 1027"/>
          <p:cNvSpPr>
            <a:spLocks noChangeArrowheads="1"/>
          </p:cNvSpPr>
          <p:nvPr/>
        </p:nvSpPr>
        <p:spPr bwMode="auto">
          <a:xfrm>
            <a:off x="304800" y="865415"/>
            <a:ext cx="8458200" cy="5393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457200" indent="-457200" algn="just" eaLnBrk="1" hangingPunct="1">
              <a:lnSpc>
                <a:spcPct val="150000"/>
              </a:lnSpc>
              <a:spcBef>
                <a:spcPct val="20000"/>
              </a:spcBef>
              <a:buFont typeface="+mj-lt"/>
              <a:buAutoNum type="arabicPeriod" startAt="2"/>
            </a:pPr>
            <a:r>
              <a:rPr lang="en-US" altLang="en-US" sz="2800" b="1" dirty="0">
                <a:latin typeface="Calibri" panose="020F0502020204030204" pitchFamily="34" charset="0"/>
              </a:rPr>
              <a:t>Dynamic efficiency</a:t>
            </a:r>
          </a:p>
          <a:p>
            <a:pPr algn="just" eaLnBrk="1" hangingPunct="1">
              <a:lnSpc>
                <a:spcPct val="150000"/>
              </a:lnSpc>
              <a:spcBef>
                <a:spcPct val="20000"/>
              </a:spcBef>
              <a:buFont typeface="Wingdings" panose="05000000000000000000" pitchFamily="2" charset="2"/>
              <a:buChar char="ü"/>
            </a:pPr>
            <a:endParaRPr lang="en-US" altLang="en-US" sz="2800" dirty="0">
              <a:latin typeface="Calibri" panose="020F0502020204030204" pitchFamily="34" charset="0"/>
            </a:endParaRPr>
          </a:p>
          <a:p>
            <a:pPr algn="just" eaLnBrk="1" hangingPunct="1">
              <a:lnSpc>
                <a:spcPct val="150000"/>
              </a:lnSpc>
              <a:spcBef>
                <a:spcPct val="20000"/>
              </a:spcBef>
              <a:buFont typeface="Wingdings" panose="05000000000000000000" pitchFamily="2" charset="2"/>
              <a:buChar char="ü"/>
            </a:pPr>
            <a:r>
              <a:rPr lang="en-US" altLang="en-US" sz="2800" dirty="0">
                <a:latin typeface="Calibri" panose="020F0502020204030204" pitchFamily="34" charset="0"/>
              </a:rPr>
              <a:t>Resource use decisions based on </a:t>
            </a:r>
            <a:r>
              <a:rPr lang="en-US" altLang="en-US" sz="2800" b="1" dirty="0">
                <a:latin typeface="Calibri" panose="020F0502020204030204" pitchFamily="34" charset="0"/>
              </a:rPr>
              <a:t>market dynamics</a:t>
            </a:r>
            <a:r>
              <a:rPr lang="en-US" altLang="en-US" sz="2800" dirty="0">
                <a:latin typeface="Calibri" panose="020F0502020204030204" pitchFamily="34" charset="0"/>
              </a:rPr>
              <a:t>. </a:t>
            </a:r>
          </a:p>
          <a:p>
            <a:pPr algn="just" eaLnBrk="1" hangingPunct="1">
              <a:lnSpc>
                <a:spcPct val="150000"/>
              </a:lnSpc>
              <a:spcBef>
                <a:spcPct val="20000"/>
              </a:spcBef>
              <a:buFont typeface="Wingdings" panose="05000000000000000000" pitchFamily="2" charset="2"/>
              <a:buChar char="ü"/>
            </a:pPr>
            <a:endParaRPr lang="en-US" altLang="en-US" sz="2800" dirty="0">
              <a:latin typeface="Calibri" panose="020F0502020204030204" pitchFamily="34" charset="0"/>
            </a:endParaRPr>
          </a:p>
          <a:p>
            <a:pPr algn="just" eaLnBrk="1" hangingPunct="1">
              <a:lnSpc>
                <a:spcPct val="150000"/>
              </a:lnSpc>
              <a:spcBef>
                <a:spcPct val="20000"/>
              </a:spcBef>
              <a:buFont typeface="Wingdings" panose="05000000000000000000" pitchFamily="2" charset="2"/>
              <a:buChar char="ü"/>
            </a:pPr>
            <a:r>
              <a:rPr lang="en-US" altLang="en-US" sz="2800" b="1" dirty="0">
                <a:latin typeface="Calibri" panose="020F0502020204030204" pitchFamily="34" charset="0"/>
              </a:rPr>
              <a:t>Market dynamics: </a:t>
            </a:r>
            <a:r>
              <a:rPr lang="en-US" altLang="en-US" sz="2800" dirty="0">
                <a:latin typeface="Calibri" panose="020F0502020204030204" pitchFamily="34" charset="0"/>
              </a:rPr>
              <a:t>market variation due to interactions between resource extraction and resource stock overtime. </a:t>
            </a:r>
          </a:p>
        </p:txBody>
      </p:sp>
    </p:spTree>
    <p:extLst>
      <p:ext uri="{BB962C8B-B14F-4D97-AF65-F5344CB8AC3E}">
        <p14:creationId xmlns:p14="http://schemas.microsoft.com/office/powerpoint/2010/main" val="111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4D65CB2-443D-4F81-BE35-0C20F773F803}" type="slidenum">
              <a:rPr lang="en-US" altLang="en-US" sz="1400"/>
              <a:pPr eaLnBrk="1" hangingPunct="1"/>
              <a:t>6</a:t>
            </a:fld>
            <a:endParaRPr lang="en-US" altLang="en-US" sz="1400"/>
          </a:p>
        </p:txBody>
      </p:sp>
      <p:sp>
        <p:nvSpPr>
          <p:cNvPr id="11267" name="Rectangle 1026"/>
          <p:cNvSpPr>
            <a:spLocks noChangeArrowheads="1"/>
          </p:cNvSpPr>
          <p:nvPr/>
        </p:nvSpPr>
        <p:spPr bwMode="auto">
          <a:xfrm>
            <a:off x="685800" y="3810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200" b="1" dirty="0">
                <a:solidFill>
                  <a:schemeClr val="tx2"/>
                </a:solidFill>
                <a:latin typeface="Calibri" panose="020F0502020204030204" pitchFamily="34" charset="0"/>
              </a:rPr>
              <a:t>Modelling Market Dynamics</a:t>
            </a:r>
          </a:p>
        </p:txBody>
      </p:sp>
      <mc:AlternateContent xmlns:mc="http://schemas.openxmlformats.org/markup-compatibility/2006">
        <mc:Choice xmlns:a14="http://schemas.microsoft.com/office/drawing/2010/main" Requires="a14">
          <p:sp>
            <p:nvSpPr>
              <p:cNvPr id="11268" name="Rectangle 1027"/>
              <p:cNvSpPr>
                <a:spLocks noChangeArrowheads="1"/>
              </p:cNvSpPr>
              <p:nvPr/>
            </p:nvSpPr>
            <p:spPr bwMode="auto">
              <a:xfrm>
                <a:off x="152400" y="1295399"/>
                <a:ext cx="8839200" cy="53938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buFont typeface="Wingdings" panose="05000000000000000000" pitchFamily="2" charset="2"/>
                  <a:buChar char="ü"/>
                </a:pPr>
                <a:r>
                  <a:rPr lang="en-US" altLang="en-US" sz="2600" b="1" dirty="0">
                    <a:latin typeface="Calibri" panose="020F0502020204030204" pitchFamily="34" charset="0"/>
                  </a:rPr>
                  <a:t>Demand function</a:t>
                </a:r>
                <a:r>
                  <a:rPr lang="en-US" altLang="en-US" b="1" dirty="0"/>
                  <a:t>: </a:t>
                </a:r>
                <a14:m>
                  <m:oMath xmlns:m="http://schemas.openxmlformats.org/officeDocument/2006/math">
                    <m:sSub>
                      <m:sSubPr>
                        <m:ctrlPr>
                          <a:rPr lang="en-US" altLang="en-US" b="1" i="1" dirty="0" smtClean="0">
                            <a:latin typeface="Cambria Math" panose="02040503050406030204" pitchFamily="18" charset="0"/>
                          </a:rPr>
                        </m:ctrlPr>
                      </m:sSubPr>
                      <m:e>
                        <m:r>
                          <a:rPr lang="en-US" altLang="en-US" b="1" i="0" dirty="0" smtClean="0">
                            <a:latin typeface="Cambria Math" panose="02040503050406030204" pitchFamily="18" charset="0"/>
                          </a:rPr>
                          <m:t>𝐏</m:t>
                        </m:r>
                      </m:e>
                      <m:sub>
                        <m:r>
                          <a:rPr lang="en-US" altLang="en-US" b="1" i="0" dirty="0" smtClean="0">
                            <a:latin typeface="Cambria Math" panose="02040503050406030204" pitchFamily="18" charset="0"/>
                          </a:rPr>
                          <m:t>𝐭</m:t>
                        </m:r>
                      </m:sub>
                    </m:sSub>
                    <m:r>
                      <a:rPr lang="en-US" altLang="en-US" b="1" i="0" dirty="0" smtClean="0">
                        <a:latin typeface="Cambria Math" panose="02040503050406030204" pitchFamily="18" charset="0"/>
                      </a:rPr>
                      <m:t>=</m:t>
                    </m:r>
                    <m:r>
                      <a:rPr lang="en-US" altLang="en-US" b="1" i="0" dirty="0" smtClean="0">
                        <a:latin typeface="Cambria Math" panose="02040503050406030204" pitchFamily="18" charset="0"/>
                      </a:rPr>
                      <m:t>𝐟</m:t>
                    </m:r>
                    <m:r>
                      <a:rPr lang="en-US" altLang="en-US" b="1" i="0" dirty="0" smtClean="0">
                        <a:latin typeface="Cambria Math" panose="02040503050406030204" pitchFamily="18" charset="0"/>
                      </a:rPr>
                      <m:t>(</m:t>
                    </m:r>
                    <m:sSub>
                      <m:sSubPr>
                        <m:ctrlPr>
                          <a:rPr lang="en-US" altLang="en-US" b="1" i="1" dirty="0" smtClean="0">
                            <a:latin typeface="Cambria Math" panose="02040503050406030204" pitchFamily="18" charset="0"/>
                          </a:rPr>
                        </m:ctrlPr>
                      </m:sSubPr>
                      <m:e>
                        <m:r>
                          <a:rPr lang="en-US" altLang="en-US" b="1" i="0" dirty="0" smtClean="0">
                            <a:latin typeface="Cambria Math" panose="02040503050406030204" pitchFamily="18" charset="0"/>
                          </a:rPr>
                          <m:t>𝐐𝐝</m:t>
                        </m:r>
                      </m:e>
                      <m:sub>
                        <m:r>
                          <a:rPr lang="en-US" altLang="en-US" b="1" i="0" dirty="0" smtClean="0">
                            <a:latin typeface="Cambria Math" panose="02040503050406030204" pitchFamily="18" charset="0"/>
                          </a:rPr>
                          <m:t>𝐭</m:t>
                        </m:r>
                      </m:sub>
                    </m:sSub>
                    <m:r>
                      <a:rPr lang="en-US" altLang="en-US" b="1" i="0" dirty="0" smtClean="0">
                        <a:latin typeface="Cambria Math" panose="02040503050406030204" pitchFamily="18" charset="0"/>
                      </a:rPr>
                      <m:t>,</m:t>
                    </m:r>
                    <m:sSub>
                      <m:sSubPr>
                        <m:ctrlPr>
                          <a:rPr lang="en-US" altLang="en-US" b="1" i="1" dirty="0">
                            <a:latin typeface="Cambria Math" panose="02040503050406030204" pitchFamily="18" charset="0"/>
                          </a:rPr>
                        </m:ctrlPr>
                      </m:sSubPr>
                      <m:e>
                        <m:r>
                          <a:rPr lang="en-US" altLang="en-US" b="1" i="0" dirty="0">
                            <a:latin typeface="Cambria Math" panose="02040503050406030204" pitchFamily="18" charset="0"/>
                          </a:rPr>
                          <m:t>𝐐𝐝</m:t>
                        </m:r>
                      </m:e>
                      <m:sub>
                        <m:r>
                          <a:rPr lang="en-US" altLang="en-US" b="1" i="0" dirty="0">
                            <a:latin typeface="Cambria Math" panose="02040503050406030204" pitchFamily="18" charset="0"/>
                          </a:rPr>
                          <m:t>𝐭</m:t>
                        </m:r>
                        <m:r>
                          <a:rPr lang="en-US" altLang="en-US" b="1" i="0" dirty="0">
                            <a:latin typeface="Cambria Math" panose="02040503050406030204" pitchFamily="18" charset="0"/>
                          </a:rPr>
                          <m:t>−</m:t>
                        </m:r>
                        <m:r>
                          <a:rPr lang="en-US" altLang="en-US" b="1" i="0" dirty="0">
                            <a:latin typeface="Cambria Math" panose="02040503050406030204" pitchFamily="18" charset="0"/>
                          </a:rPr>
                          <m:t>𝟏</m:t>
                        </m:r>
                      </m:sub>
                    </m:sSub>
                    <m:r>
                      <a:rPr lang="en-US" altLang="en-US" b="1" i="0" dirty="0" smtClean="0">
                        <a:latin typeface="Cambria Math" panose="02040503050406030204" pitchFamily="18" charset="0"/>
                      </a:rPr>
                      <m:t>,</m:t>
                    </m:r>
                    <m:sSub>
                      <m:sSubPr>
                        <m:ctrlPr>
                          <a:rPr lang="en-US" altLang="en-US" b="1" i="1" dirty="0" smtClean="0">
                            <a:latin typeface="Cambria Math" panose="02040503050406030204" pitchFamily="18" charset="0"/>
                          </a:rPr>
                        </m:ctrlPr>
                      </m:sSubPr>
                      <m:e>
                        <m:r>
                          <a:rPr lang="en-US" altLang="en-US" b="1" i="0" dirty="0" smtClean="0">
                            <a:latin typeface="Cambria Math" panose="02040503050406030204" pitchFamily="18" charset="0"/>
                          </a:rPr>
                          <m:t>𝐑</m:t>
                        </m:r>
                      </m:e>
                      <m:sub>
                        <m:r>
                          <a:rPr lang="en-US" altLang="en-US" b="1" i="0" dirty="0" smtClean="0">
                            <a:latin typeface="Cambria Math" panose="02040503050406030204" pitchFamily="18" charset="0"/>
                          </a:rPr>
                          <m:t>𝐭</m:t>
                        </m:r>
                      </m:sub>
                    </m:sSub>
                    <m:r>
                      <a:rPr lang="en-US" altLang="en-US" b="1" i="0" dirty="0" smtClean="0">
                        <a:latin typeface="Cambria Math" panose="02040503050406030204" pitchFamily="18" charset="0"/>
                      </a:rPr>
                      <m:t>) </m:t>
                    </m:r>
                  </m:oMath>
                </a14:m>
                <a:r>
                  <a:rPr lang="en-US" altLang="en-US" b="1" dirty="0"/>
                  <a:t>   </a:t>
                </a:r>
              </a:p>
              <a:p>
                <a:pPr eaLnBrk="1" hangingPunct="1">
                  <a:lnSpc>
                    <a:spcPct val="90000"/>
                  </a:lnSpc>
                  <a:spcBef>
                    <a:spcPct val="20000"/>
                  </a:spcBef>
                  <a:buFontTx/>
                  <a:buChar char="•"/>
                </a:pPr>
                <a:endParaRPr lang="en-US" altLang="en-US" b="1" dirty="0"/>
              </a:p>
              <a:p>
                <a:pPr algn="just" eaLnBrk="1" hangingPunct="1">
                  <a:lnSpc>
                    <a:spcPct val="90000"/>
                  </a:lnSpc>
                  <a:spcBef>
                    <a:spcPct val="20000"/>
                  </a:spcBef>
                  <a:buFont typeface="Arial" panose="020B0604020202020204" pitchFamily="34" charset="0"/>
                  <a:buChar char="•"/>
                </a:pPr>
                <a:r>
                  <a:rPr lang="en-US" altLang="en-US" dirty="0"/>
                  <a:t>Pt = the price of non-resource in period t</a:t>
                </a:r>
              </a:p>
              <a:p>
                <a:pPr algn="just" eaLnBrk="1" hangingPunct="1">
                  <a:lnSpc>
                    <a:spcPct val="90000"/>
                  </a:lnSpc>
                  <a:spcBef>
                    <a:spcPct val="20000"/>
                  </a:spcBef>
                  <a:buFont typeface="Arial" panose="020B0604020202020204" pitchFamily="34" charset="0"/>
                  <a:buChar char="•"/>
                </a:pPr>
                <a:r>
                  <a:rPr lang="en-US" altLang="en-US" dirty="0" err="1"/>
                  <a:t>Qdt</a:t>
                </a:r>
                <a:r>
                  <a:rPr lang="en-US" altLang="en-US" dirty="0"/>
                  <a:t> = </a:t>
                </a:r>
                <a:r>
                  <a:rPr lang="en-US" altLang="en-US" dirty="0" err="1"/>
                  <a:t>qtty</a:t>
                </a:r>
                <a:r>
                  <a:rPr lang="en-US" altLang="en-US" dirty="0"/>
                  <a:t> demanded of non-renewable resource in period t</a:t>
                </a:r>
              </a:p>
              <a:p>
                <a:pPr algn="just" eaLnBrk="1" hangingPunct="1">
                  <a:lnSpc>
                    <a:spcPct val="90000"/>
                  </a:lnSpc>
                  <a:spcBef>
                    <a:spcPct val="20000"/>
                  </a:spcBef>
                  <a:buFont typeface="Arial" panose="020B0604020202020204" pitchFamily="34" charset="0"/>
                  <a:buChar char="•"/>
                </a:pPr>
                <a:r>
                  <a:rPr lang="en-US" altLang="en-US" dirty="0"/>
                  <a:t>Qdt-1 = </a:t>
                </a:r>
                <a:r>
                  <a:rPr lang="en-US" altLang="en-US" dirty="0" err="1"/>
                  <a:t>qtty</a:t>
                </a:r>
                <a:r>
                  <a:rPr lang="en-US" altLang="en-US" dirty="0"/>
                  <a:t> demanded of non-renewable r/</a:t>
                </a:r>
                <a:r>
                  <a:rPr lang="en-US" altLang="en-US" dirty="0" err="1"/>
                  <a:t>ce</a:t>
                </a:r>
                <a:r>
                  <a:rPr lang="en-US" altLang="en-US" dirty="0"/>
                  <a:t> in previous period t-1</a:t>
                </a:r>
              </a:p>
              <a:p>
                <a:pPr algn="just" eaLnBrk="1" hangingPunct="1">
                  <a:lnSpc>
                    <a:spcPct val="90000"/>
                  </a:lnSpc>
                  <a:spcBef>
                    <a:spcPct val="20000"/>
                  </a:spcBef>
                  <a:buFont typeface="Arial" panose="020B0604020202020204" pitchFamily="34" charset="0"/>
                  <a:buChar char="•"/>
                </a:pPr>
                <a:r>
                  <a:rPr lang="en-US" altLang="en-US" dirty="0"/>
                  <a:t>Rt = demand shifters in period t (preferences, income, quantity demanded of substitutes, ….)</a:t>
                </a:r>
              </a:p>
              <a:p>
                <a:pPr lvl="1" indent="-342900" eaLnBrk="1" hangingPunct="1">
                  <a:lnSpc>
                    <a:spcPct val="90000"/>
                  </a:lnSpc>
                  <a:spcBef>
                    <a:spcPct val="20000"/>
                  </a:spcBef>
                  <a:buFont typeface="Arial" panose="020B0604020202020204" pitchFamily="34" charset="0"/>
                  <a:buChar char="•"/>
                </a:pPr>
                <a:endParaRPr lang="en-US" altLang="en-US" dirty="0"/>
              </a:p>
              <a:p>
                <a:pPr eaLnBrk="1" hangingPunct="1">
                  <a:lnSpc>
                    <a:spcPct val="90000"/>
                  </a:lnSpc>
                  <a:spcBef>
                    <a:spcPct val="20000"/>
                  </a:spcBef>
                  <a:buFont typeface="Wingdings" panose="05000000000000000000" pitchFamily="2" charset="2"/>
                  <a:buChar char="ü"/>
                </a:pPr>
                <a:r>
                  <a:rPr lang="en-US" altLang="en-US" sz="2600" b="1" dirty="0">
                    <a:latin typeface="Calibri" panose="020F0502020204030204" pitchFamily="34" charset="0"/>
                  </a:rPr>
                  <a:t>Supply function</a:t>
                </a:r>
                <a:r>
                  <a:rPr lang="en-US" altLang="en-US" b="1" dirty="0"/>
                  <a:t>: </a:t>
                </a:r>
                <a14:m>
                  <m:oMath xmlns:m="http://schemas.openxmlformats.org/officeDocument/2006/math">
                    <m:sSub>
                      <m:sSubPr>
                        <m:ctrlPr>
                          <a:rPr lang="en-US" altLang="en-US" b="1" i="1" dirty="0">
                            <a:latin typeface="Cambria Math" panose="02040503050406030204" pitchFamily="18" charset="0"/>
                          </a:rPr>
                        </m:ctrlPr>
                      </m:sSubPr>
                      <m:e>
                        <m:r>
                          <a:rPr lang="en-US" altLang="en-US" b="1" i="0" dirty="0" smtClean="0">
                            <a:latin typeface="Cambria Math" panose="02040503050406030204" pitchFamily="18" charset="0"/>
                          </a:rPr>
                          <m:t>𝐏</m:t>
                        </m:r>
                      </m:e>
                      <m:sub>
                        <m:r>
                          <a:rPr lang="en-US" altLang="en-US" b="1" i="0" dirty="0">
                            <a:latin typeface="Cambria Math" panose="02040503050406030204" pitchFamily="18" charset="0"/>
                          </a:rPr>
                          <m:t>𝐭</m:t>
                        </m:r>
                      </m:sub>
                    </m:sSub>
                    <m:r>
                      <a:rPr lang="en-US" altLang="en-US" b="1" i="0" dirty="0">
                        <a:latin typeface="Cambria Math" panose="02040503050406030204" pitchFamily="18" charset="0"/>
                      </a:rPr>
                      <m:t>=</m:t>
                    </m:r>
                    <m:r>
                      <a:rPr lang="en-US" altLang="en-US" b="1" i="0" dirty="0">
                        <a:latin typeface="Cambria Math" panose="02040503050406030204" pitchFamily="18" charset="0"/>
                      </a:rPr>
                      <m:t>𝐟</m:t>
                    </m:r>
                    <m:r>
                      <a:rPr lang="en-US" altLang="en-US" b="1" i="0" dirty="0">
                        <a:latin typeface="Cambria Math" panose="02040503050406030204" pitchFamily="18" charset="0"/>
                      </a:rPr>
                      <m:t>(</m:t>
                    </m:r>
                    <m:r>
                      <a:rPr lang="en-US" altLang="en-US" b="1" i="0" dirty="0" smtClean="0">
                        <a:latin typeface="Cambria Math" panose="02040503050406030204" pitchFamily="18" charset="0"/>
                      </a:rPr>
                      <m:t>𝐐</m:t>
                    </m:r>
                    <m:sSub>
                      <m:sSubPr>
                        <m:ctrlPr>
                          <a:rPr lang="en-US" altLang="en-US" b="1" i="1" dirty="0">
                            <a:latin typeface="Cambria Math" panose="02040503050406030204" pitchFamily="18" charset="0"/>
                          </a:rPr>
                        </m:ctrlPr>
                      </m:sSubPr>
                      <m:e>
                        <m:r>
                          <a:rPr lang="en-US" altLang="en-US" b="1" i="0" dirty="0" smtClean="0">
                            <a:latin typeface="Cambria Math" panose="02040503050406030204" pitchFamily="18" charset="0"/>
                          </a:rPr>
                          <m:t>𝐒</m:t>
                        </m:r>
                      </m:e>
                      <m:sub>
                        <m:r>
                          <a:rPr lang="en-US" altLang="en-US" b="1" i="0" dirty="0">
                            <a:latin typeface="Cambria Math" panose="02040503050406030204" pitchFamily="18" charset="0"/>
                          </a:rPr>
                          <m:t>𝐭</m:t>
                        </m:r>
                      </m:sub>
                    </m:sSub>
                    <m:r>
                      <a:rPr lang="en-US" altLang="en-US" b="1" i="0" dirty="0">
                        <a:latin typeface="Cambria Math" panose="02040503050406030204" pitchFamily="18" charset="0"/>
                      </a:rPr>
                      <m:t>,</m:t>
                    </m:r>
                    <m:sSub>
                      <m:sSubPr>
                        <m:ctrlPr>
                          <a:rPr lang="en-US" altLang="en-US" b="1" i="1" dirty="0">
                            <a:latin typeface="Cambria Math" panose="02040503050406030204" pitchFamily="18" charset="0"/>
                          </a:rPr>
                        </m:ctrlPr>
                      </m:sSubPr>
                      <m:e>
                        <m:r>
                          <a:rPr lang="en-US" altLang="en-US" b="1" i="0" dirty="0" smtClean="0">
                            <a:latin typeface="Cambria Math" panose="02040503050406030204" pitchFamily="18" charset="0"/>
                          </a:rPr>
                          <m:t>𝐒</m:t>
                        </m:r>
                      </m:e>
                      <m:sub>
                        <m:r>
                          <a:rPr lang="en-US" altLang="en-US" b="1" i="0" dirty="0">
                            <a:latin typeface="Cambria Math" panose="02040503050406030204" pitchFamily="18" charset="0"/>
                          </a:rPr>
                          <m:t>𝐭</m:t>
                        </m:r>
                      </m:sub>
                    </m:sSub>
                    <m:sSub>
                      <m:sSubPr>
                        <m:ctrlPr>
                          <a:rPr lang="en-US" altLang="en-US" b="1" i="1" dirty="0">
                            <a:latin typeface="Cambria Math" panose="02040503050406030204" pitchFamily="18" charset="0"/>
                          </a:rPr>
                        </m:ctrlPr>
                      </m:sSubPr>
                      <m:e>
                        <m:r>
                          <a:rPr lang="en-US" altLang="en-US" b="1" i="0" dirty="0" smtClean="0">
                            <a:latin typeface="Cambria Math" panose="02040503050406030204" pitchFamily="18" charset="0"/>
                          </a:rPr>
                          <m:t>,</m:t>
                        </m:r>
                        <m:r>
                          <a:rPr lang="en-US" altLang="en-US" b="1" i="0" dirty="0" smtClean="0">
                            <a:latin typeface="Cambria Math" panose="02040503050406030204" pitchFamily="18" charset="0"/>
                          </a:rPr>
                          <m:t>𝐆</m:t>
                        </m:r>
                      </m:e>
                      <m:sub>
                        <m:r>
                          <a:rPr lang="en-US" altLang="en-US" b="1" i="0" dirty="0">
                            <a:latin typeface="Cambria Math" panose="02040503050406030204" pitchFamily="18" charset="0"/>
                          </a:rPr>
                          <m:t>𝐭</m:t>
                        </m:r>
                      </m:sub>
                    </m:sSub>
                    <m:r>
                      <a:rPr lang="en-US" altLang="en-US" b="1" i="0" dirty="0" smtClean="0">
                        <a:latin typeface="Cambria Math" panose="02040503050406030204" pitchFamily="18" charset="0"/>
                      </a:rPr>
                      <m:t>)</m:t>
                    </m:r>
                  </m:oMath>
                </a14:m>
                <a:endParaRPr lang="en-US" altLang="en-US" b="1" dirty="0">
                  <a:latin typeface="Calibri" panose="020F0502020204030204" pitchFamily="34" charset="0"/>
                </a:endParaRPr>
              </a:p>
              <a:p>
                <a:pPr eaLnBrk="1" hangingPunct="1">
                  <a:lnSpc>
                    <a:spcPct val="90000"/>
                  </a:lnSpc>
                  <a:spcBef>
                    <a:spcPct val="20000"/>
                  </a:spcBef>
                  <a:buFont typeface="Arial" panose="020B0604020202020204" pitchFamily="34" charset="0"/>
                  <a:buChar char="•"/>
                </a:pPr>
                <a:r>
                  <a:rPr lang="en-US" altLang="en-US" dirty="0" err="1"/>
                  <a:t>QSt</a:t>
                </a:r>
                <a:r>
                  <a:rPr lang="en-US" altLang="en-US" dirty="0"/>
                  <a:t> = quantity supplied of substitute resource</a:t>
                </a:r>
              </a:p>
              <a:p>
                <a:pPr eaLnBrk="1" hangingPunct="1">
                  <a:lnSpc>
                    <a:spcPct val="90000"/>
                  </a:lnSpc>
                  <a:spcBef>
                    <a:spcPct val="20000"/>
                  </a:spcBef>
                  <a:buFont typeface="Arial" panose="020B0604020202020204" pitchFamily="34" charset="0"/>
                  <a:buChar char="•"/>
                </a:pPr>
                <a:r>
                  <a:rPr lang="en-US" altLang="en-US" dirty="0"/>
                  <a:t>St = non-renewable resource stock in period t </a:t>
                </a:r>
              </a:p>
              <a:p>
                <a:pPr eaLnBrk="1" hangingPunct="1">
                  <a:lnSpc>
                    <a:spcPct val="90000"/>
                  </a:lnSpc>
                  <a:spcBef>
                    <a:spcPct val="20000"/>
                  </a:spcBef>
                  <a:buFont typeface="Arial" panose="020B0604020202020204" pitchFamily="34" charset="0"/>
                  <a:buChar char="•"/>
                </a:pPr>
                <a:r>
                  <a:rPr lang="en-US" altLang="en-US" dirty="0"/>
                  <a:t>Gt = supply shifters in period t (technology improvement, 	substitutes, preferences,…).</a:t>
                </a:r>
              </a:p>
            </p:txBody>
          </p:sp>
        </mc:Choice>
        <mc:Fallback>
          <p:sp>
            <p:nvSpPr>
              <p:cNvPr id="11268" name="Rectangle 1027"/>
              <p:cNvSpPr>
                <a:spLocks noRot="1" noChangeAspect="1" noMove="1" noResize="1" noEditPoints="1" noAdjustHandles="1" noChangeArrowheads="1" noChangeShapeType="1" noTextEdit="1"/>
              </p:cNvSpPr>
              <p:nvPr/>
            </p:nvSpPr>
            <p:spPr bwMode="auto">
              <a:xfrm>
                <a:off x="152400" y="1295399"/>
                <a:ext cx="8839200" cy="5393871"/>
              </a:xfrm>
              <a:prstGeom prst="rect">
                <a:avLst/>
              </a:prstGeom>
              <a:blipFill>
                <a:blip r:embed="rId3"/>
                <a:stretch>
                  <a:fillRect l="-1034" t="-1695" r="-103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203647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4D65CB2-443D-4F81-BE35-0C20F773F803}" type="slidenum">
              <a:rPr lang="en-US" altLang="en-US" sz="1400"/>
              <a:pPr eaLnBrk="1" hangingPunct="1"/>
              <a:t>7</a:t>
            </a:fld>
            <a:endParaRPr lang="en-US" altLang="en-US" sz="1400"/>
          </a:p>
        </p:txBody>
      </p:sp>
      <p:sp>
        <p:nvSpPr>
          <p:cNvPr id="11267" name="Rectangle 1026"/>
          <p:cNvSpPr>
            <a:spLocks noChangeArrowheads="1"/>
          </p:cNvSpPr>
          <p:nvPr/>
        </p:nvSpPr>
        <p:spPr bwMode="auto">
          <a:xfrm>
            <a:off x="685800" y="6096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50000"/>
              </a:lnSpc>
            </a:pPr>
            <a:r>
              <a:rPr lang="en-US" altLang="en-US" sz="3600" b="1" dirty="0">
                <a:solidFill>
                  <a:schemeClr val="tx2"/>
                </a:solidFill>
                <a:latin typeface="Calibri" panose="020F0502020204030204" pitchFamily="34" charset="0"/>
              </a:rPr>
              <a:t>Dynamic Efficiency</a:t>
            </a:r>
          </a:p>
        </p:txBody>
      </p:sp>
      <p:sp>
        <p:nvSpPr>
          <p:cNvPr id="11268" name="Rectangle 1027"/>
          <p:cNvSpPr>
            <a:spLocks noChangeArrowheads="1"/>
          </p:cNvSpPr>
          <p:nvPr/>
        </p:nvSpPr>
        <p:spPr bwMode="auto">
          <a:xfrm>
            <a:off x="609600" y="16002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buFontTx/>
              <a:buChar char="•"/>
            </a:pPr>
            <a:r>
              <a:rPr lang="en-US" altLang="en-US" dirty="0"/>
              <a:t>When a policy or program produces streams of benefits and costs over time, it is </a:t>
            </a:r>
            <a:r>
              <a:rPr lang="en-US" altLang="en-US" b="1" i="1" dirty="0"/>
              <a:t>dynamic</a:t>
            </a:r>
            <a:r>
              <a:rPr lang="en-US" altLang="en-US" dirty="0"/>
              <a:t>, rather than </a:t>
            </a:r>
            <a:r>
              <a:rPr lang="en-US" altLang="en-US" b="1" i="1" dirty="0"/>
              <a:t>static</a:t>
            </a:r>
            <a:r>
              <a:rPr lang="en-US" altLang="en-US" dirty="0"/>
              <a:t>.</a:t>
            </a:r>
          </a:p>
          <a:p>
            <a:pPr eaLnBrk="1" hangingPunct="1">
              <a:lnSpc>
                <a:spcPct val="90000"/>
              </a:lnSpc>
              <a:spcBef>
                <a:spcPct val="20000"/>
              </a:spcBef>
              <a:buFontTx/>
              <a:buChar char="•"/>
            </a:pPr>
            <a:endParaRPr lang="en-US" altLang="en-US" dirty="0"/>
          </a:p>
          <a:p>
            <a:pPr eaLnBrk="1" hangingPunct="1">
              <a:lnSpc>
                <a:spcPct val="90000"/>
              </a:lnSpc>
              <a:spcBef>
                <a:spcPct val="20000"/>
              </a:spcBef>
              <a:buFontTx/>
              <a:buChar char="•"/>
            </a:pPr>
            <a:r>
              <a:rPr lang="en-US" altLang="en-US" dirty="0"/>
              <a:t>In a dynamic setting, the economically efficient allocation maximizes the </a:t>
            </a:r>
            <a:r>
              <a:rPr lang="en-US" altLang="en-US" b="1" i="1" dirty="0"/>
              <a:t>present value of net benefits</a:t>
            </a:r>
            <a:r>
              <a:rPr lang="en-US" altLang="en-US" dirty="0"/>
              <a:t>.</a:t>
            </a:r>
          </a:p>
          <a:p>
            <a:pPr eaLnBrk="1" hangingPunct="1">
              <a:lnSpc>
                <a:spcPct val="90000"/>
              </a:lnSpc>
              <a:spcBef>
                <a:spcPct val="20000"/>
              </a:spcBef>
              <a:buFontTx/>
              <a:buChar char="•"/>
            </a:pPr>
            <a:endParaRPr lang="en-US" altLang="en-US" dirty="0"/>
          </a:p>
          <a:p>
            <a:pPr eaLnBrk="1" hangingPunct="1">
              <a:lnSpc>
                <a:spcPct val="90000"/>
              </a:lnSpc>
              <a:spcBef>
                <a:spcPct val="20000"/>
              </a:spcBef>
              <a:buFontTx/>
              <a:buChar char="•"/>
            </a:pPr>
            <a:r>
              <a:rPr lang="en-US" altLang="en-US" dirty="0"/>
              <a:t>At this allocation, PV(</a:t>
            </a:r>
            <a:r>
              <a:rPr lang="en-US" altLang="en-US" b="1" dirty="0"/>
              <a:t>marginal net benefits</a:t>
            </a:r>
            <a:r>
              <a:rPr lang="en-US" altLang="en-US" dirty="0"/>
              <a:t>)</a:t>
            </a:r>
            <a:r>
              <a:rPr lang="en-US" altLang="en-US" b="1" i="1" dirty="0"/>
              <a:t> </a:t>
            </a:r>
            <a:r>
              <a:rPr lang="en-US" altLang="en-US" dirty="0"/>
              <a:t>are equal across time periods.</a:t>
            </a:r>
          </a:p>
          <a:p>
            <a:pPr eaLnBrk="1" hangingPunct="1">
              <a:lnSpc>
                <a:spcPct val="90000"/>
              </a:lnSpc>
              <a:spcBef>
                <a:spcPct val="20000"/>
              </a:spcBef>
              <a:buFontTx/>
              <a:buChar char="•"/>
            </a:pPr>
            <a:endParaRPr lang="en-US" altLang="en-US" dirty="0"/>
          </a:p>
          <a:p>
            <a:pPr eaLnBrk="1" hangingPunct="1">
              <a:lnSpc>
                <a:spcPct val="90000"/>
              </a:lnSpc>
              <a:spcBef>
                <a:spcPct val="20000"/>
              </a:spcBef>
              <a:buFontTx/>
              <a:buChar char="•"/>
            </a:pPr>
            <a:r>
              <a:rPr lang="en-US" altLang="en-US" dirty="0"/>
              <a:t>If this weren’t true, it would be possible to increase the present value of net benefits by re-allocating consumption across time periods.</a:t>
            </a:r>
            <a:endParaRPr lang="en-US" altLang="en-US"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714CAC1-8E0E-4E5B-BA89-1E6AF38F5425}" type="slidenum">
              <a:rPr lang="en-US" altLang="en-US" sz="1400"/>
              <a:pPr eaLnBrk="1" hangingPunct="1"/>
              <a:t>8</a:t>
            </a:fld>
            <a:endParaRPr lang="en-US" altLang="en-US" sz="1400"/>
          </a:p>
        </p:txBody>
      </p:sp>
      <p:sp>
        <p:nvSpPr>
          <p:cNvPr id="1028" name="Rectangle 2"/>
          <p:cNvSpPr>
            <a:spLocks noGrp="1" noChangeArrowheads="1"/>
          </p:cNvSpPr>
          <p:nvPr>
            <p:ph type="title"/>
          </p:nvPr>
        </p:nvSpPr>
        <p:spPr>
          <a:xfrm>
            <a:off x="228600" y="609600"/>
            <a:ext cx="8610600" cy="609600"/>
          </a:xfrm>
        </p:spPr>
        <p:txBody>
          <a:bodyPr/>
          <a:lstStyle/>
          <a:p>
            <a:pPr eaLnBrk="1" hangingPunct="1">
              <a:lnSpc>
                <a:spcPct val="150000"/>
              </a:lnSpc>
            </a:pPr>
            <a:r>
              <a:rPr lang="en-US" altLang="en-US" sz="3200" b="1" dirty="0">
                <a:latin typeface="Calibri" panose="020F0502020204030204" pitchFamily="34" charset="0"/>
              </a:rPr>
              <a:t>Parameters of Our Two-period Problem:</a:t>
            </a:r>
            <a:br>
              <a:rPr lang="en-US" altLang="en-US" sz="3200" b="1" dirty="0">
                <a:latin typeface="Calibri" panose="020F0502020204030204" pitchFamily="34" charset="0"/>
              </a:rPr>
            </a:br>
            <a:r>
              <a:rPr lang="en-US" altLang="en-US" sz="3200" b="1" dirty="0">
                <a:latin typeface="Calibri" panose="020F0502020204030204" pitchFamily="34" charset="0"/>
              </a:rPr>
              <a:t>Extraction of 20 Barrels of Oil.</a:t>
            </a:r>
          </a:p>
        </p:txBody>
      </p:sp>
      <p:sp>
        <p:nvSpPr>
          <p:cNvPr id="1029" name="Rectangle 3"/>
          <p:cNvSpPr>
            <a:spLocks noGrp="1" noChangeArrowheads="1"/>
          </p:cNvSpPr>
          <p:nvPr>
            <p:ph type="body" idx="1"/>
          </p:nvPr>
        </p:nvSpPr>
        <p:spPr>
          <a:xfrm>
            <a:off x="685800" y="1524000"/>
            <a:ext cx="7772400" cy="4572000"/>
          </a:xfrm>
        </p:spPr>
        <p:txBody>
          <a:bodyPr/>
          <a:lstStyle/>
          <a:p>
            <a:pPr algn="ctr" eaLnBrk="1" hangingPunct="1">
              <a:buFontTx/>
              <a:buNone/>
            </a:pPr>
            <a:endParaRPr lang="en-US" altLang="en-US" sz="2400"/>
          </a:p>
          <a:p>
            <a:pPr algn="ctr" eaLnBrk="1" hangingPunct="1">
              <a:buFontTx/>
              <a:buNone/>
            </a:pPr>
            <a:endParaRPr lang="en-US" altLang="en-US" sz="2400"/>
          </a:p>
          <a:p>
            <a:pPr eaLnBrk="1" hangingPunct="1">
              <a:buFontTx/>
              <a:buNone/>
            </a:pPr>
            <a:endParaRPr lang="en-US" altLang="en-US" sz="2400"/>
          </a:p>
          <a:p>
            <a:pPr eaLnBrk="1" hangingPunct="1"/>
            <a:endParaRPr lang="en-US" altLang="en-US"/>
          </a:p>
        </p:txBody>
      </p:sp>
      <p:graphicFrame>
        <p:nvGraphicFramePr>
          <p:cNvPr id="1026" name="Object 4"/>
          <p:cNvGraphicFramePr>
            <a:graphicFrameLocks noChangeAspect="1"/>
          </p:cNvGraphicFramePr>
          <p:nvPr>
            <p:extLst>
              <p:ext uri="{D42A27DB-BD31-4B8C-83A1-F6EECF244321}">
                <p14:modId xmlns:p14="http://schemas.microsoft.com/office/powerpoint/2010/main" val="1509607189"/>
              </p:ext>
            </p:extLst>
          </p:nvPr>
        </p:nvGraphicFramePr>
        <p:xfrm>
          <a:off x="1016793" y="2286000"/>
          <a:ext cx="7110413" cy="3657600"/>
        </p:xfrm>
        <a:graphic>
          <a:graphicData uri="http://schemas.openxmlformats.org/presentationml/2006/ole">
            <mc:AlternateContent xmlns:mc="http://schemas.openxmlformats.org/markup-compatibility/2006">
              <mc:Choice xmlns:v="urn:schemas-microsoft-com:vml" Requires="v">
                <p:oleObj spid="_x0000_s1120" name="Equation" r:id="rId4" imgW="2336800" imgH="1422400" progId="Equation.DSMT4">
                  <p:embed/>
                </p:oleObj>
              </mc:Choice>
              <mc:Fallback>
                <p:oleObj name="Equation" r:id="rId4" imgW="2336800" imgH="14224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6793" y="2286000"/>
                        <a:ext cx="7110413" cy="3657600"/>
                      </a:xfrm>
                      <a:prstGeom prst="rect">
                        <a:avLst/>
                      </a:prstGeom>
                      <a:noFill/>
                      <a:ln>
                        <a:noFill/>
                      </a:ln>
                      <a:effectLs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189897E-7163-423C-B45B-4EBC1CB09B22}" type="slidenum">
              <a:rPr lang="en-US" altLang="en-US" sz="1400"/>
              <a:pPr eaLnBrk="1" hangingPunct="1"/>
              <a:t>9</a:t>
            </a:fld>
            <a:endParaRPr lang="en-US" altLang="en-US" sz="1400"/>
          </a:p>
        </p:txBody>
      </p:sp>
      <p:sp>
        <p:nvSpPr>
          <p:cNvPr id="12291" name="Rectangle 4"/>
          <p:cNvSpPr>
            <a:spLocks noChangeArrowheads="1"/>
          </p:cNvSpPr>
          <p:nvPr/>
        </p:nvSpPr>
        <p:spPr bwMode="auto">
          <a:xfrm>
            <a:off x="533400" y="457200"/>
            <a:ext cx="8153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800" b="1">
                <a:solidFill>
                  <a:schemeClr val="tx2"/>
                </a:solidFill>
              </a:rPr>
              <a:t>Problem with Static Efficiency and Non-renewables</a:t>
            </a:r>
          </a:p>
        </p:txBody>
      </p:sp>
      <p:sp>
        <p:nvSpPr>
          <p:cNvPr id="12292" name="Line 5"/>
          <p:cNvSpPr>
            <a:spLocks noChangeShapeType="1"/>
          </p:cNvSpPr>
          <p:nvPr/>
        </p:nvSpPr>
        <p:spPr bwMode="auto">
          <a:xfrm flipV="1">
            <a:off x="304800" y="2362200"/>
            <a:ext cx="0" cy="2438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93" name="Line 6"/>
          <p:cNvSpPr>
            <a:spLocks noChangeShapeType="1"/>
          </p:cNvSpPr>
          <p:nvPr/>
        </p:nvSpPr>
        <p:spPr bwMode="auto">
          <a:xfrm>
            <a:off x="304800" y="4800600"/>
            <a:ext cx="3505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94" name="Line 7"/>
          <p:cNvSpPr>
            <a:spLocks noChangeShapeType="1"/>
          </p:cNvSpPr>
          <p:nvPr/>
        </p:nvSpPr>
        <p:spPr bwMode="auto">
          <a:xfrm>
            <a:off x="304800" y="2971800"/>
            <a:ext cx="2743200" cy="1828800"/>
          </a:xfrm>
          <a:prstGeom prst="line">
            <a:avLst/>
          </a:prstGeom>
          <a:noFill/>
          <a:ln w="3810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5" name="Line 8"/>
          <p:cNvSpPr>
            <a:spLocks noChangeShapeType="1"/>
          </p:cNvSpPr>
          <p:nvPr/>
        </p:nvSpPr>
        <p:spPr bwMode="auto">
          <a:xfrm>
            <a:off x="304800" y="4419600"/>
            <a:ext cx="28194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6" name="Line 9"/>
          <p:cNvSpPr>
            <a:spLocks noChangeShapeType="1"/>
          </p:cNvSpPr>
          <p:nvPr/>
        </p:nvSpPr>
        <p:spPr bwMode="auto">
          <a:xfrm>
            <a:off x="2514600" y="4419600"/>
            <a:ext cx="0" cy="38100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297" name="Text Box 10"/>
          <p:cNvSpPr txBox="1">
            <a:spLocks noChangeArrowheads="1"/>
          </p:cNvSpPr>
          <p:nvPr/>
        </p:nvSpPr>
        <p:spPr bwMode="auto">
          <a:xfrm>
            <a:off x="0" y="22098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800" b="1">
                <a:latin typeface="Arial" panose="020B0604020202020204" pitchFamily="34" charset="0"/>
              </a:rPr>
              <a:t>$</a:t>
            </a:r>
          </a:p>
        </p:txBody>
      </p:sp>
      <p:sp>
        <p:nvSpPr>
          <p:cNvPr id="12298" name="Text Box 11"/>
          <p:cNvSpPr txBox="1">
            <a:spLocks noChangeArrowheads="1"/>
          </p:cNvSpPr>
          <p:nvPr/>
        </p:nvSpPr>
        <p:spPr bwMode="auto">
          <a:xfrm>
            <a:off x="2667000" y="4800600"/>
            <a:ext cx="191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barrels extracted (Q)</a:t>
            </a:r>
          </a:p>
        </p:txBody>
      </p:sp>
      <p:sp>
        <p:nvSpPr>
          <p:cNvPr id="12299" name="Text Box 12"/>
          <p:cNvSpPr txBox="1">
            <a:spLocks noChangeArrowheads="1"/>
          </p:cNvSpPr>
          <p:nvPr/>
        </p:nvSpPr>
        <p:spPr bwMode="auto">
          <a:xfrm>
            <a:off x="3200400" y="4240213"/>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00FF"/>
                </a:solidFill>
                <a:latin typeface="Arial" panose="020B0604020202020204" pitchFamily="34" charset="0"/>
              </a:rPr>
              <a:t>MC</a:t>
            </a:r>
          </a:p>
        </p:txBody>
      </p:sp>
      <p:sp>
        <p:nvSpPr>
          <p:cNvPr id="12300" name="Text Box 13"/>
          <p:cNvSpPr txBox="1">
            <a:spLocks noChangeArrowheads="1"/>
          </p:cNvSpPr>
          <p:nvPr/>
        </p:nvSpPr>
        <p:spPr bwMode="auto">
          <a:xfrm>
            <a:off x="76200" y="28194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8</a:t>
            </a:r>
          </a:p>
        </p:txBody>
      </p:sp>
      <p:sp>
        <p:nvSpPr>
          <p:cNvPr id="12301" name="Text Box 14"/>
          <p:cNvSpPr txBox="1">
            <a:spLocks noChangeArrowheads="1"/>
          </p:cNvSpPr>
          <p:nvPr/>
        </p:nvSpPr>
        <p:spPr bwMode="auto">
          <a:xfrm>
            <a:off x="2438400" y="1295400"/>
            <a:ext cx="3276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Demand for oil: </a:t>
            </a:r>
            <a:r>
              <a:rPr lang="en-US" altLang="en-US" sz="2000" i="1"/>
              <a:t>MB </a:t>
            </a:r>
            <a:r>
              <a:rPr lang="en-US" altLang="en-US" sz="2000"/>
              <a:t>= 8- 0.4</a:t>
            </a:r>
            <a:r>
              <a:rPr lang="en-US" altLang="en-US" sz="2000" i="1"/>
              <a:t>q</a:t>
            </a:r>
          </a:p>
        </p:txBody>
      </p:sp>
      <p:sp>
        <p:nvSpPr>
          <p:cNvPr id="12302" name="Text Box 15"/>
          <p:cNvSpPr txBox="1">
            <a:spLocks noChangeArrowheads="1"/>
          </p:cNvSpPr>
          <p:nvPr/>
        </p:nvSpPr>
        <p:spPr bwMode="auto">
          <a:xfrm>
            <a:off x="2286000" y="3325813"/>
            <a:ext cx="795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i="1">
                <a:solidFill>
                  <a:srgbClr val="009900"/>
                </a:solidFill>
                <a:latin typeface="Arial" panose="020B0604020202020204" pitchFamily="34" charset="0"/>
              </a:rPr>
              <a:t>MB(Q)</a:t>
            </a:r>
          </a:p>
        </p:txBody>
      </p:sp>
      <p:sp>
        <p:nvSpPr>
          <p:cNvPr id="12303" name="Line 16"/>
          <p:cNvSpPr>
            <a:spLocks noChangeShapeType="1"/>
          </p:cNvSpPr>
          <p:nvPr/>
        </p:nvSpPr>
        <p:spPr bwMode="auto">
          <a:xfrm flipH="1">
            <a:off x="1981200" y="3657600"/>
            <a:ext cx="609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4" name="Text Box 17"/>
          <p:cNvSpPr txBox="1">
            <a:spLocks noChangeArrowheads="1"/>
          </p:cNvSpPr>
          <p:nvPr/>
        </p:nvSpPr>
        <p:spPr bwMode="auto">
          <a:xfrm>
            <a:off x="2286000" y="48006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15</a:t>
            </a:r>
          </a:p>
        </p:txBody>
      </p:sp>
      <p:sp>
        <p:nvSpPr>
          <p:cNvPr id="12305" name="Text Box 18"/>
          <p:cNvSpPr txBox="1">
            <a:spLocks noChangeArrowheads="1"/>
          </p:cNvSpPr>
          <p:nvPr/>
        </p:nvSpPr>
        <p:spPr bwMode="auto">
          <a:xfrm>
            <a:off x="1225550" y="2360613"/>
            <a:ext cx="1060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a:latin typeface="Arial" panose="020B0604020202020204" pitchFamily="34" charset="0"/>
              </a:rPr>
              <a:t>PERIOD</a:t>
            </a:r>
          </a:p>
          <a:p>
            <a:pPr algn="ctr" eaLnBrk="1" hangingPunct="1"/>
            <a:r>
              <a:rPr lang="en-US" altLang="en-US" sz="1800" b="1">
                <a:latin typeface="Arial" panose="020B0604020202020204" pitchFamily="34" charset="0"/>
              </a:rPr>
              <a:t>#1</a:t>
            </a:r>
          </a:p>
        </p:txBody>
      </p:sp>
      <p:sp>
        <p:nvSpPr>
          <p:cNvPr id="12307" name="Text Box 21"/>
          <p:cNvSpPr txBox="1">
            <a:spLocks noChangeArrowheads="1"/>
          </p:cNvSpPr>
          <p:nvPr/>
        </p:nvSpPr>
        <p:spPr bwMode="auto">
          <a:xfrm>
            <a:off x="76200" y="42672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b="1">
                <a:latin typeface="Arial" panose="020B0604020202020204" pitchFamily="34" charset="0"/>
              </a:rPr>
              <a:t>2</a:t>
            </a:r>
          </a:p>
        </p:txBody>
      </p:sp>
      <p:sp>
        <p:nvSpPr>
          <p:cNvPr id="12308" name="Text Box 22"/>
          <p:cNvSpPr txBox="1">
            <a:spLocks noChangeArrowheads="1"/>
          </p:cNvSpPr>
          <p:nvPr/>
        </p:nvSpPr>
        <p:spPr bwMode="auto">
          <a:xfrm>
            <a:off x="76200" y="47244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b="1">
                <a:latin typeface="Arial" panose="020B0604020202020204" pitchFamily="34" charset="0"/>
              </a:rPr>
              <a:t>0</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2746</TotalTime>
  <Words>9683</Words>
  <Application>Microsoft Office PowerPoint</Application>
  <PresentationFormat>On-screen Show (4:3)</PresentationFormat>
  <Paragraphs>1067</Paragraphs>
  <Slides>37</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vt:lpstr>
      <vt:lpstr>Calibri</vt:lpstr>
      <vt:lpstr>Cambria Math</vt:lpstr>
      <vt:lpstr>Times New Roman</vt:lpstr>
      <vt:lpstr>Verdana</vt:lpstr>
      <vt:lpstr>Wingdings</vt:lpstr>
      <vt:lpstr>Default Design</vt:lpstr>
      <vt:lpstr>Equation</vt:lpstr>
      <vt:lpstr>4. Economics of Non-renewable Resources: Optimal Extraction</vt:lpstr>
      <vt:lpstr>Categories of Natural Resources</vt:lpstr>
      <vt:lpstr>Probative Inquiry</vt:lpstr>
      <vt:lpstr>PowerPoint Presentation</vt:lpstr>
      <vt:lpstr>PowerPoint Presentation</vt:lpstr>
      <vt:lpstr>PowerPoint Presentation</vt:lpstr>
      <vt:lpstr>PowerPoint Presentation</vt:lpstr>
      <vt:lpstr>Parameters of Our Two-period Problem: Extraction of 20 Barrels of Oil.</vt:lpstr>
      <vt:lpstr>PowerPoint Presentation</vt:lpstr>
      <vt:lpstr>Problem with Static Efficiency and Non-renewables</vt:lpstr>
      <vt:lpstr>First Candidate for Two-period Consumption Allocation</vt:lpstr>
      <vt:lpstr>Second Candidate for Two-period Consumption Allocation</vt:lpstr>
      <vt:lpstr>In a dynamic setting, the economically efficient allocation maximizes the present value of net benefits. At this allocation, PV(marginal net benefits) are equal across time periods.</vt:lpstr>
      <vt:lpstr>Non-renewable Resource Extraction: The Two-period Model</vt:lpstr>
      <vt:lpstr>PowerPoint Presentation</vt:lpstr>
      <vt:lpstr>Dynamic Efficiency with Constant Marginal Extraction Costs</vt:lpstr>
      <vt:lpstr>Scarcity and Marginal User Cost</vt:lpstr>
      <vt:lpstr>The Hotelling Rule</vt:lpstr>
      <vt:lpstr>PowerPoint Presentation</vt:lpstr>
      <vt:lpstr>Assumptions of Hotelling Model</vt:lpstr>
      <vt:lpstr>Generalizing from 2 Periods to N Periods</vt:lpstr>
      <vt:lpstr>Transition to a Backstop (substitute) Technology</vt:lpstr>
      <vt:lpstr>What sets P*? A Transition to Other Non-Renewables</vt:lpstr>
      <vt:lpstr>Multiple non-renewable transitions, with backstop technology</vt:lpstr>
      <vt:lpstr>Extraction Today Affects Future Costs: Increasing Marginal Extraction Costs</vt:lpstr>
      <vt:lpstr>PowerPoint Presentation</vt:lpstr>
      <vt:lpstr>Will the Market Achieve Dynamic Efficiency?</vt:lpstr>
      <vt:lpstr>Conditions Under Which Dynamically Efficient Extraction Will Not Occur in Private Markets</vt:lpstr>
      <vt:lpstr>Non-competitive Markets: Monopoly</vt:lpstr>
      <vt:lpstr>For  a monopolist, MC (S) is rising and not constant –          increased supply only at higher price and thus control over supply of resource</vt:lpstr>
      <vt:lpstr>PowerPoint Presentation</vt:lpstr>
      <vt:lpstr>Exploration and Technological Progress</vt:lpstr>
      <vt:lpstr>solve</vt:lpstr>
      <vt:lpstr>Dynamically Efficient Allocation in the Two-period Model</vt:lpstr>
      <vt:lpstr>Dynamic Efficiency with Constant Marginal Extraction Costs</vt:lpstr>
      <vt:lpstr>Conclusions/observations</vt:lpstr>
      <vt:lpstr>Implications for Environmental Policy </vt:lpstr>
    </vt:vector>
  </TitlesOfParts>
  <Company>Kennedy School of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  Non-renewable Resources I Optimal Extraction</dc:title>
  <dc:creator>solmstead</dc:creator>
  <cp:lastModifiedBy>Tsegaye</cp:lastModifiedBy>
  <cp:revision>457</cp:revision>
  <dcterms:created xsi:type="dcterms:W3CDTF">2002-09-25T11:43:24Z</dcterms:created>
  <dcterms:modified xsi:type="dcterms:W3CDTF">2019-12-23T15:33:03Z</dcterms:modified>
</cp:coreProperties>
</file>