
<file path=[Content_Types].xml><?xml version="1.0" encoding="utf-8"?>
<Types xmlns="http://schemas.openxmlformats.org/package/2006/content-types">
  <Default Extension="bin" ContentType="application/vnd.openxmlformats-officedocument.oleObject"/>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855" r:id="rId2"/>
  </p:sldMasterIdLst>
  <p:notesMasterIdLst>
    <p:notesMasterId r:id="rId69"/>
  </p:notesMasterIdLst>
  <p:handoutMasterIdLst>
    <p:handoutMasterId r:id="rId70"/>
  </p:handoutMasterIdLst>
  <p:sldIdLst>
    <p:sldId id="256" r:id="rId3"/>
    <p:sldId id="257" r:id="rId4"/>
    <p:sldId id="292" r:id="rId5"/>
    <p:sldId id="293" r:id="rId6"/>
    <p:sldId id="264" r:id="rId7"/>
    <p:sldId id="266" r:id="rId8"/>
    <p:sldId id="259" r:id="rId9"/>
    <p:sldId id="282" r:id="rId10"/>
    <p:sldId id="269" r:id="rId11"/>
    <p:sldId id="273" r:id="rId12"/>
    <p:sldId id="272" r:id="rId13"/>
    <p:sldId id="278" r:id="rId14"/>
    <p:sldId id="296" r:id="rId15"/>
    <p:sldId id="1333" r:id="rId16"/>
    <p:sldId id="270" r:id="rId17"/>
    <p:sldId id="294" r:id="rId18"/>
    <p:sldId id="287" r:id="rId19"/>
    <p:sldId id="1336" r:id="rId20"/>
    <p:sldId id="260" r:id="rId21"/>
    <p:sldId id="295" r:id="rId22"/>
    <p:sldId id="297" r:id="rId23"/>
    <p:sldId id="1332" r:id="rId24"/>
    <p:sldId id="1316" r:id="rId25"/>
    <p:sldId id="1317" r:id="rId26"/>
    <p:sldId id="288" r:id="rId27"/>
    <p:sldId id="1331" r:id="rId28"/>
    <p:sldId id="267" r:id="rId29"/>
    <p:sldId id="1335" r:id="rId30"/>
    <p:sldId id="1337" r:id="rId31"/>
    <p:sldId id="1338" r:id="rId32"/>
    <p:sldId id="1339" r:id="rId33"/>
    <p:sldId id="268" r:id="rId34"/>
    <p:sldId id="258" r:id="rId35"/>
    <p:sldId id="271" r:id="rId36"/>
    <p:sldId id="275" r:id="rId37"/>
    <p:sldId id="274" r:id="rId38"/>
    <p:sldId id="277" r:id="rId39"/>
    <p:sldId id="276" r:id="rId40"/>
    <p:sldId id="289" r:id="rId41"/>
    <p:sldId id="1341" r:id="rId42"/>
    <p:sldId id="1344" r:id="rId43"/>
    <p:sldId id="1345" r:id="rId44"/>
    <p:sldId id="1343" r:id="rId45"/>
    <p:sldId id="1347" r:id="rId46"/>
    <p:sldId id="1340" r:id="rId47"/>
    <p:sldId id="290" r:id="rId48"/>
    <p:sldId id="291" r:id="rId49"/>
    <p:sldId id="262" r:id="rId50"/>
    <p:sldId id="279" r:id="rId51"/>
    <p:sldId id="1346" r:id="rId52"/>
    <p:sldId id="283" r:id="rId53"/>
    <p:sldId id="281" r:id="rId54"/>
    <p:sldId id="1351" r:id="rId55"/>
    <p:sldId id="280" r:id="rId56"/>
    <p:sldId id="285" r:id="rId57"/>
    <p:sldId id="1348" r:id="rId58"/>
    <p:sldId id="1352" r:id="rId59"/>
    <p:sldId id="1350" r:id="rId60"/>
    <p:sldId id="1353" r:id="rId61"/>
    <p:sldId id="284" r:id="rId62"/>
    <p:sldId id="261" r:id="rId63"/>
    <p:sldId id="1354" r:id="rId64"/>
    <p:sldId id="1355" r:id="rId65"/>
    <p:sldId id="1356" r:id="rId66"/>
    <p:sldId id="1357" r:id="rId67"/>
    <p:sldId id="1358" r:id="rId6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D6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7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90A9E87-2D69-4166-8276-1F8DBBF30B68}" type="datetimeFigureOut">
              <a:rPr lang="en-US" smtClean="0"/>
              <a:pPr/>
              <a:t>4/30/2020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396FB84-B8FA-4BCC-8358-25A3806FA12D}" type="slidenum">
              <a:rPr lang="en-US" smtClean="0"/>
              <a:pPr/>
              <a:t>‹#›</a:t>
            </a:fld>
            <a:endParaRPr lang="en-US"/>
          </a:p>
        </p:txBody>
      </p:sp>
    </p:spTree>
    <p:extLst>
      <p:ext uri="{BB962C8B-B14F-4D97-AF65-F5344CB8AC3E}">
        <p14:creationId xmlns:p14="http://schemas.microsoft.com/office/powerpoint/2010/main" val="2270371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CA67839-2E70-4F97-9F99-159AFF20E269}" type="datetimeFigureOut">
              <a:rPr lang="en-US" smtClean="0"/>
              <a:pPr/>
              <a:t>4/30/2020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6DB90C4-245A-43FE-B99D-93268A0D4A34}" type="slidenum">
              <a:rPr lang="en-US" smtClean="0"/>
              <a:pPr/>
              <a:t>‹#›</a:t>
            </a:fld>
            <a:endParaRPr lang="en-US"/>
          </a:p>
        </p:txBody>
      </p:sp>
    </p:spTree>
    <p:extLst>
      <p:ext uri="{BB962C8B-B14F-4D97-AF65-F5344CB8AC3E}">
        <p14:creationId xmlns:p14="http://schemas.microsoft.com/office/powerpoint/2010/main" val="342282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2545670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3099330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0616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1567089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191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3245105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3884064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1229216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F2A79-E90A-46B1-92D0-B0F648512F1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F15065CA-2ADD-4FD5-BA59-D1C2020AADA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21D0890-2EA9-4805-984C-6E4633FC3725}"/>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a:extLst>
              <a:ext uri="{FF2B5EF4-FFF2-40B4-BE49-F238E27FC236}">
                <a16:creationId xmlns:a16="http://schemas.microsoft.com/office/drawing/2014/main" id="{95465550-591F-443F-9192-776A189E3E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AB6AB8-24A2-4DB5-BF47-44552D057D63}"/>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2943835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F8838-45D3-465B-BEF1-3C65F2E9D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7BCFED-0942-4BE0-9DD8-414787C7F6E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EF9618-E493-4B7B-A409-ED57E6861C60}"/>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a:extLst>
              <a:ext uri="{FF2B5EF4-FFF2-40B4-BE49-F238E27FC236}">
                <a16:creationId xmlns:a16="http://schemas.microsoft.com/office/drawing/2014/main" id="{B2FDB339-A7F6-4040-BA13-C32C1748EB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5B008A1-E04A-41D5-BAE3-392783B7C4D9}"/>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15773306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DFCEA-B98E-4697-A3B0-EEDF72F393F8}"/>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96EB41C6-3920-42D1-8C13-2029961C973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8649790-CB53-4D32-884E-F4385F59A8B3}"/>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a:extLst>
              <a:ext uri="{FF2B5EF4-FFF2-40B4-BE49-F238E27FC236}">
                <a16:creationId xmlns:a16="http://schemas.microsoft.com/office/drawing/2014/main" id="{377A9152-3FA8-4769-A992-8B02BCDCB6B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552394-C2CE-4132-9374-3599862CC99B}"/>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1903817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15295987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1A341-8BB0-45C3-8B6F-CD65E1B559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13E57F-5D80-41E2-8645-EF72DA9C96EE}"/>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5078E2-76DD-468D-AFA6-69DFDAC2E5FC}"/>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3FF1D3-5916-4C82-90A2-B5D0B5854192}"/>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6" name="Footer Placeholder 5">
            <a:extLst>
              <a:ext uri="{FF2B5EF4-FFF2-40B4-BE49-F238E27FC236}">
                <a16:creationId xmlns:a16="http://schemas.microsoft.com/office/drawing/2014/main" id="{173B5CD0-6BF9-49F0-A1AD-7013214789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8CF6D55-997A-41C3-A1E6-7810290367C0}"/>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2886020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7F166-3025-4CA2-9D92-D4BE305226D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E35589-4FE1-43D6-9FDD-17B8C0720B5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E246299E-4CC8-4287-A13E-C7A5B174EFCD}"/>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8C7C55-24CC-42B5-A5B7-330877DEC26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DE0E535-0470-4E58-981D-FA857D070F7B}"/>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BD549F-207E-453A-A5D8-AE2F0A6D13D4}"/>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8" name="Footer Placeholder 7">
            <a:extLst>
              <a:ext uri="{FF2B5EF4-FFF2-40B4-BE49-F238E27FC236}">
                <a16:creationId xmlns:a16="http://schemas.microsoft.com/office/drawing/2014/main" id="{5DD305DE-87D9-46B4-85E2-DF11F45DE1F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7E30A5E-C84A-48D8-962A-BEA7987EBF8E}"/>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7324770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36130-47C0-488D-9713-EE080BC934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6FAED5-5DCC-4849-9C51-132507EFDD70}"/>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4" name="Footer Placeholder 3">
            <a:extLst>
              <a:ext uri="{FF2B5EF4-FFF2-40B4-BE49-F238E27FC236}">
                <a16:creationId xmlns:a16="http://schemas.microsoft.com/office/drawing/2014/main" id="{9567C380-D6CB-495E-BEF0-885B33E9B57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F839FCE-81F5-4318-ABDA-534939AB456C}"/>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80951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49435E-30F4-4A11-AE39-B6C9DB63476E}"/>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3" name="Footer Placeholder 2">
            <a:extLst>
              <a:ext uri="{FF2B5EF4-FFF2-40B4-BE49-F238E27FC236}">
                <a16:creationId xmlns:a16="http://schemas.microsoft.com/office/drawing/2014/main" id="{4DDCEBA0-4E5F-4F5B-B90A-B0910874E12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7787C66-7009-4560-97FE-C0270318B6FA}"/>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2114166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FF3F8-582A-4A68-99AB-B3FBADD3E45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62BEA801-69A2-498F-B45D-B9DE9554213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25DB19-2E2F-4A5B-8461-D7C9E21FF28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7EF03299-7B87-449B-B116-28507796A952}"/>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6" name="Footer Placeholder 5">
            <a:extLst>
              <a:ext uri="{FF2B5EF4-FFF2-40B4-BE49-F238E27FC236}">
                <a16:creationId xmlns:a16="http://schemas.microsoft.com/office/drawing/2014/main" id="{5AB662DF-8B31-47F1-8548-53A2188CE1F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232FB9F-6F3A-49CC-98B4-9CAC789C5537}"/>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3197653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01749-CEF1-4791-9FA4-2F892E2CE37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812A634-D82D-4126-8BA1-DF789E86318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FCAA64D6-470F-483E-92E9-C2B2F97B1A8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C859BC04-98B4-4763-9463-1128019A726C}"/>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6" name="Footer Placeholder 5">
            <a:extLst>
              <a:ext uri="{FF2B5EF4-FFF2-40B4-BE49-F238E27FC236}">
                <a16:creationId xmlns:a16="http://schemas.microsoft.com/office/drawing/2014/main" id="{AF95208F-823F-4B86-BD66-517A7D5496B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7E74251-7F95-46F4-B601-2793A45A7D3B}"/>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887015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06EF-76E7-4948-9769-03166FF062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DCA5D2-B7EA-4125-8F6D-07D4B2F00E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1A7299-FED3-4E8F-8CAF-8886B9C1C569}"/>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a:extLst>
              <a:ext uri="{FF2B5EF4-FFF2-40B4-BE49-F238E27FC236}">
                <a16:creationId xmlns:a16="http://schemas.microsoft.com/office/drawing/2014/main" id="{63F16B95-0D1B-4003-A5EF-F02B8D2B84A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54C648-25C6-4B43-888C-985966CC484E}"/>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2629762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BDB1A4-EEAE-4400-AB7F-2E6BFEB8CD9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5A9BA9-F9BA-4704-AAA0-4186C2B1C461}"/>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3AF616-6B50-4216-AFE6-64EBFB861621}"/>
              </a:ext>
            </a:extLst>
          </p:cNvPr>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a:extLst>
              <a:ext uri="{FF2B5EF4-FFF2-40B4-BE49-F238E27FC236}">
                <a16:creationId xmlns:a16="http://schemas.microsoft.com/office/drawing/2014/main" id="{08EB0C96-68CA-45EC-A7D0-04FE757068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9CEAEE-32A8-40A8-9832-5A988D3F2B20}"/>
              </a:ext>
            </a:extLst>
          </p:cNvPr>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2165227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2101741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3880398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1748978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3705454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3887943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4229483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4137314-DA83-41AD-85EE-02051E33F895}" type="datetimeFigureOut">
              <a:rPr lang="en-US" smtClean="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3180841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schemeClr>
            </a:gs>
            <a:gs pos="0">
              <a:schemeClr val="accent1">
                <a:lumMod val="20000"/>
                <a:lumOff val="80000"/>
              </a:schemeClr>
            </a:gs>
            <a:gs pos="0">
              <a:schemeClr val="bg2">
                <a:lumMod val="20000"/>
                <a:lumOff val="80000"/>
              </a:schemeClr>
            </a:gs>
          </a:gsLst>
          <a:lin ang="5400000" scaled="1"/>
          <a:tileRect/>
        </a:gradFill>
        <a:effectLst/>
      </p:bgPr>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137314-DA83-41AD-85EE-02051E33F895}" type="datetimeFigureOut">
              <a:rPr lang="en-US" smtClean="0"/>
              <a:pPr/>
              <a:t>4/30/2020</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172887911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5BABC5-E4E2-412A-A632-E50D3D61D82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AE011C-78D7-4B58-A34B-B0BD85012C3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8F1610-BCED-4C95-9132-872428D288F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4137314-DA83-41AD-85EE-02051E33F895}" type="datetimeFigureOut">
              <a:rPr lang="en-US" smtClean="0"/>
              <a:pPr/>
              <a:t>4/30/2020</a:t>
            </a:fld>
            <a:endParaRPr lang="en-US" dirty="0"/>
          </a:p>
        </p:txBody>
      </p:sp>
      <p:sp>
        <p:nvSpPr>
          <p:cNvPr id="5" name="Footer Placeholder 4">
            <a:extLst>
              <a:ext uri="{FF2B5EF4-FFF2-40B4-BE49-F238E27FC236}">
                <a16:creationId xmlns:a16="http://schemas.microsoft.com/office/drawing/2014/main" id="{BF289980-B956-4602-9C38-CBA367C5820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A06579-99A5-4585-9AC9-E685918061C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74BDF6-35CD-4E13-90BD-D33617B8A4A5}" type="slidenum">
              <a:rPr lang="en-US" smtClean="0"/>
              <a:pPr/>
              <a:t>‹#›</a:t>
            </a:fld>
            <a:endParaRPr lang="en-US" dirty="0"/>
          </a:p>
        </p:txBody>
      </p:sp>
    </p:spTree>
    <p:extLst>
      <p:ext uri="{BB962C8B-B14F-4D97-AF65-F5344CB8AC3E}">
        <p14:creationId xmlns:p14="http://schemas.microsoft.com/office/powerpoint/2010/main" val="2048027321"/>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142998"/>
            <a:ext cx="7010399" cy="2907836"/>
          </a:xfrm>
        </p:spPr>
        <p:txBody>
          <a:bodyPr>
            <a:noAutofit/>
          </a:bodyPr>
          <a:lstStyle/>
          <a:p>
            <a:r>
              <a:rPr lang="en-US" sz="4800" b="1" dirty="0">
                <a:solidFill>
                  <a:srgbClr val="0070C0"/>
                </a:solidFill>
                <a:cs typeface="Times New Roman" pitchFamily="18" charset="0"/>
              </a:rPr>
              <a:t>3. </a:t>
            </a:r>
            <a:r>
              <a:rPr lang="en-US" sz="4800" b="1" dirty="0">
                <a:solidFill>
                  <a:srgbClr val="0070C0"/>
                </a:solidFill>
                <a:latin typeface="+mn-lt"/>
              </a:rPr>
              <a:t>Economic</a:t>
            </a:r>
            <a:r>
              <a:rPr lang="en-US" sz="4800" b="1" dirty="0">
                <a:solidFill>
                  <a:srgbClr val="0070C0"/>
                </a:solidFill>
              </a:rPr>
              <a:t> Analysis Methods in Natural Resource Management</a:t>
            </a:r>
            <a:endParaRPr lang="en-US" sz="4800" b="1" dirty="0">
              <a:solidFill>
                <a:srgbClr val="0070C0"/>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406047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CE60E6-00DD-449E-AF42-9444916E0231}"/>
              </a:ext>
            </a:extLst>
          </p:cNvPr>
          <p:cNvSpPr/>
          <p:nvPr/>
        </p:nvSpPr>
        <p:spPr>
          <a:xfrm>
            <a:off x="228600" y="728950"/>
            <a:ext cx="8001000" cy="5713552"/>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dirty="0"/>
              <a:t>It estimates </a:t>
            </a:r>
            <a:r>
              <a:rPr lang="en-US" sz="2400" b="1" dirty="0"/>
              <a:t>inputs (costs) </a:t>
            </a:r>
            <a:r>
              <a:rPr lang="en-US" sz="2400" dirty="0"/>
              <a:t>in </a:t>
            </a:r>
            <a:r>
              <a:rPr lang="en-US" sz="2400" b="1" dirty="0"/>
              <a:t>monetary</a:t>
            </a:r>
            <a:r>
              <a:rPr lang="en-US" sz="2400" dirty="0"/>
              <a:t> terms and </a:t>
            </a:r>
            <a:r>
              <a:rPr lang="en-US" sz="2400" b="1" dirty="0"/>
              <a:t>outcomes (benefits)</a:t>
            </a:r>
            <a:r>
              <a:rPr lang="en-US" sz="2400" dirty="0"/>
              <a:t> in non-monetary quantitative </a:t>
            </a:r>
            <a:r>
              <a:rPr lang="en-US" sz="2400" b="1" dirty="0"/>
              <a:t>physical</a:t>
            </a:r>
            <a:r>
              <a:rPr lang="en-US" sz="2400" dirty="0"/>
              <a:t> terms.</a:t>
            </a:r>
          </a:p>
          <a:p>
            <a:pPr marL="342900" indent="-342900" algn="just">
              <a:lnSpc>
                <a:spcPct val="150000"/>
              </a:lnSpc>
              <a:buFont typeface="Wingdings" panose="05000000000000000000" pitchFamily="2" charset="2"/>
              <a:buChar char="v"/>
            </a:pPr>
            <a:endParaRPr lang="en-US" sz="1500" dirty="0"/>
          </a:p>
          <a:p>
            <a:pPr marL="342900" indent="-342900" algn="just">
              <a:lnSpc>
                <a:spcPct val="150000"/>
              </a:lnSpc>
              <a:buFont typeface="Wingdings" panose="05000000000000000000" pitchFamily="2" charset="2"/>
              <a:buChar char="v"/>
            </a:pPr>
            <a:r>
              <a:rPr lang="en-US" sz="2400" b="1" u="sng" dirty="0"/>
              <a:t>Example: </a:t>
            </a:r>
          </a:p>
          <a:p>
            <a:pPr marL="342900" indent="-342900" algn="just">
              <a:lnSpc>
                <a:spcPct val="150000"/>
              </a:lnSpc>
              <a:buFont typeface="Wingdings" panose="05000000000000000000" pitchFamily="2" charset="2"/>
              <a:buChar char="ü"/>
            </a:pPr>
            <a:endParaRPr lang="en-US" sz="1500" b="1" u="sng" dirty="0"/>
          </a:p>
          <a:p>
            <a:pPr marL="342900" indent="-342900" algn="just">
              <a:lnSpc>
                <a:spcPct val="150000"/>
              </a:lnSpc>
              <a:buFont typeface="Wingdings" panose="05000000000000000000" pitchFamily="2" charset="2"/>
              <a:buChar char="ü"/>
            </a:pPr>
            <a:r>
              <a:rPr lang="en-US" sz="2400" dirty="0"/>
              <a:t>Reductions in soil erosion hazards</a:t>
            </a:r>
          </a:p>
          <a:p>
            <a:pPr marL="342900" indent="-342900" algn="just">
              <a:lnSpc>
                <a:spcPct val="150000"/>
              </a:lnSpc>
              <a:buFont typeface="Wingdings" panose="05000000000000000000" pitchFamily="2" charset="2"/>
              <a:buChar char="ü"/>
            </a:pPr>
            <a:r>
              <a:rPr lang="en-US" sz="2400" dirty="0"/>
              <a:t>Increase in ground water potential</a:t>
            </a:r>
          </a:p>
          <a:p>
            <a:pPr marL="342900" indent="-342900" algn="just">
              <a:lnSpc>
                <a:spcPct val="150000"/>
              </a:lnSpc>
              <a:buFont typeface="Wingdings" panose="05000000000000000000" pitchFamily="2" charset="2"/>
              <a:buChar char="ü"/>
            </a:pPr>
            <a:r>
              <a:rPr lang="en-US" sz="2400" dirty="0"/>
              <a:t>Improvement in biodiversity </a:t>
            </a:r>
          </a:p>
          <a:p>
            <a:pPr marL="342900" indent="-342900" algn="just">
              <a:lnSpc>
                <a:spcPct val="150000"/>
              </a:lnSpc>
              <a:buFont typeface="Wingdings" panose="05000000000000000000" pitchFamily="2" charset="2"/>
              <a:buChar char="ü"/>
            </a:pPr>
            <a:r>
              <a:rPr lang="en-US" sz="2400" dirty="0"/>
              <a:t>Increase in forest density</a:t>
            </a:r>
          </a:p>
          <a:p>
            <a:pPr marL="342900" indent="-342900" algn="just">
              <a:lnSpc>
                <a:spcPct val="150000"/>
              </a:lnSpc>
              <a:buFont typeface="Wingdings" panose="05000000000000000000" pitchFamily="2" charset="2"/>
              <a:buChar char="ü"/>
            </a:pPr>
            <a:r>
              <a:rPr lang="en-US" sz="2400" dirty="0">
                <a:solidFill>
                  <a:srgbClr val="000000"/>
                </a:solidFill>
              </a:rPr>
              <a:t>Increased employment opportunities </a:t>
            </a:r>
          </a:p>
          <a:p>
            <a:pPr marL="342900" indent="-342900" algn="just">
              <a:lnSpc>
                <a:spcPct val="150000"/>
              </a:lnSpc>
              <a:buFont typeface="Wingdings" panose="05000000000000000000" pitchFamily="2" charset="2"/>
              <a:buChar char="ü"/>
            </a:pPr>
            <a:r>
              <a:rPr lang="en-US" sz="2400" dirty="0">
                <a:solidFill>
                  <a:srgbClr val="000000"/>
                </a:solidFill>
              </a:rPr>
              <a:t>Reductions in illegal encroachment </a:t>
            </a:r>
          </a:p>
        </p:txBody>
      </p:sp>
    </p:spTree>
    <p:extLst>
      <p:ext uri="{BB962C8B-B14F-4D97-AF65-F5344CB8AC3E}">
        <p14:creationId xmlns:p14="http://schemas.microsoft.com/office/powerpoint/2010/main" val="253951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13CE60E6-00DD-449E-AF42-9444916E0231}"/>
                  </a:ext>
                </a:extLst>
              </p:cNvPr>
              <p:cNvSpPr/>
              <p:nvPr/>
            </p:nvSpPr>
            <p:spPr>
              <a:xfrm>
                <a:off x="381000" y="927449"/>
                <a:ext cx="8305800" cy="5003101"/>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dirty="0"/>
                  <a:t>Analysts can obtain a program’s cost - effectiveness (CE) ratio by dividing </a:t>
                </a:r>
                <a:r>
                  <a:rPr lang="en-US" sz="2400" b="1" dirty="0"/>
                  <a:t>costs</a:t>
                </a:r>
                <a:r>
                  <a:rPr lang="en-US" sz="2400" dirty="0"/>
                  <a:t> by </a:t>
                </a:r>
                <a:r>
                  <a:rPr lang="en-US" sz="2400" b="1" dirty="0"/>
                  <a:t>units of effectiveness</a:t>
                </a:r>
                <a:r>
                  <a:rPr lang="en-US" sz="2400" dirty="0"/>
                  <a:t>: </a:t>
                </a:r>
              </a:p>
              <a:p>
                <a:pPr marL="342900" indent="-342900" algn="just">
                  <a:buFont typeface="Wingdings" panose="05000000000000000000" pitchFamily="2" charset="2"/>
                  <a:buChar char="v"/>
                </a:pPr>
                <a:endParaRPr lang="en-US" sz="2400" dirty="0"/>
              </a:p>
              <a:p>
                <a:pPr marL="342900" indent="-342900" algn="just">
                  <a:buFont typeface="Wingdings" panose="05000000000000000000" pitchFamily="2" charset="2"/>
                  <a:buChar char="v"/>
                </a:pPr>
                <a:endParaRPr lang="en-US" sz="2400" dirty="0"/>
              </a:p>
              <a:p>
                <a:pPr marL="457200" indent="-457200" algn="just">
                  <a:buFont typeface="Wingdings" panose="05000000000000000000" pitchFamily="2" charset="2"/>
                  <a:buChar char="v"/>
                </a:pPr>
                <a:r>
                  <a:rPr lang="en-US" sz="2800" dirty="0">
                    <a:latin typeface="Cambria Math" panose="02040503050406030204" pitchFamily="18" charset="0"/>
                    <a:ea typeface="Cambria Math" panose="02040503050406030204" pitchFamily="18" charset="0"/>
                  </a:rPr>
                  <a:t>Cost Effectiveness Ratio </a:t>
                </a:r>
                <a:r>
                  <a:rPr lang="en-US" sz="2400" dirty="0">
                    <a:latin typeface="Cambria Math" panose="02040503050406030204" pitchFamily="18" charset="0"/>
                    <a:ea typeface="Cambria Math" panose="02040503050406030204" pitchFamily="18" charset="0"/>
                  </a:rPr>
                  <a:t>= </a:t>
                </a:r>
                <a14:m>
                  <m:oMath xmlns:m="http://schemas.openxmlformats.org/officeDocument/2006/math">
                    <m:f>
                      <m:fPr>
                        <m:ctrlPr>
                          <a:rPr lang="en-US" sz="3200" i="1" smtClean="0">
                            <a:latin typeface="Cambria Math" panose="02040503050406030204" pitchFamily="18" charset="0"/>
                            <a:ea typeface="Cambria Math" panose="02040503050406030204" pitchFamily="18" charset="0"/>
                          </a:rPr>
                        </m:ctrlPr>
                      </m:fPr>
                      <m:num>
                        <m:r>
                          <m:rPr>
                            <m:sty m:val="p"/>
                          </m:rPr>
                          <a:rPr lang="en-US" sz="3200" b="0" i="0" smtClean="0">
                            <a:latin typeface="Cambria Math" panose="02040503050406030204" pitchFamily="18" charset="0"/>
                            <a:ea typeface="Cambria Math" panose="02040503050406030204" pitchFamily="18" charset="0"/>
                          </a:rPr>
                          <m:t>Total</m:t>
                        </m:r>
                        <m:r>
                          <a:rPr lang="en-US" sz="3200" b="0" i="0" smtClean="0">
                            <a:latin typeface="Cambria Math" panose="02040503050406030204" pitchFamily="18" charset="0"/>
                            <a:ea typeface="Cambria Math" panose="02040503050406030204" pitchFamily="18" charset="0"/>
                          </a:rPr>
                          <m:t> </m:t>
                        </m:r>
                        <m:r>
                          <m:rPr>
                            <m:sty m:val="p"/>
                          </m:rPr>
                          <a:rPr lang="en-US" sz="3200" b="0" i="0" smtClean="0">
                            <a:latin typeface="Cambria Math" panose="02040503050406030204" pitchFamily="18" charset="0"/>
                            <a:ea typeface="Cambria Math" panose="02040503050406030204" pitchFamily="18" charset="0"/>
                          </a:rPr>
                          <m:t>cost</m:t>
                        </m:r>
                      </m:num>
                      <m:den>
                        <m:r>
                          <m:rPr>
                            <m:sty m:val="p"/>
                          </m:rPr>
                          <a:rPr lang="en-US" sz="3200" b="0" i="0" smtClean="0">
                            <a:latin typeface="Cambria Math" panose="02040503050406030204" pitchFamily="18" charset="0"/>
                            <a:ea typeface="Cambria Math" panose="02040503050406030204" pitchFamily="18" charset="0"/>
                          </a:rPr>
                          <m:t>Units</m:t>
                        </m:r>
                        <m:r>
                          <a:rPr lang="en-US" sz="3200" b="0" i="0" smtClean="0">
                            <a:latin typeface="Cambria Math" panose="02040503050406030204" pitchFamily="18" charset="0"/>
                            <a:ea typeface="Cambria Math" panose="02040503050406030204" pitchFamily="18" charset="0"/>
                          </a:rPr>
                          <m:t> </m:t>
                        </m:r>
                        <m:r>
                          <m:rPr>
                            <m:sty m:val="p"/>
                          </m:rPr>
                          <a:rPr lang="en-US" sz="3200" b="0" i="0" smtClean="0">
                            <a:latin typeface="Cambria Math" panose="02040503050406030204" pitchFamily="18" charset="0"/>
                            <a:ea typeface="Cambria Math" panose="02040503050406030204" pitchFamily="18" charset="0"/>
                          </a:rPr>
                          <m:t>of</m:t>
                        </m:r>
                        <m:r>
                          <a:rPr lang="en-US" sz="3200" b="0" i="0" smtClean="0">
                            <a:latin typeface="Cambria Math" panose="02040503050406030204" pitchFamily="18" charset="0"/>
                            <a:ea typeface="Cambria Math" panose="02040503050406030204" pitchFamily="18" charset="0"/>
                          </a:rPr>
                          <m:t> </m:t>
                        </m:r>
                        <m:r>
                          <m:rPr>
                            <m:sty m:val="p"/>
                          </m:rPr>
                          <a:rPr lang="en-US" sz="3200" b="0" i="0" smtClean="0">
                            <a:latin typeface="Cambria Math" panose="02040503050406030204" pitchFamily="18" charset="0"/>
                            <a:ea typeface="Cambria Math" panose="02040503050406030204" pitchFamily="18" charset="0"/>
                          </a:rPr>
                          <m:t>effectivenes</m:t>
                        </m:r>
                      </m:den>
                    </m:f>
                  </m:oMath>
                </a14:m>
                <a:endParaRPr lang="en-US" sz="2400" dirty="0">
                  <a:latin typeface="Cambria Math" panose="02040503050406030204" pitchFamily="18" charset="0"/>
                  <a:ea typeface="Cambria Math" panose="02040503050406030204" pitchFamily="18" charset="0"/>
                </a:endParaRPr>
              </a:p>
              <a:p>
                <a:pPr marL="457200" indent="-457200" algn="just">
                  <a:buFont typeface="Wingdings" panose="05000000000000000000" pitchFamily="2" charset="2"/>
                  <a:buChar char="v"/>
                </a:pPr>
                <a:endParaRPr lang="en-US" sz="2400" dirty="0">
                  <a:latin typeface="Cambria Math" panose="02040503050406030204" pitchFamily="18" charset="0"/>
                  <a:ea typeface="Cambria Math" panose="02040503050406030204" pitchFamily="18" charset="0"/>
                </a:endParaRPr>
              </a:p>
              <a:p>
                <a:pPr marL="457200" indent="-457200" algn="just">
                  <a:buFont typeface="Wingdings" panose="05000000000000000000" pitchFamily="2" charset="2"/>
                  <a:buChar char="v"/>
                </a:pPr>
                <a:endParaRPr lang="en-US" sz="2400" dirty="0">
                  <a:latin typeface="Cambria Math" panose="02040503050406030204" pitchFamily="18" charset="0"/>
                  <a:ea typeface="Cambria Math" panose="02040503050406030204" pitchFamily="18" charset="0"/>
                </a:endParaRPr>
              </a:p>
              <a:p>
                <a:pPr marL="457200" indent="-457200" algn="just">
                  <a:lnSpc>
                    <a:spcPct val="150000"/>
                  </a:lnSpc>
                  <a:buFont typeface="Wingdings" panose="05000000000000000000" pitchFamily="2" charset="2"/>
                  <a:buChar char="v"/>
                </a:pPr>
                <a:r>
                  <a:rPr lang="en-US" sz="2400" b="1" dirty="0"/>
                  <a:t>Units of effectiveness</a:t>
                </a:r>
                <a:r>
                  <a:rPr lang="en-US" sz="2400" dirty="0"/>
                  <a:t> are simply a measure of any quantifiable outcome derived from program’s or project’s </a:t>
                </a:r>
                <a:r>
                  <a:rPr lang="en-US" sz="2400" b="1" dirty="0"/>
                  <a:t>objectives</a:t>
                </a:r>
                <a:r>
                  <a:rPr lang="en-US" sz="2400" dirty="0"/>
                  <a:t>. </a:t>
                </a:r>
                <a:endParaRPr lang="en-US" sz="2400" dirty="0">
                  <a:latin typeface="Cambria Math" panose="02040503050406030204" pitchFamily="18" charset="0"/>
                  <a:ea typeface="Cambria Math" panose="02040503050406030204" pitchFamily="18" charset="0"/>
                </a:endParaRPr>
              </a:p>
            </p:txBody>
          </p:sp>
        </mc:Choice>
        <mc:Fallback xmlns="">
          <p:sp>
            <p:nvSpPr>
              <p:cNvPr id="2" name="Rectangle 1">
                <a:extLst>
                  <a:ext uri="{FF2B5EF4-FFF2-40B4-BE49-F238E27FC236}">
                    <a16:creationId xmlns:a16="http://schemas.microsoft.com/office/drawing/2014/main" id="{13CE60E6-00DD-449E-AF42-9444916E0231}"/>
                  </a:ext>
                </a:extLst>
              </p:cNvPr>
              <p:cNvSpPr>
                <a:spLocks noRot="1" noChangeAspect="1" noMove="1" noResize="1" noEditPoints="1" noAdjustHandles="1" noChangeArrowheads="1" noChangeShapeType="1" noTextEdit="1"/>
              </p:cNvSpPr>
              <p:nvPr/>
            </p:nvSpPr>
            <p:spPr>
              <a:xfrm>
                <a:off x="381000" y="927449"/>
                <a:ext cx="8305800" cy="5003101"/>
              </a:xfrm>
              <a:prstGeom prst="rect">
                <a:avLst/>
              </a:prstGeom>
              <a:blipFill>
                <a:blip r:embed="rId2"/>
                <a:stretch>
                  <a:fillRect l="-1322" r="-1101" b="-1827"/>
                </a:stretch>
              </a:blipFill>
            </p:spPr>
            <p:txBody>
              <a:bodyPr/>
              <a:lstStyle/>
              <a:p>
                <a:r>
                  <a:rPr lang="en-US">
                    <a:noFill/>
                  </a:rPr>
                  <a:t> </a:t>
                </a:r>
              </a:p>
            </p:txBody>
          </p:sp>
        </mc:Fallback>
      </mc:AlternateContent>
    </p:spTree>
    <p:extLst>
      <p:ext uri="{BB962C8B-B14F-4D97-AF65-F5344CB8AC3E}">
        <p14:creationId xmlns:p14="http://schemas.microsoft.com/office/powerpoint/2010/main" val="3761575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CE60E6-00DD-449E-AF42-9444916E0231}"/>
              </a:ext>
            </a:extLst>
          </p:cNvPr>
          <p:cNvSpPr/>
          <p:nvPr/>
        </p:nvSpPr>
        <p:spPr>
          <a:xfrm>
            <a:off x="685800" y="4800600"/>
            <a:ext cx="8001000" cy="1697068"/>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b="1" u="sng" dirty="0"/>
              <a:t>Cost-Effectiveness measure:</a:t>
            </a:r>
          </a:p>
          <a:p>
            <a:pPr marL="342900" indent="-342900" algn="just">
              <a:lnSpc>
                <a:spcPct val="150000"/>
              </a:lnSpc>
              <a:buFont typeface="Wingdings" panose="05000000000000000000" pitchFamily="2" charset="2"/>
              <a:buChar char="ü"/>
            </a:pPr>
            <a:r>
              <a:rPr lang="en-US" sz="2400" dirty="0"/>
              <a:t>(</a:t>
            </a:r>
            <a:r>
              <a:rPr lang="en-US" sz="2400" b="1" dirty="0"/>
              <a:t>Total cost of a given alternative</a:t>
            </a:r>
            <a:r>
              <a:rPr lang="en-US" sz="2400" dirty="0"/>
              <a:t>)/(Amount of soil saved in physical units, </a:t>
            </a:r>
            <a:r>
              <a:rPr lang="en-US" sz="2400" dirty="0" err="1"/>
              <a:t>e.g</a:t>
            </a:r>
            <a:r>
              <a:rPr lang="en-US" sz="2400" dirty="0"/>
              <a:t>: 5,000 ton/year)</a:t>
            </a:r>
          </a:p>
        </p:txBody>
      </p:sp>
      <p:graphicFrame>
        <p:nvGraphicFramePr>
          <p:cNvPr id="3" name="Table 2">
            <a:extLst>
              <a:ext uri="{FF2B5EF4-FFF2-40B4-BE49-F238E27FC236}">
                <a16:creationId xmlns:a16="http://schemas.microsoft.com/office/drawing/2014/main" id="{AFACE2A2-67B8-4CEB-848D-5EBC01C64477}"/>
              </a:ext>
            </a:extLst>
          </p:cNvPr>
          <p:cNvGraphicFramePr>
            <a:graphicFrameLocks noGrp="1"/>
          </p:cNvGraphicFramePr>
          <p:nvPr>
            <p:extLst>
              <p:ext uri="{D42A27DB-BD31-4B8C-83A1-F6EECF244321}">
                <p14:modId xmlns:p14="http://schemas.microsoft.com/office/powerpoint/2010/main" val="719112943"/>
              </p:ext>
            </p:extLst>
          </p:nvPr>
        </p:nvGraphicFramePr>
        <p:xfrm>
          <a:off x="838200" y="1334215"/>
          <a:ext cx="8001000" cy="3254502"/>
        </p:xfrm>
        <a:graphic>
          <a:graphicData uri="http://schemas.openxmlformats.org/drawingml/2006/table">
            <a:tbl>
              <a:tblPr firstRow="1" bandRow="1">
                <a:tableStyleId>{5940675A-B579-460E-94D1-54222C63F5DA}</a:tableStyleId>
              </a:tblPr>
              <a:tblGrid>
                <a:gridCol w="2514600">
                  <a:extLst>
                    <a:ext uri="{9D8B030D-6E8A-4147-A177-3AD203B41FA5}">
                      <a16:colId xmlns:a16="http://schemas.microsoft.com/office/drawing/2014/main" val="3432627363"/>
                    </a:ext>
                  </a:extLst>
                </a:gridCol>
                <a:gridCol w="5486400">
                  <a:extLst>
                    <a:ext uri="{9D8B030D-6E8A-4147-A177-3AD203B41FA5}">
                      <a16:colId xmlns:a16="http://schemas.microsoft.com/office/drawing/2014/main" val="2034784707"/>
                    </a:ext>
                  </a:extLst>
                </a:gridCol>
              </a:tblGrid>
              <a:tr h="435429">
                <a:tc>
                  <a:txBody>
                    <a:bodyPr/>
                    <a:lstStyle/>
                    <a:p>
                      <a:pPr>
                        <a:lnSpc>
                          <a:spcPct val="150000"/>
                        </a:lnSpc>
                      </a:pPr>
                      <a:r>
                        <a:rPr lang="en-US" sz="2200" b="1" dirty="0"/>
                        <a:t>Program </a:t>
                      </a:r>
                    </a:p>
                  </a:txBody>
                  <a:tcPr/>
                </a:tc>
                <a:tc>
                  <a:txBody>
                    <a:bodyPr/>
                    <a:lstStyle/>
                    <a:p>
                      <a:pPr>
                        <a:lnSpc>
                          <a:spcPct val="150000"/>
                        </a:lnSpc>
                      </a:pPr>
                      <a:r>
                        <a:rPr lang="en-US" sz="2200" b="1" dirty="0"/>
                        <a:t>Soil conservation program</a:t>
                      </a:r>
                      <a:endParaRPr lang="en-US" sz="2200" dirty="0"/>
                    </a:p>
                  </a:txBody>
                  <a:tcPr/>
                </a:tc>
                <a:extLst>
                  <a:ext uri="{0D108BD9-81ED-4DB2-BD59-A6C34878D82A}">
                    <a16:rowId xmlns:a16="http://schemas.microsoft.com/office/drawing/2014/main" val="1226933499"/>
                  </a:ext>
                </a:extLst>
              </a:tr>
              <a:tr h="435429">
                <a:tc>
                  <a:txBody>
                    <a:bodyPr/>
                    <a:lstStyle/>
                    <a:p>
                      <a:pPr>
                        <a:lnSpc>
                          <a:spcPct val="150000"/>
                        </a:lnSpc>
                      </a:pPr>
                      <a:r>
                        <a:rPr lang="en-US" sz="2200" b="1" dirty="0"/>
                        <a:t>Objective</a:t>
                      </a:r>
                    </a:p>
                  </a:txBody>
                  <a:tcPr/>
                </a:tc>
                <a:tc>
                  <a:txBody>
                    <a:bodyPr/>
                    <a:lstStyle/>
                    <a:p>
                      <a:pPr>
                        <a:lnSpc>
                          <a:spcPct val="150000"/>
                        </a:lnSpc>
                      </a:pPr>
                      <a:r>
                        <a:rPr lang="en-US" sz="2200" b="1" dirty="0"/>
                        <a:t>To save soil from erosion </a:t>
                      </a:r>
                    </a:p>
                  </a:txBody>
                  <a:tcPr/>
                </a:tc>
                <a:extLst>
                  <a:ext uri="{0D108BD9-81ED-4DB2-BD59-A6C34878D82A}">
                    <a16:rowId xmlns:a16="http://schemas.microsoft.com/office/drawing/2014/main" val="3972061539"/>
                  </a:ext>
                </a:extLst>
              </a:tr>
              <a:tr h="435429">
                <a:tc rowSpan="4">
                  <a:txBody>
                    <a:bodyPr/>
                    <a:lstStyle/>
                    <a:p>
                      <a:pPr>
                        <a:lnSpc>
                          <a:spcPct val="150000"/>
                        </a:lnSpc>
                      </a:pPr>
                      <a:r>
                        <a:rPr lang="en-US" sz="2200" b="1" dirty="0"/>
                        <a:t>Alternatives</a:t>
                      </a:r>
                    </a:p>
                  </a:txBody>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200" dirty="0"/>
                        <a:t>Constructing gabion check-dam</a:t>
                      </a:r>
                    </a:p>
                  </a:txBody>
                  <a:tcPr/>
                </a:tc>
                <a:extLst>
                  <a:ext uri="{0D108BD9-81ED-4DB2-BD59-A6C34878D82A}">
                    <a16:rowId xmlns:a16="http://schemas.microsoft.com/office/drawing/2014/main" val="711577497"/>
                  </a:ext>
                </a:extLst>
              </a:tr>
              <a:tr h="435429">
                <a:tc vMerge="1">
                  <a:txBody>
                    <a:bodyPr/>
                    <a:lstStyle/>
                    <a:p>
                      <a:pPr>
                        <a:lnSpc>
                          <a:spcPct val="150000"/>
                        </a:lnSpc>
                      </a:pPr>
                      <a:endParaRPr lang="en-US" sz="2200" b="1" dirty="0"/>
                    </a:p>
                  </a:txBody>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200" dirty="0"/>
                        <a:t>Agroforestry campaign </a:t>
                      </a:r>
                    </a:p>
                  </a:txBody>
                  <a:tcPr/>
                </a:tc>
                <a:extLst>
                  <a:ext uri="{0D108BD9-81ED-4DB2-BD59-A6C34878D82A}">
                    <a16:rowId xmlns:a16="http://schemas.microsoft.com/office/drawing/2014/main" val="3997140473"/>
                  </a:ext>
                </a:extLst>
              </a:tr>
              <a:tr h="435429">
                <a:tc vMerge="1">
                  <a:txBody>
                    <a:bodyPr/>
                    <a:lstStyle/>
                    <a:p>
                      <a:pPr>
                        <a:lnSpc>
                          <a:spcPct val="150000"/>
                        </a:lnSpc>
                      </a:pPr>
                      <a:endParaRPr lang="en-US" sz="2200" b="1" dirty="0"/>
                    </a:p>
                  </a:txBody>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200" dirty="0"/>
                        <a:t>Plantation at mountains and bare areas </a:t>
                      </a:r>
                    </a:p>
                  </a:txBody>
                  <a:tcPr/>
                </a:tc>
                <a:extLst>
                  <a:ext uri="{0D108BD9-81ED-4DB2-BD59-A6C34878D82A}">
                    <a16:rowId xmlns:a16="http://schemas.microsoft.com/office/drawing/2014/main" val="2967690669"/>
                  </a:ext>
                </a:extLst>
              </a:tr>
              <a:tr h="435429">
                <a:tc vMerge="1">
                  <a:txBody>
                    <a:bodyPr/>
                    <a:lstStyle/>
                    <a:p>
                      <a:pPr>
                        <a:lnSpc>
                          <a:spcPct val="150000"/>
                        </a:lnSpc>
                      </a:pPr>
                      <a:endParaRPr lang="en-US" sz="2200" b="1" dirty="0"/>
                    </a:p>
                  </a:txBody>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200" dirty="0"/>
                        <a:t>Terracing </a:t>
                      </a:r>
                    </a:p>
                  </a:txBody>
                  <a:tcPr/>
                </a:tc>
                <a:extLst>
                  <a:ext uri="{0D108BD9-81ED-4DB2-BD59-A6C34878D82A}">
                    <a16:rowId xmlns:a16="http://schemas.microsoft.com/office/drawing/2014/main" val="3756875717"/>
                  </a:ext>
                </a:extLst>
              </a:tr>
            </a:tbl>
          </a:graphicData>
        </a:graphic>
      </p:graphicFrame>
      <p:sp>
        <p:nvSpPr>
          <p:cNvPr id="4" name="Rectangle 3">
            <a:extLst>
              <a:ext uri="{FF2B5EF4-FFF2-40B4-BE49-F238E27FC236}">
                <a16:creationId xmlns:a16="http://schemas.microsoft.com/office/drawing/2014/main" id="{FCC60DE1-2E30-4B24-B680-0B37CDFA473F}"/>
              </a:ext>
            </a:extLst>
          </p:cNvPr>
          <p:cNvSpPr/>
          <p:nvPr/>
        </p:nvSpPr>
        <p:spPr>
          <a:xfrm>
            <a:off x="511126" y="533400"/>
            <a:ext cx="8001000" cy="589072"/>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b="1" u="sng" dirty="0"/>
              <a:t>Example 1:</a:t>
            </a:r>
          </a:p>
        </p:txBody>
      </p:sp>
    </p:spTree>
    <p:extLst>
      <p:ext uri="{BB962C8B-B14F-4D97-AF65-F5344CB8AC3E}">
        <p14:creationId xmlns:p14="http://schemas.microsoft.com/office/powerpoint/2010/main" val="4190509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CE60E6-00DD-449E-AF42-9444916E0231}"/>
              </a:ext>
            </a:extLst>
          </p:cNvPr>
          <p:cNvSpPr/>
          <p:nvPr/>
        </p:nvSpPr>
        <p:spPr>
          <a:xfrm>
            <a:off x="381000" y="304800"/>
            <a:ext cx="8001000" cy="6133859"/>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200" dirty="0"/>
              <a:t>By dividing costs by the number of outcome measures, we can calculate a cost-effectiveness ratio, interpreted as “</a:t>
            </a:r>
            <a:r>
              <a:rPr lang="en-US" sz="2200" b="1" dirty="0"/>
              <a:t>Birr per outcome achieved”</a:t>
            </a:r>
            <a:r>
              <a:rPr lang="en-US" sz="2200" dirty="0"/>
              <a:t>.</a:t>
            </a:r>
          </a:p>
          <a:p>
            <a:pPr marL="342900" indent="-342900" algn="just">
              <a:lnSpc>
                <a:spcPct val="150000"/>
              </a:lnSpc>
              <a:buFont typeface="Wingdings" panose="05000000000000000000" pitchFamily="2" charset="2"/>
              <a:buChar char="ü"/>
            </a:pPr>
            <a:endParaRPr lang="en-US" sz="2200" dirty="0"/>
          </a:p>
          <a:p>
            <a:pPr marL="342900" indent="-342900" algn="just">
              <a:lnSpc>
                <a:spcPct val="150000"/>
              </a:lnSpc>
              <a:buFont typeface="Wingdings" panose="05000000000000000000" pitchFamily="2" charset="2"/>
              <a:buChar char="ü"/>
            </a:pPr>
            <a:r>
              <a:rPr lang="en-US" sz="2200" b="1" dirty="0"/>
              <a:t>Compare</a:t>
            </a:r>
            <a:r>
              <a:rPr lang="en-US" sz="2200" dirty="0"/>
              <a:t> this CE ratio to the CE ratios of other </a:t>
            </a:r>
            <a:r>
              <a:rPr lang="en-US" sz="2200" b="1" dirty="0"/>
              <a:t>alternative policy options </a:t>
            </a:r>
            <a:r>
              <a:rPr lang="en-US" sz="2200" dirty="0"/>
              <a:t>to determine which </a:t>
            </a:r>
            <a:r>
              <a:rPr lang="en-US" sz="2200" b="1" dirty="0"/>
              <a:t>policy costs less</a:t>
            </a:r>
            <a:r>
              <a:rPr lang="en-US" sz="2200" dirty="0"/>
              <a:t> per unit of </a:t>
            </a:r>
            <a:r>
              <a:rPr lang="en-US" sz="2200" b="1" dirty="0"/>
              <a:t>outcome</a:t>
            </a:r>
            <a:r>
              <a:rPr lang="en-US" sz="2200" dirty="0"/>
              <a:t> (</a:t>
            </a:r>
            <a:r>
              <a:rPr lang="en-US" sz="2200" dirty="0" err="1"/>
              <a:t>e.g</a:t>
            </a:r>
            <a:r>
              <a:rPr lang="en-US" sz="2200" dirty="0"/>
              <a:t> # soil saved). </a:t>
            </a:r>
          </a:p>
          <a:p>
            <a:pPr marL="342900" indent="-342900" algn="just">
              <a:lnSpc>
                <a:spcPct val="150000"/>
              </a:lnSpc>
              <a:buFont typeface="Wingdings" panose="05000000000000000000" pitchFamily="2" charset="2"/>
              <a:buChar char="ü"/>
            </a:pPr>
            <a:endParaRPr lang="en-US" sz="2200" dirty="0"/>
          </a:p>
          <a:p>
            <a:pPr marL="342900" indent="-342900" algn="just">
              <a:lnSpc>
                <a:spcPct val="150000"/>
              </a:lnSpc>
              <a:buFont typeface="Wingdings" panose="05000000000000000000" pitchFamily="2" charset="2"/>
              <a:buChar char="ü"/>
            </a:pPr>
            <a:r>
              <a:rPr lang="en-US" sz="2200" dirty="0"/>
              <a:t>We focus on </a:t>
            </a:r>
            <a:r>
              <a:rPr lang="en-US" sz="2200" b="1" dirty="0"/>
              <a:t>one primary outcome</a:t>
            </a:r>
            <a:r>
              <a:rPr lang="en-US" sz="2200" dirty="0"/>
              <a:t> in CEA, but the analyst can CE ratios for </a:t>
            </a:r>
            <a:r>
              <a:rPr lang="en-US" sz="2200" b="1" dirty="0"/>
              <a:t>other multiple outcomes </a:t>
            </a:r>
            <a:r>
              <a:rPr lang="en-US" sz="2200" dirty="0"/>
              <a:t>of interest as well.</a:t>
            </a:r>
          </a:p>
          <a:p>
            <a:pPr marL="342900" indent="-342900" algn="just">
              <a:lnSpc>
                <a:spcPct val="150000"/>
              </a:lnSpc>
              <a:buFont typeface="Wingdings" panose="05000000000000000000" pitchFamily="2" charset="2"/>
              <a:buChar char="ü"/>
            </a:pPr>
            <a:endParaRPr lang="en-US" sz="2200" dirty="0"/>
          </a:p>
          <a:p>
            <a:pPr marL="342900" indent="-342900" algn="just">
              <a:lnSpc>
                <a:spcPct val="150000"/>
              </a:lnSpc>
              <a:buFont typeface="Wingdings" panose="05000000000000000000" pitchFamily="2" charset="2"/>
              <a:buChar char="ü"/>
            </a:pPr>
            <a:r>
              <a:rPr lang="en-US" sz="2200" dirty="0"/>
              <a:t>CEA becomes more complex when there are </a:t>
            </a:r>
            <a:r>
              <a:rPr lang="en-US" sz="2200" b="1" dirty="0"/>
              <a:t>multiple outcomes</a:t>
            </a:r>
            <a:r>
              <a:rPr lang="en-US" sz="2200" dirty="0"/>
              <a:t>.</a:t>
            </a:r>
          </a:p>
        </p:txBody>
      </p:sp>
    </p:spTree>
    <p:extLst>
      <p:ext uri="{BB962C8B-B14F-4D97-AF65-F5344CB8AC3E}">
        <p14:creationId xmlns:p14="http://schemas.microsoft.com/office/powerpoint/2010/main" val="207970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CE60E6-00DD-449E-AF42-9444916E0231}"/>
              </a:ext>
            </a:extLst>
          </p:cNvPr>
          <p:cNvSpPr/>
          <p:nvPr/>
        </p:nvSpPr>
        <p:spPr>
          <a:xfrm>
            <a:off x="600808" y="4419600"/>
            <a:ext cx="8001000" cy="1891287"/>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000" b="1" u="sng" dirty="0"/>
              <a:t>Cost-Effectiveness measures:</a:t>
            </a:r>
          </a:p>
          <a:p>
            <a:pPr marL="342900" indent="-342900" algn="just">
              <a:lnSpc>
                <a:spcPct val="150000"/>
              </a:lnSpc>
              <a:buFont typeface="Wingdings" panose="05000000000000000000" pitchFamily="2" charset="2"/>
              <a:buChar char="ü"/>
            </a:pPr>
            <a:r>
              <a:rPr lang="en-US" sz="2000" dirty="0"/>
              <a:t>Total cost/Species diversity in physical units </a:t>
            </a:r>
          </a:p>
          <a:p>
            <a:pPr marL="342900" indent="-342900" algn="just">
              <a:lnSpc>
                <a:spcPct val="150000"/>
              </a:lnSpc>
              <a:buFont typeface="Wingdings" panose="05000000000000000000" pitchFamily="2" charset="2"/>
              <a:buChar char="ü"/>
            </a:pPr>
            <a:r>
              <a:rPr lang="en-US" sz="2000" dirty="0"/>
              <a:t>Total cost/Forest coverage in physical units</a:t>
            </a:r>
          </a:p>
          <a:p>
            <a:pPr marL="342900" indent="-342900" algn="just">
              <a:lnSpc>
                <a:spcPct val="150000"/>
              </a:lnSpc>
              <a:buFont typeface="Wingdings" panose="05000000000000000000" pitchFamily="2" charset="2"/>
              <a:buChar char="ü"/>
            </a:pPr>
            <a:r>
              <a:rPr lang="en-US" sz="2000" dirty="0"/>
              <a:t>Total cost/Timber harvest in physical units </a:t>
            </a:r>
          </a:p>
        </p:txBody>
      </p:sp>
      <p:graphicFrame>
        <p:nvGraphicFramePr>
          <p:cNvPr id="3" name="Table 2">
            <a:extLst>
              <a:ext uri="{FF2B5EF4-FFF2-40B4-BE49-F238E27FC236}">
                <a16:creationId xmlns:a16="http://schemas.microsoft.com/office/drawing/2014/main" id="{AFACE2A2-67B8-4CEB-848D-5EBC01C64477}"/>
              </a:ext>
            </a:extLst>
          </p:cNvPr>
          <p:cNvGraphicFramePr>
            <a:graphicFrameLocks noGrp="1"/>
          </p:cNvGraphicFramePr>
          <p:nvPr>
            <p:extLst>
              <p:ext uri="{D42A27DB-BD31-4B8C-83A1-F6EECF244321}">
                <p14:modId xmlns:p14="http://schemas.microsoft.com/office/powerpoint/2010/main" val="2631162509"/>
              </p:ext>
            </p:extLst>
          </p:nvPr>
        </p:nvGraphicFramePr>
        <p:xfrm>
          <a:off x="606670" y="625026"/>
          <a:ext cx="8001000" cy="3509772"/>
        </p:xfrm>
        <a:graphic>
          <a:graphicData uri="http://schemas.openxmlformats.org/drawingml/2006/table">
            <a:tbl>
              <a:tblPr firstRow="1" bandRow="1">
                <a:tableStyleId>{5940675A-B579-460E-94D1-54222C63F5DA}</a:tableStyleId>
              </a:tblPr>
              <a:tblGrid>
                <a:gridCol w="2514600">
                  <a:extLst>
                    <a:ext uri="{9D8B030D-6E8A-4147-A177-3AD203B41FA5}">
                      <a16:colId xmlns:a16="http://schemas.microsoft.com/office/drawing/2014/main" val="3432627363"/>
                    </a:ext>
                  </a:extLst>
                </a:gridCol>
                <a:gridCol w="5486400">
                  <a:extLst>
                    <a:ext uri="{9D8B030D-6E8A-4147-A177-3AD203B41FA5}">
                      <a16:colId xmlns:a16="http://schemas.microsoft.com/office/drawing/2014/main" val="2034784707"/>
                    </a:ext>
                  </a:extLst>
                </a:gridCol>
              </a:tblGrid>
              <a:tr h="370840">
                <a:tc>
                  <a:txBody>
                    <a:bodyPr/>
                    <a:lstStyle/>
                    <a:p>
                      <a:pPr>
                        <a:lnSpc>
                          <a:spcPct val="150000"/>
                        </a:lnSpc>
                      </a:pPr>
                      <a:r>
                        <a:rPr lang="en-US" sz="2000" b="1" dirty="0"/>
                        <a:t>Program/project </a:t>
                      </a:r>
                    </a:p>
                  </a:txBody>
                  <a:tcPr/>
                </a:tc>
                <a:tc>
                  <a:txBody>
                    <a:bodyPr/>
                    <a:lstStyle/>
                    <a:p>
                      <a:pPr>
                        <a:lnSpc>
                          <a:spcPct val="150000"/>
                        </a:lnSpc>
                      </a:pPr>
                      <a:r>
                        <a:rPr lang="en-US" sz="2000" b="1" dirty="0"/>
                        <a:t>Biodiversity restoration </a:t>
                      </a:r>
                      <a:endParaRPr lang="en-US" sz="2000" dirty="0"/>
                    </a:p>
                  </a:txBody>
                  <a:tcPr/>
                </a:tc>
                <a:extLst>
                  <a:ext uri="{0D108BD9-81ED-4DB2-BD59-A6C34878D82A}">
                    <a16:rowId xmlns:a16="http://schemas.microsoft.com/office/drawing/2014/main" val="1226933499"/>
                  </a:ext>
                </a:extLst>
              </a:tr>
              <a:tr h="370840">
                <a:tc rowSpan="3">
                  <a:txBody>
                    <a:bodyPr/>
                    <a:lstStyle/>
                    <a:p>
                      <a:pPr>
                        <a:lnSpc>
                          <a:spcPct val="150000"/>
                        </a:lnSpc>
                      </a:pPr>
                      <a:r>
                        <a:rPr lang="en-US" sz="2000" b="1" dirty="0"/>
                        <a:t>Objectives</a:t>
                      </a:r>
                    </a:p>
                  </a:txBody>
                  <a:tcPr/>
                </a:tc>
                <a:tc>
                  <a:txBody>
                    <a:bodyPr/>
                    <a:lstStyle/>
                    <a:p>
                      <a:pPr>
                        <a:lnSpc>
                          <a:spcPct val="150000"/>
                        </a:lnSpc>
                      </a:pPr>
                      <a:r>
                        <a:rPr lang="en-US" sz="2000" dirty="0"/>
                        <a:t>To achieve higher amount of </a:t>
                      </a:r>
                      <a:r>
                        <a:rPr lang="en-US" sz="2000" b="1" dirty="0"/>
                        <a:t>species diversity</a:t>
                      </a:r>
                      <a:r>
                        <a:rPr lang="en-US" sz="2000" dirty="0"/>
                        <a:t> </a:t>
                      </a:r>
                    </a:p>
                  </a:txBody>
                  <a:tcPr/>
                </a:tc>
                <a:extLst>
                  <a:ext uri="{0D108BD9-81ED-4DB2-BD59-A6C34878D82A}">
                    <a16:rowId xmlns:a16="http://schemas.microsoft.com/office/drawing/2014/main" val="3972061539"/>
                  </a:ext>
                </a:extLst>
              </a:tr>
              <a:tr h="370840">
                <a:tc vMerge="1">
                  <a:txBody>
                    <a:bodyPr/>
                    <a:lstStyle/>
                    <a:p>
                      <a:endParaRPr lang="en-US" dirty="0"/>
                    </a:p>
                  </a:txBody>
                  <a:tcPr/>
                </a:tc>
                <a:tc>
                  <a:txBody>
                    <a:bodyPr/>
                    <a:lstStyle/>
                    <a:p>
                      <a:pPr>
                        <a:lnSpc>
                          <a:spcPct val="150000"/>
                        </a:lnSpc>
                      </a:pPr>
                      <a:r>
                        <a:rPr lang="en-US" sz="2000" dirty="0"/>
                        <a:t>To restore </a:t>
                      </a:r>
                      <a:r>
                        <a:rPr lang="en-US" sz="2000" b="1" dirty="0"/>
                        <a:t>forest coverage  </a:t>
                      </a:r>
                    </a:p>
                  </a:txBody>
                  <a:tcPr/>
                </a:tc>
                <a:extLst>
                  <a:ext uri="{0D108BD9-81ED-4DB2-BD59-A6C34878D82A}">
                    <a16:rowId xmlns:a16="http://schemas.microsoft.com/office/drawing/2014/main" val="628426266"/>
                  </a:ext>
                </a:extLst>
              </a:tr>
              <a:tr h="370840">
                <a:tc vMerge="1">
                  <a:txBody>
                    <a:bodyPr/>
                    <a:lstStyle/>
                    <a:p>
                      <a:endParaRPr lang="en-US" dirty="0"/>
                    </a:p>
                  </a:txBody>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000" dirty="0"/>
                        <a:t>To maximize </a:t>
                      </a:r>
                      <a:r>
                        <a:rPr lang="en-US" sz="2000" b="1" dirty="0"/>
                        <a:t>timber production</a:t>
                      </a:r>
                      <a:endParaRPr lang="en-US" sz="2000" dirty="0"/>
                    </a:p>
                  </a:txBody>
                  <a:tcPr/>
                </a:tc>
                <a:extLst>
                  <a:ext uri="{0D108BD9-81ED-4DB2-BD59-A6C34878D82A}">
                    <a16:rowId xmlns:a16="http://schemas.microsoft.com/office/drawing/2014/main" val="3254631570"/>
                  </a:ext>
                </a:extLst>
              </a:tr>
              <a:tr h="180806">
                <a:tc rowSpan="3">
                  <a:txBody>
                    <a:bodyPr/>
                    <a:lstStyle/>
                    <a:p>
                      <a:pPr>
                        <a:lnSpc>
                          <a:spcPct val="150000"/>
                        </a:lnSpc>
                      </a:pPr>
                      <a:r>
                        <a:rPr lang="en-US" sz="2000" b="1" dirty="0"/>
                        <a:t>Alternatives </a:t>
                      </a:r>
                    </a:p>
                  </a:txBody>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000" dirty="0"/>
                        <a:t>Establishing national parks</a:t>
                      </a:r>
                    </a:p>
                  </a:txBody>
                  <a:tcPr/>
                </a:tc>
                <a:extLst>
                  <a:ext uri="{0D108BD9-81ED-4DB2-BD59-A6C34878D82A}">
                    <a16:rowId xmlns:a16="http://schemas.microsoft.com/office/drawing/2014/main" val="463213193"/>
                  </a:ext>
                </a:extLst>
              </a:tr>
              <a:tr h="361611">
                <a:tc vMerge="1">
                  <a:txBody>
                    <a:bodyPr/>
                    <a:lstStyle/>
                    <a:p>
                      <a:endParaRPr lang="en-US"/>
                    </a:p>
                  </a:txBody>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000" dirty="0"/>
                        <a:t>Fencing marginalized areas </a:t>
                      </a:r>
                    </a:p>
                  </a:txBody>
                  <a:tcPr/>
                </a:tc>
                <a:extLst>
                  <a:ext uri="{0D108BD9-81ED-4DB2-BD59-A6C34878D82A}">
                    <a16:rowId xmlns:a16="http://schemas.microsoft.com/office/drawing/2014/main" val="782862839"/>
                  </a:ext>
                </a:extLst>
              </a:tr>
              <a:tr h="180806">
                <a:tc vMerge="1">
                  <a:txBody>
                    <a:bodyPr/>
                    <a:lstStyle/>
                    <a:p>
                      <a:endParaRPr lang="en-US"/>
                    </a:p>
                  </a:txBody>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000" dirty="0"/>
                        <a:t>Plantation at mountains</a:t>
                      </a:r>
                    </a:p>
                  </a:txBody>
                  <a:tcPr/>
                </a:tc>
                <a:extLst>
                  <a:ext uri="{0D108BD9-81ED-4DB2-BD59-A6C34878D82A}">
                    <a16:rowId xmlns:a16="http://schemas.microsoft.com/office/drawing/2014/main" val="609989249"/>
                  </a:ext>
                </a:extLst>
              </a:tr>
            </a:tbl>
          </a:graphicData>
        </a:graphic>
      </p:graphicFrame>
    </p:spTree>
    <p:extLst>
      <p:ext uri="{BB962C8B-B14F-4D97-AF65-F5344CB8AC3E}">
        <p14:creationId xmlns:p14="http://schemas.microsoft.com/office/powerpoint/2010/main" val="3615036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718220" y="762000"/>
            <a:ext cx="7816180" cy="954107"/>
          </a:xfrm>
          <a:prstGeom prst="rect">
            <a:avLst/>
          </a:prstGeom>
        </p:spPr>
        <p:txBody>
          <a:bodyPr wrap="square">
            <a:spAutoFit/>
          </a:bodyPr>
          <a:lstStyle/>
          <a:p>
            <a:r>
              <a:rPr lang="en-US" sz="2800" b="1" dirty="0">
                <a:solidFill>
                  <a:srgbClr val="0070C0"/>
                </a:solidFill>
                <a:latin typeface="Trebuchet MS" panose="020B0603020202020204" pitchFamily="34" charset="0"/>
                <a:cs typeface="Times New Roman" pitchFamily="18" charset="0"/>
              </a:rPr>
              <a:t>Example 1: using CEA to choose climate   					  change adaptation options</a:t>
            </a:r>
            <a:endParaRPr lang="en-US" sz="2800" dirty="0">
              <a:latin typeface="Trebuchet MS" panose="020B0603020202020204" pitchFamily="34" charset="0"/>
            </a:endParaRPr>
          </a:p>
        </p:txBody>
      </p:sp>
      <p:sp>
        <p:nvSpPr>
          <p:cNvPr id="3" name="Rectangle 2">
            <a:extLst>
              <a:ext uri="{FF2B5EF4-FFF2-40B4-BE49-F238E27FC236}">
                <a16:creationId xmlns:a16="http://schemas.microsoft.com/office/drawing/2014/main" id="{9507CD53-EEFA-42B5-ACE3-3C31F3BA4F5B}"/>
              </a:ext>
            </a:extLst>
          </p:cNvPr>
          <p:cNvSpPr/>
          <p:nvPr/>
        </p:nvSpPr>
        <p:spPr>
          <a:xfrm>
            <a:off x="663910" y="1828800"/>
            <a:ext cx="7816180" cy="4897944"/>
          </a:xfrm>
          <a:prstGeom prst="rect">
            <a:avLst/>
          </a:prstGeom>
        </p:spPr>
        <p:txBody>
          <a:bodyPr wrap="square">
            <a:spAutoFit/>
          </a:bodyPr>
          <a:lstStyle/>
          <a:p>
            <a:pPr marL="457200" indent="-457200" algn="just">
              <a:lnSpc>
                <a:spcPct val="150000"/>
              </a:lnSpc>
              <a:buFont typeface="Wingdings" panose="05000000000000000000" pitchFamily="2" charset="2"/>
              <a:buChar char="ü"/>
            </a:pPr>
            <a:r>
              <a:rPr lang="en-US" sz="2400" dirty="0">
                <a:cs typeface="Times New Roman" pitchFamily="18" charset="0"/>
              </a:rPr>
              <a:t>Suppose climate modeling projections for the coming 10 years simulate that climate change would hardly hit 18,000 households while top 4 climate change adaptation</a:t>
            </a:r>
            <a:r>
              <a:rPr lang="en-US" sz="2400" b="1" dirty="0">
                <a:cs typeface="Times New Roman" pitchFamily="18" charset="0"/>
              </a:rPr>
              <a:t> project interventions</a:t>
            </a:r>
            <a:r>
              <a:rPr lang="en-US" sz="2400" dirty="0">
                <a:cs typeface="Times New Roman" pitchFamily="18" charset="0"/>
              </a:rPr>
              <a:t> available:</a:t>
            </a:r>
          </a:p>
          <a:p>
            <a:pPr marL="457200" indent="-457200">
              <a:buFont typeface="Wingdings" panose="05000000000000000000" pitchFamily="2" charset="2"/>
              <a:buChar char="ü"/>
            </a:pPr>
            <a:endParaRPr lang="en-US" sz="2800" dirty="0">
              <a:cs typeface="Times New Roman" pitchFamily="18" charset="0"/>
            </a:endParaRPr>
          </a:p>
          <a:p>
            <a:pPr marL="514350" indent="-514350">
              <a:lnSpc>
                <a:spcPct val="150000"/>
              </a:lnSpc>
              <a:buFont typeface="+mj-lt"/>
              <a:buAutoNum type="arabicPeriod"/>
            </a:pPr>
            <a:r>
              <a:rPr lang="en-US" sz="2400" dirty="0">
                <a:cs typeface="Times New Roman" pitchFamily="18" charset="0"/>
              </a:rPr>
              <a:t>Crop diversification </a:t>
            </a:r>
          </a:p>
          <a:p>
            <a:pPr marL="514350" indent="-514350">
              <a:lnSpc>
                <a:spcPct val="150000"/>
              </a:lnSpc>
              <a:buFont typeface="+mj-lt"/>
              <a:buAutoNum type="arabicPeriod"/>
            </a:pPr>
            <a:r>
              <a:rPr lang="en-US" sz="2400" dirty="0">
                <a:cs typeface="Times New Roman" pitchFamily="18" charset="0"/>
              </a:rPr>
              <a:t>Tree plantation</a:t>
            </a:r>
          </a:p>
          <a:p>
            <a:pPr marL="514350" indent="-514350">
              <a:lnSpc>
                <a:spcPct val="150000"/>
              </a:lnSpc>
              <a:buFont typeface="+mj-lt"/>
              <a:buAutoNum type="arabicPeriod"/>
            </a:pPr>
            <a:r>
              <a:rPr lang="en-US" sz="2400" dirty="0"/>
              <a:t>Household based-irrigation schemes</a:t>
            </a:r>
          </a:p>
          <a:p>
            <a:pPr marL="514350" indent="-514350">
              <a:lnSpc>
                <a:spcPct val="150000"/>
              </a:lnSpc>
              <a:buFont typeface="+mj-lt"/>
              <a:buAutoNum type="arabicPeriod"/>
            </a:pPr>
            <a:r>
              <a:rPr lang="en-US" sz="2400" dirty="0"/>
              <a:t>Drought tolerant varieties</a:t>
            </a:r>
          </a:p>
        </p:txBody>
      </p:sp>
    </p:spTree>
    <p:extLst>
      <p:ext uri="{BB962C8B-B14F-4D97-AF65-F5344CB8AC3E}">
        <p14:creationId xmlns:p14="http://schemas.microsoft.com/office/powerpoint/2010/main" val="919639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489620" y="838200"/>
            <a:ext cx="7663780" cy="589072"/>
          </a:xfrm>
          <a:prstGeom prst="rect">
            <a:avLst/>
          </a:prstGeom>
        </p:spPr>
        <p:txBody>
          <a:bodyPr wrap="square">
            <a:spAutoFit/>
          </a:bodyPr>
          <a:lstStyle/>
          <a:p>
            <a:pPr marL="457200" indent="-457200" algn="just">
              <a:lnSpc>
                <a:spcPct val="150000"/>
              </a:lnSpc>
              <a:buFont typeface="Wingdings" panose="05000000000000000000" pitchFamily="2" charset="2"/>
              <a:buChar char="v"/>
            </a:pPr>
            <a:r>
              <a:rPr lang="en-US" sz="2400" b="1" dirty="0"/>
              <a:t>Costs</a:t>
            </a:r>
            <a:r>
              <a:rPr lang="en-US" sz="2400" dirty="0"/>
              <a:t> (monetary term) and </a:t>
            </a:r>
            <a:r>
              <a:rPr lang="en-US" sz="2400" b="1" dirty="0"/>
              <a:t>outcomes</a:t>
            </a:r>
            <a:r>
              <a:rPr lang="en-US" sz="2400" dirty="0"/>
              <a:t> (physical term):</a:t>
            </a:r>
          </a:p>
        </p:txBody>
      </p:sp>
      <p:graphicFrame>
        <p:nvGraphicFramePr>
          <p:cNvPr id="2" name="Table 1">
            <a:extLst>
              <a:ext uri="{FF2B5EF4-FFF2-40B4-BE49-F238E27FC236}">
                <a16:creationId xmlns:a16="http://schemas.microsoft.com/office/drawing/2014/main" id="{75386271-B2AC-47AB-ACED-B2EB645275B9}"/>
              </a:ext>
            </a:extLst>
          </p:cNvPr>
          <p:cNvGraphicFramePr>
            <a:graphicFrameLocks noGrp="1"/>
          </p:cNvGraphicFramePr>
          <p:nvPr>
            <p:extLst>
              <p:ext uri="{D42A27DB-BD31-4B8C-83A1-F6EECF244321}">
                <p14:modId xmlns:p14="http://schemas.microsoft.com/office/powerpoint/2010/main" val="2434283612"/>
              </p:ext>
            </p:extLst>
          </p:nvPr>
        </p:nvGraphicFramePr>
        <p:xfrm>
          <a:off x="489621" y="2362200"/>
          <a:ext cx="7892380" cy="2895600"/>
        </p:xfrm>
        <a:graphic>
          <a:graphicData uri="http://schemas.openxmlformats.org/drawingml/2006/table">
            <a:tbl>
              <a:tblPr firstRow="1" bandRow="1">
                <a:tableStyleId>{616DA210-FB5B-4158-B5E0-FEB733F419BA}</a:tableStyleId>
              </a:tblPr>
              <a:tblGrid>
                <a:gridCol w="2198607">
                  <a:extLst>
                    <a:ext uri="{9D8B030D-6E8A-4147-A177-3AD203B41FA5}">
                      <a16:colId xmlns:a16="http://schemas.microsoft.com/office/drawing/2014/main" val="1731267767"/>
                    </a:ext>
                  </a:extLst>
                </a:gridCol>
                <a:gridCol w="1538858">
                  <a:extLst>
                    <a:ext uri="{9D8B030D-6E8A-4147-A177-3AD203B41FA5}">
                      <a16:colId xmlns:a16="http://schemas.microsoft.com/office/drawing/2014/main" val="3585655250"/>
                    </a:ext>
                  </a:extLst>
                </a:gridCol>
                <a:gridCol w="2783314">
                  <a:extLst>
                    <a:ext uri="{9D8B030D-6E8A-4147-A177-3AD203B41FA5}">
                      <a16:colId xmlns:a16="http://schemas.microsoft.com/office/drawing/2014/main" val="3193508666"/>
                    </a:ext>
                  </a:extLst>
                </a:gridCol>
                <a:gridCol w="1371601">
                  <a:extLst>
                    <a:ext uri="{9D8B030D-6E8A-4147-A177-3AD203B41FA5}">
                      <a16:colId xmlns:a16="http://schemas.microsoft.com/office/drawing/2014/main" val="129629146"/>
                    </a:ext>
                  </a:extLst>
                </a:gridCol>
              </a:tblGrid>
              <a:tr h="370840">
                <a:tc>
                  <a:txBody>
                    <a:bodyPr/>
                    <a:lstStyle/>
                    <a:p>
                      <a:r>
                        <a:rPr lang="en-US" sz="2000" dirty="0">
                          <a:latin typeface="+mn-lt"/>
                        </a:rPr>
                        <a:t>Adaptation </a:t>
                      </a:r>
                    </a:p>
                    <a:p>
                      <a:r>
                        <a:rPr lang="en-US" sz="2000" dirty="0">
                          <a:latin typeface="+mn-lt"/>
                        </a:rPr>
                        <a:t>Projects  </a:t>
                      </a:r>
                    </a:p>
                  </a:txBody>
                  <a:tcPr>
                    <a:solidFill>
                      <a:schemeClr val="accent1">
                        <a:lumMod val="20000"/>
                        <a:lumOff val="80000"/>
                      </a:schemeClr>
                    </a:solidFill>
                  </a:tcPr>
                </a:tc>
                <a:tc>
                  <a:txBody>
                    <a:bodyPr/>
                    <a:lstStyle/>
                    <a:p>
                      <a:r>
                        <a:rPr lang="en-US" sz="2000" dirty="0">
                          <a:latin typeface="+mn-lt"/>
                        </a:rPr>
                        <a:t>Costs (Birr)</a:t>
                      </a:r>
                    </a:p>
                  </a:txBody>
                  <a:tcPr>
                    <a:solidFill>
                      <a:schemeClr val="accent1">
                        <a:lumMod val="20000"/>
                        <a:lumOff val="80000"/>
                      </a:schemeClr>
                    </a:solidFill>
                  </a:tcPr>
                </a:tc>
                <a:tc>
                  <a:txBody>
                    <a:bodyPr/>
                    <a:lstStyle/>
                    <a:p>
                      <a:r>
                        <a:rPr lang="en-US" sz="2000" dirty="0">
                          <a:latin typeface="+mn-lt"/>
                        </a:rPr>
                        <a:t>Outcomes (# adapting households)</a:t>
                      </a:r>
                    </a:p>
                  </a:txBody>
                  <a:tcPr>
                    <a:solidFill>
                      <a:schemeClr val="accent1">
                        <a:lumMod val="20000"/>
                        <a:lumOff val="80000"/>
                      </a:schemeClr>
                    </a:solidFill>
                  </a:tcPr>
                </a:tc>
                <a:tc>
                  <a:txBody>
                    <a:bodyPr/>
                    <a:lstStyle/>
                    <a:p>
                      <a:r>
                        <a:rPr lang="en-US" sz="2000" dirty="0">
                          <a:latin typeface="+mn-lt"/>
                        </a:rPr>
                        <a:t>CE ratio </a:t>
                      </a:r>
                    </a:p>
                  </a:txBody>
                  <a:tcPr>
                    <a:solidFill>
                      <a:schemeClr val="accent1">
                        <a:lumMod val="20000"/>
                        <a:lumOff val="80000"/>
                      </a:schemeClr>
                    </a:solidFill>
                  </a:tcPr>
                </a:tc>
                <a:extLst>
                  <a:ext uri="{0D108BD9-81ED-4DB2-BD59-A6C34878D82A}">
                    <a16:rowId xmlns:a16="http://schemas.microsoft.com/office/drawing/2014/main" val="232073355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 typeface="+mj-lt"/>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Times New Roman" pitchFamily="18" charset="0"/>
                        </a:rPr>
                        <a:t>Crop diversification </a:t>
                      </a:r>
                    </a:p>
                  </a:txBody>
                  <a:tcPr>
                    <a:solidFill>
                      <a:schemeClr val="bg1"/>
                    </a:solidFill>
                  </a:tcPr>
                </a:tc>
                <a:tc>
                  <a:txBody>
                    <a:bodyPr/>
                    <a:lstStyle/>
                    <a:p>
                      <a:r>
                        <a:rPr lang="en-US" sz="2000" dirty="0">
                          <a:latin typeface="+mn-lt"/>
                        </a:rPr>
                        <a:t>14 million</a:t>
                      </a:r>
                    </a:p>
                  </a:txBody>
                  <a:tcPr>
                    <a:solidFill>
                      <a:schemeClr val="bg1"/>
                    </a:solidFill>
                  </a:tcPr>
                </a:tc>
                <a:tc>
                  <a:txBody>
                    <a:bodyPr/>
                    <a:lstStyle/>
                    <a:p>
                      <a:r>
                        <a:rPr lang="en-US" sz="2000" dirty="0">
                          <a:latin typeface="+mn-lt"/>
                        </a:rPr>
                        <a:t>1,000 households</a:t>
                      </a:r>
                    </a:p>
                  </a:txBody>
                  <a:tcPr>
                    <a:solidFill>
                      <a:schemeClr val="bg1"/>
                    </a:solidFill>
                  </a:tcPr>
                </a:tc>
                <a:tc>
                  <a:txBody>
                    <a:bodyPr/>
                    <a:lstStyle/>
                    <a:p>
                      <a:pPr algn="l" fontAlgn="b"/>
                      <a:r>
                        <a:rPr lang="en-US" sz="2000" b="1" i="0" u="none" strike="noStrike" dirty="0">
                          <a:solidFill>
                            <a:srgbClr val="000000"/>
                          </a:solidFill>
                          <a:effectLst/>
                          <a:latin typeface="Calibri" panose="020F0502020204030204" pitchFamily="34" charset="0"/>
                        </a:rPr>
                        <a:t>14,000</a:t>
                      </a:r>
                    </a:p>
                  </a:txBody>
                  <a:tcPr marL="9525" marR="9525" marT="9525" marB="0">
                    <a:solidFill>
                      <a:schemeClr val="bg1"/>
                    </a:solidFill>
                  </a:tcPr>
                </a:tc>
                <a:extLst>
                  <a:ext uri="{0D108BD9-81ED-4DB2-BD59-A6C34878D82A}">
                    <a16:rowId xmlns:a16="http://schemas.microsoft.com/office/drawing/2014/main" val="294867089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 typeface="+mj-lt"/>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Times New Roman" pitchFamily="18" charset="0"/>
                        </a:rPr>
                        <a:t>Tree plantation</a:t>
                      </a:r>
                    </a:p>
                  </a:txBody>
                  <a:tcPr>
                    <a:solidFill>
                      <a:schemeClr val="bg1"/>
                    </a:solidFill>
                  </a:tcPr>
                </a:tc>
                <a:tc>
                  <a:txBody>
                    <a:bodyPr/>
                    <a:lstStyle/>
                    <a:p>
                      <a:r>
                        <a:rPr lang="en-US" sz="2000" dirty="0">
                          <a:latin typeface="+mn-lt"/>
                        </a:rPr>
                        <a:t>15 million</a:t>
                      </a:r>
                    </a:p>
                  </a:txBody>
                  <a:tcPr>
                    <a:solidFill>
                      <a:schemeClr val="bg1"/>
                    </a:solidFill>
                  </a:tcPr>
                </a:tc>
                <a:tc>
                  <a:txBody>
                    <a:bodyPr/>
                    <a:lstStyle/>
                    <a:p>
                      <a:r>
                        <a:rPr lang="en-US" sz="2000" dirty="0">
                          <a:latin typeface="+mn-lt"/>
                        </a:rPr>
                        <a:t>2,000 households</a:t>
                      </a:r>
                    </a:p>
                  </a:txBody>
                  <a:tcPr>
                    <a:solidFill>
                      <a:schemeClr val="bg1"/>
                    </a:solidFill>
                  </a:tcPr>
                </a:tc>
                <a:tc>
                  <a:txBody>
                    <a:bodyPr/>
                    <a:lstStyle/>
                    <a:p>
                      <a:pPr algn="l" fontAlgn="b"/>
                      <a:r>
                        <a:rPr lang="en-US" sz="2000" b="1" i="0" u="none" strike="noStrike" dirty="0">
                          <a:solidFill>
                            <a:srgbClr val="000000"/>
                          </a:solidFill>
                          <a:effectLst/>
                          <a:latin typeface="Calibri" panose="020F0502020204030204" pitchFamily="34" charset="0"/>
                        </a:rPr>
                        <a:t>7,500</a:t>
                      </a:r>
                    </a:p>
                  </a:txBody>
                  <a:tcPr marL="9525" marR="9525" marT="9525" marB="0">
                    <a:solidFill>
                      <a:schemeClr val="bg1"/>
                    </a:solidFill>
                  </a:tcPr>
                </a:tc>
                <a:extLst>
                  <a:ext uri="{0D108BD9-81ED-4DB2-BD59-A6C34878D82A}">
                    <a16:rowId xmlns:a16="http://schemas.microsoft.com/office/drawing/2014/main" val="189794631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 typeface="+mj-lt"/>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Household based-irrigation </a:t>
                      </a:r>
                    </a:p>
                  </a:txBody>
                  <a:tcPr>
                    <a:solidFill>
                      <a:schemeClr val="bg1"/>
                    </a:solidFill>
                  </a:tcPr>
                </a:tc>
                <a:tc>
                  <a:txBody>
                    <a:bodyPr/>
                    <a:lstStyle/>
                    <a:p>
                      <a:r>
                        <a:rPr lang="en-US" sz="2000" dirty="0">
                          <a:latin typeface="+mn-lt"/>
                        </a:rPr>
                        <a:t>45 million</a:t>
                      </a:r>
                    </a:p>
                  </a:txBody>
                  <a:tcPr>
                    <a:solidFill>
                      <a:schemeClr val="bg1"/>
                    </a:solidFill>
                  </a:tcPr>
                </a:tc>
                <a:tc>
                  <a:txBody>
                    <a:bodyPr/>
                    <a:lstStyle/>
                    <a:p>
                      <a:r>
                        <a:rPr lang="en-US" sz="2000" dirty="0">
                          <a:latin typeface="+mn-lt"/>
                        </a:rPr>
                        <a:t>8,000 households</a:t>
                      </a:r>
                    </a:p>
                  </a:txBody>
                  <a:tcPr>
                    <a:solidFill>
                      <a:schemeClr val="bg1"/>
                    </a:solidFill>
                  </a:tcPr>
                </a:tc>
                <a:tc>
                  <a:txBody>
                    <a:bodyPr/>
                    <a:lstStyle/>
                    <a:p>
                      <a:pPr algn="l" fontAlgn="b"/>
                      <a:r>
                        <a:rPr lang="en-US" sz="2000" b="1" i="0" u="none" strike="noStrike" dirty="0">
                          <a:solidFill>
                            <a:srgbClr val="000000"/>
                          </a:solidFill>
                          <a:effectLst/>
                          <a:latin typeface="Calibri" panose="020F0502020204030204" pitchFamily="34" charset="0"/>
                        </a:rPr>
                        <a:t>5,625</a:t>
                      </a:r>
                    </a:p>
                  </a:txBody>
                  <a:tcPr marL="9525" marR="9525" marT="9525" marB="0">
                    <a:solidFill>
                      <a:schemeClr val="bg1"/>
                    </a:solidFill>
                  </a:tcPr>
                </a:tc>
                <a:extLst>
                  <a:ext uri="{0D108BD9-81ED-4DB2-BD59-A6C34878D82A}">
                    <a16:rowId xmlns:a16="http://schemas.microsoft.com/office/drawing/2014/main" val="8842854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 typeface="+mj-lt"/>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Drought tolerant varieties</a:t>
                      </a:r>
                    </a:p>
                  </a:txBody>
                  <a:tcPr>
                    <a:solidFill>
                      <a:schemeClr val="bg1"/>
                    </a:solidFill>
                  </a:tcPr>
                </a:tc>
                <a:tc>
                  <a:txBody>
                    <a:bodyPr/>
                    <a:lstStyle/>
                    <a:p>
                      <a:r>
                        <a:rPr lang="en-US" sz="2000" dirty="0">
                          <a:latin typeface="+mn-lt"/>
                        </a:rPr>
                        <a:t>110 million</a:t>
                      </a:r>
                    </a:p>
                  </a:txBody>
                  <a:tcPr>
                    <a:solidFill>
                      <a:schemeClr val="bg1"/>
                    </a:solidFill>
                  </a:tcPr>
                </a:tc>
                <a:tc>
                  <a:txBody>
                    <a:bodyPr/>
                    <a:lstStyle/>
                    <a:p>
                      <a:r>
                        <a:rPr lang="en-US" sz="2000" dirty="0">
                          <a:latin typeface="+mn-lt"/>
                        </a:rPr>
                        <a:t>12,000 households</a:t>
                      </a:r>
                    </a:p>
                  </a:txBody>
                  <a:tcPr>
                    <a:solidFill>
                      <a:schemeClr val="bg1"/>
                    </a:solidFill>
                  </a:tcPr>
                </a:tc>
                <a:tc>
                  <a:txBody>
                    <a:bodyPr/>
                    <a:lstStyle/>
                    <a:p>
                      <a:pPr algn="l" fontAlgn="b"/>
                      <a:r>
                        <a:rPr lang="en-US" sz="2000" b="1" i="0" u="none" strike="noStrike" dirty="0">
                          <a:solidFill>
                            <a:srgbClr val="000000"/>
                          </a:solidFill>
                          <a:effectLst/>
                          <a:latin typeface="Calibri" panose="020F0502020204030204" pitchFamily="34" charset="0"/>
                        </a:rPr>
                        <a:t>9,166.7</a:t>
                      </a:r>
                    </a:p>
                  </a:txBody>
                  <a:tcPr marL="9525" marR="9525" marT="9525" marB="0">
                    <a:solidFill>
                      <a:schemeClr val="bg1"/>
                    </a:solidFill>
                  </a:tcPr>
                </a:tc>
                <a:extLst>
                  <a:ext uri="{0D108BD9-81ED-4DB2-BD59-A6C34878D82A}">
                    <a16:rowId xmlns:a16="http://schemas.microsoft.com/office/drawing/2014/main" val="4093959712"/>
                  </a:ext>
                </a:extLst>
              </a:tr>
            </a:tbl>
          </a:graphicData>
        </a:graphic>
      </p:graphicFrame>
      <p:sp>
        <p:nvSpPr>
          <p:cNvPr id="5" name="Rectangle 4">
            <a:extLst>
              <a:ext uri="{FF2B5EF4-FFF2-40B4-BE49-F238E27FC236}">
                <a16:creationId xmlns:a16="http://schemas.microsoft.com/office/drawing/2014/main" id="{2837D85B-4CFE-46D6-B579-0BB103E96E07}"/>
              </a:ext>
            </a:extLst>
          </p:cNvPr>
          <p:cNvSpPr/>
          <p:nvPr/>
        </p:nvSpPr>
        <p:spPr>
          <a:xfrm>
            <a:off x="1143000" y="5696854"/>
            <a:ext cx="7816180" cy="589072"/>
          </a:xfrm>
          <a:prstGeom prst="rect">
            <a:avLst/>
          </a:prstGeom>
        </p:spPr>
        <p:txBody>
          <a:bodyPr wrap="square">
            <a:spAutoFit/>
          </a:bodyPr>
          <a:lstStyle/>
          <a:p>
            <a:pPr marL="457200" indent="-457200" algn="just">
              <a:lnSpc>
                <a:spcPct val="150000"/>
              </a:lnSpc>
              <a:buFont typeface="Wingdings" panose="05000000000000000000" pitchFamily="2" charset="2"/>
              <a:buChar char="ü"/>
            </a:pPr>
            <a:r>
              <a:rPr lang="en-US" sz="2400" dirty="0"/>
              <a:t>Which </a:t>
            </a:r>
            <a:r>
              <a:rPr lang="en-US" sz="2400" b="1" dirty="0"/>
              <a:t>adaptation</a:t>
            </a:r>
            <a:r>
              <a:rPr lang="en-US" sz="2400" dirty="0"/>
              <a:t> intervention is </a:t>
            </a:r>
            <a:r>
              <a:rPr lang="en-US" sz="2400" b="1" dirty="0"/>
              <a:t>cost-effective</a:t>
            </a:r>
            <a:r>
              <a:rPr lang="en-US" sz="2400" dirty="0"/>
              <a:t>? </a:t>
            </a:r>
          </a:p>
        </p:txBody>
      </p:sp>
    </p:spTree>
    <p:extLst>
      <p:ext uri="{BB962C8B-B14F-4D97-AF65-F5344CB8AC3E}">
        <p14:creationId xmlns:p14="http://schemas.microsoft.com/office/powerpoint/2010/main" val="1024997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838200" y="346501"/>
            <a:ext cx="7816180" cy="830997"/>
          </a:xfrm>
          <a:prstGeom prst="rect">
            <a:avLst/>
          </a:prstGeom>
        </p:spPr>
        <p:txBody>
          <a:bodyPr wrap="square">
            <a:spAutoFit/>
          </a:bodyPr>
          <a:lstStyle/>
          <a:p>
            <a:r>
              <a:rPr lang="en-US" sz="2400" b="1" dirty="0">
                <a:solidFill>
                  <a:srgbClr val="0070C0"/>
                </a:solidFill>
                <a:latin typeface="AGaramond-Regular"/>
                <a:cs typeface="Times New Roman" pitchFamily="18" charset="0"/>
              </a:rPr>
              <a:t>Example 2: using CEA to choose alternatives to secure </a:t>
            </a:r>
            <a:r>
              <a:rPr lang="en-US" sz="2400" b="1" dirty="0">
                <a:solidFill>
                  <a:srgbClr val="0070C0"/>
                </a:solidFill>
                <a:latin typeface="AGaramond-Regular"/>
              </a:rPr>
              <a:t>biodiversity conservation (3 goals + 3 alternatives)</a:t>
            </a:r>
            <a:endParaRPr lang="en-US" sz="2400" dirty="0">
              <a:solidFill>
                <a:srgbClr val="0070C0"/>
              </a:solidFill>
              <a:latin typeface="AGaramond-Regular"/>
            </a:endParaRPr>
          </a:p>
        </p:txBody>
      </p:sp>
      <p:sp>
        <p:nvSpPr>
          <p:cNvPr id="3" name="Rectangle 2">
            <a:extLst>
              <a:ext uri="{FF2B5EF4-FFF2-40B4-BE49-F238E27FC236}">
                <a16:creationId xmlns:a16="http://schemas.microsoft.com/office/drawing/2014/main" id="{9507CD53-EEFA-42B5-ACE3-3C31F3BA4F5B}"/>
              </a:ext>
            </a:extLst>
          </p:cNvPr>
          <p:cNvSpPr/>
          <p:nvPr/>
        </p:nvSpPr>
        <p:spPr>
          <a:xfrm>
            <a:off x="663910" y="1828800"/>
            <a:ext cx="7816180" cy="589072"/>
          </a:xfrm>
          <a:prstGeom prst="rect">
            <a:avLst/>
          </a:prstGeom>
        </p:spPr>
        <p:txBody>
          <a:bodyPr wrap="square">
            <a:spAutoFit/>
          </a:bodyPr>
          <a:lstStyle/>
          <a:p>
            <a:pPr marL="457200" indent="-457200" algn="just">
              <a:lnSpc>
                <a:spcPct val="150000"/>
              </a:lnSpc>
              <a:buFont typeface="Wingdings" panose="05000000000000000000" pitchFamily="2" charset="2"/>
              <a:buChar char="ü"/>
            </a:pPr>
            <a:endParaRPr lang="en-US" sz="2400" dirty="0"/>
          </a:p>
        </p:txBody>
      </p:sp>
      <p:graphicFrame>
        <p:nvGraphicFramePr>
          <p:cNvPr id="2" name="Table 1">
            <a:extLst>
              <a:ext uri="{FF2B5EF4-FFF2-40B4-BE49-F238E27FC236}">
                <a16:creationId xmlns:a16="http://schemas.microsoft.com/office/drawing/2014/main" id="{30FF8209-128C-4E63-9999-AED013FC06F4}"/>
              </a:ext>
            </a:extLst>
          </p:cNvPr>
          <p:cNvGraphicFramePr>
            <a:graphicFrameLocks noGrp="1"/>
          </p:cNvGraphicFramePr>
          <p:nvPr>
            <p:extLst>
              <p:ext uri="{D42A27DB-BD31-4B8C-83A1-F6EECF244321}">
                <p14:modId xmlns:p14="http://schemas.microsoft.com/office/powerpoint/2010/main" val="2117851599"/>
              </p:ext>
            </p:extLst>
          </p:nvPr>
        </p:nvGraphicFramePr>
        <p:xfrm>
          <a:off x="410995" y="1295400"/>
          <a:ext cx="8670590" cy="4521200"/>
        </p:xfrm>
        <a:graphic>
          <a:graphicData uri="http://schemas.openxmlformats.org/drawingml/2006/table">
            <a:tbl>
              <a:tblPr firstRow="1" bandRow="1">
                <a:tableStyleId>{BC89EF96-8CEA-46FF-86C4-4CE0E7609802}</a:tableStyleId>
              </a:tblPr>
              <a:tblGrid>
                <a:gridCol w="2472044">
                  <a:extLst>
                    <a:ext uri="{9D8B030D-6E8A-4147-A177-3AD203B41FA5}">
                      <a16:colId xmlns:a16="http://schemas.microsoft.com/office/drawing/2014/main" val="1587314605"/>
                    </a:ext>
                  </a:extLst>
                </a:gridCol>
                <a:gridCol w="1451854">
                  <a:extLst>
                    <a:ext uri="{9D8B030D-6E8A-4147-A177-3AD203B41FA5}">
                      <a16:colId xmlns:a16="http://schemas.microsoft.com/office/drawing/2014/main" val="1442579579"/>
                    </a:ext>
                  </a:extLst>
                </a:gridCol>
                <a:gridCol w="1518988">
                  <a:extLst>
                    <a:ext uri="{9D8B030D-6E8A-4147-A177-3AD203B41FA5}">
                      <a16:colId xmlns:a16="http://schemas.microsoft.com/office/drawing/2014/main" val="1856705719"/>
                    </a:ext>
                  </a:extLst>
                </a:gridCol>
                <a:gridCol w="2046836">
                  <a:extLst>
                    <a:ext uri="{9D8B030D-6E8A-4147-A177-3AD203B41FA5}">
                      <a16:colId xmlns:a16="http://schemas.microsoft.com/office/drawing/2014/main" val="1116888366"/>
                    </a:ext>
                  </a:extLst>
                </a:gridCol>
                <a:gridCol w="1180868">
                  <a:extLst>
                    <a:ext uri="{9D8B030D-6E8A-4147-A177-3AD203B41FA5}">
                      <a16:colId xmlns:a16="http://schemas.microsoft.com/office/drawing/2014/main" val="838802240"/>
                    </a:ext>
                  </a:extLst>
                </a:gridCol>
              </a:tblGrid>
              <a:tr h="370840">
                <a:tc gridSpan="5">
                  <a:txBody>
                    <a:bodyPr/>
                    <a:lstStyle/>
                    <a:p>
                      <a:pPr algn="ctr"/>
                      <a:r>
                        <a:rPr lang="en-US" sz="1800" dirty="0"/>
                        <a:t>Alternatives</a:t>
                      </a:r>
                    </a:p>
                  </a:txBody>
                  <a:tcPr>
                    <a:noFill/>
                  </a:tcPr>
                </a:tc>
                <a:tc hMerge="1">
                  <a:txBody>
                    <a:bodyPr/>
                    <a:lstStyle/>
                    <a:p>
                      <a:endParaRPr lang="en-US" sz="1600" dirty="0"/>
                    </a:p>
                  </a:txBody>
                  <a:tcPr>
                    <a:noFill/>
                  </a:tcPr>
                </a:tc>
                <a:tc hMerge="1">
                  <a:txBody>
                    <a:bodyPr/>
                    <a:lstStyle/>
                    <a:p>
                      <a:endParaRPr lang="en-US" sz="1600" dirty="0">
                        <a:effectLst/>
                      </a:endParaRPr>
                    </a:p>
                  </a:txBody>
                  <a:tcPr anchor="ctr">
                    <a:noFill/>
                  </a:tcPr>
                </a:tc>
                <a:tc hMerge="1">
                  <a:txBody>
                    <a:bodyPr/>
                    <a:lstStyle/>
                    <a:p>
                      <a:endParaRPr lang="en-US" sz="1600" dirty="0">
                        <a:effectLst/>
                      </a:endParaRPr>
                    </a:p>
                  </a:txBody>
                  <a:tcPr anchor="ctr">
                    <a:noFill/>
                  </a:tcPr>
                </a:tc>
                <a:tc hMerge="1">
                  <a:txBody>
                    <a:bodyPr/>
                    <a:lstStyle/>
                    <a:p>
                      <a:endParaRPr lang="en-US" sz="1600" dirty="0">
                        <a:effectLst/>
                      </a:endParaRPr>
                    </a:p>
                  </a:txBody>
                  <a:tcPr anchor="ctr">
                    <a:noFill/>
                  </a:tcPr>
                </a:tc>
                <a:extLst>
                  <a:ext uri="{0D108BD9-81ED-4DB2-BD59-A6C34878D82A}">
                    <a16:rowId xmlns:a16="http://schemas.microsoft.com/office/drawing/2014/main" val="2415990976"/>
                  </a:ext>
                </a:extLst>
              </a:tr>
              <a:tr h="370840">
                <a:tc>
                  <a:txBody>
                    <a:bodyPr/>
                    <a:lstStyle/>
                    <a:p>
                      <a:r>
                        <a:rPr lang="en-US" sz="1800" b="1" dirty="0"/>
                        <a:t>Goals </a:t>
                      </a:r>
                    </a:p>
                    <a:p>
                      <a:r>
                        <a:rPr lang="en-US" sz="1800" dirty="0"/>
                        <a:t> </a:t>
                      </a:r>
                    </a:p>
                  </a:txBody>
                  <a:tcPr>
                    <a:noFill/>
                  </a:tcPr>
                </a:tc>
                <a:tc>
                  <a:txBody>
                    <a:bodyPr/>
                    <a:lstStyle/>
                    <a:p>
                      <a:r>
                        <a:rPr lang="en-US" sz="1600" b="1" dirty="0">
                          <a:latin typeface="+mn-lt"/>
                        </a:rPr>
                        <a:t>1. Establish protected area </a:t>
                      </a:r>
                    </a:p>
                  </a:txBody>
                  <a:tcPr>
                    <a:noFill/>
                  </a:tcPr>
                </a:tc>
                <a:tc>
                  <a:txBody>
                    <a:bodyPr/>
                    <a:lstStyle/>
                    <a:p>
                      <a:r>
                        <a:rPr lang="en-US" sz="1600" b="1" i="0" dirty="0">
                          <a:solidFill>
                            <a:srgbClr val="000000"/>
                          </a:solidFill>
                          <a:effectLst/>
                          <a:latin typeface="+mn-lt"/>
                        </a:rPr>
                        <a:t>2. Community</a:t>
                      </a:r>
                      <a:br>
                        <a:rPr lang="en-US" sz="1600" b="1" i="0" dirty="0">
                          <a:solidFill>
                            <a:srgbClr val="000000"/>
                          </a:solidFill>
                          <a:effectLst/>
                          <a:latin typeface="+mn-lt"/>
                        </a:rPr>
                      </a:br>
                      <a:r>
                        <a:rPr lang="en-US" sz="1600" b="1" i="0" dirty="0">
                          <a:solidFill>
                            <a:srgbClr val="000000"/>
                          </a:solidFill>
                          <a:effectLst/>
                          <a:latin typeface="+mn-lt"/>
                        </a:rPr>
                        <a:t>involvement</a:t>
                      </a:r>
                      <a:endParaRPr lang="en-US" sz="1600" b="1" dirty="0">
                        <a:effectLst/>
                        <a:latin typeface="+mn-lt"/>
                      </a:endParaRPr>
                    </a:p>
                  </a:txBody>
                  <a:tcPr>
                    <a:noFill/>
                  </a:tcPr>
                </a:tc>
                <a:tc>
                  <a:txBody>
                    <a:bodyPr/>
                    <a:lstStyle/>
                    <a:p>
                      <a:r>
                        <a:rPr lang="en-US" sz="1600" b="1" i="0" dirty="0">
                          <a:solidFill>
                            <a:srgbClr val="000000"/>
                          </a:solidFill>
                          <a:effectLst/>
                          <a:latin typeface="+mn-lt"/>
                        </a:rPr>
                        <a:t>3. Financial</a:t>
                      </a:r>
                      <a:br>
                        <a:rPr lang="en-US" sz="1600" b="1" i="0" dirty="0">
                          <a:solidFill>
                            <a:srgbClr val="000000"/>
                          </a:solidFill>
                          <a:effectLst/>
                          <a:latin typeface="+mn-lt"/>
                        </a:rPr>
                      </a:br>
                      <a:r>
                        <a:rPr lang="en-US" sz="1600" b="1" i="0" dirty="0">
                          <a:solidFill>
                            <a:srgbClr val="000000"/>
                          </a:solidFill>
                          <a:effectLst/>
                          <a:latin typeface="+mn-lt"/>
                        </a:rPr>
                        <a:t>incentives, tax</a:t>
                      </a:r>
                      <a:br>
                        <a:rPr lang="en-US" sz="1600" b="1" i="0" dirty="0">
                          <a:solidFill>
                            <a:srgbClr val="000000"/>
                          </a:solidFill>
                          <a:effectLst/>
                          <a:latin typeface="+mn-lt"/>
                        </a:rPr>
                      </a:br>
                      <a:r>
                        <a:rPr lang="en-US" sz="1600" b="1" i="0" dirty="0">
                          <a:solidFill>
                            <a:srgbClr val="000000"/>
                          </a:solidFill>
                          <a:effectLst/>
                          <a:latin typeface="+mn-lt"/>
                        </a:rPr>
                        <a:t>harmful activities</a:t>
                      </a:r>
                      <a:endParaRPr lang="en-US" sz="1600" b="1" dirty="0">
                        <a:effectLst/>
                        <a:latin typeface="+mn-lt"/>
                      </a:endParaRPr>
                    </a:p>
                  </a:txBody>
                  <a:tcPr>
                    <a:noFill/>
                  </a:tcPr>
                </a:tc>
                <a:tc>
                  <a:txBody>
                    <a:bodyPr/>
                    <a:lstStyle/>
                    <a:p>
                      <a:r>
                        <a:rPr lang="en-US" sz="1600" b="1" i="0" dirty="0">
                          <a:solidFill>
                            <a:srgbClr val="000000"/>
                          </a:solidFill>
                          <a:effectLst/>
                          <a:latin typeface="Times-Bold"/>
                        </a:rPr>
                        <a:t>Weights</a:t>
                      </a:r>
                      <a:endParaRPr lang="en-US" sz="1600" dirty="0">
                        <a:effectLst/>
                      </a:endParaRPr>
                    </a:p>
                  </a:txBody>
                  <a:tcPr anchor="ctr">
                    <a:noFill/>
                  </a:tcPr>
                </a:tc>
                <a:extLst>
                  <a:ext uri="{0D108BD9-81ED-4DB2-BD59-A6C34878D82A}">
                    <a16:rowId xmlns:a16="http://schemas.microsoft.com/office/drawing/2014/main" val="101434841"/>
                  </a:ext>
                </a:extLst>
              </a:tr>
              <a:tr h="370840">
                <a:tc>
                  <a:txBody>
                    <a:bodyPr/>
                    <a:lstStyle/>
                    <a:p>
                      <a:r>
                        <a:rPr lang="en-US" sz="1600" b="1" i="0" dirty="0">
                          <a:solidFill>
                            <a:srgbClr val="000000"/>
                          </a:solidFill>
                          <a:effectLst/>
                          <a:latin typeface="Times-Bold"/>
                        </a:rPr>
                        <a:t>1. Improve an indicator of</a:t>
                      </a:r>
                      <a:br>
                        <a:rPr lang="en-US" sz="1600" b="1" i="0" dirty="0">
                          <a:solidFill>
                            <a:srgbClr val="000000"/>
                          </a:solidFill>
                          <a:effectLst/>
                          <a:latin typeface="Times-Bold"/>
                        </a:rPr>
                      </a:br>
                      <a:r>
                        <a:rPr lang="en-US" sz="1600" b="1" i="0" dirty="0">
                          <a:solidFill>
                            <a:srgbClr val="000000"/>
                          </a:solidFill>
                          <a:effectLst/>
                          <a:latin typeface="Times-Bold"/>
                        </a:rPr>
                        <a:t>biodiversity</a:t>
                      </a:r>
                      <a:endParaRPr lang="en-US" sz="1600" dirty="0">
                        <a:effectLst/>
                      </a:endParaRPr>
                    </a:p>
                  </a:txBody>
                  <a:tcPr anchor="ctr">
                    <a:noFill/>
                  </a:tcPr>
                </a:tc>
                <a:tc>
                  <a:txBody>
                    <a:bodyPr/>
                    <a:lstStyle/>
                    <a:p>
                      <a:r>
                        <a:rPr lang="en-US" sz="1800" dirty="0"/>
                        <a:t>+5%</a:t>
                      </a:r>
                    </a:p>
                  </a:txBody>
                  <a:tcPr>
                    <a:noFill/>
                  </a:tcPr>
                </a:tc>
                <a:tc>
                  <a:txBody>
                    <a:bodyPr/>
                    <a:lstStyle/>
                    <a:p>
                      <a:r>
                        <a:rPr lang="en-US" sz="1800" dirty="0"/>
                        <a:t>+1%</a:t>
                      </a:r>
                    </a:p>
                  </a:txBody>
                  <a:tcPr>
                    <a:noFill/>
                  </a:tcPr>
                </a:tc>
                <a:tc>
                  <a:txBody>
                    <a:bodyPr/>
                    <a:lstStyle/>
                    <a:p>
                      <a:r>
                        <a:rPr lang="en-US" sz="1800" dirty="0"/>
                        <a:t>+8%</a:t>
                      </a:r>
                    </a:p>
                  </a:txBody>
                  <a:tcPr>
                    <a:noFill/>
                  </a:tcPr>
                </a:tc>
                <a:tc>
                  <a:txBody>
                    <a:bodyPr/>
                    <a:lstStyle/>
                    <a:p>
                      <a:r>
                        <a:rPr lang="en-US" sz="1800" dirty="0"/>
                        <a:t>3</a:t>
                      </a:r>
                    </a:p>
                  </a:txBody>
                  <a:tcPr>
                    <a:noFill/>
                  </a:tcPr>
                </a:tc>
                <a:extLst>
                  <a:ext uri="{0D108BD9-81ED-4DB2-BD59-A6C34878D82A}">
                    <a16:rowId xmlns:a16="http://schemas.microsoft.com/office/drawing/2014/main" val="2979506404"/>
                  </a:ext>
                </a:extLst>
              </a:tr>
              <a:tr h="370840">
                <a:tc>
                  <a:txBody>
                    <a:bodyPr/>
                    <a:lstStyle/>
                    <a:p>
                      <a:r>
                        <a:rPr lang="en-US" sz="1600" b="1" i="0" dirty="0">
                          <a:solidFill>
                            <a:srgbClr val="000000"/>
                          </a:solidFill>
                          <a:effectLst/>
                          <a:latin typeface="Times-Bold"/>
                        </a:rPr>
                        <a:t>2. Employment</a:t>
                      </a:r>
                      <a:endParaRPr lang="en-US" sz="1600" dirty="0">
                        <a:effectLst/>
                      </a:endParaRPr>
                    </a:p>
                  </a:txBody>
                  <a:tcPr anchor="ctr">
                    <a:noFill/>
                  </a:tcPr>
                </a:tc>
                <a:tc>
                  <a:txBody>
                    <a:bodyPr/>
                    <a:lstStyle/>
                    <a:p>
                      <a:r>
                        <a:rPr lang="en-US" sz="1800" dirty="0"/>
                        <a:t>-1%</a:t>
                      </a:r>
                    </a:p>
                  </a:txBody>
                  <a:tcPr>
                    <a:noFill/>
                  </a:tcPr>
                </a:tc>
                <a:tc>
                  <a:txBody>
                    <a:bodyPr/>
                    <a:lstStyle/>
                    <a:p>
                      <a:r>
                        <a:rPr lang="en-US" sz="1800" dirty="0"/>
                        <a:t>+2%</a:t>
                      </a:r>
                    </a:p>
                  </a:txBody>
                  <a:tcPr>
                    <a:noFill/>
                  </a:tcPr>
                </a:tc>
                <a:tc>
                  <a:txBody>
                    <a:bodyPr/>
                    <a:lstStyle/>
                    <a:p>
                      <a:r>
                        <a:rPr lang="en-US" sz="1800" dirty="0"/>
                        <a:t>-1%</a:t>
                      </a:r>
                    </a:p>
                  </a:txBody>
                  <a:tcPr>
                    <a:noFill/>
                  </a:tcPr>
                </a:tc>
                <a:tc>
                  <a:txBody>
                    <a:bodyPr/>
                    <a:lstStyle/>
                    <a:p>
                      <a:r>
                        <a:rPr lang="en-US" sz="1800" dirty="0"/>
                        <a:t>1.5</a:t>
                      </a:r>
                    </a:p>
                  </a:txBody>
                  <a:tcPr>
                    <a:noFill/>
                  </a:tcPr>
                </a:tc>
                <a:extLst>
                  <a:ext uri="{0D108BD9-81ED-4DB2-BD59-A6C34878D82A}">
                    <a16:rowId xmlns:a16="http://schemas.microsoft.com/office/drawing/2014/main" val="479950651"/>
                  </a:ext>
                </a:extLst>
              </a:tr>
              <a:tr h="457200">
                <a:tc>
                  <a:txBody>
                    <a:bodyPr/>
                    <a:lstStyle/>
                    <a:p>
                      <a:r>
                        <a:rPr lang="en-US" sz="1600" b="1" i="0" dirty="0">
                          <a:solidFill>
                            <a:srgbClr val="000000"/>
                          </a:solidFill>
                          <a:effectLst/>
                          <a:latin typeface="Times-Bold"/>
                        </a:rPr>
                        <a:t>3. Other environmental</a:t>
                      </a:r>
                      <a:br>
                        <a:rPr lang="en-US" sz="1600" b="1" i="0" dirty="0">
                          <a:solidFill>
                            <a:srgbClr val="000000"/>
                          </a:solidFill>
                          <a:effectLst/>
                          <a:latin typeface="Times-Bold"/>
                        </a:rPr>
                      </a:br>
                      <a:r>
                        <a:rPr lang="en-US" sz="1600" b="1" i="0" dirty="0">
                          <a:solidFill>
                            <a:srgbClr val="000000"/>
                          </a:solidFill>
                          <a:effectLst/>
                          <a:latin typeface="Times-Bold"/>
                        </a:rPr>
                        <a:t>benefits</a:t>
                      </a:r>
                      <a:endParaRPr lang="en-US" sz="1600" dirty="0">
                        <a:effectLst/>
                      </a:endParaRPr>
                    </a:p>
                  </a:txBody>
                  <a:tcPr anchor="ctr">
                    <a:noFill/>
                  </a:tcPr>
                </a:tc>
                <a:tc>
                  <a:txBody>
                    <a:bodyPr/>
                    <a:lstStyle/>
                    <a:p>
                      <a:r>
                        <a:rPr lang="en-US" sz="1800" dirty="0"/>
                        <a:t>+2%</a:t>
                      </a:r>
                    </a:p>
                  </a:txBody>
                  <a:tcPr>
                    <a:noFill/>
                  </a:tcPr>
                </a:tc>
                <a:tc>
                  <a:txBody>
                    <a:bodyPr/>
                    <a:lstStyle/>
                    <a:p>
                      <a:r>
                        <a:rPr lang="en-US" sz="1800" dirty="0"/>
                        <a:t>0%</a:t>
                      </a:r>
                    </a:p>
                  </a:txBody>
                  <a:tcPr>
                    <a:noFill/>
                  </a:tcPr>
                </a:tc>
                <a:tc>
                  <a:txBody>
                    <a:bodyPr/>
                    <a:lstStyle/>
                    <a:p>
                      <a:r>
                        <a:rPr lang="en-US" sz="1800" dirty="0"/>
                        <a:t>+7%</a:t>
                      </a:r>
                    </a:p>
                  </a:txBody>
                  <a:tcPr>
                    <a:noFill/>
                  </a:tcPr>
                </a:tc>
                <a:tc>
                  <a:txBody>
                    <a:bodyPr/>
                    <a:lstStyle/>
                    <a:p>
                      <a:r>
                        <a:rPr lang="en-US" sz="1800" dirty="0"/>
                        <a:t>1</a:t>
                      </a:r>
                    </a:p>
                  </a:txBody>
                  <a:tcPr>
                    <a:noFill/>
                  </a:tcPr>
                </a:tc>
                <a:extLst>
                  <a:ext uri="{0D108BD9-81ED-4DB2-BD59-A6C34878D82A}">
                    <a16:rowId xmlns:a16="http://schemas.microsoft.com/office/drawing/2014/main" val="3602075797"/>
                  </a:ext>
                </a:extLst>
              </a:tr>
              <a:tr h="457200">
                <a:tc>
                  <a:txBody>
                    <a:bodyPr/>
                    <a:lstStyle/>
                    <a:p>
                      <a:r>
                        <a:rPr lang="en-US" sz="2400" b="1" dirty="0">
                          <a:solidFill>
                            <a:srgbClr val="C00000"/>
                          </a:solidFill>
                          <a:effectLst/>
                          <a:latin typeface="+mn-lt"/>
                        </a:rPr>
                        <a:t>Cost </a:t>
                      </a:r>
                    </a:p>
                  </a:txBody>
                  <a:tcPr anchor="ctr">
                    <a:noFill/>
                  </a:tcPr>
                </a:tc>
                <a:tc>
                  <a:txBody>
                    <a:bodyPr/>
                    <a:lstStyle/>
                    <a:p>
                      <a:r>
                        <a:rPr lang="en-US" sz="2400" b="1" dirty="0">
                          <a:solidFill>
                            <a:srgbClr val="C00000"/>
                          </a:solidFill>
                          <a:latin typeface="+mn-lt"/>
                        </a:rPr>
                        <a:t>$1m</a:t>
                      </a: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0000"/>
                          </a:solidFill>
                          <a:effectLst/>
                          <a:uLnTx/>
                          <a:uFillTx/>
                          <a:latin typeface="+mn-lt"/>
                          <a:ea typeface="+mn-ea"/>
                          <a:cs typeface="+mn-cs"/>
                        </a:rPr>
                        <a:t>$0.6m</a:t>
                      </a: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0000"/>
                          </a:solidFill>
                          <a:effectLst/>
                          <a:uLnTx/>
                          <a:uFillTx/>
                          <a:latin typeface="+mn-lt"/>
                          <a:ea typeface="+mn-ea"/>
                          <a:cs typeface="+mn-cs"/>
                        </a:rPr>
                        <a:t>$2m</a:t>
                      </a:r>
                    </a:p>
                  </a:txBody>
                  <a:tcPr>
                    <a:noFill/>
                  </a:tcPr>
                </a:tc>
                <a:tc>
                  <a:txBody>
                    <a:bodyPr/>
                    <a:lstStyle/>
                    <a:p>
                      <a:r>
                        <a:rPr lang="en-US" sz="2400" b="1" dirty="0">
                          <a:solidFill>
                            <a:srgbClr val="C00000"/>
                          </a:solidFill>
                          <a:latin typeface="+mn-lt"/>
                        </a:rPr>
                        <a:t>-</a:t>
                      </a:r>
                    </a:p>
                  </a:txBody>
                  <a:tcPr>
                    <a:noFill/>
                  </a:tcPr>
                </a:tc>
                <a:extLst>
                  <a:ext uri="{0D108BD9-81ED-4DB2-BD59-A6C34878D82A}">
                    <a16:rowId xmlns:a16="http://schemas.microsoft.com/office/drawing/2014/main" val="2817101153"/>
                  </a:ext>
                </a:extLst>
              </a:tr>
              <a:tr h="370840">
                <a:tc>
                  <a:txBody>
                    <a:bodyPr/>
                    <a:lstStyle/>
                    <a:p>
                      <a:r>
                        <a:rPr lang="en-US" sz="2000" b="1" i="0" dirty="0">
                          <a:solidFill>
                            <a:srgbClr val="0070C0"/>
                          </a:solidFill>
                          <a:effectLst/>
                          <a:latin typeface="Times-Bold"/>
                        </a:rPr>
                        <a:t>Weighted score of benefits</a:t>
                      </a:r>
                      <a:endParaRPr lang="en-US" sz="2000" b="1" dirty="0">
                        <a:solidFill>
                          <a:srgbClr val="0070C0"/>
                        </a:solidFill>
                        <a:effectLst/>
                      </a:endParaRPr>
                    </a:p>
                  </a:txBody>
                  <a:tcPr anchor="ctr">
                    <a:noFill/>
                  </a:tcPr>
                </a:tc>
                <a:tc>
                  <a:txBody>
                    <a:bodyPr/>
                    <a:lstStyle/>
                    <a:p>
                      <a:r>
                        <a:rPr lang="en-US" sz="2000" b="1" dirty="0">
                          <a:solidFill>
                            <a:srgbClr val="0070C0"/>
                          </a:solidFill>
                        </a:rPr>
                        <a:t>15.5</a:t>
                      </a:r>
                    </a:p>
                  </a:txBody>
                  <a:tcPr>
                    <a:noFill/>
                  </a:tcPr>
                </a:tc>
                <a:tc>
                  <a:txBody>
                    <a:bodyPr/>
                    <a:lstStyle/>
                    <a:p>
                      <a:r>
                        <a:rPr lang="en-US" sz="2000" b="1" dirty="0">
                          <a:solidFill>
                            <a:srgbClr val="0070C0"/>
                          </a:solidFill>
                        </a:rPr>
                        <a:t>6.0</a:t>
                      </a:r>
                    </a:p>
                  </a:txBody>
                  <a:tcPr>
                    <a:noFill/>
                  </a:tcPr>
                </a:tc>
                <a:tc>
                  <a:txBody>
                    <a:bodyPr/>
                    <a:lstStyle/>
                    <a:p>
                      <a:r>
                        <a:rPr lang="en-US" sz="2000" b="1" dirty="0">
                          <a:solidFill>
                            <a:srgbClr val="0070C0"/>
                          </a:solidFill>
                        </a:rPr>
                        <a:t>29.5</a:t>
                      </a:r>
                    </a:p>
                  </a:txBody>
                  <a:tcPr>
                    <a:noFill/>
                  </a:tcPr>
                </a:tc>
                <a:tc>
                  <a:txBody>
                    <a:bodyPr/>
                    <a:lstStyle/>
                    <a:p>
                      <a:r>
                        <a:rPr lang="en-US" sz="1800" b="1" dirty="0"/>
                        <a:t>-</a:t>
                      </a:r>
                    </a:p>
                  </a:txBody>
                  <a:tcPr>
                    <a:noFill/>
                  </a:tcPr>
                </a:tc>
                <a:extLst>
                  <a:ext uri="{0D108BD9-81ED-4DB2-BD59-A6C34878D82A}">
                    <a16:rowId xmlns:a16="http://schemas.microsoft.com/office/drawing/2014/main" val="3011967368"/>
                  </a:ext>
                </a:extLst>
              </a:tr>
              <a:tr h="370840">
                <a:tc>
                  <a:txBody>
                    <a:bodyPr/>
                    <a:lstStyle/>
                    <a:p>
                      <a:r>
                        <a:rPr lang="en-US" sz="1800" b="1" i="0" dirty="0">
                          <a:solidFill>
                            <a:srgbClr val="000000"/>
                          </a:solidFill>
                          <a:effectLst/>
                          <a:latin typeface="Times-Bold"/>
                        </a:rPr>
                        <a:t>Cost-effectiveness</a:t>
                      </a:r>
                      <a:br>
                        <a:rPr lang="en-US" sz="1800" b="1" i="0" dirty="0">
                          <a:solidFill>
                            <a:srgbClr val="000000"/>
                          </a:solidFill>
                          <a:effectLst/>
                          <a:latin typeface="Times-Bold"/>
                        </a:rPr>
                      </a:br>
                      <a:r>
                        <a:rPr lang="en-US" sz="1800" b="1" i="0" dirty="0">
                          <a:solidFill>
                            <a:srgbClr val="000000"/>
                          </a:solidFill>
                          <a:effectLst/>
                          <a:latin typeface="Times-Bold"/>
                        </a:rPr>
                        <a:t>indicator</a:t>
                      </a:r>
                      <a:endParaRPr lang="en-US" sz="1800" b="1" dirty="0">
                        <a:effectLst/>
                      </a:endParaRPr>
                    </a:p>
                  </a:txBody>
                  <a:tcPr anchor="ctr">
                    <a:noFill/>
                  </a:tcPr>
                </a:tc>
                <a:tc>
                  <a:txBody>
                    <a:bodyPr/>
                    <a:lstStyle/>
                    <a:p>
                      <a:r>
                        <a:rPr lang="en-US" sz="1800" b="1" dirty="0"/>
                        <a:t>0.064</a:t>
                      </a:r>
                    </a:p>
                  </a:txBody>
                  <a:tcPr>
                    <a:noFill/>
                  </a:tcPr>
                </a:tc>
                <a:tc>
                  <a:txBody>
                    <a:bodyPr/>
                    <a:lstStyle/>
                    <a:p>
                      <a:r>
                        <a:rPr lang="en-US" sz="1800" b="1" dirty="0"/>
                        <a:t>0.1</a:t>
                      </a:r>
                    </a:p>
                  </a:txBody>
                  <a:tcPr>
                    <a:noFill/>
                  </a:tcPr>
                </a:tc>
                <a:tc>
                  <a:txBody>
                    <a:bodyPr/>
                    <a:lstStyle/>
                    <a:p>
                      <a:r>
                        <a:rPr lang="en-US" sz="1800" b="1" dirty="0"/>
                        <a:t>0.067</a:t>
                      </a:r>
                    </a:p>
                  </a:txBody>
                  <a:tcPr>
                    <a:noFill/>
                  </a:tcPr>
                </a:tc>
                <a:tc>
                  <a:txBody>
                    <a:bodyPr/>
                    <a:lstStyle/>
                    <a:p>
                      <a:r>
                        <a:rPr lang="en-US" sz="1800" b="1" dirty="0"/>
                        <a:t>-</a:t>
                      </a:r>
                    </a:p>
                  </a:txBody>
                  <a:tcPr>
                    <a:noFill/>
                  </a:tcPr>
                </a:tc>
                <a:extLst>
                  <a:ext uri="{0D108BD9-81ED-4DB2-BD59-A6C34878D82A}">
                    <a16:rowId xmlns:a16="http://schemas.microsoft.com/office/drawing/2014/main" val="1561033020"/>
                  </a:ext>
                </a:extLst>
              </a:tr>
            </a:tbl>
          </a:graphicData>
        </a:graphic>
      </p:graphicFrame>
      <p:sp>
        <p:nvSpPr>
          <p:cNvPr id="5" name="Rectangle 4">
            <a:extLst>
              <a:ext uri="{FF2B5EF4-FFF2-40B4-BE49-F238E27FC236}">
                <a16:creationId xmlns:a16="http://schemas.microsoft.com/office/drawing/2014/main" id="{016045F5-D62D-41B8-885C-A185C99D7883}"/>
              </a:ext>
            </a:extLst>
          </p:cNvPr>
          <p:cNvSpPr/>
          <p:nvPr/>
        </p:nvSpPr>
        <p:spPr>
          <a:xfrm>
            <a:off x="1066800" y="6055464"/>
            <a:ext cx="7816180" cy="547714"/>
          </a:xfrm>
          <a:prstGeom prst="rect">
            <a:avLst/>
          </a:prstGeom>
        </p:spPr>
        <p:txBody>
          <a:bodyPr wrap="square">
            <a:spAutoFit/>
          </a:bodyPr>
          <a:lstStyle/>
          <a:p>
            <a:pPr marL="457200" indent="-457200" algn="just">
              <a:lnSpc>
                <a:spcPct val="150000"/>
              </a:lnSpc>
              <a:buFont typeface="Wingdings" panose="05000000000000000000" pitchFamily="2" charset="2"/>
              <a:buChar char="ü"/>
            </a:pPr>
            <a:r>
              <a:rPr lang="en-US" sz="2200" dirty="0"/>
              <a:t>Which biodiversity conservation is </a:t>
            </a:r>
            <a:r>
              <a:rPr lang="en-US" sz="2200" b="1" dirty="0"/>
              <a:t>cost-effective</a:t>
            </a:r>
            <a:r>
              <a:rPr lang="en-US" sz="2200" dirty="0"/>
              <a:t>? </a:t>
            </a:r>
          </a:p>
        </p:txBody>
      </p:sp>
    </p:spTree>
    <p:extLst>
      <p:ext uri="{BB962C8B-B14F-4D97-AF65-F5344CB8AC3E}">
        <p14:creationId xmlns:p14="http://schemas.microsoft.com/office/powerpoint/2010/main" val="3421216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381000" y="762000"/>
            <a:ext cx="8458200" cy="5021055"/>
          </a:xfrm>
          <a:prstGeom prst="rect">
            <a:avLst/>
          </a:prstGeom>
        </p:spPr>
        <p:txBody>
          <a:bodyPr wrap="square">
            <a:spAutoFit/>
          </a:bodyPr>
          <a:lstStyle/>
          <a:p>
            <a:pPr marL="342900" indent="-342900" algn="just">
              <a:lnSpc>
                <a:spcPct val="150000"/>
              </a:lnSpc>
              <a:buFont typeface="Wingdings" panose="05000000000000000000" pitchFamily="2" charset="2"/>
              <a:buChar char="q"/>
            </a:pPr>
            <a:r>
              <a:rPr lang="en-US" sz="2400" dirty="0"/>
              <a:t>These goals are not equally important:</a:t>
            </a:r>
          </a:p>
          <a:p>
            <a:pPr marL="342900" indent="-342900" algn="just">
              <a:lnSpc>
                <a:spcPct val="150000"/>
              </a:lnSpc>
              <a:buFont typeface="Wingdings" panose="05000000000000000000" pitchFamily="2" charset="2"/>
              <a:buChar char="q"/>
            </a:pPr>
            <a:endParaRPr lang="en-US" sz="2400" dirty="0"/>
          </a:p>
          <a:p>
            <a:pPr marL="800100" lvl="1" indent="-342900" algn="just">
              <a:lnSpc>
                <a:spcPct val="150000"/>
              </a:lnSpc>
              <a:buFont typeface="Wingdings" panose="05000000000000000000" pitchFamily="2" charset="2"/>
              <a:buChar char="ü"/>
            </a:pPr>
            <a:r>
              <a:rPr lang="en-US" sz="2400" dirty="0"/>
              <a:t>Take ‘other environmental benefits’ benchmark (numeraire). </a:t>
            </a:r>
          </a:p>
          <a:p>
            <a:pPr marL="800100" lvl="1" indent="-342900" algn="just">
              <a:lnSpc>
                <a:spcPct val="150000"/>
              </a:lnSpc>
              <a:buFont typeface="Wingdings" panose="05000000000000000000" pitchFamily="2" charset="2"/>
              <a:buChar char="ü"/>
            </a:pPr>
            <a:r>
              <a:rPr lang="en-US" sz="2400" dirty="0"/>
              <a:t>Employment is 1.5 times important (weight = 1.5).</a:t>
            </a:r>
          </a:p>
          <a:p>
            <a:pPr marL="800100" lvl="1" indent="-342900" algn="just">
              <a:lnSpc>
                <a:spcPct val="150000"/>
              </a:lnSpc>
              <a:buFont typeface="Wingdings" panose="05000000000000000000" pitchFamily="2" charset="2"/>
              <a:buChar char="ü"/>
            </a:pPr>
            <a:r>
              <a:rPr lang="en-US" sz="2400" dirty="0"/>
              <a:t>Conserving biodiversity is 3 times important (weight = 3).</a:t>
            </a:r>
          </a:p>
          <a:p>
            <a:pPr marL="800100" lvl="1" indent="-342900" algn="just">
              <a:lnSpc>
                <a:spcPct val="150000"/>
              </a:lnSpc>
              <a:buFont typeface="Wingdings" panose="05000000000000000000" pitchFamily="2" charset="2"/>
              <a:buChar char="ü"/>
            </a:pPr>
            <a:r>
              <a:rPr lang="en-US" sz="2400" dirty="0">
                <a:solidFill>
                  <a:srgbClr val="0070C0"/>
                </a:solidFill>
              </a:rPr>
              <a:t>Aggregating weighted benefits by summing benefit scores. </a:t>
            </a:r>
          </a:p>
          <a:p>
            <a:pPr marL="800100" lvl="1" indent="-342900" algn="just">
              <a:lnSpc>
                <a:spcPct val="150000"/>
              </a:lnSpc>
              <a:buFont typeface="Wingdings" panose="05000000000000000000" pitchFamily="2" charset="2"/>
              <a:buChar char="ü"/>
            </a:pPr>
            <a:endParaRPr lang="en-US" sz="2400" dirty="0">
              <a:solidFill>
                <a:srgbClr val="0070C0"/>
              </a:solidFill>
            </a:endParaRPr>
          </a:p>
          <a:p>
            <a:pPr marL="800100" lvl="1" indent="-342900" algn="just">
              <a:lnSpc>
                <a:spcPct val="150000"/>
              </a:lnSpc>
              <a:buFont typeface="Wingdings" panose="05000000000000000000" pitchFamily="2" charset="2"/>
              <a:buChar char="ü"/>
            </a:pPr>
            <a:r>
              <a:rPr lang="en-US" sz="2400" dirty="0" err="1">
                <a:solidFill>
                  <a:srgbClr val="0070C0"/>
                </a:solidFill>
              </a:rPr>
              <a:t>E.g</a:t>
            </a:r>
            <a:r>
              <a:rPr lang="en-US" sz="2400" dirty="0">
                <a:solidFill>
                  <a:srgbClr val="0070C0"/>
                </a:solidFill>
              </a:rPr>
              <a:t>: Community </a:t>
            </a:r>
            <a:r>
              <a:rPr lang="en-US" sz="2400" dirty="0" err="1">
                <a:solidFill>
                  <a:srgbClr val="0070C0"/>
                </a:solidFill>
              </a:rPr>
              <a:t>invol’t</a:t>
            </a:r>
            <a:r>
              <a:rPr lang="en-US" sz="2400" dirty="0">
                <a:solidFill>
                  <a:srgbClr val="0070C0"/>
                </a:solidFill>
              </a:rPr>
              <a:t> = (1*3)+(2*1.5)+(0*1) = 6</a:t>
            </a:r>
          </a:p>
          <a:p>
            <a:pPr marL="800100" lvl="1" indent="-342900" algn="just">
              <a:lnSpc>
                <a:spcPct val="150000"/>
              </a:lnSpc>
              <a:buFont typeface="Wingdings" panose="05000000000000000000" pitchFamily="2" charset="2"/>
              <a:buChar char="ü"/>
            </a:pPr>
            <a:endParaRPr lang="en-US" sz="2400" dirty="0">
              <a:solidFill>
                <a:srgbClr val="0070C0"/>
              </a:solidFill>
            </a:endParaRPr>
          </a:p>
        </p:txBody>
      </p:sp>
      <p:sp>
        <p:nvSpPr>
          <p:cNvPr id="3" name="Rectangle 2">
            <a:extLst>
              <a:ext uri="{FF2B5EF4-FFF2-40B4-BE49-F238E27FC236}">
                <a16:creationId xmlns:a16="http://schemas.microsoft.com/office/drawing/2014/main" id="{9507CD53-EEFA-42B5-ACE3-3C31F3BA4F5B}"/>
              </a:ext>
            </a:extLst>
          </p:cNvPr>
          <p:cNvSpPr/>
          <p:nvPr/>
        </p:nvSpPr>
        <p:spPr>
          <a:xfrm>
            <a:off x="663910" y="1828800"/>
            <a:ext cx="7816180" cy="589072"/>
          </a:xfrm>
          <a:prstGeom prst="rect">
            <a:avLst/>
          </a:prstGeom>
        </p:spPr>
        <p:txBody>
          <a:bodyPr wrap="square">
            <a:spAutoFit/>
          </a:bodyPr>
          <a:lstStyle/>
          <a:p>
            <a:pPr marL="457200" indent="-457200" algn="just">
              <a:lnSpc>
                <a:spcPct val="150000"/>
              </a:lnSpc>
              <a:buFont typeface="Wingdings" panose="05000000000000000000" pitchFamily="2" charset="2"/>
              <a:buChar char="ü"/>
            </a:pPr>
            <a:endParaRPr lang="en-US" sz="2400" dirty="0"/>
          </a:p>
        </p:txBody>
      </p:sp>
    </p:spTree>
    <p:extLst>
      <p:ext uri="{BB962C8B-B14F-4D97-AF65-F5344CB8AC3E}">
        <p14:creationId xmlns:p14="http://schemas.microsoft.com/office/powerpoint/2010/main" val="321944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47FB77-7650-40A6-BC5D-BA74A165A30D}"/>
              </a:ext>
            </a:extLst>
          </p:cNvPr>
          <p:cNvSpPr/>
          <p:nvPr/>
        </p:nvSpPr>
        <p:spPr>
          <a:xfrm>
            <a:off x="685800" y="914400"/>
            <a:ext cx="7772400" cy="1697068"/>
          </a:xfrm>
          <a:prstGeom prst="rect">
            <a:avLst/>
          </a:prstGeom>
        </p:spPr>
        <p:txBody>
          <a:bodyPr wrap="square">
            <a:spAutoFit/>
          </a:bodyPr>
          <a:lstStyle/>
          <a:p>
            <a:pPr marL="342900" indent="-342900">
              <a:lnSpc>
                <a:spcPct val="150000"/>
              </a:lnSpc>
              <a:buFont typeface="Wingdings" panose="05000000000000000000" pitchFamily="2" charset="2"/>
              <a:buChar char="Ø"/>
            </a:pPr>
            <a:r>
              <a:rPr lang="en-US" sz="2400" b="1" dirty="0">
                <a:solidFill>
                  <a:srgbClr val="231F20"/>
                </a:solidFill>
                <a:latin typeface="AGaramond-BoldItalic"/>
              </a:rPr>
              <a:t>Limitations of Cost-Effectiveness Analysis</a:t>
            </a:r>
          </a:p>
          <a:p>
            <a:pPr marL="342900" indent="-342900">
              <a:lnSpc>
                <a:spcPct val="150000"/>
              </a:lnSpc>
              <a:buFont typeface="Wingdings" panose="05000000000000000000" pitchFamily="2" charset="2"/>
              <a:buChar char="Ø"/>
            </a:pPr>
            <a:endParaRPr lang="en-US" sz="2400" b="1" dirty="0">
              <a:solidFill>
                <a:srgbClr val="231F20"/>
              </a:solidFill>
              <a:latin typeface="AGaramond-BoldItalic"/>
            </a:endParaRPr>
          </a:p>
          <a:p>
            <a:pPr marL="342900" indent="-342900">
              <a:lnSpc>
                <a:spcPct val="150000"/>
              </a:lnSpc>
              <a:buFont typeface="Wingdings" panose="05000000000000000000" pitchFamily="2" charset="2"/>
              <a:buChar char="ü"/>
            </a:pPr>
            <a:r>
              <a:rPr lang="en-US" sz="2400" dirty="0">
                <a:latin typeface="AGaramond-Regular"/>
              </a:rPr>
              <a:t>Disregarding multiple outcomes by </a:t>
            </a:r>
            <a:r>
              <a:rPr lang="en-US" sz="2400" b="1" dirty="0">
                <a:latin typeface="AGaramond-Regular"/>
              </a:rPr>
              <a:t>selecting one</a:t>
            </a:r>
            <a:r>
              <a:rPr lang="en-US" sz="2400" dirty="0">
                <a:latin typeface="AGaramond-Regular"/>
              </a:rPr>
              <a:t>.</a:t>
            </a:r>
          </a:p>
        </p:txBody>
      </p:sp>
    </p:spTree>
    <p:extLst>
      <p:ext uri="{BB962C8B-B14F-4D97-AF65-F5344CB8AC3E}">
        <p14:creationId xmlns:p14="http://schemas.microsoft.com/office/powerpoint/2010/main" val="593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330943" y="762000"/>
            <a:ext cx="8568372" cy="1077218"/>
          </a:xfrm>
          <a:prstGeom prst="rect">
            <a:avLst/>
          </a:prstGeom>
        </p:spPr>
        <p:txBody>
          <a:bodyPr wrap="none">
            <a:spAutoFit/>
          </a:bodyPr>
          <a:lstStyle/>
          <a:p>
            <a:pPr algn="ctr"/>
            <a:r>
              <a:rPr lang="en-US" sz="3200" b="1" dirty="0">
                <a:solidFill>
                  <a:srgbClr val="0070C0"/>
                </a:solidFill>
                <a:latin typeface="Trebuchet MS" panose="020B0603020202020204" pitchFamily="34" charset="0"/>
                <a:cs typeface="Times New Roman" pitchFamily="18" charset="0"/>
              </a:rPr>
              <a:t>3.1 Economic Analysis of </a:t>
            </a:r>
          </a:p>
          <a:p>
            <a:pPr lvl="1" algn="ctr"/>
            <a:r>
              <a:rPr lang="en-US" sz="3200" b="1" dirty="0">
                <a:solidFill>
                  <a:srgbClr val="0070C0"/>
                </a:solidFill>
                <a:latin typeface="Trebuchet MS" panose="020B0603020202020204" pitchFamily="34" charset="0"/>
                <a:cs typeface="Times New Roman" pitchFamily="18" charset="0"/>
              </a:rPr>
              <a:t>                Natural </a:t>
            </a:r>
            <a:r>
              <a:rPr lang="en-US" sz="3200" b="1" dirty="0">
                <a:solidFill>
                  <a:srgbClr val="0070C0"/>
                </a:solidFill>
                <a:latin typeface="Trebuchet MS" panose="020B0603020202020204" pitchFamily="34" charset="0"/>
              </a:rPr>
              <a:t>Resource Management</a:t>
            </a:r>
            <a:endParaRPr lang="en-US" sz="3200" dirty="0">
              <a:latin typeface="Trebuchet MS" panose="020B0603020202020204" pitchFamily="34" charset="0"/>
            </a:endParaRPr>
          </a:p>
        </p:txBody>
      </p:sp>
      <p:sp>
        <p:nvSpPr>
          <p:cNvPr id="2" name="Rectangle 1">
            <a:extLst>
              <a:ext uri="{FF2B5EF4-FFF2-40B4-BE49-F238E27FC236}">
                <a16:creationId xmlns:a16="http://schemas.microsoft.com/office/drawing/2014/main" id="{74B04829-5524-4084-8717-92B9D34768E5}"/>
              </a:ext>
            </a:extLst>
          </p:cNvPr>
          <p:cNvSpPr/>
          <p:nvPr/>
        </p:nvSpPr>
        <p:spPr>
          <a:xfrm>
            <a:off x="304800" y="2514600"/>
            <a:ext cx="8534400" cy="2240485"/>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b="1" dirty="0">
                <a:solidFill>
                  <a:srgbClr val="000000"/>
                </a:solidFill>
                <a:latin typeface="Trebuchet MS" panose="020B0603020202020204" pitchFamily="34" charset="0"/>
              </a:rPr>
              <a:t>Economic analysis</a:t>
            </a:r>
            <a:r>
              <a:rPr lang="en-US" sz="2400" dirty="0">
                <a:solidFill>
                  <a:srgbClr val="000000"/>
                </a:solidFill>
                <a:latin typeface="Trebuchet MS" panose="020B0603020202020204" pitchFamily="34" charset="0"/>
              </a:rPr>
              <a:t> is all about evaluation of the </a:t>
            </a:r>
            <a:r>
              <a:rPr lang="en-US" sz="2400" b="1" dirty="0">
                <a:solidFill>
                  <a:srgbClr val="000000"/>
                </a:solidFill>
                <a:latin typeface="Trebuchet MS" panose="020B0603020202020204" pitchFamily="34" charset="0"/>
              </a:rPr>
              <a:t>impact, feasibility, and effectiveness </a:t>
            </a:r>
            <a:r>
              <a:rPr lang="en-US" sz="2400" dirty="0">
                <a:solidFill>
                  <a:srgbClr val="000000"/>
                </a:solidFill>
                <a:latin typeface="Trebuchet MS" panose="020B0603020202020204" pitchFamily="34" charset="0"/>
              </a:rPr>
              <a:t>of environmental projects on </a:t>
            </a:r>
            <a:r>
              <a:rPr lang="en-US" sz="2400" b="1" dirty="0">
                <a:solidFill>
                  <a:srgbClr val="000000"/>
                </a:solidFill>
                <a:latin typeface="Trebuchet MS" panose="020B0603020202020204" pitchFamily="34" charset="0"/>
              </a:rPr>
              <a:t>social, financial, economic, health, environmental</a:t>
            </a:r>
            <a:r>
              <a:rPr lang="en-US" sz="2400" dirty="0">
                <a:solidFill>
                  <a:srgbClr val="000000"/>
                </a:solidFill>
                <a:latin typeface="Trebuchet MS" panose="020B0603020202020204" pitchFamily="34" charset="0"/>
              </a:rPr>
              <a:t> aspects using </a:t>
            </a:r>
            <a:r>
              <a:rPr lang="en-US" sz="2400" b="1" dirty="0">
                <a:solidFill>
                  <a:srgbClr val="000000"/>
                </a:solidFill>
                <a:latin typeface="Trebuchet MS" panose="020B0603020202020204" pitchFamily="34" charset="0"/>
              </a:rPr>
              <a:t>economic analysis tools</a:t>
            </a:r>
            <a:r>
              <a:rPr lang="en-US" sz="2400" dirty="0">
                <a:solidFill>
                  <a:srgbClr val="000000"/>
                </a:solidFill>
                <a:latin typeface="Trebuchet MS" panose="020B0603020202020204" pitchFamily="34" charset="0"/>
              </a:rPr>
              <a:t>. </a:t>
            </a:r>
          </a:p>
        </p:txBody>
      </p:sp>
    </p:spTree>
    <p:extLst>
      <p:ext uri="{BB962C8B-B14F-4D97-AF65-F5344CB8AC3E}">
        <p14:creationId xmlns:p14="http://schemas.microsoft.com/office/powerpoint/2010/main" val="2979886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718220" y="762000"/>
            <a:ext cx="6598473" cy="646331"/>
          </a:xfrm>
          <a:prstGeom prst="rect">
            <a:avLst/>
          </a:prstGeom>
        </p:spPr>
        <p:txBody>
          <a:bodyPr wrap="none">
            <a:spAutoFit/>
          </a:bodyPr>
          <a:lstStyle/>
          <a:p>
            <a:r>
              <a:rPr lang="en-US" sz="3600" b="1" dirty="0">
                <a:solidFill>
                  <a:srgbClr val="0070C0"/>
                </a:solidFill>
                <a:latin typeface="Trebuchet MS" panose="020B0603020202020204" pitchFamily="34" charset="0"/>
                <a:cs typeface="Times New Roman" pitchFamily="18" charset="0"/>
              </a:rPr>
              <a:t>2. Cost-Benefit Analysis (CBA)</a:t>
            </a:r>
            <a:endParaRPr lang="en-US" sz="3600" dirty="0">
              <a:latin typeface="Trebuchet MS" panose="020B0603020202020204" pitchFamily="34" charset="0"/>
            </a:endParaRPr>
          </a:p>
        </p:txBody>
      </p:sp>
      <p:sp>
        <p:nvSpPr>
          <p:cNvPr id="3" name="Rectangle 2">
            <a:extLst>
              <a:ext uri="{FF2B5EF4-FFF2-40B4-BE49-F238E27FC236}">
                <a16:creationId xmlns:a16="http://schemas.microsoft.com/office/drawing/2014/main" id="{1347FB77-7650-40A6-BC5D-BA74A165A30D}"/>
              </a:ext>
            </a:extLst>
          </p:cNvPr>
          <p:cNvSpPr/>
          <p:nvPr/>
        </p:nvSpPr>
        <p:spPr>
          <a:xfrm>
            <a:off x="381000" y="1784485"/>
            <a:ext cx="8420100" cy="4893647"/>
          </a:xfrm>
          <a:prstGeom prst="rect">
            <a:avLst/>
          </a:prstGeom>
        </p:spPr>
        <p:txBody>
          <a:bodyPr wrap="square">
            <a:spAutoFit/>
          </a:bodyPr>
          <a:lstStyle/>
          <a:p>
            <a:pPr marL="342900" indent="-342900">
              <a:lnSpc>
                <a:spcPct val="150000"/>
              </a:lnSpc>
              <a:buFont typeface="Wingdings" panose="05000000000000000000" pitchFamily="2" charset="2"/>
              <a:buChar char="Ø"/>
            </a:pPr>
            <a:r>
              <a:rPr lang="en-US" sz="2400" dirty="0">
                <a:solidFill>
                  <a:srgbClr val="231F20"/>
                </a:solidFill>
                <a:latin typeface="AGaramond-Regular"/>
              </a:rPr>
              <a:t>Measures both </a:t>
            </a:r>
            <a:r>
              <a:rPr lang="en-US" sz="2400" b="1" dirty="0">
                <a:solidFill>
                  <a:srgbClr val="231F20"/>
                </a:solidFill>
                <a:latin typeface="AGaramond-Regular"/>
              </a:rPr>
              <a:t>inputs</a:t>
            </a:r>
            <a:r>
              <a:rPr lang="en-US" sz="2400" dirty="0">
                <a:solidFill>
                  <a:srgbClr val="231F20"/>
                </a:solidFill>
                <a:latin typeface="AGaramond-Regular"/>
              </a:rPr>
              <a:t> and </a:t>
            </a:r>
            <a:r>
              <a:rPr lang="en-US" sz="2400" b="1" dirty="0">
                <a:solidFill>
                  <a:srgbClr val="231F20"/>
                </a:solidFill>
                <a:latin typeface="AGaramond-Regular"/>
              </a:rPr>
              <a:t>outputs</a:t>
            </a:r>
            <a:r>
              <a:rPr lang="en-US" sz="2400" dirty="0">
                <a:solidFill>
                  <a:srgbClr val="231F20"/>
                </a:solidFill>
                <a:latin typeface="AGaramond-Regular"/>
              </a:rPr>
              <a:t> in </a:t>
            </a:r>
            <a:r>
              <a:rPr lang="en-US" sz="2400" b="1" dirty="0">
                <a:solidFill>
                  <a:srgbClr val="231F20"/>
                </a:solidFill>
                <a:latin typeface="AGaramond-Regular"/>
              </a:rPr>
              <a:t>monetary</a:t>
            </a:r>
            <a:r>
              <a:rPr lang="en-US" sz="2400" dirty="0">
                <a:solidFill>
                  <a:srgbClr val="231F20"/>
                </a:solidFill>
                <a:latin typeface="AGaramond-Regular"/>
              </a:rPr>
              <a:t> terms.</a:t>
            </a:r>
            <a:r>
              <a:rPr lang="en-US" sz="2400" dirty="0"/>
              <a:t> </a:t>
            </a:r>
          </a:p>
          <a:p>
            <a:pPr marL="342900" indent="-342900">
              <a:lnSpc>
                <a:spcPct val="150000"/>
              </a:lnSpc>
              <a:buFont typeface="Wingdings" panose="05000000000000000000" pitchFamily="2" charset="2"/>
              <a:buChar char="Ø"/>
            </a:pPr>
            <a:endParaRPr lang="en-US" sz="2400" dirty="0"/>
          </a:p>
          <a:p>
            <a:pPr marL="342900" indent="-342900">
              <a:lnSpc>
                <a:spcPct val="150000"/>
              </a:lnSpc>
              <a:buFont typeface="Wingdings" panose="05000000000000000000" pitchFamily="2" charset="2"/>
              <a:buChar char="Ø"/>
            </a:pPr>
            <a:r>
              <a:rPr lang="en-US" sz="2400" dirty="0"/>
              <a:t>Evaluates if implementing an intervention (</a:t>
            </a:r>
            <a:r>
              <a:rPr lang="en-US" sz="2400" b="1" dirty="0"/>
              <a:t>policy, program, project)</a:t>
            </a:r>
            <a:r>
              <a:rPr lang="en-US" sz="2400" dirty="0"/>
              <a:t> is worth from </a:t>
            </a:r>
            <a:r>
              <a:rPr lang="en-US" sz="2400" b="1" dirty="0"/>
              <a:t>societal perspective</a:t>
            </a:r>
            <a:r>
              <a:rPr lang="en-US" sz="2400" dirty="0"/>
              <a:t>.</a:t>
            </a:r>
          </a:p>
          <a:p>
            <a:pPr marL="342900" indent="-342900">
              <a:lnSpc>
                <a:spcPct val="150000"/>
              </a:lnSpc>
              <a:buFont typeface="Wingdings" panose="05000000000000000000" pitchFamily="2" charset="2"/>
              <a:buChar char="Ø"/>
            </a:pPr>
            <a:endParaRPr lang="en-US" sz="2400" dirty="0"/>
          </a:p>
          <a:p>
            <a:pPr marL="342900" indent="-342900">
              <a:lnSpc>
                <a:spcPct val="150000"/>
              </a:lnSpc>
              <a:buFont typeface="Wingdings" panose="05000000000000000000" pitchFamily="2" charset="2"/>
              <a:buChar char="Ø"/>
            </a:pPr>
            <a:endParaRPr lang="en-US" sz="2400" dirty="0"/>
          </a:p>
          <a:p>
            <a:pPr marL="342900" indent="-342900">
              <a:lnSpc>
                <a:spcPct val="150000"/>
              </a:lnSpc>
              <a:buFont typeface="Wingdings" panose="05000000000000000000" pitchFamily="2" charset="2"/>
              <a:buChar char="Ø"/>
            </a:pPr>
            <a:endParaRPr lang="en-US" sz="2400" dirty="0"/>
          </a:p>
          <a:p>
            <a:pPr marL="342900" indent="-342900">
              <a:lnSpc>
                <a:spcPct val="150000"/>
              </a:lnSpc>
              <a:buFont typeface="Wingdings" panose="05000000000000000000" pitchFamily="2" charset="2"/>
              <a:buChar char="Ø"/>
            </a:pPr>
            <a:endParaRPr lang="en-US" sz="2400" dirty="0"/>
          </a:p>
          <a:p>
            <a:pPr marL="342900" indent="-342900">
              <a:buFont typeface="Wingdings" panose="05000000000000000000" pitchFamily="2" charset="2"/>
              <a:buChar char="Ø"/>
            </a:pPr>
            <a:endParaRPr lang="en-US" sz="2400" dirty="0"/>
          </a:p>
        </p:txBody>
      </p:sp>
    </p:spTree>
    <p:extLst>
      <p:ext uri="{BB962C8B-B14F-4D97-AF65-F5344CB8AC3E}">
        <p14:creationId xmlns:p14="http://schemas.microsoft.com/office/powerpoint/2010/main" val="1274368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47FB77-7650-40A6-BC5D-BA74A165A30D}"/>
              </a:ext>
            </a:extLst>
          </p:cNvPr>
          <p:cNvSpPr/>
          <p:nvPr/>
        </p:nvSpPr>
        <p:spPr>
          <a:xfrm>
            <a:off x="457200" y="1371600"/>
            <a:ext cx="8458200" cy="1015663"/>
          </a:xfrm>
          <a:prstGeom prst="rect">
            <a:avLst/>
          </a:prstGeom>
        </p:spPr>
        <p:txBody>
          <a:bodyPr wrap="square">
            <a:spAutoFit/>
          </a:bodyPr>
          <a:lstStyle/>
          <a:p>
            <a:pPr marL="342900" indent="-342900">
              <a:lnSpc>
                <a:spcPct val="150000"/>
              </a:lnSpc>
              <a:buFont typeface="Wingdings" panose="05000000000000000000" pitchFamily="2" charset="2"/>
              <a:buChar char="Ø"/>
            </a:pPr>
            <a:endParaRPr lang="en-US" sz="2400" dirty="0"/>
          </a:p>
          <a:p>
            <a:pPr marL="342900" indent="-342900">
              <a:buFont typeface="Wingdings" panose="05000000000000000000" pitchFamily="2" charset="2"/>
              <a:buChar char="Ø"/>
            </a:pPr>
            <a:endParaRPr lang="en-US" sz="2400" dirty="0"/>
          </a:p>
        </p:txBody>
      </p:sp>
      <p:graphicFrame>
        <p:nvGraphicFramePr>
          <p:cNvPr id="2" name="Table 1">
            <a:extLst>
              <a:ext uri="{FF2B5EF4-FFF2-40B4-BE49-F238E27FC236}">
                <a16:creationId xmlns:a16="http://schemas.microsoft.com/office/drawing/2014/main" id="{16AA8499-EC6F-41AC-A07F-2D8475840933}"/>
              </a:ext>
            </a:extLst>
          </p:cNvPr>
          <p:cNvGraphicFramePr>
            <a:graphicFrameLocks noGrp="1"/>
          </p:cNvGraphicFramePr>
          <p:nvPr>
            <p:extLst>
              <p:ext uri="{D42A27DB-BD31-4B8C-83A1-F6EECF244321}">
                <p14:modId xmlns:p14="http://schemas.microsoft.com/office/powerpoint/2010/main" val="1489943661"/>
              </p:ext>
            </p:extLst>
          </p:nvPr>
        </p:nvGraphicFramePr>
        <p:xfrm>
          <a:off x="457200" y="685800"/>
          <a:ext cx="8229600" cy="5831448"/>
        </p:xfrm>
        <a:graphic>
          <a:graphicData uri="http://schemas.openxmlformats.org/drawingml/2006/table">
            <a:tbl>
              <a:tblPr firstRow="1" bandRow="1">
                <a:tableStyleId>{BC89EF96-8CEA-46FF-86C4-4CE0E7609802}</a:tableStyleId>
              </a:tblPr>
              <a:tblGrid>
                <a:gridCol w="3048000">
                  <a:extLst>
                    <a:ext uri="{9D8B030D-6E8A-4147-A177-3AD203B41FA5}">
                      <a16:colId xmlns:a16="http://schemas.microsoft.com/office/drawing/2014/main" val="1760222201"/>
                    </a:ext>
                  </a:extLst>
                </a:gridCol>
                <a:gridCol w="2743200">
                  <a:extLst>
                    <a:ext uri="{9D8B030D-6E8A-4147-A177-3AD203B41FA5}">
                      <a16:colId xmlns:a16="http://schemas.microsoft.com/office/drawing/2014/main" val="832577447"/>
                    </a:ext>
                  </a:extLst>
                </a:gridCol>
                <a:gridCol w="2438400">
                  <a:extLst>
                    <a:ext uri="{9D8B030D-6E8A-4147-A177-3AD203B41FA5}">
                      <a16:colId xmlns:a16="http://schemas.microsoft.com/office/drawing/2014/main" val="3832286383"/>
                    </a:ext>
                  </a:extLst>
                </a:gridCol>
              </a:tblGrid>
              <a:tr h="541547">
                <a:tc rowSpan="2">
                  <a:txBody>
                    <a:bodyPr/>
                    <a:lstStyle/>
                    <a:p>
                      <a:pPr>
                        <a:lnSpc>
                          <a:spcPct val="150000"/>
                        </a:lnSpc>
                      </a:pPr>
                      <a:endParaRPr lang="en-US" sz="2400" dirty="0"/>
                    </a:p>
                  </a:txBody>
                  <a:tcPr/>
                </a:tc>
                <a:tc gridSpan="2">
                  <a:txBody>
                    <a:bodyPr/>
                    <a:lstStyle/>
                    <a:p>
                      <a:pPr>
                        <a:lnSpc>
                          <a:spcPct val="150000"/>
                        </a:lnSpc>
                      </a:pPr>
                      <a:r>
                        <a:rPr lang="en-US" sz="2400" dirty="0"/>
                        <a:t>Intervention (program or project)</a:t>
                      </a:r>
                    </a:p>
                  </a:txBody>
                  <a:tcPr/>
                </a:tc>
                <a:tc hMerge="1">
                  <a:txBody>
                    <a:bodyPr/>
                    <a:lstStyle/>
                    <a:p>
                      <a:endParaRPr lang="en-US" dirty="0"/>
                    </a:p>
                  </a:txBody>
                  <a:tcPr/>
                </a:tc>
                <a:extLst>
                  <a:ext uri="{0D108BD9-81ED-4DB2-BD59-A6C34878D82A}">
                    <a16:rowId xmlns:a16="http://schemas.microsoft.com/office/drawing/2014/main" val="1177377857"/>
                  </a:ext>
                </a:extLst>
              </a:tr>
              <a:tr h="541547">
                <a:tc vMerge="1">
                  <a:txBody>
                    <a:bodyPr/>
                    <a:lstStyle/>
                    <a:p>
                      <a:pPr>
                        <a:lnSpc>
                          <a:spcPct val="150000"/>
                        </a:lnSpc>
                      </a:pPr>
                      <a:endParaRPr lang="en-US" sz="2400" dirty="0"/>
                    </a:p>
                  </a:txBody>
                  <a:tcPr/>
                </a:tc>
                <a:tc>
                  <a:txBody>
                    <a:bodyPr/>
                    <a:lstStyle/>
                    <a:p>
                      <a:pPr algn="ctr">
                        <a:lnSpc>
                          <a:spcPct val="150000"/>
                        </a:lnSpc>
                      </a:pPr>
                      <a:r>
                        <a:rPr lang="en-US" sz="2400" b="1" dirty="0"/>
                        <a:t>Public (society)</a:t>
                      </a:r>
                    </a:p>
                  </a:txBody>
                  <a:tcPr>
                    <a:solidFill>
                      <a:schemeClr val="tx2">
                        <a:lumMod val="20000"/>
                        <a:lumOff val="80000"/>
                        <a:alpha val="20000"/>
                      </a:schemeClr>
                    </a:solidFill>
                  </a:tcPr>
                </a:tc>
                <a:tc>
                  <a:txBody>
                    <a:bodyPr/>
                    <a:lstStyle/>
                    <a:p>
                      <a:pPr algn="ctr">
                        <a:lnSpc>
                          <a:spcPct val="150000"/>
                        </a:lnSpc>
                      </a:pPr>
                      <a:r>
                        <a:rPr lang="en-US" sz="2400" b="1" dirty="0"/>
                        <a:t>Private </a:t>
                      </a:r>
                    </a:p>
                  </a:txBody>
                  <a:tcPr>
                    <a:solidFill>
                      <a:schemeClr val="tx2">
                        <a:lumMod val="20000"/>
                        <a:lumOff val="80000"/>
                        <a:alpha val="20000"/>
                      </a:schemeClr>
                    </a:solidFill>
                  </a:tcPr>
                </a:tc>
                <a:extLst>
                  <a:ext uri="{0D108BD9-81ED-4DB2-BD59-A6C34878D82A}">
                    <a16:rowId xmlns:a16="http://schemas.microsoft.com/office/drawing/2014/main" val="2212328264"/>
                  </a:ext>
                </a:extLst>
              </a:tr>
              <a:tr h="532895">
                <a:tc>
                  <a:txBody>
                    <a:bodyPr/>
                    <a:lstStyle/>
                    <a:p>
                      <a:pPr>
                        <a:lnSpc>
                          <a:spcPct val="150000"/>
                        </a:lnSpc>
                      </a:pPr>
                      <a:r>
                        <a:rPr lang="en-US" sz="2200" dirty="0"/>
                        <a:t>Perspective  </a:t>
                      </a:r>
                    </a:p>
                  </a:txBody>
                  <a:tcPr>
                    <a:solidFill>
                      <a:schemeClr val="bg1"/>
                    </a:solidFill>
                  </a:tcPr>
                </a:tc>
                <a:tc>
                  <a:txBody>
                    <a:bodyPr/>
                    <a:lstStyle/>
                    <a:p>
                      <a:r>
                        <a:rPr lang="en-US" sz="2200" dirty="0"/>
                        <a:t>Society/country </a:t>
                      </a:r>
                    </a:p>
                  </a:txBody>
                  <a:tcPr>
                    <a:solidFill>
                      <a:schemeClr val="bg1"/>
                    </a:solidFill>
                  </a:tcPr>
                </a:tc>
                <a:tc>
                  <a:txBody>
                    <a:bodyPr/>
                    <a:lstStyle/>
                    <a:p>
                      <a:pPr>
                        <a:lnSpc>
                          <a:spcPct val="150000"/>
                        </a:lnSpc>
                      </a:pPr>
                      <a:r>
                        <a:rPr lang="en-US" sz="2200" dirty="0"/>
                        <a:t>Individuals </a:t>
                      </a:r>
                    </a:p>
                  </a:txBody>
                  <a:tcPr>
                    <a:solidFill>
                      <a:schemeClr val="bg1"/>
                    </a:solidFill>
                  </a:tcPr>
                </a:tc>
                <a:extLst>
                  <a:ext uri="{0D108BD9-81ED-4DB2-BD59-A6C34878D82A}">
                    <a16:rowId xmlns:a16="http://schemas.microsoft.com/office/drawing/2014/main" val="1377128560"/>
                  </a:ext>
                </a:extLst>
              </a:tr>
              <a:tr h="1018605">
                <a:tc>
                  <a:txBody>
                    <a:bodyPr/>
                    <a:lstStyle/>
                    <a:p>
                      <a:pPr>
                        <a:lnSpc>
                          <a:spcPct val="150000"/>
                        </a:lnSpc>
                      </a:pPr>
                      <a:r>
                        <a:rPr lang="en-US" sz="2200" dirty="0"/>
                        <a:t>Objective </a:t>
                      </a:r>
                    </a:p>
                  </a:txBody>
                  <a:tcPr>
                    <a:solidFill>
                      <a:schemeClr val="bg1"/>
                    </a:solidFill>
                  </a:tcPr>
                </a:tc>
                <a:tc>
                  <a:txBody>
                    <a:bodyPr/>
                    <a:lstStyle/>
                    <a:p>
                      <a:r>
                        <a:rPr lang="en-US" sz="2200" dirty="0"/>
                        <a:t>Selection of projects benefiting most to national economy </a:t>
                      </a:r>
                    </a:p>
                  </a:txBody>
                  <a:tcPr>
                    <a:solidFill>
                      <a:schemeClr val="bg1"/>
                    </a:solidFill>
                  </a:tcPr>
                </a:tc>
                <a:tc>
                  <a:txBody>
                    <a:bodyPr/>
                    <a:lstStyle/>
                    <a:p>
                      <a:pPr>
                        <a:lnSpc>
                          <a:spcPct val="150000"/>
                        </a:lnSpc>
                      </a:pPr>
                      <a:r>
                        <a:rPr lang="en-US" sz="2200" dirty="0"/>
                        <a:t>Profitability </a:t>
                      </a:r>
                    </a:p>
                  </a:txBody>
                  <a:tcPr>
                    <a:solidFill>
                      <a:schemeClr val="bg1"/>
                    </a:solidFill>
                  </a:tcPr>
                </a:tc>
                <a:extLst>
                  <a:ext uri="{0D108BD9-81ED-4DB2-BD59-A6C34878D82A}">
                    <a16:rowId xmlns:a16="http://schemas.microsoft.com/office/drawing/2014/main" val="470862292"/>
                  </a:ext>
                </a:extLst>
              </a:tr>
              <a:tr h="532895">
                <a:tc>
                  <a:txBody>
                    <a:bodyPr/>
                    <a:lstStyle/>
                    <a:p>
                      <a:pPr>
                        <a:lnSpc>
                          <a:spcPct val="150000"/>
                        </a:lnSpc>
                      </a:pPr>
                      <a:r>
                        <a:rPr lang="en-US" sz="2200" dirty="0"/>
                        <a:t>Pricing (costs &amp; benefits)</a:t>
                      </a:r>
                    </a:p>
                  </a:txBody>
                  <a:tcPr>
                    <a:solidFill>
                      <a:schemeClr val="bg1"/>
                    </a:solidFill>
                  </a:tcPr>
                </a:tc>
                <a:tc>
                  <a:txBody>
                    <a:bodyPr/>
                    <a:lstStyle/>
                    <a:p>
                      <a:r>
                        <a:rPr lang="en-US" sz="2200" dirty="0"/>
                        <a:t>Economic price </a:t>
                      </a:r>
                    </a:p>
                  </a:txBody>
                  <a:tcPr>
                    <a:solidFill>
                      <a:schemeClr val="bg1"/>
                    </a:solidFill>
                  </a:tcPr>
                </a:tc>
                <a:tc>
                  <a:txBody>
                    <a:bodyPr/>
                    <a:lstStyle/>
                    <a:p>
                      <a:pPr>
                        <a:lnSpc>
                          <a:spcPct val="150000"/>
                        </a:lnSpc>
                      </a:pPr>
                      <a:r>
                        <a:rPr lang="en-US" sz="2200" dirty="0"/>
                        <a:t>Market prices </a:t>
                      </a:r>
                    </a:p>
                  </a:txBody>
                  <a:tcPr>
                    <a:solidFill>
                      <a:schemeClr val="bg1"/>
                    </a:solidFill>
                  </a:tcPr>
                </a:tc>
                <a:extLst>
                  <a:ext uri="{0D108BD9-81ED-4DB2-BD59-A6C34878D82A}">
                    <a16:rowId xmlns:a16="http://schemas.microsoft.com/office/drawing/2014/main" val="3112484312"/>
                  </a:ext>
                </a:extLst>
              </a:tr>
              <a:tr h="1034061">
                <a:tc>
                  <a:txBody>
                    <a:bodyPr/>
                    <a:lstStyle/>
                    <a:p>
                      <a:pPr>
                        <a:lnSpc>
                          <a:spcPct val="150000"/>
                        </a:lnSpc>
                      </a:pPr>
                      <a:r>
                        <a:rPr lang="en-US" sz="2200" dirty="0"/>
                        <a:t>Analysis </a:t>
                      </a:r>
                    </a:p>
                  </a:txBody>
                  <a:tcPr>
                    <a:solidFill>
                      <a:schemeClr val="bg1"/>
                    </a:solidFill>
                  </a:tcPr>
                </a:tc>
                <a:tc>
                  <a:txBody>
                    <a:bodyPr/>
                    <a:lstStyle/>
                    <a:p>
                      <a:r>
                        <a:rPr lang="en-US" sz="2200" dirty="0"/>
                        <a:t>Economic cost benefit analysis </a:t>
                      </a:r>
                    </a:p>
                  </a:txBody>
                  <a:tcPr>
                    <a:solidFill>
                      <a:schemeClr val="bg1"/>
                    </a:solidFill>
                  </a:tcPr>
                </a:tc>
                <a:tc>
                  <a:txBody>
                    <a:bodyPr/>
                    <a:lstStyle/>
                    <a:p>
                      <a:pPr>
                        <a:lnSpc>
                          <a:spcPct val="150000"/>
                        </a:lnSpc>
                      </a:pPr>
                      <a:r>
                        <a:rPr lang="en-US" sz="2200" dirty="0"/>
                        <a:t>Financial cost benefit analysis</a:t>
                      </a:r>
                    </a:p>
                  </a:txBody>
                  <a:tcPr>
                    <a:solidFill>
                      <a:schemeClr val="bg1"/>
                    </a:solidFill>
                  </a:tcPr>
                </a:tc>
                <a:extLst>
                  <a:ext uri="{0D108BD9-81ED-4DB2-BD59-A6C34878D82A}">
                    <a16:rowId xmlns:a16="http://schemas.microsoft.com/office/drawing/2014/main" val="3511405876"/>
                  </a:ext>
                </a:extLst>
              </a:tr>
              <a:tr h="1437247">
                <a:tc>
                  <a:txBody>
                    <a:bodyPr/>
                    <a:lstStyle/>
                    <a:p>
                      <a:pPr>
                        <a:lnSpc>
                          <a:spcPct val="150000"/>
                        </a:lnSpc>
                      </a:pPr>
                      <a:r>
                        <a:rPr lang="en-US" sz="2200" dirty="0"/>
                        <a:t>Methods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200" dirty="0"/>
                        <a:t>ENPV, EBCR, EIRR, PBP</a:t>
                      </a:r>
                    </a:p>
                    <a:p>
                      <a:endParaRPr lang="en-US" sz="2200" dirty="0"/>
                    </a:p>
                  </a:txBody>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200" dirty="0"/>
                        <a:t>FNPV, FBCR, FIRR, PBP</a:t>
                      </a:r>
                    </a:p>
                  </a:txBody>
                  <a:tcPr/>
                </a:tc>
                <a:extLst>
                  <a:ext uri="{0D108BD9-81ED-4DB2-BD59-A6C34878D82A}">
                    <a16:rowId xmlns:a16="http://schemas.microsoft.com/office/drawing/2014/main" val="1100146338"/>
                  </a:ext>
                </a:extLst>
              </a:tr>
            </a:tbl>
          </a:graphicData>
        </a:graphic>
      </p:graphicFrame>
    </p:spTree>
    <p:extLst>
      <p:ext uri="{BB962C8B-B14F-4D97-AF65-F5344CB8AC3E}">
        <p14:creationId xmlns:p14="http://schemas.microsoft.com/office/powerpoint/2010/main" val="4060104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47FB77-7650-40A6-BC5D-BA74A165A30D}"/>
              </a:ext>
            </a:extLst>
          </p:cNvPr>
          <p:cNvSpPr/>
          <p:nvPr/>
        </p:nvSpPr>
        <p:spPr>
          <a:xfrm>
            <a:off x="533400" y="838200"/>
            <a:ext cx="7848600" cy="5575052"/>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en-US" sz="2400" dirty="0"/>
              <a:t>BCA is calculated as the ratio of </a:t>
            </a:r>
            <a:r>
              <a:rPr lang="en-US" sz="2400" b="1" dirty="0"/>
              <a:t>discounted values of benefit</a:t>
            </a:r>
            <a:r>
              <a:rPr lang="en-US" sz="2400" dirty="0"/>
              <a:t> streams to </a:t>
            </a:r>
            <a:r>
              <a:rPr lang="en-US" sz="2400" b="1" dirty="0"/>
              <a:t>discounted values of cost </a:t>
            </a:r>
            <a:r>
              <a:rPr lang="en-US" sz="2400" dirty="0"/>
              <a:t>streams.</a:t>
            </a:r>
          </a:p>
          <a:p>
            <a:pPr algn="just">
              <a:lnSpc>
                <a:spcPct val="150000"/>
              </a:lnSpc>
            </a:pPr>
            <a:endParaRPr lang="en-US" sz="2400" dirty="0"/>
          </a:p>
          <a:p>
            <a:pPr algn="just">
              <a:lnSpc>
                <a:spcPct val="150000"/>
              </a:lnSpc>
            </a:pPr>
            <a:br>
              <a:rPr lang="en-US" sz="2400" dirty="0"/>
            </a:br>
            <a:endParaRPr lang="en-US" sz="2400" dirty="0"/>
          </a:p>
          <a:p>
            <a:pPr marL="342900" indent="-342900" algn="just">
              <a:lnSpc>
                <a:spcPct val="150000"/>
              </a:lnSpc>
              <a:buFont typeface="Wingdings" panose="05000000000000000000" pitchFamily="2" charset="2"/>
              <a:buChar char="Ø"/>
            </a:pPr>
            <a:endParaRPr lang="en-US" sz="2400" dirty="0"/>
          </a:p>
          <a:p>
            <a:pPr marL="342900" indent="-342900" algn="just">
              <a:lnSpc>
                <a:spcPct val="150000"/>
              </a:lnSpc>
              <a:buFont typeface="Wingdings" panose="05000000000000000000" pitchFamily="2" charset="2"/>
              <a:buChar char="Ø"/>
            </a:pPr>
            <a:endParaRPr lang="en-US" sz="2400" dirty="0">
              <a:latin typeface="Times New Roman" pitchFamily="18" charset="0"/>
              <a:cs typeface="Times New Roman" pitchFamily="18" charset="0"/>
            </a:endParaRPr>
          </a:p>
          <a:p>
            <a:pPr marL="342900" indent="-342900" algn="just">
              <a:lnSpc>
                <a:spcPct val="150000"/>
              </a:lnSpc>
              <a:buFont typeface="Wingdings" panose="05000000000000000000" pitchFamily="2" charset="2"/>
              <a:buChar char="Ø"/>
            </a:pPr>
            <a:endParaRPr lang="en-US" sz="2400" dirty="0">
              <a:latin typeface="Times New Roman" pitchFamily="18" charset="0"/>
              <a:cs typeface="Times New Roman" pitchFamily="18" charset="0"/>
            </a:endParaRPr>
          </a:p>
          <a:p>
            <a:pPr marL="342900" indent="-342900" algn="just">
              <a:lnSpc>
                <a:spcPct val="150000"/>
              </a:lnSpc>
              <a:buFont typeface="Wingdings" panose="05000000000000000000" pitchFamily="2" charset="2"/>
              <a:buChar char="Ø"/>
            </a:pPr>
            <a:r>
              <a:rPr lang="en-US" sz="2400" dirty="0">
                <a:cs typeface="Times New Roman" pitchFamily="18" charset="0"/>
              </a:rPr>
              <a:t>A project or policy is </a:t>
            </a:r>
            <a:r>
              <a:rPr lang="en-US" sz="2400" b="1" dirty="0">
                <a:cs typeface="Times New Roman" pitchFamily="18" charset="0"/>
              </a:rPr>
              <a:t>profitable to society </a:t>
            </a:r>
            <a:r>
              <a:rPr lang="en-US" sz="2400" dirty="0">
                <a:cs typeface="Times New Roman" pitchFamily="18" charset="0"/>
              </a:rPr>
              <a:t>if the economic (social) </a:t>
            </a:r>
            <a:r>
              <a:rPr lang="en-US" sz="2400" b="1" dirty="0">
                <a:cs typeface="Times New Roman" pitchFamily="18" charset="0"/>
              </a:rPr>
              <a:t>benefits</a:t>
            </a:r>
            <a:r>
              <a:rPr lang="en-US" sz="2400" dirty="0">
                <a:cs typeface="Times New Roman" pitchFamily="18" charset="0"/>
              </a:rPr>
              <a:t> </a:t>
            </a:r>
            <a:r>
              <a:rPr lang="en-US" sz="2400" b="1" dirty="0">
                <a:cs typeface="Times New Roman" pitchFamily="18" charset="0"/>
              </a:rPr>
              <a:t>exceed</a:t>
            </a:r>
            <a:r>
              <a:rPr lang="en-US" sz="2400" dirty="0">
                <a:cs typeface="Times New Roman" pitchFamily="18" charset="0"/>
              </a:rPr>
              <a:t> the economic(social) </a:t>
            </a:r>
            <a:r>
              <a:rPr lang="en-US" sz="2400" b="1" dirty="0">
                <a:cs typeface="Times New Roman" pitchFamily="18" charset="0"/>
              </a:rPr>
              <a:t>costs.</a:t>
            </a:r>
            <a:endParaRPr lang="en-US" sz="2400" dirty="0"/>
          </a:p>
        </p:txBody>
      </p:sp>
      <p:graphicFrame>
        <p:nvGraphicFramePr>
          <p:cNvPr id="5" name="Object 2">
            <a:extLst>
              <a:ext uri="{FF2B5EF4-FFF2-40B4-BE49-F238E27FC236}">
                <a16:creationId xmlns:a16="http://schemas.microsoft.com/office/drawing/2014/main" id="{7EAC19EB-A356-4560-80BC-5AADD084F9AC}"/>
              </a:ext>
            </a:extLst>
          </p:cNvPr>
          <p:cNvGraphicFramePr>
            <a:graphicFrameLocks noChangeAspect="1"/>
          </p:cNvGraphicFramePr>
          <p:nvPr>
            <p:extLst>
              <p:ext uri="{D42A27DB-BD31-4B8C-83A1-F6EECF244321}">
                <p14:modId xmlns:p14="http://schemas.microsoft.com/office/powerpoint/2010/main" val="3410572681"/>
              </p:ext>
            </p:extLst>
          </p:nvPr>
        </p:nvGraphicFramePr>
        <p:xfrm>
          <a:off x="1905000" y="2847616"/>
          <a:ext cx="2895600" cy="1556220"/>
        </p:xfrm>
        <a:graphic>
          <a:graphicData uri="http://schemas.openxmlformats.org/presentationml/2006/ole">
            <mc:AlternateContent xmlns:mc="http://schemas.openxmlformats.org/markup-compatibility/2006">
              <mc:Choice xmlns:v="urn:schemas-microsoft-com:vml" Requires="v">
                <p:oleObj spid="_x0000_s2331" name="Equation" r:id="rId3" imgW="1168200" imgH="838080" progId="Equation.3">
                  <p:embed/>
                </p:oleObj>
              </mc:Choice>
              <mc:Fallback>
                <p:oleObj name="Equation" r:id="rId3" imgW="1168200" imgH="838080" progId="Equation.3">
                  <p:embed/>
                  <p:pic>
                    <p:nvPicPr>
                      <p:cNvPr id="5" name="Object 2">
                        <a:extLst>
                          <a:ext uri="{FF2B5EF4-FFF2-40B4-BE49-F238E27FC236}">
                            <a16:creationId xmlns:a16="http://schemas.microsoft.com/office/drawing/2014/main" id="{7EAC19EB-A356-4560-80BC-5AADD084F9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847616"/>
                        <a:ext cx="2895600" cy="1556220"/>
                      </a:xfrm>
                      <a:prstGeom prst="rect">
                        <a:avLst/>
                      </a:prstGeom>
                      <a:noFill/>
                      <a:ln w="28575">
                        <a:solidFill>
                          <a:srgbClr val="800080"/>
                        </a:solidFill>
                        <a:miter lim="800000"/>
                        <a:headEnd/>
                        <a:tailEnd/>
                      </a:ln>
                    </p:spPr>
                  </p:pic>
                </p:oleObj>
              </mc:Fallback>
            </mc:AlternateContent>
          </a:graphicData>
        </a:graphic>
      </p:graphicFrame>
    </p:spTree>
    <p:extLst>
      <p:ext uri="{BB962C8B-B14F-4D97-AF65-F5344CB8AC3E}">
        <p14:creationId xmlns:p14="http://schemas.microsoft.com/office/powerpoint/2010/main" val="3913920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572000"/>
          </a:xfrm>
        </p:spPr>
        <p:txBody>
          <a:bodyPr>
            <a:normAutofit/>
          </a:bodyPr>
          <a:lstStyle/>
          <a:p>
            <a:pPr>
              <a:lnSpc>
                <a:spcPct val="150000"/>
              </a:lnSpc>
              <a:buFont typeface="Wingdings" panose="05000000000000000000" pitchFamily="2" charset="2"/>
              <a:buChar char="ü"/>
            </a:pPr>
            <a:r>
              <a:rPr lang="en-US" sz="2400" dirty="0"/>
              <a:t> The basic decision rule for </a:t>
            </a:r>
            <a:r>
              <a:rPr lang="en-US" sz="2400" b="1" dirty="0"/>
              <a:t>accepting</a:t>
            </a:r>
            <a:r>
              <a:rPr lang="en-US" sz="2400" dirty="0"/>
              <a:t> a </a:t>
            </a:r>
            <a:r>
              <a:rPr lang="en-US" sz="2400" b="1" dirty="0"/>
              <a:t>project</a:t>
            </a:r>
            <a:r>
              <a:rPr lang="en-US" sz="2400" dirty="0"/>
              <a:t> or </a:t>
            </a:r>
            <a:r>
              <a:rPr lang="en-US" sz="2400" b="1" dirty="0"/>
              <a:t>policy</a:t>
            </a:r>
            <a:r>
              <a:rPr lang="en-US" sz="2400" dirty="0"/>
              <a:t>:</a:t>
            </a:r>
          </a:p>
          <a:p>
            <a:pPr marL="0" indent="0">
              <a:lnSpc>
                <a:spcPct val="150000"/>
              </a:lnSpc>
              <a:buNone/>
            </a:pPr>
            <a:r>
              <a:rPr lang="en-US" sz="2400" b="1" dirty="0">
                <a:cs typeface="Times New Roman" pitchFamily="18" charset="0"/>
              </a:rPr>
              <a:t>1. NPV</a:t>
            </a:r>
          </a:p>
          <a:p>
            <a:pPr lvl="1">
              <a:lnSpc>
                <a:spcPct val="150000"/>
              </a:lnSpc>
              <a:buFont typeface="Wingdings" panose="05000000000000000000" pitchFamily="2" charset="2"/>
              <a:buChar char="ü"/>
            </a:pPr>
            <a:r>
              <a:rPr lang="en-US" sz="2400" dirty="0">
                <a:cs typeface="Times New Roman" pitchFamily="18" charset="0"/>
              </a:rPr>
              <a:t>Accept the project if NPV is </a:t>
            </a:r>
            <a:r>
              <a:rPr lang="en-US" sz="2400" b="1" dirty="0">
                <a:cs typeface="Times New Roman" pitchFamily="18" charset="0"/>
              </a:rPr>
              <a:t>positive</a:t>
            </a:r>
            <a:r>
              <a:rPr lang="en-US" sz="2400" dirty="0">
                <a:cs typeface="Times New Roman" pitchFamily="18" charset="0"/>
              </a:rPr>
              <a:t> </a:t>
            </a:r>
            <a:endParaRPr lang="en-US" sz="2400" b="1" dirty="0">
              <a:cs typeface="Times New Roman" pitchFamily="18" charset="0"/>
            </a:endParaRPr>
          </a:p>
          <a:p>
            <a:pPr lvl="1">
              <a:lnSpc>
                <a:spcPct val="150000"/>
              </a:lnSpc>
              <a:buFont typeface="Wingdings" panose="05000000000000000000" pitchFamily="2" charset="2"/>
              <a:buChar char="ü"/>
            </a:pPr>
            <a:r>
              <a:rPr lang="en-US" sz="2400" dirty="0">
                <a:cs typeface="Times New Roman" pitchFamily="18" charset="0"/>
              </a:rPr>
              <a:t>Reject the project if NPV is </a:t>
            </a:r>
            <a:r>
              <a:rPr lang="en-US" sz="2400" b="1" dirty="0">
                <a:cs typeface="Times New Roman" pitchFamily="18" charset="0"/>
              </a:rPr>
              <a:t>negative</a:t>
            </a:r>
            <a:r>
              <a:rPr lang="en-US" sz="2400" dirty="0">
                <a:cs typeface="Times New Roman" pitchFamily="18" charset="0"/>
              </a:rPr>
              <a:t> </a:t>
            </a:r>
            <a:endParaRPr lang="en-US" sz="2400" b="1" dirty="0">
              <a:cs typeface="Times New Roman" pitchFamily="18" charset="0"/>
            </a:endParaRPr>
          </a:p>
          <a:p>
            <a:pPr>
              <a:lnSpc>
                <a:spcPct val="150000"/>
              </a:lnSpc>
              <a:buNone/>
            </a:pPr>
            <a:r>
              <a:rPr lang="en-US" sz="2400" b="1" dirty="0">
                <a:cs typeface="Times New Roman" pitchFamily="18" charset="0"/>
              </a:rPr>
              <a:t>2. IRR</a:t>
            </a:r>
          </a:p>
          <a:p>
            <a:pPr lvl="1">
              <a:lnSpc>
                <a:spcPct val="150000"/>
              </a:lnSpc>
              <a:buFont typeface="Wingdings" panose="05000000000000000000" pitchFamily="2" charset="2"/>
              <a:buChar char="ü"/>
            </a:pPr>
            <a:r>
              <a:rPr lang="en-US" sz="2400" dirty="0">
                <a:cs typeface="Times New Roman" pitchFamily="18" charset="0"/>
              </a:rPr>
              <a:t>Accept the project if IRR&gt; r</a:t>
            </a:r>
          </a:p>
          <a:p>
            <a:pPr lvl="1">
              <a:lnSpc>
                <a:spcPct val="150000"/>
              </a:lnSpc>
              <a:buFont typeface="Wingdings" panose="05000000000000000000" pitchFamily="2" charset="2"/>
              <a:buChar char="ü"/>
            </a:pPr>
            <a:r>
              <a:rPr lang="en-US" sz="2400" dirty="0">
                <a:cs typeface="Times New Roman" pitchFamily="18" charset="0"/>
              </a:rPr>
              <a:t>Reject the project if IRR&lt; r</a:t>
            </a:r>
          </a:p>
        </p:txBody>
      </p:sp>
      <p:sp>
        <p:nvSpPr>
          <p:cNvPr id="5" name="Slide Number Placeholder 4"/>
          <p:cNvSpPr>
            <a:spLocks noGrp="1"/>
          </p:cNvSpPr>
          <p:nvPr>
            <p:ph type="sldNum" sz="quarter" idx="12"/>
          </p:nvPr>
        </p:nvSpPr>
        <p:spPr/>
        <p:txBody>
          <a:bodyPr/>
          <a:lstStyle/>
          <a:p>
            <a:pPr>
              <a:defRPr/>
            </a:pPr>
            <a:fld id="{22BDC4E3-B475-4264-B045-D1B2E09095BB}" type="slidenum">
              <a:rPr lang="en-US" smtClean="0"/>
              <a:pPr>
                <a:defRPr/>
              </a:pPr>
              <a:t>23</a:t>
            </a:fld>
            <a:endParaRPr lang="en-US"/>
          </a:p>
        </p:txBody>
      </p:sp>
      <p:sp>
        <p:nvSpPr>
          <p:cNvPr id="3" name="Rectangle 2">
            <a:extLst>
              <a:ext uri="{FF2B5EF4-FFF2-40B4-BE49-F238E27FC236}">
                <a16:creationId xmlns:a16="http://schemas.microsoft.com/office/drawing/2014/main" id="{AD9A1005-F232-44E2-81DC-27FE10FF5809}"/>
              </a:ext>
            </a:extLst>
          </p:cNvPr>
          <p:cNvSpPr/>
          <p:nvPr/>
        </p:nvSpPr>
        <p:spPr>
          <a:xfrm>
            <a:off x="2777118" y="685800"/>
            <a:ext cx="2709282" cy="589072"/>
          </a:xfrm>
          <a:prstGeom prst="rect">
            <a:avLst/>
          </a:prstGeom>
        </p:spPr>
        <p:txBody>
          <a:bodyPr wrap="square">
            <a:spAutoFit/>
          </a:bodyPr>
          <a:lstStyle/>
          <a:p>
            <a:pPr algn="ctr">
              <a:lnSpc>
                <a:spcPct val="150000"/>
              </a:lnSpc>
              <a:buNone/>
            </a:pPr>
            <a:r>
              <a:rPr lang="en-US" sz="2400" b="1" dirty="0">
                <a:cs typeface="Times New Roman" pitchFamily="18" charset="0"/>
              </a:rPr>
              <a:t>Decision Rules</a:t>
            </a:r>
          </a:p>
        </p:txBody>
      </p:sp>
    </p:spTree>
  </p:cSld>
  <p:clrMapOvr>
    <a:masterClrMapping/>
  </p:clrMapOvr>
  <p:transition>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685800"/>
            <a:ext cx="8001000" cy="5321300"/>
          </a:xfrm>
        </p:spPr>
        <p:txBody>
          <a:bodyPr>
            <a:normAutofit/>
          </a:bodyPr>
          <a:lstStyle/>
          <a:p>
            <a:pPr>
              <a:lnSpc>
                <a:spcPct val="150000"/>
              </a:lnSpc>
              <a:buNone/>
            </a:pPr>
            <a:r>
              <a:rPr lang="en-US" sz="2400" b="1" dirty="0">
                <a:cs typeface="Times New Roman" pitchFamily="18" charset="0"/>
              </a:rPr>
              <a:t>3. BCR</a:t>
            </a:r>
          </a:p>
          <a:p>
            <a:pPr>
              <a:lnSpc>
                <a:spcPct val="150000"/>
              </a:lnSpc>
              <a:buFont typeface="Wingdings" panose="05000000000000000000" pitchFamily="2" charset="2"/>
              <a:buChar char="ü"/>
            </a:pPr>
            <a:r>
              <a:rPr lang="en-US" sz="2400" dirty="0">
                <a:cs typeface="Times New Roman" pitchFamily="18" charset="0"/>
              </a:rPr>
              <a:t>Accept the project if BCR &gt; 1</a:t>
            </a:r>
          </a:p>
          <a:p>
            <a:pPr>
              <a:lnSpc>
                <a:spcPct val="150000"/>
              </a:lnSpc>
              <a:buFont typeface="Wingdings" panose="05000000000000000000" pitchFamily="2" charset="2"/>
              <a:buChar char="ü"/>
            </a:pPr>
            <a:r>
              <a:rPr lang="en-US" sz="2400" dirty="0">
                <a:cs typeface="Times New Roman" pitchFamily="18" charset="0"/>
              </a:rPr>
              <a:t>Reject the project if BCR&lt;1</a:t>
            </a:r>
          </a:p>
          <a:p>
            <a:pPr marL="0" indent="0">
              <a:lnSpc>
                <a:spcPct val="150000"/>
              </a:lnSpc>
              <a:buNone/>
            </a:pPr>
            <a:endParaRPr lang="en-US" sz="2400" b="1" dirty="0">
              <a:cs typeface="Times New Roman" pitchFamily="18" charset="0"/>
            </a:endParaRPr>
          </a:p>
          <a:p>
            <a:pPr marL="0" indent="0">
              <a:lnSpc>
                <a:spcPct val="150000"/>
              </a:lnSpc>
              <a:buNone/>
            </a:pPr>
            <a:r>
              <a:rPr lang="en-US" sz="2400" b="1" dirty="0">
                <a:cs typeface="Times New Roman" pitchFamily="18" charset="0"/>
              </a:rPr>
              <a:t>4. NBCR</a:t>
            </a:r>
          </a:p>
          <a:p>
            <a:pPr>
              <a:lnSpc>
                <a:spcPct val="150000"/>
              </a:lnSpc>
              <a:buFont typeface="Wingdings" panose="05000000000000000000" pitchFamily="2" charset="2"/>
              <a:buChar char="ü"/>
            </a:pPr>
            <a:r>
              <a:rPr lang="en-US" sz="2400" dirty="0">
                <a:cs typeface="Times New Roman" pitchFamily="18" charset="0"/>
              </a:rPr>
              <a:t>Accept the project is NBCR &gt; 0</a:t>
            </a:r>
          </a:p>
          <a:p>
            <a:pPr>
              <a:lnSpc>
                <a:spcPct val="150000"/>
              </a:lnSpc>
              <a:buFont typeface="Wingdings" panose="05000000000000000000" pitchFamily="2" charset="2"/>
              <a:buChar char="ü"/>
            </a:pPr>
            <a:r>
              <a:rPr lang="en-US" sz="2400" dirty="0">
                <a:cs typeface="Times New Roman" pitchFamily="18" charset="0"/>
              </a:rPr>
              <a:t>Reject the project if NBCR&lt; 0</a:t>
            </a:r>
          </a:p>
        </p:txBody>
      </p:sp>
      <p:sp>
        <p:nvSpPr>
          <p:cNvPr id="5" name="Slide Number Placeholder 4"/>
          <p:cNvSpPr>
            <a:spLocks noGrp="1"/>
          </p:cNvSpPr>
          <p:nvPr>
            <p:ph type="sldNum" sz="quarter" idx="12"/>
          </p:nvPr>
        </p:nvSpPr>
        <p:spPr/>
        <p:txBody>
          <a:bodyPr/>
          <a:lstStyle/>
          <a:p>
            <a:pPr>
              <a:defRPr/>
            </a:pPr>
            <a:fld id="{22BDC4E3-B475-4264-B045-D1B2E09095BB}" type="slidenum">
              <a:rPr lang="en-US" smtClean="0"/>
              <a:pPr>
                <a:defRPr/>
              </a:pPr>
              <a:t>24</a:t>
            </a:fld>
            <a:endParaRPr lang="en-US"/>
          </a:p>
        </p:txBody>
      </p:sp>
    </p:spTree>
  </p:cSld>
  <p:clrMapOvr>
    <a:masterClrMapping/>
  </p:clrMapOvr>
  <p:transition>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83C185-0437-4552-A9D4-8BA8F053DE95}"/>
              </a:ext>
            </a:extLst>
          </p:cNvPr>
          <p:cNvSpPr/>
          <p:nvPr/>
        </p:nvSpPr>
        <p:spPr>
          <a:xfrm>
            <a:off x="457200" y="990600"/>
            <a:ext cx="8458200" cy="5021055"/>
          </a:xfrm>
          <a:prstGeom prst="rect">
            <a:avLst/>
          </a:prstGeom>
        </p:spPr>
        <p:txBody>
          <a:bodyPr wrap="square">
            <a:spAutoFit/>
          </a:bodyPr>
          <a:lstStyle/>
          <a:p>
            <a:pPr marL="285750" indent="-285750" algn="just">
              <a:lnSpc>
                <a:spcPct val="150000"/>
              </a:lnSpc>
              <a:buFont typeface="Wingdings" panose="05000000000000000000" pitchFamily="2" charset="2"/>
              <a:buChar char="v"/>
            </a:pPr>
            <a:r>
              <a:rPr lang="en-US" sz="2400" dirty="0">
                <a:solidFill>
                  <a:srgbClr val="000000"/>
                </a:solidFill>
              </a:rPr>
              <a:t> </a:t>
            </a:r>
            <a:r>
              <a:rPr lang="en-US" sz="2400" b="1" dirty="0">
                <a:solidFill>
                  <a:srgbClr val="000000"/>
                </a:solidFill>
              </a:rPr>
              <a:t>Rigorous CBA requires</a:t>
            </a:r>
            <a:r>
              <a:rPr lang="en-US" sz="2400" dirty="0">
                <a:solidFill>
                  <a:srgbClr val="000000"/>
                </a:solidFill>
              </a:rPr>
              <a:t>:</a:t>
            </a:r>
          </a:p>
          <a:p>
            <a:pPr marL="285750" indent="-285750" algn="just">
              <a:lnSpc>
                <a:spcPct val="150000"/>
              </a:lnSpc>
              <a:buFont typeface="Wingdings" panose="05000000000000000000" pitchFamily="2" charset="2"/>
              <a:buChar char="v"/>
            </a:pPr>
            <a:endParaRPr lang="en-US" sz="2400" dirty="0">
              <a:solidFill>
                <a:srgbClr val="000000"/>
              </a:solidFill>
            </a:endParaRPr>
          </a:p>
          <a:p>
            <a:pPr marL="800100" lvl="1" indent="-342900" algn="just">
              <a:lnSpc>
                <a:spcPct val="150000"/>
              </a:lnSpc>
              <a:buFont typeface="Wingdings" panose="05000000000000000000" pitchFamily="2" charset="2"/>
              <a:buChar char="ü"/>
            </a:pPr>
            <a:r>
              <a:rPr lang="en-US" sz="2400" dirty="0">
                <a:solidFill>
                  <a:srgbClr val="000000"/>
                </a:solidFill>
              </a:rPr>
              <a:t>Access to extensive </a:t>
            </a:r>
            <a:r>
              <a:rPr lang="en-US" sz="2400" b="1" dirty="0">
                <a:solidFill>
                  <a:srgbClr val="000000"/>
                </a:solidFill>
              </a:rPr>
              <a:t>empirical data </a:t>
            </a:r>
          </a:p>
          <a:p>
            <a:pPr marL="800100" lvl="1" indent="-342900" algn="just">
              <a:lnSpc>
                <a:spcPct val="150000"/>
              </a:lnSpc>
              <a:buFont typeface="Wingdings" panose="05000000000000000000" pitchFamily="2" charset="2"/>
              <a:buChar char="ü"/>
            </a:pPr>
            <a:endParaRPr lang="en-US" sz="2400" b="1" dirty="0">
              <a:solidFill>
                <a:srgbClr val="000000"/>
              </a:solidFill>
            </a:endParaRPr>
          </a:p>
          <a:p>
            <a:pPr marL="800100" lvl="1" indent="-342900" algn="just">
              <a:lnSpc>
                <a:spcPct val="150000"/>
              </a:lnSpc>
              <a:buFont typeface="Wingdings" panose="05000000000000000000" pitchFamily="2" charset="2"/>
              <a:buChar char="ü"/>
            </a:pPr>
            <a:r>
              <a:rPr lang="en-US" sz="2400" b="1" dirty="0">
                <a:solidFill>
                  <a:srgbClr val="000000"/>
                </a:solidFill>
              </a:rPr>
              <a:t>Collecting primary data</a:t>
            </a:r>
            <a:endParaRPr lang="en-US" sz="2400" dirty="0">
              <a:solidFill>
                <a:srgbClr val="000000"/>
              </a:solidFill>
            </a:endParaRPr>
          </a:p>
          <a:p>
            <a:pPr marL="800100" lvl="1" indent="-342900" algn="just">
              <a:lnSpc>
                <a:spcPct val="150000"/>
              </a:lnSpc>
              <a:buFont typeface="Wingdings" panose="05000000000000000000" pitchFamily="2" charset="2"/>
              <a:buChar char="ü"/>
            </a:pPr>
            <a:endParaRPr lang="en-US" sz="2400" b="1" dirty="0">
              <a:solidFill>
                <a:srgbClr val="000000"/>
              </a:solidFill>
            </a:endParaRPr>
          </a:p>
          <a:p>
            <a:pPr marL="800100" lvl="1" indent="-342900" algn="just">
              <a:lnSpc>
                <a:spcPct val="150000"/>
              </a:lnSpc>
              <a:buFont typeface="Wingdings" panose="05000000000000000000" pitchFamily="2" charset="2"/>
              <a:buChar char="ü"/>
            </a:pPr>
            <a:r>
              <a:rPr lang="en-US" sz="2400" dirty="0">
                <a:solidFill>
                  <a:srgbClr val="000000"/>
                </a:solidFill>
              </a:rPr>
              <a:t>High level</a:t>
            </a:r>
            <a:r>
              <a:rPr lang="en-US" sz="2400" b="1" dirty="0">
                <a:solidFill>
                  <a:srgbClr val="000000"/>
                </a:solidFill>
              </a:rPr>
              <a:t> technical skill</a:t>
            </a:r>
            <a:r>
              <a:rPr lang="en-US" sz="2400" dirty="0">
                <a:solidFill>
                  <a:srgbClr val="000000"/>
                </a:solidFill>
              </a:rPr>
              <a:t> on the part of the analysts</a:t>
            </a:r>
          </a:p>
          <a:p>
            <a:pPr marL="800100" lvl="1" indent="-342900" algn="just">
              <a:lnSpc>
                <a:spcPct val="150000"/>
              </a:lnSpc>
              <a:buFont typeface="Wingdings" panose="05000000000000000000" pitchFamily="2" charset="2"/>
              <a:buChar char="ü"/>
            </a:pPr>
            <a:endParaRPr lang="en-US" sz="2400" dirty="0">
              <a:solidFill>
                <a:srgbClr val="000000"/>
              </a:solidFill>
            </a:endParaRPr>
          </a:p>
          <a:p>
            <a:pPr marL="800100" lvl="1" indent="-342900" algn="just">
              <a:lnSpc>
                <a:spcPct val="150000"/>
              </a:lnSpc>
              <a:buFont typeface="Wingdings" panose="05000000000000000000" pitchFamily="2" charset="2"/>
              <a:buChar char="ü"/>
            </a:pPr>
            <a:r>
              <a:rPr lang="en-US" sz="2400" b="1" dirty="0">
                <a:solidFill>
                  <a:srgbClr val="000000"/>
                </a:solidFill>
              </a:rPr>
              <a:t>Long time </a:t>
            </a:r>
            <a:r>
              <a:rPr lang="en-US" sz="2400" dirty="0">
                <a:solidFill>
                  <a:srgbClr val="000000"/>
                </a:solidFill>
              </a:rPr>
              <a:t>to carry out data analysis </a:t>
            </a:r>
          </a:p>
        </p:txBody>
      </p:sp>
    </p:spTree>
    <p:extLst>
      <p:ext uri="{BB962C8B-B14F-4D97-AF65-F5344CB8AC3E}">
        <p14:creationId xmlns:p14="http://schemas.microsoft.com/office/powerpoint/2010/main" val="2007981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343400"/>
          </a:xfrm>
        </p:spPr>
        <p:txBody>
          <a:bodyPr>
            <a:noAutofit/>
          </a:bodyPr>
          <a:lstStyle/>
          <a:p>
            <a:pPr marL="457200" indent="-457200">
              <a:lnSpc>
                <a:spcPct val="150000"/>
              </a:lnSpc>
              <a:buClrTx/>
              <a:buNone/>
            </a:pPr>
            <a:r>
              <a:rPr lang="en-US" sz="2400" b="1" dirty="0">
                <a:cs typeface="Times New Roman" pitchFamily="18" charset="0"/>
              </a:rPr>
              <a:t>1.  Identify </a:t>
            </a:r>
            <a:r>
              <a:rPr lang="en-US" sz="2400" dirty="0">
                <a:cs typeface="Times New Roman" pitchFamily="18" charset="0"/>
              </a:rPr>
              <a:t>cost and benefit items of the intervening project</a:t>
            </a:r>
          </a:p>
          <a:p>
            <a:pPr marL="457200" indent="-457200">
              <a:lnSpc>
                <a:spcPct val="150000"/>
              </a:lnSpc>
              <a:buClrTx/>
              <a:buNone/>
            </a:pPr>
            <a:r>
              <a:rPr lang="en-US" sz="2400" b="1" dirty="0">
                <a:cs typeface="Times New Roman" pitchFamily="18" charset="0"/>
              </a:rPr>
              <a:t>2. Valuation </a:t>
            </a:r>
            <a:r>
              <a:rPr lang="en-US" sz="2400" dirty="0">
                <a:cs typeface="Times New Roman" pitchFamily="18" charset="0"/>
              </a:rPr>
              <a:t>of</a:t>
            </a:r>
            <a:r>
              <a:rPr lang="en-US" sz="2400" b="1" dirty="0">
                <a:cs typeface="Times New Roman" pitchFamily="18" charset="0"/>
              </a:rPr>
              <a:t> </a:t>
            </a:r>
            <a:r>
              <a:rPr lang="en-US" sz="2400" dirty="0">
                <a:cs typeface="Times New Roman" pitchFamily="18" charset="0"/>
              </a:rPr>
              <a:t>costs and benefits </a:t>
            </a:r>
            <a:r>
              <a:rPr lang="en-US" sz="2400" b="1" dirty="0">
                <a:cs typeface="Times New Roman" pitchFamily="18" charset="0"/>
              </a:rPr>
              <a:t> </a:t>
            </a:r>
          </a:p>
          <a:p>
            <a:pPr marL="978408" lvl="2" indent="-457200">
              <a:lnSpc>
                <a:spcPct val="150000"/>
              </a:lnSpc>
              <a:buClrTx/>
              <a:buFont typeface="Wingdings" pitchFamily="2" charset="2"/>
              <a:buChar char="ü"/>
            </a:pPr>
            <a:r>
              <a:rPr lang="en-US" sz="2400" b="1" dirty="0">
                <a:cs typeface="Times New Roman" pitchFamily="18" charset="0"/>
              </a:rPr>
              <a:t>Market price </a:t>
            </a:r>
            <a:r>
              <a:rPr lang="en-US" sz="2400" dirty="0">
                <a:cs typeface="Times New Roman" pitchFamily="18" charset="0"/>
              </a:rPr>
              <a:t>for </a:t>
            </a:r>
            <a:r>
              <a:rPr lang="en-US" sz="2400" b="1" dirty="0">
                <a:cs typeface="Times New Roman" pitchFamily="18" charset="0"/>
              </a:rPr>
              <a:t>Financial analysis</a:t>
            </a:r>
            <a:r>
              <a:rPr lang="en-US" sz="2400" dirty="0">
                <a:cs typeface="Times New Roman" pitchFamily="18" charset="0"/>
              </a:rPr>
              <a:t>  and  </a:t>
            </a:r>
          </a:p>
          <a:p>
            <a:pPr marL="978408" lvl="2" indent="-457200">
              <a:lnSpc>
                <a:spcPct val="150000"/>
              </a:lnSpc>
              <a:buClrTx/>
              <a:buFont typeface="Wingdings" pitchFamily="2" charset="2"/>
              <a:buChar char="ü"/>
            </a:pPr>
            <a:r>
              <a:rPr lang="en-US" sz="2400" b="1" dirty="0">
                <a:cs typeface="Times New Roman" pitchFamily="18" charset="0"/>
              </a:rPr>
              <a:t>Economic price </a:t>
            </a:r>
            <a:r>
              <a:rPr lang="en-US" sz="2400" dirty="0">
                <a:cs typeface="Times New Roman" pitchFamily="18" charset="0"/>
              </a:rPr>
              <a:t>for </a:t>
            </a:r>
            <a:r>
              <a:rPr lang="en-US" sz="2400" b="1" dirty="0">
                <a:cs typeface="Times New Roman" pitchFamily="18" charset="0"/>
              </a:rPr>
              <a:t>Economic analysis</a:t>
            </a:r>
            <a:r>
              <a:rPr lang="en-US" sz="2400" dirty="0">
                <a:cs typeface="Times New Roman" pitchFamily="18" charset="0"/>
              </a:rPr>
              <a:t> </a:t>
            </a:r>
          </a:p>
          <a:p>
            <a:pPr marL="457200" indent="-457200">
              <a:lnSpc>
                <a:spcPct val="150000"/>
              </a:lnSpc>
              <a:buClrTx/>
              <a:buNone/>
            </a:pPr>
            <a:r>
              <a:rPr lang="en-US" sz="2400" b="1" dirty="0">
                <a:cs typeface="Times New Roman" pitchFamily="18" charset="0"/>
              </a:rPr>
              <a:t>3. Cost Benefit Analysis/</a:t>
            </a:r>
            <a:r>
              <a:rPr lang="en-US" sz="2400" dirty="0">
                <a:cs typeface="Times New Roman" pitchFamily="18" charset="0"/>
              </a:rPr>
              <a:t>feasibility study/ using </a:t>
            </a:r>
          </a:p>
          <a:p>
            <a:pPr marL="978408" lvl="2" indent="-457200">
              <a:lnSpc>
                <a:spcPct val="150000"/>
              </a:lnSpc>
              <a:buClrTx/>
              <a:buFont typeface="Wingdings" pitchFamily="2" charset="2"/>
              <a:buChar char="ü"/>
            </a:pPr>
            <a:r>
              <a:rPr lang="en-US" sz="2400" dirty="0">
                <a:cs typeface="Times New Roman" pitchFamily="18" charset="0"/>
              </a:rPr>
              <a:t>Discounted measures (NPV, BCR, NBCR, IRR) and  </a:t>
            </a:r>
          </a:p>
          <a:p>
            <a:pPr marL="978408" lvl="2" indent="-457200">
              <a:lnSpc>
                <a:spcPct val="150000"/>
              </a:lnSpc>
              <a:buClrTx/>
              <a:buFont typeface="Wingdings" pitchFamily="2" charset="2"/>
              <a:buChar char="ü"/>
            </a:pPr>
            <a:r>
              <a:rPr lang="en-US" sz="2400" dirty="0">
                <a:cs typeface="Times New Roman" pitchFamily="18" charset="0"/>
              </a:rPr>
              <a:t>Non-discounted measures (PPB, Ranking many projects)</a:t>
            </a:r>
          </a:p>
        </p:txBody>
      </p:sp>
      <p:sp>
        <p:nvSpPr>
          <p:cNvPr id="2" name="Rectangle 1">
            <a:extLst>
              <a:ext uri="{FF2B5EF4-FFF2-40B4-BE49-F238E27FC236}">
                <a16:creationId xmlns:a16="http://schemas.microsoft.com/office/drawing/2014/main" id="{C9EF1DFB-7DB0-4012-B372-3BEFB99DA069}"/>
              </a:ext>
            </a:extLst>
          </p:cNvPr>
          <p:cNvSpPr/>
          <p:nvPr/>
        </p:nvSpPr>
        <p:spPr>
          <a:xfrm>
            <a:off x="1066800" y="609600"/>
            <a:ext cx="7467600" cy="461665"/>
          </a:xfrm>
          <a:prstGeom prst="rect">
            <a:avLst/>
          </a:prstGeom>
        </p:spPr>
        <p:txBody>
          <a:bodyPr wrap="square">
            <a:spAutoFit/>
          </a:bodyPr>
          <a:lstStyle/>
          <a:p>
            <a:pPr algn="just"/>
            <a:r>
              <a:rPr lang="en-US" sz="2400" b="1" dirty="0">
                <a:cs typeface="Times New Roman" pitchFamily="18" charset="0"/>
              </a:rPr>
              <a:t>Steps of Cost Benefit Analysis</a:t>
            </a:r>
          </a:p>
        </p:txBody>
      </p:sp>
    </p:spTree>
    <p:extLst>
      <p:ext uri="{BB962C8B-B14F-4D97-AF65-F5344CB8AC3E}">
        <p14:creationId xmlns:p14="http://schemas.microsoft.com/office/powerpoint/2010/main" val="3312770900"/>
      </p:ext>
    </p:extLst>
  </p:cSld>
  <p:clrMapOvr>
    <a:masterClrMapping/>
  </p:clrMapOvr>
  <p:transition>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353451" y="457200"/>
            <a:ext cx="7924800" cy="578492"/>
          </a:xfrm>
          <a:prstGeom prst="rect">
            <a:avLst/>
          </a:prstGeom>
        </p:spPr>
        <p:txBody>
          <a:bodyPr wrap="square">
            <a:spAutoFit/>
          </a:bodyPr>
          <a:lstStyle/>
          <a:p>
            <a:pPr>
              <a:lnSpc>
                <a:spcPct val="150000"/>
              </a:lnSpc>
            </a:pPr>
            <a:r>
              <a:rPr lang="en-US" sz="2400" b="1" u="sng" dirty="0">
                <a:solidFill>
                  <a:srgbClr val="0070C0"/>
                </a:solidFill>
                <a:latin typeface="Trebuchet MS" panose="020B0603020202020204" pitchFamily="34" charset="0"/>
                <a:cs typeface="Times New Roman" pitchFamily="18" charset="0"/>
              </a:rPr>
              <a:t>Example 1</a:t>
            </a:r>
            <a:r>
              <a:rPr lang="en-US" sz="2400" b="1" dirty="0">
                <a:solidFill>
                  <a:srgbClr val="0070C0"/>
                </a:solidFill>
                <a:latin typeface="Trebuchet MS" panose="020B0603020202020204" pitchFamily="34" charset="0"/>
                <a:cs typeface="Times New Roman" pitchFamily="18" charset="0"/>
              </a:rPr>
              <a:t>: CBA of biodiversity conservation     </a:t>
            </a:r>
          </a:p>
        </p:txBody>
      </p:sp>
      <p:graphicFrame>
        <p:nvGraphicFramePr>
          <p:cNvPr id="3" name="Content Placeholder 5">
            <a:extLst>
              <a:ext uri="{FF2B5EF4-FFF2-40B4-BE49-F238E27FC236}">
                <a16:creationId xmlns:a16="http://schemas.microsoft.com/office/drawing/2014/main" id="{94A9DE09-C665-44D3-A971-86F151FC6900}"/>
              </a:ext>
            </a:extLst>
          </p:cNvPr>
          <p:cNvGraphicFramePr>
            <a:graphicFrameLocks/>
          </p:cNvGraphicFramePr>
          <p:nvPr>
            <p:extLst>
              <p:ext uri="{D42A27DB-BD31-4B8C-83A1-F6EECF244321}">
                <p14:modId xmlns:p14="http://schemas.microsoft.com/office/powerpoint/2010/main" val="2280214916"/>
              </p:ext>
            </p:extLst>
          </p:nvPr>
        </p:nvGraphicFramePr>
        <p:xfrm>
          <a:off x="353451" y="1356277"/>
          <a:ext cx="8333346" cy="3944967"/>
        </p:xfrm>
        <a:graphic>
          <a:graphicData uri="http://schemas.openxmlformats.org/drawingml/2006/table">
            <a:tbl>
              <a:tblPr firstRow="1" bandRow="1">
                <a:tableStyleId>{93296810-A885-4BE3-A3E7-6D5BEEA58F35}</a:tableStyleId>
              </a:tblPr>
              <a:tblGrid>
                <a:gridCol w="2441080">
                  <a:extLst>
                    <a:ext uri="{9D8B030D-6E8A-4147-A177-3AD203B41FA5}">
                      <a16:colId xmlns:a16="http://schemas.microsoft.com/office/drawing/2014/main" val="20000"/>
                    </a:ext>
                  </a:extLst>
                </a:gridCol>
                <a:gridCol w="1094278">
                  <a:extLst>
                    <a:ext uri="{9D8B030D-6E8A-4147-A177-3AD203B41FA5}">
                      <a16:colId xmlns:a16="http://schemas.microsoft.com/office/drawing/2014/main" val="20002"/>
                    </a:ext>
                  </a:extLst>
                </a:gridCol>
                <a:gridCol w="1094278">
                  <a:extLst>
                    <a:ext uri="{9D8B030D-6E8A-4147-A177-3AD203B41FA5}">
                      <a16:colId xmlns:a16="http://schemas.microsoft.com/office/drawing/2014/main" val="20003"/>
                    </a:ext>
                  </a:extLst>
                </a:gridCol>
                <a:gridCol w="1178453">
                  <a:extLst>
                    <a:ext uri="{9D8B030D-6E8A-4147-A177-3AD203B41FA5}">
                      <a16:colId xmlns:a16="http://schemas.microsoft.com/office/drawing/2014/main" val="20004"/>
                    </a:ext>
                  </a:extLst>
                </a:gridCol>
                <a:gridCol w="1178453">
                  <a:extLst>
                    <a:ext uri="{9D8B030D-6E8A-4147-A177-3AD203B41FA5}">
                      <a16:colId xmlns:a16="http://schemas.microsoft.com/office/drawing/2014/main" val="20005"/>
                    </a:ext>
                  </a:extLst>
                </a:gridCol>
                <a:gridCol w="1346804">
                  <a:extLst>
                    <a:ext uri="{9D8B030D-6E8A-4147-A177-3AD203B41FA5}">
                      <a16:colId xmlns:a16="http://schemas.microsoft.com/office/drawing/2014/main" val="20006"/>
                    </a:ext>
                  </a:extLst>
                </a:gridCol>
              </a:tblGrid>
              <a:tr h="243923">
                <a:tc gridSpan="6">
                  <a:txBody>
                    <a:bodyPr/>
                    <a:lstStyle/>
                    <a:p>
                      <a:pPr marL="0" marR="0" algn="ctr">
                        <a:lnSpc>
                          <a:spcPct val="150000"/>
                        </a:lnSpc>
                        <a:spcBef>
                          <a:spcPts val="0"/>
                        </a:spcBef>
                        <a:spcAft>
                          <a:spcPts val="0"/>
                        </a:spcAft>
                      </a:pPr>
                      <a:r>
                        <a:rPr lang="en-US" sz="2400" dirty="0">
                          <a:solidFill>
                            <a:schemeClr val="tx1"/>
                          </a:solidFill>
                        </a:rPr>
                        <a:t>Project year </a:t>
                      </a:r>
                      <a:endParaRPr lang="en-US" sz="2400" b="1" dirty="0">
                        <a:solidFill>
                          <a:schemeClr val="tx1"/>
                        </a:solidFill>
                        <a:latin typeface="Times New Roman" pitchFamily="18" charset="0"/>
                        <a:ea typeface="Times New Roman"/>
                        <a:cs typeface="Times New Roman" pitchFamily="18" charset="0"/>
                      </a:endParaRPr>
                    </a:p>
                  </a:txBody>
                  <a:tcPr marL="68580" marR="68580" marT="0" marB="0" anchor="ctr">
                    <a:solidFill>
                      <a:schemeClr val="accent6">
                        <a:lumMod val="40000"/>
                        <a:lumOff val="6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45338">
                <a:tc>
                  <a:txBody>
                    <a:bodyPr/>
                    <a:lstStyle/>
                    <a:p>
                      <a:pPr marL="0" marR="0" algn="ctr">
                        <a:lnSpc>
                          <a:spcPct val="150000"/>
                        </a:lnSpc>
                        <a:spcBef>
                          <a:spcPts val="0"/>
                        </a:spcBef>
                        <a:spcAft>
                          <a:spcPts val="0"/>
                        </a:spcAft>
                      </a:pPr>
                      <a:r>
                        <a:rPr lang="en-US" sz="2000" b="1" dirty="0">
                          <a:solidFill>
                            <a:schemeClr val="tx1"/>
                          </a:solidFill>
                        </a:rPr>
                        <a:t>Costs</a:t>
                      </a:r>
                      <a:r>
                        <a:rPr lang="en-US" sz="2000" b="1" baseline="0" dirty="0">
                          <a:solidFill>
                            <a:schemeClr val="tx1"/>
                          </a:solidFill>
                        </a:rPr>
                        <a:t> &amp; benefits </a:t>
                      </a:r>
                      <a:endParaRPr lang="en-US" sz="2000" b="1"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2000" b="1" dirty="0">
                          <a:solidFill>
                            <a:schemeClr val="tx1"/>
                          </a:solidFill>
                        </a:rPr>
                        <a:t>Year 1</a:t>
                      </a:r>
                      <a:endParaRPr lang="en-US" sz="2000" b="1" dirty="0">
                        <a:solidFill>
                          <a:schemeClr val="tx1"/>
                        </a:solidFill>
                        <a:latin typeface="Times New Roman" pitchFamily="18" charset="0"/>
                        <a:ea typeface="Times New Roman"/>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2000" b="1" dirty="0">
                          <a:solidFill>
                            <a:schemeClr val="tx1"/>
                          </a:solidFill>
                        </a:rPr>
                        <a:t>Year 2</a:t>
                      </a:r>
                      <a:endParaRPr lang="en-US" sz="2000" b="1"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2000" b="1" dirty="0">
                          <a:solidFill>
                            <a:schemeClr val="tx1"/>
                          </a:solidFill>
                        </a:rPr>
                        <a:t>Year 3</a:t>
                      </a:r>
                      <a:endParaRPr lang="en-US" sz="2000" b="1"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2000" b="1" dirty="0">
                          <a:solidFill>
                            <a:schemeClr val="tx1"/>
                          </a:solidFill>
                        </a:rPr>
                        <a:t>Year 4</a:t>
                      </a:r>
                      <a:endParaRPr lang="en-US" sz="2000" b="1"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2000" b="1" dirty="0">
                          <a:solidFill>
                            <a:schemeClr val="tx1"/>
                          </a:solidFill>
                        </a:rPr>
                        <a:t>Year 5</a:t>
                      </a:r>
                      <a:endParaRPr lang="en-US" sz="2000" b="1" dirty="0">
                        <a:solidFill>
                          <a:schemeClr val="tx1"/>
                        </a:solidFill>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val="10001"/>
                  </a:ext>
                </a:extLst>
              </a:tr>
              <a:tr h="393968">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2000" dirty="0"/>
                        <a:t>Benefit</a:t>
                      </a:r>
                      <a:endParaRPr lang="en-US" sz="20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a:t>   0</a:t>
                      </a:r>
                      <a:endParaRPr lang="en-US" sz="18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dirty="0"/>
                        <a:t>   540,000 </a:t>
                      </a:r>
                      <a:endParaRPr lang="en-US" sz="18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dirty="0"/>
                        <a:t>2,040,000</a:t>
                      </a:r>
                      <a:endParaRPr lang="en-US" sz="18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dirty="0"/>
                        <a:t>4,040,000 </a:t>
                      </a:r>
                      <a:endParaRPr lang="en-US" sz="18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dirty="0"/>
                        <a:t>6,040,000 </a:t>
                      </a:r>
                      <a:endParaRPr lang="en-US" sz="1800" b="1"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val="3099274497"/>
                  </a:ext>
                </a:extLst>
              </a:tr>
              <a:tr h="393968">
                <a:tc>
                  <a:txBody>
                    <a:bodyPr/>
                    <a:lstStyle/>
                    <a:p>
                      <a:pPr marL="0" marR="0" algn="l">
                        <a:lnSpc>
                          <a:spcPct val="150000"/>
                        </a:lnSpc>
                        <a:spcBef>
                          <a:spcPts val="0"/>
                        </a:spcBef>
                        <a:spcAft>
                          <a:spcPts val="0"/>
                        </a:spcAft>
                      </a:pPr>
                      <a:r>
                        <a:rPr lang="en-US" sz="2000" dirty="0"/>
                        <a:t>Cost  </a:t>
                      </a:r>
                      <a:endParaRPr lang="en-US" sz="20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dirty="0"/>
                        <a:t>200,000</a:t>
                      </a:r>
                      <a:endParaRPr lang="en-US" sz="18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dirty="0"/>
                        <a:t>   200,000 </a:t>
                      </a:r>
                      <a:endParaRPr lang="en-US" sz="18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dirty="0"/>
                        <a:t>   500,000</a:t>
                      </a:r>
                      <a:endParaRPr lang="en-US" sz="18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dirty="0"/>
                        <a:t>    500,000 </a:t>
                      </a:r>
                      <a:endParaRPr lang="en-US" sz="1800" b="1"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800" dirty="0"/>
                        <a:t> 600,000</a:t>
                      </a:r>
                      <a:endParaRPr lang="en-US" sz="1800" b="1"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val="10008"/>
                  </a:ext>
                </a:extLst>
              </a:tr>
              <a:tr h="387505">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2000" dirty="0"/>
                        <a:t>DF@ r=10% </a:t>
                      </a:r>
                      <a:endParaRPr lang="en-US" sz="2000" b="1" dirty="0">
                        <a:latin typeface="Times New Roman" pitchFamily="18" charset="0"/>
                        <a:ea typeface="Calibri"/>
                        <a:cs typeface="Times New Roman" pitchFamily="18" charset="0"/>
                      </a:endParaRPr>
                    </a:p>
                  </a:txBody>
                  <a:tcPr marL="68580" marR="68580" marT="0" marB="0" anchor="ctr"/>
                </a:tc>
                <a:tc>
                  <a:txBody>
                    <a:bodyPr/>
                    <a:lstStyle/>
                    <a:p>
                      <a:pPr algn="ctr" fontAlgn="ctr"/>
                      <a:r>
                        <a:rPr lang="en-US" sz="1800" u="none" strike="noStrike" dirty="0"/>
                        <a:t>0.909</a:t>
                      </a:r>
                      <a:endParaRPr lang="en-US" sz="1800" b="1" i="0" u="none" strike="noStrike" dirty="0">
                        <a:solidFill>
                          <a:srgbClr val="000000"/>
                        </a:solidFill>
                        <a:latin typeface="Times New Roman"/>
                      </a:endParaRPr>
                    </a:p>
                  </a:txBody>
                  <a:tcPr marL="9525" marR="9525" marT="9525" marB="0" anchor="ctr"/>
                </a:tc>
                <a:tc>
                  <a:txBody>
                    <a:bodyPr/>
                    <a:lstStyle/>
                    <a:p>
                      <a:pPr algn="ctr" fontAlgn="ctr"/>
                      <a:r>
                        <a:rPr lang="en-US" sz="1800" u="none" strike="noStrike" dirty="0"/>
                        <a:t>0.826</a:t>
                      </a:r>
                      <a:endParaRPr lang="en-US" sz="1800" b="1" i="0" u="none" strike="noStrike" dirty="0">
                        <a:solidFill>
                          <a:srgbClr val="000000"/>
                        </a:solidFill>
                        <a:latin typeface="Times New Roman"/>
                      </a:endParaRPr>
                    </a:p>
                  </a:txBody>
                  <a:tcPr marL="9525" marR="9525" marT="9525" marB="0" anchor="ctr"/>
                </a:tc>
                <a:tc>
                  <a:txBody>
                    <a:bodyPr/>
                    <a:lstStyle/>
                    <a:p>
                      <a:pPr algn="ctr" fontAlgn="ctr"/>
                      <a:r>
                        <a:rPr lang="en-US" sz="1800" u="none" strike="noStrike" dirty="0"/>
                        <a:t>0.751</a:t>
                      </a:r>
                      <a:endParaRPr lang="en-US" sz="1800" b="1" i="0" u="none" strike="noStrike" dirty="0">
                        <a:solidFill>
                          <a:srgbClr val="000000"/>
                        </a:solidFill>
                        <a:latin typeface="Times New Roman"/>
                      </a:endParaRPr>
                    </a:p>
                  </a:txBody>
                  <a:tcPr marL="9525" marR="9525" marT="9525" marB="0" anchor="ctr"/>
                </a:tc>
                <a:tc>
                  <a:txBody>
                    <a:bodyPr/>
                    <a:lstStyle/>
                    <a:p>
                      <a:pPr algn="ctr" fontAlgn="ctr"/>
                      <a:r>
                        <a:rPr lang="en-US" sz="1800" u="none" strike="noStrike" dirty="0"/>
                        <a:t>0.683</a:t>
                      </a:r>
                      <a:endParaRPr lang="en-US" sz="1800" b="1" i="0" u="none" strike="noStrike" dirty="0">
                        <a:solidFill>
                          <a:srgbClr val="000000"/>
                        </a:solidFill>
                        <a:latin typeface="Times New Roman"/>
                      </a:endParaRPr>
                    </a:p>
                  </a:txBody>
                  <a:tcPr marL="9525" marR="9525" marT="9525" marB="0" anchor="ctr"/>
                </a:tc>
                <a:tc>
                  <a:txBody>
                    <a:bodyPr/>
                    <a:lstStyle/>
                    <a:p>
                      <a:pPr algn="ctr" fontAlgn="ctr"/>
                      <a:r>
                        <a:rPr lang="en-US" sz="1800" u="none" strike="noStrike" dirty="0"/>
                        <a:t>0.621</a:t>
                      </a:r>
                      <a:endParaRPr lang="en-US" sz="1800" b="1" i="0" u="none" strike="noStrike" dirty="0">
                        <a:solidFill>
                          <a:srgbClr val="000000"/>
                        </a:solidFill>
                        <a:latin typeface="Times New Roman"/>
                      </a:endParaRPr>
                    </a:p>
                  </a:txBody>
                  <a:tcPr marL="9525" marR="9525" marT="9525" marB="0" anchor="ctr"/>
                </a:tc>
                <a:extLst>
                  <a:ext uri="{0D108BD9-81ED-4DB2-BD59-A6C34878D82A}">
                    <a16:rowId xmlns:a16="http://schemas.microsoft.com/office/drawing/2014/main" val="10009"/>
                  </a:ext>
                </a:extLst>
              </a:tr>
              <a:tr h="455802">
                <a:tc>
                  <a:txBody>
                    <a:bodyPr/>
                    <a:lstStyle/>
                    <a:p>
                      <a:pPr marL="0" marR="0" algn="l">
                        <a:lnSpc>
                          <a:spcPct val="150000"/>
                        </a:lnSpc>
                        <a:spcBef>
                          <a:spcPts val="0"/>
                        </a:spcBef>
                        <a:spcAft>
                          <a:spcPts val="0"/>
                        </a:spcAft>
                      </a:pPr>
                      <a:r>
                        <a:rPr lang="en-US" sz="2000" dirty="0"/>
                        <a:t>Discounted benefit</a:t>
                      </a:r>
                      <a:endParaRPr lang="en-US" sz="2000" b="1" dirty="0">
                        <a:latin typeface="Times New Roman" pitchFamily="18" charset="0"/>
                        <a:ea typeface="Calibri"/>
                        <a:cs typeface="Times New Roman" pitchFamily="18" charset="0"/>
                      </a:endParaRPr>
                    </a:p>
                  </a:txBody>
                  <a:tcPr marL="68580" marR="68580" marT="0" marB="0" anchor="ctr"/>
                </a:tc>
                <a:tc>
                  <a:txBody>
                    <a:bodyPr/>
                    <a:lstStyle/>
                    <a:p>
                      <a:pPr algn="ctr" fontAlgn="b"/>
                      <a:r>
                        <a:rPr lang="en-US" sz="2000" b="0" i="0" u="none" strike="noStrike" dirty="0">
                          <a:solidFill>
                            <a:srgbClr val="000000"/>
                          </a:solidFill>
                          <a:effectLst/>
                          <a:latin typeface="Calibri" panose="020F0502020204030204" pitchFamily="34" charset="0"/>
                        </a:rPr>
                        <a:t>0</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446040</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1532040</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2759320</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3750840</a:t>
                      </a:r>
                    </a:p>
                  </a:txBody>
                  <a:tcPr marL="9525" marR="9525" marT="9525" marB="0" anchor="b"/>
                </a:tc>
                <a:extLst>
                  <a:ext uri="{0D108BD9-81ED-4DB2-BD59-A6C34878D82A}">
                    <a16:rowId xmlns:a16="http://schemas.microsoft.com/office/drawing/2014/main" val="10010"/>
                  </a:ext>
                </a:extLst>
              </a:tr>
              <a:tr h="455802">
                <a:tc>
                  <a:txBody>
                    <a:bodyPr/>
                    <a:lstStyle/>
                    <a:p>
                      <a:pPr marL="0" marR="0" algn="l">
                        <a:lnSpc>
                          <a:spcPct val="150000"/>
                        </a:lnSpc>
                        <a:spcBef>
                          <a:spcPts val="0"/>
                        </a:spcBef>
                        <a:spcAft>
                          <a:spcPts val="0"/>
                        </a:spcAft>
                      </a:pPr>
                      <a:r>
                        <a:rPr lang="en-US" sz="2000" dirty="0"/>
                        <a:t>Discounted cost  </a:t>
                      </a:r>
                      <a:endParaRPr lang="en-US" sz="2000" b="1" dirty="0">
                        <a:latin typeface="Times New Roman" pitchFamily="18" charset="0"/>
                        <a:ea typeface="Calibri"/>
                        <a:cs typeface="Times New Roman" pitchFamily="18" charset="0"/>
                      </a:endParaRPr>
                    </a:p>
                  </a:txBody>
                  <a:tcPr marL="68580" marR="68580" marT="0" marB="0" anchor="ctr"/>
                </a:tc>
                <a:tc>
                  <a:txBody>
                    <a:bodyPr/>
                    <a:lstStyle/>
                    <a:p>
                      <a:pPr algn="ctr" fontAlgn="b"/>
                      <a:r>
                        <a:rPr lang="en-US" sz="2000" b="0" i="0" u="none" strike="noStrike" dirty="0">
                          <a:solidFill>
                            <a:srgbClr val="000000"/>
                          </a:solidFill>
                          <a:effectLst/>
                          <a:latin typeface="Calibri" panose="020F0502020204030204" pitchFamily="34" charset="0"/>
                        </a:rPr>
                        <a:t>181800</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165200</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375500</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341500</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372600</a:t>
                      </a:r>
                    </a:p>
                  </a:txBody>
                  <a:tcPr marL="9525" marR="9525" marT="9525" marB="0" anchor="b"/>
                </a:tc>
                <a:extLst>
                  <a:ext uri="{0D108BD9-81ED-4DB2-BD59-A6C34878D82A}">
                    <a16:rowId xmlns:a16="http://schemas.microsoft.com/office/drawing/2014/main" val="10011"/>
                  </a:ext>
                </a:extLst>
              </a:tr>
              <a:tr h="464775">
                <a:tc>
                  <a:txBody>
                    <a:bodyPr/>
                    <a:lstStyle/>
                    <a:p>
                      <a:pPr marL="0" marR="0" algn="l">
                        <a:lnSpc>
                          <a:spcPct val="150000"/>
                        </a:lnSpc>
                        <a:spcBef>
                          <a:spcPts val="0"/>
                        </a:spcBef>
                        <a:spcAft>
                          <a:spcPts val="0"/>
                        </a:spcAft>
                      </a:pPr>
                      <a:r>
                        <a:rPr lang="en-US" sz="2000" dirty="0"/>
                        <a:t>PVB = (DB-DC)</a:t>
                      </a:r>
                      <a:endParaRPr lang="en-US" sz="2000" b="1" dirty="0">
                        <a:latin typeface="Times New Roman" pitchFamily="18" charset="0"/>
                        <a:ea typeface="Calibri"/>
                        <a:cs typeface="Times New Roman" pitchFamily="18" charset="0"/>
                      </a:endParaRPr>
                    </a:p>
                  </a:txBody>
                  <a:tcPr marL="68580" marR="68580" marT="0" marB="0" anchor="ctr"/>
                </a:tc>
                <a:tc>
                  <a:txBody>
                    <a:bodyPr/>
                    <a:lstStyle/>
                    <a:p>
                      <a:pPr algn="ctr" fontAlgn="b"/>
                      <a:r>
                        <a:rPr lang="en-US" sz="2000" b="0" i="0" u="none" strike="noStrike">
                          <a:solidFill>
                            <a:srgbClr val="000000"/>
                          </a:solidFill>
                          <a:effectLst/>
                          <a:latin typeface="Calibri" panose="020F0502020204030204" pitchFamily="34" charset="0"/>
                        </a:rPr>
                        <a:t>-181800</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280840</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1156540</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2417820</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3378240</a:t>
                      </a:r>
                    </a:p>
                  </a:txBody>
                  <a:tcPr marL="9525" marR="9525" marT="9525" marB="0" anchor="b"/>
                </a:tc>
                <a:extLst>
                  <a:ext uri="{0D108BD9-81ED-4DB2-BD59-A6C34878D82A}">
                    <a16:rowId xmlns:a16="http://schemas.microsoft.com/office/drawing/2014/main" val="10012"/>
                  </a:ext>
                </a:extLst>
              </a:tr>
              <a:tr h="357237">
                <a:tc>
                  <a:txBody>
                    <a:bodyPr/>
                    <a:lstStyle/>
                    <a:p>
                      <a:pPr marL="0" marR="0" algn="l">
                        <a:lnSpc>
                          <a:spcPct val="150000"/>
                        </a:lnSpc>
                        <a:spcBef>
                          <a:spcPts val="0"/>
                        </a:spcBef>
                        <a:spcAft>
                          <a:spcPts val="0"/>
                        </a:spcAft>
                      </a:pPr>
                      <a:r>
                        <a:rPr lang="en-US" sz="2000" b="1" dirty="0"/>
                        <a:t>NPV = </a:t>
                      </a:r>
                      <a:r>
                        <a:rPr lang="el-GR" sz="2000" b="1" dirty="0"/>
                        <a:t>Σ</a:t>
                      </a:r>
                      <a:r>
                        <a:rPr lang="en-US" sz="2000" b="1" dirty="0"/>
                        <a:t>PVB</a:t>
                      </a:r>
                      <a:endParaRPr lang="en-US" sz="2000" b="1" dirty="0">
                        <a:latin typeface="Times New Roman" pitchFamily="18" charset="0"/>
                        <a:ea typeface="Calibri"/>
                        <a:cs typeface="Times New Roman" pitchFamily="18" charset="0"/>
                      </a:endParaRPr>
                    </a:p>
                  </a:txBody>
                  <a:tcPr marL="68580" marR="68580" marT="0" marB="0" anchor="ctr"/>
                </a:tc>
                <a:tc gridSpan="5">
                  <a:txBody>
                    <a:bodyPr/>
                    <a:lstStyle/>
                    <a:p>
                      <a:pPr algn="ctr"/>
                      <a:r>
                        <a:rPr lang="en-US" sz="2000" b="1" dirty="0"/>
                        <a:t>7,051,640</a:t>
                      </a:r>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719422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457200" y="762000"/>
            <a:ext cx="7924800" cy="4456476"/>
          </a:xfrm>
          <a:prstGeom prst="rect">
            <a:avLst/>
          </a:prstGeom>
        </p:spPr>
        <p:txBody>
          <a:bodyPr wrap="square">
            <a:spAutoFit/>
          </a:bodyPr>
          <a:lstStyle/>
          <a:p>
            <a:pPr>
              <a:lnSpc>
                <a:spcPct val="150000"/>
              </a:lnSpc>
            </a:pPr>
            <a:r>
              <a:rPr lang="en-US" sz="2400" b="1" u="sng" dirty="0">
                <a:solidFill>
                  <a:srgbClr val="0070C0"/>
                </a:solidFill>
                <a:latin typeface="Trebuchet MS" panose="020B0603020202020204" pitchFamily="34" charset="0"/>
                <a:cs typeface="Times New Roman" pitchFamily="18" charset="0"/>
              </a:rPr>
              <a:t>Example 2:</a:t>
            </a:r>
            <a:r>
              <a:rPr lang="en-US" sz="2400" b="1" dirty="0">
                <a:solidFill>
                  <a:srgbClr val="0070C0"/>
                </a:solidFill>
                <a:latin typeface="Trebuchet MS" panose="020B0603020202020204" pitchFamily="34" charset="0"/>
                <a:cs typeface="Times New Roman" pitchFamily="18" charset="0"/>
              </a:rPr>
              <a:t> </a:t>
            </a:r>
          </a:p>
          <a:p>
            <a:pPr>
              <a:lnSpc>
                <a:spcPct val="150000"/>
              </a:lnSpc>
            </a:pPr>
            <a:endParaRPr lang="en-US" sz="2400" b="1" dirty="0">
              <a:solidFill>
                <a:srgbClr val="0070C0"/>
              </a:solidFill>
              <a:latin typeface="Trebuchet MS" panose="020B0603020202020204" pitchFamily="34" charset="0"/>
              <a:cs typeface="Times New Roman" pitchFamily="18" charset="0"/>
            </a:endParaRPr>
          </a:p>
          <a:p>
            <a:pPr marL="457200" indent="-457200">
              <a:lnSpc>
                <a:spcPct val="150000"/>
              </a:lnSpc>
              <a:buFont typeface="Wingdings" panose="05000000000000000000" pitchFamily="2" charset="2"/>
              <a:buChar char="ü"/>
            </a:pPr>
            <a:r>
              <a:rPr lang="en-US" sz="2400" b="1" dirty="0">
                <a:latin typeface="Trebuchet MS" panose="020B0603020202020204" pitchFamily="34" charset="0"/>
                <a:cs typeface="Times New Roman" pitchFamily="18" charset="0"/>
              </a:rPr>
              <a:t>Comparing: Mining vs conservation of biodiversity?</a:t>
            </a:r>
          </a:p>
          <a:p>
            <a:pPr marL="457200" indent="-457200">
              <a:lnSpc>
                <a:spcPct val="150000"/>
              </a:lnSpc>
              <a:buFont typeface="Wingdings" panose="05000000000000000000" pitchFamily="2" charset="2"/>
              <a:buChar char="ü"/>
            </a:pPr>
            <a:endParaRPr lang="en-US" sz="2400" b="1" dirty="0">
              <a:latin typeface="Trebuchet MS" panose="020B0603020202020204" pitchFamily="34" charset="0"/>
              <a:cs typeface="Times New Roman" pitchFamily="18" charset="0"/>
            </a:endParaRPr>
          </a:p>
          <a:p>
            <a:pPr marL="457200" indent="-457200">
              <a:lnSpc>
                <a:spcPct val="150000"/>
              </a:lnSpc>
              <a:buFont typeface="Wingdings" panose="05000000000000000000" pitchFamily="2" charset="2"/>
              <a:buChar char="ü"/>
            </a:pPr>
            <a:r>
              <a:rPr lang="en-US" sz="2400" dirty="0">
                <a:latin typeface="Trebuchet MS" panose="020B0603020202020204" pitchFamily="34" charset="0"/>
                <a:cs typeface="Times New Roman" pitchFamily="18" charset="0"/>
              </a:rPr>
              <a:t>Which policy option/intervention should we pass on?</a:t>
            </a:r>
          </a:p>
          <a:p>
            <a:pPr marL="457200" indent="-457200">
              <a:lnSpc>
                <a:spcPct val="150000"/>
              </a:lnSpc>
              <a:buFont typeface="Wingdings" panose="05000000000000000000" pitchFamily="2" charset="2"/>
              <a:buChar char="ü"/>
            </a:pPr>
            <a:endParaRPr lang="en-US" sz="2400" dirty="0">
              <a:latin typeface="Trebuchet MS" panose="020B0603020202020204" pitchFamily="34" charset="0"/>
              <a:cs typeface="Times New Roman" pitchFamily="18" charset="0"/>
            </a:endParaRPr>
          </a:p>
          <a:p>
            <a:pPr marL="457200" indent="-457200">
              <a:lnSpc>
                <a:spcPct val="150000"/>
              </a:lnSpc>
              <a:buFont typeface="Wingdings" panose="05000000000000000000" pitchFamily="2" charset="2"/>
              <a:buChar char="ü"/>
            </a:pPr>
            <a:r>
              <a:rPr lang="en-US" sz="2400" dirty="0">
                <a:latin typeface="Trebuchet MS" panose="020B0603020202020204" pitchFamily="34" charset="0"/>
                <a:cs typeface="Times New Roman" pitchFamily="18" charset="0"/>
              </a:rPr>
              <a:t>How can we decide either?</a:t>
            </a:r>
          </a:p>
          <a:p>
            <a:pPr marL="1371600" lvl="2" indent="-457200">
              <a:lnSpc>
                <a:spcPct val="150000"/>
              </a:lnSpc>
              <a:buFont typeface="Wingdings" panose="05000000000000000000" pitchFamily="2" charset="2"/>
              <a:buChar char="Ø"/>
            </a:pPr>
            <a:r>
              <a:rPr lang="en-US" sz="2400" dirty="0">
                <a:solidFill>
                  <a:srgbClr val="0070C0"/>
                </a:solidFill>
                <a:latin typeface="Trebuchet MS" panose="020B0603020202020204" pitchFamily="34" charset="0"/>
                <a:cs typeface="Times New Roman" pitchFamily="18" charset="0"/>
              </a:rPr>
              <a:t>CBA comparison of mining and conservation.  </a:t>
            </a:r>
            <a:endParaRPr lang="en-US" sz="2400" dirty="0">
              <a:solidFill>
                <a:srgbClr val="0070C0"/>
              </a:solidFill>
              <a:latin typeface="Trebuchet MS" panose="020B0603020202020204" pitchFamily="34" charset="0"/>
            </a:endParaRPr>
          </a:p>
        </p:txBody>
      </p:sp>
    </p:spTree>
    <p:extLst>
      <p:ext uri="{BB962C8B-B14F-4D97-AF65-F5344CB8AC3E}">
        <p14:creationId xmlns:p14="http://schemas.microsoft.com/office/powerpoint/2010/main" val="1682926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B0737AF-D6D3-4AF0-B3FA-96AB4F9BA1B8}"/>
              </a:ext>
            </a:extLst>
          </p:cNvPr>
          <p:cNvGraphicFramePr>
            <a:graphicFrameLocks noGrp="1"/>
          </p:cNvGraphicFramePr>
          <p:nvPr>
            <p:extLst>
              <p:ext uri="{D42A27DB-BD31-4B8C-83A1-F6EECF244321}">
                <p14:modId xmlns:p14="http://schemas.microsoft.com/office/powerpoint/2010/main" val="2823195527"/>
              </p:ext>
            </p:extLst>
          </p:nvPr>
        </p:nvGraphicFramePr>
        <p:xfrm>
          <a:off x="533400" y="1938606"/>
          <a:ext cx="8153400" cy="2882140"/>
        </p:xfrm>
        <a:graphic>
          <a:graphicData uri="http://schemas.openxmlformats.org/drawingml/2006/table">
            <a:tbl>
              <a:tblPr firstRow="1" bandRow="1">
                <a:tableStyleId>{5940675A-B579-460E-94D1-54222C63F5DA}</a:tableStyleId>
              </a:tblPr>
              <a:tblGrid>
                <a:gridCol w="2590800">
                  <a:extLst>
                    <a:ext uri="{9D8B030D-6E8A-4147-A177-3AD203B41FA5}">
                      <a16:colId xmlns:a16="http://schemas.microsoft.com/office/drawing/2014/main" val="3408561520"/>
                    </a:ext>
                  </a:extLst>
                </a:gridCol>
                <a:gridCol w="1525480">
                  <a:extLst>
                    <a:ext uri="{9D8B030D-6E8A-4147-A177-3AD203B41FA5}">
                      <a16:colId xmlns:a16="http://schemas.microsoft.com/office/drawing/2014/main" val="2572890741"/>
                    </a:ext>
                  </a:extLst>
                </a:gridCol>
                <a:gridCol w="4037120">
                  <a:extLst>
                    <a:ext uri="{9D8B030D-6E8A-4147-A177-3AD203B41FA5}">
                      <a16:colId xmlns:a16="http://schemas.microsoft.com/office/drawing/2014/main" val="199651455"/>
                    </a:ext>
                  </a:extLst>
                </a:gridCol>
              </a:tblGrid>
              <a:tr h="370840">
                <a:tc>
                  <a:txBody>
                    <a:bodyPr/>
                    <a:lstStyle/>
                    <a:p>
                      <a:pPr>
                        <a:lnSpc>
                          <a:spcPct val="150000"/>
                        </a:lnSpc>
                      </a:pPr>
                      <a:endParaRPr lang="en-US" sz="2400" dirty="0"/>
                    </a:p>
                  </a:txBody>
                  <a:tcPr/>
                </a:tc>
                <a:tc>
                  <a:txBody>
                    <a:bodyPr/>
                    <a:lstStyle/>
                    <a:p>
                      <a:pPr>
                        <a:lnSpc>
                          <a:spcPct val="150000"/>
                        </a:lnSpc>
                      </a:pPr>
                      <a:r>
                        <a:rPr lang="en-US" sz="2400" b="1" dirty="0"/>
                        <a:t>Mining </a:t>
                      </a:r>
                    </a:p>
                  </a:txBody>
                  <a:tcPr/>
                </a:tc>
                <a:tc>
                  <a:txBody>
                    <a:bodyPr/>
                    <a:lstStyle/>
                    <a:p>
                      <a:pPr>
                        <a:lnSpc>
                          <a:spcPct val="150000"/>
                        </a:lnSpc>
                      </a:pPr>
                      <a:r>
                        <a:rPr lang="en-US" sz="2400" b="1" dirty="0"/>
                        <a:t>Conservation </a:t>
                      </a:r>
                    </a:p>
                  </a:txBody>
                  <a:tcPr/>
                </a:tc>
                <a:extLst>
                  <a:ext uri="{0D108BD9-81ED-4DB2-BD59-A6C34878D82A}">
                    <a16:rowId xmlns:a16="http://schemas.microsoft.com/office/drawing/2014/main" val="3891170319"/>
                  </a:ext>
                </a:extLst>
              </a:tr>
              <a:tr h="370840">
                <a:tc>
                  <a:txBody>
                    <a:bodyPr/>
                    <a:lstStyle/>
                    <a:p>
                      <a:pPr>
                        <a:lnSpc>
                          <a:spcPct val="150000"/>
                        </a:lnSpc>
                      </a:pPr>
                      <a:r>
                        <a:rPr lang="en-US" sz="2400" b="1" dirty="0"/>
                        <a:t>What to compare? </a:t>
                      </a:r>
                    </a:p>
                  </a:txBody>
                  <a:tcPr/>
                </a:tc>
                <a:tc>
                  <a:txBody>
                    <a:bodyPr/>
                    <a:lstStyle/>
                    <a:p>
                      <a:pPr>
                        <a:lnSpc>
                          <a:spcPct val="150000"/>
                        </a:lnSpc>
                      </a:pPr>
                      <a:r>
                        <a:rPr lang="en-US" sz="2400" b="1" dirty="0"/>
                        <a:t>CBA</a:t>
                      </a:r>
                      <a:r>
                        <a:rPr lang="en-US" sz="2400" dirty="0"/>
                        <a:t> </a:t>
                      </a:r>
                    </a:p>
                  </a:txBody>
                  <a:tcPr/>
                </a:tc>
                <a:tc>
                  <a:txBody>
                    <a:bodyPr/>
                    <a:lstStyle/>
                    <a:p>
                      <a:pPr>
                        <a:lnSpc>
                          <a:spcPct val="150000"/>
                        </a:lnSpc>
                      </a:pPr>
                      <a:r>
                        <a:rPr lang="en-US" sz="2400" b="1" dirty="0"/>
                        <a:t>WTP</a:t>
                      </a:r>
                      <a:r>
                        <a:rPr lang="en-US" sz="2400" dirty="0"/>
                        <a:t> if no property right </a:t>
                      </a:r>
                    </a:p>
                  </a:txBody>
                  <a:tcPr/>
                </a:tc>
                <a:extLst>
                  <a:ext uri="{0D108BD9-81ED-4DB2-BD59-A6C34878D82A}">
                    <a16:rowId xmlns:a16="http://schemas.microsoft.com/office/drawing/2014/main" val="1558924467"/>
                  </a:ext>
                </a:extLst>
              </a:tr>
              <a:tr h="370840">
                <a:tc>
                  <a:txBody>
                    <a:bodyPr/>
                    <a:lstStyle/>
                    <a:p>
                      <a:pPr>
                        <a:lnSpc>
                          <a:spcPct val="150000"/>
                        </a:lnSpc>
                      </a:pPr>
                      <a:endParaRPr lang="en-US" sz="2400" dirty="0"/>
                    </a:p>
                  </a:txBody>
                  <a:tcPr/>
                </a:tc>
                <a:tc>
                  <a:txBody>
                    <a:bodyPr/>
                    <a:lstStyle/>
                    <a:p>
                      <a:pPr>
                        <a:lnSpc>
                          <a:spcPct val="150000"/>
                        </a:lnSpc>
                      </a:pPr>
                      <a:endParaRPr lang="en-US" sz="2400" dirty="0"/>
                    </a:p>
                  </a:txBody>
                  <a:tcPr/>
                </a:tc>
                <a:tc>
                  <a:txBody>
                    <a:bodyPr/>
                    <a:lstStyle/>
                    <a:p>
                      <a:pPr>
                        <a:lnSpc>
                          <a:spcPct val="150000"/>
                        </a:lnSpc>
                      </a:pPr>
                      <a:r>
                        <a:rPr lang="en-US" sz="2400" b="1" dirty="0"/>
                        <a:t>WTA</a:t>
                      </a:r>
                      <a:r>
                        <a:rPr lang="en-US" sz="2400" dirty="0"/>
                        <a:t> if there is property right </a:t>
                      </a:r>
                    </a:p>
                  </a:txBody>
                  <a:tcPr/>
                </a:tc>
                <a:extLst>
                  <a:ext uri="{0D108BD9-81ED-4DB2-BD59-A6C34878D82A}">
                    <a16:rowId xmlns:a16="http://schemas.microsoft.com/office/drawing/2014/main" val="627356688"/>
                  </a:ext>
                </a:extLst>
              </a:tr>
              <a:tr h="370840">
                <a:tc>
                  <a:txBody>
                    <a:bodyPr/>
                    <a:lstStyle/>
                    <a:p>
                      <a:pPr>
                        <a:lnSpc>
                          <a:spcPct val="150000"/>
                        </a:lnSpc>
                      </a:pPr>
                      <a:r>
                        <a:rPr lang="en-US" sz="2400" b="1" dirty="0"/>
                        <a:t>Decision</a:t>
                      </a:r>
                      <a:r>
                        <a:rPr lang="en-US" sz="2400" dirty="0"/>
                        <a:t> </a:t>
                      </a:r>
                    </a:p>
                  </a:txBody>
                  <a:tcPr/>
                </a:tc>
                <a:tc gridSpan="2">
                  <a:txBody>
                    <a:bodyPr/>
                    <a:lstStyle/>
                    <a:p>
                      <a:pPr>
                        <a:lnSpc>
                          <a:spcPct val="150000"/>
                        </a:lnSpc>
                      </a:pPr>
                      <a:r>
                        <a:rPr lang="en-US" sz="2400" dirty="0"/>
                        <a:t>WTP &gt; CBA = </a:t>
                      </a:r>
                      <a:r>
                        <a:rPr lang="en-US" sz="2400" b="1" dirty="0"/>
                        <a:t>conservation</a:t>
                      </a:r>
                      <a:r>
                        <a:rPr lang="en-US" sz="2400" dirty="0"/>
                        <a:t> </a:t>
                      </a:r>
                    </a:p>
                    <a:p>
                      <a:pPr>
                        <a:lnSpc>
                          <a:spcPct val="150000"/>
                        </a:lnSpc>
                      </a:pPr>
                      <a:r>
                        <a:rPr lang="en-US" sz="2400" dirty="0"/>
                        <a:t>WTP &lt; CBA = </a:t>
                      </a:r>
                      <a:r>
                        <a:rPr lang="en-US" sz="2400" b="1" dirty="0"/>
                        <a:t>mining</a:t>
                      </a:r>
                      <a:r>
                        <a:rPr lang="en-US" sz="2400" dirty="0"/>
                        <a:t> </a:t>
                      </a:r>
                    </a:p>
                  </a:txBody>
                  <a:tcPr/>
                </a:tc>
                <a:tc hMerge="1">
                  <a:txBody>
                    <a:bodyPr/>
                    <a:lstStyle/>
                    <a:p>
                      <a:endParaRPr lang="en-US" sz="2400" dirty="0"/>
                    </a:p>
                  </a:txBody>
                  <a:tcPr/>
                </a:tc>
                <a:extLst>
                  <a:ext uri="{0D108BD9-81ED-4DB2-BD59-A6C34878D82A}">
                    <a16:rowId xmlns:a16="http://schemas.microsoft.com/office/drawing/2014/main" val="3999858066"/>
                  </a:ext>
                </a:extLst>
              </a:tr>
            </a:tbl>
          </a:graphicData>
        </a:graphic>
      </p:graphicFrame>
    </p:spTree>
    <p:extLst>
      <p:ext uri="{BB962C8B-B14F-4D97-AF65-F5344CB8AC3E}">
        <p14:creationId xmlns:p14="http://schemas.microsoft.com/office/powerpoint/2010/main" val="1612896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D4F2FB4B-B09F-4A3A-B841-9236FA40A735}"/>
              </a:ext>
            </a:extLst>
          </p:cNvPr>
          <p:cNvSpPr/>
          <p:nvPr/>
        </p:nvSpPr>
        <p:spPr>
          <a:xfrm>
            <a:off x="152400" y="1020551"/>
            <a:ext cx="3304438" cy="3902497"/>
          </a:xfrm>
          <a:prstGeom prst="ellipse">
            <a:avLst/>
          </a:prstGeom>
          <a:ln w="28575">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t>NRM Intervention </a:t>
            </a:r>
          </a:p>
        </p:txBody>
      </p:sp>
      <p:sp>
        <p:nvSpPr>
          <p:cNvPr id="5" name="Oval 4">
            <a:extLst>
              <a:ext uri="{FF2B5EF4-FFF2-40B4-BE49-F238E27FC236}">
                <a16:creationId xmlns:a16="http://schemas.microsoft.com/office/drawing/2014/main" id="{0EE41E28-D904-47FD-92AC-18DC9C6C9C3E}"/>
              </a:ext>
            </a:extLst>
          </p:cNvPr>
          <p:cNvSpPr/>
          <p:nvPr/>
        </p:nvSpPr>
        <p:spPr>
          <a:xfrm>
            <a:off x="5391150" y="1194681"/>
            <a:ext cx="3600450" cy="3728367"/>
          </a:xfrm>
          <a:prstGeom prst="ellipse">
            <a:avLst/>
          </a:prstGeom>
          <a:ln w="28575">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t>Social </a:t>
            </a:r>
          </a:p>
          <a:p>
            <a:pPr algn="ctr"/>
            <a:r>
              <a:rPr lang="en-US" sz="2400" dirty="0"/>
              <a:t>Economic Environmental impact </a:t>
            </a:r>
          </a:p>
        </p:txBody>
      </p:sp>
      <p:sp>
        <p:nvSpPr>
          <p:cNvPr id="7" name="Isosceles Triangle 6">
            <a:extLst>
              <a:ext uri="{FF2B5EF4-FFF2-40B4-BE49-F238E27FC236}">
                <a16:creationId xmlns:a16="http://schemas.microsoft.com/office/drawing/2014/main" id="{3B5C3AE3-760C-4997-A4F5-6E96E5C9FF24}"/>
              </a:ext>
            </a:extLst>
          </p:cNvPr>
          <p:cNvSpPr/>
          <p:nvPr/>
        </p:nvSpPr>
        <p:spPr>
          <a:xfrm>
            <a:off x="152400" y="3668465"/>
            <a:ext cx="8610600" cy="2362200"/>
          </a:xfrm>
          <a:prstGeom prst="triangle">
            <a:avLst/>
          </a:prstGeom>
          <a:ln w="28575">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t>Economic Analysis Tools </a:t>
            </a:r>
          </a:p>
          <a:p>
            <a:pPr algn="ctr"/>
            <a:endParaRPr lang="en-US" dirty="0"/>
          </a:p>
        </p:txBody>
      </p:sp>
      <p:sp>
        <p:nvSpPr>
          <p:cNvPr id="8" name="Rectangle 7">
            <a:extLst>
              <a:ext uri="{FF2B5EF4-FFF2-40B4-BE49-F238E27FC236}">
                <a16:creationId xmlns:a16="http://schemas.microsoft.com/office/drawing/2014/main" id="{CAB6C999-6A1C-4237-B945-0E1434170E84}"/>
              </a:ext>
            </a:extLst>
          </p:cNvPr>
          <p:cNvSpPr/>
          <p:nvPr/>
        </p:nvSpPr>
        <p:spPr>
          <a:xfrm>
            <a:off x="3456838" y="2525465"/>
            <a:ext cx="1934312" cy="1143000"/>
          </a:xfrm>
          <a:prstGeom prst="rect">
            <a:avLst/>
          </a:prstGeom>
          <a:ln w="28575">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t>Impact</a:t>
            </a:r>
          </a:p>
          <a:p>
            <a:pPr algn="ctr"/>
            <a:r>
              <a:rPr lang="en-US" sz="2400" dirty="0"/>
              <a:t>Feasibility</a:t>
            </a:r>
          </a:p>
          <a:p>
            <a:pPr algn="ctr"/>
            <a:r>
              <a:rPr lang="en-US" sz="2400" dirty="0"/>
              <a:t>Effectiveness</a:t>
            </a:r>
            <a:r>
              <a:rPr lang="en-US" dirty="0"/>
              <a:t> </a:t>
            </a:r>
          </a:p>
        </p:txBody>
      </p:sp>
      <p:sp>
        <p:nvSpPr>
          <p:cNvPr id="9" name="Rectangle 8">
            <a:extLst>
              <a:ext uri="{FF2B5EF4-FFF2-40B4-BE49-F238E27FC236}">
                <a16:creationId xmlns:a16="http://schemas.microsoft.com/office/drawing/2014/main" id="{DD2D5E0C-84E3-4BA7-8857-82974508582F}"/>
              </a:ext>
            </a:extLst>
          </p:cNvPr>
          <p:cNvSpPr/>
          <p:nvPr/>
        </p:nvSpPr>
        <p:spPr>
          <a:xfrm>
            <a:off x="609600" y="329508"/>
            <a:ext cx="8382000" cy="392480"/>
          </a:xfrm>
          <a:prstGeom prst="rect">
            <a:avLst/>
          </a:prstGeom>
        </p:spPr>
        <p:txBody>
          <a:bodyPr wrap="square">
            <a:spAutoFit/>
          </a:bodyPr>
          <a:lstStyle/>
          <a:p>
            <a:pPr>
              <a:lnSpc>
                <a:spcPct val="107000"/>
              </a:lnSpc>
              <a:spcAft>
                <a:spcPts val="800"/>
              </a:spcAft>
            </a:pPr>
            <a:r>
              <a:rPr lang="en-US" sz="2000" b="1" dirty="0">
                <a:latin typeface="Verdana" panose="020B0604030504040204" pitchFamily="34" charset="0"/>
                <a:ea typeface="Verdana" panose="020B0604030504040204" pitchFamily="34" charset="0"/>
                <a:cs typeface="Verdana" panose="020B0604030504040204" pitchFamily="34" charset="0"/>
              </a:rPr>
              <a:t>Fig 3.1 Illustration of Interventions, Impacts, and Tools</a:t>
            </a:r>
          </a:p>
        </p:txBody>
      </p:sp>
    </p:spTree>
    <p:extLst>
      <p:ext uri="{BB962C8B-B14F-4D97-AF65-F5344CB8AC3E}">
        <p14:creationId xmlns:p14="http://schemas.microsoft.com/office/powerpoint/2010/main" val="22248797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D58615F-9C9D-4CA9-AA8B-0F7C854CFC97}"/>
              </a:ext>
            </a:extLst>
          </p:cNvPr>
          <p:cNvSpPr/>
          <p:nvPr/>
        </p:nvSpPr>
        <p:spPr>
          <a:xfrm>
            <a:off x="457200" y="1524000"/>
            <a:ext cx="8458200" cy="5021055"/>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dirty="0">
                <a:cs typeface="Times New Roman" pitchFamily="18" charset="0"/>
              </a:rPr>
              <a:t>T</a:t>
            </a:r>
            <a:r>
              <a:rPr lang="en-US" sz="2400" dirty="0"/>
              <a:t>o obtain biodiversity conservation benefit estimate from respondents, a WTP question rather than a WTA will be prepared.</a:t>
            </a:r>
          </a:p>
          <a:p>
            <a:pPr marL="342900" indent="-342900" algn="just">
              <a:lnSpc>
                <a:spcPct val="150000"/>
              </a:lnSpc>
              <a:buFont typeface="Wingdings" panose="05000000000000000000" pitchFamily="2" charset="2"/>
              <a:buChar char="ü"/>
            </a:pPr>
            <a:endParaRPr lang="en-US" sz="2400" dirty="0"/>
          </a:p>
          <a:p>
            <a:pPr marL="457200" indent="-457200" algn="just">
              <a:lnSpc>
                <a:spcPct val="150000"/>
              </a:lnSpc>
              <a:buFont typeface="+mj-lt"/>
              <a:buAutoNum type="arabicPeriod"/>
            </a:pPr>
            <a:r>
              <a:rPr lang="en-US" sz="2400" b="1" dirty="0"/>
              <a:t>Prepare WTP question survey:</a:t>
            </a:r>
          </a:p>
          <a:p>
            <a:pPr marL="342900" indent="-342900" algn="just">
              <a:lnSpc>
                <a:spcPct val="150000"/>
              </a:lnSpc>
              <a:buFont typeface="Wingdings" panose="05000000000000000000" pitchFamily="2" charset="2"/>
              <a:buChar char="ü"/>
            </a:pPr>
            <a:r>
              <a:rPr lang="en-US" sz="2400" dirty="0"/>
              <a:t>Collect socio-economic and environmental valuation questions (WTP) in double-bounded choice formats like:</a:t>
            </a:r>
          </a:p>
          <a:p>
            <a:pPr marL="1257300" lvl="2" indent="-342900" algn="just">
              <a:lnSpc>
                <a:spcPct val="150000"/>
              </a:lnSpc>
              <a:buFont typeface="Wingdings" panose="05000000000000000000" pitchFamily="2" charset="2"/>
              <a:buChar char="ü"/>
            </a:pPr>
            <a:r>
              <a:rPr lang="en-US" sz="2400" b="1" dirty="0">
                <a:solidFill>
                  <a:srgbClr val="0070C0"/>
                </a:solidFill>
                <a:cs typeface="Times New Roman" pitchFamily="18" charset="0"/>
              </a:rPr>
              <a:t>A. 0-10 birr B. 10-20  C. 20-30,      or</a:t>
            </a:r>
          </a:p>
          <a:p>
            <a:pPr marL="1257300" lvl="2" indent="-342900" algn="just">
              <a:lnSpc>
                <a:spcPct val="150000"/>
              </a:lnSpc>
              <a:buFont typeface="Wingdings" panose="05000000000000000000" pitchFamily="2" charset="2"/>
              <a:buChar char="ü"/>
            </a:pPr>
            <a:r>
              <a:rPr lang="en-US" sz="2400" b="1" dirty="0">
                <a:solidFill>
                  <a:srgbClr val="0070C0"/>
                </a:solidFill>
                <a:cs typeface="Times New Roman" pitchFamily="18" charset="0"/>
              </a:rPr>
              <a:t>A. 10-20 birr B. 20-30  C. 30-40    </a:t>
            </a:r>
          </a:p>
        </p:txBody>
      </p:sp>
      <p:sp>
        <p:nvSpPr>
          <p:cNvPr id="4" name="Rectangle 3">
            <a:extLst>
              <a:ext uri="{FF2B5EF4-FFF2-40B4-BE49-F238E27FC236}">
                <a16:creationId xmlns:a16="http://schemas.microsoft.com/office/drawing/2014/main" id="{E8942863-5290-43E6-AFC4-419E811BAE06}"/>
              </a:ext>
            </a:extLst>
          </p:cNvPr>
          <p:cNvSpPr/>
          <p:nvPr/>
        </p:nvSpPr>
        <p:spPr>
          <a:xfrm>
            <a:off x="1338410" y="601929"/>
            <a:ext cx="3888372" cy="671851"/>
          </a:xfrm>
          <a:prstGeom prst="rect">
            <a:avLst/>
          </a:prstGeom>
        </p:spPr>
        <p:txBody>
          <a:bodyPr wrap="none">
            <a:spAutoFit/>
          </a:bodyPr>
          <a:lstStyle/>
          <a:p>
            <a:pPr algn="just">
              <a:lnSpc>
                <a:spcPct val="150000"/>
              </a:lnSpc>
            </a:pPr>
            <a:r>
              <a:rPr lang="en-US" sz="2800" b="1" dirty="0">
                <a:cs typeface="Times New Roman" pitchFamily="18" charset="0"/>
              </a:rPr>
              <a:t>How we aggregate WTP?</a:t>
            </a:r>
          </a:p>
        </p:txBody>
      </p:sp>
    </p:spTree>
    <p:extLst>
      <p:ext uri="{BB962C8B-B14F-4D97-AF65-F5344CB8AC3E}">
        <p14:creationId xmlns:p14="http://schemas.microsoft.com/office/powerpoint/2010/main" val="5693029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D58615F-9C9D-4CA9-AA8B-0F7C854CFC97}"/>
              </a:ext>
            </a:extLst>
          </p:cNvPr>
          <p:cNvSpPr/>
          <p:nvPr/>
        </p:nvSpPr>
        <p:spPr>
          <a:xfrm>
            <a:off x="381000" y="762000"/>
            <a:ext cx="8610600" cy="5856860"/>
          </a:xfrm>
          <a:prstGeom prst="rect">
            <a:avLst/>
          </a:prstGeom>
        </p:spPr>
        <p:txBody>
          <a:bodyPr wrap="square">
            <a:spAutoFit/>
          </a:bodyPr>
          <a:lstStyle/>
          <a:p>
            <a:pPr algn="just">
              <a:lnSpc>
                <a:spcPct val="150000"/>
              </a:lnSpc>
            </a:pPr>
            <a:r>
              <a:rPr lang="en-US" sz="2400" b="1" dirty="0"/>
              <a:t>2. Aggregation of environmental conservation value: </a:t>
            </a:r>
          </a:p>
          <a:p>
            <a:pPr algn="just">
              <a:lnSpc>
                <a:spcPct val="150000"/>
              </a:lnSpc>
            </a:pPr>
            <a:endParaRPr lang="en-US" sz="1000" b="1" dirty="0"/>
          </a:p>
          <a:p>
            <a:pPr marL="342900" indent="-342900" algn="just">
              <a:lnSpc>
                <a:spcPct val="150000"/>
              </a:lnSpc>
              <a:buFont typeface="Wingdings" panose="05000000000000000000" pitchFamily="2" charset="2"/>
              <a:buChar char="ü"/>
            </a:pPr>
            <a:r>
              <a:rPr lang="en-US" sz="2200" dirty="0"/>
              <a:t>Multiply median/mean WTP amount by the number of respondents (say 14,000 households). </a:t>
            </a:r>
          </a:p>
          <a:p>
            <a:pPr marL="342900" indent="-342900" algn="just">
              <a:lnSpc>
                <a:spcPct val="150000"/>
              </a:lnSpc>
              <a:buFont typeface="Wingdings" panose="05000000000000000000" pitchFamily="2" charset="2"/>
              <a:buChar char="ü"/>
            </a:pPr>
            <a:endParaRPr lang="en-US" sz="1000" dirty="0"/>
          </a:p>
          <a:p>
            <a:pPr marL="342900" indent="-342900" algn="just">
              <a:lnSpc>
                <a:spcPct val="150000"/>
              </a:lnSpc>
              <a:buFont typeface="Wingdings" panose="05000000000000000000" pitchFamily="2" charset="2"/>
              <a:buChar char="ü"/>
            </a:pPr>
            <a:r>
              <a:rPr lang="en-US" sz="2200" dirty="0"/>
              <a:t>This results in an estimate of the </a:t>
            </a:r>
            <a:r>
              <a:rPr lang="en-US" sz="2200" b="1" dirty="0"/>
              <a:t>value for conserving</a:t>
            </a:r>
            <a:r>
              <a:rPr lang="en-US" sz="2200" dirty="0"/>
              <a:t> the biodiversity (say 405 million). </a:t>
            </a:r>
          </a:p>
          <a:p>
            <a:pPr marL="342900" indent="-342900" algn="just">
              <a:lnSpc>
                <a:spcPct val="150000"/>
              </a:lnSpc>
              <a:buFont typeface="Wingdings" panose="05000000000000000000" pitchFamily="2" charset="2"/>
              <a:buChar char="ü"/>
            </a:pPr>
            <a:endParaRPr lang="en-US" sz="1000" dirty="0"/>
          </a:p>
          <a:p>
            <a:pPr algn="just">
              <a:lnSpc>
                <a:spcPct val="150000"/>
              </a:lnSpc>
            </a:pPr>
            <a:r>
              <a:rPr lang="en-US" sz="2400" b="1" dirty="0"/>
              <a:t>3. Comparison of WTP and NPV of project </a:t>
            </a:r>
          </a:p>
          <a:p>
            <a:pPr algn="just">
              <a:lnSpc>
                <a:spcPct val="150000"/>
              </a:lnSpc>
            </a:pPr>
            <a:endParaRPr lang="en-US" sz="1000" b="1" dirty="0"/>
          </a:p>
          <a:p>
            <a:pPr marL="342900" indent="-342900" algn="just">
              <a:lnSpc>
                <a:spcPct val="150000"/>
              </a:lnSpc>
              <a:buFont typeface="Wingdings" panose="05000000000000000000" pitchFamily="2" charset="2"/>
              <a:buChar char="ü"/>
            </a:pPr>
            <a:r>
              <a:rPr lang="en-US" sz="2200" dirty="0"/>
              <a:t>Aggregate WTP is compared to NPV of mining project (209 million) at 5% discount rate. </a:t>
            </a:r>
          </a:p>
          <a:p>
            <a:pPr marL="342900" indent="-342900" algn="just">
              <a:lnSpc>
                <a:spcPct val="150000"/>
              </a:lnSpc>
              <a:buFont typeface="Wingdings" panose="05000000000000000000" pitchFamily="2" charset="2"/>
              <a:buChar char="ü"/>
            </a:pPr>
            <a:endParaRPr lang="en-US" sz="1000" dirty="0"/>
          </a:p>
          <a:p>
            <a:pPr algn="just">
              <a:lnSpc>
                <a:spcPct val="150000"/>
              </a:lnSpc>
            </a:pPr>
            <a:r>
              <a:rPr lang="en-US" sz="2200" b="1" dirty="0">
                <a:cs typeface="Times New Roman" pitchFamily="18" charset="0"/>
              </a:rPr>
              <a:t>4. Decision on which policy option to implement </a:t>
            </a:r>
          </a:p>
        </p:txBody>
      </p:sp>
    </p:spTree>
    <p:extLst>
      <p:ext uri="{BB962C8B-B14F-4D97-AF65-F5344CB8AC3E}">
        <p14:creationId xmlns:p14="http://schemas.microsoft.com/office/powerpoint/2010/main" val="30599287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228600" y="838200"/>
            <a:ext cx="8534400" cy="4456476"/>
          </a:xfrm>
          <a:prstGeom prst="rect">
            <a:avLst/>
          </a:prstGeom>
        </p:spPr>
        <p:txBody>
          <a:bodyPr wrap="square">
            <a:spAutoFit/>
          </a:bodyPr>
          <a:lstStyle/>
          <a:p>
            <a:pPr>
              <a:lnSpc>
                <a:spcPct val="150000"/>
              </a:lnSpc>
            </a:pPr>
            <a:r>
              <a:rPr lang="en-US" sz="2400" b="1" u="sng" dirty="0">
                <a:solidFill>
                  <a:srgbClr val="0070C0"/>
                </a:solidFill>
                <a:latin typeface="Trebuchet MS" panose="020B0603020202020204" pitchFamily="34" charset="0"/>
                <a:cs typeface="Times New Roman" pitchFamily="18" charset="0"/>
              </a:rPr>
              <a:t>Example 3:</a:t>
            </a:r>
            <a:r>
              <a:rPr lang="en-US" sz="2400" b="1" dirty="0">
                <a:solidFill>
                  <a:srgbClr val="0070C0"/>
                </a:solidFill>
                <a:latin typeface="Trebuchet MS" panose="020B0603020202020204" pitchFamily="34" charset="0"/>
                <a:cs typeface="Times New Roman" pitchFamily="18" charset="0"/>
              </a:rPr>
              <a:t> </a:t>
            </a:r>
          </a:p>
          <a:p>
            <a:pPr>
              <a:lnSpc>
                <a:spcPct val="150000"/>
              </a:lnSpc>
            </a:pPr>
            <a:endParaRPr lang="en-US" sz="2400" b="1" dirty="0">
              <a:solidFill>
                <a:srgbClr val="0070C0"/>
              </a:solidFill>
              <a:latin typeface="Trebuchet MS" panose="020B0603020202020204" pitchFamily="34" charset="0"/>
              <a:cs typeface="Times New Roman" pitchFamily="18" charset="0"/>
            </a:endParaRPr>
          </a:p>
          <a:p>
            <a:pPr marL="342900" indent="-342900">
              <a:lnSpc>
                <a:spcPct val="150000"/>
              </a:lnSpc>
              <a:buFont typeface="Wingdings" panose="05000000000000000000" pitchFamily="2" charset="2"/>
              <a:buChar char="ü"/>
            </a:pPr>
            <a:r>
              <a:rPr lang="en-US" sz="2400" b="1" dirty="0">
                <a:latin typeface="Trebuchet MS" panose="020B0603020202020204" pitchFamily="34" charset="0"/>
                <a:cs typeface="Times New Roman" pitchFamily="18" charset="0"/>
              </a:rPr>
              <a:t>Should </a:t>
            </a:r>
            <a:r>
              <a:rPr lang="en-US" sz="2400" b="1" dirty="0" err="1">
                <a:latin typeface="Trebuchet MS" panose="020B0603020202020204" pitchFamily="34" charset="0"/>
                <a:cs typeface="Times New Roman" pitchFamily="18" charset="0"/>
              </a:rPr>
              <a:t>Sentera</a:t>
            </a:r>
            <a:r>
              <a:rPr lang="en-US" sz="2400" b="1" dirty="0">
                <a:latin typeface="Trebuchet MS" panose="020B0603020202020204" pitchFamily="34" charset="0"/>
                <a:cs typeface="Times New Roman" pitchFamily="18" charset="0"/>
              </a:rPr>
              <a:t> wetland be for farmland or preserved? </a:t>
            </a:r>
          </a:p>
          <a:p>
            <a:pPr marL="342900" indent="-342900">
              <a:lnSpc>
                <a:spcPct val="150000"/>
              </a:lnSpc>
              <a:buFont typeface="Wingdings" panose="05000000000000000000" pitchFamily="2" charset="2"/>
              <a:buChar char="ü"/>
            </a:pPr>
            <a:endParaRPr lang="en-US" sz="2400" b="1" dirty="0">
              <a:latin typeface="Trebuchet MS" panose="020B0603020202020204" pitchFamily="34" charset="0"/>
              <a:cs typeface="Times New Roman" pitchFamily="18" charset="0"/>
            </a:endParaRPr>
          </a:p>
          <a:p>
            <a:pPr marL="342900" indent="-342900">
              <a:lnSpc>
                <a:spcPct val="150000"/>
              </a:lnSpc>
              <a:buFont typeface="Wingdings" panose="05000000000000000000" pitchFamily="2" charset="2"/>
              <a:buChar char="ü"/>
            </a:pPr>
            <a:r>
              <a:rPr lang="en-US" sz="2400" dirty="0">
                <a:latin typeface="Trebuchet MS" panose="020B0603020202020204" pitchFamily="34" charset="0"/>
                <a:cs typeface="Times New Roman" pitchFamily="18" charset="0"/>
              </a:rPr>
              <a:t>As chief environmental decision maker, how can you persuade investment office? </a:t>
            </a:r>
          </a:p>
          <a:p>
            <a:pPr marL="342900" indent="-342900">
              <a:lnSpc>
                <a:spcPct val="150000"/>
              </a:lnSpc>
              <a:buFont typeface="Wingdings" panose="05000000000000000000" pitchFamily="2" charset="2"/>
              <a:buChar char="ü"/>
            </a:pPr>
            <a:endParaRPr lang="en-US" sz="2400" dirty="0">
              <a:solidFill>
                <a:srgbClr val="0070C0"/>
              </a:solidFill>
              <a:latin typeface="Trebuchet MS" panose="020B0603020202020204" pitchFamily="34" charset="0"/>
              <a:cs typeface="Times New Roman" pitchFamily="18" charset="0"/>
            </a:endParaRPr>
          </a:p>
          <a:p>
            <a:pPr marL="342900" indent="-342900">
              <a:lnSpc>
                <a:spcPct val="150000"/>
              </a:lnSpc>
              <a:buFont typeface="Wingdings" panose="05000000000000000000" pitchFamily="2" charset="2"/>
              <a:buChar char="ü"/>
            </a:pPr>
            <a:r>
              <a:rPr lang="en-US" sz="2400" dirty="0">
                <a:latin typeface="Trebuchet MS" panose="020B0603020202020204" pitchFamily="34" charset="0"/>
                <a:cs typeface="Times New Roman" pitchFamily="18" charset="0"/>
              </a:rPr>
              <a:t>How can we decide?</a:t>
            </a:r>
          </a:p>
        </p:txBody>
      </p:sp>
    </p:spTree>
    <p:extLst>
      <p:ext uri="{BB962C8B-B14F-4D97-AF65-F5344CB8AC3E}">
        <p14:creationId xmlns:p14="http://schemas.microsoft.com/office/powerpoint/2010/main" val="27389974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718220" y="762000"/>
            <a:ext cx="4065728" cy="646331"/>
          </a:xfrm>
          <a:prstGeom prst="rect">
            <a:avLst/>
          </a:prstGeom>
        </p:spPr>
        <p:txBody>
          <a:bodyPr wrap="none">
            <a:spAutoFit/>
          </a:bodyPr>
          <a:lstStyle/>
          <a:p>
            <a:r>
              <a:rPr lang="en-US" sz="3600" b="1" dirty="0">
                <a:solidFill>
                  <a:srgbClr val="0070C0"/>
                </a:solidFill>
                <a:latin typeface="Trebuchet MS" panose="020B0603020202020204" pitchFamily="34" charset="0"/>
                <a:cs typeface="Times New Roman" pitchFamily="18" charset="0"/>
              </a:rPr>
              <a:t>3. Impact Analysis</a:t>
            </a:r>
            <a:endParaRPr lang="en-US" sz="3600" dirty="0">
              <a:latin typeface="Trebuchet MS" panose="020B0603020202020204" pitchFamily="34" charset="0"/>
            </a:endParaRPr>
          </a:p>
        </p:txBody>
      </p:sp>
      <p:sp>
        <p:nvSpPr>
          <p:cNvPr id="3" name="Rectangle 2">
            <a:extLst>
              <a:ext uri="{FF2B5EF4-FFF2-40B4-BE49-F238E27FC236}">
                <a16:creationId xmlns:a16="http://schemas.microsoft.com/office/drawing/2014/main" id="{9507CD53-EEFA-42B5-ACE3-3C31F3BA4F5B}"/>
              </a:ext>
            </a:extLst>
          </p:cNvPr>
          <p:cNvSpPr/>
          <p:nvPr/>
        </p:nvSpPr>
        <p:spPr>
          <a:xfrm>
            <a:off x="533401" y="1981200"/>
            <a:ext cx="8077200" cy="3785652"/>
          </a:xfrm>
          <a:prstGeom prst="rect">
            <a:avLst/>
          </a:prstGeom>
        </p:spPr>
        <p:txBody>
          <a:bodyPr wrap="square">
            <a:spAutoFit/>
          </a:bodyPr>
          <a:lstStyle/>
          <a:p>
            <a:pPr marL="285750" indent="-285750" algn="just">
              <a:buFont typeface="Wingdings" panose="05000000000000000000" pitchFamily="2" charset="2"/>
              <a:buChar char="ü"/>
            </a:pPr>
            <a:r>
              <a:rPr lang="en-US" sz="2400" b="1" dirty="0"/>
              <a:t>Impact evaluation</a:t>
            </a:r>
            <a:r>
              <a:rPr lang="en-US" sz="2400" dirty="0"/>
              <a:t> is the systematic identification of the </a:t>
            </a:r>
            <a:r>
              <a:rPr lang="en-US" sz="2400" u="sng" dirty="0"/>
              <a:t>effects</a:t>
            </a:r>
            <a:r>
              <a:rPr lang="en-US" sz="2400" dirty="0"/>
              <a:t> – positive or negative, intended or unintended – on individual households, institutions, and the environment caused by a given development activity such as a </a:t>
            </a:r>
            <a:r>
              <a:rPr lang="en-US" sz="2400" u="sng" dirty="0"/>
              <a:t>program</a:t>
            </a:r>
            <a:r>
              <a:rPr lang="en-US" sz="2400" dirty="0"/>
              <a:t> or </a:t>
            </a:r>
            <a:r>
              <a:rPr lang="en-US" sz="2400" u="sng" dirty="0"/>
              <a:t>project</a:t>
            </a:r>
            <a:r>
              <a:rPr lang="en-US" sz="2400" dirty="0"/>
              <a:t>. </a:t>
            </a:r>
          </a:p>
          <a:p>
            <a:pPr marL="285750" indent="-285750" algn="just">
              <a:buFont typeface="Wingdings" panose="05000000000000000000" pitchFamily="2" charset="2"/>
              <a:buChar char="ü"/>
            </a:pPr>
            <a:endParaRPr lang="en-US" sz="2400" dirty="0"/>
          </a:p>
          <a:p>
            <a:pPr marL="285750" indent="-285750" algn="just">
              <a:buFont typeface="Wingdings" panose="05000000000000000000" pitchFamily="2" charset="2"/>
              <a:buChar char="ü"/>
            </a:pPr>
            <a:endParaRPr lang="en-US" sz="2400" dirty="0"/>
          </a:p>
          <a:p>
            <a:pPr marL="285750" indent="-285750" algn="just">
              <a:buFont typeface="Wingdings" panose="05000000000000000000" pitchFamily="2" charset="2"/>
              <a:buChar char="ü"/>
            </a:pPr>
            <a:r>
              <a:rPr lang="en-US" sz="2400" b="1" dirty="0"/>
              <a:t>Impact evaluation</a:t>
            </a:r>
            <a:r>
              <a:rPr lang="en-US" sz="2400" dirty="0"/>
              <a:t> helps us better understand the </a:t>
            </a:r>
            <a:r>
              <a:rPr lang="en-US" sz="2400" b="1" dirty="0"/>
              <a:t>extent</a:t>
            </a:r>
            <a:r>
              <a:rPr lang="en-US" sz="2400" dirty="0"/>
              <a:t> to which activities reach the </a:t>
            </a:r>
            <a:r>
              <a:rPr lang="en-US" sz="2400" b="1" dirty="0"/>
              <a:t>poor,</a:t>
            </a:r>
            <a:r>
              <a:rPr lang="en-US" sz="2400" dirty="0"/>
              <a:t> and the </a:t>
            </a:r>
            <a:r>
              <a:rPr lang="en-US" sz="2400" b="1" dirty="0"/>
              <a:t>magnitude</a:t>
            </a:r>
            <a:r>
              <a:rPr lang="en-US" sz="2400" dirty="0"/>
              <a:t> of their effects on people’s welfare. </a:t>
            </a:r>
          </a:p>
        </p:txBody>
      </p:sp>
    </p:spTree>
    <p:extLst>
      <p:ext uri="{BB962C8B-B14F-4D97-AF65-F5344CB8AC3E}">
        <p14:creationId xmlns:p14="http://schemas.microsoft.com/office/powerpoint/2010/main" val="22062306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625810" y="1443841"/>
            <a:ext cx="7892379" cy="4457502"/>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800" b="1" dirty="0"/>
              <a:t>Thematically</a:t>
            </a:r>
            <a:r>
              <a:rPr lang="en-US" sz="2800" dirty="0"/>
              <a:t>, impact evaluation ranges:</a:t>
            </a:r>
          </a:p>
          <a:p>
            <a:pPr marL="285750" indent="-285750" algn="just">
              <a:lnSpc>
                <a:spcPct val="150000"/>
              </a:lnSpc>
              <a:buFont typeface="Wingdings" panose="05000000000000000000" pitchFamily="2" charset="2"/>
              <a:buChar char="ü"/>
            </a:pPr>
            <a:endParaRPr lang="en-US" sz="2400" dirty="0"/>
          </a:p>
          <a:p>
            <a:pPr marL="742950" lvl="1" indent="-285750" algn="just">
              <a:lnSpc>
                <a:spcPct val="150000"/>
              </a:lnSpc>
              <a:buFont typeface="Wingdings" panose="05000000000000000000" pitchFamily="2" charset="2"/>
              <a:buChar char="ü"/>
            </a:pPr>
            <a:r>
              <a:rPr lang="en-US" sz="2800" b="1" dirty="0"/>
              <a:t>Social-economic</a:t>
            </a:r>
            <a:r>
              <a:rPr lang="en-US" sz="2800" dirty="0"/>
              <a:t> impact</a:t>
            </a:r>
          </a:p>
          <a:p>
            <a:pPr marL="742950" lvl="1" indent="-285750" algn="just">
              <a:lnSpc>
                <a:spcPct val="150000"/>
              </a:lnSpc>
              <a:buFont typeface="Wingdings" panose="05000000000000000000" pitchFamily="2" charset="2"/>
              <a:buChar char="ü"/>
            </a:pPr>
            <a:endParaRPr lang="en-US" sz="2800" dirty="0"/>
          </a:p>
          <a:p>
            <a:pPr marL="742950" lvl="1" indent="-285750" algn="just">
              <a:lnSpc>
                <a:spcPct val="150000"/>
              </a:lnSpc>
              <a:buFont typeface="Wingdings" panose="05000000000000000000" pitchFamily="2" charset="2"/>
              <a:buChar char="ü"/>
            </a:pPr>
            <a:r>
              <a:rPr lang="en-US" sz="2800" b="1" dirty="0"/>
              <a:t>Health</a:t>
            </a:r>
            <a:r>
              <a:rPr lang="en-US" sz="2800" dirty="0"/>
              <a:t> impact, and </a:t>
            </a:r>
          </a:p>
          <a:p>
            <a:pPr marL="742950" lvl="1" indent="-285750" algn="just">
              <a:lnSpc>
                <a:spcPct val="150000"/>
              </a:lnSpc>
              <a:buFont typeface="Wingdings" panose="05000000000000000000" pitchFamily="2" charset="2"/>
              <a:buChar char="ü"/>
            </a:pPr>
            <a:endParaRPr lang="en-US" sz="2800" dirty="0"/>
          </a:p>
          <a:p>
            <a:pPr marL="742950" lvl="1" indent="-285750" algn="just">
              <a:lnSpc>
                <a:spcPct val="150000"/>
              </a:lnSpc>
              <a:buFont typeface="Wingdings" panose="05000000000000000000" pitchFamily="2" charset="2"/>
              <a:buChar char="ü"/>
            </a:pPr>
            <a:r>
              <a:rPr lang="en-US" sz="2800" b="1" dirty="0"/>
              <a:t>Environmental</a:t>
            </a:r>
            <a:r>
              <a:rPr lang="en-US" sz="2800" dirty="0"/>
              <a:t> </a:t>
            </a:r>
            <a:r>
              <a:rPr lang="en-US" sz="2800" b="1" dirty="0"/>
              <a:t>impact analysis (EIA). </a:t>
            </a:r>
            <a:endParaRPr lang="en-US" sz="2800" dirty="0"/>
          </a:p>
        </p:txBody>
      </p:sp>
    </p:spTree>
    <p:extLst>
      <p:ext uri="{BB962C8B-B14F-4D97-AF65-F5344CB8AC3E}">
        <p14:creationId xmlns:p14="http://schemas.microsoft.com/office/powerpoint/2010/main" val="24117166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609600" y="641474"/>
            <a:ext cx="8213390" cy="5575052"/>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b="1" dirty="0"/>
              <a:t>Spatially</a:t>
            </a:r>
            <a:r>
              <a:rPr lang="en-US" sz="2400" dirty="0"/>
              <a:t>, impact evaluations ranges:</a:t>
            </a:r>
          </a:p>
          <a:p>
            <a:pPr marL="342900" indent="-342900" algn="just">
              <a:lnSpc>
                <a:spcPct val="150000"/>
              </a:lnSpc>
              <a:buFont typeface="Wingdings" panose="05000000000000000000" pitchFamily="2" charset="2"/>
              <a:buChar char="v"/>
            </a:pPr>
            <a:endParaRPr lang="en-US" sz="2400" dirty="0"/>
          </a:p>
          <a:p>
            <a:pPr marL="342900" indent="-342900" algn="just">
              <a:lnSpc>
                <a:spcPct val="150000"/>
              </a:lnSpc>
              <a:buFont typeface="Wingdings" panose="05000000000000000000" pitchFamily="2" charset="2"/>
              <a:buChar char="ü"/>
            </a:pPr>
            <a:r>
              <a:rPr lang="en-US" sz="2400" b="1" dirty="0">
                <a:solidFill>
                  <a:srgbClr val="0070C0"/>
                </a:solidFill>
              </a:rPr>
              <a:t>Large scale</a:t>
            </a:r>
            <a:r>
              <a:rPr lang="en-US" sz="2400" dirty="0">
                <a:solidFill>
                  <a:srgbClr val="0070C0"/>
                </a:solidFill>
              </a:rPr>
              <a:t> </a:t>
            </a:r>
            <a:r>
              <a:rPr lang="en-US" sz="2400" dirty="0"/>
              <a:t>sample surveys in which </a:t>
            </a:r>
            <a:r>
              <a:rPr lang="en-US" sz="2400" b="1" dirty="0"/>
              <a:t>project populations </a:t>
            </a:r>
            <a:r>
              <a:rPr lang="en-US" sz="2400" dirty="0"/>
              <a:t>and </a:t>
            </a:r>
            <a:r>
              <a:rPr lang="en-US" sz="2400" b="1" dirty="0"/>
              <a:t>control groups</a:t>
            </a:r>
            <a:r>
              <a:rPr lang="en-US" sz="2400" dirty="0"/>
              <a:t> are compared </a:t>
            </a:r>
            <a:r>
              <a:rPr lang="en-US" sz="2400" b="1" dirty="0"/>
              <a:t>before</a:t>
            </a:r>
            <a:r>
              <a:rPr lang="en-US" sz="2400" dirty="0"/>
              <a:t> and </a:t>
            </a:r>
            <a:r>
              <a:rPr lang="en-US" sz="2400" b="1" dirty="0"/>
              <a:t>after</a:t>
            </a:r>
            <a:r>
              <a:rPr lang="en-US" sz="2400" dirty="0"/>
              <a:t>, and possibly at several points during program intervention; </a:t>
            </a:r>
          </a:p>
          <a:p>
            <a:pPr marL="342900" indent="-342900" algn="just">
              <a:lnSpc>
                <a:spcPct val="150000"/>
              </a:lnSpc>
              <a:buFont typeface="Wingdings" panose="05000000000000000000" pitchFamily="2" charset="2"/>
              <a:buChar char="ü"/>
            </a:pPr>
            <a:endParaRPr lang="en-US" sz="2400" dirty="0"/>
          </a:p>
          <a:p>
            <a:pPr marL="342900" indent="-342900" algn="just">
              <a:lnSpc>
                <a:spcPct val="150000"/>
              </a:lnSpc>
              <a:buFont typeface="Wingdings" panose="05000000000000000000" pitchFamily="2" charset="2"/>
              <a:buChar char="ü"/>
            </a:pPr>
            <a:r>
              <a:rPr lang="en-US" sz="2400" b="1" dirty="0">
                <a:solidFill>
                  <a:srgbClr val="0070C0"/>
                </a:solidFill>
              </a:rPr>
              <a:t>Small-scale</a:t>
            </a:r>
            <a:r>
              <a:rPr lang="en-US" sz="2400" dirty="0"/>
              <a:t> rapid assessment and participatory appraisals where estimates of impact are obtained from combining </a:t>
            </a:r>
            <a:r>
              <a:rPr lang="en-US" sz="2400" b="1" dirty="0"/>
              <a:t>group interviews</a:t>
            </a:r>
            <a:r>
              <a:rPr lang="en-US" sz="2400" dirty="0"/>
              <a:t>, </a:t>
            </a:r>
            <a:r>
              <a:rPr lang="en-US" sz="2400" b="1" dirty="0"/>
              <a:t>key informants</a:t>
            </a:r>
            <a:r>
              <a:rPr lang="en-US" sz="2400" dirty="0"/>
              <a:t>, </a:t>
            </a:r>
            <a:r>
              <a:rPr lang="en-US" sz="2400" b="1" dirty="0"/>
              <a:t>case studies</a:t>
            </a:r>
            <a:r>
              <a:rPr lang="en-US" sz="2400" dirty="0"/>
              <a:t> and available secondary data.</a:t>
            </a:r>
          </a:p>
        </p:txBody>
      </p:sp>
    </p:spTree>
    <p:extLst>
      <p:ext uri="{BB962C8B-B14F-4D97-AF65-F5344CB8AC3E}">
        <p14:creationId xmlns:p14="http://schemas.microsoft.com/office/powerpoint/2010/main" val="611631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533400" y="1143000"/>
            <a:ext cx="8153400" cy="3359061"/>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b="1" dirty="0"/>
              <a:t>Spatial </a:t>
            </a:r>
            <a:r>
              <a:rPr lang="en-US" sz="2400" dirty="0"/>
              <a:t>unit of analysis for </a:t>
            </a:r>
            <a:r>
              <a:rPr lang="en-US" sz="2400" u="sng" dirty="0"/>
              <a:t>economic impact evaluation</a:t>
            </a:r>
            <a:r>
              <a:rPr lang="en-US" sz="2400" dirty="0"/>
              <a:t>: </a:t>
            </a:r>
          </a:p>
          <a:p>
            <a:pPr marL="342900" indent="-342900" algn="just">
              <a:lnSpc>
                <a:spcPct val="150000"/>
              </a:lnSpc>
              <a:buFont typeface="Wingdings" panose="05000000000000000000" pitchFamily="2" charset="2"/>
              <a:buChar char="v"/>
            </a:pPr>
            <a:endParaRPr lang="en-US" sz="2400" dirty="0"/>
          </a:p>
          <a:p>
            <a:pPr marL="800100" lvl="1" indent="-342900" algn="just">
              <a:lnSpc>
                <a:spcPct val="150000"/>
              </a:lnSpc>
              <a:buFont typeface="Wingdings" panose="05000000000000000000" pitchFamily="2" charset="2"/>
              <a:buChar char="ü"/>
            </a:pPr>
            <a:r>
              <a:rPr lang="en-US" sz="2400" b="1" dirty="0"/>
              <a:t>Micro level </a:t>
            </a:r>
            <a:r>
              <a:rPr lang="en-US" sz="2400" dirty="0"/>
              <a:t>(household, firm, ecosystem, watershed)</a:t>
            </a:r>
          </a:p>
          <a:p>
            <a:pPr marL="800100" lvl="1" indent="-342900" algn="just">
              <a:lnSpc>
                <a:spcPct val="150000"/>
              </a:lnSpc>
              <a:buFont typeface="Wingdings" panose="05000000000000000000" pitchFamily="2" charset="2"/>
              <a:buChar char="ü"/>
            </a:pPr>
            <a:r>
              <a:rPr lang="en-US" sz="2400" b="1" dirty="0"/>
              <a:t>Meso level </a:t>
            </a:r>
            <a:r>
              <a:rPr lang="en-US" sz="2400" dirty="0"/>
              <a:t>(regional) and </a:t>
            </a:r>
          </a:p>
          <a:p>
            <a:pPr marL="800100" lvl="1" indent="-342900" algn="just">
              <a:lnSpc>
                <a:spcPct val="150000"/>
              </a:lnSpc>
              <a:buFont typeface="Wingdings" panose="05000000000000000000" pitchFamily="2" charset="2"/>
              <a:buChar char="ü"/>
            </a:pPr>
            <a:r>
              <a:rPr lang="en-US" sz="2400" b="1" dirty="0"/>
              <a:t>Macro level </a:t>
            </a:r>
            <a:r>
              <a:rPr lang="en-US" sz="2400" dirty="0"/>
              <a:t>(nation wide) to substantiate (quantify) the impact of NRM project interventions.</a:t>
            </a:r>
          </a:p>
        </p:txBody>
      </p:sp>
    </p:spTree>
    <p:extLst>
      <p:ext uri="{BB962C8B-B14F-4D97-AF65-F5344CB8AC3E}">
        <p14:creationId xmlns:p14="http://schemas.microsoft.com/office/powerpoint/2010/main" val="13835591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625810" y="609600"/>
            <a:ext cx="7892379" cy="5759718"/>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dirty="0"/>
              <a:t>Economic Impact evaluation </a:t>
            </a:r>
            <a:r>
              <a:rPr lang="en-US" sz="2400" b="1" dirty="0"/>
              <a:t>models </a:t>
            </a:r>
            <a:r>
              <a:rPr lang="en-US" sz="2400" dirty="0"/>
              <a:t>using</a:t>
            </a:r>
            <a:r>
              <a:rPr lang="en-US" sz="2400" b="1" dirty="0"/>
              <a:t> Stata software</a:t>
            </a:r>
            <a:r>
              <a:rPr lang="en-US" sz="2400" dirty="0"/>
              <a:t>:</a:t>
            </a:r>
          </a:p>
          <a:p>
            <a:pPr marL="285750" indent="-285750" algn="just">
              <a:lnSpc>
                <a:spcPct val="150000"/>
              </a:lnSpc>
              <a:buFont typeface="Wingdings" panose="05000000000000000000" pitchFamily="2" charset="2"/>
              <a:buChar char="ü"/>
            </a:pPr>
            <a:endParaRPr lang="en-US" sz="2400" dirty="0"/>
          </a:p>
          <a:p>
            <a:pPr marL="914400" lvl="1" indent="-457200" algn="just">
              <a:lnSpc>
                <a:spcPct val="150000"/>
              </a:lnSpc>
              <a:buFont typeface="+mj-lt"/>
              <a:buAutoNum type="arabicPeriod"/>
            </a:pPr>
            <a:r>
              <a:rPr lang="en-US" sz="2400" b="1" dirty="0"/>
              <a:t>DID: </a:t>
            </a:r>
            <a:r>
              <a:rPr lang="en-US" sz="2400" dirty="0"/>
              <a:t>baseline (before) &amp; follow-up (after) data</a:t>
            </a:r>
          </a:p>
          <a:p>
            <a:pPr marL="1828800" lvl="3" indent="-457200" algn="just">
              <a:lnSpc>
                <a:spcPct val="150000"/>
              </a:lnSpc>
              <a:buFont typeface="+mj-lt"/>
              <a:buAutoNum type="arabicPeriod"/>
            </a:pPr>
            <a:r>
              <a:rPr lang="en-US" sz="2000" dirty="0"/>
              <a:t>Package: </a:t>
            </a:r>
            <a:r>
              <a:rPr lang="en-US" sz="2000" dirty="0" err="1"/>
              <a:t>ssc</a:t>
            </a:r>
            <a:r>
              <a:rPr lang="en-US" sz="2000" dirty="0"/>
              <a:t> install diff</a:t>
            </a:r>
          </a:p>
          <a:p>
            <a:pPr marL="1828800" lvl="3" indent="-457200" algn="just">
              <a:lnSpc>
                <a:spcPct val="150000"/>
              </a:lnSpc>
              <a:buFont typeface="+mj-lt"/>
              <a:buAutoNum type="arabicPeriod"/>
            </a:pPr>
            <a:r>
              <a:rPr lang="en-US" sz="2000" dirty="0"/>
              <a:t>Syntax: </a:t>
            </a:r>
            <a:r>
              <a:rPr lang="en-US" sz="2000" b="1" dirty="0"/>
              <a:t>diff y, t(treated) p(time)</a:t>
            </a:r>
          </a:p>
          <a:p>
            <a:pPr marL="914400" lvl="1" indent="-457200" algn="just">
              <a:lnSpc>
                <a:spcPct val="150000"/>
              </a:lnSpc>
              <a:buFont typeface="+mj-lt"/>
              <a:buAutoNum type="arabicPeriod"/>
            </a:pPr>
            <a:r>
              <a:rPr lang="en-US" sz="2400" b="1" dirty="0"/>
              <a:t>PSM</a:t>
            </a:r>
            <a:r>
              <a:rPr lang="en-US" sz="2400" dirty="0"/>
              <a:t> (treatment vs control data)</a:t>
            </a:r>
          </a:p>
          <a:p>
            <a:pPr marL="1828800" lvl="3" indent="-457200" algn="just">
              <a:lnSpc>
                <a:spcPct val="150000"/>
              </a:lnSpc>
              <a:buFont typeface="+mj-lt"/>
              <a:buAutoNum type="arabicPeriod"/>
            </a:pPr>
            <a:r>
              <a:rPr lang="en-US" sz="2000" dirty="0"/>
              <a:t>Package: </a:t>
            </a:r>
            <a:r>
              <a:rPr lang="en-US" sz="2000" dirty="0" err="1"/>
              <a:t>ssc</a:t>
            </a:r>
            <a:r>
              <a:rPr lang="en-US" sz="2000" dirty="0"/>
              <a:t> install psmatch2, replace</a:t>
            </a:r>
          </a:p>
          <a:p>
            <a:pPr marL="1828800" lvl="3" indent="-457200" algn="just">
              <a:lnSpc>
                <a:spcPct val="150000"/>
              </a:lnSpc>
              <a:buFont typeface="+mj-lt"/>
              <a:buAutoNum type="arabicPeriod"/>
            </a:pPr>
            <a:r>
              <a:rPr lang="en-US" sz="2000" dirty="0"/>
              <a:t>Syntax: </a:t>
            </a:r>
            <a:r>
              <a:rPr lang="en-US" sz="2000" b="1" dirty="0"/>
              <a:t>psmatch2 t x1 x2, out(y)</a:t>
            </a:r>
          </a:p>
          <a:p>
            <a:pPr marL="914400" lvl="1" indent="-457200" algn="just">
              <a:lnSpc>
                <a:spcPct val="150000"/>
              </a:lnSpc>
              <a:buFont typeface="+mj-lt"/>
              <a:buAutoNum type="arabicPeriod"/>
            </a:pPr>
            <a:r>
              <a:rPr lang="en-US" sz="2400" b="1" dirty="0"/>
              <a:t>GPSM</a:t>
            </a:r>
            <a:r>
              <a:rPr lang="en-US" sz="2400" dirty="0"/>
              <a:t> (if intervention increases by 25%, 50%, 75%)</a:t>
            </a:r>
          </a:p>
          <a:p>
            <a:pPr marL="914400" lvl="1" indent="-457200" algn="just">
              <a:lnSpc>
                <a:spcPct val="150000"/>
              </a:lnSpc>
              <a:buFont typeface="+mj-lt"/>
              <a:buAutoNum type="arabicPeriod"/>
            </a:pPr>
            <a:r>
              <a:rPr lang="en-US" sz="2400" b="1" dirty="0"/>
              <a:t>Endogenous</a:t>
            </a:r>
            <a:r>
              <a:rPr lang="en-US" sz="2400" dirty="0"/>
              <a:t> switching regression (</a:t>
            </a:r>
            <a:r>
              <a:rPr lang="en-US" sz="2400" b="1" dirty="0" err="1"/>
              <a:t>movestay</a:t>
            </a:r>
            <a:r>
              <a:rPr lang="en-US" sz="2400" dirty="0"/>
              <a:t>)</a:t>
            </a:r>
          </a:p>
          <a:p>
            <a:pPr marL="914400" lvl="1" indent="-457200" algn="just">
              <a:lnSpc>
                <a:spcPct val="150000"/>
              </a:lnSpc>
              <a:buFont typeface="+mj-lt"/>
              <a:buAutoNum type="arabicPeriod"/>
            </a:pPr>
            <a:r>
              <a:rPr lang="en-US" sz="2400" b="1" dirty="0"/>
              <a:t>CGE</a:t>
            </a:r>
            <a:r>
              <a:rPr lang="en-US" sz="2400" dirty="0"/>
              <a:t> (macro level impact simulation)</a:t>
            </a:r>
          </a:p>
        </p:txBody>
      </p:sp>
    </p:spTree>
    <p:extLst>
      <p:ext uri="{BB962C8B-B14F-4D97-AF65-F5344CB8AC3E}">
        <p14:creationId xmlns:p14="http://schemas.microsoft.com/office/powerpoint/2010/main" val="683849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625810" y="1143000"/>
            <a:ext cx="7892379" cy="5262979"/>
          </a:xfrm>
          <a:prstGeom prst="rect">
            <a:avLst/>
          </a:prstGeom>
        </p:spPr>
        <p:txBody>
          <a:bodyPr wrap="square">
            <a:spAutoFit/>
          </a:bodyPr>
          <a:lstStyle/>
          <a:p>
            <a:pPr marL="342900" indent="-342900" algn="just">
              <a:buFont typeface="Wingdings" panose="05000000000000000000" pitchFamily="2" charset="2"/>
              <a:buChar char="v"/>
            </a:pPr>
            <a:r>
              <a:rPr lang="en-US" sz="2400" dirty="0"/>
              <a:t>Consider for instance the basic </a:t>
            </a:r>
            <a:r>
              <a:rPr lang="en-US" sz="2400" b="1" dirty="0"/>
              <a:t>macroeconomic</a:t>
            </a:r>
            <a:r>
              <a:rPr lang="en-US" sz="2400" dirty="0"/>
              <a:t> equation in an open-economic system:</a:t>
            </a:r>
          </a:p>
          <a:p>
            <a:pPr marL="342900" indent="-342900" algn="just">
              <a:buFont typeface="Wingdings" panose="05000000000000000000" pitchFamily="2" charset="2"/>
              <a:buChar char="v"/>
            </a:pPr>
            <a:endParaRPr lang="en-US" sz="2400" dirty="0"/>
          </a:p>
          <a:p>
            <a:pPr marL="342900" indent="-342900" algn="just">
              <a:buFont typeface="Wingdings" panose="05000000000000000000" pitchFamily="2" charset="2"/>
              <a:buChar char="v"/>
            </a:pPr>
            <a:r>
              <a:rPr lang="en-US" sz="2400" dirty="0"/>
              <a:t>Y = C + I + G + X-M</a:t>
            </a:r>
          </a:p>
          <a:p>
            <a:pPr marL="342900" indent="-342900" algn="just">
              <a:buFont typeface="Wingdings" panose="05000000000000000000" pitchFamily="2" charset="2"/>
              <a:buChar char="v"/>
            </a:pPr>
            <a:endParaRPr lang="en-US" sz="2400" dirty="0"/>
          </a:p>
          <a:p>
            <a:pPr marL="342900" indent="-342900" algn="just">
              <a:buFont typeface="Wingdings" panose="05000000000000000000" pitchFamily="2" charset="2"/>
              <a:buChar char="v"/>
            </a:pPr>
            <a:r>
              <a:rPr lang="en-US" sz="2400" dirty="0"/>
              <a:t>What happens to national income (</a:t>
            </a:r>
            <a:r>
              <a:rPr lang="en-US" sz="2400" b="1" dirty="0"/>
              <a:t>economic impact</a:t>
            </a:r>
            <a:r>
              <a:rPr lang="en-US" sz="2400" dirty="0"/>
              <a:t>) if </a:t>
            </a:r>
            <a:r>
              <a:rPr lang="en-US" sz="2400" u="sng" dirty="0"/>
              <a:t>land rehabilitation</a:t>
            </a:r>
            <a:r>
              <a:rPr lang="en-US" sz="2400" dirty="0"/>
              <a:t> project interventions are made in an area where there has been severe land degradation? What would be their </a:t>
            </a:r>
            <a:r>
              <a:rPr lang="en-US" sz="2400" b="1" dirty="0"/>
              <a:t>multiplier effect </a:t>
            </a:r>
            <a:r>
              <a:rPr lang="en-US" sz="2400" dirty="0"/>
              <a:t>at national economy? </a:t>
            </a:r>
          </a:p>
          <a:p>
            <a:pPr marL="342900" indent="-342900" algn="just">
              <a:buFont typeface="Wingdings" panose="05000000000000000000" pitchFamily="2" charset="2"/>
              <a:buChar char="ü"/>
            </a:pPr>
            <a:endParaRPr lang="en-US" sz="2400" dirty="0"/>
          </a:p>
          <a:p>
            <a:pPr marL="800100" lvl="1" indent="-342900" algn="just">
              <a:buFont typeface="Wingdings" panose="05000000000000000000" pitchFamily="2" charset="2"/>
              <a:buChar char="ü"/>
            </a:pPr>
            <a:r>
              <a:rPr lang="en-US" sz="2400" dirty="0"/>
              <a:t>Consumption?</a:t>
            </a:r>
          </a:p>
          <a:p>
            <a:pPr marL="800100" lvl="1" indent="-342900" algn="just">
              <a:buFont typeface="Wingdings" panose="05000000000000000000" pitchFamily="2" charset="2"/>
              <a:buChar char="ü"/>
            </a:pPr>
            <a:r>
              <a:rPr lang="en-US" sz="2400" dirty="0"/>
              <a:t>Income?</a:t>
            </a:r>
          </a:p>
          <a:p>
            <a:pPr marL="800100" lvl="1" indent="-342900" algn="just">
              <a:buFont typeface="Wingdings" panose="05000000000000000000" pitchFamily="2" charset="2"/>
              <a:buChar char="ü"/>
            </a:pPr>
            <a:r>
              <a:rPr lang="en-US" sz="2400" dirty="0"/>
              <a:t>Employment created?</a:t>
            </a:r>
          </a:p>
          <a:p>
            <a:pPr marL="800100" lvl="1" indent="-342900" algn="just">
              <a:buFont typeface="Wingdings" panose="05000000000000000000" pitchFamily="2" charset="2"/>
              <a:buChar char="ü"/>
            </a:pPr>
            <a:r>
              <a:rPr lang="en-US" sz="2400" dirty="0"/>
              <a:t>Yield improvement?  </a:t>
            </a:r>
          </a:p>
        </p:txBody>
      </p:sp>
    </p:spTree>
    <p:extLst>
      <p:ext uri="{BB962C8B-B14F-4D97-AF65-F5344CB8AC3E}">
        <p14:creationId xmlns:p14="http://schemas.microsoft.com/office/powerpoint/2010/main" val="24196323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480059" y="990600"/>
            <a:ext cx="7892379" cy="523220"/>
          </a:xfrm>
          <a:prstGeom prst="rect">
            <a:avLst/>
          </a:prstGeom>
        </p:spPr>
        <p:txBody>
          <a:bodyPr wrap="square">
            <a:spAutoFit/>
          </a:bodyPr>
          <a:lstStyle/>
          <a:p>
            <a:pPr marL="342900" indent="-342900" algn="just">
              <a:buFont typeface="Wingdings" panose="05000000000000000000" pitchFamily="2" charset="2"/>
              <a:buChar char="v"/>
            </a:pPr>
            <a:r>
              <a:rPr lang="en-US" sz="2800" b="1" dirty="0">
                <a:solidFill>
                  <a:srgbClr val="0070C0"/>
                </a:solidFill>
              </a:rPr>
              <a:t> Example 1: Micro level Impact Evaluation</a:t>
            </a:r>
          </a:p>
        </p:txBody>
      </p:sp>
      <p:sp>
        <p:nvSpPr>
          <p:cNvPr id="4" name="Rectangle 3">
            <a:extLst>
              <a:ext uri="{FF2B5EF4-FFF2-40B4-BE49-F238E27FC236}">
                <a16:creationId xmlns:a16="http://schemas.microsoft.com/office/drawing/2014/main" id="{794F89DB-53D9-454E-9F2E-A74D985337C3}"/>
              </a:ext>
            </a:extLst>
          </p:cNvPr>
          <p:cNvSpPr/>
          <p:nvPr/>
        </p:nvSpPr>
        <p:spPr>
          <a:xfrm>
            <a:off x="228600" y="2228671"/>
            <a:ext cx="8686799" cy="1569660"/>
          </a:xfrm>
          <a:prstGeom prst="rect">
            <a:avLst/>
          </a:prstGeom>
        </p:spPr>
        <p:txBody>
          <a:bodyPr wrap="square">
            <a:spAutoFit/>
          </a:bodyPr>
          <a:lstStyle/>
          <a:p>
            <a:pPr marL="342900" indent="-342900" algn="just">
              <a:buFont typeface="Wingdings" panose="05000000000000000000" pitchFamily="2" charset="2"/>
              <a:buChar char="ü"/>
            </a:pPr>
            <a:r>
              <a:rPr lang="en-US" sz="2400" dirty="0"/>
              <a:t>Impact = f(New program, socio-economic, bio-physical …)</a:t>
            </a:r>
          </a:p>
          <a:p>
            <a:pPr algn="just"/>
            <a:endParaRPr lang="en-US" sz="2400" dirty="0"/>
          </a:p>
          <a:p>
            <a:pPr algn="just"/>
            <a:endParaRPr lang="en-US" sz="2400" dirty="0"/>
          </a:p>
          <a:p>
            <a:pPr marL="342900" indent="-342900" algn="just">
              <a:buFont typeface="Wingdings" panose="05000000000000000000" pitchFamily="2" charset="2"/>
              <a:buChar char="ü"/>
            </a:pPr>
            <a:r>
              <a:rPr lang="en-US" sz="2400" dirty="0"/>
              <a:t>The Impact of [NRM Program] on [Social, </a:t>
            </a:r>
            <a:r>
              <a:rPr lang="en-US" sz="2400" dirty="0" err="1"/>
              <a:t>Env’tal</a:t>
            </a:r>
            <a:r>
              <a:rPr lang="en-US" sz="2400" dirty="0"/>
              <a:t>, Economic…]</a:t>
            </a:r>
          </a:p>
        </p:txBody>
      </p:sp>
      <p:sp>
        <p:nvSpPr>
          <p:cNvPr id="7" name="Rectangle 6">
            <a:extLst>
              <a:ext uri="{FF2B5EF4-FFF2-40B4-BE49-F238E27FC236}">
                <a16:creationId xmlns:a16="http://schemas.microsoft.com/office/drawing/2014/main" id="{6B7CB862-64B6-43DE-AA41-807D3A03E7EA}"/>
              </a:ext>
            </a:extLst>
          </p:cNvPr>
          <p:cNvSpPr/>
          <p:nvPr/>
        </p:nvSpPr>
        <p:spPr>
          <a:xfrm>
            <a:off x="228600" y="4648200"/>
            <a:ext cx="8686799" cy="584775"/>
          </a:xfrm>
          <a:prstGeom prst="rect">
            <a:avLst/>
          </a:prstGeom>
        </p:spPr>
        <p:txBody>
          <a:bodyPr wrap="square">
            <a:spAutoFit/>
          </a:bodyPr>
          <a:lstStyle/>
          <a:p>
            <a:pPr marL="342900" indent="-342900" algn="ctr">
              <a:buFont typeface="Wingdings" panose="05000000000000000000" pitchFamily="2" charset="2"/>
              <a:buChar char="v"/>
            </a:pPr>
            <a:r>
              <a:rPr lang="en-US" sz="3200" b="1" dirty="0">
                <a:solidFill>
                  <a:srgbClr val="0070C0"/>
                </a:solidFill>
              </a:rPr>
              <a:t>Comparison of groups is the next step!</a:t>
            </a:r>
          </a:p>
        </p:txBody>
      </p:sp>
    </p:spTree>
    <p:extLst>
      <p:ext uri="{BB962C8B-B14F-4D97-AF65-F5344CB8AC3E}">
        <p14:creationId xmlns:p14="http://schemas.microsoft.com/office/powerpoint/2010/main" val="2761744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B04829-5524-4084-8717-92B9D34768E5}"/>
              </a:ext>
            </a:extLst>
          </p:cNvPr>
          <p:cNvSpPr/>
          <p:nvPr/>
        </p:nvSpPr>
        <p:spPr>
          <a:xfrm>
            <a:off x="304800" y="1066800"/>
            <a:ext cx="8534400" cy="2240485"/>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dirty="0">
                <a:solidFill>
                  <a:srgbClr val="000000"/>
                </a:solidFill>
                <a:latin typeface="Trebuchet MS" panose="020B0603020202020204" pitchFamily="34" charset="0"/>
              </a:rPr>
              <a:t>Economic evaluation studies evaluate the </a:t>
            </a:r>
            <a:r>
              <a:rPr lang="en-US" sz="2400" b="1" dirty="0">
                <a:solidFill>
                  <a:srgbClr val="000000"/>
                </a:solidFill>
                <a:latin typeface="Trebuchet MS" panose="020B0603020202020204" pitchFamily="34" charset="0"/>
              </a:rPr>
              <a:t>outcomes</a:t>
            </a:r>
            <a:r>
              <a:rPr lang="en-US" sz="2400" dirty="0">
                <a:solidFill>
                  <a:srgbClr val="000000"/>
                </a:solidFill>
                <a:latin typeface="Trebuchet MS" panose="020B0603020202020204" pitchFamily="34" charset="0"/>
              </a:rPr>
              <a:t> and </a:t>
            </a:r>
            <a:r>
              <a:rPr lang="en-US" sz="2400" b="1" dirty="0">
                <a:solidFill>
                  <a:srgbClr val="000000"/>
                </a:solidFill>
                <a:latin typeface="Trebuchet MS" panose="020B0603020202020204" pitchFamily="34" charset="0"/>
              </a:rPr>
              <a:t>costs</a:t>
            </a:r>
            <a:r>
              <a:rPr lang="en-US" sz="2400" dirty="0">
                <a:solidFill>
                  <a:srgbClr val="000000"/>
                </a:solidFill>
                <a:latin typeface="Trebuchet MS" panose="020B0603020202020204" pitchFamily="34" charset="0"/>
              </a:rPr>
              <a:t> of </a:t>
            </a:r>
            <a:r>
              <a:rPr lang="en-US" sz="2400" b="1" dirty="0">
                <a:solidFill>
                  <a:srgbClr val="000000"/>
                </a:solidFill>
                <a:latin typeface="Trebuchet MS" panose="020B0603020202020204" pitchFamily="34" charset="0"/>
              </a:rPr>
              <a:t>interventions</a:t>
            </a:r>
            <a:r>
              <a:rPr lang="en-US" sz="2400" dirty="0">
                <a:solidFill>
                  <a:srgbClr val="000000"/>
                </a:solidFill>
                <a:latin typeface="Trebuchet MS" panose="020B0603020202020204" pitchFamily="34" charset="0"/>
              </a:rPr>
              <a:t> in relation to interventions designed to improve natural resource base (soil, water, forest, wildlife, ….). </a:t>
            </a:r>
          </a:p>
        </p:txBody>
      </p:sp>
    </p:spTree>
    <p:extLst>
      <p:ext uri="{BB962C8B-B14F-4D97-AF65-F5344CB8AC3E}">
        <p14:creationId xmlns:p14="http://schemas.microsoft.com/office/powerpoint/2010/main" val="10659161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02935E8-2035-4AD6-8468-33DA3DA871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968473"/>
            <a:ext cx="7620000" cy="5857875"/>
          </a:xfrm>
          <a:prstGeom prst="rect">
            <a:avLst/>
          </a:prstGeom>
        </p:spPr>
      </p:pic>
      <p:sp>
        <p:nvSpPr>
          <p:cNvPr id="2" name="Rectangle 1">
            <a:extLst>
              <a:ext uri="{FF2B5EF4-FFF2-40B4-BE49-F238E27FC236}">
                <a16:creationId xmlns:a16="http://schemas.microsoft.com/office/drawing/2014/main" id="{93349C92-96EC-4B2A-9E7F-9583BC0C30B9}"/>
              </a:ext>
            </a:extLst>
          </p:cNvPr>
          <p:cNvSpPr/>
          <p:nvPr/>
        </p:nvSpPr>
        <p:spPr>
          <a:xfrm>
            <a:off x="2125510" y="227762"/>
            <a:ext cx="4748608" cy="707886"/>
          </a:xfrm>
          <a:prstGeom prst="rect">
            <a:avLst/>
          </a:prstGeom>
        </p:spPr>
        <p:txBody>
          <a:bodyPr wrap="none">
            <a:spAutoFit/>
          </a:bodyPr>
          <a:lstStyle/>
          <a:p>
            <a:r>
              <a:rPr lang="en-US" sz="4000" b="1" dirty="0">
                <a:solidFill>
                  <a:srgbClr val="0070C0"/>
                </a:solidFill>
              </a:rPr>
              <a:t>Comparison Context?</a:t>
            </a:r>
            <a:endParaRPr lang="en-US" sz="4000" dirty="0">
              <a:solidFill>
                <a:srgbClr val="0070C0"/>
              </a:solidFill>
            </a:endParaRPr>
          </a:p>
        </p:txBody>
      </p:sp>
    </p:spTree>
    <p:extLst>
      <p:ext uri="{BB962C8B-B14F-4D97-AF65-F5344CB8AC3E}">
        <p14:creationId xmlns:p14="http://schemas.microsoft.com/office/powerpoint/2010/main" val="38218108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480059" y="990600"/>
            <a:ext cx="7892379" cy="523220"/>
          </a:xfrm>
          <a:prstGeom prst="rect">
            <a:avLst/>
          </a:prstGeom>
        </p:spPr>
        <p:txBody>
          <a:bodyPr wrap="square">
            <a:spAutoFit/>
          </a:bodyPr>
          <a:lstStyle/>
          <a:p>
            <a:pPr marL="342900" indent="-342900" algn="just">
              <a:buFont typeface="Wingdings" panose="05000000000000000000" pitchFamily="2" charset="2"/>
              <a:buChar char="v"/>
            </a:pPr>
            <a:r>
              <a:rPr lang="en-US" sz="2800" b="1" dirty="0">
                <a:solidFill>
                  <a:srgbClr val="0070C0"/>
                </a:solidFill>
              </a:rPr>
              <a:t> Intervention Grouping:</a:t>
            </a:r>
          </a:p>
        </p:txBody>
      </p:sp>
      <p:sp>
        <p:nvSpPr>
          <p:cNvPr id="4" name="Rectangle 3">
            <a:extLst>
              <a:ext uri="{FF2B5EF4-FFF2-40B4-BE49-F238E27FC236}">
                <a16:creationId xmlns:a16="http://schemas.microsoft.com/office/drawing/2014/main" id="{794F89DB-53D9-454E-9F2E-A74D985337C3}"/>
              </a:ext>
            </a:extLst>
          </p:cNvPr>
          <p:cNvSpPr/>
          <p:nvPr/>
        </p:nvSpPr>
        <p:spPr>
          <a:xfrm>
            <a:off x="480059" y="1981200"/>
            <a:ext cx="7892380" cy="4097725"/>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800" dirty="0"/>
              <a:t>The intervention has two groups:</a:t>
            </a:r>
          </a:p>
          <a:p>
            <a:pPr marL="342900" indent="-342900" algn="just">
              <a:lnSpc>
                <a:spcPct val="150000"/>
              </a:lnSpc>
              <a:buFont typeface="Wingdings" panose="05000000000000000000" pitchFamily="2" charset="2"/>
              <a:buChar char="ü"/>
            </a:pPr>
            <a:endParaRPr lang="en-US" sz="2800" dirty="0"/>
          </a:p>
          <a:p>
            <a:pPr marL="457200" indent="-457200" algn="just">
              <a:lnSpc>
                <a:spcPct val="150000"/>
              </a:lnSpc>
              <a:buFont typeface="+mj-lt"/>
              <a:buAutoNum type="arabicPeriod"/>
            </a:pPr>
            <a:r>
              <a:rPr lang="en-US" sz="2400" b="1" dirty="0">
                <a:solidFill>
                  <a:srgbClr val="0070C0"/>
                </a:solidFill>
              </a:rPr>
              <a:t>Treatment group/</a:t>
            </a:r>
            <a:r>
              <a:rPr lang="en-GB" sz="2400" b="1" dirty="0">
                <a:solidFill>
                  <a:srgbClr val="0070C0"/>
                </a:solidFill>
              </a:rPr>
              <a:t>Experimental group</a:t>
            </a:r>
            <a:r>
              <a:rPr lang="en-US" sz="2400" b="1" dirty="0">
                <a:solidFill>
                  <a:srgbClr val="0070C0"/>
                </a:solidFill>
                <a:cs typeface="Times New Roman"/>
              </a:rPr>
              <a:t>: </a:t>
            </a:r>
          </a:p>
          <a:p>
            <a:pPr marL="342900" indent="-342900" algn="just">
              <a:lnSpc>
                <a:spcPct val="150000"/>
              </a:lnSpc>
              <a:buFont typeface="Wingdings" panose="05000000000000000000" pitchFamily="2" charset="2"/>
              <a:buChar char="ü"/>
            </a:pPr>
            <a:r>
              <a:rPr lang="en-US" sz="2400" dirty="0"/>
              <a:t>Treated with NRM intervention</a:t>
            </a:r>
          </a:p>
          <a:p>
            <a:pPr marL="457200" indent="-457200" algn="just">
              <a:lnSpc>
                <a:spcPct val="150000"/>
              </a:lnSpc>
              <a:buFont typeface="+mj-lt"/>
              <a:buAutoNum type="arabicPeriod"/>
            </a:pPr>
            <a:endParaRPr lang="en-US" sz="2400" dirty="0"/>
          </a:p>
          <a:p>
            <a:pPr marL="457200" indent="-457200" algn="just">
              <a:lnSpc>
                <a:spcPct val="150000"/>
              </a:lnSpc>
              <a:buAutoNum type="arabicPeriod" startAt="2"/>
            </a:pPr>
            <a:r>
              <a:rPr lang="en-US" sz="2400" b="1" dirty="0">
                <a:solidFill>
                  <a:srgbClr val="0070C0"/>
                </a:solidFill>
              </a:rPr>
              <a:t>Control group: </a:t>
            </a:r>
          </a:p>
          <a:p>
            <a:pPr marL="342900" indent="-342900" algn="just">
              <a:lnSpc>
                <a:spcPct val="150000"/>
              </a:lnSpc>
              <a:buFont typeface="Wingdings" panose="05000000000000000000" pitchFamily="2" charset="2"/>
              <a:buChar char="ü"/>
            </a:pPr>
            <a:r>
              <a:rPr lang="en-US" sz="2400" dirty="0"/>
              <a:t>Not treated with NRM intervention </a:t>
            </a:r>
          </a:p>
        </p:txBody>
      </p:sp>
    </p:spTree>
    <p:extLst>
      <p:ext uri="{BB962C8B-B14F-4D97-AF65-F5344CB8AC3E}">
        <p14:creationId xmlns:p14="http://schemas.microsoft.com/office/powerpoint/2010/main" val="20679759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a:extLst>
              <a:ext uri="{FF2B5EF4-FFF2-40B4-BE49-F238E27FC236}">
                <a16:creationId xmlns:a16="http://schemas.microsoft.com/office/drawing/2014/main" id="{0003EF60-76CA-41D6-AE4E-59225D4CF9D9}"/>
              </a:ext>
            </a:extLst>
          </p:cNvPr>
          <p:cNvGraphicFramePr>
            <a:graphicFrameLocks/>
          </p:cNvGraphicFramePr>
          <p:nvPr>
            <p:extLst>
              <p:ext uri="{D42A27DB-BD31-4B8C-83A1-F6EECF244321}">
                <p14:modId xmlns:p14="http://schemas.microsoft.com/office/powerpoint/2010/main" val="609932441"/>
              </p:ext>
            </p:extLst>
          </p:nvPr>
        </p:nvGraphicFramePr>
        <p:xfrm>
          <a:off x="190500" y="1066800"/>
          <a:ext cx="8763000" cy="3867679"/>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2247900">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1353079">
                <a:tc>
                  <a:txBody>
                    <a:bodyPr/>
                    <a:lstStyle/>
                    <a:p>
                      <a:pPr marL="228600" marR="0" algn="just">
                        <a:lnSpc>
                          <a:spcPct val="115000"/>
                        </a:lnSpc>
                        <a:spcBef>
                          <a:spcPts val="0"/>
                        </a:spcBef>
                        <a:spcAft>
                          <a:spcPts val="1000"/>
                        </a:spcAft>
                      </a:pPr>
                      <a:r>
                        <a:rPr lang="en-GB" sz="2000" b="1" dirty="0">
                          <a:latin typeface="AGaramond-Regular"/>
                        </a:rPr>
                        <a:t>Random groups</a:t>
                      </a:r>
                      <a:endParaRPr lang="en-US" sz="2000" b="1" dirty="0">
                        <a:solidFill>
                          <a:schemeClr val="tx1"/>
                        </a:solidFill>
                        <a:latin typeface="AGaramond-Regular"/>
                        <a:ea typeface="Calibri"/>
                        <a:cs typeface="Times New Roman"/>
                      </a:endParaRPr>
                    </a:p>
                  </a:txBody>
                  <a:tcPr marT="45639" marB="45639"/>
                </a:tc>
                <a:tc>
                  <a:txBody>
                    <a:bodyPr/>
                    <a:lstStyle/>
                    <a:p>
                      <a:pPr marL="228600" marR="0" algn="just">
                        <a:lnSpc>
                          <a:spcPct val="115000"/>
                        </a:lnSpc>
                        <a:spcBef>
                          <a:spcPts val="0"/>
                        </a:spcBef>
                        <a:spcAft>
                          <a:spcPts val="1000"/>
                        </a:spcAft>
                      </a:pPr>
                      <a:r>
                        <a:rPr lang="en-GB" sz="2000" b="1" dirty="0">
                          <a:latin typeface="AGaramond-Regular"/>
                        </a:rPr>
                        <a:t>Pre-test</a:t>
                      </a:r>
                      <a:endParaRPr lang="en-US" sz="2000" b="1" dirty="0">
                        <a:solidFill>
                          <a:schemeClr val="tx1"/>
                        </a:solidFill>
                        <a:latin typeface="AGaramond-Regular"/>
                        <a:ea typeface="Calibri"/>
                        <a:cs typeface="Times New Roman"/>
                      </a:endParaRPr>
                    </a:p>
                  </a:txBody>
                  <a:tcPr marT="45639" marB="45639"/>
                </a:tc>
                <a:tc>
                  <a:txBody>
                    <a:bodyPr/>
                    <a:lstStyle/>
                    <a:p>
                      <a:pPr marL="228600" marR="0" algn="just">
                        <a:lnSpc>
                          <a:spcPct val="115000"/>
                        </a:lnSpc>
                        <a:spcBef>
                          <a:spcPts val="0"/>
                        </a:spcBef>
                        <a:spcAft>
                          <a:spcPts val="1000"/>
                        </a:spcAft>
                      </a:pPr>
                      <a:r>
                        <a:rPr lang="en-GB" sz="2000" b="1" dirty="0">
                          <a:latin typeface="AGaramond-Regular"/>
                        </a:rPr>
                        <a:t>Intervention</a:t>
                      </a:r>
                      <a:r>
                        <a:rPr lang="en-US" sz="2000" b="1" dirty="0">
                          <a:latin typeface="AGaramond-Regular"/>
                        </a:rPr>
                        <a:t> </a:t>
                      </a:r>
                      <a:r>
                        <a:rPr lang="en-GB" sz="2000" b="1" dirty="0">
                          <a:latin typeface="AGaramond-Regular"/>
                        </a:rPr>
                        <a:t>(t)</a:t>
                      </a:r>
                      <a:endParaRPr lang="en-US" sz="2000" b="1" dirty="0">
                        <a:solidFill>
                          <a:schemeClr val="tx1"/>
                        </a:solidFill>
                        <a:latin typeface="AGaramond-Regular"/>
                        <a:ea typeface="Calibri"/>
                        <a:cs typeface="Times New Roman"/>
                      </a:endParaRPr>
                    </a:p>
                  </a:txBody>
                  <a:tcPr marT="45639" marB="45639"/>
                </a:tc>
                <a:tc>
                  <a:txBody>
                    <a:bodyPr/>
                    <a:lstStyle/>
                    <a:p>
                      <a:pPr marL="228600" marR="0" algn="just">
                        <a:lnSpc>
                          <a:spcPct val="115000"/>
                        </a:lnSpc>
                        <a:spcBef>
                          <a:spcPts val="0"/>
                        </a:spcBef>
                        <a:spcAft>
                          <a:spcPts val="1000"/>
                        </a:spcAft>
                      </a:pPr>
                      <a:r>
                        <a:rPr lang="en-GB" sz="2000" b="1" dirty="0">
                          <a:latin typeface="AGaramond-Regular"/>
                        </a:rPr>
                        <a:t>Post-test</a:t>
                      </a:r>
                      <a:endParaRPr lang="en-US" sz="2000" b="1" dirty="0">
                        <a:solidFill>
                          <a:schemeClr val="tx1"/>
                        </a:solidFill>
                        <a:latin typeface="AGaramond-Regular"/>
                        <a:ea typeface="Calibri"/>
                        <a:cs typeface="Times New Roman"/>
                      </a:endParaRPr>
                    </a:p>
                  </a:txBody>
                  <a:tcPr marT="45639" marB="45639"/>
                </a:tc>
                <a:extLst>
                  <a:ext uri="{0D108BD9-81ED-4DB2-BD59-A6C34878D82A}">
                    <a16:rowId xmlns:a16="http://schemas.microsoft.com/office/drawing/2014/main" val="10000"/>
                  </a:ext>
                </a:extLst>
              </a:tr>
              <a:tr h="1161521">
                <a:tc>
                  <a:txBody>
                    <a:bodyPr/>
                    <a:lstStyle/>
                    <a:p>
                      <a:pPr marL="228600" marR="0">
                        <a:lnSpc>
                          <a:spcPct val="115000"/>
                        </a:lnSpc>
                        <a:spcBef>
                          <a:spcPts val="0"/>
                        </a:spcBef>
                        <a:spcAft>
                          <a:spcPts val="1000"/>
                        </a:spcAft>
                      </a:pPr>
                      <a:r>
                        <a:rPr lang="en-GB" sz="2400" dirty="0">
                          <a:solidFill>
                            <a:srgbClr val="0070C0"/>
                          </a:solidFill>
                          <a:latin typeface="AGaramond-Regular"/>
                        </a:rPr>
                        <a:t>Treatment group</a:t>
                      </a:r>
                      <a:endParaRPr lang="en-US" sz="2400" dirty="0">
                        <a:solidFill>
                          <a:srgbClr val="0070C0"/>
                        </a:solidFill>
                        <a:latin typeface="AGaramond-Regular"/>
                        <a:ea typeface="Calibri"/>
                        <a:cs typeface="Times New Roman"/>
                      </a:endParaRPr>
                    </a:p>
                  </a:txBody>
                  <a:tcPr marT="45639" marB="45639"/>
                </a:tc>
                <a:tc>
                  <a:txBody>
                    <a:bodyPr/>
                    <a:lstStyle/>
                    <a:p>
                      <a:pPr marL="228600" marR="0">
                        <a:lnSpc>
                          <a:spcPct val="115000"/>
                        </a:lnSpc>
                        <a:spcBef>
                          <a:spcPts val="0"/>
                        </a:spcBef>
                        <a:spcAft>
                          <a:spcPts val="1000"/>
                        </a:spcAft>
                      </a:pPr>
                      <a:r>
                        <a:rPr lang="en-GB" sz="2000" dirty="0">
                          <a:latin typeface="AGaramond-Regular"/>
                        </a:rPr>
                        <a:t>Measure outcome variable (Y)</a:t>
                      </a:r>
                    </a:p>
                  </a:txBody>
                  <a:tcPr marT="45639" marB="45639"/>
                </a:tc>
                <a:tc>
                  <a:txBody>
                    <a:bodyPr/>
                    <a:lstStyle/>
                    <a:p>
                      <a:pPr marL="228600" marR="0">
                        <a:lnSpc>
                          <a:spcPct val="115000"/>
                        </a:lnSpc>
                        <a:spcBef>
                          <a:spcPts val="0"/>
                        </a:spcBef>
                        <a:spcAft>
                          <a:spcPts val="1000"/>
                        </a:spcAft>
                      </a:pPr>
                      <a:r>
                        <a:rPr lang="en-GB" sz="2000" dirty="0">
                          <a:latin typeface="AGaramond-Regular"/>
                        </a:rPr>
                        <a:t>‘Treatment’</a:t>
                      </a:r>
                      <a:endParaRPr lang="en-US" sz="2000" dirty="0">
                        <a:solidFill>
                          <a:schemeClr val="tx1"/>
                        </a:solidFill>
                        <a:latin typeface="AGaramond-Regular"/>
                        <a:ea typeface="Calibri"/>
                        <a:cs typeface="Times New Roman"/>
                      </a:endParaRPr>
                    </a:p>
                  </a:txBody>
                  <a:tcPr marT="45639" marB="45639"/>
                </a:tc>
                <a:tc>
                  <a:txBody>
                    <a:bodyPr/>
                    <a:lstStyle/>
                    <a:p>
                      <a:pPr marL="228600" marR="0">
                        <a:lnSpc>
                          <a:spcPct val="115000"/>
                        </a:lnSpc>
                        <a:spcBef>
                          <a:spcPts val="0"/>
                        </a:spcBef>
                        <a:spcAft>
                          <a:spcPts val="1000"/>
                        </a:spcAft>
                      </a:pPr>
                      <a:r>
                        <a:rPr lang="en-GB" sz="2000" dirty="0">
                          <a:latin typeface="AGaramond-Regular"/>
                        </a:rPr>
                        <a:t>Measure outcome variable (Y)</a:t>
                      </a:r>
                      <a:endParaRPr lang="en-US" sz="2000" dirty="0">
                        <a:solidFill>
                          <a:schemeClr val="tx1"/>
                        </a:solidFill>
                        <a:latin typeface="AGaramond-Regular"/>
                        <a:ea typeface="Calibri"/>
                        <a:cs typeface="Times New Roman"/>
                      </a:endParaRPr>
                    </a:p>
                  </a:txBody>
                  <a:tcPr marT="45639" marB="45639"/>
                </a:tc>
                <a:extLst>
                  <a:ext uri="{0D108BD9-81ED-4DB2-BD59-A6C34878D82A}">
                    <a16:rowId xmlns:a16="http://schemas.microsoft.com/office/drawing/2014/main" val="10001"/>
                  </a:ext>
                </a:extLst>
              </a:tr>
              <a:tr h="1353079">
                <a:tc>
                  <a:txBody>
                    <a:bodyPr/>
                    <a:lstStyle/>
                    <a:p>
                      <a:pPr marL="228600" marR="0">
                        <a:lnSpc>
                          <a:spcPct val="115000"/>
                        </a:lnSpc>
                        <a:spcBef>
                          <a:spcPts val="0"/>
                        </a:spcBef>
                        <a:spcAft>
                          <a:spcPts val="1000"/>
                        </a:spcAft>
                      </a:pPr>
                      <a:r>
                        <a:rPr lang="en-GB" sz="2400" dirty="0">
                          <a:solidFill>
                            <a:srgbClr val="0070C0"/>
                          </a:solidFill>
                          <a:latin typeface="AGaramond-Regular"/>
                        </a:rPr>
                        <a:t>Control group</a:t>
                      </a:r>
                      <a:endParaRPr lang="en-US" sz="2400" dirty="0">
                        <a:solidFill>
                          <a:srgbClr val="0070C0"/>
                        </a:solidFill>
                        <a:latin typeface="AGaramond-Regular"/>
                        <a:ea typeface="Calibri"/>
                        <a:cs typeface="Times New Roman"/>
                      </a:endParaRPr>
                    </a:p>
                  </a:txBody>
                  <a:tcPr marT="45639" marB="45639"/>
                </a:tc>
                <a:tc>
                  <a:txBody>
                    <a:bodyPr/>
                    <a:lstStyle/>
                    <a:p>
                      <a:pPr marL="228600" marR="0">
                        <a:lnSpc>
                          <a:spcPct val="115000"/>
                        </a:lnSpc>
                        <a:spcBef>
                          <a:spcPts val="0"/>
                        </a:spcBef>
                        <a:spcAft>
                          <a:spcPts val="1000"/>
                        </a:spcAft>
                      </a:pPr>
                      <a:r>
                        <a:rPr lang="en-GB" sz="2000" dirty="0">
                          <a:latin typeface="AGaramond-Regular"/>
                        </a:rPr>
                        <a:t>Measure outcome variable (Y)</a:t>
                      </a:r>
                      <a:endParaRPr lang="en-US" sz="2000" dirty="0">
                        <a:solidFill>
                          <a:schemeClr val="tx1"/>
                        </a:solidFill>
                        <a:latin typeface="AGaramond-Regular"/>
                        <a:ea typeface="Calibri"/>
                        <a:cs typeface="Times New Roman"/>
                      </a:endParaRPr>
                    </a:p>
                  </a:txBody>
                  <a:tcPr marT="45639" marB="45639"/>
                </a:tc>
                <a:tc>
                  <a:txBody>
                    <a:bodyPr/>
                    <a:lstStyle/>
                    <a:p>
                      <a:pPr marL="228600" marR="0">
                        <a:lnSpc>
                          <a:spcPct val="115000"/>
                        </a:lnSpc>
                        <a:spcBef>
                          <a:spcPts val="0"/>
                        </a:spcBef>
                        <a:spcAft>
                          <a:spcPts val="1000"/>
                        </a:spcAft>
                      </a:pPr>
                      <a:r>
                        <a:rPr lang="en-GB" sz="2000" dirty="0">
                          <a:latin typeface="AGaramond-Regular"/>
                        </a:rPr>
                        <a:t>‘No treatment’</a:t>
                      </a:r>
                      <a:endParaRPr lang="en-US" sz="2000" dirty="0">
                        <a:solidFill>
                          <a:schemeClr val="tx1"/>
                        </a:solidFill>
                        <a:latin typeface="AGaramond-Regular"/>
                        <a:ea typeface="Calibri"/>
                        <a:cs typeface="Times New Roman"/>
                      </a:endParaRPr>
                    </a:p>
                  </a:txBody>
                  <a:tcPr marT="45639" marB="45639"/>
                </a:tc>
                <a:tc>
                  <a:txBody>
                    <a:bodyPr/>
                    <a:lstStyle/>
                    <a:p>
                      <a:pPr marL="228600" marR="0">
                        <a:lnSpc>
                          <a:spcPct val="115000"/>
                        </a:lnSpc>
                        <a:spcBef>
                          <a:spcPts val="0"/>
                        </a:spcBef>
                        <a:spcAft>
                          <a:spcPts val="1000"/>
                        </a:spcAft>
                      </a:pPr>
                      <a:r>
                        <a:rPr lang="en-GB" sz="2000" dirty="0">
                          <a:latin typeface="AGaramond-Regular"/>
                        </a:rPr>
                        <a:t>Measure outcome variable (Y)</a:t>
                      </a:r>
                      <a:endParaRPr lang="en-US" sz="2000" dirty="0">
                        <a:solidFill>
                          <a:schemeClr val="tx1"/>
                        </a:solidFill>
                        <a:latin typeface="AGaramond-Regular"/>
                        <a:ea typeface="Calibri"/>
                        <a:cs typeface="Times New Roman"/>
                      </a:endParaRPr>
                    </a:p>
                  </a:txBody>
                  <a:tcPr marT="45639" marB="45639"/>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839879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5CEEB6E-6236-40A3-AA22-51839C83D0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8610600" cy="6705600"/>
          </a:xfrm>
          <a:prstGeom prst="rect">
            <a:avLst/>
          </a:prstGeom>
        </p:spPr>
      </p:pic>
    </p:spTree>
    <p:extLst>
      <p:ext uri="{BB962C8B-B14F-4D97-AF65-F5344CB8AC3E}">
        <p14:creationId xmlns:p14="http://schemas.microsoft.com/office/powerpoint/2010/main" val="29906346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4F89DB-53D9-454E-9F2E-A74D985337C3}"/>
              </a:ext>
            </a:extLst>
          </p:cNvPr>
          <p:cNvSpPr/>
          <p:nvPr/>
        </p:nvSpPr>
        <p:spPr>
          <a:xfrm>
            <a:off x="152400" y="636697"/>
            <a:ext cx="8839200" cy="5672194"/>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b="1" u="sng" dirty="0">
                <a:solidFill>
                  <a:srgbClr val="0070C0"/>
                </a:solidFill>
              </a:rPr>
              <a:t>Intervention 1</a:t>
            </a:r>
            <a:r>
              <a:rPr lang="en-US" sz="2400" b="1" dirty="0">
                <a:solidFill>
                  <a:srgbClr val="0070C0"/>
                </a:solidFill>
              </a:rPr>
              <a:t>: Crop Diversification</a:t>
            </a:r>
          </a:p>
          <a:p>
            <a:pPr marL="342900" indent="-342900" algn="just">
              <a:lnSpc>
                <a:spcPct val="150000"/>
              </a:lnSpc>
              <a:buFont typeface="Wingdings" panose="05000000000000000000" pitchFamily="2" charset="2"/>
              <a:buChar char="v"/>
            </a:pPr>
            <a:r>
              <a:rPr lang="en-US" sz="2400" b="1" u="sng" dirty="0">
                <a:solidFill>
                  <a:srgbClr val="0070C0"/>
                </a:solidFill>
              </a:rPr>
              <a:t>Research Title 1:</a:t>
            </a:r>
          </a:p>
          <a:p>
            <a:pPr algn="just">
              <a:lnSpc>
                <a:spcPct val="150000"/>
              </a:lnSpc>
            </a:pPr>
            <a:r>
              <a:rPr lang="en-US" sz="2400" b="1" dirty="0">
                <a:solidFill>
                  <a:srgbClr val="0070C0"/>
                </a:solidFill>
              </a:rPr>
              <a:t>“Impact of Crop Diversity on Food Security of Households” </a:t>
            </a:r>
          </a:p>
          <a:p>
            <a:pPr marL="342900" indent="-342900" algn="just">
              <a:lnSpc>
                <a:spcPct val="150000"/>
              </a:lnSpc>
              <a:buFont typeface="Wingdings" panose="05000000000000000000" pitchFamily="2" charset="2"/>
              <a:buChar char="ü"/>
            </a:pPr>
            <a:endParaRPr lang="en-US" sz="2000" b="1" u="sng" dirty="0"/>
          </a:p>
          <a:p>
            <a:pPr marL="342900" indent="-342900" algn="just">
              <a:lnSpc>
                <a:spcPct val="150000"/>
              </a:lnSpc>
              <a:buFont typeface="Wingdings" panose="05000000000000000000" pitchFamily="2" charset="2"/>
              <a:buChar char="ü"/>
            </a:pPr>
            <a:r>
              <a:rPr lang="en-US" sz="2400" b="1" u="sng" dirty="0"/>
              <a:t>Stata Syntax (impact evaluation regression):</a:t>
            </a:r>
          </a:p>
          <a:p>
            <a:pPr marL="342900" indent="-342900" algn="just">
              <a:lnSpc>
                <a:spcPct val="150000"/>
              </a:lnSpc>
              <a:buFont typeface="Wingdings" panose="05000000000000000000" pitchFamily="2" charset="2"/>
              <a:buChar char="ü"/>
            </a:pPr>
            <a:endParaRPr lang="en-US" sz="2000" b="1" u="sng" dirty="0"/>
          </a:p>
          <a:p>
            <a:pPr marL="342900" indent="-342900" algn="just">
              <a:lnSpc>
                <a:spcPct val="150000"/>
              </a:lnSpc>
              <a:buFont typeface="Wingdings" panose="05000000000000000000" pitchFamily="2" charset="2"/>
              <a:buChar char="ü"/>
            </a:pPr>
            <a:r>
              <a:rPr lang="en-US" sz="2400" dirty="0" err="1">
                <a:solidFill>
                  <a:srgbClr val="0070C0"/>
                </a:solidFill>
              </a:rPr>
              <a:t>teffects</a:t>
            </a:r>
            <a:r>
              <a:rPr lang="en-US" sz="2400" dirty="0">
                <a:solidFill>
                  <a:srgbClr val="0070C0"/>
                </a:solidFill>
              </a:rPr>
              <a:t> </a:t>
            </a:r>
            <a:r>
              <a:rPr lang="en-US" sz="2400" dirty="0" err="1">
                <a:solidFill>
                  <a:srgbClr val="0070C0"/>
                </a:solidFill>
              </a:rPr>
              <a:t>psmatch</a:t>
            </a:r>
            <a:r>
              <a:rPr lang="en-US" sz="2400" dirty="0">
                <a:solidFill>
                  <a:srgbClr val="0070C0"/>
                </a:solidFill>
              </a:rPr>
              <a:t> (y) (t x1 x2, </a:t>
            </a:r>
            <a:r>
              <a:rPr lang="en-US" sz="2400" dirty="0" err="1">
                <a:solidFill>
                  <a:srgbClr val="0070C0"/>
                </a:solidFill>
              </a:rPr>
              <a:t>probit</a:t>
            </a:r>
            <a:r>
              <a:rPr lang="en-US" sz="2400" dirty="0">
                <a:solidFill>
                  <a:srgbClr val="0070C0"/>
                </a:solidFill>
              </a:rPr>
              <a:t>), ate</a:t>
            </a:r>
          </a:p>
          <a:p>
            <a:pPr marL="342900" indent="-342900" algn="just">
              <a:lnSpc>
                <a:spcPct val="150000"/>
              </a:lnSpc>
              <a:buFont typeface="Wingdings" panose="05000000000000000000" pitchFamily="2" charset="2"/>
              <a:buChar char="ü"/>
            </a:pPr>
            <a:endParaRPr lang="en-US" sz="2000" dirty="0">
              <a:solidFill>
                <a:srgbClr val="0070C0"/>
              </a:solidFill>
            </a:endParaRPr>
          </a:p>
          <a:p>
            <a:pPr marL="342900" indent="-342900" algn="just">
              <a:lnSpc>
                <a:spcPct val="150000"/>
              </a:lnSpc>
              <a:buFont typeface="Wingdings" panose="05000000000000000000" pitchFamily="2" charset="2"/>
              <a:buChar char="ü"/>
            </a:pPr>
            <a:endParaRPr lang="en-US" sz="2000" dirty="0">
              <a:solidFill>
                <a:srgbClr val="0070C0"/>
              </a:solidFill>
            </a:endParaRPr>
          </a:p>
          <a:p>
            <a:pPr marL="342900" indent="-342900">
              <a:lnSpc>
                <a:spcPct val="150000"/>
              </a:lnSpc>
              <a:buFont typeface="Wingdings" panose="05000000000000000000" pitchFamily="2" charset="2"/>
              <a:buChar char="ü"/>
            </a:pPr>
            <a:r>
              <a:rPr lang="en-US" sz="2200" b="1" dirty="0" err="1"/>
              <a:t>teffects</a:t>
            </a:r>
            <a:r>
              <a:rPr lang="en-US" sz="2200" b="1" dirty="0"/>
              <a:t> </a:t>
            </a:r>
            <a:r>
              <a:rPr lang="en-US" sz="2200" b="1" dirty="0" err="1"/>
              <a:t>psmatch</a:t>
            </a:r>
            <a:r>
              <a:rPr lang="en-US" sz="2200" b="1" dirty="0"/>
              <a:t>(outcome) (treatment covariates, </a:t>
            </a:r>
            <a:r>
              <a:rPr lang="en-US" sz="2200" b="1" dirty="0" err="1"/>
              <a:t>probit</a:t>
            </a:r>
            <a:r>
              <a:rPr lang="en-US" sz="2200" b="1" dirty="0"/>
              <a:t>), ate</a:t>
            </a:r>
          </a:p>
          <a:p>
            <a:pPr marL="342900" indent="-342900" algn="just">
              <a:lnSpc>
                <a:spcPct val="150000"/>
              </a:lnSpc>
              <a:buFont typeface="Wingdings" panose="05000000000000000000" pitchFamily="2" charset="2"/>
              <a:buChar char="ü"/>
            </a:pPr>
            <a:r>
              <a:rPr lang="en-US" sz="2200" b="1" dirty="0" err="1"/>
              <a:t>teffects</a:t>
            </a:r>
            <a:r>
              <a:rPr lang="en-US" sz="2200" b="1" dirty="0"/>
              <a:t> </a:t>
            </a:r>
            <a:r>
              <a:rPr lang="en-US" sz="2200" b="1" dirty="0" err="1"/>
              <a:t>psmatch</a:t>
            </a:r>
            <a:r>
              <a:rPr lang="en-US" sz="2200" b="1" dirty="0"/>
              <a:t> (food2200) (</a:t>
            </a:r>
            <a:r>
              <a:rPr lang="en-US" sz="2200" b="1" dirty="0" err="1"/>
              <a:t>cropdiv</a:t>
            </a:r>
            <a:r>
              <a:rPr lang="en-US" sz="2200" b="1" dirty="0"/>
              <a:t> age market, </a:t>
            </a:r>
            <a:r>
              <a:rPr lang="en-US" sz="2200" b="1" dirty="0" err="1"/>
              <a:t>probit</a:t>
            </a:r>
            <a:r>
              <a:rPr lang="en-US" sz="2200" b="1" dirty="0"/>
              <a:t>), ate</a:t>
            </a:r>
          </a:p>
        </p:txBody>
      </p:sp>
      <p:sp>
        <p:nvSpPr>
          <p:cNvPr id="2" name="Arrow: Down 1">
            <a:extLst>
              <a:ext uri="{FF2B5EF4-FFF2-40B4-BE49-F238E27FC236}">
                <a16:creationId xmlns:a16="http://schemas.microsoft.com/office/drawing/2014/main" id="{0FF4B5F7-F8CF-4551-AF72-77A29CAF8941}"/>
              </a:ext>
            </a:extLst>
          </p:cNvPr>
          <p:cNvSpPr/>
          <p:nvPr/>
        </p:nvSpPr>
        <p:spPr>
          <a:xfrm>
            <a:off x="2599543" y="4257916"/>
            <a:ext cx="304800" cy="106680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C18C85A7-8F1D-4ECE-997D-1D815476B7C2}"/>
              </a:ext>
            </a:extLst>
          </p:cNvPr>
          <p:cNvSpPr/>
          <p:nvPr/>
        </p:nvSpPr>
        <p:spPr>
          <a:xfrm rot="19801770">
            <a:off x="3464496" y="4113045"/>
            <a:ext cx="346675" cy="1356543"/>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Down 7">
            <a:extLst>
              <a:ext uri="{FF2B5EF4-FFF2-40B4-BE49-F238E27FC236}">
                <a16:creationId xmlns:a16="http://schemas.microsoft.com/office/drawing/2014/main" id="{13143653-3E9C-4283-98AB-B40B8EBF0138}"/>
              </a:ext>
            </a:extLst>
          </p:cNvPr>
          <p:cNvSpPr/>
          <p:nvPr/>
        </p:nvSpPr>
        <p:spPr>
          <a:xfrm rot="18359173">
            <a:off x="4420399" y="3837191"/>
            <a:ext cx="303201" cy="1952563"/>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82210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4F89DB-53D9-454E-9F2E-A74D985337C3}"/>
              </a:ext>
            </a:extLst>
          </p:cNvPr>
          <p:cNvSpPr/>
          <p:nvPr/>
        </p:nvSpPr>
        <p:spPr>
          <a:xfrm>
            <a:off x="152400" y="636697"/>
            <a:ext cx="8839200" cy="5672194"/>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b="1" u="sng" dirty="0">
                <a:solidFill>
                  <a:srgbClr val="0070C0"/>
                </a:solidFill>
              </a:rPr>
              <a:t>Intervention 2 </a:t>
            </a:r>
            <a:r>
              <a:rPr lang="en-US" sz="2400" b="1" dirty="0">
                <a:solidFill>
                  <a:srgbClr val="0070C0"/>
                </a:solidFill>
              </a:rPr>
              <a:t>: Conservation Agriculture</a:t>
            </a:r>
          </a:p>
          <a:p>
            <a:pPr marL="342900" indent="-342900" algn="just">
              <a:lnSpc>
                <a:spcPct val="150000"/>
              </a:lnSpc>
              <a:buFont typeface="Wingdings" panose="05000000000000000000" pitchFamily="2" charset="2"/>
              <a:buChar char="v"/>
            </a:pPr>
            <a:r>
              <a:rPr lang="en-US" sz="2400" b="1" u="sng" dirty="0">
                <a:solidFill>
                  <a:srgbClr val="0070C0"/>
                </a:solidFill>
              </a:rPr>
              <a:t>Research Title 2:</a:t>
            </a:r>
          </a:p>
          <a:p>
            <a:pPr algn="just">
              <a:lnSpc>
                <a:spcPct val="150000"/>
              </a:lnSpc>
            </a:pPr>
            <a:r>
              <a:rPr lang="en-US" sz="2400" b="1" dirty="0">
                <a:solidFill>
                  <a:srgbClr val="0070C0"/>
                </a:solidFill>
              </a:rPr>
              <a:t>“Impact of Conservation Agriculture on Yield of Households” </a:t>
            </a:r>
          </a:p>
          <a:p>
            <a:pPr marL="342900" indent="-342900" algn="just">
              <a:lnSpc>
                <a:spcPct val="150000"/>
              </a:lnSpc>
              <a:buFont typeface="Wingdings" panose="05000000000000000000" pitchFamily="2" charset="2"/>
              <a:buChar char="ü"/>
            </a:pPr>
            <a:endParaRPr lang="en-US" sz="2000" b="1" u="sng" dirty="0"/>
          </a:p>
          <a:p>
            <a:pPr marL="342900" indent="-342900" algn="just">
              <a:lnSpc>
                <a:spcPct val="150000"/>
              </a:lnSpc>
              <a:buFont typeface="Wingdings" panose="05000000000000000000" pitchFamily="2" charset="2"/>
              <a:buChar char="ü"/>
            </a:pPr>
            <a:r>
              <a:rPr lang="en-US" sz="2400" b="1" u="sng" dirty="0"/>
              <a:t>Stata Syntax (impact evaluation regression):</a:t>
            </a:r>
          </a:p>
          <a:p>
            <a:pPr marL="342900" indent="-342900" algn="just">
              <a:lnSpc>
                <a:spcPct val="150000"/>
              </a:lnSpc>
              <a:buFont typeface="Wingdings" panose="05000000000000000000" pitchFamily="2" charset="2"/>
              <a:buChar char="ü"/>
            </a:pPr>
            <a:endParaRPr lang="en-US" sz="2000" b="1" u="sng" dirty="0"/>
          </a:p>
          <a:p>
            <a:pPr marL="342900" indent="-342900" algn="just">
              <a:lnSpc>
                <a:spcPct val="150000"/>
              </a:lnSpc>
              <a:buFont typeface="Wingdings" panose="05000000000000000000" pitchFamily="2" charset="2"/>
              <a:buChar char="ü"/>
            </a:pPr>
            <a:r>
              <a:rPr lang="en-US" sz="2400" dirty="0" err="1">
                <a:solidFill>
                  <a:srgbClr val="0070C0"/>
                </a:solidFill>
              </a:rPr>
              <a:t>teffects</a:t>
            </a:r>
            <a:r>
              <a:rPr lang="en-US" sz="2400" dirty="0">
                <a:solidFill>
                  <a:srgbClr val="0070C0"/>
                </a:solidFill>
              </a:rPr>
              <a:t> </a:t>
            </a:r>
            <a:r>
              <a:rPr lang="en-US" sz="2400" dirty="0" err="1">
                <a:solidFill>
                  <a:srgbClr val="0070C0"/>
                </a:solidFill>
              </a:rPr>
              <a:t>psmatch</a:t>
            </a:r>
            <a:r>
              <a:rPr lang="en-US" sz="2400" dirty="0">
                <a:solidFill>
                  <a:srgbClr val="0070C0"/>
                </a:solidFill>
              </a:rPr>
              <a:t> (y) (t x1 x2, </a:t>
            </a:r>
            <a:r>
              <a:rPr lang="en-US" sz="2400" dirty="0" err="1">
                <a:solidFill>
                  <a:srgbClr val="0070C0"/>
                </a:solidFill>
              </a:rPr>
              <a:t>probit</a:t>
            </a:r>
            <a:r>
              <a:rPr lang="en-US" sz="2400" dirty="0">
                <a:solidFill>
                  <a:srgbClr val="0070C0"/>
                </a:solidFill>
              </a:rPr>
              <a:t>), ate</a:t>
            </a:r>
          </a:p>
          <a:p>
            <a:pPr marL="342900" indent="-342900" algn="just">
              <a:lnSpc>
                <a:spcPct val="150000"/>
              </a:lnSpc>
              <a:buFont typeface="Wingdings" panose="05000000000000000000" pitchFamily="2" charset="2"/>
              <a:buChar char="ü"/>
            </a:pPr>
            <a:endParaRPr lang="en-US" sz="2000" dirty="0">
              <a:solidFill>
                <a:srgbClr val="0070C0"/>
              </a:solidFill>
            </a:endParaRPr>
          </a:p>
          <a:p>
            <a:pPr marL="342900" indent="-342900" algn="just">
              <a:lnSpc>
                <a:spcPct val="150000"/>
              </a:lnSpc>
              <a:buFont typeface="Wingdings" panose="05000000000000000000" pitchFamily="2" charset="2"/>
              <a:buChar char="ü"/>
            </a:pPr>
            <a:endParaRPr lang="en-US" sz="2000" dirty="0">
              <a:solidFill>
                <a:srgbClr val="0070C0"/>
              </a:solidFill>
            </a:endParaRPr>
          </a:p>
          <a:p>
            <a:pPr marL="342900" indent="-342900">
              <a:lnSpc>
                <a:spcPct val="150000"/>
              </a:lnSpc>
              <a:buFont typeface="Wingdings" panose="05000000000000000000" pitchFamily="2" charset="2"/>
              <a:buChar char="ü"/>
            </a:pPr>
            <a:r>
              <a:rPr lang="en-US" sz="2200" b="1" dirty="0" err="1"/>
              <a:t>teffects</a:t>
            </a:r>
            <a:r>
              <a:rPr lang="en-US" sz="2200" b="1" dirty="0"/>
              <a:t> </a:t>
            </a:r>
            <a:r>
              <a:rPr lang="en-US" sz="2200" b="1" dirty="0" err="1"/>
              <a:t>psmatch</a:t>
            </a:r>
            <a:r>
              <a:rPr lang="en-US" sz="2200" b="1" dirty="0"/>
              <a:t>(outcome) (treatment covariates, </a:t>
            </a:r>
            <a:r>
              <a:rPr lang="en-US" sz="2200" b="1" dirty="0" err="1"/>
              <a:t>probit</a:t>
            </a:r>
            <a:r>
              <a:rPr lang="en-US" sz="2200" b="1" dirty="0"/>
              <a:t>), ate</a:t>
            </a:r>
          </a:p>
          <a:p>
            <a:pPr marL="342900" indent="-342900" algn="just">
              <a:lnSpc>
                <a:spcPct val="150000"/>
              </a:lnSpc>
              <a:buFont typeface="Wingdings" panose="05000000000000000000" pitchFamily="2" charset="2"/>
              <a:buChar char="ü"/>
            </a:pPr>
            <a:r>
              <a:rPr lang="en-US" sz="2200" b="1" dirty="0" err="1"/>
              <a:t>teffects</a:t>
            </a:r>
            <a:r>
              <a:rPr lang="en-US" sz="2200" b="1" dirty="0"/>
              <a:t> </a:t>
            </a:r>
            <a:r>
              <a:rPr lang="en-US" sz="2200" b="1" dirty="0" err="1"/>
              <a:t>psmatch</a:t>
            </a:r>
            <a:r>
              <a:rPr lang="en-US" sz="2200" b="1" dirty="0"/>
              <a:t>(yield) (</a:t>
            </a:r>
            <a:r>
              <a:rPr lang="en-US" sz="2200" b="1" dirty="0" err="1"/>
              <a:t>ConservationAgri</a:t>
            </a:r>
            <a:r>
              <a:rPr lang="en-US" sz="2200" b="1"/>
              <a:t> age </a:t>
            </a:r>
            <a:r>
              <a:rPr lang="en-US" sz="2200" b="1" dirty="0"/>
              <a:t>market, </a:t>
            </a:r>
            <a:r>
              <a:rPr lang="en-US" sz="2200" b="1" dirty="0" err="1"/>
              <a:t>probit</a:t>
            </a:r>
            <a:r>
              <a:rPr lang="en-US" sz="2200" b="1" dirty="0"/>
              <a:t>), ate</a:t>
            </a:r>
          </a:p>
        </p:txBody>
      </p:sp>
      <p:sp>
        <p:nvSpPr>
          <p:cNvPr id="2" name="Arrow: Down 1">
            <a:extLst>
              <a:ext uri="{FF2B5EF4-FFF2-40B4-BE49-F238E27FC236}">
                <a16:creationId xmlns:a16="http://schemas.microsoft.com/office/drawing/2014/main" id="{0FF4B5F7-F8CF-4551-AF72-77A29CAF8941}"/>
              </a:ext>
            </a:extLst>
          </p:cNvPr>
          <p:cNvSpPr/>
          <p:nvPr/>
        </p:nvSpPr>
        <p:spPr>
          <a:xfrm>
            <a:off x="2599543" y="4229781"/>
            <a:ext cx="304800" cy="106680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C18C85A7-8F1D-4ECE-997D-1D815476B7C2}"/>
              </a:ext>
            </a:extLst>
          </p:cNvPr>
          <p:cNvSpPr/>
          <p:nvPr/>
        </p:nvSpPr>
        <p:spPr>
          <a:xfrm rot="19801770">
            <a:off x="3464496" y="4197540"/>
            <a:ext cx="346675" cy="1356543"/>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Down 7">
            <a:extLst>
              <a:ext uri="{FF2B5EF4-FFF2-40B4-BE49-F238E27FC236}">
                <a16:creationId xmlns:a16="http://schemas.microsoft.com/office/drawing/2014/main" id="{13143653-3E9C-4283-98AB-B40B8EBF0138}"/>
              </a:ext>
            </a:extLst>
          </p:cNvPr>
          <p:cNvSpPr/>
          <p:nvPr/>
        </p:nvSpPr>
        <p:spPr>
          <a:xfrm rot="18359173">
            <a:off x="4537445" y="3877374"/>
            <a:ext cx="303201" cy="1952563"/>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2469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625809" y="838200"/>
            <a:ext cx="7892379" cy="461665"/>
          </a:xfrm>
          <a:prstGeom prst="rect">
            <a:avLst/>
          </a:prstGeom>
        </p:spPr>
        <p:txBody>
          <a:bodyPr wrap="square">
            <a:spAutoFit/>
          </a:bodyPr>
          <a:lstStyle/>
          <a:p>
            <a:pPr marL="342900" indent="-342900" algn="just">
              <a:buFont typeface="Wingdings" panose="05000000000000000000" pitchFamily="2" charset="2"/>
              <a:buChar char="v"/>
            </a:pPr>
            <a:r>
              <a:rPr lang="en-US" sz="2400" b="1" dirty="0"/>
              <a:t> Examples of Micro “Intervention-Impact” scenarios </a:t>
            </a:r>
          </a:p>
        </p:txBody>
      </p:sp>
      <p:graphicFrame>
        <p:nvGraphicFramePr>
          <p:cNvPr id="2" name="Table 1">
            <a:extLst>
              <a:ext uri="{FF2B5EF4-FFF2-40B4-BE49-F238E27FC236}">
                <a16:creationId xmlns:a16="http://schemas.microsoft.com/office/drawing/2014/main" id="{6B83335E-5FAB-4937-9A14-D7B1790CC6A8}"/>
              </a:ext>
            </a:extLst>
          </p:cNvPr>
          <p:cNvGraphicFramePr>
            <a:graphicFrameLocks noGrp="1"/>
          </p:cNvGraphicFramePr>
          <p:nvPr>
            <p:extLst>
              <p:ext uri="{D42A27DB-BD31-4B8C-83A1-F6EECF244321}">
                <p14:modId xmlns:p14="http://schemas.microsoft.com/office/powerpoint/2010/main" val="1337171905"/>
              </p:ext>
            </p:extLst>
          </p:nvPr>
        </p:nvGraphicFramePr>
        <p:xfrm>
          <a:off x="380999" y="1524001"/>
          <a:ext cx="8381997" cy="4947366"/>
        </p:xfrm>
        <a:graphic>
          <a:graphicData uri="http://schemas.openxmlformats.org/drawingml/2006/table">
            <a:tbl>
              <a:tblPr firstRow="1" bandRow="1">
                <a:tableStyleId>{5940675A-B579-460E-94D1-54222C63F5DA}</a:tableStyleId>
              </a:tblPr>
              <a:tblGrid>
                <a:gridCol w="2793999">
                  <a:extLst>
                    <a:ext uri="{9D8B030D-6E8A-4147-A177-3AD203B41FA5}">
                      <a16:colId xmlns:a16="http://schemas.microsoft.com/office/drawing/2014/main" val="547942127"/>
                    </a:ext>
                  </a:extLst>
                </a:gridCol>
                <a:gridCol w="2159002">
                  <a:extLst>
                    <a:ext uri="{9D8B030D-6E8A-4147-A177-3AD203B41FA5}">
                      <a16:colId xmlns:a16="http://schemas.microsoft.com/office/drawing/2014/main" val="4138051411"/>
                    </a:ext>
                  </a:extLst>
                </a:gridCol>
                <a:gridCol w="3428996">
                  <a:extLst>
                    <a:ext uri="{9D8B030D-6E8A-4147-A177-3AD203B41FA5}">
                      <a16:colId xmlns:a16="http://schemas.microsoft.com/office/drawing/2014/main" val="2482780111"/>
                    </a:ext>
                  </a:extLst>
                </a:gridCol>
              </a:tblGrid>
              <a:tr h="485365">
                <a:tc>
                  <a:txBody>
                    <a:bodyPr/>
                    <a:lstStyle/>
                    <a:p>
                      <a:r>
                        <a:rPr lang="en-US" sz="2000" b="1" dirty="0">
                          <a:solidFill>
                            <a:srgbClr val="0070C0"/>
                          </a:solidFill>
                        </a:rPr>
                        <a:t>NRM Intervention </a:t>
                      </a:r>
                    </a:p>
                  </a:txBody>
                  <a:tcPr/>
                </a:tc>
                <a:tc>
                  <a:txBody>
                    <a:bodyPr/>
                    <a:lstStyle/>
                    <a:p>
                      <a:r>
                        <a:rPr lang="en-US" sz="2000" b="1" dirty="0">
                          <a:solidFill>
                            <a:srgbClr val="0070C0"/>
                          </a:solidFill>
                        </a:rPr>
                        <a:t>Impact Evaluation </a:t>
                      </a:r>
                    </a:p>
                  </a:txBody>
                  <a:tcPr/>
                </a:tc>
                <a:tc>
                  <a:txBody>
                    <a:bodyPr/>
                    <a:lstStyle/>
                    <a:p>
                      <a:r>
                        <a:rPr lang="en-US" sz="2000" b="1" dirty="0">
                          <a:solidFill>
                            <a:srgbClr val="0070C0"/>
                          </a:solidFill>
                        </a:rPr>
                        <a:t>Data sources </a:t>
                      </a:r>
                    </a:p>
                  </a:txBody>
                  <a:tcPr/>
                </a:tc>
                <a:extLst>
                  <a:ext uri="{0D108BD9-81ED-4DB2-BD59-A6C34878D82A}">
                    <a16:rowId xmlns:a16="http://schemas.microsoft.com/office/drawing/2014/main" val="576107327"/>
                  </a:ext>
                </a:extLst>
              </a:tr>
              <a:tr h="733834">
                <a:tc>
                  <a:txBody>
                    <a:bodyPr/>
                    <a:lstStyle/>
                    <a:p>
                      <a:r>
                        <a:rPr lang="en-US" sz="2000" dirty="0"/>
                        <a:t>Conservation Agriculture</a:t>
                      </a:r>
                    </a:p>
                  </a:txBody>
                  <a:tcPr/>
                </a:tc>
                <a:tc>
                  <a:txBody>
                    <a:bodyPr/>
                    <a:lstStyle/>
                    <a:p>
                      <a:r>
                        <a:rPr lang="en-US" sz="2000" dirty="0"/>
                        <a:t>Food security, yield, soil fertility</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t>Field data, household survey, extension office, NRM office</a:t>
                      </a:r>
                    </a:p>
                  </a:txBody>
                  <a:tcPr/>
                </a:tc>
                <a:extLst>
                  <a:ext uri="{0D108BD9-81ED-4DB2-BD59-A6C34878D82A}">
                    <a16:rowId xmlns:a16="http://schemas.microsoft.com/office/drawing/2014/main" val="3835779037"/>
                  </a:ext>
                </a:extLst>
              </a:tr>
              <a:tr h="762000">
                <a:tc>
                  <a:txBody>
                    <a:bodyPr/>
                    <a:lstStyle/>
                    <a:p>
                      <a:r>
                        <a:rPr lang="en-US" sz="2000" dirty="0"/>
                        <a:t>Organic fertilization </a:t>
                      </a:r>
                    </a:p>
                  </a:txBody>
                  <a:tcPr/>
                </a:tc>
                <a:tc>
                  <a:txBody>
                    <a:bodyPr/>
                    <a:lstStyle/>
                    <a:p>
                      <a:r>
                        <a:rPr lang="en-US" sz="2000" dirty="0"/>
                        <a:t>yield, soil fertility </a:t>
                      </a:r>
                    </a:p>
                  </a:txBody>
                  <a:tcPr/>
                </a:tc>
                <a:tc>
                  <a:txBody>
                    <a:bodyPr/>
                    <a:lstStyle/>
                    <a:p>
                      <a:r>
                        <a:rPr lang="en-US" sz="2000" dirty="0"/>
                        <a:t>Field data, household survey, extension office, NRM office</a:t>
                      </a:r>
                    </a:p>
                  </a:txBody>
                  <a:tcPr/>
                </a:tc>
                <a:extLst>
                  <a:ext uri="{0D108BD9-81ED-4DB2-BD59-A6C34878D82A}">
                    <a16:rowId xmlns:a16="http://schemas.microsoft.com/office/drawing/2014/main" val="1449471156"/>
                  </a:ext>
                </a:extLst>
              </a:tr>
              <a:tr h="954487">
                <a:tc>
                  <a:txBody>
                    <a:bodyPr/>
                    <a:lstStyle/>
                    <a:p>
                      <a:r>
                        <a:rPr lang="en-US" sz="2000" dirty="0"/>
                        <a:t>Water harvesting technologies </a:t>
                      </a:r>
                    </a:p>
                  </a:txBody>
                  <a:tcPr/>
                </a:tc>
                <a:tc>
                  <a:txBody>
                    <a:bodyPr/>
                    <a:lstStyle/>
                    <a:p>
                      <a:r>
                        <a:rPr lang="en-US" sz="2000" dirty="0"/>
                        <a:t>Food security, poverty, livestock feed, crop yield</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Field data, Household survey, NRM office, </a:t>
                      </a:r>
                      <a:r>
                        <a:rPr kumimoji="0" lang="en-US" sz="2000" b="0" i="0" u="none" strike="noStrike" kern="1200" cap="none" spc="0" normalizeH="0" baseline="0" noProof="0" dirty="0" err="1">
                          <a:ln>
                            <a:noFill/>
                          </a:ln>
                          <a:solidFill>
                            <a:prstClr val="black"/>
                          </a:solidFill>
                          <a:effectLst/>
                          <a:uLnTx/>
                          <a:uFillTx/>
                          <a:latin typeface="+mn-lt"/>
                          <a:ea typeface="+mn-ea"/>
                          <a:cs typeface="+mn-cs"/>
                        </a:rPr>
                        <a:t>BoFED</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2346408979"/>
                  </a:ext>
                </a:extLst>
              </a:tr>
              <a:tr h="954487">
                <a:tc>
                  <a:txBody>
                    <a:bodyPr/>
                    <a:lstStyle/>
                    <a:p>
                      <a:r>
                        <a:rPr lang="en-US" sz="2000" dirty="0"/>
                        <a:t>Mountain ecosystem management </a:t>
                      </a:r>
                    </a:p>
                  </a:txBody>
                  <a:tcPr/>
                </a:tc>
                <a:tc>
                  <a:txBody>
                    <a:bodyPr/>
                    <a:lstStyle/>
                    <a:p>
                      <a:r>
                        <a:rPr lang="en-US" sz="2000" dirty="0"/>
                        <a:t>Wetland </a:t>
                      </a:r>
                      <a:r>
                        <a:rPr lang="en-US" sz="2000" dirty="0" err="1"/>
                        <a:t>sust’y</a:t>
                      </a:r>
                      <a:r>
                        <a:rPr lang="en-US" sz="2000" dirty="0"/>
                        <a:t>, irrigation access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Field data, Household </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survey</a:t>
                      </a:r>
                      <a:r>
                        <a:rPr kumimoji="0" lang="en-US" sz="2000" b="0" i="0" u="none" strike="noStrike" kern="1200" cap="none" spc="0" normalizeH="0" baseline="0" noProof="0" dirty="0">
                          <a:ln>
                            <a:noFill/>
                          </a:ln>
                          <a:solidFill>
                            <a:prstClr val="black"/>
                          </a:solidFill>
                          <a:effectLst/>
                          <a:uLnTx/>
                          <a:uFillTx/>
                          <a:latin typeface="+mn-lt"/>
                          <a:ea typeface="+mn-ea"/>
                          <a:cs typeface="+mn-cs"/>
                        </a:rPr>
                        <a:t>, </a:t>
                      </a:r>
                      <a:r>
                        <a:rPr kumimoji="0" lang="en-US" sz="2000" b="0" i="0" u="none" strike="noStrike" kern="1200" cap="none" spc="0" normalizeH="0" baseline="0" noProof="0" dirty="0" err="1">
                          <a:ln>
                            <a:noFill/>
                          </a:ln>
                          <a:solidFill>
                            <a:prstClr val="black"/>
                          </a:solidFill>
                          <a:effectLst/>
                          <a:uLnTx/>
                          <a:uFillTx/>
                          <a:latin typeface="+mn-lt"/>
                          <a:ea typeface="+mn-ea"/>
                          <a:cs typeface="+mn-cs"/>
                        </a:rPr>
                        <a:t>BoIWE</a:t>
                      </a:r>
                      <a:r>
                        <a:rPr kumimoji="0" lang="en-US" sz="2000" b="0" i="0" u="none" strike="noStrike" kern="1200" cap="none" spc="0" normalizeH="0" baseline="0" noProof="0" dirty="0">
                          <a:ln>
                            <a:noFill/>
                          </a:ln>
                          <a:solidFill>
                            <a:prstClr val="black"/>
                          </a:solidFill>
                          <a:effectLst/>
                          <a:uLnTx/>
                          <a:uFillTx/>
                          <a:latin typeface="+mn-lt"/>
                          <a:ea typeface="+mn-ea"/>
                          <a:cs typeface="+mn-cs"/>
                        </a:rPr>
                        <a:t>, NRM </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office</a:t>
                      </a:r>
                    </a:p>
                  </a:txBody>
                  <a:tcPr/>
                </a:tc>
                <a:extLst>
                  <a:ext uri="{0D108BD9-81ED-4DB2-BD59-A6C34878D82A}">
                    <a16:rowId xmlns:a16="http://schemas.microsoft.com/office/drawing/2014/main" val="3567177347"/>
                  </a:ext>
                </a:extLst>
              </a:tr>
              <a:tr h="954487">
                <a:tc>
                  <a:txBody>
                    <a:bodyPr/>
                    <a:lstStyle/>
                    <a:p>
                      <a:r>
                        <a:rPr lang="en-US" sz="2000" dirty="0"/>
                        <a:t>Tree plantation </a:t>
                      </a:r>
                    </a:p>
                  </a:txBody>
                  <a:tcPr/>
                </a:tc>
                <a:tc>
                  <a:txBody>
                    <a:bodyPr/>
                    <a:lstStyle/>
                    <a:p>
                      <a:r>
                        <a:rPr lang="en-US" sz="2000" dirty="0"/>
                        <a:t>Soil fertility, vegetative cover, wildlife</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Field survey, Household survey,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BoIWE</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NRM office</a:t>
                      </a:r>
                    </a:p>
                  </a:txBody>
                  <a:tcPr/>
                </a:tc>
                <a:extLst>
                  <a:ext uri="{0D108BD9-81ED-4DB2-BD59-A6C34878D82A}">
                    <a16:rowId xmlns:a16="http://schemas.microsoft.com/office/drawing/2014/main" val="3580792182"/>
                  </a:ext>
                </a:extLst>
              </a:tr>
            </a:tbl>
          </a:graphicData>
        </a:graphic>
      </p:graphicFrame>
    </p:spTree>
    <p:extLst>
      <p:ext uri="{BB962C8B-B14F-4D97-AF65-F5344CB8AC3E}">
        <p14:creationId xmlns:p14="http://schemas.microsoft.com/office/powerpoint/2010/main" val="3345213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07CD53-EEFA-42B5-ACE3-3C31F3BA4F5B}"/>
              </a:ext>
            </a:extLst>
          </p:cNvPr>
          <p:cNvSpPr/>
          <p:nvPr/>
        </p:nvSpPr>
        <p:spPr>
          <a:xfrm>
            <a:off x="625809" y="838200"/>
            <a:ext cx="7892379" cy="461665"/>
          </a:xfrm>
          <a:prstGeom prst="rect">
            <a:avLst/>
          </a:prstGeom>
        </p:spPr>
        <p:txBody>
          <a:bodyPr wrap="square">
            <a:spAutoFit/>
          </a:bodyPr>
          <a:lstStyle/>
          <a:p>
            <a:pPr marL="342900" indent="-342900" algn="just">
              <a:buFont typeface="Wingdings" panose="05000000000000000000" pitchFamily="2" charset="2"/>
              <a:buChar char="v"/>
            </a:pPr>
            <a:r>
              <a:rPr lang="en-US" sz="2400" b="1" dirty="0"/>
              <a:t> Examples </a:t>
            </a:r>
            <a:r>
              <a:rPr lang="en-US" sz="2400" b="1"/>
              <a:t>of Macro </a:t>
            </a:r>
            <a:r>
              <a:rPr lang="en-US" sz="2400" b="1" dirty="0"/>
              <a:t>“Intervention-Impact” scenarios </a:t>
            </a:r>
          </a:p>
        </p:txBody>
      </p:sp>
      <p:graphicFrame>
        <p:nvGraphicFramePr>
          <p:cNvPr id="2" name="Table 1">
            <a:extLst>
              <a:ext uri="{FF2B5EF4-FFF2-40B4-BE49-F238E27FC236}">
                <a16:creationId xmlns:a16="http://schemas.microsoft.com/office/drawing/2014/main" id="{6B83335E-5FAB-4937-9A14-D7B1790CC6A8}"/>
              </a:ext>
            </a:extLst>
          </p:cNvPr>
          <p:cNvGraphicFramePr>
            <a:graphicFrameLocks noGrp="1"/>
          </p:cNvGraphicFramePr>
          <p:nvPr>
            <p:extLst>
              <p:ext uri="{D42A27DB-BD31-4B8C-83A1-F6EECF244321}">
                <p14:modId xmlns:p14="http://schemas.microsoft.com/office/powerpoint/2010/main" val="1721913896"/>
              </p:ext>
            </p:extLst>
          </p:nvPr>
        </p:nvGraphicFramePr>
        <p:xfrm>
          <a:off x="304800" y="1905000"/>
          <a:ext cx="8610599" cy="3810000"/>
        </p:xfrm>
        <a:graphic>
          <a:graphicData uri="http://schemas.openxmlformats.org/drawingml/2006/table">
            <a:tbl>
              <a:tblPr firstRow="1" bandRow="1">
                <a:tableStyleId>{5940675A-B579-460E-94D1-54222C63F5DA}</a:tableStyleId>
              </a:tblPr>
              <a:tblGrid>
                <a:gridCol w="2819400">
                  <a:extLst>
                    <a:ext uri="{9D8B030D-6E8A-4147-A177-3AD203B41FA5}">
                      <a16:colId xmlns:a16="http://schemas.microsoft.com/office/drawing/2014/main" val="547942127"/>
                    </a:ext>
                  </a:extLst>
                </a:gridCol>
                <a:gridCol w="3352800">
                  <a:extLst>
                    <a:ext uri="{9D8B030D-6E8A-4147-A177-3AD203B41FA5}">
                      <a16:colId xmlns:a16="http://schemas.microsoft.com/office/drawing/2014/main" val="4138051411"/>
                    </a:ext>
                  </a:extLst>
                </a:gridCol>
                <a:gridCol w="2438399">
                  <a:extLst>
                    <a:ext uri="{9D8B030D-6E8A-4147-A177-3AD203B41FA5}">
                      <a16:colId xmlns:a16="http://schemas.microsoft.com/office/drawing/2014/main" val="665231962"/>
                    </a:ext>
                  </a:extLst>
                </a:gridCol>
              </a:tblGrid>
              <a:tr h="370840">
                <a:tc>
                  <a:txBody>
                    <a:bodyPr/>
                    <a:lstStyle/>
                    <a:p>
                      <a:r>
                        <a:rPr lang="en-US" sz="2000" b="1" dirty="0">
                          <a:solidFill>
                            <a:srgbClr val="0070C0"/>
                          </a:solidFill>
                        </a:rPr>
                        <a:t>NRM Intervention </a:t>
                      </a:r>
                    </a:p>
                  </a:txBody>
                  <a:tcPr/>
                </a:tc>
                <a:tc>
                  <a:txBody>
                    <a:bodyPr/>
                    <a:lstStyle/>
                    <a:p>
                      <a:r>
                        <a:rPr lang="en-US" sz="2000" b="1" dirty="0">
                          <a:solidFill>
                            <a:srgbClr val="0070C0"/>
                          </a:solidFill>
                        </a:rPr>
                        <a:t>Impact Evaluation </a:t>
                      </a:r>
                    </a:p>
                  </a:txBody>
                  <a:tcPr/>
                </a:tc>
                <a:tc>
                  <a:txBody>
                    <a:bodyPr/>
                    <a:lstStyle/>
                    <a:p>
                      <a:r>
                        <a:rPr lang="en-US" sz="2000" b="1" dirty="0">
                          <a:solidFill>
                            <a:srgbClr val="0070C0"/>
                          </a:solidFill>
                        </a:rPr>
                        <a:t>Data sources </a:t>
                      </a:r>
                    </a:p>
                    <a:p>
                      <a:r>
                        <a:rPr lang="en-US" sz="2000" b="1" dirty="0">
                          <a:solidFill>
                            <a:srgbClr val="0070C0"/>
                          </a:solidFill>
                        </a:rPr>
                        <a:t>(time series )</a:t>
                      </a:r>
                    </a:p>
                  </a:txBody>
                  <a:tcPr/>
                </a:tc>
                <a:extLst>
                  <a:ext uri="{0D108BD9-81ED-4DB2-BD59-A6C34878D82A}">
                    <a16:rowId xmlns:a16="http://schemas.microsoft.com/office/drawing/2014/main" val="576107327"/>
                  </a:ext>
                </a:extLst>
              </a:tr>
              <a:tr h="370840">
                <a:tc>
                  <a:txBody>
                    <a:bodyPr/>
                    <a:lstStyle/>
                    <a:p>
                      <a:r>
                        <a:rPr lang="en-US" sz="2000" dirty="0"/>
                        <a:t>National parks expansion </a:t>
                      </a:r>
                    </a:p>
                  </a:txBody>
                  <a:tcPr/>
                </a:tc>
                <a:tc>
                  <a:txBody>
                    <a:bodyPr/>
                    <a:lstStyle/>
                    <a:p>
                      <a:r>
                        <a:rPr lang="en-US" sz="2000" dirty="0"/>
                        <a:t>Tourism revenue, national income, employment, wages, </a:t>
                      </a:r>
                    </a:p>
                  </a:txBody>
                  <a:tcPr/>
                </a:tc>
                <a:tc>
                  <a:txBody>
                    <a:bodyPr/>
                    <a:lstStyle/>
                    <a:p>
                      <a:r>
                        <a:rPr lang="en-US" sz="2000" dirty="0"/>
                        <a:t>Tourism office, </a:t>
                      </a:r>
                      <a:r>
                        <a:rPr lang="en-US" sz="2000" dirty="0" err="1"/>
                        <a:t>MoFED</a:t>
                      </a:r>
                      <a:r>
                        <a:rPr lang="en-US" sz="2000" dirty="0"/>
                        <a:t>, HICES, EWCA</a:t>
                      </a:r>
                    </a:p>
                  </a:txBody>
                  <a:tcPr/>
                </a:tc>
                <a:extLst>
                  <a:ext uri="{0D108BD9-81ED-4DB2-BD59-A6C34878D82A}">
                    <a16:rowId xmlns:a16="http://schemas.microsoft.com/office/drawing/2014/main" val="1449471156"/>
                  </a:ext>
                </a:extLst>
              </a:tr>
              <a:tr h="370840">
                <a:tc>
                  <a:txBody>
                    <a:bodyPr/>
                    <a:lstStyle/>
                    <a:p>
                      <a:r>
                        <a:rPr lang="en-US" sz="2000" dirty="0"/>
                        <a:t>Biodiversity conservation </a:t>
                      </a:r>
                    </a:p>
                  </a:txBody>
                  <a:tcPr/>
                </a:tc>
                <a:tc>
                  <a:txBody>
                    <a:bodyPr/>
                    <a:lstStyle/>
                    <a:p>
                      <a:r>
                        <a:rPr lang="en-US" sz="2000" dirty="0"/>
                        <a:t>Economic growth, species richness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MoFED</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BoFED</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EWCA, EIB</a:t>
                      </a:r>
                    </a:p>
                  </a:txBody>
                  <a:tcPr/>
                </a:tc>
                <a:extLst>
                  <a:ext uri="{0D108BD9-81ED-4DB2-BD59-A6C34878D82A}">
                    <a16:rowId xmlns:a16="http://schemas.microsoft.com/office/drawing/2014/main" val="2346408979"/>
                  </a:ext>
                </a:extLst>
              </a:tr>
              <a:tr h="228600">
                <a:tc>
                  <a:txBody>
                    <a:bodyPr/>
                    <a:lstStyle/>
                    <a:p>
                      <a:r>
                        <a:rPr lang="en-US" sz="2000" dirty="0"/>
                        <a:t>Mountain ecosystem management </a:t>
                      </a:r>
                    </a:p>
                  </a:txBody>
                  <a:tcPr/>
                </a:tc>
                <a:tc>
                  <a:txBody>
                    <a:bodyPr/>
                    <a:lstStyle/>
                    <a:p>
                      <a:r>
                        <a:rPr lang="en-US" sz="2000" dirty="0"/>
                        <a:t>Irrigation water + Hydropower sustainability</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MoEFCC</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MoFED</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HICES,</a:t>
                      </a:r>
                    </a:p>
                  </a:txBody>
                  <a:tcPr/>
                </a:tc>
                <a:extLst>
                  <a:ext uri="{0D108BD9-81ED-4DB2-BD59-A6C34878D82A}">
                    <a16:rowId xmlns:a16="http://schemas.microsoft.com/office/drawing/2014/main" val="3567177347"/>
                  </a:ext>
                </a:extLst>
              </a:tr>
              <a:tr h="228600">
                <a:tc>
                  <a:txBody>
                    <a:bodyPr/>
                    <a:lstStyle/>
                    <a:p>
                      <a:r>
                        <a:rPr lang="en-US" sz="2000" dirty="0"/>
                        <a:t>Eco-tourism investment </a:t>
                      </a:r>
                    </a:p>
                  </a:txBody>
                  <a:tcPr/>
                </a:tc>
                <a:tc>
                  <a:txBody>
                    <a:bodyPr/>
                    <a:lstStyle/>
                    <a:p>
                      <a:r>
                        <a:rPr lang="en-US" sz="2000" dirty="0"/>
                        <a:t>Aggregate consumption, national income, public spending, ..)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EWCA, Tourism office,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MoFED</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580792182"/>
                  </a:ext>
                </a:extLst>
              </a:tr>
            </a:tbl>
          </a:graphicData>
        </a:graphic>
      </p:graphicFrame>
    </p:spTree>
    <p:extLst>
      <p:ext uri="{BB962C8B-B14F-4D97-AF65-F5344CB8AC3E}">
        <p14:creationId xmlns:p14="http://schemas.microsoft.com/office/powerpoint/2010/main" val="8779084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718220" y="762000"/>
            <a:ext cx="6678623" cy="646331"/>
          </a:xfrm>
          <a:prstGeom prst="rect">
            <a:avLst/>
          </a:prstGeom>
        </p:spPr>
        <p:txBody>
          <a:bodyPr wrap="none">
            <a:spAutoFit/>
          </a:bodyPr>
          <a:lstStyle/>
          <a:p>
            <a:r>
              <a:rPr lang="en-US" sz="3600" b="1" dirty="0">
                <a:solidFill>
                  <a:srgbClr val="0070C0"/>
                </a:solidFill>
                <a:latin typeface="Trebuchet MS" panose="020B0603020202020204" pitchFamily="34" charset="0"/>
                <a:cs typeface="Times New Roman" pitchFamily="18" charset="0"/>
              </a:rPr>
              <a:t>4. Multicriteria Analysis (MCA)</a:t>
            </a:r>
            <a:endParaRPr lang="en-US" sz="3600" dirty="0">
              <a:latin typeface="Trebuchet MS" panose="020B0603020202020204" pitchFamily="34" charset="0"/>
            </a:endParaRPr>
          </a:p>
        </p:txBody>
      </p:sp>
      <p:sp>
        <p:nvSpPr>
          <p:cNvPr id="2" name="Rectangle 1">
            <a:extLst>
              <a:ext uri="{FF2B5EF4-FFF2-40B4-BE49-F238E27FC236}">
                <a16:creationId xmlns:a16="http://schemas.microsoft.com/office/drawing/2014/main" id="{9034849F-1F1C-45EE-9102-015C7469D66C}"/>
              </a:ext>
            </a:extLst>
          </p:cNvPr>
          <p:cNvSpPr/>
          <p:nvPr/>
        </p:nvSpPr>
        <p:spPr>
          <a:xfrm>
            <a:off x="457200" y="1981200"/>
            <a:ext cx="8153400" cy="4467057"/>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en-US" sz="2400" b="1" dirty="0">
                <a:solidFill>
                  <a:srgbClr val="000000"/>
                </a:solidFill>
              </a:rPr>
              <a:t>CBA</a:t>
            </a:r>
            <a:r>
              <a:rPr lang="en-US" sz="2400" dirty="0">
                <a:solidFill>
                  <a:srgbClr val="000000"/>
                </a:solidFill>
              </a:rPr>
              <a:t> is applied for strategies that have clearly identified,</a:t>
            </a:r>
            <a:br>
              <a:rPr lang="en-US" sz="2400" dirty="0">
                <a:solidFill>
                  <a:srgbClr val="000000"/>
                </a:solidFill>
              </a:rPr>
            </a:br>
            <a:r>
              <a:rPr lang="en-US" sz="2400" b="1" dirty="0">
                <a:solidFill>
                  <a:srgbClr val="000000"/>
                </a:solidFill>
              </a:rPr>
              <a:t>quantifiable</a:t>
            </a:r>
            <a:r>
              <a:rPr lang="en-US" sz="2400" dirty="0">
                <a:solidFill>
                  <a:srgbClr val="000000"/>
                </a:solidFill>
              </a:rPr>
              <a:t> outputs and </a:t>
            </a:r>
            <a:r>
              <a:rPr lang="en-US" sz="2400" b="1" dirty="0">
                <a:solidFill>
                  <a:srgbClr val="000000"/>
                </a:solidFill>
              </a:rPr>
              <a:t>monetary</a:t>
            </a:r>
            <a:r>
              <a:rPr lang="en-US" sz="2400" dirty="0">
                <a:solidFill>
                  <a:srgbClr val="000000"/>
                </a:solidFill>
              </a:rPr>
              <a:t> values. </a:t>
            </a:r>
          </a:p>
          <a:p>
            <a:pPr marL="285750" indent="-285750" algn="just">
              <a:lnSpc>
                <a:spcPct val="150000"/>
              </a:lnSpc>
              <a:buFont typeface="Wingdings" panose="05000000000000000000" pitchFamily="2" charset="2"/>
              <a:buChar char="ü"/>
            </a:pPr>
            <a:endParaRPr lang="en-US" sz="2400" dirty="0">
              <a:solidFill>
                <a:srgbClr val="000000"/>
              </a:solidFill>
            </a:endParaRPr>
          </a:p>
          <a:p>
            <a:pPr marL="285750" indent="-285750" algn="just">
              <a:lnSpc>
                <a:spcPct val="150000"/>
              </a:lnSpc>
              <a:buFont typeface="Wingdings" panose="05000000000000000000" pitchFamily="2" charset="2"/>
              <a:buChar char="ü"/>
            </a:pPr>
            <a:r>
              <a:rPr lang="en-US" sz="2400" b="1" dirty="0">
                <a:solidFill>
                  <a:srgbClr val="000000"/>
                </a:solidFill>
              </a:rPr>
              <a:t>CEA</a:t>
            </a:r>
            <a:r>
              <a:rPr lang="en-US" sz="2400" dirty="0">
                <a:solidFill>
                  <a:srgbClr val="000000"/>
                </a:solidFill>
              </a:rPr>
              <a:t> is more useful approach if outputs can be </a:t>
            </a:r>
            <a:r>
              <a:rPr lang="en-US" sz="2400" b="1" dirty="0">
                <a:solidFill>
                  <a:srgbClr val="000000"/>
                </a:solidFill>
              </a:rPr>
              <a:t>quantified</a:t>
            </a:r>
            <a:r>
              <a:rPr lang="en-US" sz="2400" dirty="0">
                <a:solidFill>
                  <a:srgbClr val="000000"/>
                </a:solidFill>
              </a:rPr>
              <a:t> but difficult to value in </a:t>
            </a:r>
            <a:r>
              <a:rPr lang="en-US" sz="2400" b="1" dirty="0">
                <a:solidFill>
                  <a:srgbClr val="000000"/>
                </a:solidFill>
              </a:rPr>
              <a:t>monetary</a:t>
            </a:r>
            <a:r>
              <a:rPr lang="en-US" sz="2400" dirty="0">
                <a:solidFill>
                  <a:srgbClr val="000000"/>
                </a:solidFill>
              </a:rPr>
              <a:t> terms. </a:t>
            </a:r>
          </a:p>
          <a:p>
            <a:pPr marL="285750" indent="-285750" algn="just">
              <a:lnSpc>
                <a:spcPct val="150000"/>
              </a:lnSpc>
              <a:buFont typeface="Wingdings" panose="05000000000000000000" pitchFamily="2" charset="2"/>
              <a:buChar char="ü"/>
            </a:pPr>
            <a:endParaRPr lang="en-US" sz="2400" dirty="0">
              <a:solidFill>
                <a:srgbClr val="000000"/>
              </a:solidFill>
            </a:endParaRPr>
          </a:p>
          <a:p>
            <a:pPr marL="285750" indent="-285750" algn="just">
              <a:lnSpc>
                <a:spcPct val="150000"/>
              </a:lnSpc>
              <a:buFont typeface="Wingdings" panose="05000000000000000000" pitchFamily="2" charset="2"/>
              <a:buChar char="ü"/>
            </a:pPr>
            <a:r>
              <a:rPr lang="en-US" sz="2400" dirty="0">
                <a:solidFill>
                  <a:srgbClr val="000000"/>
                </a:solidFill>
              </a:rPr>
              <a:t>Both, CBA &amp; CEA considers only </a:t>
            </a:r>
            <a:r>
              <a:rPr lang="en-US" sz="2400" b="1" dirty="0">
                <a:solidFill>
                  <a:srgbClr val="000000"/>
                </a:solidFill>
              </a:rPr>
              <a:t>economic</a:t>
            </a:r>
            <a:r>
              <a:rPr lang="en-US" sz="2400" dirty="0">
                <a:solidFill>
                  <a:srgbClr val="000000"/>
                </a:solidFill>
              </a:rPr>
              <a:t> criteria leaving </a:t>
            </a:r>
            <a:r>
              <a:rPr lang="en-US" sz="2400" b="1" dirty="0">
                <a:solidFill>
                  <a:srgbClr val="000000"/>
                </a:solidFill>
              </a:rPr>
              <a:t>non-economic questions</a:t>
            </a:r>
            <a:r>
              <a:rPr lang="en-US" sz="2400" dirty="0">
                <a:solidFill>
                  <a:srgbClr val="000000"/>
                </a:solidFill>
              </a:rPr>
              <a:t> not answered!</a:t>
            </a:r>
          </a:p>
        </p:txBody>
      </p:sp>
    </p:spTree>
    <p:extLst>
      <p:ext uri="{BB962C8B-B14F-4D97-AF65-F5344CB8AC3E}">
        <p14:creationId xmlns:p14="http://schemas.microsoft.com/office/powerpoint/2010/main" val="39139741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34849F-1F1C-45EE-9102-015C7469D66C}"/>
              </a:ext>
            </a:extLst>
          </p:cNvPr>
          <p:cNvSpPr/>
          <p:nvPr/>
        </p:nvSpPr>
        <p:spPr>
          <a:xfrm>
            <a:off x="457200" y="728950"/>
            <a:ext cx="8153400" cy="3913059"/>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en-US" sz="2400" dirty="0">
                <a:solidFill>
                  <a:srgbClr val="000000"/>
                </a:solidFill>
              </a:rPr>
              <a:t>What if </a:t>
            </a:r>
            <a:r>
              <a:rPr lang="en-US" sz="2400" b="1" dirty="0">
                <a:solidFill>
                  <a:srgbClr val="000000"/>
                </a:solidFill>
              </a:rPr>
              <a:t>project outputs</a:t>
            </a:r>
            <a:r>
              <a:rPr lang="en-US" sz="2400" dirty="0">
                <a:solidFill>
                  <a:srgbClr val="000000"/>
                </a:solidFill>
              </a:rPr>
              <a:t> are non-economic (neither </a:t>
            </a:r>
            <a:r>
              <a:rPr lang="en-US" sz="2400" b="1" dirty="0">
                <a:solidFill>
                  <a:srgbClr val="000000"/>
                </a:solidFill>
              </a:rPr>
              <a:t>quantifiable</a:t>
            </a:r>
            <a:r>
              <a:rPr lang="en-US" sz="2400" dirty="0">
                <a:solidFill>
                  <a:srgbClr val="000000"/>
                </a:solidFill>
              </a:rPr>
              <a:t> nor </a:t>
            </a:r>
            <a:r>
              <a:rPr lang="en-US" sz="2400" b="1" dirty="0">
                <a:solidFill>
                  <a:srgbClr val="000000"/>
                </a:solidFill>
              </a:rPr>
              <a:t>monetizable)</a:t>
            </a:r>
            <a:r>
              <a:rPr lang="en-US" sz="2400" dirty="0">
                <a:solidFill>
                  <a:srgbClr val="000000"/>
                </a:solidFill>
              </a:rPr>
              <a:t>? </a:t>
            </a:r>
          </a:p>
          <a:p>
            <a:pPr marL="285750" indent="-285750" algn="just">
              <a:lnSpc>
                <a:spcPct val="150000"/>
              </a:lnSpc>
              <a:buFont typeface="Wingdings" panose="05000000000000000000" pitchFamily="2" charset="2"/>
              <a:buChar char="ü"/>
            </a:pPr>
            <a:endParaRPr lang="en-US" sz="2400" b="1" dirty="0">
              <a:solidFill>
                <a:srgbClr val="0070C0"/>
              </a:solidFill>
            </a:endParaRPr>
          </a:p>
          <a:p>
            <a:pPr marL="285750" indent="-285750" algn="just">
              <a:lnSpc>
                <a:spcPct val="150000"/>
              </a:lnSpc>
              <a:buFont typeface="Wingdings" panose="05000000000000000000" pitchFamily="2" charset="2"/>
              <a:buChar char="ü"/>
            </a:pPr>
            <a:r>
              <a:rPr lang="en-US" sz="2400" b="1" dirty="0">
                <a:solidFill>
                  <a:srgbClr val="0070C0"/>
                </a:solidFill>
              </a:rPr>
              <a:t>Multi-criteria analysis (MCA) is preferred. </a:t>
            </a:r>
          </a:p>
          <a:p>
            <a:pPr marL="285750" indent="-285750" algn="just">
              <a:lnSpc>
                <a:spcPct val="150000"/>
              </a:lnSpc>
              <a:buFont typeface="Wingdings" panose="05000000000000000000" pitchFamily="2" charset="2"/>
              <a:buChar char="ü"/>
            </a:pPr>
            <a:endParaRPr lang="en-US" sz="2400" b="1" dirty="0">
              <a:solidFill>
                <a:srgbClr val="0070C0"/>
              </a:solidFill>
            </a:endParaRPr>
          </a:p>
          <a:p>
            <a:pPr marL="285750" indent="-285750" algn="just">
              <a:lnSpc>
                <a:spcPct val="150000"/>
              </a:lnSpc>
              <a:buFont typeface="Wingdings" panose="05000000000000000000" pitchFamily="2" charset="2"/>
              <a:buChar char="ü"/>
            </a:pPr>
            <a:r>
              <a:rPr lang="en-US" sz="2400" dirty="0"/>
              <a:t>MCA is an innovative approach to guide </a:t>
            </a:r>
            <a:r>
              <a:rPr lang="en-US" sz="2400" b="1" dirty="0"/>
              <a:t>priority setting </a:t>
            </a:r>
            <a:r>
              <a:rPr lang="en-US" sz="2400" dirty="0"/>
              <a:t>in national </a:t>
            </a:r>
            <a:r>
              <a:rPr lang="en-US" sz="2400" b="1" dirty="0"/>
              <a:t>policy </a:t>
            </a:r>
            <a:r>
              <a:rPr lang="en-US" sz="2400" dirty="0"/>
              <a:t>and </a:t>
            </a:r>
            <a:r>
              <a:rPr lang="en-US" sz="2400" b="1" dirty="0"/>
              <a:t>planning. </a:t>
            </a:r>
          </a:p>
        </p:txBody>
      </p:sp>
    </p:spTree>
    <p:extLst>
      <p:ext uri="{BB962C8B-B14F-4D97-AF65-F5344CB8AC3E}">
        <p14:creationId xmlns:p14="http://schemas.microsoft.com/office/powerpoint/2010/main" val="1697626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B04829-5524-4084-8717-92B9D34768E5}"/>
              </a:ext>
            </a:extLst>
          </p:cNvPr>
          <p:cNvSpPr/>
          <p:nvPr/>
        </p:nvSpPr>
        <p:spPr>
          <a:xfrm>
            <a:off x="228600" y="1143000"/>
            <a:ext cx="8686800" cy="3902479"/>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dirty="0">
                <a:solidFill>
                  <a:srgbClr val="000000"/>
                </a:solidFill>
                <a:latin typeface="Trebuchet MS" panose="020B0603020202020204" pitchFamily="34" charset="0"/>
              </a:rPr>
              <a:t>Economic evaluation comparatively analyses the </a:t>
            </a:r>
            <a:r>
              <a:rPr lang="en-US" sz="2400" b="1" dirty="0">
                <a:solidFill>
                  <a:srgbClr val="000000"/>
                </a:solidFill>
                <a:latin typeface="Trebuchet MS" panose="020B0603020202020204" pitchFamily="34" charset="0"/>
              </a:rPr>
              <a:t>costs</a:t>
            </a:r>
            <a:r>
              <a:rPr lang="en-US" sz="2400" dirty="0">
                <a:solidFill>
                  <a:srgbClr val="000000"/>
                </a:solidFill>
                <a:latin typeface="Trebuchet MS" panose="020B0603020202020204" pitchFamily="34" charset="0"/>
              </a:rPr>
              <a:t> and </a:t>
            </a:r>
            <a:r>
              <a:rPr lang="en-US" sz="2400" b="1" dirty="0">
                <a:solidFill>
                  <a:srgbClr val="000000"/>
                </a:solidFill>
                <a:latin typeface="Trebuchet MS" panose="020B0603020202020204" pitchFamily="34" charset="0"/>
              </a:rPr>
              <a:t>effects</a:t>
            </a:r>
            <a:r>
              <a:rPr lang="en-US" sz="2400" dirty="0">
                <a:solidFill>
                  <a:srgbClr val="000000"/>
                </a:solidFill>
                <a:latin typeface="Trebuchet MS" panose="020B0603020202020204" pitchFamily="34" charset="0"/>
              </a:rPr>
              <a:t> of two or more </a:t>
            </a:r>
            <a:r>
              <a:rPr lang="en-US" sz="2400" b="1" dirty="0">
                <a:solidFill>
                  <a:srgbClr val="000000"/>
                </a:solidFill>
                <a:latin typeface="Trebuchet MS" panose="020B0603020202020204" pitchFamily="34" charset="0"/>
              </a:rPr>
              <a:t>interventions</a:t>
            </a:r>
            <a:r>
              <a:rPr lang="en-US" sz="2400" dirty="0">
                <a:solidFill>
                  <a:srgbClr val="000000"/>
                </a:solidFill>
                <a:latin typeface="Trebuchet MS" panose="020B0603020202020204" pitchFamily="34" charset="0"/>
              </a:rPr>
              <a:t>.</a:t>
            </a:r>
          </a:p>
          <a:p>
            <a:pPr marL="342900" indent="-342900" algn="just">
              <a:lnSpc>
                <a:spcPct val="150000"/>
              </a:lnSpc>
              <a:buFont typeface="Wingdings" panose="05000000000000000000" pitchFamily="2" charset="2"/>
              <a:buChar char="ü"/>
            </a:pPr>
            <a:endParaRPr lang="en-US" sz="2400" dirty="0">
              <a:solidFill>
                <a:srgbClr val="000000"/>
              </a:solidFill>
              <a:latin typeface="Trebuchet MS" panose="020B0603020202020204" pitchFamily="34" charset="0"/>
            </a:endParaRPr>
          </a:p>
          <a:p>
            <a:pPr marL="342900" indent="-342900" algn="just">
              <a:lnSpc>
                <a:spcPct val="150000"/>
              </a:lnSpc>
              <a:buFont typeface="Wingdings" panose="05000000000000000000" pitchFamily="2" charset="2"/>
              <a:buChar char="ü"/>
            </a:pPr>
            <a:endParaRPr lang="en-US" sz="2400" dirty="0">
              <a:solidFill>
                <a:srgbClr val="000000"/>
              </a:solidFill>
              <a:latin typeface="Trebuchet MS" panose="020B0603020202020204" pitchFamily="34" charset="0"/>
            </a:endParaRPr>
          </a:p>
          <a:p>
            <a:pPr marL="342900" indent="-342900" algn="just">
              <a:lnSpc>
                <a:spcPct val="150000"/>
              </a:lnSpc>
              <a:buFont typeface="Wingdings" panose="05000000000000000000" pitchFamily="2" charset="2"/>
              <a:buChar char="ü"/>
            </a:pPr>
            <a:r>
              <a:rPr lang="en-US" sz="2400" dirty="0">
                <a:solidFill>
                  <a:srgbClr val="000000"/>
                </a:solidFill>
                <a:latin typeface="Trebuchet MS" panose="020B0603020202020204" pitchFamily="34" charset="0"/>
              </a:rPr>
              <a:t>A </a:t>
            </a:r>
            <a:r>
              <a:rPr lang="en-US" sz="2400" u="sng" dirty="0">
                <a:solidFill>
                  <a:srgbClr val="000000"/>
                </a:solidFill>
                <a:latin typeface="Trebuchet MS" panose="020B0603020202020204" pitchFamily="34" charset="0"/>
              </a:rPr>
              <a:t>new intervention</a:t>
            </a:r>
            <a:r>
              <a:rPr lang="en-US" sz="2400" dirty="0">
                <a:solidFill>
                  <a:srgbClr val="000000"/>
                </a:solidFill>
                <a:latin typeface="Trebuchet MS" panose="020B0603020202020204" pitchFamily="34" charset="0"/>
              </a:rPr>
              <a:t> is compared with the </a:t>
            </a:r>
            <a:r>
              <a:rPr lang="en-US" sz="2400" u="sng" dirty="0">
                <a:solidFill>
                  <a:srgbClr val="000000"/>
                </a:solidFill>
                <a:latin typeface="Trebuchet MS" panose="020B0603020202020204" pitchFamily="34" charset="0"/>
              </a:rPr>
              <a:t>existing</a:t>
            </a:r>
            <a:r>
              <a:rPr lang="en-US" sz="2400" b="1" dirty="0">
                <a:solidFill>
                  <a:srgbClr val="000000"/>
                </a:solidFill>
                <a:latin typeface="Trebuchet MS" panose="020B0603020202020204" pitchFamily="34" charset="0"/>
              </a:rPr>
              <a:t> </a:t>
            </a:r>
            <a:r>
              <a:rPr lang="en-US" sz="2400" dirty="0">
                <a:solidFill>
                  <a:srgbClr val="000000"/>
                </a:solidFill>
                <a:latin typeface="Trebuchet MS" panose="020B0603020202020204" pitchFamily="34" charset="0"/>
              </a:rPr>
              <a:t>natural resource management strategy/</a:t>
            </a:r>
            <a:r>
              <a:rPr lang="en-US" sz="2400" dirty="0" err="1">
                <a:solidFill>
                  <a:srgbClr val="000000"/>
                </a:solidFill>
                <a:latin typeface="Trebuchet MS" panose="020B0603020202020204" pitchFamily="34" charset="0"/>
              </a:rPr>
              <a:t>ies</a:t>
            </a:r>
            <a:r>
              <a:rPr lang="en-US" sz="2400" dirty="0">
                <a:solidFill>
                  <a:srgbClr val="000000"/>
                </a:solidFill>
                <a:latin typeface="Trebuchet MS" panose="020B0603020202020204" pitchFamily="34" charset="0"/>
              </a:rPr>
              <a:t> (the standard intervention or no intervention at all). </a:t>
            </a:r>
            <a:endParaRPr lang="en-US" sz="2400" dirty="0">
              <a:latin typeface="Trebuchet MS" panose="020B0603020202020204" pitchFamily="34" charset="0"/>
            </a:endParaRPr>
          </a:p>
        </p:txBody>
      </p:sp>
    </p:spTree>
    <p:extLst>
      <p:ext uri="{BB962C8B-B14F-4D97-AF65-F5344CB8AC3E}">
        <p14:creationId xmlns:p14="http://schemas.microsoft.com/office/powerpoint/2010/main" val="18188849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34849F-1F1C-45EE-9102-015C7469D66C}"/>
              </a:ext>
            </a:extLst>
          </p:cNvPr>
          <p:cNvSpPr/>
          <p:nvPr/>
        </p:nvSpPr>
        <p:spPr>
          <a:xfrm>
            <a:off x="457200" y="728950"/>
            <a:ext cx="7663780" cy="3913059"/>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en-US" sz="2400" dirty="0">
                <a:solidFill>
                  <a:srgbClr val="000000"/>
                </a:solidFill>
              </a:rPr>
              <a:t>Where outputs cannot easily be </a:t>
            </a:r>
            <a:r>
              <a:rPr lang="en-US" sz="2400" b="1" dirty="0">
                <a:solidFill>
                  <a:srgbClr val="000000"/>
                </a:solidFill>
              </a:rPr>
              <a:t>quantified</a:t>
            </a:r>
            <a:r>
              <a:rPr lang="en-US" sz="2400" dirty="0">
                <a:solidFill>
                  <a:srgbClr val="000000"/>
                </a:solidFill>
              </a:rPr>
              <a:t>, MCA which </a:t>
            </a:r>
            <a:r>
              <a:rPr lang="en-US" sz="2400" u="sng" dirty="0">
                <a:solidFill>
                  <a:srgbClr val="000000"/>
                </a:solidFill>
              </a:rPr>
              <a:t>scores project performance</a:t>
            </a:r>
            <a:r>
              <a:rPr lang="en-US" sz="2400" dirty="0">
                <a:solidFill>
                  <a:srgbClr val="000000"/>
                </a:solidFill>
              </a:rPr>
              <a:t> rather than quantifying it, may be more helpful than CBA &amp; CEA.</a:t>
            </a:r>
          </a:p>
          <a:p>
            <a:pPr marL="285750" indent="-285750" algn="just">
              <a:lnSpc>
                <a:spcPct val="150000"/>
              </a:lnSpc>
              <a:buFont typeface="Wingdings" panose="05000000000000000000" pitchFamily="2" charset="2"/>
              <a:buChar char="ü"/>
            </a:pPr>
            <a:endParaRPr lang="en-US" sz="2400" dirty="0">
              <a:solidFill>
                <a:srgbClr val="000000"/>
              </a:solidFill>
            </a:endParaRPr>
          </a:p>
          <a:p>
            <a:pPr marL="285750" indent="-285750" algn="just">
              <a:lnSpc>
                <a:spcPct val="150000"/>
              </a:lnSpc>
              <a:buFont typeface="Wingdings" panose="05000000000000000000" pitchFamily="2" charset="2"/>
              <a:buChar char="ü"/>
            </a:pPr>
            <a:endParaRPr lang="en-US" sz="2400" dirty="0">
              <a:solidFill>
                <a:srgbClr val="000000"/>
              </a:solidFill>
            </a:endParaRPr>
          </a:p>
          <a:p>
            <a:pPr marL="285750" indent="-285750" algn="just">
              <a:lnSpc>
                <a:spcPct val="150000"/>
              </a:lnSpc>
              <a:buFont typeface="Wingdings" panose="05000000000000000000" pitchFamily="2" charset="2"/>
              <a:buChar char="ü"/>
            </a:pPr>
            <a:r>
              <a:rPr lang="en-US" sz="2400" dirty="0">
                <a:solidFill>
                  <a:srgbClr val="000000"/>
                </a:solidFill>
              </a:rPr>
              <a:t>It covers </a:t>
            </a:r>
            <a:r>
              <a:rPr lang="en-US" sz="2400" b="1" dirty="0">
                <a:solidFill>
                  <a:srgbClr val="000000"/>
                </a:solidFill>
              </a:rPr>
              <a:t>economic</a:t>
            </a:r>
            <a:r>
              <a:rPr lang="en-US" sz="2400" dirty="0">
                <a:solidFill>
                  <a:srgbClr val="000000"/>
                </a:solidFill>
              </a:rPr>
              <a:t> and </a:t>
            </a:r>
            <a:r>
              <a:rPr lang="en-US" sz="2400" b="1" dirty="0">
                <a:solidFill>
                  <a:srgbClr val="000000"/>
                </a:solidFill>
              </a:rPr>
              <a:t>non-economic</a:t>
            </a:r>
            <a:r>
              <a:rPr lang="en-US" sz="2400" dirty="0">
                <a:solidFill>
                  <a:srgbClr val="000000"/>
                </a:solidFill>
              </a:rPr>
              <a:t> criteria (</a:t>
            </a:r>
            <a:r>
              <a:rPr lang="en-US" sz="2400" b="1" dirty="0">
                <a:solidFill>
                  <a:srgbClr val="000000"/>
                </a:solidFill>
              </a:rPr>
              <a:t>social, cultural, ethical, environmental, political, health</a:t>
            </a:r>
            <a:r>
              <a:rPr lang="en-US" sz="2400" dirty="0">
                <a:solidFill>
                  <a:srgbClr val="000000"/>
                </a:solidFill>
              </a:rPr>
              <a:t>,…….).</a:t>
            </a:r>
          </a:p>
        </p:txBody>
      </p:sp>
    </p:spTree>
    <p:extLst>
      <p:ext uri="{BB962C8B-B14F-4D97-AF65-F5344CB8AC3E}">
        <p14:creationId xmlns:p14="http://schemas.microsoft.com/office/powerpoint/2010/main" val="33584751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34849F-1F1C-45EE-9102-015C7469D66C}"/>
              </a:ext>
            </a:extLst>
          </p:cNvPr>
          <p:cNvSpPr/>
          <p:nvPr/>
        </p:nvSpPr>
        <p:spPr>
          <a:xfrm>
            <a:off x="457200" y="728950"/>
            <a:ext cx="8305800" cy="5021055"/>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en-US" sz="2400" dirty="0">
                <a:solidFill>
                  <a:srgbClr val="000000"/>
                </a:solidFill>
              </a:rPr>
              <a:t>It is also called </a:t>
            </a:r>
            <a:r>
              <a:rPr lang="en-US" sz="2400" b="1" dirty="0">
                <a:solidFill>
                  <a:srgbClr val="000000"/>
                </a:solidFill>
              </a:rPr>
              <a:t>“qualitative CBA”</a:t>
            </a:r>
            <a:r>
              <a:rPr lang="en-US" sz="2400" dirty="0">
                <a:solidFill>
                  <a:srgbClr val="000000"/>
                </a:solidFill>
              </a:rPr>
              <a:t>.</a:t>
            </a:r>
          </a:p>
          <a:p>
            <a:pPr marL="285750" indent="-285750" algn="just">
              <a:lnSpc>
                <a:spcPct val="150000"/>
              </a:lnSpc>
              <a:buFont typeface="Wingdings" panose="05000000000000000000" pitchFamily="2" charset="2"/>
              <a:buChar char="ü"/>
            </a:pPr>
            <a:endParaRPr lang="en-US" sz="2400" dirty="0">
              <a:solidFill>
                <a:srgbClr val="000000"/>
              </a:solidFill>
            </a:endParaRPr>
          </a:p>
          <a:p>
            <a:pPr marL="285750" indent="-285750" algn="just">
              <a:lnSpc>
                <a:spcPct val="150000"/>
              </a:lnSpc>
              <a:buFont typeface="Wingdings" panose="05000000000000000000" pitchFamily="2" charset="2"/>
              <a:buChar char="ü"/>
            </a:pPr>
            <a:r>
              <a:rPr lang="en-US" sz="2400" dirty="0">
                <a:solidFill>
                  <a:srgbClr val="000000"/>
                </a:solidFill>
              </a:rPr>
              <a:t> It is a </a:t>
            </a:r>
            <a:r>
              <a:rPr lang="en-US" sz="2400" b="1" dirty="0"/>
              <a:t>community-based</a:t>
            </a:r>
            <a:r>
              <a:rPr lang="en-US" sz="2400" dirty="0"/>
              <a:t> process led by </a:t>
            </a:r>
            <a:r>
              <a:rPr lang="en-US" sz="2400" b="1" dirty="0"/>
              <a:t>facilitators</a:t>
            </a:r>
            <a:r>
              <a:rPr lang="en-US" sz="2400" dirty="0"/>
              <a:t> and develops “shared learning dialogues”.</a:t>
            </a:r>
          </a:p>
          <a:p>
            <a:pPr marL="285750" indent="-285750" algn="just">
              <a:lnSpc>
                <a:spcPct val="150000"/>
              </a:lnSpc>
              <a:buFont typeface="Wingdings" panose="05000000000000000000" pitchFamily="2" charset="2"/>
              <a:buChar char="ü"/>
            </a:pPr>
            <a:endParaRPr lang="en-US" sz="2400" dirty="0"/>
          </a:p>
          <a:p>
            <a:pPr marL="285750" indent="-285750" algn="just">
              <a:lnSpc>
                <a:spcPct val="150000"/>
              </a:lnSpc>
              <a:buFont typeface="Wingdings" panose="05000000000000000000" pitchFamily="2" charset="2"/>
              <a:buChar char="ü"/>
            </a:pPr>
            <a:r>
              <a:rPr lang="en-US" sz="2400" dirty="0"/>
              <a:t>It involves a significant effort to </a:t>
            </a:r>
            <a:r>
              <a:rPr lang="en-US" sz="2400" b="1" dirty="0"/>
              <a:t>bring in all community members</a:t>
            </a:r>
            <a:r>
              <a:rPr lang="en-US" sz="2400" dirty="0"/>
              <a:t> who are likely to be </a:t>
            </a:r>
            <a:r>
              <a:rPr lang="en-US" sz="2400" u="sng" dirty="0"/>
              <a:t>most affected</a:t>
            </a:r>
            <a:r>
              <a:rPr lang="en-US" sz="2400" dirty="0"/>
              <a:t> (</a:t>
            </a:r>
            <a:r>
              <a:rPr lang="en-US" sz="2400" dirty="0" err="1"/>
              <a:t>e.g</a:t>
            </a:r>
            <a:r>
              <a:rPr lang="en-US" sz="2400" dirty="0"/>
              <a:t> by climate change, soil erosion, land degradation, …) requiring chosen intervention. </a:t>
            </a:r>
          </a:p>
        </p:txBody>
      </p:sp>
    </p:spTree>
    <p:extLst>
      <p:ext uri="{BB962C8B-B14F-4D97-AF65-F5344CB8AC3E}">
        <p14:creationId xmlns:p14="http://schemas.microsoft.com/office/powerpoint/2010/main" val="32014635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9034849F-1F1C-45EE-9102-015C7469D66C}"/>
                  </a:ext>
                </a:extLst>
              </p:cNvPr>
              <p:cNvSpPr/>
              <p:nvPr/>
            </p:nvSpPr>
            <p:spPr>
              <a:xfrm>
                <a:off x="533400" y="549141"/>
                <a:ext cx="8305800" cy="6178486"/>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3200" b="1" dirty="0">
                    <a:solidFill>
                      <a:srgbClr val="0070C0"/>
                    </a:solidFill>
                  </a:rPr>
                  <a:t> How MCA works? A snapshot of steps:   </a:t>
                </a:r>
              </a:p>
              <a:p>
                <a:pPr marL="342900" indent="-342900" algn="just">
                  <a:lnSpc>
                    <a:spcPct val="150000"/>
                  </a:lnSpc>
                  <a:buFont typeface="Wingdings" panose="05000000000000000000" pitchFamily="2" charset="2"/>
                  <a:buChar char="v"/>
                </a:pPr>
                <a:endParaRPr lang="en-US" sz="1500" dirty="0">
                  <a:solidFill>
                    <a:srgbClr val="000000"/>
                  </a:solidFill>
                </a:endParaRPr>
              </a:p>
              <a:p>
                <a:pPr marL="457200" indent="-457200" algn="just">
                  <a:lnSpc>
                    <a:spcPct val="150000"/>
                  </a:lnSpc>
                  <a:buAutoNum type="arabicPeriod"/>
                </a:pPr>
                <a:r>
                  <a:rPr lang="en-US" sz="2400" dirty="0">
                    <a:solidFill>
                      <a:srgbClr val="000000"/>
                    </a:solidFill>
                  </a:rPr>
                  <a:t>Setting multiple criteria </a:t>
                </a:r>
              </a:p>
              <a:p>
                <a:pPr marL="457200" indent="-457200" algn="just">
                  <a:lnSpc>
                    <a:spcPct val="150000"/>
                  </a:lnSpc>
                  <a:buAutoNum type="arabicPeriod"/>
                </a:pPr>
                <a:r>
                  <a:rPr lang="en-US" sz="2400" dirty="0">
                    <a:solidFill>
                      <a:srgbClr val="000000"/>
                    </a:solidFill>
                  </a:rPr>
                  <a:t>Set scoring mechanism (voting, weight, </a:t>
                </a:r>
                <a:r>
                  <a:rPr lang="en-US" sz="2400" dirty="0" err="1">
                    <a:solidFill>
                      <a:srgbClr val="000000"/>
                    </a:solidFill>
                  </a:rPr>
                  <a:t>likert</a:t>
                </a:r>
                <a:r>
                  <a:rPr lang="en-US" sz="2400" dirty="0">
                    <a:solidFill>
                      <a:srgbClr val="000000"/>
                    </a:solidFill>
                  </a:rPr>
                  <a:t>-scale)</a:t>
                </a:r>
              </a:p>
              <a:p>
                <a:pPr marL="457200" indent="-457200" algn="just">
                  <a:lnSpc>
                    <a:spcPct val="150000"/>
                  </a:lnSpc>
                  <a:buAutoNum type="arabicPeriod"/>
                </a:pPr>
                <a:r>
                  <a:rPr lang="en-US" sz="2400" dirty="0">
                    <a:solidFill>
                      <a:srgbClr val="000000"/>
                    </a:solidFill>
                  </a:rPr>
                  <a:t>Assign scores for each option based on criterion</a:t>
                </a:r>
              </a:p>
              <a:p>
                <a:pPr marL="457200" indent="-457200" algn="just">
                  <a:lnSpc>
                    <a:spcPct val="150000"/>
                  </a:lnSpc>
                  <a:buAutoNum type="arabicPeriod"/>
                </a:pPr>
                <a:r>
                  <a:rPr lang="en-US" sz="2400" dirty="0">
                    <a:solidFill>
                      <a:srgbClr val="000000"/>
                    </a:solidFill>
                  </a:rPr>
                  <a:t>Get dimensionless table for all</a:t>
                </a:r>
              </a:p>
              <a:p>
                <a:pPr marL="342900" indent="-342900" algn="just">
                  <a:lnSpc>
                    <a:spcPct val="150000"/>
                  </a:lnSpc>
                  <a:buFont typeface="Wingdings" panose="05000000000000000000" pitchFamily="2" charset="2"/>
                  <a:buChar char="ü"/>
                </a:pPr>
                <a:r>
                  <a:rPr lang="en-US" sz="2400" b="1" dirty="0">
                    <a:solidFill>
                      <a:srgbClr val="000000"/>
                    </a:solidFill>
                  </a:rPr>
                  <a:t>Beneficial</a:t>
                </a:r>
                <a:r>
                  <a:rPr lang="en-US" sz="2400" dirty="0">
                    <a:solidFill>
                      <a:srgbClr val="000000"/>
                    </a:solidFill>
                  </a:rPr>
                  <a:t> = </a:t>
                </a:r>
                <a14:m>
                  <m:oMath xmlns:m="http://schemas.openxmlformats.org/officeDocument/2006/math">
                    <m:f>
                      <m:fPr>
                        <m:ctrlPr>
                          <a:rPr lang="en-US" sz="2400" b="1" i="1">
                            <a:solidFill>
                              <a:srgbClr val="000000"/>
                            </a:solidFill>
                            <a:latin typeface="Cambria Math" panose="02040503050406030204" pitchFamily="18" charset="0"/>
                          </a:rPr>
                        </m:ctrlPr>
                      </m:fPr>
                      <m:num>
                        <m:sSub>
                          <m:sSubPr>
                            <m:ctrlPr>
                              <a:rPr lang="en-US" sz="2400" b="1" i="1">
                                <a:solidFill>
                                  <a:srgbClr val="000000"/>
                                </a:solidFill>
                                <a:latin typeface="Cambria Math" panose="02040503050406030204" pitchFamily="18" charset="0"/>
                              </a:rPr>
                            </m:ctrlPr>
                          </m:sSubPr>
                          <m:e>
                            <m:r>
                              <a:rPr lang="en-US" sz="2400" b="1" i="1">
                                <a:solidFill>
                                  <a:srgbClr val="000000"/>
                                </a:solidFill>
                                <a:latin typeface="Cambria Math" panose="02040503050406030204" pitchFamily="18" charset="0"/>
                              </a:rPr>
                              <m:t>𝑿</m:t>
                            </m:r>
                          </m:e>
                          <m:sub>
                            <m:r>
                              <a:rPr lang="en-US" sz="2400" b="1" i="1">
                                <a:solidFill>
                                  <a:srgbClr val="000000"/>
                                </a:solidFill>
                                <a:latin typeface="Cambria Math" panose="02040503050406030204" pitchFamily="18" charset="0"/>
                              </a:rPr>
                              <m:t>𝒊𝒋</m:t>
                            </m:r>
                          </m:sub>
                        </m:sSub>
                      </m:num>
                      <m:den>
                        <m:r>
                          <a:rPr lang="en-US" sz="2400" b="1" i="1">
                            <a:solidFill>
                              <a:srgbClr val="000000"/>
                            </a:solidFill>
                            <a:latin typeface="Cambria Math" panose="02040503050406030204" pitchFamily="18" charset="0"/>
                          </a:rPr>
                          <m:t>𝑴𝒂𝒙</m:t>
                        </m:r>
                        <m:r>
                          <a:rPr lang="en-US" sz="2400" b="1" i="1">
                            <a:solidFill>
                              <a:srgbClr val="000000"/>
                            </a:solidFill>
                            <a:latin typeface="Cambria Math" panose="02040503050406030204" pitchFamily="18" charset="0"/>
                          </a:rPr>
                          <m:t>(</m:t>
                        </m:r>
                        <m:sSub>
                          <m:sSubPr>
                            <m:ctrlPr>
                              <a:rPr lang="en-US" sz="2400" b="1" i="1">
                                <a:solidFill>
                                  <a:srgbClr val="000000"/>
                                </a:solidFill>
                                <a:latin typeface="Cambria Math" panose="02040503050406030204" pitchFamily="18" charset="0"/>
                              </a:rPr>
                            </m:ctrlPr>
                          </m:sSubPr>
                          <m:e>
                            <m:r>
                              <a:rPr lang="en-US" sz="2400" b="1" i="1">
                                <a:solidFill>
                                  <a:srgbClr val="000000"/>
                                </a:solidFill>
                                <a:latin typeface="Cambria Math" panose="02040503050406030204" pitchFamily="18" charset="0"/>
                              </a:rPr>
                              <m:t>𝑿</m:t>
                            </m:r>
                          </m:e>
                          <m:sub>
                            <m:r>
                              <a:rPr lang="en-US" sz="2400" b="1" i="1">
                                <a:solidFill>
                                  <a:srgbClr val="000000"/>
                                </a:solidFill>
                                <a:latin typeface="Cambria Math" panose="02040503050406030204" pitchFamily="18" charset="0"/>
                              </a:rPr>
                              <m:t>𝒊𝒋</m:t>
                            </m:r>
                          </m:sub>
                        </m:sSub>
                        <m:r>
                          <a:rPr lang="en-US" sz="2400" b="1" i="1">
                            <a:solidFill>
                              <a:srgbClr val="000000"/>
                            </a:solidFill>
                            <a:latin typeface="Cambria Math" panose="02040503050406030204" pitchFamily="18" charset="0"/>
                          </a:rPr>
                          <m:t>)</m:t>
                        </m:r>
                      </m:den>
                    </m:f>
                  </m:oMath>
                </a14:m>
                <a:r>
                  <a:rPr lang="en-US" sz="2400" dirty="0"/>
                  <a:t>, </a:t>
                </a:r>
                <a:r>
                  <a:rPr lang="en-US" sz="2400" b="1" dirty="0"/>
                  <a:t>Non-b</a:t>
                </a:r>
                <a:r>
                  <a:rPr lang="en-US" sz="2400" b="1" dirty="0">
                    <a:solidFill>
                      <a:srgbClr val="000000"/>
                    </a:solidFill>
                  </a:rPr>
                  <a:t>eneficial</a:t>
                </a:r>
                <a:r>
                  <a:rPr lang="en-US" sz="2400" dirty="0">
                    <a:solidFill>
                      <a:srgbClr val="000000"/>
                    </a:solidFill>
                  </a:rPr>
                  <a:t> = </a:t>
                </a:r>
                <a14:m>
                  <m:oMath xmlns:m="http://schemas.openxmlformats.org/officeDocument/2006/math">
                    <m:f>
                      <m:fPr>
                        <m:ctrlPr>
                          <a:rPr lang="en-US" sz="2400" b="1" i="1">
                            <a:solidFill>
                              <a:srgbClr val="000000"/>
                            </a:solidFill>
                            <a:latin typeface="Cambria Math" panose="02040503050406030204" pitchFamily="18" charset="0"/>
                          </a:rPr>
                        </m:ctrlPr>
                      </m:fPr>
                      <m:num>
                        <m:sSub>
                          <m:sSubPr>
                            <m:ctrlPr>
                              <a:rPr lang="en-US" sz="2400" b="1" i="1">
                                <a:solidFill>
                                  <a:srgbClr val="000000"/>
                                </a:solidFill>
                                <a:latin typeface="Cambria Math" panose="02040503050406030204" pitchFamily="18" charset="0"/>
                              </a:rPr>
                            </m:ctrlPr>
                          </m:sSubPr>
                          <m:e>
                            <m:r>
                              <a:rPr lang="en-US" sz="2400" b="1" i="1" smtClean="0">
                                <a:solidFill>
                                  <a:srgbClr val="000000"/>
                                </a:solidFill>
                                <a:latin typeface="Cambria Math" panose="02040503050406030204" pitchFamily="18" charset="0"/>
                              </a:rPr>
                              <m:t>𝑴𝒊𝒏</m:t>
                            </m:r>
                            <m:r>
                              <a:rPr lang="en-US" sz="2400" b="1" i="1" smtClean="0">
                                <a:solidFill>
                                  <a:srgbClr val="000000"/>
                                </a:solidFill>
                                <a:latin typeface="Cambria Math" panose="02040503050406030204" pitchFamily="18" charset="0"/>
                              </a:rPr>
                              <m:t>(</m:t>
                            </m:r>
                            <m:r>
                              <a:rPr lang="en-US" sz="2400" b="1" i="1" smtClean="0">
                                <a:solidFill>
                                  <a:srgbClr val="000000"/>
                                </a:solidFill>
                                <a:latin typeface="Cambria Math" panose="02040503050406030204" pitchFamily="18" charset="0"/>
                              </a:rPr>
                              <m:t>𝑿</m:t>
                            </m:r>
                          </m:e>
                          <m:sub>
                            <m:r>
                              <a:rPr lang="en-US" sz="2400" b="1" i="1" smtClean="0">
                                <a:solidFill>
                                  <a:srgbClr val="000000"/>
                                </a:solidFill>
                                <a:latin typeface="Cambria Math" panose="02040503050406030204" pitchFamily="18" charset="0"/>
                              </a:rPr>
                              <m:t>𝒊𝒋</m:t>
                            </m:r>
                          </m:sub>
                        </m:sSub>
                        <m:r>
                          <a:rPr lang="en-US" sz="2400" b="1" i="1" smtClean="0">
                            <a:solidFill>
                              <a:srgbClr val="000000"/>
                            </a:solidFill>
                            <a:latin typeface="Cambria Math" panose="02040503050406030204" pitchFamily="18" charset="0"/>
                          </a:rPr>
                          <m:t>)</m:t>
                        </m:r>
                      </m:num>
                      <m:den>
                        <m:sSub>
                          <m:sSubPr>
                            <m:ctrlPr>
                              <a:rPr lang="en-US" sz="2400" b="1" i="1">
                                <a:solidFill>
                                  <a:srgbClr val="000000"/>
                                </a:solidFill>
                                <a:latin typeface="Cambria Math" panose="02040503050406030204" pitchFamily="18" charset="0"/>
                              </a:rPr>
                            </m:ctrlPr>
                          </m:sSubPr>
                          <m:e>
                            <m:r>
                              <a:rPr lang="en-US" sz="2400" b="1" i="1" smtClean="0">
                                <a:solidFill>
                                  <a:srgbClr val="000000"/>
                                </a:solidFill>
                                <a:latin typeface="Cambria Math" panose="02040503050406030204" pitchFamily="18" charset="0"/>
                              </a:rPr>
                              <m:t>𝑿</m:t>
                            </m:r>
                          </m:e>
                          <m:sub>
                            <m:r>
                              <a:rPr lang="en-US" sz="2400" b="1" i="1" smtClean="0">
                                <a:solidFill>
                                  <a:srgbClr val="000000"/>
                                </a:solidFill>
                                <a:latin typeface="Cambria Math" panose="02040503050406030204" pitchFamily="18" charset="0"/>
                              </a:rPr>
                              <m:t>𝒊𝒋</m:t>
                            </m:r>
                          </m:sub>
                        </m:sSub>
                      </m:den>
                    </m:f>
                  </m:oMath>
                </a14:m>
                <a:endParaRPr lang="en-US" sz="2400" b="1" dirty="0">
                  <a:solidFill>
                    <a:srgbClr val="000000"/>
                  </a:solidFill>
                </a:endParaRPr>
              </a:p>
              <a:p>
                <a:pPr marL="457200" indent="-457200" algn="just">
                  <a:lnSpc>
                    <a:spcPct val="150000"/>
                  </a:lnSpc>
                  <a:buAutoNum type="arabicPeriod" startAt="5"/>
                </a:pPr>
                <a:r>
                  <a:rPr lang="en-US" sz="2400" dirty="0">
                    <a:solidFill>
                      <a:srgbClr val="000000"/>
                    </a:solidFill>
                  </a:rPr>
                  <a:t>Sum/average performance scores of each action.</a:t>
                </a:r>
              </a:p>
              <a:p>
                <a:pPr marL="457200" indent="-457200" algn="just">
                  <a:lnSpc>
                    <a:spcPct val="150000"/>
                  </a:lnSpc>
                  <a:buAutoNum type="arabicPeriod" startAt="5"/>
                </a:pPr>
                <a:r>
                  <a:rPr lang="en-US" sz="2400" dirty="0">
                    <a:solidFill>
                      <a:srgbClr val="000000"/>
                    </a:solidFill>
                  </a:rPr>
                  <a:t>Priority setting (ranking, selection of action(s) with the highest scores, and intervention)</a:t>
                </a:r>
              </a:p>
            </p:txBody>
          </p:sp>
        </mc:Choice>
        <mc:Fallback xmlns="">
          <p:sp>
            <p:nvSpPr>
              <p:cNvPr id="2" name="Rectangle 1">
                <a:extLst>
                  <a:ext uri="{FF2B5EF4-FFF2-40B4-BE49-F238E27FC236}">
                    <a16:creationId xmlns:a16="http://schemas.microsoft.com/office/drawing/2014/main" id="{9034849F-1F1C-45EE-9102-015C7469D66C}"/>
                  </a:ext>
                </a:extLst>
              </p:cNvPr>
              <p:cNvSpPr>
                <a:spLocks noRot="1" noChangeAspect="1" noMove="1" noResize="1" noEditPoints="1" noAdjustHandles="1" noChangeArrowheads="1" noChangeShapeType="1" noTextEdit="1"/>
              </p:cNvSpPr>
              <p:nvPr/>
            </p:nvSpPr>
            <p:spPr>
              <a:xfrm>
                <a:off x="533400" y="549141"/>
                <a:ext cx="8305800" cy="6178486"/>
              </a:xfrm>
              <a:prstGeom prst="rect">
                <a:avLst/>
              </a:prstGeom>
              <a:blipFill>
                <a:blip r:embed="rId2"/>
                <a:stretch>
                  <a:fillRect l="-1689" r="-1101"/>
                </a:stretch>
              </a:blipFill>
            </p:spPr>
            <p:txBody>
              <a:bodyPr/>
              <a:lstStyle/>
              <a:p>
                <a:r>
                  <a:rPr lang="en-US">
                    <a:noFill/>
                  </a:rPr>
                  <a:t> </a:t>
                </a:r>
              </a:p>
            </p:txBody>
          </p:sp>
        </mc:Fallback>
      </mc:AlternateContent>
    </p:spTree>
    <p:extLst>
      <p:ext uri="{BB962C8B-B14F-4D97-AF65-F5344CB8AC3E}">
        <p14:creationId xmlns:p14="http://schemas.microsoft.com/office/powerpoint/2010/main" val="8060328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34849F-1F1C-45EE-9102-015C7469D66C}"/>
              </a:ext>
            </a:extLst>
          </p:cNvPr>
          <p:cNvSpPr/>
          <p:nvPr/>
        </p:nvSpPr>
        <p:spPr>
          <a:xfrm>
            <a:off x="533400" y="917301"/>
            <a:ext cx="8305800" cy="5877506"/>
          </a:xfrm>
          <a:prstGeom prst="rect">
            <a:avLst/>
          </a:prstGeom>
        </p:spPr>
        <p:txBody>
          <a:bodyPr wrap="square">
            <a:spAutoFit/>
          </a:bodyPr>
          <a:lstStyle/>
          <a:p>
            <a:pPr marL="457200" indent="-457200" algn="just">
              <a:lnSpc>
                <a:spcPct val="150000"/>
              </a:lnSpc>
              <a:buAutoNum type="arabicPeriod"/>
            </a:pPr>
            <a:r>
              <a:rPr lang="en-US" sz="2300" b="1" dirty="0">
                <a:solidFill>
                  <a:srgbClr val="000000"/>
                </a:solidFill>
              </a:rPr>
              <a:t>Deliberative polling</a:t>
            </a:r>
            <a:r>
              <a:rPr lang="en-US" sz="2300" dirty="0">
                <a:solidFill>
                  <a:srgbClr val="000000"/>
                </a:solidFill>
              </a:rPr>
              <a:t>: </a:t>
            </a:r>
          </a:p>
          <a:p>
            <a:pPr marL="342900" indent="-342900" algn="just">
              <a:lnSpc>
                <a:spcPct val="150000"/>
              </a:lnSpc>
              <a:buFont typeface="Wingdings" panose="05000000000000000000" pitchFamily="2" charset="2"/>
              <a:buChar char="ü"/>
            </a:pPr>
            <a:r>
              <a:rPr lang="en-US" sz="2300" dirty="0">
                <a:solidFill>
                  <a:srgbClr val="000000"/>
                </a:solidFill>
              </a:rPr>
              <a:t>Gather affected community</a:t>
            </a:r>
          </a:p>
          <a:p>
            <a:pPr marL="342900" indent="-342900" algn="just">
              <a:lnSpc>
                <a:spcPct val="150000"/>
              </a:lnSpc>
              <a:buFont typeface="Wingdings" panose="05000000000000000000" pitchFamily="2" charset="2"/>
              <a:buChar char="ü"/>
            </a:pPr>
            <a:r>
              <a:rPr lang="en-US" sz="2300" dirty="0">
                <a:solidFill>
                  <a:srgbClr val="000000"/>
                </a:solidFill>
              </a:rPr>
              <a:t>Inform future challenges and allow them for choice/voting. </a:t>
            </a:r>
          </a:p>
          <a:p>
            <a:pPr algn="just">
              <a:lnSpc>
                <a:spcPct val="150000"/>
              </a:lnSpc>
            </a:pPr>
            <a:r>
              <a:rPr lang="en-US" sz="2300" b="1" dirty="0">
                <a:solidFill>
                  <a:srgbClr val="000000"/>
                </a:solidFill>
              </a:rPr>
              <a:t>2.   Jurors group: </a:t>
            </a:r>
          </a:p>
          <a:p>
            <a:pPr marL="342900" indent="-342900" algn="just">
              <a:lnSpc>
                <a:spcPct val="150000"/>
              </a:lnSpc>
              <a:buFont typeface="Wingdings" panose="05000000000000000000" pitchFamily="2" charset="2"/>
              <a:buChar char="ü"/>
            </a:pPr>
            <a:r>
              <a:rPr lang="en-US" sz="2300" dirty="0">
                <a:solidFill>
                  <a:srgbClr val="000000"/>
                </a:solidFill>
              </a:rPr>
              <a:t>Engage high level experts </a:t>
            </a:r>
          </a:p>
          <a:p>
            <a:pPr marL="342900" indent="-342900" algn="just">
              <a:lnSpc>
                <a:spcPct val="150000"/>
              </a:lnSpc>
              <a:buFont typeface="Wingdings" panose="05000000000000000000" pitchFamily="2" charset="2"/>
              <a:buChar char="ü"/>
            </a:pPr>
            <a:r>
              <a:rPr lang="en-US" sz="2300" dirty="0">
                <a:solidFill>
                  <a:srgbClr val="000000"/>
                </a:solidFill>
              </a:rPr>
              <a:t>Supposed to represent community</a:t>
            </a:r>
          </a:p>
          <a:p>
            <a:pPr marL="342900" indent="-342900" algn="just">
              <a:lnSpc>
                <a:spcPct val="150000"/>
              </a:lnSpc>
              <a:buFont typeface="Wingdings" panose="05000000000000000000" pitchFamily="2" charset="2"/>
              <a:buChar char="ü"/>
            </a:pPr>
            <a:r>
              <a:rPr lang="en-US" sz="2300" dirty="0">
                <a:solidFill>
                  <a:srgbClr val="000000"/>
                </a:solidFill>
              </a:rPr>
              <a:t>They scrutinize information, cross-examine evidences, and prioritize policy recommendations. </a:t>
            </a:r>
          </a:p>
          <a:p>
            <a:pPr algn="just">
              <a:lnSpc>
                <a:spcPct val="150000"/>
              </a:lnSpc>
            </a:pPr>
            <a:r>
              <a:rPr lang="en-US" sz="2300" b="1" dirty="0">
                <a:solidFill>
                  <a:srgbClr val="000000"/>
                </a:solidFill>
              </a:rPr>
              <a:t>3. Choice Experiment </a:t>
            </a:r>
          </a:p>
          <a:p>
            <a:pPr marL="342900" indent="-342900" algn="just">
              <a:lnSpc>
                <a:spcPct val="150000"/>
              </a:lnSpc>
              <a:buFont typeface="Wingdings" panose="05000000000000000000" pitchFamily="2" charset="2"/>
              <a:buChar char="ü"/>
            </a:pPr>
            <a:r>
              <a:rPr lang="en-US" sz="2300" dirty="0">
                <a:solidFill>
                  <a:srgbClr val="000000"/>
                </a:solidFill>
              </a:rPr>
              <a:t>Larger sample size with attribute setting</a:t>
            </a:r>
          </a:p>
          <a:p>
            <a:pPr marL="342900" indent="-342900" algn="just">
              <a:lnSpc>
                <a:spcPct val="150000"/>
              </a:lnSpc>
              <a:buFont typeface="Wingdings" panose="05000000000000000000" pitchFamily="2" charset="2"/>
              <a:buChar char="ü"/>
            </a:pPr>
            <a:r>
              <a:rPr lang="en-US" sz="2300" b="1" dirty="0">
                <a:solidFill>
                  <a:srgbClr val="000000"/>
                </a:solidFill>
              </a:rPr>
              <a:t>Mixed logit regression (</a:t>
            </a:r>
            <a:r>
              <a:rPr lang="en-US" sz="2300" b="1" dirty="0" err="1">
                <a:solidFill>
                  <a:srgbClr val="000000"/>
                </a:solidFill>
              </a:rPr>
              <a:t>mxlogit</a:t>
            </a:r>
            <a:r>
              <a:rPr lang="en-US" sz="2300" b="1" dirty="0">
                <a:solidFill>
                  <a:srgbClr val="000000"/>
                </a:solidFill>
              </a:rPr>
              <a:t> syntax)</a:t>
            </a:r>
          </a:p>
        </p:txBody>
      </p:sp>
      <p:sp>
        <p:nvSpPr>
          <p:cNvPr id="3" name="Rectangle 2">
            <a:extLst>
              <a:ext uri="{FF2B5EF4-FFF2-40B4-BE49-F238E27FC236}">
                <a16:creationId xmlns:a16="http://schemas.microsoft.com/office/drawing/2014/main" id="{FFDF3C58-AE80-42CA-A70A-989C43803851}"/>
              </a:ext>
            </a:extLst>
          </p:cNvPr>
          <p:cNvSpPr/>
          <p:nvPr/>
        </p:nvSpPr>
        <p:spPr>
          <a:xfrm>
            <a:off x="1600200" y="394081"/>
            <a:ext cx="4616072" cy="523220"/>
          </a:xfrm>
          <a:prstGeom prst="rect">
            <a:avLst/>
          </a:prstGeom>
        </p:spPr>
        <p:txBody>
          <a:bodyPr wrap="none">
            <a:spAutoFit/>
          </a:bodyPr>
          <a:lstStyle/>
          <a:p>
            <a:r>
              <a:rPr lang="en-US" sz="2800" b="1" dirty="0">
                <a:solidFill>
                  <a:srgbClr val="0070C0"/>
                </a:solidFill>
              </a:rPr>
              <a:t>Sampling Techniques in MCA?</a:t>
            </a:r>
            <a:endParaRPr lang="en-US" sz="2800" dirty="0"/>
          </a:p>
        </p:txBody>
      </p:sp>
    </p:spTree>
    <p:extLst>
      <p:ext uri="{BB962C8B-B14F-4D97-AF65-F5344CB8AC3E}">
        <p14:creationId xmlns:p14="http://schemas.microsoft.com/office/powerpoint/2010/main" val="19138985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34849F-1F1C-45EE-9102-015C7469D66C}"/>
              </a:ext>
            </a:extLst>
          </p:cNvPr>
          <p:cNvSpPr/>
          <p:nvPr/>
        </p:nvSpPr>
        <p:spPr>
          <a:xfrm>
            <a:off x="457200" y="1524000"/>
            <a:ext cx="8229600" cy="3913059"/>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dirty="0">
                <a:solidFill>
                  <a:srgbClr val="000000"/>
                </a:solidFill>
              </a:rPr>
              <a:t>Suppose climate change affected communities are allowed to prioritize adaptation strategies:</a:t>
            </a:r>
          </a:p>
          <a:p>
            <a:pPr marL="342900" indent="-342900" algn="just">
              <a:lnSpc>
                <a:spcPct val="150000"/>
              </a:lnSpc>
              <a:buFont typeface="Wingdings" panose="05000000000000000000" pitchFamily="2" charset="2"/>
              <a:buChar char="v"/>
            </a:pPr>
            <a:endParaRPr lang="en-US" sz="2400" dirty="0">
              <a:solidFill>
                <a:srgbClr val="000000"/>
              </a:solidFill>
            </a:endParaRPr>
          </a:p>
          <a:p>
            <a:pPr marL="285750" indent="-285750" algn="just">
              <a:lnSpc>
                <a:spcPct val="150000"/>
              </a:lnSpc>
              <a:buFont typeface="Wingdings" panose="05000000000000000000" pitchFamily="2" charset="2"/>
              <a:buChar char="ü"/>
            </a:pPr>
            <a:r>
              <a:rPr lang="en-US" sz="2400" dirty="0">
                <a:solidFill>
                  <a:srgbClr val="000000"/>
                </a:solidFill>
              </a:rPr>
              <a:t>Both economic and non-economic criteria set</a:t>
            </a:r>
          </a:p>
          <a:p>
            <a:pPr marL="285750" indent="-285750" algn="just">
              <a:lnSpc>
                <a:spcPct val="150000"/>
              </a:lnSpc>
              <a:buFont typeface="Wingdings" panose="05000000000000000000" pitchFamily="2" charset="2"/>
              <a:buChar char="ü"/>
            </a:pPr>
            <a:r>
              <a:rPr lang="en-US" sz="2400" dirty="0">
                <a:solidFill>
                  <a:srgbClr val="000000"/>
                </a:solidFill>
              </a:rPr>
              <a:t>Members of the community provide scoring</a:t>
            </a:r>
          </a:p>
          <a:p>
            <a:pPr marL="285750" indent="-285750" algn="just">
              <a:lnSpc>
                <a:spcPct val="150000"/>
              </a:lnSpc>
              <a:buFont typeface="Wingdings" panose="05000000000000000000" pitchFamily="2" charset="2"/>
              <a:buChar char="ü"/>
            </a:pPr>
            <a:r>
              <a:rPr lang="en-US" sz="2400" dirty="0">
                <a:solidFill>
                  <a:srgbClr val="000000"/>
                </a:solidFill>
              </a:rPr>
              <a:t>Scoring facilitator monitors the process</a:t>
            </a:r>
          </a:p>
          <a:p>
            <a:pPr marL="285750" indent="-285750" algn="just">
              <a:lnSpc>
                <a:spcPct val="150000"/>
              </a:lnSpc>
              <a:buFont typeface="Wingdings" panose="05000000000000000000" pitchFamily="2" charset="2"/>
              <a:buChar char="ü"/>
            </a:pPr>
            <a:r>
              <a:rPr lang="en-US" sz="2400" dirty="0">
                <a:solidFill>
                  <a:srgbClr val="000000"/>
                </a:solidFill>
              </a:rPr>
              <a:t>Scoring scale from 0-5 done </a:t>
            </a:r>
          </a:p>
        </p:txBody>
      </p:sp>
      <p:sp>
        <p:nvSpPr>
          <p:cNvPr id="3" name="Rectangle 2">
            <a:extLst>
              <a:ext uri="{FF2B5EF4-FFF2-40B4-BE49-F238E27FC236}">
                <a16:creationId xmlns:a16="http://schemas.microsoft.com/office/drawing/2014/main" id="{7D3F815F-C420-4C27-A11A-BFFC863A2F3C}"/>
              </a:ext>
            </a:extLst>
          </p:cNvPr>
          <p:cNvSpPr/>
          <p:nvPr/>
        </p:nvSpPr>
        <p:spPr>
          <a:xfrm>
            <a:off x="457200" y="685800"/>
            <a:ext cx="8381999" cy="671851"/>
          </a:xfrm>
          <a:prstGeom prst="rect">
            <a:avLst/>
          </a:prstGeom>
        </p:spPr>
        <p:txBody>
          <a:bodyPr wrap="square">
            <a:spAutoFit/>
          </a:bodyPr>
          <a:lstStyle/>
          <a:p>
            <a:pPr algn="just">
              <a:lnSpc>
                <a:spcPct val="150000"/>
              </a:lnSpc>
            </a:pPr>
            <a:r>
              <a:rPr lang="en-US" sz="2800" b="1" dirty="0">
                <a:solidFill>
                  <a:srgbClr val="0070C0"/>
                </a:solidFill>
              </a:rPr>
              <a:t>Example 1: Adaptation strategy choice: qualitative CBA</a:t>
            </a:r>
          </a:p>
        </p:txBody>
      </p:sp>
    </p:spTree>
    <p:extLst>
      <p:ext uri="{BB962C8B-B14F-4D97-AF65-F5344CB8AC3E}">
        <p14:creationId xmlns:p14="http://schemas.microsoft.com/office/powerpoint/2010/main" val="7448174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0650353-5A8A-468D-AEB7-72EDC78BF6A4}"/>
              </a:ext>
            </a:extLst>
          </p:cNvPr>
          <p:cNvGraphicFramePr>
            <a:graphicFrameLocks noGrp="1"/>
          </p:cNvGraphicFramePr>
          <p:nvPr>
            <p:extLst>
              <p:ext uri="{D42A27DB-BD31-4B8C-83A1-F6EECF244321}">
                <p14:modId xmlns:p14="http://schemas.microsoft.com/office/powerpoint/2010/main" val="1348802956"/>
              </p:ext>
            </p:extLst>
          </p:nvPr>
        </p:nvGraphicFramePr>
        <p:xfrm>
          <a:off x="190500" y="1447800"/>
          <a:ext cx="8763000" cy="3962400"/>
        </p:xfrm>
        <a:graphic>
          <a:graphicData uri="http://schemas.openxmlformats.org/drawingml/2006/table">
            <a:tbl>
              <a:tblPr firstRow="1" bandRow="1">
                <a:tableStyleId>{BDBED569-4797-4DF1-A0F4-6AAB3CD982D8}</a:tableStyleId>
              </a:tblPr>
              <a:tblGrid>
                <a:gridCol w="1600200">
                  <a:extLst>
                    <a:ext uri="{9D8B030D-6E8A-4147-A177-3AD203B41FA5}">
                      <a16:colId xmlns:a16="http://schemas.microsoft.com/office/drawing/2014/main" val="1531876278"/>
                    </a:ext>
                  </a:extLst>
                </a:gridCol>
                <a:gridCol w="838200">
                  <a:extLst>
                    <a:ext uri="{9D8B030D-6E8A-4147-A177-3AD203B41FA5}">
                      <a16:colId xmlns:a16="http://schemas.microsoft.com/office/drawing/2014/main" val="4126645670"/>
                    </a:ext>
                  </a:extLst>
                </a:gridCol>
                <a:gridCol w="685800">
                  <a:extLst>
                    <a:ext uri="{9D8B030D-6E8A-4147-A177-3AD203B41FA5}">
                      <a16:colId xmlns:a16="http://schemas.microsoft.com/office/drawing/2014/main" val="3507301994"/>
                    </a:ext>
                  </a:extLst>
                </a:gridCol>
                <a:gridCol w="914400">
                  <a:extLst>
                    <a:ext uri="{9D8B030D-6E8A-4147-A177-3AD203B41FA5}">
                      <a16:colId xmlns:a16="http://schemas.microsoft.com/office/drawing/2014/main" val="2119584221"/>
                    </a:ext>
                  </a:extLst>
                </a:gridCol>
                <a:gridCol w="762000">
                  <a:extLst>
                    <a:ext uri="{9D8B030D-6E8A-4147-A177-3AD203B41FA5}">
                      <a16:colId xmlns:a16="http://schemas.microsoft.com/office/drawing/2014/main" val="2383973057"/>
                    </a:ext>
                  </a:extLst>
                </a:gridCol>
                <a:gridCol w="797984">
                  <a:extLst>
                    <a:ext uri="{9D8B030D-6E8A-4147-A177-3AD203B41FA5}">
                      <a16:colId xmlns:a16="http://schemas.microsoft.com/office/drawing/2014/main" val="942933016"/>
                    </a:ext>
                  </a:extLst>
                </a:gridCol>
                <a:gridCol w="892528">
                  <a:extLst>
                    <a:ext uri="{9D8B030D-6E8A-4147-A177-3AD203B41FA5}">
                      <a16:colId xmlns:a16="http://schemas.microsoft.com/office/drawing/2014/main" val="3787159312"/>
                    </a:ext>
                  </a:extLst>
                </a:gridCol>
                <a:gridCol w="824088">
                  <a:extLst>
                    <a:ext uri="{9D8B030D-6E8A-4147-A177-3AD203B41FA5}">
                      <a16:colId xmlns:a16="http://schemas.microsoft.com/office/drawing/2014/main" val="1469192990"/>
                    </a:ext>
                  </a:extLst>
                </a:gridCol>
                <a:gridCol w="685800">
                  <a:extLst>
                    <a:ext uri="{9D8B030D-6E8A-4147-A177-3AD203B41FA5}">
                      <a16:colId xmlns:a16="http://schemas.microsoft.com/office/drawing/2014/main" val="3657081958"/>
                    </a:ext>
                  </a:extLst>
                </a:gridCol>
                <a:gridCol w="762000">
                  <a:extLst>
                    <a:ext uri="{9D8B030D-6E8A-4147-A177-3AD203B41FA5}">
                      <a16:colId xmlns:a16="http://schemas.microsoft.com/office/drawing/2014/main" val="2586751774"/>
                    </a:ext>
                  </a:extLst>
                </a:gridCol>
              </a:tblGrid>
              <a:tr h="370840">
                <a:tc>
                  <a:txBody>
                    <a:bodyPr/>
                    <a:lstStyle/>
                    <a:p>
                      <a:endParaRPr lang="en-US" sz="2000" dirty="0">
                        <a:latin typeface="+mn-lt"/>
                      </a:endParaRPr>
                    </a:p>
                  </a:txBody>
                  <a:tcPr/>
                </a:tc>
                <a:tc gridSpan="4">
                  <a:txBody>
                    <a:bodyPr/>
                    <a:lstStyle/>
                    <a:p>
                      <a:r>
                        <a:rPr lang="en-US" sz="2000" dirty="0">
                          <a:latin typeface="+mn-lt"/>
                        </a:rPr>
                        <a:t>Cost scores </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r>
                        <a:rPr lang="en-US" sz="2000" dirty="0">
                          <a:latin typeface="+mn-lt"/>
                        </a:rPr>
                        <a:t>Benefit scores </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sz="2000" dirty="0">
                          <a:latin typeface="+mn-lt"/>
                        </a:rPr>
                        <a:t>B/C ratio </a:t>
                      </a:r>
                    </a:p>
                  </a:txBody>
                  <a:tcPr/>
                </a:tc>
                <a:extLst>
                  <a:ext uri="{0D108BD9-81ED-4DB2-BD59-A6C34878D82A}">
                    <a16:rowId xmlns:a16="http://schemas.microsoft.com/office/drawing/2014/main" val="2529462969"/>
                  </a:ext>
                </a:extLst>
              </a:tr>
              <a:tr h="370840">
                <a:tc>
                  <a:txBody>
                    <a:bodyPr/>
                    <a:lstStyle/>
                    <a:p>
                      <a:r>
                        <a:rPr lang="en-US" sz="2000" b="1" dirty="0">
                          <a:latin typeface="+mn-lt"/>
                        </a:rPr>
                        <a:t>Adaptation strategies </a:t>
                      </a:r>
                    </a:p>
                  </a:txBody>
                  <a:tcPr/>
                </a:tc>
                <a:tc>
                  <a:txBody>
                    <a:bodyPr/>
                    <a:lstStyle/>
                    <a:p>
                      <a:r>
                        <a:rPr lang="en-US" sz="2000" dirty="0" err="1">
                          <a:latin typeface="+mn-lt"/>
                        </a:rPr>
                        <a:t>Envtl</a:t>
                      </a:r>
                      <a:endParaRPr lang="en-US" sz="2000" dirty="0">
                        <a:latin typeface="+mn-lt"/>
                      </a:endParaRPr>
                    </a:p>
                  </a:txBody>
                  <a:tcPr/>
                </a:tc>
                <a:tc>
                  <a:txBody>
                    <a:bodyPr/>
                    <a:lstStyle/>
                    <a:p>
                      <a:r>
                        <a:rPr lang="en-US" sz="2000" dirty="0" err="1">
                          <a:latin typeface="+mn-lt"/>
                        </a:rPr>
                        <a:t>Ecoc</a:t>
                      </a:r>
                      <a:endParaRPr lang="en-US" sz="2000" dirty="0">
                        <a:latin typeface="+mn-lt"/>
                      </a:endParaRPr>
                    </a:p>
                  </a:txBody>
                  <a:tcPr/>
                </a:tc>
                <a:tc>
                  <a:txBody>
                    <a:bodyPr/>
                    <a:lstStyle/>
                    <a:p>
                      <a:r>
                        <a:rPr lang="en-US" sz="2000" dirty="0">
                          <a:latin typeface="+mn-lt"/>
                        </a:rPr>
                        <a:t>Social </a:t>
                      </a:r>
                    </a:p>
                  </a:txBody>
                  <a:tcPr/>
                </a:tc>
                <a:tc>
                  <a:txBody>
                    <a:bodyPr/>
                    <a:lstStyle/>
                    <a:p>
                      <a:r>
                        <a:rPr lang="en-US" sz="2000" dirty="0">
                          <a:latin typeface="+mn-lt"/>
                        </a:rPr>
                        <a:t>Total </a:t>
                      </a:r>
                    </a:p>
                  </a:txBody>
                  <a:tcPr/>
                </a:tc>
                <a:tc>
                  <a:txBody>
                    <a:bodyPr/>
                    <a:lstStyle/>
                    <a:p>
                      <a:r>
                        <a:rPr lang="en-US" sz="2000" dirty="0" err="1">
                          <a:latin typeface="+mn-lt"/>
                        </a:rPr>
                        <a:t>Envtl</a:t>
                      </a:r>
                      <a:endParaRPr lang="en-US" sz="2000" dirty="0">
                        <a:latin typeface="+mn-lt"/>
                      </a:endParaRPr>
                    </a:p>
                  </a:txBody>
                  <a:tcPr/>
                </a:tc>
                <a:tc>
                  <a:txBody>
                    <a:bodyPr/>
                    <a:lstStyle/>
                    <a:p>
                      <a:r>
                        <a:rPr lang="en-US" sz="2000" dirty="0" err="1">
                          <a:latin typeface="+mn-lt"/>
                        </a:rPr>
                        <a:t>Econc</a:t>
                      </a:r>
                      <a:endParaRPr lang="en-US" sz="2000" dirty="0">
                        <a:latin typeface="+mn-lt"/>
                      </a:endParaRPr>
                    </a:p>
                  </a:txBody>
                  <a:tcPr/>
                </a:tc>
                <a:tc>
                  <a:txBody>
                    <a:bodyPr/>
                    <a:lstStyle/>
                    <a:p>
                      <a:r>
                        <a:rPr lang="en-US" sz="2000" dirty="0">
                          <a:latin typeface="+mn-lt"/>
                        </a:rPr>
                        <a:t>Social </a:t>
                      </a:r>
                    </a:p>
                  </a:txBody>
                  <a:tcPr/>
                </a:tc>
                <a:tc>
                  <a:txBody>
                    <a:bodyPr/>
                    <a:lstStyle/>
                    <a:p>
                      <a:r>
                        <a:rPr lang="en-US" sz="2000" dirty="0">
                          <a:latin typeface="+mn-lt"/>
                        </a:rPr>
                        <a:t>Total </a:t>
                      </a:r>
                    </a:p>
                  </a:txBody>
                  <a:tcPr/>
                </a:tc>
                <a:tc>
                  <a:txBody>
                    <a:bodyPr/>
                    <a:lstStyle/>
                    <a:p>
                      <a:endParaRPr lang="en-US" sz="2000" dirty="0">
                        <a:latin typeface="+mn-lt"/>
                      </a:endParaRPr>
                    </a:p>
                  </a:txBody>
                  <a:tcPr/>
                </a:tc>
                <a:extLst>
                  <a:ext uri="{0D108BD9-81ED-4DB2-BD59-A6C34878D82A}">
                    <a16:rowId xmlns:a16="http://schemas.microsoft.com/office/drawing/2014/main" val="3406368023"/>
                  </a:ext>
                </a:extLst>
              </a:tr>
              <a:tr h="370840">
                <a:tc>
                  <a:txBody>
                    <a:bodyPr/>
                    <a:lstStyle/>
                    <a:p>
                      <a:r>
                        <a:rPr lang="en-US" sz="1800" dirty="0">
                          <a:latin typeface="+mn-lt"/>
                        </a:rPr>
                        <a:t>Minimum tillage</a:t>
                      </a:r>
                    </a:p>
                  </a:txBody>
                  <a:tcPr>
                    <a:solidFill>
                      <a:schemeClr val="accent5">
                        <a:lumMod val="20000"/>
                        <a:lumOff val="80000"/>
                      </a:schemeClr>
                    </a:solidFill>
                  </a:tcPr>
                </a:tc>
                <a:tc>
                  <a:txBody>
                    <a:bodyPr/>
                    <a:lstStyle/>
                    <a:p>
                      <a:pPr algn="ctr"/>
                      <a:r>
                        <a:rPr lang="en-US" sz="2000" dirty="0">
                          <a:latin typeface="+mn-lt"/>
                        </a:rPr>
                        <a:t>0</a:t>
                      </a:r>
                    </a:p>
                  </a:txBody>
                  <a:tcPr>
                    <a:solidFill>
                      <a:schemeClr val="accent5">
                        <a:lumMod val="20000"/>
                        <a:lumOff val="80000"/>
                      </a:schemeClr>
                    </a:solidFill>
                  </a:tcPr>
                </a:tc>
                <a:tc>
                  <a:txBody>
                    <a:bodyPr/>
                    <a:lstStyle/>
                    <a:p>
                      <a:pPr algn="ctr"/>
                      <a:r>
                        <a:rPr lang="en-US" sz="2000" dirty="0">
                          <a:latin typeface="+mn-lt"/>
                        </a:rPr>
                        <a:t>2</a:t>
                      </a:r>
                    </a:p>
                  </a:txBody>
                  <a:tcPr>
                    <a:solidFill>
                      <a:schemeClr val="accent5">
                        <a:lumMod val="20000"/>
                        <a:lumOff val="80000"/>
                      </a:schemeClr>
                    </a:solidFill>
                  </a:tcPr>
                </a:tc>
                <a:tc>
                  <a:txBody>
                    <a:bodyPr/>
                    <a:lstStyle/>
                    <a:p>
                      <a:pPr algn="ctr"/>
                      <a:r>
                        <a:rPr lang="en-US" sz="2000" dirty="0">
                          <a:latin typeface="+mn-lt"/>
                        </a:rPr>
                        <a:t>1</a:t>
                      </a:r>
                    </a:p>
                  </a:txBody>
                  <a:tcPr>
                    <a:solidFill>
                      <a:schemeClr val="accent5">
                        <a:lumMod val="20000"/>
                        <a:lumOff val="80000"/>
                      </a:schemeClr>
                    </a:solidFill>
                  </a:tcPr>
                </a:tc>
                <a:tc>
                  <a:txBody>
                    <a:bodyPr/>
                    <a:lstStyle/>
                    <a:p>
                      <a:pPr algn="ctr"/>
                      <a:r>
                        <a:rPr lang="en-US" sz="2000" b="1" dirty="0">
                          <a:latin typeface="+mn-lt"/>
                        </a:rPr>
                        <a:t>3</a:t>
                      </a:r>
                    </a:p>
                  </a:txBody>
                  <a:tcPr>
                    <a:solidFill>
                      <a:schemeClr val="accent5">
                        <a:lumMod val="20000"/>
                        <a:lumOff val="80000"/>
                      </a:schemeClr>
                    </a:solidFill>
                  </a:tcPr>
                </a:tc>
                <a:tc>
                  <a:txBody>
                    <a:bodyPr/>
                    <a:lstStyle/>
                    <a:p>
                      <a:pPr algn="ctr"/>
                      <a:r>
                        <a:rPr lang="en-US" sz="2000" dirty="0">
                          <a:latin typeface="+mn-lt"/>
                        </a:rPr>
                        <a:t>5</a:t>
                      </a:r>
                    </a:p>
                  </a:txBody>
                  <a:tcPr>
                    <a:solidFill>
                      <a:schemeClr val="accent5">
                        <a:lumMod val="20000"/>
                        <a:lumOff val="80000"/>
                      </a:schemeClr>
                    </a:solidFill>
                  </a:tcPr>
                </a:tc>
                <a:tc>
                  <a:txBody>
                    <a:bodyPr/>
                    <a:lstStyle/>
                    <a:p>
                      <a:pPr algn="ctr"/>
                      <a:r>
                        <a:rPr lang="en-US" sz="2000" dirty="0">
                          <a:latin typeface="+mn-lt"/>
                        </a:rPr>
                        <a:t>4</a:t>
                      </a:r>
                    </a:p>
                  </a:txBody>
                  <a:tcPr>
                    <a:solidFill>
                      <a:schemeClr val="accent5">
                        <a:lumMod val="20000"/>
                        <a:lumOff val="80000"/>
                      </a:schemeClr>
                    </a:solidFill>
                  </a:tcPr>
                </a:tc>
                <a:tc>
                  <a:txBody>
                    <a:bodyPr/>
                    <a:lstStyle/>
                    <a:p>
                      <a:pPr algn="ctr"/>
                      <a:r>
                        <a:rPr lang="en-US" sz="2000" dirty="0">
                          <a:latin typeface="+mn-lt"/>
                        </a:rPr>
                        <a:t>4</a:t>
                      </a:r>
                    </a:p>
                  </a:txBody>
                  <a:tcPr>
                    <a:solidFill>
                      <a:schemeClr val="accent5">
                        <a:lumMod val="20000"/>
                        <a:lumOff val="80000"/>
                      </a:schemeClr>
                    </a:solidFill>
                  </a:tcPr>
                </a:tc>
                <a:tc>
                  <a:txBody>
                    <a:bodyPr/>
                    <a:lstStyle/>
                    <a:p>
                      <a:pPr algn="ctr"/>
                      <a:r>
                        <a:rPr lang="en-US" sz="2000" b="1" dirty="0">
                          <a:latin typeface="+mn-lt"/>
                        </a:rPr>
                        <a:t>13</a:t>
                      </a:r>
                    </a:p>
                  </a:txBody>
                  <a:tcPr>
                    <a:solidFill>
                      <a:schemeClr val="accent5">
                        <a:lumMod val="20000"/>
                        <a:lumOff val="80000"/>
                      </a:schemeClr>
                    </a:solidFill>
                  </a:tcPr>
                </a:tc>
                <a:tc>
                  <a:txBody>
                    <a:bodyPr/>
                    <a:lstStyle/>
                    <a:p>
                      <a:pPr algn="ctr"/>
                      <a:r>
                        <a:rPr lang="en-US" sz="2000" b="1" dirty="0">
                          <a:latin typeface="+mn-lt"/>
                        </a:rPr>
                        <a:t>4.33</a:t>
                      </a:r>
                    </a:p>
                  </a:txBody>
                  <a:tcPr>
                    <a:solidFill>
                      <a:schemeClr val="accent5">
                        <a:lumMod val="20000"/>
                        <a:lumOff val="80000"/>
                      </a:schemeClr>
                    </a:solidFill>
                  </a:tcPr>
                </a:tc>
                <a:extLst>
                  <a:ext uri="{0D108BD9-81ED-4DB2-BD59-A6C34878D82A}">
                    <a16:rowId xmlns:a16="http://schemas.microsoft.com/office/drawing/2014/main" val="683733780"/>
                  </a:ext>
                </a:extLst>
              </a:tr>
              <a:tr h="370840">
                <a:tc>
                  <a:txBody>
                    <a:bodyPr/>
                    <a:lstStyle/>
                    <a:p>
                      <a:r>
                        <a:rPr lang="en-US" sz="1800" dirty="0">
                          <a:latin typeface="+mn-lt"/>
                        </a:rPr>
                        <a:t>Planting degraded land</a:t>
                      </a:r>
                    </a:p>
                  </a:txBody>
                  <a:tcPr/>
                </a:tc>
                <a:tc>
                  <a:txBody>
                    <a:bodyPr/>
                    <a:lstStyle/>
                    <a:p>
                      <a:pPr algn="ctr"/>
                      <a:r>
                        <a:rPr lang="en-US" sz="2000" dirty="0">
                          <a:latin typeface="+mn-lt"/>
                        </a:rPr>
                        <a:t>0</a:t>
                      </a:r>
                    </a:p>
                  </a:txBody>
                  <a:tcPr/>
                </a:tc>
                <a:tc>
                  <a:txBody>
                    <a:bodyPr/>
                    <a:lstStyle/>
                    <a:p>
                      <a:pPr algn="ctr"/>
                      <a:r>
                        <a:rPr lang="en-US" sz="2000" dirty="0">
                          <a:latin typeface="+mn-lt"/>
                        </a:rPr>
                        <a:t>3</a:t>
                      </a:r>
                    </a:p>
                  </a:txBody>
                  <a:tcPr/>
                </a:tc>
                <a:tc>
                  <a:txBody>
                    <a:bodyPr/>
                    <a:lstStyle/>
                    <a:p>
                      <a:pPr algn="ctr"/>
                      <a:r>
                        <a:rPr lang="en-US" sz="2000" dirty="0">
                          <a:latin typeface="+mn-lt"/>
                        </a:rPr>
                        <a:t>1</a:t>
                      </a:r>
                    </a:p>
                  </a:txBody>
                  <a:tcPr/>
                </a:tc>
                <a:tc>
                  <a:txBody>
                    <a:bodyPr/>
                    <a:lstStyle/>
                    <a:p>
                      <a:pPr algn="ctr"/>
                      <a:r>
                        <a:rPr lang="en-US" sz="2000" b="1" dirty="0">
                          <a:latin typeface="+mn-lt"/>
                        </a:rPr>
                        <a:t>4</a:t>
                      </a:r>
                    </a:p>
                  </a:txBody>
                  <a:tcPr/>
                </a:tc>
                <a:tc>
                  <a:txBody>
                    <a:bodyPr/>
                    <a:lstStyle/>
                    <a:p>
                      <a:pPr algn="ctr"/>
                      <a:r>
                        <a:rPr lang="en-US" sz="2000" dirty="0">
                          <a:latin typeface="+mn-lt"/>
                        </a:rPr>
                        <a:t>5</a:t>
                      </a:r>
                    </a:p>
                  </a:txBody>
                  <a:tcPr/>
                </a:tc>
                <a:tc>
                  <a:txBody>
                    <a:bodyPr/>
                    <a:lstStyle/>
                    <a:p>
                      <a:pPr algn="ctr"/>
                      <a:r>
                        <a:rPr lang="en-US" sz="2000" dirty="0">
                          <a:latin typeface="+mn-lt"/>
                        </a:rPr>
                        <a:t>5</a:t>
                      </a:r>
                    </a:p>
                  </a:txBody>
                  <a:tcPr/>
                </a:tc>
                <a:tc>
                  <a:txBody>
                    <a:bodyPr/>
                    <a:lstStyle/>
                    <a:p>
                      <a:pPr algn="ctr"/>
                      <a:r>
                        <a:rPr lang="en-US" sz="2000" dirty="0">
                          <a:latin typeface="+mn-lt"/>
                        </a:rPr>
                        <a:t>5</a:t>
                      </a:r>
                    </a:p>
                  </a:txBody>
                  <a:tcPr/>
                </a:tc>
                <a:tc>
                  <a:txBody>
                    <a:bodyPr/>
                    <a:lstStyle/>
                    <a:p>
                      <a:pPr algn="ctr"/>
                      <a:r>
                        <a:rPr lang="en-US" sz="2000" b="1" dirty="0">
                          <a:latin typeface="+mn-lt"/>
                        </a:rPr>
                        <a:t>15</a:t>
                      </a:r>
                    </a:p>
                  </a:txBody>
                  <a:tcPr/>
                </a:tc>
                <a:tc>
                  <a:txBody>
                    <a:bodyPr/>
                    <a:lstStyle/>
                    <a:p>
                      <a:pPr algn="ctr"/>
                      <a:r>
                        <a:rPr lang="en-US" sz="2000" b="1" dirty="0">
                          <a:latin typeface="+mn-lt"/>
                        </a:rPr>
                        <a:t>3.75</a:t>
                      </a:r>
                    </a:p>
                  </a:txBody>
                  <a:tcPr/>
                </a:tc>
                <a:extLst>
                  <a:ext uri="{0D108BD9-81ED-4DB2-BD59-A6C34878D82A}">
                    <a16:rowId xmlns:a16="http://schemas.microsoft.com/office/drawing/2014/main" val="2179397977"/>
                  </a:ext>
                </a:extLst>
              </a:tr>
              <a:tr h="370840">
                <a:tc>
                  <a:txBody>
                    <a:bodyPr/>
                    <a:lstStyle/>
                    <a:p>
                      <a:r>
                        <a:rPr lang="en-US" sz="1800" dirty="0">
                          <a:latin typeface="+mn-lt"/>
                        </a:rPr>
                        <a:t>Construct check-dam</a:t>
                      </a:r>
                    </a:p>
                  </a:txBody>
                  <a:tcPr>
                    <a:solidFill>
                      <a:schemeClr val="accent5">
                        <a:lumMod val="20000"/>
                        <a:lumOff val="80000"/>
                      </a:schemeClr>
                    </a:solidFill>
                  </a:tcPr>
                </a:tc>
                <a:tc>
                  <a:txBody>
                    <a:bodyPr/>
                    <a:lstStyle/>
                    <a:p>
                      <a:pPr algn="ctr"/>
                      <a:r>
                        <a:rPr lang="en-US" sz="2000" dirty="0">
                          <a:latin typeface="+mn-lt"/>
                        </a:rPr>
                        <a:t>1</a:t>
                      </a:r>
                    </a:p>
                  </a:txBody>
                  <a:tcPr>
                    <a:solidFill>
                      <a:schemeClr val="accent5">
                        <a:lumMod val="20000"/>
                        <a:lumOff val="80000"/>
                      </a:schemeClr>
                    </a:solidFill>
                  </a:tcPr>
                </a:tc>
                <a:tc>
                  <a:txBody>
                    <a:bodyPr/>
                    <a:lstStyle/>
                    <a:p>
                      <a:pPr algn="ctr"/>
                      <a:r>
                        <a:rPr lang="en-US" sz="2000" dirty="0">
                          <a:latin typeface="+mn-lt"/>
                        </a:rPr>
                        <a:t>5</a:t>
                      </a:r>
                    </a:p>
                  </a:txBody>
                  <a:tcPr>
                    <a:solidFill>
                      <a:schemeClr val="accent5">
                        <a:lumMod val="20000"/>
                        <a:lumOff val="80000"/>
                      </a:schemeClr>
                    </a:solidFill>
                  </a:tcPr>
                </a:tc>
                <a:tc>
                  <a:txBody>
                    <a:bodyPr/>
                    <a:lstStyle/>
                    <a:p>
                      <a:pPr algn="ctr"/>
                      <a:r>
                        <a:rPr lang="en-US" sz="2000" dirty="0">
                          <a:latin typeface="+mn-lt"/>
                        </a:rPr>
                        <a:t>3</a:t>
                      </a:r>
                    </a:p>
                  </a:txBody>
                  <a:tcPr>
                    <a:solidFill>
                      <a:schemeClr val="accent5">
                        <a:lumMod val="20000"/>
                        <a:lumOff val="80000"/>
                      </a:schemeClr>
                    </a:solidFill>
                  </a:tcPr>
                </a:tc>
                <a:tc>
                  <a:txBody>
                    <a:bodyPr/>
                    <a:lstStyle/>
                    <a:p>
                      <a:pPr algn="ctr"/>
                      <a:r>
                        <a:rPr lang="en-US" sz="2000" b="1" dirty="0">
                          <a:latin typeface="+mn-lt"/>
                        </a:rPr>
                        <a:t>9</a:t>
                      </a:r>
                    </a:p>
                  </a:txBody>
                  <a:tcPr>
                    <a:solidFill>
                      <a:schemeClr val="accent5">
                        <a:lumMod val="20000"/>
                        <a:lumOff val="80000"/>
                      </a:schemeClr>
                    </a:solidFill>
                  </a:tcPr>
                </a:tc>
                <a:tc>
                  <a:txBody>
                    <a:bodyPr/>
                    <a:lstStyle/>
                    <a:p>
                      <a:pPr algn="ctr"/>
                      <a:r>
                        <a:rPr lang="en-US" sz="2000" dirty="0">
                          <a:latin typeface="+mn-lt"/>
                        </a:rPr>
                        <a:t>5</a:t>
                      </a:r>
                    </a:p>
                  </a:txBody>
                  <a:tcPr>
                    <a:solidFill>
                      <a:schemeClr val="accent5">
                        <a:lumMod val="20000"/>
                        <a:lumOff val="80000"/>
                      </a:schemeClr>
                    </a:solidFill>
                  </a:tcPr>
                </a:tc>
                <a:tc>
                  <a:txBody>
                    <a:bodyPr/>
                    <a:lstStyle/>
                    <a:p>
                      <a:pPr algn="ctr"/>
                      <a:r>
                        <a:rPr lang="en-US" sz="2000" dirty="0">
                          <a:latin typeface="+mn-lt"/>
                        </a:rPr>
                        <a:t>4</a:t>
                      </a:r>
                    </a:p>
                  </a:txBody>
                  <a:tcPr>
                    <a:solidFill>
                      <a:schemeClr val="accent5">
                        <a:lumMod val="20000"/>
                        <a:lumOff val="80000"/>
                      </a:schemeClr>
                    </a:solidFill>
                  </a:tcPr>
                </a:tc>
                <a:tc>
                  <a:txBody>
                    <a:bodyPr/>
                    <a:lstStyle/>
                    <a:p>
                      <a:pPr algn="ctr"/>
                      <a:r>
                        <a:rPr lang="en-US" sz="2000" dirty="0">
                          <a:latin typeface="+mn-lt"/>
                        </a:rPr>
                        <a:t>4</a:t>
                      </a:r>
                    </a:p>
                  </a:txBody>
                  <a:tcPr>
                    <a:solidFill>
                      <a:schemeClr val="accent5">
                        <a:lumMod val="20000"/>
                        <a:lumOff val="80000"/>
                      </a:schemeClr>
                    </a:solidFill>
                  </a:tcPr>
                </a:tc>
                <a:tc>
                  <a:txBody>
                    <a:bodyPr/>
                    <a:lstStyle/>
                    <a:p>
                      <a:pPr algn="ctr"/>
                      <a:r>
                        <a:rPr lang="en-US" sz="2000" b="1" dirty="0">
                          <a:latin typeface="+mn-lt"/>
                        </a:rPr>
                        <a:t>13</a:t>
                      </a:r>
                    </a:p>
                  </a:txBody>
                  <a:tcPr>
                    <a:solidFill>
                      <a:schemeClr val="accent5">
                        <a:lumMod val="20000"/>
                        <a:lumOff val="80000"/>
                      </a:schemeClr>
                    </a:solidFill>
                  </a:tcPr>
                </a:tc>
                <a:tc>
                  <a:txBody>
                    <a:bodyPr/>
                    <a:lstStyle/>
                    <a:p>
                      <a:pPr algn="ctr"/>
                      <a:r>
                        <a:rPr lang="en-US" sz="2000" b="1" dirty="0">
                          <a:latin typeface="+mn-lt"/>
                        </a:rPr>
                        <a:t>1.44</a:t>
                      </a:r>
                    </a:p>
                  </a:txBody>
                  <a:tcPr>
                    <a:solidFill>
                      <a:schemeClr val="accent5">
                        <a:lumMod val="20000"/>
                        <a:lumOff val="80000"/>
                      </a:schemeClr>
                    </a:solidFill>
                  </a:tcPr>
                </a:tc>
                <a:extLst>
                  <a:ext uri="{0D108BD9-81ED-4DB2-BD59-A6C34878D82A}">
                    <a16:rowId xmlns:a16="http://schemas.microsoft.com/office/drawing/2014/main" val="1372838052"/>
                  </a:ext>
                </a:extLst>
              </a:tr>
              <a:tr h="370840">
                <a:tc>
                  <a:txBody>
                    <a:bodyPr/>
                    <a:lstStyle/>
                    <a:p>
                      <a:r>
                        <a:rPr lang="en-US" sz="1800" dirty="0">
                          <a:latin typeface="+mn-lt"/>
                        </a:rPr>
                        <a:t>Protect water sources</a:t>
                      </a:r>
                    </a:p>
                  </a:txBody>
                  <a:tcPr/>
                </a:tc>
                <a:tc>
                  <a:txBody>
                    <a:bodyPr/>
                    <a:lstStyle/>
                    <a:p>
                      <a:pPr algn="ctr"/>
                      <a:r>
                        <a:rPr lang="en-US" sz="2000" dirty="0">
                          <a:latin typeface="+mn-lt"/>
                        </a:rPr>
                        <a:t>0</a:t>
                      </a:r>
                    </a:p>
                  </a:txBody>
                  <a:tcPr/>
                </a:tc>
                <a:tc>
                  <a:txBody>
                    <a:bodyPr/>
                    <a:lstStyle/>
                    <a:p>
                      <a:pPr algn="ctr"/>
                      <a:r>
                        <a:rPr lang="en-US" sz="2000" dirty="0">
                          <a:latin typeface="+mn-lt"/>
                        </a:rPr>
                        <a:t>4</a:t>
                      </a:r>
                    </a:p>
                  </a:txBody>
                  <a:tcPr/>
                </a:tc>
                <a:tc>
                  <a:txBody>
                    <a:bodyPr/>
                    <a:lstStyle/>
                    <a:p>
                      <a:pPr algn="ctr"/>
                      <a:r>
                        <a:rPr lang="en-US" sz="2000" dirty="0">
                          <a:latin typeface="+mn-lt"/>
                        </a:rPr>
                        <a:t>3</a:t>
                      </a:r>
                    </a:p>
                  </a:txBody>
                  <a:tcPr/>
                </a:tc>
                <a:tc>
                  <a:txBody>
                    <a:bodyPr/>
                    <a:lstStyle/>
                    <a:p>
                      <a:pPr algn="ctr"/>
                      <a:r>
                        <a:rPr lang="en-US" sz="2000" b="1" dirty="0">
                          <a:latin typeface="+mn-lt"/>
                        </a:rPr>
                        <a:t>7</a:t>
                      </a:r>
                    </a:p>
                  </a:txBody>
                  <a:tcPr/>
                </a:tc>
                <a:tc>
                  <a:txBody>
                    <a:bodyPr/>
                    <a:lstStyle/>
                    <a:p>
                      <a:pPr algn="ctr"/>
                      <a:r>
                        <a:rPr lang="en-US" sz="2000" dirty="0">
                          <a:latin typeface="+mn-lt"/>
                        </a:rPr>
                        <a:t>5</a:t>
                      </a:r>
                    </a:p>
                  </a:txBody>
                  <a:tcPr/>
                </a:tc>
                <a:tc>
                  <a:txBody>
                    <a:bodyPr/>
                    <a:lstStyle/>
                    <a:p>
                      <a:pPr algn="ctr"/>
                      <a:r>
                        <a:rPr lang="en-US" sz="2000" dirty="0">
                          <a:latin typeface="+mn-lt"/>
                        </a:rPr>
                        <a:t>5</a:t>
                      </a:r>
                    </a:p>
                  </a:txBody>
                  <a:tcPr/>
                </a:tc>
                <a:tc>
                  <a:txBody>
                    <a:bodyPr/>
                    <a:lstStyle/>
                    <a:p>
                      <a:pPr algn="ctr"/>
                      <a:r>
                        <a:rPr lang="en-US" sz="2000" dirty="0">
                          <a:latin typeface="+mn-lt"/>
                        </a:rPr>
                        <a:t>5</a:t>
                      </a:r>
                    </a:p>
                  </a:txBody>
                  <a:tcPr/>
                </a:tc>
                <a:tc>
                  <a:txBody>
                    <a:bodyPr/>
                    <a:lstStyle/>
                    <a:p>
                      <a:pPr algn="ctr"/>
                      <a:r>
                        <a:rPr lang="en-US" sz="2000" b="1" dirty="0">
                          <a:latin typeface="+mn-lt"/>
                        </a:rPr>
                        <a:t>15</a:t>
                      </a:r>
                    </a:p>
                  </a:txBody>
                  <a:tcPr/>
                </a:tc>
                <a:tc>
                  <a:txBody>
                    <a:bodyPr/>
                    <a:lstStyle/>
                    <a:p>
                      <a:pPr algn="ctr"/>
                      <a:r>
                        <a:rPr lang="en-US" sz="2000" b="1" dirty="0">
                          <a:latin typeface="+mn-lt"/>
                        </a:rPr>
                        <a:t>2.14</a:t>
                      </a:r>
                    </a:p>
                  </a:txBody>
                  <a:tcPr/>
                </a:tc>
                <a:extLst>
                  <a:ext uri="{0D108BD9-81ED-4DB2-BD59-A6C34878D82A}">
                    <a16:rowId xmlns:a16="http://schemas.microsoft.com/office/drawing/2014/main" val="2741692409"/>
                  </a:ext>
                </a:extLst>
              </a:tr>
            </a:tbl>
          </a:graphicData>
        </a:graphic>
      </p:graphicFrame>
      <p:sp>
        <p:nvSpPr>
          <p:cNvPr id="5" name="Rectangle 4">
            <a:extLst>
              <a:ext uri="{FF2B5EF4-FFF2-40B4-BE49-F238E27FC236}">
                <a16:creationId xmlns:a16="http://schemas.microsoft.com/office/drawing/2014/main" id="{6F749AB1-45B4-4C79-91D5-475605CC9D79}"/>
              </a:ext>
            </a:extLst>
          </p:cNvPr>
          <p:cNvSpPr/>
          <p:nvPr/>
        </p:nvSpPr>
        <p:spPr>
          <a:xfrm>
            <a:off x="561523" y="609600"/>
            <a:ext cx="7305783" cy="461665"/>
          </a:xfrm>
          <a:prstGeom prst="rect">
            <a:avLst/>
          </a:prstGeom>
        </p:spPr>
        <p:txBody>
          <a:bodyPr wrap="none">
            <a:spAutoFit/>
          </a:bodyPr>
          <a:lstStyle/>
          <a:p>
            <a:pPr marL="342900" indent="-342900">
              <a:buFont typeface="Wingdings" panose="05000000000000000000" pitchFamily="2" charset="2"/>
              <a:buChar char="ü"/>
            </a:pPr>
            <a:r>
              <a:rPr lang="en-US" sz="2400" dirty="0">
                <a:solidFill>
                  <a:srgbClr val="000000"/>
                </a:solidFill>
              </a:rPr>
              <a:t>Based on MCA</a:t>
            </a:r>
            <a:r>
              <a:rPr lang="en-US" sz="2400">
                <a:solidFill>
                  <a:srgbClr val="000000"/>
                </a:solidFill>
              </a:rPr>
              <a:t>, which </a:t>
            </a:r>
            <a:r>
              <a:rPr lang="en-US" sz="2400" b="1">
                <a:solidFill>
                  <a:srgbClr val="000000"/>
                </a:solidFill>
              </a:rPr>
              <a:t>strategy</a:t>
            </a:r>
            <a:r>
              <a:rPr lang="en-US" sz="2400">
                <a:solidFill>
                  <a:srgbClr val="000000"/>
                </a:solidFill>
              </a:rPr>
              <a:t> </a:t>
            </a:r>
            <a:r>
              <a:rPr lang="en-US" sz="2400" dirty="0">
                <a:solidFill>
                  <a:srgbClr val="000000"/>
                </a:solidFill>
              </a:rPr>
              <a:t>should be chosen </a:t>
            </a:r>
            <a:r>
              <a:rPr lang="en-US" sz="2400" b="1" dirty="0">
                <a:solidFill>
                  <a:srgbClr val="0070C0"/>
                </a:solidFill>
              </a:rPr>
              <a:t>first</a:t>
            </a:r>
            <a:r>
              <a:rPr lang="en-US" sz="2400" dirty="0">
                <a:solidFill>
                  <a:srgbClr val="000000"/>
                </a:solidFill>
              </a:rPr>
              <a:t>?</a:t>
            </a:r>
            <a:endParaRPr lang="en-US" sz="2400" dirty="0"/>
          </a:p>
        </p:txBody>
      </p:sp>
    </p:spTree>
    <p:extLst>
      <p:ext uri="{BB962C8B-B14F-4D97-AF65-F5344CB8AC3E}">
        <p14:creationId xmlns:p14="http://schemas.microsoft.com/office/powerpoint/2010/main" val="5761178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0650353-5A8A-468D-AEB7-72EDC78BF6A4}"/>
              </a:ext>
            </a:extLst>
          </p:cNvPr>
          <p:cNvGraphicFramePr>
            <a:graphicFrameLocks noGrp="1"/>
          </p:cNvGraphicFramePr>
          <p:nvPr>
            <p:extLst>
              <p:ext uri="{D42A27DB-BD31-4B8C-83A1-F6EECF244321}">
                <p14:modId xmlns:p14="http://schemas.microsoft.com/office/powerpoint/2010/main" val="4015225403"/>
              </p:ext>
            </p:extLst>
          </p:nvPr>
        </p:nvGraphicFramePr>
        <p:xfrm>
          <a:off x="228600" y="1447800"/>
          <a:ext cx="8610601" cy="4572191"/>
        </p:xfrm>
        <a:graphic>
          <a:graphicData uri="http://schemas.openxmlformats.org/drawingml/2006/table">
            <a:tbl>
              <a:tblPr firstRow="1" bandRow="1">
                <a:tableStyleId>{BDBED569-4797-4DF1-A0F4-6AAB3CD982D8}</a:tableStyleId>
              </a:tblPr>
              <a:tblGrid>
                <a:gridCol w="609600">
                  <a:extLst>
                    <a:ext uri="{9D8B030D-6E8A-4147-A177-3AD203B41FA5}">
                      <a16:colId xmlns:a16="http://schemas.microsoft.com/office/drawing/2014/main" val="2693181575"/>
                    </a:ext>
                  </a:extLst>
                </a:gridCol>
                <a:gridCol w="2362200">
                  <a:extLst>
                    <a:ext uri="{9D8B030D-6E8A-4147-A177-3AD203B41FA5}">
                      <a16:colId xmlns:a16="http://schemas.microsoft.com/office/drawing/2014/main" val="1531876278"/>
                    </a:ext>
                  </a:extLst>
                </a:gridCol>
                <a:gridCol w="1600200">
                  <a:extLst>
                    <a:ext uri="{9D8B030D-6E8A-4147-A177-3AD203B41FA5}">
                      <a16:colId xmlns:a16="http://schemas.microsoft.com/office/drawing/2014/main" val="4126645670"/>
                    </a:ext>
                  </a:extLst>
                </a:gridCol>
                <a:gridCol w="1905000">
                  <a:extLst>
                    <a:ext uri="{9D8B030D-6E8A-4147-A177-3AD203B41FA5}">
                      <a16:colId xmlns:a16="http://schemas.microsoft.com/office/drawing/2014/main" val="2119584221"/>
                    </a:ext>
                  </a:extLst>
                </a:gridCol>
                <a:gridCol w="1066800">
                  <a:extLst>
                    <a:ext uri="{9D8B030D-6E8A-4147-A177-3AD203B41FA5}">
                      <a16:colId xmlns:a16="http://schemas.microsoft.com/office/drawing/2014/main" val="942933016"/>
                    </a:ext>
                  </a:extLst>
                </a:gridCol>
                <a:gridCol w="1066801">
                  <a:extLst>
                    <a:ext uri="{9D8B030D-6E8A-4147-A177-3AD203B41FA5}">
                      <a16:colId xmlns:a16="http://schemas.microsoft.com/office/drawing/2014/main" val="2586751774"/>
                    </a:ext>
                  </a:extLst>
                </a:gridCol>
              </a:tblGrid>
              <a:tr h="370840">
                <a:tc>
                  <a:txBody>
                    <a:bodyPr/>
                    <a:lstStyle/>
                    <a:p>
                      <a:pPr>
                        <a:lnSpc>
                          <a:spcPct val="150000"/>
                        </a:lnSpc>
                      </a:pPr>
                      <a:endParaRPr lang="en-US" sz="2000" b="1" dirty="0">
                        <a:latin typeface="+mn-lt"/>
                      </a:endParaRPr>
                    </a:p>
                  </a:txBody>
                  <a:tcPr/>
                </a:tc>
                <a:tc>
                  <a:txBody>
                    <a:bodyPr/>
                    <a:lstStyle/>
                    <a:p>
                      <a:pPr>
                        <a:lnSpc>
                          <a:spcPct val="150000"/>
                        </a:lnSpc>
                      </a:pPr>
                      <a:endParaRPr lang="en-US" sz="2000" b="1" dirty="0">
                        <a:latin typeface="+mn-lt"/>
                      </a:endParaRPr>
                    </a:p>
                  </a:txBody>
                  <a:tcPr/>
                </a:tc>
                <a:tc gridSpan="4">
                  <a:txBody>
                    <a:bodyPr/>
                    <a:lstStyle/>
                    <a:p>
                      <a:pPr>
                        <a:lnSpc>
                          <a:spcPct val="150000"/>
                        </a:lnSpc>
                      </a:pPr>
                      <a:r>
                        <a:rPr lang="en-US" sz="2400" b="1" dirty="0">
                          <a:latin typeface="+mn-lt"/>
                        </a:rPr>
                        <a:t>Transport options (passing through forest)</a:t>
                      </a: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extLst>
                  <a:ext uri="{0D108BD9-81ED-4DB2-BD59-A6C34878D82A}">
                    <a16:rowId xmlns:a16="http://schemas.microsoft.com/office/drawing/2014/main" val="867173761"/>
                  </a:ext>
                </a:extLst>
              </a:tr>
              <a:tr h="370840">
                <a:tc rowSpan="5">
                  <a:txBody>
                    <a:bodyPr/>
                    <a:lstStyle/>
                    <a:p>
                      <a:pPr marL="0" marR="0" lvl="0" indent="0" algn="ctr" defTabSz="685800" rtl="0" eaLnBrk="1" fontAlgn="auto" latinLnBrk="0" hangingPunct="1">
                        <a:lnSpc>
                          <a:spcPct val="150000"/>
                        </a:lnSpc>
                        <a:spcBef>
                          <a:spcPts val="0"/>
                        </a:spcBef>
                        <a:spcAft>
                          <a:spcPts val="0"/>
                        </a:spcAft>
                        <a:buClrTx/>
                        <a:buSzTx/>
                        <a:buFontTx/>
                        <a:buNone/>
                        <a:tabLst/>
                        <a:defRPr/>
                      </a:pPr>
                      <a:r>
                        <a:rPr lang="en-US" sz="2400" b="1" dirty="0">
                          <a:latin typeface="+mn-lt"/>
                        </a:rPr>
                        <a:t>Multiple criteria</a:t>
                      </a:r>
                    </a:p>
                  </a:txBody>
                  <a:tcPr vert="vert270" anchor="b"/>
                </a:tc>
                <a:tc>
                  <a:txBody>
                    <a:bodyPr/>
                    <a:lstStyle/>
                    <a:p>
                      <a:pPr>
                        <a:lnSpc>
                          <a:spcPct val="150000"/>
                        </a:lnSpc>
                      </a:pPr>
                      <a:endParaRPr lang="en-US" sz="2000" b="1" dirty="0">
                        <a:latin typeface="+mn-lt"/>
                      </a:endParaRPr>
                    </a:p>
                  </a:txBody>
                  <a:tcPr/>
                </a:tc>
                <a:tc>
                  <a:txBody>
                    <a:bodyPr/>
                    <a:lstStyle/>
                    <a:p>
                      <a:pPr>
                        <a:lnSpc>
                          <a:spcPct val="150000"/>
                        </a:lnSpc>
                      </a:pPr>
                      <a:r>
                        <a:rPr lang="en-US" sz="1800" b="1" dirty="0">
                          <a:latin typeface="+mn-lt"/>
                        </a:rPr>
                        <a:t>Only Highway </a:t>
                      </a:r>
                    </a:p>
                  </a:txBody>
                  <a:tcPr/>
                </a:tc>
                <a:tc>
                  <a:txBody>
                    <a:bodyPr/>
                    <a:lstStyle/>
                    <a:p>
                      <a:pPr>
                        <a:lnSpc>
                          <a:spcPct val="150000"/>
                        </a:lnSpc>
                      </a:pPr>
                      <a:r>
                        <a:rPr lang="en-US" sz="1800" b="1" dirty="0">
                          <a:latin typeface="+mn-lt"/>
                        </a:rPr>
                        <a:t>Highway + Buses  </a:t>
                      </a:r>
                    </a:p>
                  </a:txBody>
                  <a:tcPr/>
                </a:tc>
                <a:tc>
                  <a:txBody>
                    <a:bodyPr/>
                    <a:lstStyle/>
                    <a:p>
                      <a:pPr>
                        <a:lnSpc>
                          <a:spcPct val="150000"/>
                        </a:lnSpc>
                      </a:pPr>
                      <a:r>
                        <a:rPr lang="en-US" sz="1800" b="1" dirty="0">
                          <a:latin typeface="+mn-lt"/>
                        </a:rPr>
                        <a:t>Railway  </a:t>
                      </a:r>
                    </a:p>
                  </a:txBody>
                  <a:tcPr/>
                </a:tc>
                <a:tc>
                  <a:txBody>
                    <a:bodyPr/>
                    <a:lstStyle/>
                    <a:p>
                      <a:pPr>
                        <a:lnSpc>
                          <a:spcPct val="150000"/>
                        </a:lnSpc>
                      </a:pPr>
                      <a:r>
                        <a:rPr lang="en-US" sz="1800" b="1" dirty="0">
                          <a:latin typeface="+mn-lt"/>
                        </a:rPr>
                        <a:t>Weight </a:t>
                      </a:r>
                    </a:p>
                  </a:txBody>
                  <a:tcPr/>
                </a:tc>
                <a:extLst>
                  <a:ext uri="{0D108BD9-81ED-4DB2-BD59-A6C34878D82A}">
                    <a16:rowId xmlns:a16="http://schemas.microsoft.com/office/drawing/2014/main" val="3406368023"/>
                  </a:ext>
                </a:extLst>
              </a:tr>
              <a:tr h="370840">
                <a:tc vMerge="1">
                  <a:txBody>
                    <a:bodyPr/>
                    <a:lstStyle/>
                    <a:p>
                      <a:pPr marL="0" marR="0" lvl="0" indent="0" algn="ctr" defTabSz="685800" rtl="0" eaLnBrk="1" fontAlgn="auto" latinLnBrk="0" hangingPunct="1">
                        <a:lnSpc>
                          <a:spcPct val="150000"/>
                        </a:lnSpc>
                        <a:spcBef>
                          <a:spcPts val="0"/>
                        </a:spcBef>
                        <a:spcAft>
                          <a:spcPts val="0"/>
                        </a:spcAft>
                        <a:buClrTx/>
                        <a:buSzTx/>
                        <a:buFontTx/>
                        <a:buNone/>
                        <a:tabLst/>
                        <a:defRPr/>
                      </a:pPr>
                      <a:endParaRPr lang="en-US" sz="1800" b="1" dirty="0">
                        <a:latin typeface="+mn-lt"/>
                      </a:endParaRPr>
                    </a:p>
                  </a:txBody>
                  <a:tcPr vert="vert270">
                    <a:solidFill>
                      <a:schemeClr val="accent5">
                        <a:lumMod val="20000"/>
                        <a:lumOff val="80000"/>
                      </a:schemeClr>
                    </a:solidFill>
                  </a:tcPr>
                </a:tc>
                <a:tc>
                  <a:txBody>
                    <a:bodyPr/>
                    <a:lstStyle/>
                    <a:p>
                      <a:pPr>
                        <a:lnSpc>
                          <a:spcPct val="150000"/>
                        </a:lnSpc>
                      </a:pPr>
                      <a:r>
                        <a:rPr lang="en-US" sz="1800" dirty="0">
                          <a:latin typeface="+mn-lt"/>
                        </a:rPr>
                        <a:t>Provision cost (million dollars)</a:t>
                      </a:r>
                    </a:p>
                  </a:txBody>
                  <a:tcPr>
                    <a:solidFill>
                      <a:schemeClr val="accent5">
                        <a:lumMod val="20000"/>
                        <a:lumOff val="80000"/>
                      </a:schemeClr>
                    </a:solidFill>
                  </a:tcPr>
                </a:tc>
                <a:tc>
                  <a:txBody>
                    <a:bodyPr/>
                    <a:lstStyle/>
                    <a:p>
                      <a:pPr algn="ctr">
                        <a:lnSpc>
                          <a:spcPct val="150000"/>
                        </a:lnSpc>
                      </a:pPr>
                      <a:r>
                        <a:rPr lang="en-US" sz="2000" dirty="0">
                          <a:latin typeface="+mn-lt"/>
                        </a:rPr>
                        <a:t>250</a:t>
                      </a:r>
                    </a:p>
                  </a:txBody>
                  <a:tcPr>
                    <a:solidFill>
                      <a:schemeClr val="accent5">
                        <a:lumMod val="20000"/>
                        <a:lumOff val="80000"/>
                      </a:schemeClr>
                    </a:solidFill>
                  </a:tcPr>
                </a:tc>
                <a:tc>
                  <a:txBody>
                    <a:bodyPr/>
                    <a:lstStyle/>
                    <a:p>
                      <a:pPr algn="ctr">
                        <a:lnSpc>
                          <a:spcPct val="150000"/>
                        </a:lnSpc>
                      </a:pPr>
                      <a:r>
                        <a:rPr lang="en-US" sz="2000" dirty="0">
                          <a:latin typeface="+mn-lt"/>
                        </a:rPr>
                        <a:t>300</a:t>
                      </a:r>
                    </a:p>
                  </a:txBody>
                  <a:tcPr>
                    <a:solidFill>
                      <a:schemeClr val="accent5">
                        <a:lumMod val="20000"/>
                        <a:lumOff val="80000"/>
                      </a:schemeClr>
                    </a:solidFill>
                  </a:tcPr>
                </a:tc>
                <a:tc>
                  <a:txBody>
                    <a:bodyPr/>
                    <a:lstStyle/>
                    <a:p>
                      <a:pPr algn="ctr">
                        <a:lnSpc>
                          <a:spcPct val="150000"/>
                        </a:lnSpc>
                      </a:pPr>
                      <a:r>
                        <a:rPr lang="en-US" sz="2000" dirty="0">
                          <a:latin typeface="+mn-lt"/>
                        </a:rPr>
                        <a:t>500</a:t>
                      </a:r>
                    </a:p>
                  </a:txBody>
                  <a:tcPr>
                    <a:solidFill>
                      <a:schemeClr val="accent5">
                        <a:lumMod val="20000"/>
                        <a:lumOff val="80000"/>
                      </a:schemeClr>
                    </a:solidFill>
                  </a:tcPr>
                </a:tc>
                <a:tc>
                  <a:txBody>
                    <a:bodyPr/>
                    <a:lstStyle/>
                    <a:p>
                      <a:pPr algn="ctr">
                        <a:lnSpc>
                          <a:spcPct val="150000"/>
                        </a:lnSpc>
                      </a:pPr>
                      <a:r>
                        <a:rPr lang="en-US" sz="2000" b="1" dirty="0">
                          <a:latin typeface="+mn-lt"/>
                        </a:rPr>
                        <a:t>0.3</a:t>
                      </a:r>
                    </a:p>
                  </a:txBody>
                  <a:tcPr>
                    <a:solidFill>
                      <a:schemeClr val="accent5">
                        <a:lumMod val="20000"/>
                        <a:lumOff val="80000"/>
                      </a:schemeClr>
                    </a:solidFill>
                  </a:tcPr>
                </a:tc>
                <a:extLst>
                  <a:ext uri="{0D108BD9-81ED-4DB2-BD59-A6C34878D82A}">
                    <a16:rowId xmlns:a16="http://schemas.microsoft.com/office/drawing/2014/main" val="683733780"/>
                  </a:ext>
                </a:extLst>
              </a:tr>
              <a:tr h="370840">
                <a:tc vMerge="1">
                  <a:txBody>
                    <a:bodyPr/>
                    <a:lstStyle/>
                    <a:p>
                      <a:pPr>
                        <a:lnSpc>
                          <a:spcPct val="150000"/>
                        </a:lnSpc>
                      </a:pPr>
                      <a:endParaRPr lang="en-US" sz="1800" dirty="0">
                        <a:latin typeface="+mn-lt"/>
                      </a:endParaRPr>
                    </a:p>
                  </a:txBody>
                  <a:tcPr/>
                </a:tc>
                <a:tc>
                  <a:txBody>
                    <a:bodyPr/>
                    <a:lstStyle/>
                    <a:p>
                      <a:pPr>
                        <a:lnSpc>
                          <a:spcPct val="150000"/>
                        </a:lnSpc>
                      </a:pPr>
                      <a:r>
                        <a:rPr lang="en-US" sz="1800" dirty="0">
                          <a:latin typeface="+mn-lt"/>
                        </a:rPr>
                        <a:t>Co2 emission (thousand tones/year)</a:t>
                      </a:r>
                    </a:p>
                  </a:txBody>
                  <a:tcPr/>
                </a:tc>
                <a:tc>
                  <a:txBody>
                    <a:bodyPr/>
                    <a:lstStyle/>
                    <a:p>
                      <a:pPr algn="ctr">
                        <a:lnSpc>
                          <a:spcPct val="150000"/>
                        </a:lnSpc>
                      </a:pPr>
                      <a:r>
                        <a:rPr lang="en-US" sz="2000" dirty="0">
                          <a:latin typeface="+mn-lt"/>
                        </a:rPr>
                        <a:t>1,000</a:t>
                      </a:r>
                    </a:p>
                  </a:txBody>
                  <a:tcPr/>
                </a:tc>
                <a:tc>
                  <a:txBody>
                    <a:bodyPr/>
                    <a:lstStyle/>
                    <a:p>
                      <a:pPr algn="ctr">
                        <a:lnSpc>
                          <a:spcPct val="150000"/>
                        </a:lnSpc>
                      </a:pPr>
                      <a:r>
                        <a:rPr lang="en-US" sz="2000" dirty="0">
                          <a:latin typeface="+mn-lt"/>
                        </a:rPr>
                        <a:t>800</a:t>
                      </a:r>
                    </a:p>
                  </a:txBody>
                  <a:tcPr/>
                </a:tc>
                <a:tc>
                  <a:txBody>
                    <a:bodyPr/>
                    <a:lstStyle/>
                    <a:p>
                      <a:pPr algn="ctr">
                        <a:lnSpc>
                          <a:spcPct val="150000"/>
                        </a:lnSpc>
                      </a:pPr>
                      <a:r>
                        <a:rPr lang="en-US" sz="2000" dirty="0">
                          <a:latin typeface="+mn-lt"/>
                        </a:rPr>
                        <a:t>200</a:t>
                      </a:r>
                    </a:p>
                  </a:txBody>
                  <a:tcPr/>
                </a:tc>
                <a:tc>
                  <a:txBody>
                    <a:bodyPr/>
                    <a:lstStyle/>
                    <a:p>
                      <a:pPr algn="ctr">
                        <a:lnSpc>
                          <a:spcPct val="150000"/>
                        </a:lnSpc>
                      </a:pPr>
                      <a:r>
                        <a:rPr lang="en-US" sz="2000" b="1" dirty="0">
                          <a:latin typeface="+mn-lt"/>
                        </a:rPr>
                        <a:t>0.3</a:t>
                      </a:r>
                    </a:p>
                  </a:txBody>
                  <a:tcPr/>
                </a:tc>
                <a:extLst>
                  <a:ext uri="{0D108BD9-81ED-4DB2-BD59-A6C34878D82A}">
                    <a16:rowId xmlns:a16="http://schemas.microsoft.com/office/drawing/2014/main" val="2179397977"/>
                  </a:ext>
                </a:extLst>
              </a:tr>
              <a:tr h="370840">
                <a:tc vMerge="1">
                  <a:txBody>
                    <a:bodyPr/>
                    <a:lstStyle/>
                    <a:p>
                      <a:pPr>
                        <a:lnSpc>
                          <a:spcPct val="150000"/>
                        </a:lnSpc>
                      </a:pPr>
                      <a:endParaRPr lang="en-US" sz="1800" dirty="0">
                        <a:latin typeface="+mn-lt"/>
                      </a:endParaRPr>
                    </a:p>
                  </a:txBody>
                  <a:tcPr>
                    <a:solidFill>
                      <a:schemeClr val="accent5">
                        <a:lumMod val="20000"/>
                        <a:lumOff val="80000"/>
                      </a:schemeClr>
                    </a:solidFill>
                  </a:tcPr>
                </a:tc>
                <a:tc>
                  <a:txBody>
                    <a:bodyPr/>
                    <a:lstStyle/>
                    <a:p>
                      <a:pPr>
                        <a:lnSpc>
                          <a:spcPct val="150000"/>
                        </a:lnSpc>
                      </a:pPr>
                      <a:r>
                        <a:rPr lang="en-US" sz="1800" dirty="0">
                          <a:latin typeface="+mn-lt"/>
                        </a:rPr>
                        <a:t>Wildlife negative impact (qualitative)</a:t>
                      </a:r>
                    </a:p>
                  </a:txBody>
                  <a:tcPr>
                    <a:solidFill>
                      <a:schemeClr val="accent5">
                        <a:lumMod val="20000"/>
                        <a:lumOff val="80000"/>
                      </a:schemeClr>
                    </a:solidFill>
                  </a:tcPr>
                </a:tc>
                <a:tc>
                  <a:txBody>
                    <a:bodyPr/>
                    <a:lstStyle/>
                    <a:p>
                      <a:pPr algn="ctr">
                        <a:lnSpc>
                          <a:spcPct val="150000"/>
                        </a:lnSpc>
                      </a:pPr>
                      <a:r>
                        <a:rPr lang="en-US" sz="2000" dirty="0">
                          <a:latin typeface="+mn-lt"/>
                        </a:rPr>
                        <a:t>3</a:t>
                      </a:r>
                    </a:p>
                  </a:txBody>
                  <a:tcPr>
                    <a:solidFill>
                      <a:schemeClr val="accent5">
                        <a:lumMod val="20000"/>
                        <a:lumOff val="80000"/>
                      </a:schemeClr>
                    </a:solidFill>
                  </a:tcPr>
                </a:tc>
                <a:tc>
                  <a:txBody>
                    <a:bodyPr/>
                    <a:lstStyle/>
                    <a:p>
                      <a:pPr algn="ctr">
                        <a:lnSpc>
                          <a:spcPct val="150000"/>
                        </a:lnSpc>
                      </a:pPr>
                      <a:r>
                        <a:rPr lang="en-US" sz="2000" dirty="0">
                          <a:latin typeface="+mn-lt"/>
                        </a:rPr>
                        <a:t>3</a:t>
                      </a:r>
                    </a:p>
                  </a:txBody>
                  <a:tcPr>
                    <a:solidFill>
                      <a:schemeClr val="accent5">
                        <a:lumMod val="20000"/>
                        <a:lumOff val="80000"/>
                      </a:schemeClr>
                    </a:solidFill>
                  </a:tcPr>
                </a:tc>
                <a:tc>
                  <a:txBody>
                    <a:bodyPr/>
                    <a:lstStyle/>
                    <a:p>
                      <a:pPr algn="ctr">
                        <a:lnSpc>
                          <a:spcPct val="150000"/>
                        </a:lnSpc>
                      </a:pPr>
                      <a:r>
                        <a:rPr lang="en-US" sz="2000" dirty="0">
                          <a:latin typeface="+mn-lt"/>
                        </a:rPr>
                        <a:t>2</a:t>
                      </a:r>
                    </a:p>
                  </a:txBody>
                  <a:tcPr>
                    <a:solidFill>
                      <a:schemeClr val="accent5">
                        <a:lumMod val="20000"/>
                        <a:lumOff val="80000"/>
                      </a:schemeClr>
                    </a:solidFill>
                  </a:tcPr>
                </a:tc>
                <a:tc>
                  <a:txBody>
                    <a:bodyPr/>
                    <a:lstStyle/>
                    <a:p>
                      <a:pPr algn="ctr">
                        <a:lnSpc>
                          <a:spcPct val="150000"/>
                        </a:lnSpc>
                      </a:pPr>
                      <a:r>
                        <a:rPr lang="en-US" sz="2000" b="1" dirty="0">
                          <a:latin typeface="+mn-lt"/>
                        </a:rPr>
                        <a:t>0.2</a:t>
                      </a:r>
                    </a:p>
                  </a:txBody>
                  <a:tcPr>
                    <a:solidFill>
                      <a:schemeClr val="accent5">
                        <a:lumMod val="20000"/>
                        <a:lumOff val="80000"/>
                      </a:schemeClr>
                    </a:solidFill>
                  </a:tcPr>
                </a:tc>
                <a:extLst>
                  <a:ext uri="{0D108BD9-81ED-4DB2-BD59-A6C34878D82A}">
                    <a16:rowId xmlns:a16="http://schemas.microsoft.com/office/drawing/2014/main" val="1372838052"/>
                  </a:ext>
                </a:extLst>
              </a:tr>
              <a:tr h="370840">
                <a:tc vMerge="1">
                  <a:txBody>
                    <a:bodyPr/>
                    <a:lstStyle/>
                    <a:p>
                      <a:pPr>
                        <a:lnSpc>
                          <a:spcPct val="150000"/>
                        </a:lnSpc>
                      </a:pPr>
                      <a:endParaRPr lang="en-US" sz="1800" dirty="0">
                        <a:latin typeface="+mn-lt"/>
                      </a:endParaRPr>
                    </a:p>
                  </a:txBody>
                  <a:tcPr/>
                </a:tc>
                <a:tc>
                  <a:txBody>
                    <a:bodyPr/>
                    <a:lstStyle/>
                    <a:p>
                      <a:pPr>
                        <a:lnSpc>
                          <a:spcPct val="150000"/>
                        </a:lnSpc>
                      </a:pPr>
                      <a:r>
                        <a:rPr lang="en-US" sz="1800" dirty="0">
                          <a:latin typeface="+mn-lt"/>
                        </a:rPr>
                        <a:t>Time saving (million hours/year)</a:t>
                      </a:r>
                    </a:p>
                  </a:txBody>
                  <a:tcPr/>
                </a:tc>
                <a:tc>
                  <a:txBody>
                    <a:bodyPr/>
                    <a:lstStyle/>
                    <a:p>
                      <a:pPr algn="ctr">
                        <a:lnSpc>
                          <a:spcPct val="150000"/>
                        </a:lnSpc>
                      </a:pPr>
                      <a:r>
                        <a:rPr lang="en-US" sz="2000" dirty="0">
                          <a:latin typeface="+mn-lt"/>
                        </a:rPr>
                        <a:t>10,000</a:t>
                      </a:r>
                    </a:p>
                  </a:txBody>
                  <a:tcPr/>
                </a:tc>
                <a:tc>
                  <a:txBody>
                    <a:bodyPr/>
                    <a:lstStyle/>
                    <a:p>
                      <a:pPr algn="ctr">
                        <a:lnSpc>
                          <a:spcPct val="150000"/>
                        </a:lnSpc>
                      </a:pPr>
                      <a:r>
                        <a:rPr lang="en-US" sz="2000" dirty="0">
                          <a:latin typeface="+mn-lt"/>
                        </a:rPr>
                        <a:t>8,000</a:t>
                      </a:r>
                    </a:p>
                  </a:txBody>
                  <a:tcPr/>
                </a:tc>
                <a:tc>
                  <a:txBody>
                    <a:bodyPr/>
                    <a:lstStyle/>
                    <a:p>
                      <a:pPr algn="ctr">
                        <a:lnSpc>
                          <a:spcPct val="150000"/>
                        </a:lnSpc>
                      </a:pPr>
                      <a:r>
                        <a:rPr lang="en-US" sz="2000" dirty="0">
                          <a:latin typeface="+mn-lt"/>
                        </a:rPr>
                        <a:t>6,000</a:t>
                      </a:r>
                    </a:p>
                  </a:txBody>
                  <a:tcPr/>
                </a:tc>
                <a:tc>
                  <a:txBody>
                    <a:bodyPr/>
                    <a:lstStyle/>
                    <a:p>
                      <a:pPr algn="ctr">
                        <a:lnSpc>
                          <a:spcPct val="150000"/>
                        </a:lnSpc>
                      </a:pPr>
                      <a:r>
                        <a:rPr lang="en-US" sz="2000" b="1" dirty="0">
                          <a:latin typeface="+mn-lt"/>
                        </a:rPr>
                        <a:t>0.2</a:t>
                      </a:r>
                    </a:p>
                  </a:txBody>
                  <a:tcPr/>
                </a:tc>
                <a:extLst>
                  <a:ext uri="{0D108BD9-81ED-4DB2-BD59-A6C34878D82A}">
                    <a16:rowId xmlns:a16="http://schemas.microsoft.com/office/drawing/2014/main" val="2741692409"/>
                  </a:ext>
                </a:extLst>
              </a:tr>
            </a:tbl>
          </a:graphicData>
        </a:graphic>
      </p:graphicFrame>
      <p:sp>
        <p:nvSpPr>
          <p:cNvPr id="5" name="Rectangle 4">
            <a:extLst>
              <a:ext uri="{FF2B5EF4-FFF2-40B4-BE49-F238E27FC236}">
                <a16:creationId xmlns:a16="http://schemas.microsoft.com/office/drawing/2014/main" id="{6F749AB1-45B4-4C79-91D5-475605CC9D79}"/>
              </a:ext>
            </a:extLst>
          </p:cNvPr>
          <p:cNvSpPr/>
          <p:nvPr/>
        </p:nvSpPr>
        <p:spPr>
          <a:xfrm>
            <a:off x="561523" y="609600"/>
            <a:ext cx="8268225" cy="461665"/>
          </a:xfrm>
          <a:prstGeom prst="rect">
            <a:avLst/>
          </a:prstGeom>
        </p:spPr>
        <p:txBody>
          <a:bodyPr wrap="none">
            <a:spAutoFit/>
          </a:bodyPr>
          <a:lstStyle/>
          <a:p>
            <a:pPr marL="342900" indent="-342900">
              <a:buFont typeface="Wingdings" panose="05000000000000000000" pitchFamily="2" charset="2"/>
              <a:buChar char="ü"/>
            </a:pPr>
            <a:r>
              <a:rPr lang="en-US" sz="2400" dirty="0">
                <a:solidFill>
                  <a:srgbClr val="000000"/>
                </a:solidFill>
              </a:rPr>
              <a:t>Based on MCA, which </a:t>
            </a:r>
            <a:r>
              <a:rPr lang="en-US" sz="2400" b="1" dirty="0">
                <a:solidFill>
                  <a:srgbClr val="000000"/>
                </a:solidFill>
              </a:rPr>
              <a:t>transport option </a:t>
            </a:r>
            <a:r>
              <a:rPr lang="en-US" sz="2400" dirty="0">
                <a:solidFill>
                  <a:srgbClr val="000000"/>
                </a:solidFill>
              </a:rPr>
              <a:t>should be </a:t>
            </a:r>
            <a:r>
              <a:rPr lang="en-US" sz="2400" b="1" dirty="0">
                <a:solidFill>
                  <a:srgbClr val="000000"/>
                </a:solidFill>
              </a:rPr>
              <a:t>installed</a:t>
            </a:r>
            <a:r>
              <a:rPr lang="en-US" sz="2400" dirty="0">
                <a:solidFill>
                  <a:srgbClr val="000000"/>
                </a:solidFill>
              </a:rPr>
              <a:t>?</a:t>
            </a:r>
            <a:endParaRPr lang="en-US" sz="2400" dirty="0"/>
          </a:p>
        </p:txBody>
      </p:sp>
    </p:spTree>
    <p:extLst>
      <p:ext uri="{BB962C8B-B14F-4D97-AF65-F5344CB8AC3E}">
        <p14:creationId xmlns:p14="http://schemas.microsoft.com/office/powerpoint/2010/main" val="3128642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0650353-5A8A-468D-AEB7-72EDC78BF6A4}"/>
              </a:ext>
            </a:extLst>
          </p:cNvPr>
          <p:cNvGraphicFramePr>
            <a:graphicFrameLocks noGrp="1"/>
          </p:cNvGraphicFramePr>
          <p:nvPr>
            <p:extLst>
              <p:ext uri="{D42A27DB-BD31-4B8C-83A1-F6EECF244321}">
                <p14:modId xmlns:p14="http://schemas.microsoft.com/office/powerpoint/2010/main" val="1817992617"/>
              </p:ext>
            </p:extLst>
          </p:nvPr>
        </p:nvGraphicFramePr>
        <p:xfrm>
          <a:off x="190500" y="914400"/>
          <a:ext cx="8763000" cy="5697919"/>
        </p:xfrm>
        <a:graphic>
          <a:graphicData uri="http://schemas.openxmlformats.org/drawingml/2006/table">
            <a:tbl>
              <a:tblPr firstRow="1" bandRow="1">
                <a:tableStyleId>{BDBED569-4797-4DF1-A0F4-6AAB3CD982D8}</a:tableStyleId>
              </a:tblPr>
              <a:tblGrid>
                <a:gridCol w="647700">
                  <a:extLst>
                    <a:ext uri="{9D8B030D-6E8A-4147-A177-3AD203B41FA5}">
                      <a16:colId xmlns:a16="http://schemas.microsoft.com/office/drawing/2014/main" val="2693181575"/>
                    </a:ext>
                  </a:extLst>
                </a:gridCol>
                <a:gridCol w="2471334">
                  <a:extLst>
                    <a:ext uri="{9D8B030D-6E8A-4147-A177-3AD203B41FA5}">
                      <a16:colId xmlns:a16="http://schemas.microsoft.com/office/drawing/2014/main" val="1531876278"/>
                    </a:ext>
                  </a:extLst>
                </a:gridCol>
                <a:gridCol w="1533886">
                  <a:extLst>
                    <a:ext uri="{9D8B030D-6E8A-4147-A177-3AD203B41FA5}">
                      <a16:colId xmlns:a16="http://schemas.microsoft.com/office/drawing/2014/main" val="4126645670"/>
                    </a:ext>
                  </a:extLst>
                </a:gridCol>
                <a:gridCol w="1807936">
                  <a:extLst>
                    <a:ext uri="{9D8B030D-6E8A-4147-A177-3AD203B41FA5}">
                      <a16:colId xmlns:a16="http://schemas.microsoft.com/office/drawing/2014/main" val="2119584221"/>
                    </a:ext>
                  </a:extLst>
                </a:gridCol>
                <a:gridCol w="1121044">
                  <a:extLst>
                    <a:ext uri="{9D8B030D-6E8A-4147-A177-3AD203B41FA5}">
                      <a16:colId xmlns:a16="http://schemas.microsoft.com/office/drawing/2014/main" val="942933016"/>
                    </a:ext>
                  </a:extLst>
                </a:gridCol>
                <a:gridCol w="1181100">
                  <a:extLst>
                    <a:ext uri="{9D8B030D-6E8A-4147-A177-3AD203B41FA5}">
                      <a16:colId xmlns:a16="http://schemas.microsoft.com/office/drawing/2014/main" val="2586751774"/>
                    </a:ext>
                  </a:extLst>
                </a:gridCol>
              </a:tblGrid>
              <a:tr h="370840">
                <a:tc>
                  <a:txBody>
                    <a:bodyPr/>
                    <a:lstStyle/>
                    <a:p>
                      <a:pPr>
                        <a:lnSpc>
                          <a:spcPct val="150000"/>
                        </a:lnSpc>
                      </a:pPr>
                      <a:endParaRPr lang="en-US" sz="2000" b="1" dirty="0">
                        <a:latin typeface="+mn-lt"/>
                      </a:endParaRPr>
                    </a:p>
                  </a:txBody>
                  <a:tcPr/>
                </a:tc>
                <a:tc>
                  <a:txBody>
                    <a:bodyPr/>
                    <a:lstStyle/>
                    <a:p>
                      <a:pPr>
                        <a:lnSpc>
                          <a:spcPct val="150000"/>
                        </a:lnSpc>
                      </a:pPr>
                      <a:endParaRPr lang="en-US" sz="2000" b="1" dirty="0">
                        <a:latin typeface="+mn-lt"/>
                      </a:endParaRPr>
                    </a:p>
                  </a:txBody>
                  <a:tcPr/>
                </a:tc>
                <a:tc gridSpan="4">
                  <a:txBody>
                    <a:bodyPr/>
                    <a:lstStyle/>
                    <a:p>
                      <a:pPr>
                        <a:lnSpc>
                          <a:spcPct val="150000"/>
                        </a:lnSpc>
                      </a:pPr>
                      <a:r>
                        <a:rPr lang="en-US" sz="2400" b="1" dirty="0">
                          <a:latin typeface="+mn-lt"/>
                        </a:rPr>
                        <a:t>Transport options (passing through forest)</a:t>
                      </a: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extLst>
                  <a:ext uri="{0D108BD9-81ED-4DB2-BD59-A6C34878D82A}">
                    <a16:rowId xmlns:a16="http://schemas.microsoft.com/office/drawing/2014/main" val="867173761"/>
                  </a:ext>
                </a:extLst>
              </a:tr>
              <a:tr h="370840">
                <a:tc rowSpan="5">
                  <a:txBody>
                    <a:bodyPr/>
                    <a:lstStyle/>
                    <a:p>
                      <a:pPr marL="0" marR="0" lvl="0" indent="0" algn="ctr" defTabSz="685800" rtl="0" eaLnBrk="1" fontAlgn="auto" latinLnBrk="0" hangingPunct="1">
                        <a:lnSpc>
                          <a:spcPct val="150000"/>
                        </a:lnSpc>
                        <a:spcBef>
                          <a:spcPts val="0"/>
                        </a:spcBef>
                        <a:spcAft>
                          <a:spcPts val="0"/>
                        </a:spcAft>
                        <a:buClrTx/>
                        <a:buSzTx/>
                        <a:buFontTx/>
                        <a:buNone/>
                        <a:tabLst/>
                        <a:defRPr/>
                      </a:pPr>
                      <a:r>
                        <a:rPr lang="en-US" sz="2400" b="1" dirty="0">
                          <a:latin typeface="+mn-lt"/>
                        </a:rPr>
                        <a:t>Multiple criteria</a:t>
                      </a:r>
                    </a:p>
                  </a:txBody>
                  <a:tcPr vert="vert270" anchor="b"/>
                </a:tc>
                <a:tc>
                  <a:txBody>
                    <a:bodyPr/>
                    <a:lstStyle/>
                    <a:p>
                      <a:pPr>
                        <a:lnSpc>
                          <a:spcPct val="150000"/>
                        </a:lnSpc>
                      </a:pPr>
                      <a:endParaRPr lang="en-US" sz="2000" b="1" dirty="0">
                        <a:latin typeface="+mn-lt"/>
                      </a:endParaRPr>
                    </a:p>
                  </a:txBody>
                  <a:tcPr/>
                </a:tc>
                <a:tc>
                  <a:txBody>
                    <a:bodyPr/>
                    <a:lstStyle/>
                    <a:p>
                      <a:pPr>
                        <a:lnSpc>
                          <a:spcPct val="150000"/>
                        </a:lnSpc>
                      </a:pPr>
                      <a:r>
                        <a:rPr lang="en-US" sz="1800" b="1" dirty="0">
                          <a:latin typeface="+mn-lt"/>
                        </a:rPr>
                        <a:t>Only Highway </a:t>
                      </a:r>
                    </a:p>
                  </a:txBody>
                  <a:tcPr/>
                </a:tc>
                <a:tc>
                  <a:txBody>
                    <a:bodyPr/>
                    <a:lstStyle/>
                    <a:p>
                      <a:pPr>
                        <a:lnSpc>
                          <a:spcPct val="150000"/>
                        </a:lnSpc>
                      </a:pPr>
                      <a:r>
                        <a:rPr lang="en-US" sz="1800" b="1" dirty="0">
                          <a:latin typeface="+mn-lt"/>
                        </a:rPr>
                        <a:t>Highway + Buses  </a:t>
                      </a:r>
                    </a:p>
                  </a:txBody>
                  <a:tcPr/>
                </a:tc>
                <a:tc>
                  <a:txBody>
                    <a:bodyPr/>
                    <a:lstStyle/>
                    <a:p>
                      <a:pPr>
                        <a:lnSpc>
                          <a:spcPct val="150000"/>
                        </a:lnSpc>
                      </a:pPr>
                      <a:r>
                        <a:rPr lang="en-US" sz="1800" b="1" dirty="0">
                          <a:latin typeface="+mn-lt"/>
                        </a:rPr>
                        <a:t>Railway  </a:t>
                      </a:r>
                    </a:p>
                  </a:txBody>
                  <a:tcPr/>
                </a:tc>
                <a:tc>
                  <a:txBody>
                    <a:bodyPr/>
                    <a:lstStyle/>
                    <a:p>
                      <a:pPr>
                        <a:lnSpc>
                          <a:spcPct val="150000"/>
                        </a:lnSpc>
                      </a:pPr>
                      <a:r>
                        <a:rPr lang="en-US" sz="1800" b="1" dirty="0">
                          <a:latin typeface="+mn-lt"/>
                        </a:rPr>
                        <a:t>Weight </a:t>
                      </a:r>
                    </a:p>
                  </a:txBody>
                  <a:tcPr/>
                </a:tc>
                <a:extLst>
                  <a:ext uri="{0D108BD9-81ED-4DB2-BD59-A6C34878D82A}">
                    <a16:rowId xmlns:a16="http://schemas.microsoft.com/office/drawing/2014/main" val="3406368023"/>
                  </a:ext>
                </a:extLst>
              </a:tr>
              <a:tr h="370840">
                <a:tc vMerge="1">
                  <a:txBody>
                    <a:bodyPr/>
                    <a:lstStyle/>
                    <a:p>
                      <a:pPr marL="0" marR="0" lvl="0" indent="0" algn="ctr" defTabSz="685800" rtl="0" eaLnBrk="1" fontAlgn="auto" latinLnBrk="0" hangingPunct="1">
                        <a:lnSpc>
                          <a:spcPct val="150000"/>
                        </a:lnSpc>
                        <a:spcBef>
                          <a:spcPts val="0"/>
                        </a:spcBef>
                        <a:spcAft>
                          <a:spcPts val="0"/>
                        </a:spcAft>
                        <a:buClrTx/>
                        <a:buSzTx/>
                        <a:buFontTx/>
                        <a:buNone/>
                        <a:tabLst/>
                        <a:defRPr/>
                      </a:pPr>
                      <a:endParaRPr lang="en-US" sz="1800" b="1" dirty="0">
                        <a:latin typeface="+mn-lt"/>
                      </a:endParaRPr>
                    </a:p>
                  </a:txBody>
                  <a:tcPr vert="vert270">
                    <a:solidFill>
                      <a:schemeClr val="accent5">
                        <a:lumMod val="20000"/>
                        <a:lumOff val="80000"/>
                      </a:schemeClr>
                    </a:solidFill>
                  </a:tcPr>
                </a:tc>
                <a:tc>
                  <a:txBody>
                    <a:bodyPr/>
                    <a:lstStyle/>
                    <a:p>
                      <a:pPr>
                        <a:lnSpc>
                          <a:spcPct val="150000"/>
                        </a:lnSpc>
                      </a:pPr>
                      <a:r>
                        <a:rPr lang="en-US" sz="1800" dirty="0">
                          <a:latin typeface="+mn-lt"/>
                        </a:rPr>
                        <a:t>Provision cost (million dollars)</a:t>
                      </a:r>
                    </a:p>
                  </a:txBody>
                  <a:tcP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1.00</a:t>
                      </a:r>
                    </a:p>
                  </a:txBody>
                  <a:tcPr marL="9525" marR="9525" marT="9525" marB="0" anchor="ct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0.83</a:t>
                      </a:r>
                    </a:p>
                  </a:txBody>
                  <a:tcPr marL="9525" marR="9525" marT="9525" marB="0" anchor="ct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0.50</a:t>
                      </a:r>
                    </a:p>
                  </a:txBody>
                  <a:tcPr marL="9525" marR="9525" marT="9525" marB="0" anchor="ctr">
                    <a:solidFill>
                      <a:schemeClr val="accent5">
                        <a:lumMod val="20000"/>
                        <a:lumOff val="80000"/>
                      </a:schemeClr>
                    </a:solidFill>
                  </a:tcPr>
                </a:tc>
                <a:tc>
                  <a:txBody>
                    <a:bodyPr/>
                    <a:lstStyle/>
                    <a:p>
                      <a:pPr algn="ctr">
                        <a:lnSpc>
                          <a:spcPct val="150000"/>
                        </a:lnSpc>
                      </a:pPr>
                      <a:r>
                        <a:rPr lang="en-US" sz="2000" b="1" dirty="0">
                          <a:latin typeface="+mn-lt"/>
                        </a:rPr>
                        <a:t>0.3</a:t>
                      </a:r>
                    </a:p>
                  </a:txBody>
                  <a:tcPr anchor="ctr">
                    <a:solidFill>
                      <a:schemeClr val="accent5">
                        <a:lumMod val="20000"/>
                        <a:lumOff val="80000"/>
                      </a:schemeClr>
                    </a:solidFill>
                  </a:tcPr>
                </a:tc>
                <a:extLst>
                  <a:ext uri="{0D108BD9-81ED-4DB2-BD59-A6C34878D82A}">
                    <a16:rowId xmlns:a16="http://schemas.microsoft.com/office/drawing/2014/main" val="683733780"/>
                  </a:ext>
                </a:extLst>
              </a:tr>
              <a:tr h="370840">
                <a:tc vMerge="1">
                  <a:txBody>
                    <a:bodyPr/>
                    <a:lstStyle/>
                    <a:p>
                      <a:pPr>
                        <a:lnSpc>
                          <a:spcPct val="150000"/>
                        </a:lnSpc>
                      </a:pPr>
                      <a:endParaRPr lang="en-US" sz="1800" dirty="0">
                        <a:latin typeface="+mn-lt"/>
                      </a:endParaRPr>
                    </a:p>
                  </a:txBody>
                  <a:tcPr/>
                </a:tc>
                <a:tc>
                  <a:txBody>
                    <a:bodyPr/>
                    <a:lstStyle/>
                    <a:p>
                      <a:pPr>
                        <a:lnSpc>
                          <a:spcPct val="150000"/>
                        </a:lnSpc>
                      </a:pPr>
                      <a:r>
                        <a:rPr lang="en-US" sz="1800" dirty="0">
                          <a:latin typeface="+mn-lt"/>
                        </a:rPr>
                        <a:t>Co2 emission (thousand tones/year)</a:t>
                      </a:r>
                    </a:p>
                  </a:txBody>
                  <a:tcPr/>
                </a:tc>
                <a:tc>
                  <a:txBody>
                    <a:bodyPr/>
                    <a:lstStyle/>
                    <a:p>
                      <a:pPr algn="ctr" rtl="0" fontAlgn="ctr"/>
                      <a:r>
                        <a:rPr lang="en-US" sz="2000" b="1" i="0" u="none" strike="noStrike" dirty="0">
                          <a:solidFill>
                            <a:srgbClr val="000000"/>
                          </a:solidFill>
                          <a:effectLst/>
                          <a:latin typeface="Calibri" panose="020F0502020204030204" pitchFamily="34" charset="0"/>
                        </a:rPr>
                        <a:t>0.20</a:t>
                      </a:r>
                    </a:p>
                  </a:txBody>
                  <a:tcPr marL="9525" marR="9525" marT="9525" marB="0" anchor="ctr"/>
                </a:tc>
                <a:tc>
                  <a:txBody>
                    <a:bodyPr/>
                    <a:lstStyle/>
                    <a:p>
                      <a:pPr algn="ctr" rtl="0" fontAlgn="ctr"/>
                      <a:r>
                        <a:rPr lang="en-US" sz="2000" b="1" i="0" u="none" strike="noStrike" dirty="0">
                          <a:solidFill>
                            <a:srgbClr val="000000"/>
                          </a:solidFill>
                          <a:effectLst/>
                          <a:latin typeface="Calibri" panose="020F0502020204030204" pitchFamily="34" charset="0"/>
                        </a:rPr>
                        <a:t>0.25</a:t>
                      </a:r>
                    </a:p>
                  </a:txBody>
                  <a:tcPr marL="9525" marR="9525" marT="9525" marB="0" anchor="ctr"/>
                </a:tc>
                <a:tc>
                  <a:txBody>
                    <a:bodyPr/>
                    <a:lstStyle/>
                    <a:p>
                      <a:pPr algn="ctr" rtl="0" fontAlgn="ctr"/>
                      <a:r>
                        <a:rPr lang="en-US" sz="2000" b="1" i="0" u="none" strike="noStrike">
                          <a:solidFill>
                            <a:srgbClr val="000000"/>
                          </a:solidFill>
                          <a:effectLst/>
                          <a:latin typeface="Calibri" panose="020F0502020204030204" pitchFamily="34" charset="0"/>
                        </a:rPr>
                        <a:t>1.00</a:t>
                      </a:r>
                    </a:p>
                  </a:txBody>
                  <a:tcPr marL="9525" marR="9525" marT="9525" marB="0" anchor="ctr"/>
                </a:tc>
                <a:tc>
                  <a:txBody>
                    <a:bodyPr/>
                    <a:lstStyle/>
                    <a:p>
                      <a:pPr algn="ctr">
                        <a:lnSpc>
                          <a:spcPct val="150000"/>
                        </a:lnSpc>
                      </a:pPr>
                      <a:r>
                        <a:rPr lang="en-US" sz="2000" b="1" dirty="0">
                          <a:latin typeface="+mn-lt"/>
                        </a:rPr>
                        <a:t>0.3</a:t>
                      </a:r>
                    </a:p>
                  </a:txBody>
                  <a:tcPr anchor="ctr"/>
                </a:tc>
                <a:extLst>
                  <a:ext uri="{0D108BD9-81ED-4DB2-BD59-A6C34878D82A}">
                    <a16:rowId xmlns:a16="http://schemas.microsoft.com/office/drawing/2014/main" val="2179397977"/>
                  </a:ext>
                </a:extLst>
              </a:tr>
              <a:tr h="370840">
                <a:tc vMerge="1">
                  <a:txBody>
                    <a:bodyPr/>
                    <a:lstStyle/>
                    <a:p>
                      <a:pPr>
                        <a:lnSpc>
                          <a:spcPct val="150000"/>
                        </a:lnSpc>
                      </a:pPr>
                      <a:endParaRPr lang="en-US" sz="1800" dirty="0">
                        <a:latin typeface="+mn-lt"/>
                      </a:endParaRPr>
                    </a:p>
                  </a:txBody>
                  <a:tcPr>
                    <a:solidFill>
                      <a:schemeClr val="accent5">
                        <a:lumMod val="20000"/>
                        <a:lumOff val="80000"/>
                      </a:schemeClr>
                    </a:solidFill>
                  </a:tcPr>
                </a:tc>
                <a:tc>
                  <a:txBody>
                    <a:bodyPr/>
                    <a:lstStyle/>
                    <a:p>
                      <a:pPr>
                        <a:lnSpc>
                          <a:spcPct val="150000"/>
                        </a:lnSpc>
                      </a:pPr>
                      <a:r>
                        <a:rPr lang="en-US" sz="1800" dirty="0">
                          <a:latin typeface="+mn-lt"/>
                        </a:rPr>
                        <a:t>Wildlife negative impact (qualitative)</a:t>
                      </a:r>
                    </a:p>
                  </a:txBody>
                  <a:tcPr>
                    <a:solidFill>
                      <a:schemeClr val="accent5">
                        <a:lumMod val="20000"/>
                        <a:lumOff val="80000"/>
                      </a:schemeClr>
                    </a:solidFill>
                  </a:tcPr>
                </a:tc>
                <a:tc>
                  <a:txBody>
                    <a:bodyPr/>
                    <a:lstStyle/>
                    <a:p>
                      <a:pPr algn="ctr" rtl="0" fontAlgn="ctr"/>
                      <a:r>
                        <a:rPr lang="en-US" sz="2000" b="1" i="0" u="none" strike="noStrike">
                          <a:solidFill>
                            <a:srgbClr val="000000"/>
                          </a:solidFill>
                          <a:effectLst/>
                          <a:latin typeface="Calibri" panose="020F0502020204030204" pitchFamily="34" charset="0"/>
                        </a:rPr>
                        <a:t>0.67</a:t>
                      </a:r>
                    </a:p>
                  </a:txBody>
                  <a:tcPr marL="9525" marR="9525" marT="9525" marB="0" anchor="ct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0.67</a:t>
                      </a:r>
                    </a:p>
                  </a:txBody>
                  <a:tcPr marL="9525" marR="9525" marT="9525" marB="0" anchor="ct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1.00</a:t>
                      </a:r>
                    </a:p>
                  </a:txBody>
                  <a:tcPr marL="9525" marR="9525" marT="9525" marB="0" anchor="ctr">
                    <a:solidFill>
                      <a:schemeClr val="accent5">
                        <a:lumMod val="20000"/>
                        <a:lumOff val="80000"/>
                      </a:schemeClr>
                    </a:solidFill>
                  </a:tcPr>
                </a:tc>
                <a:tc>
                  <a:txBody>
                    <a:bodyPr/>
                    <a:lstStyle/>
                    <a:p>
                      <a:pPr algn="ctr">
                        <a:lnSpc>
                          <a:spcPct val="150000"/>
                        </a:lnSpc>
                      </a:pPr>
                      <a:r>
                        <a:rPr lang="en-US" sz="2000" b="1" dirty="0">
                          <a:latin typeface="+mn-lt"/>
                        </a:rPr>
                        <a:t>0.2</a:t>
                      </a:r>
                    </a:p>
                  </a:txBody>
                  <a:tcPr anchor="ctr">
                    <a:solidFill>
                      <a:schemeClr val="accent5">
                        <a:lumMod val="20000"/>
                        <a:lumOff val="80000"/>
                      </a:schemeClr>
                    </a:solidFill>
                  </a:tcPr>
                </a:tc>
                <a:extLst>
                  <a:ext uri="{0D108BD9-81ED-4DB2-BD59-A6C34878D82A}">
                    <a16:rowId xmlns:a16="http://schemas.microsoft.com/office/drawing/2014/main" val="1372838052"/>
                  </a:ext>
                </a:extLst>
              </a:tr>
              <a:tr h="370840">
                <a:tc vMerge="1">
                  <a:txBody>
                    <a:bodyPr/>
                    <a:lstStyle/>
                    <a:p>
                      <a:pPr>
                        <a:lnSpc>
                          <a:spcPct val="150000"/>
                        </a:lnSpc>
                      </a:pPr>
                      <a:endParaRPr lang="en-US" sz="1800" dirty="0">
                        <a:latin typeface="+mn-lt"/>
                      </a:endParaRPr>
                    </a:p>
                  </a:txBody>
                  <a:tcPr/>
                </a:tc>
                <a:tc>
                  <a:txBody>
                    <a:bodyPr/>
                    <a:lstStyle/>
                    <a:p>
                      <a:pPr>
                        <a:lnSpc>
                          <a:spcPct val="150000"/>
                        </a:lnSpc>
                      </a:pPr>
                      <a:r>
                        <a:rPr lang="en-US" sz="1800" dirty="0">
                          <a:latin typeface="+mn-lt"/>
                        </a:rPr>
                        <a:t>Time saving (million hours/year)</a:t>
                      </a:r>
                    </a:p>
                  </a:txBody>
                  <a:tcPr/>
                </a:tc>
                <a:tc>
                  <a:txBody>
                    <a:bodyPr/>
                    <a:lstStyle/>
                    <a:p>
                      <a:pPr algn="ctr" rtl="0" fontAlgn="ctr"/>
                      <a:r>
                        <a:rPr lang="en-US" sz="2000" b="1" i="0" u="none" strike="noStrike">
                          <a:solidFill>
                            <a:srgbClr val="000000"/>
                          </a:solidFill>
                          <a:effectLst/>
                          <a:latin typeface="Calibri" panose="020F0502020204030204" pitchFamily="34" charset="0"/>
                        </a:rPr>
                        <a:t>1.00</a:t>
                      </a:r>
                    </a:p>
                  </a:txBody>
                  <a:tcPr marL="9525" marR="9525" marT="9525" marB="0" anchor="ctr"/>
                </a:tc>
                <a:tc>
                  <a:txBody>
                    <a:bodyPr/>
                    <a:lstStyle/>
                    <a:p>
                      <a:pPr algn="ctr" rtl="0" fontAlgn="ctr"/>
                      <a:r>
                        <a:rPr lang="en-US" sz="2000" b="1" i="0" u="none" strike="noStrike" dirty="0">
                          <a:solidFill>
                            <a:srgbClr val="000000"/>
                          </a:solidFill>
                          <a:effectLst/>
                          <a:latin typeface="Calibri" panose="020F0502020204030204" pitchFamily="34" charset="0"/>
                        </a:rPr>
                        <a:t>0.80</a:t>
                      </a:r>
                    </a:p>
                  </a:txBody>
                  <a:tcPr marL="9525" marR="9525" marT="9525" marB="0" anchor="ctr"/>
                </a:tc>
                <a:tc>
                  <a:txBody>
                    <a:bodyPr/>
                    <a:lstStyle/>
                    <a:p>
                      <a:pPr algn="ctr" rtl="0" fontAlgn="ctr"/>
                      <a:r>
                        <a:rPr lang="en-US" sz="2000" b="1" i="0" u="none" strike="noStrike" dirty="0">
                          <a:solidFill>
                            <a:srgbClr val="000000"/>
                          </a:solidFill>
                          <a:effectLst/>
                          <a:latin typeface="Calibri" panose="020F0502020204030204" pitchFamily="34" charset="0"/>
                        </a:rPr>
                        <a:t>0.60</a:t>
                      </a:r>
                    </a:p>
                  </a:txBody>
                  <a:tcPr marL="9525" marR="9525" marT="9525" marB="0" anchor="ctr"/>
                </a:tc>
                <a:tc>
                  <a:txBody>
                    <a:bodyPr/>
                    <a:lstStyle/>
                    <a:p>
                      <a:pPr algn="ctr">
                        <a:lnSpc>
                          <a:spcPct val="150000"/>
                        </a:lnSpc>
                      </a:pPr>
                      <a:r>
                        <a:rPr lang="en-US" sz="2000" b="1" dirty="0">
                          <a:latin typeface="+mn-lt"/>
                        </a:rPr>
                        <a:t>0.2</a:t>
                      </a:r>
                    </a:p>
                  </a:txBody>
                  <a:tcPr anchor="ctr"/>
                </a:tc>
                <a:extLst>
                  <a:ext uri="{0D108BD9-81ED-4DB2-BD59-A6C34878D82A}">
                    <a16:rowId xmlns:a16="http://schemas.microsoft.com/office/drawing/2014/main" val="2741692409"/>
                  </a:ext>
                </a:extLst>
              </a:tr>
              <a:tr h="370840">
                <a:tc>
                  <a:txBody>
                    <a:bodyPr/>
                    <a:lstStyle/>
                    <a:p>
                      <a:pPr marL="0" marR="0" lvl="0" indent="0" algn="ctr" defTabSz="685800" rtl="0" eaLnBrk="1" fontAlgn="auto" latinLnBrk="0" hangingPunct="1">
                        <a:lnSpc>
                          <a:spcPct val="150000"/>
                        </a:lnSpc>
                        <a:spcBef>
                          <a:spcPts val="0"/>
                        </a:spcBef>
                        <a:spcAft>
                          <a:spcPts val="0"/>
                        </a:spcAft>
                        <a:buClrTx/>
                        <a:buSzTx/>
                        <a:buFontTx/>
                        <a:buNone/>
                        <a:tabLst/>
                        <a:defRPr/>
                      </a:pPr>
                      <a:endParaRPr lang="en-US" sz="2400" b="1" dirty="0">
                        <a:latin typeface="+mn-lt"/>
                      </a:endParaRPr>
                    </a:p>
                  </a:txBody>
                  <a:tcPr vert="vert270" anchor="b"/>
                </a:tc>
                <a:tc>
                  <a:txBody>
                    <a:bodyPr/>
                    <a:lstStyle/>
                    <a:p>
                      <a:pPr>
                        <a:lnSpc>
                          <a:spcPct val="150000"/>
                        </a:lnSpc>
                      </a:pPr>
                      <a:r>
                        <a:rPr lang="en-US" sz="2300" b="1" dirty="0">
                          <a:latin typeface="+mn-lt"/>
                        </a:rPr>
                        <a:t>Performance score </a:t>
                      </a:r>
                    </a:p>
                  </a:txBody>
                  <a:tcPr/>
                </a:tc>
                <a:tc>
                  <a:txBody>
                    <a:bodyPr/>
                    <a:lstStyle/>
                    <a:p>
                      <a:pPr algn="ctr" rtl="0" fontAlgn="ctr"/>
                      <a:r>
                        <a:rPr lang="en-US" sz="2300" b="1" i="0" u="none" strike="noStrike" dirty="0">
                          <a:solidFill>
                            <a:srgbClr val="000000"/>
                          </a:solidFill>
                          <a:effectLst/>
                          <a:latin typeface="Calibri" panose="020F0502020204030204" pitchFamily="34" charset="0"/>
                        </a:rPr>
                        <a:t>0.694</a:t>
                      </a:r>
                    </a:p>
                  </a:txBody>
                  <a:tcPr marL="9525" marR="9525" marT="9525" marB="0" anchor="ctr"/>
                </a:tc>
                <a:tc>
                  <a:txBody>
                    <a:bodyPr/>
                    <a:lstStyle/>
                    <a:p>
                      <a:pPr algn="ctr" rtl="0" fontAlgn="ctr"/>
                      <a:r>
                        <a:rPr lang="en-US" sz="2300" b="1" i="0" u="none" strike="noStrike" dirty="0">
                          <a:solidFill>
                            <a:srgbClr val="000000"/>
                          </a:solidFill>
                          <a:effectLst/>
                          <a:latin typeface="Calibri" panose="020F0502020204030204" pitchFamily="34" charset="0"/>
                        </a:rPr>
                        <a:t>0.618</a:t>
                      </a:r>
                    </a:p>
                  </a:txBody>
                  <a:tcPr marL="9525" marR="9525" marT="9525" marB="0" anchor="ctr"/>
                </a:tc>
                <a:tc>
                  <a:txBody>
                    <a:bodyPr/>
                    <a:lstStyle/>
                    <a:p>
                      <a:pPr algn="ctr" rtl="0" fontAlgn="ctr"/>
                      <a:r>
                        <a:rPr lang="en-US" sz="2300" b="1" i="0" u="none" strike="noStrike" dirty="0">
                          <a:solidFill>
                            <a:srgbClr val="000000"/>
                          </a:solidFill>
                          <a:effectLst/>
                          <a:latin typeface="Calibri" panose="020F0502020204030204" pitchFamily="34" charset="0"/>
                        </a:rPr>
                        <a:t>0.77</a:t>
                      </a:r>
                    </a:p>
                  </a:txBody>
                  <a:tcPr marL="9525" marR="9525" marT="9525" marB="0" anchor="ctr"/>
                </a:tc>
                <a:tc>
                  <a:txBody>
                    <a:bodyPr/>
                    <a:lstStyle/>
                    <a:p>
                      <a:pPr algn="ctr">
                        <a:lnSpc>
                          <a:spcPct val="150000"/>
                        </a:lnSpc>
                      </a:pPr>
                      <a:endParaRPr lang="en-US" sz="2300" b="1" dirty="0">
                        <a:solidFill>
                          <a:srgbClr val="FF0000"/>
                        </a:solidFill>
                        <a:latin typeface="+mn-lt"/>
                      </a:endParaRPr>
                    </a:p>
                  </a:txBody>
                  <a:tcPr anchor="ctr"/>
                </a:tc>
                <a:extLst>
                  <a:ext uri="{0D108BD9-81ED-4DB2-BD59-A6C34878D82A}">
                    <a16:rowId xmlns:a16="http://schemas.microsoft.com/office/drawing/2014/main" val="184753024"/>
                  </a:ext>
                </a:extLst>
              </a:tr>
              <a:tr h="370840">
                <a:tc>
                  <a:txBody>
                    <a:bodyPr/>
                    <a:lstStyle/>
                    <a:p>
                      <a:pPr marL="0" marR="0" lvl="0" indent="0" algn="ctr" defTabSz="685800" rtl="0" eaLnBrk="1" fontAlgn="auto" latinLnBrk="0" hangingPunct="1">
                        <a:lnSpc>
                          <a:spcPct val="150000"/>
                        </a:lnSpc>
                        <a:spcBef>
                          <a:spcPts val="0"/>
                        </a:spcBef>
                        <a:spcAft>
                          <a:spcPts val="0"/>
                        </a:spcAft>
                        <a:buClrTx/>
                        <a:buSzTx/>
                        <a:buFontTx/>
                        <a:buNone/>
                        <a:tabLst/>
                        <a:defRPr/>
                      </a:pPr>
                      <a:endParaRPr lang="en-US" sz="2400" b="1" dirty="0">
                        <a:latin typeface="+mn-lt"/>
                      </a:endParaRPr>
                    </a:p>
                  </a:txBody>
                  <a:tcPr vert="vert270" anchor="b"/>
                </a:tc>
                <a:tc>
                  <a:txBody>
                    <a:bodyPr/>
                    <a:lstStyle/>
                    <a:p>
                      <a:pPr>
                        <a:lnSpc>
                          <a:spcPct val="150000"/>
                        </a:lnSpc>
                      </a:pPr>
                      <a:r>
                        <a:rPr lang="en-US" sz="2300" b="1" dirty="0">
                          <a:latin typeface="+mn-lt"/>
                        </a:rPr>
                        <a:t>Ranking </a:t>
                      </a:r>
                    </a:p>
                  </a:txBody>
                  <a:tcPr/>
                </a:tc>
                <a:tc>
                  <a:txBody>
                    <a:bodyPr/>
                    <a:lstStyle/>
                    <a:p>
                      <a:pPr algn="ctr" rtl="0" fontAlgn="ctr"/>
                      <a:r>
                        <a:rPr lang="en-US" sz="2300" b="1" i="0" u="none" strike="noStrike" dirty="0">
                          <a:solidFill>
                            <a:srgbClr val="000000"/>
                          </a:solidFill>
                          <a:effectLst/>
                          <a:latin typeface="Calibri" panose="020F0502020204030204" pitchFamily="34" charset="0"/>
                        </a:rPr>
                        <a:t>2</a:t>
                      </a:r>
                      <a:r>
                        <a:rPr lang="en-US" sz="2300" b="1" i="0" u="none" strike="noStrike" baseline="30000" dirty="0">
                          <a:solidFill>
                            <a:srgbClr val="000000"/>
                          </a:solidFill>
                          <a:effectLst/>
                          <a:latin typeface="Calibri" panose="020F0502020204030204" pitchFamily="34" charset="0"/>
                        </a:rPr>
                        <a:t>nd</a:t>
                      </a:r>
                      <a:r>
                        <a:rPr lang="en-US" sz="2300" b="1" i="0" u="none" strike="noStrike" dirty="0">
                          <a:solidFill>
                            <a:srgbClr val="000000"/>
                          </a:solidFill>
                          <a:effectLst/>
                          <a:latin typeface="Calibri" panose="020F0502020204030204" pitchFamily="34" charset="0"/>
                        </a:rPr>
                        <a:t> </a:t>
                      </a:r>
                    </a:p>
                  </a:txBody>
                  <a:tcPr marL="9525" marR="9525" marT="9525" marB="0" anchor="ctr"/>
                </a:tc>
                <a:tc>
                  <a:txBody>
                    <a:bodyPr/>
                    <a:lstStyle/>
                    <a:p>
                      <a:pPr algn="ctr" rtl="0" fontAlgn="ctr"/>
                      <a:r>
                        <a:rPr lang="en-US" sz="2300" b="1" i="0" u="none" strike="noStrike" dirty="0">
                          <a:solidFill>
                            <a:srgbClr val="000000"/>
                          </a:solidFill>
                          <a:effectLst/>
                          <a:latin typeface="Calibri" panose="020F0502020204030204" pitchFamily="34" charset="0"/>
                        </a:rPr>
                        <a:t>3</a:t>
                      </a:r>
                      <a:r>
                        <a:rPr lang="en-US" sz="2300" b="1" i="0" u="none" strike="noStrike" baseline="30000" dirty="0">
                          <a:solidFill>
                            <a:srgbClr val="000000"/>
                          </a:solidFill>
                          <a:effectLst/>
                          <a:latin typeface="Calibri" panose="020F0502020204030204" pitchFamily="34" charset="0"/>
                        </a:rPr>
                        <a:t>rd</a:t>
                      </a:r>
                      <a:r>
                        <a:rPr lang="en-US" sz="2300" b="1" i="0" u="none" strike="noStrike" dirty="0">
                          <a:solidFill>
                            <a:srgbClr val="000000"/>
                          </a:solidFill>
                          <a:effectLst/>
                          <a:latin typeface="Calibri" panose="020F0502020204030204" pitchFamily="34" charset="0"/>
                        </a:rPr>
                        <a:t> </a:t>
                      </a:r>
                    </a:p>
                  </a:txBody>
                  <a:tcPr marL="9525" marR="9525" marT="9525" marB="0" anchor="ctr"/>
                </a:tc>
                <a:tc>
                  <a:txBody>
                    <a:bodyPr/>
                    <a:lstStyle/>
                    <a:p>
                      <a:pPr algn="ctr" rtl="0" fontAlgn="ctr"/>
                      <a:r>
                        <a:rPr lang="en-US" sz="2300" b="1" i="0" u="none" strike="noStrike" dirty="0">
                          <a:solidFill>
                            <a:srgbClr val="000000"/>
                          </a:solidFill>
                          <a:effectLst/>
                          <a:latin typeface="Calibri" panose="020F0502020204030204" pitchFamily="34" charset="0"/>
                        </a:rPr>
                        <a:t>1</a:t>
                      </a:r>
                      <a:r>
                        <a:rPr lang="en-US" sz="2300" b="1" i="0" u="none" strike="noStrike" baseline="30000" dirty="0">
                          <a:solidFill>
                            <a:srgbClr val="000000"/>
                          </a:solidFill>
                          <a:effectLst/>
                          <a:latin typeface="Calibri" panose="020F0502020204030204" pitchFamily="34" charset="0"/>
                        </a:rPr>
                        <a:t>st</a:t>
                      </a:r>
                      <a:r>
                        <a:rPr lang="en-US" sz="2300" b="1" i="0" u="none" strike="noStrike" dirty="0">
                          <a:solidFill>
                            <a:srgbClr val="000000"/>
                          </a:solidFill>
                          <a:effectLst/>
                          <a:latin typeface="Calibri" panose="020F0502020204030204" pitchFamily="34" charset="0"/>
                        </a:rPr>
                        <a:t> </a:t>
                      </a:r>
                    </a:p>
                  </a:txBody>
                  <a:tcPr marL="9525" marR="9525" marT="9525" marB="0" anchor="ctr"/>
                </a:tc>
                <a:tc>
                  <a:txBody>
                    <a:bodyPr/>
                    <a:lstStyle/>
                    <a:p>
                      <a:pPr algn="ctr">
                        <a:lnSpc>
                          <a:spcPct val="150000"/>
                        </a:lnSpc>
                      </a:pPr>
                      <a:endParaRPr lang="en-US" sz="2300" b="1" dirty="0">
                        <a:solidFill>
                          <a:srgbClr val="FF0000"/>
                        </a:solidFill>
                        <a:latin typeface="+mn-lt"/>
                      </a:endParaRPr>
                    </a:p>
                  </a:txBody>
                  <a:tcPr anchor="ctr"/>
                </a:tc>
                <a:extLst>
                  <a:ext uri="{0D108BD9-81ED-4DB2-BD59-A6C34878D82A}">
                    <a16:rowId xmlns:a16="http://schemas.microsoft.com/office/drawing/2014/main" val="3824136711"/>
                  </a:ext>
                </a:extLst>
              </a:tr>
            </a:tbl>
          </a:graphicData>
        </a:graphic>
      </p:graphicFrame>
      <p:sp>
        <p:nvSpPr>
          <p:cNvPr id="5" name="Rectangle 4">
            <a:extLst>
              <a:ext uri="{FF2B5EF4-FFF2-40B4-BE49-F238E27FC236}">
                <a16:creationId xmlns:a16="http://schemas.microsoft.com/office/drawing/2014/main" id="{6F749AB1-45B4-4C79-91D5-475605CC9D79}"/>
              </a:ext>
            </a:extLst>
          </p:cNvPr>
          <p:cNvSpPr/>
          <p:nvPr/>
        </p:nvSpPr>
        <p:spPr>
          <a:xfrm>
            <a:off x="914400" y="342689"/>
            <a:ext cx="6381812" cy="461665"/>
          </a:xfrm>
          <a:prstGeom prst="rect">
            <a:avLst/>
          </a:prstGeom>
        </p:spPr>
        <p:txBody>
          <a:bodyPr wrap="none">
            <a:spAutoFit/>
          </a:bodyPr>
          <a:lstStyle/>
          <a:p>
            <a:pPr marL="342900" indent="-342900">
              <a:buFont typeface="Wingdings" panose="05000000000000000000" pitchFamily="2" charset="2"/>
              <a:buChar char="ü"/>
            </a:pPr>
            <a:r>
              <a:rPr lang="en-US" sz="2400" b="1" dirty="0">
                <a:solidFill>
                  <a:srgbClr val="000000"/>
                </a:solidFill>
              </a:rPr>
              <a:t>Dimensionless performance scoring &amp; ranking</a:t>
            </a:r>
            <a:endParaRPr lang="en-US" sz="2400" b="1" dirty="0"/>
          </a:p>
        </p:txBody>
      </p:sp>
    </p:spTree>
    <p:extLst>
      <p:ext uri="{BB962C8B-B14F-4D97-AF65-F5344CB8AC3E}">
        <p14:creationId xmlns:p14="http://schemas.microsoft.com/office/powerpoint/2010/main" val="28243027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0650353-5A8A-468D-AEB7-72EDC78BF6A4}"/>
              </a:ext>
            </a:extLst>
          </p:cNvPr>
          <p:cNvGraphicFramePr>
            <a:graphicFrameLocks noGrp="1"/>
          </p:cNvGraphicFramePr>
          <p:nvPr>
            <p:extLst>
              <p:ext uri="{D42A27DB-BD31-4B8C-83A1-F6EECF244321}">
                <p14:modId xmlns:p14="http://schemas.microsoft.com/office/powerpoint/2010/main" val="290876091"/>
              </p:ext>
            </p:extLst>
          </p:nvPr>
        </p:nvGraphicFramePr>
        <p:xfrm>
          <a:off x="228600" y="1447800"/>
          <a:ext cx="8686801" cy="4283710"/>
        </p:xfrm>
        <a:graphic>
          <a:graphicData uri="http://schemas.openxmlformats.org/drawingml/2006/table">
            <a:tbl>
              <a:tblPr firstRow="1" bandRow="1">
                <a:tableStyleId>{BDBED569-4797-4DF1-A0F4-6AAB3CD982D8}</a:tableStyleId>
              </a:tblPr>
              <a:tblGrid>
                <a:gridCol w="542925">
                  <a:extLst>
                    <a:ext uri="{9D8B030D-6E8A-4147-A177-3AD203B41FA5}">
                      <a16:colId xmlns:a16="http://schemas.microsoft.com/office/drawing/2014/main" val="1488406645"/>
                    </a:ext>
                  </a:extLst>
                </a:gridCol>
                <a:gridCol w="2428875">
                  <a:extLst>
                    <a:ext uri="{9D8B030D-6E8A-4147-A177-3AD203B41FA5}">
                      <a16:colId xmlns:a16="http://schemas.microsoft.com/office/drawing/2014/main" val="1531876278"/>
                    </a:ext>
                  </a:extLst>
                </a:gridCol>
                <a:gridCol w="1295400">
                  <a:extLst>
                    <a:ext uri="{9D8B030D-6E8A-4147-A177-3AD203B41FA5}">
                      <a16:colId xmlns:a16="http://schemas.microsoft.com/office/drawing/2014/main" val="4126645670"/>
                    </a:ext>
                  </a:extLst>
                </a:gridCol>
                <a:gridCol w="838200">
                  <a:extLst>
                    <a:ext uri="{9D8B030D-6E8A-4147-A177-3AD203B41FA5}">
                      <a16:colId xmlns:a16="http://schemas.microsoft.com/office/drawing/2014/main" val="2119584221"/>
                    </a:ext>
                  </a:extLst>
                </a:gridCol>
                <a:gridCol w="1524000">
                  <a:extLst>
                    <a:ext uri="{9D8B030D-6E8A-4147-A177-3AD203B41FA5}">
                      <a16:colId xmlns:a16="http://schemas.microsoft.com/office/drawing/2014/main" val="942933016"/>
                    </a:ext>
                  </a:extLst>
                </a:gridCol>
                <a:gridCol w="914400">
                  <a:extLst>
                    <a:ext uri="{9D8B030D-6E8A-4147-A177-3AD203B41FA5}">
                      <a16:colId xmlns:a16="http://schemas.microsoft.com/office/drawing/2014/main" val="1469192990"/>
                    </a:ext>
                  </a:extLst>
                </a:gridCol>
                <a:gridCol w="1143001">
                  <a:extLst>
                    <a:ext uri="{9D8B030D-6E8A-4147-A177-3AD203B41FA5}">
                      <a16:colId xmlns:a16="http://schemas.microsoft.com/office/drawing/2014/main" val="2586751774"/>
                    </a:ext>
                  </a:extLst>
                </a:gridCol>
              </a:tblGrid>
              <a:tr h="370840">
                <a:tc gridSpan="2">
                  <a:txBody>
                    <a:bodyPr/>
                    <a:lstStyle/>
                    <a:p>
                      <a:pPr>
                        <a:lnSpc>
                          <a:spcPct val="150000"/>
                        </a:lnSpc>
                      </a:pPr>
                      <a:endParaRPr lang="en-US" sz="2000" b="1" dirty="0">
                        <a:latin typeface="+mn-lt"/>
                      </a:endParaRPr>
                    </a:p>
                  </a:txBody>
                  <a:tcPr/>
                </a:tc>
                <a:tc hMerge="1">
                  <a:txBody>
                    <a:bodyPr/>
                    <a:lstStyle/>
                    <a:p>
                      <a:pPr>
                        <a:lnSpc>
                          <a:spcPct val="150000"/>
                        </a:lnSpc>
                      </a:pPr>
                      <a:endParaRPr lang="en-US" sz="2000" b="1" dirty="0">
                        <a:latin typeface="+mn-lt"/>
                      </a:endParaRPr>
                    </a:p>
                  </a:txBody>
                  <a:tcPr/>
                </a:tc>
                <a:tc gridSpan="5">
                  <a:txBody>
                    <a:bodyPr/>
                    <a:lstStyle/>
                    <a:p>
                      <a:pPr algn="ctr">
                        <a:lnSpc>
                          <a:spcPct val="150000"/>
                        </a:lnSpc>
                      </a:pPr>
                      <a:r>
                        <a:rPr lang="en-US" sz="2800" b="1" dirty="0">
                          <a:solidFill>
                            <a:srgbClr val="000000"/>
                          </a:solidFill>
                        </a:rPr>
                        <a:t>Energy policies   </a:t>
                      </a:r>
                      <a:endParaRPr lang="en-US" sz="2800" dirty="0">
                        <a:latin typeface="+mn-lt"/>
                      </a:endParaRP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extLst>
                  <a:ext uri="{0D108BD9-81ED-4DB2-BD59-A6C34878D82A}">
                    <a16:rowId xmlns:a16="http://schemas.microsoft.com/office/drawing/2014/main" val="456650875"/>
                  </a:ext>
                </a:extLst>
              </a:tr>
              <a:tr h="370840">
                <a:tc rowSpan="5">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400" b="1" dirty="0">
                          <a:latin typeface="+mn-lt"/>
                        </a:rPr>
                        <a:t>Multiple criteria</a:t>
                      </a:r>
                    </a:p>
                    <a:p>
                      <a:pPr>
                        <a:lnSpc>
                          <a:spcPct val="100000"/>
                        </a:lnSpc>
                      </a:pPr>
                      <a:endParaRPr lang="en-US" sz="2400" b="1" dirty="0">
                        <a:latin typeface="+mn-lt"/>
                      </a:endParaRPr>
                    </a:p>
                  </a:txBody>
                  <a:tcPr vert="vert270"/>
                </a:tc>
                <a:tc>
                  <a:txBody>
                    <a:bodyPr/>
                    <a:lstStyle/>
                    <a:p>
                      <a:pPr>
                        <a:lnSpc>
                          <a:spcPct val="150000"/>
                        </a:lnSpc>
                      </a:pPr>
                      <a:endParaRPr lang="en-US" sz="2000" b="1" dirty="0">
                        <a:latin typeface="+mn-lt"/>
                      </a:endParaRPr>
                    </a:p>
                  </a:txBody>
                  <a:tcPr/>
                </a:tc>
                <a:tc>
                  <a:txBody>
                    <a:bodyPr/>
                    <a:lstStyle/>
                    <a:p>
                      <a:pPr>
                        <a:lnSpc>
                          <a:spcPct val="150000"/>
                        </a:lnSpc>
                      </a:pPr>
                      <a:r>
                        <a:rPr lang="en-US" sz="2000" b="1" dirty="0">
                          <a:latin typeface="+mn-lt"/>
                        </a:rPr>
                        <a:t>Electricity </a:t>
                      </a:r>
                    </a:p>
                  </a:txBody>
                  <a:tcPr/>
                </a:tc>
                <a:tc>
                  <a:txBody>
                    <a:bodyPr/>
                    <a:lstStyle/>
                    <a:p>
                      <a:pPr>
                        <a:lnSpc>
                          <a:spcPct val="150000"/>
                        </a:lnSpc>
                      </a:pPr>
                      <a:r>
                        <a:rPr lang="en-US" sz="2000" b="1" dirty="0">
                          <a:latin typeface="+mn-lt"/>
                        </a:rPr>
                        <a:t>Solar  </a:t>
                      </a:r>
                    </a:p>
                  </a:txBody>
                  <a:tcPr/>
                </a:tc>
                <a:tc>
                  <a:txBody>
                    <a:bodyPr/>
                    <a:lstStyle/>
                    <a:p>
                      <a:pPr algn="ctr">
                        <a:lnSpc>
                          <a:spcPct val="150000"/>
                        </a:lnSpc>
                      </a:pPr>
                      <a:r>
                        <a:rPr lang="en-US" sz="2000" b="1" dirty="0">
                          <a:latin typeface="+mn-lt"/>
                        </a:rPr>
                        <a:t>Firewood </a:t>
                      </a:r>
                    </a:p>
                  </a:txBody>
                  <a:tcPr/>
                </a:tc>
                <a:tc>
                  <a:txBody>
                    <a:bodyPr/>
                    <a:lstStyle/>
                    <a:p>
                      <a:pPr>
                        <a:lnSpc>
                          <a:spcPct val="150000"/>
                        </a:lnSpc>
                      </a:pPr>
                      <a:r>
                        <a:rPr lang="en-US" sz="2000" b="1" dirty="0">
                          <a:latin typeface="+mn-lt"/>
                        </a:rPr>
                        <a:t>Wind</a:t>
                      </a:r>
                    </a:p>
                  </a:txBody>
                  <a:tcPr/>
                </a:tc>
                <a:tc>
                  <a:txBody>
                    <a:bodyPr/>
                    <a:lstStyle/>
                    <a:p>
                      <a:pPr>
                        <a:lnSpc>
                          <a:spcPct val="150000"/>
                        </a:lnSpc>
                      </a:pPr>
                      <a:r>
                        <a:rPr lang="en-US" sz="2000" b="1" dirty="0">
                          <a:latin typeface="+mn-lt"/>
                        </a:rPr>
                        <a:t>Weight </a:t>
                      </a:r>
                    </a:p>
                  </a:txBody>
                  <a:tcPr/>
                </a:tc>
                <a:extLst>
                  <a:ext uri="{0D108BD9-81ED-4DB2-BD59-A6C34878D82A}">
                    <a16:rowId xmlns:a16="http://schemas.microsoft.com/office/drawing/2014/main" val="3406368023"/>
                  </a:ext>
                </a:extLst>
              </a:tr>
              <a:tr h="370840">
                <a:tc vMerge="1">
                  <a:txBody>
                    <a:bodyPr/>
                    <a:lstStyle/>
                    <a:p>
                      <a:pPr>
                        <a:lnSpc>
                          <a:spcPct val="150000"/>
                        </a:lnSpc>
                      </a:pPr>
                      <a:endParaRPr lang="en-US" sz="1800" dirty="0">
                        <a:latin typeface="+mn-lt"/>
                      </a:endParaRPr>
                    </a:p>
                  </a:txBody>
                  <a:tcPr>
                    <a:solidFill>
                      <a:schemeClr val="accent5">
                        <a:lumMod val="20000"/>
                        <a:lumOff val="80000"/>
                      </a:schemeClr>
                    </a:solidFill>
                  </a:tcPr>
                </a:tc>
                <a:tc>
                  <a:txBody>
                    <a:bodyPr/>
                    <a:lstStyle/>
                    <a:p>
                      <a:pPr>
                        <a:lnSpc>
                          <a:spcPct val="150000"/>
                        </a:lnSpc>
                      </a:pPr>
                      <a:r>
                        <a:rPr lang="en-US" sz="1800" dirty="0">
                          <a:latin typeface="+mn-lt"/>
                        </a:rPr>
                        <a:t>Provision cost (million dollars)</a:t>
                      </a:r>
                    </a:p>
                  </a:txBody>
                  <a:tcPr>
                    <a:solidFill>
                      <a:schemeClr val="accent5">
                        <a:lumMod val="20000"/>
                        <a:lumOff val="80000"/>
                      </a:schemeClr>
                    </a:solidFill>
                  </a:tcPr>
                </a:tc>
                <a:tc>
                  <a:txBody>
                    <a:bodyPr/>
                    <a:lstStyle/>
                    <a:p>
                      <a:pPr algn="ctr">
                        <a:lnSpc>
                          <a:spcPct val="150000"/>
                        </a:lnSpc>
                      </a:pPr>
                      <a:r>
                        <a:rPr lang="en-US" sz="2000" dirty="0">
                          <a:latin typeface="+mn-lt"/>
                        </a:rPr>
                        <a:t>5000</a:t>
                      </a:r>
                    </a:p>
                  </a:txBody>
                  <a:tcPr>
                    <a:solidFill>
                      <a:schemeClr val="accent5">
                        <a:lumMod val="20000"/>
                        <a:lumOff val="80000"/>
                      </a:schemeClr>
                    </a:solidFill>
                  </a:tcPr>
                </a:tc>
                <a:tc>
                  <a:txBody>
                    <a:bodyPr/>
                    <a:lstStyle/>
                    <a:p>
                      <a:pPr algn="ctr">
                        <a:lnSpc>
                          <a:spcPct val="150000"/>
                        </a:lnSpc>
                      </a:pPr>
                      <a:r>
                        <a:rPr lang="en-US" sz="2000" dirty="0">
                          <a:latin typeface="+mn-lt"/>
                        </a:rPr>
                        <a:t>200</a:t>
                      </a:r>
                    </a:p>
                  </a:txBody>
                  <a:tcPr>
                    <a:solidFill>
                      <a:schemeClr val="accent5">
                        <a:lumMod val="20000"/>
                        <a:lumOff val="80000"/>
                      </a:schemeClr>
                    </a:solidFill>
                  </a:tcPr>
                </a:tc>
                <a:tc>
                  <a:txBody>
                    <a:bodyPr/>
                    <a:lstStyle/>
                    <a:p>
                      <a:pPr algn="ctr">
                        <a:lnSpc>
                          <a:spcPct val="150000"/>
                        </a:lnSpc>
                      </a:pPr>
                      <a:r>
                        <a:rPr lang="en-US" sz="2000" dirty="0">
                          <a:latin typeface="+mn-lt"/>
                        </a:rPr>
                        <a:t>6000</a:t>
                      </a:r>
                    </a:p>
                  </a:txBody>
                  <a:tcPr>
                    <a:solidFill>
                      <a:schemeClr val="accent5">
                        <a:lumMod val="20000"/>
                        <a:lumOff val="80000"/>
                      </a:schemeClr>
                    </a:solidFill>
                  </a:tcPr>
                </a:tc>
                <a:tc>
                  <a:txBody>
                    <a:bodyPr/>
                    <a:lstStyle/>
                    <a:p>
                      <a:pPr algn="ctr">
                        <a:lnSpc>
                          <a:spcPct val="150000"/>
                        </a:lnSpc>
                      </a:pPr>
                      <a:r>
                        <a:rPr lang="en-US" sz="2000" dirty="0">
                          <a:latin typeface="+mn-lt"/>
                        </a:rPr>
                        <a:t>4000</a:t>
                      </a:r>
                    </a:p>
                  </a:txBody>
                  <a:tcPr>
                    <a:solidFill>
                      <a:schemeClr val="accent5">
                        <a:lumMod val="20000"/>
                        <a:lumOff val="80000"/>
                      </a:schemeClr>
                    </a:solidFill>
                  </a:tcPr>
                </a:tc>
                <a:tc>
                  <a:txBody>
                    <a:bodyPr/>
                    <a:lstStyle/>
                    <a:p>
                      <a:pPr algn="ctr">
                        <a:lnSpc>
                          <a:spcPct val="150000"/>
                        </a:lnSpc>
                      </a:pPr>
                      <a:r>
                        <a:rPr lang="en-US" sz="2000" b="1" dirty="0">
                          <a:latin typeface="+mn-lt"/>
                        </a:rPr>
                        <a:t>0.1</a:t>
                      </a:r>
                    </a:p>
                  </a:txBody>
                  <a:tcPr>
                    <a:solidFill>
                      <a:schemeClr val="accent5">
                        <a:lumMod val="20000"/>
                        <a:lumOff val="80000"/>
                      </a:schemeClr>
                    </a:solidFill>
                  </a:tcPr>
                </a:tc>
                <a:extLst>
                  <a:ext uri="{0D108BD9-81ED-4DB2-BD59-A6C34878D82A}">
                    <a16:rowId xmlns:a16="http://schemas.microsoft.com/office/drawing/2014/main" val="683733780"/>
                  </a:ext>
                </a:extLst>
              </a:tr>
              <a:tr h="370840">
                <a:tc vMerge="1">
                  <a:txBody>
                    <a:bodyPr/>
                    <a:lstStyle/>
                    <a:p>
                      <a:pPr>
                        <a:lnSpc>
                          <a:spcPct val="150000"/>
                        </a:lnSpc>
                      </a:pPr>
                      <a:endParaRPr lang="en-US" sz="1800" dirty="0">
                        <a:latin typeface="+mn-lt"/>
                      </a:endParaRPr>
                    </a:p>
                  </a:txBody>
                  <a:tcPr/>
                </a:tc>
                <a:tc>
                  <a:txBody>
                    <a:bodyPr/>
                    <a:lstStyle/>
                    <a:p>
                      <a:pPr>
                        <a:lnSpc>
                          <a:spcPct val="150000"/>
                        </a:lnSpc>
                      </a:pPr>
                      <a:r>
                        <a:rPr lang="en-US" sz="1800" dirty="0">
                          <a:latin typeface="+mn-lt"/>
                        </a:rPr>
                        <a:t>Affordability (qualitative)</a:t>
                      </a:r>
                    </a:p>
                  </a:txBody>
                  <a:tcPr/>
                </a:tc>
                <a:tc>
                  <a:txBody>
                    <a:bodyPr/>
                    <a:lstStyle/>
                    <a:p>
                      <a:pPr algn="ctr">
                        <a:lnSpc>
                          <a:spcPct val="150000"/>
                        </a:lnSpc>
                      </a:pPr>
                      <a:r>
                        <a:rPr lang="en-US" sz="2000" dirty="0">
                          <a:latin typeface="+mn-lt"/>
                        </a:rPr>
                        <a:t>1</a:t>
                      </a:r>
                    </a:p>
                  </a:txBody>
                  <a:tcPr/>
                </a:tc>
                <a:tc>
                  <a:txBody>
                    <a:bodyPr/>
                    <a:lstStyle/>
                    <a:p>
                      <a:pPr algn="ctr">
                        <a:lnSpc>
                          <a:spcPct val="150000"/>
                        </a:lnSpc>
                      </a:pPr>
                      <a:r>
                        <a:rPr lang="en-US" sz="2000" dirty="0">
                          <a:latin typeface="+mn-lt"/>
                        </a:rPr>
                        <a:t>3</a:t>
                      </a:r>
                    </a:p>
                  </a:txBody>
                  <a:tcPr/>
                </a:tc>
                <a:tc>
                  <a:txBody>
                    <a:bodyPr/>
                    <a:lstStyle/>
                    <a:p>
                      <a:pPr algn="ctr">
                        <a:lnSpc>
                          <a:spcPct val="150000"/>
                        </a:lnSpc>
                      </a:pPr>
                      <a:r>
                        <a:rPr lang="en-US" sz="2000" dirty="0">
                          <a:latin typeface="+mn-lt"/>
                        </a:rPr>
                        <a:t>1</a:t>
                      </a:r>
                    </a:p>
                  </a:txBody>
                  <a:tcPr/>
                </a:tc>
                <a:tc>
                  <a:txBody>
                    <a:bodyPr/>
                    <a:lstStyle/>
                    <a:p>
                      <a:pPr algn="ctr">
                        <a:lnSpc>
                          <a:spcPct val="150000"/>
                        </a:lnSpc>
                      </a:pPr>
                      <a:r>
                        <a:rPr lang="en-US" sz="2000" dirty="0">
                          <a:latin typeface="+mn-lt"/>
                        </a:rPr>
                        <a:t>2</a:t>
                      </a:r>
                    </a:p>
                  </a:txBody>
                  <a:tcPr/>
                </a:tc>
                <a:tc>
                  <a:txBody>
                    <a:bodyPr/>
                    <a:lstStyle/>
                    <a:p>
                      <a:pPr algn="ctr">
                        <a:lnSpc>
                          <a:spcPct val="150000"/>
                        </a:lnSpc>
                      </a:pPr>
                      <a:r>
                        <a:rPr lang="en-US" sz="2000" b="1" dirty="0">
                          <a:latin typeface="+mn-lt"/>
                        </a:rPr>
                        <a:t>0.2</a:t>
                      </a:r>
                    </a:p>
                  </a:txBody>
                  <a:tcPr/>
                </a:tc>
                <a:extLst>
                  <a:ext uri="{0D108BD9-81ED-4DB2-BD59-A6C34878D82A}">
                    <a16:rowId xmlns:a16="http://schemas.microsoft.com/office/drawing/2014/main" val="2179397977"/>
                  </a:ext>
                </a:extLst>
              </a:tr>
              <a:tr h="370840">
                <a:tc vMerge="1">
                  <a:txBody>
                    <a:bodyPr/>
                    <a:lstStyle/>
                    <a:p>
                      <a:pPr>
                        <a:lnSpc>
                          <a:spcPct val="150000"/>
                        </a:lnSpc>
                      </a:pPr>
                      <a:endParaRPr lang="en-US" sz="1800" dirty="0">
                        <a:latin typeface="+mn-lt"/>
                      </a:endParaRPr>
                    </a:p>
                  </a:txBody>
                  <a:tcPr>
                    <a:solidFill>
                      <a:schemeClr val="accent5">
                        <a:lumMod val="20000"/>
                        <a:lumOff val="80000"/>
                      </a:schemeClr>
                    </a:solidFill>
                  </a:tcPr>
                </a:tc>
                <a:tc>
                  <a:txBody>
                    <a:bodyPr/>
                    <a:lstStyle/>
                    <a:p>
                      <a:pPr>
                        <a:lnSpc>
                          <a:spcPct val="150000"/>
                        </a:lnSpc>
                      </a:pPr>
                      <a:r>
                        <a:rPr lang="en-US" sz="1800" dirty="0">
                          <a:latin typeface="+mn-lt"/>
                        </a:rPr>
                        <a:t>Environmental impact</a:t>
                      </a:r>
                    </a:p>
                  </a:txBody>
                  <a:tcPr>
                    <a:solidFill>
                      <a:schemeClr val="accent5">
                        <a:lumMod val="20000"/>
                        <a:lumOff val="80000"/>
                      </a:schemeClr>
                    </a:solidFill>
                  </a:tcPr>
                </a:tc>
                <a:tc>
                  <a:txBody>
                    <a:bodyPr/>
                    <a:lstStyle/>
                    <a:p>
                      <a:pPr algn="ctr">
                        <a:lnSpc>
                          <a:spcPct val="150000"/>
                        </a:lnSpc>
                      </a:pPr>
                      <a:r>
                        <a:rPr lang="en-US" sz="2000" dirty="0">
                          <a:latin typeface="+mn-lt"/>
                        </a:rPr>
                        <a:t>1</a:t>
                      </a:r>
                    </a:p>
                  </a:txBody>
                  <a:tcPr>
                    <a:solidFill>
                      <a:schemeClr val="accent5">
                        <a:lumMod val="20000"/>
                        <a:lumOff val="80000"/>
                      </a:schemeClr>
                    </a:solidFill>
                  </a:tcPr>
                </a:tc>
                <a:tc>
                  <a:txBody>
                    <a:bodyPr/>
                    <a:lstStyle/>
                    <a:p>
                      <a:pPr algn="ctr">
                        <a:lnSpc>
                          <a:spcPct val="150000"/>
                        </a:lnSpc>
                      </a:pPr>
                      <a:r>
                        <a:rPr lang="en-US" sz="2000" dirty="0">
                          <a:latin typeface="+mn-lt"/>
                        </a:rPr>
                        <a:t>1</a:t>
                      </a:r>
                    </a:p>
                  </a:txBody>
                  <a:tcPr>
                    <a:solidFill>
                      <a:schemeClr val="accent5">
                        <a:lumMod val="20000"/>
                        <a:lumOff val="80000"/>
                      </a:schemeClr>
                    </a:solidFill>
                  </a:tcPr>
                </a:tc>
                <a:tc>
                  <a:txBody>
                    <a:bodyPr/>
                    <a:lstStyle/>
                    <a:p>
                      <a:pPr algn="ctr">
                        <a:lnSpc>
                          <a:spcPct val="150000"/>
                        </a:lnSpc>
                      </a:pPr>
                      <a:r>
                        <a:rPr lang="en-US" sz="2000" dirty="0">
                          <a:latin typeface="+mn-lt"/>
                        </a:rPr>
                        <a:t>3</a:t>
                      </a:r>
                    </a:p>
                  </a:txBody>
                  <a:tcPr>
                    <a:solidFill>
                      <a:schemeClr val="accent5">
                        <a:lumMod val="20000"/>
                        <a:lumOff val="80000"/>
                      </a:schemeClr>
                    </a:solidFill>
                  </a:tcPr>
                </a:tc>
                <a:tc>
                  <a:txBody>
                    <a:bodyPr/>
                    <a:lstStyle/>
                    <a:p>
                      <a:pPr algn="ctr">
                        <a:lnSpc>
                          <a:spcPct val="150000"/>
                        </a:lnSpc>
                      </a:pPr>
                      <a:r>
                        <a:rPr lang="en-US" sz="2000" dirty="0">
                          <a:latin typeface="+mn-lt"/>
                        </a:rPr>
                        <a:t>1</a:t>
                      </a:r>
                    </a:p>
                  </a:txBody>
                  <a:tcPr>
                    <a:solidFill>
                      <a:schemeClr val="accent5">
                        <a:lumMod val="20000"/>
                        <a:lumOff val="80000"/>
                      </a:schemeClr>
                    </a:solidFill>
                  </a:tcPr>
                </a:tc>
                <a:tc>
                  <a:txBody>
                    <a:bodyPr/>
                    <a:lstStyle/>
                    <a:p>
                      <a:pPr algn="ctr">
                        <a:lnSpc>
                          <a:spcPct val="150000"/>
                        </a:lnSpc>
                      </a:pPr>
                      <a:r>
                        <a:rPr lang="en-US" sz="2000" b="1" dirty="0">
                          <a:latin typeface="+mn-lt"/>
                        </a:rPr>
                        <a:t>0.4</a:t>
                      </a:r>
                    </a:p>
                  </a:txBody>
                  <a:tcPr>
                    <a:solidFill>
                      <a:schemeClr val="accent5">
                        <a:lumMod val="20000"/>
                        <a:lumOff val="80000"/>
                      </a:schemeClr>
                    </a:solidFill>
                  </a:tcPr>
                </a:tc>
                <a:extLst>
                  <a:ext uri="{0D108BD9-81ED-4DB2-BD59-A6C34878D82A}">
                    <a16:rowId xmlns:a16="http://schemas.microsoft.com/office/drawing/2014/main" val="1372838052"/>
                  </a:ext>
                </a:extLst>
              </a:tr>
              <a:tr h="370840">
                <a:tc vMerge="1">
                  <a:txBody>
                    <a:bodyPr/>
                    <a:lstStyle/>
                    <a:p>
                      <a:pPr>
                        <a:lnSpc>
                          <a:spcPct val="150000"/>
                        </a:lnSpc>
                      </a:pPr>
                      <a:endParaRPr lang="en-US" sz="1800" dirty="0">
                        <a:latin typeface="+mn-lt"/>
                      </a:endParaRPr>
                    </a:p>
                  </a:txBody>
                  <a:tcPr/>
                </a:tc>
                <a:tc>
                  <a:txBody>
                    <a:bodyPr/>
                    <a:lstStyle/>
                    <a:p>
                      <a:pPr>
                        <a:lnSpc>
                          <a:spcPct val="150000"/>
                        </a:lnSpc>
                      </a:pPr>
                      <a:r>
                        <a:rPr lang="en-US" sz="1800" dirty="0">
                          <a:latin typeface="+mn-lt"/>
                        </a:rPr>
                        <a:t>Social equity (million  households covered)</a:t>
                      </a:r>
                    </a:p>
                  </a:txBody>
                  <a:tcPr/>
                </a:tc>
                <a:tc>
                  <a:txBody>
                    <a:bodyPr/>
                    <a:lstStyle/>
                    <a:p>
                      <a:pPr algn="ctr">
                        <a:lnSpc>
                          <a:spcPct val="150000"/>
                        </a:lnSpc>
                      </a:pPr>
                      <a:r>
                        <a:rPr lang="en-US" sz="2000" dirty="0">
                          <a:latin typeface="+mn-lt"/>
                        </a:rPr>
                        <a:t>200</a:t>
                      </a:r>
                    </a:p>
                  </a:txBody>
                  <a:tcPr/>
                </a:tc>
                <a:tc>
                  <a:txBody>
                    <a:bodyPr/>
                    <a:lstStyle/>
                    <a:p>
                      <a:pPr algn="ctr">
                        <a:lnSpc>
                          <a:spcPct val="150000"/>
                        </a:lnSpc>
                      </a:pPr>
                      <a:r>
                        <a:rPr lang="en-US" sz="2000" dirty="0">
                          <a:latin typeface="+mn-lt"/>
                        </a:rPr>
                        <a:t>4,000</a:t>
                      </a:r>
                    </a:p>
                  </a:txBody>
                  <a:tcPr/>
                </a:tc>
                <a:tc>
                  <a:txBody>
                    <a:bodyPr/>
                    <a:lstStyle/>
                    <a:p>
                      <a:pPr algn="ctr">
                        <a:lnSpc>
                          <a:spcPct val="150000"/>
                        </a:lnSpc>
                      </a:pPr>
                      <a:r>
                        <a:rPr lang="en-US" sz="2000" dirty="0">
                          <a:latin typeface="+mn-lt"/>
                        </a:rPr>
                        <a:t>6,000</a:t>
                      </a:r>
                    </a:p>
                  </a:txBody>
                  <a:tcPr/>
                </a:tc>
                <a:tc>
                  <a:txBody>
                    <a:bodyPr/>
                    <a:lstStyle/>
                    <a:p>
                      <a:pPr algn="ctr">
                        <a:lnSpc>
                          <a:spcPct val="150000"/>
                        </a:lnSpc>
                      </a:pPr>
                      <a:r>
                        <a:rPr lang="en-US" sz="2000" dirty="0">
                          <a:latin typeface="+mn-lt"/>
                        </a:rPr>
                        <a:t>100</a:t>
                      </a:r>
                    </a:p>
                  </a:txBody>
                  <a:tcPr/>
                </a:tc>
                <a:tc>
                  <a:txBody>
                    <a:bodyPr/>
                    <a:lstStyle/>
                    <a:p>
                      <a:pPr algn="ctr">
                        <a:lnSpc>
                          <a:spcPct val="150000"/>
                        </a:lnSpc>
                      </a:pPr>
                      <a:r>
                        <a:rPr lang="en-US" sz="2000" b="1" dirty="0">
                          <a:latin typeface="+mn-lt"/>
                        </a:rPr>
                        <a:t>0.3</a:t>
                      </a:r>
                    </a:p>
                  </a:txBody>
                  <a:tcPr/>
                </a:tc>
                <a:extLst>
                  <a:ext uri="{0D108BD9-81ED-4DB2-BD59-A6C34878D82A}">
                    <a16:rowId xmlns:a16="http://schemas.microsoft.com/office/drawing/2014/main" val="2741692409"/>
                  </a:ext>
                </a:extLst>
              </a:tr>
            </a:tbl>
          </a:graphicData>
        </a:graphic>
      </p:graphicFrame>
      <p:sp>
        <p:nvSpPr>
          <p:cNvPr id="5" name="Rectangle 4">
            <a:extLst>
              <a:ext uri="{FF2B5EF4-FFF2-40B4-BE49-F238E27FC236}">
                <a16:creationId xmlns:a16="http://schemas.microsoft.com/office/drawing/2014/main" id="{6F749AB1-45B4-4C79-91D5-475605CC9D79}"/>
              </a:ext>
            </a:extLst>
          </p:cNvPr>
          <p:cNvSpPr/>
          <p:nvPr/>
        </p:nvSpPr>
        <p:spPr>
          <a:xfrm>
            <a:off x="561523" y="609600"/>
            <a:ext cx="8041945" cy="461665"/>
          </a:xfrm>
          <a:prstGeom prst="rect">
            <a:avLst/>
          </a:prstGeom>
        </p:spPr>
        <p:txBody>
          <a:bodyPr wrap="none">
            <a:spAutoFit/>
          </a:bodyPr>
          <a:lstStyle/>
          <a:p>
            <a:pPr marL="342900" indent="-342900">
              <a:buFont typeface="Wingdings" panose="05000000000000000000" pitchFamily="2" charset="2"/>
              <a:buChar char="ü"/>
            </a:pPr>
            <a:r>
              <a:rPr lang="en-US" sz="2400" dirty="0">
                <a:solidFill>
                  <a:srgbClr val="000000"/>
                </a:solidFill>
              </a:rPr>
              <a:t>Based on MCA, which </a:t>
            </a:r>
            <a:r>
              <a:rPr lang="en-US" sz="2400" b="1" dirty="0">
                <a:solidFill>
                  <a:srgbClr val="000000"/>
                </a:solidFill>
              </a:rPr>
              <a:t>energy policy </a:t>
            </a:r>
            <a:r>
              <a:rPr lang="en-US" sz="2400" dirty="0">
                <a:solidFill>
                  <a:srgbClr val="000000"/>
                </a:solidFill>
              </a:rPr>
              <a:t>should be </a:t>
            </a:r>
            <a:r>
              <a:rPr lang="en-US" sz="2400" b="1" dirty="0">
                <a:solidFill>
                  <a:srgbClr val="000000"/>
                </a:solidFill>
              </a:rPr>
              <a:t>prioritized</a:t>
            </a:r>
            <a:r>
              <a:rPr lang="en-US" sz="2400" dirty="0">
                <a:solidFill>
                  <a:srgbClr val="000000"/>
                </a:solidFill>
              </a:rPr>
              <a:t>?</a:t>
            </a:r>
            <a:endParaRPr lang="en-US" sz="2400" dirty="0"/>
          </a:p>
        </p:txBody>
      </p:sp>
    </p:spTree>
    <p:extLst>
      <p:ext uri="{BB962C8B-B14F-4D97-AF65-F5344CB8AC3E}">
        <p14:creationId xmlns:p14="http://schemas.microsoft.com/office/powerpoint/2010/main" val="22326296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0650353-5A8A-468D-AEB7-72EDC78BF6A4}"/>
              </a:ext>
            </a:extLst>
          </p:cNvPr>
          <p:cNvGraphicFramePr>
            <a:graphicFrameLocks noGrp="1"/>
          </p:cNvGraphicFramePr>
          <p:nvPr>
            <p:extLst>
              <p:ext uri="{D42A27DB-BD31-4B8C-83A1-F6EECF244321}">
                <p14:modId xmlns:p14="http://schemas.microsoft.com/office/powerpoint/2010/main" val="803152361"/>
              </p:ext>
            </p:extLst>
          </p:nvPr>
        </p:nvGraphicFramePr>
        <p:xfrm>
          <a:off x="190500" y="990600"/>
          <a:ext cx="8877299" cy="5409438"/>
        </p:xfrm>
        <a:graphic>
          <a:graphicData uri="http://schemas.openxmlformats.org/drawingml/2006/table">
            <a:tbl>
              <a:tblPr firstRow="1" bandRow="1">
                <a:tableStyleId>{BDBED569-4797-4DF1-A0F4-6AAB3CD982D8}</a:tableStyleId>
              </a:tblPr>
              <a:tblGrid>
                <a:gridCol w="554831">
                  <a:extLst>
                    <a:ext uri="{9D8B030D-6E8A-4147-A177-3AD203B41FA5}">
                      <a16:colId xmlns:a16="http://schemas.microsoft.com/office/drawing/2014/main" val="1488406645"/>
                    </a:ext>
                  </a:extLst>
                </a:gridCol>
                <a:gridCol w="2455069">
                  <a:extLst>
                    <a:ext uri="{9D8B030D-6E8A-4147-A177-3AD203B41FA5}">
                      <a16:colId xmlns:a16="http://schemas.microsoft.com/office/drawing/2014/main" val="1531876278"/>
                    </a:ext>
                  </a:extLst>
                </a:gridCol>
                <a:gridCol w="1274362">
                  <a:extLst>
                    <a:ext uri="{9D8B030D-6E8A-4147-A177-3AD203B41FA5}">
                      <a16:colId xmlns:a16="http://schemas.microsoft.com/office/drawing/2014/main" val="4126645670"/>
                    </a:ext>
                  </a:extLst>
                </a:gridCol>
                <a:gridCol w="933098">
                  <a:extLst>
                    <a:ext uri="{9D8B030D-6E8A-4147-A177-3AD203B41FA5}">
                      <a16:colId xmlns:a16="http://schemas.microsoft.com/office/drawing/2014/main" val="2119584221"/>
                    </a:ext>
                  </a:extLst>
                </a:gridCol>
                <a:gridCol w="1401678">
                  <a:extLst>
                    <a:ext uri="{9D8B030D-6E8A-4147-A177-3AD203B41FA5}">
                      <a16:colId xmlns:a16="http://schemas.microsoft.com/office/drawing/2014/main" val="942933016"/>
                    </a:ext>
                  </a:extLst>
                </a:gridCol>
                <a:gridCol w="962862">
                  <a:extLst>
                    <a:ext uri="{9D8B030D-6E8A-4147-A177-3AD203B41FA5}">
                      <a16:colId xmlns:a16="http://schemas.microsoft.com/office/drawing/2014/main" val="1469192990"/>
                    </a:ext>
                  </a:extLst>
                </a:gridCol>
                <a:gridCol w="1295399">
                  <a:extLst>
                    <a:ext uri="{9D8B030D-6E8A-4147-A177-3AD203B41FA5}">
                      <a16:colId xmlns:a16="http://schemas.microsoft.com/office/drawing/2014/main" val="2586751774"/>
                    </a:ext>
                  </a:extLst>
                </a:gridCol>
              </a:tblGrid>
              <a:tr h="370840">
                <a:tc gridSpan="2">
                  <a:txBody>
                    <a:bodyPr/>
                    <a:lstStyle/>
                    <a:p>
                      <a:pPr>
                        <a:lnSpc>
                          <a:spcPct val="150000"/>
                        </a:lnSpc>
                      </a:pPr>
                      <a:endParaRPr lang="en-US" sz="2000" b="1" dirty="0">
                        <a:latin typeface="+mn-lt"/>
                      </a:endParaRPr>
                    </a:p>
                  </a:txBody>
                  <a:tcPr/>
                </a:tc>
                <a:tc hMerge="1">
                  <a:txBody>
                    <a:bodyPr/>
                    <a:lstStyle/>
                    <a:p>
                      <a:pPr>
                        <a:lnSpc>
                          <a:spcPct val="150000"/>
                        </a:lnSpc>
                      </a:pPr>
                      <a:endParaRPr lang="en-US" sz="2000" b="1" dirty="0">
                        <a:latin typeface="+mn-lt"/>
                      </a:endParaRPr>
                    </a:p>
                  </a:txBody>
                  <a:tcPr/>
                </a:tc>
                <a:tc gridSpan="5">
                  <a:txBody>
                    <a:bodyPr/>
                    <a:lstStyle/>
                    <a:p>
                      <a:pPr algn="ctr">
                        <a:lnSpc>
                          <a:spcPct val="150000"/>
                        </a:lnSpc>
                      </a:pPr>
                      <a:r>
                        <a:rPr lang="en-US" sz="2800" b="1" dirty="0">
                          <a:solidFill>
                            <a:srgbClr val="000000"/>
                          </a:solidFill>
                        </a:rPr>
                        <a:t>Energy policies   </a:t>
                      </a:r>
                      <a:endParaRPr lang="en-US" sz="2800" dirty="0">
                        <a:latin typeface="+mn-lt"/>
                      </a:endParaRP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tc hMerge="1">
                  <a:txBody>
                    <a:bodyPr/>
                    <a:lstStyle/>
                    <a:p>
                      <a:pPr>
                        <a:lnSpc>
                          <a:spcPct val="150000"/>
                        </a:lnSpc>
                      </a:pPr>
                      <a:endParaRPr lang="en-US" sz="2000" dirty="0">
                        <a:latin typeface="+mn-lt"/>
                      </a:endParaRPr>
                    </a:p>
                  </a:txBody>
                  <a:tcPr/>
                </a:tc>
                <a:extLst>
                  <a:ext uri="{0D108BD9-81ED-4DB2-BD59-A6C34878D82A}">
                    <a16:rowId xmlns:a16="http://schemas.microsoft.com/office/drawing/2014/main" val="456650875"/>
                  </a:ext>
                </a:extLst>
              </a:tr>
              <a:tr h="370840">
                <a:tc rowSpan="5">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400" b="1" dirty="0">
                          <a:latin typeface="+mn-lt"/>
                        </a:rPr>
                        <a:t>Multiple criteria</a:t>
                      </a:r>
                    </a:p>
                    <a:p>
                      <a:pPr>
                        <a:lnSpc>
                          <a:spcPct val="100000"/>
                        </a:lnSpc>
                      </a:pPr>
                      <a:endParaRPr lang="en-US" sz="2400" b="1" dirty="0">
                        <a:latin typeface="+mn-lt"/>
                      </a:endParaRPr>
                    </a:p>
                  </a:txBody>
                  <a:tcPr vert="vert270"/>
                </a:tc>
                <a:tc>
                  <a:txBody>
                    <a:bodyPr/>
                    <a:lstStyle/>
                    <a:p>
                      <a:pPr>
                        <a:lnSpc>
                          <a:spcPct val="150000"/>
                        </a:lnSpc>
                      </a:pPr>
                      <a:endParaRPr lang="en-US" sz="2000" b="1" dirty="0">
                        <a:latin typeface="+mn-lt"/>
                      </a:endParaRPr>
                    </a:p>
                  </a:txBody>
                  <a:tcPr/>
                </a:tc>
                <a:tc>
                  <a:txBody>
                    <a:bodyPr/>
                    <a:lstStyle/>
                    <a:p>
                      <a:pPr>
                        <a:lnSpc>
                          <a:spcPct val="150000"/>
                        </a:lnSpc>
                      </a:pPr>
                      <a:r>
                        <a:rPr lang="en-US" sz="2000" b="1" dirty="0">
                          <a:latin typeface="+mn-lt"/>
                        </a:rPr>
                        <a:t>Electricity </a:t>
                      </a:r>
                    </a:p>
                  </a:txBody>
                  <a:tcPr/>
                </a:tc>
                <a:tc>
                  <a:txBody>
                    <a:bodyPr/>
                    <a:lstStyle/>
                    <a:p>
                      <a:pPr>
                        <a:lnSpc>
                          <a:spcPct val="150000"/>
                        </a:lnSpc>
                      </a:pPr>
                      <a:r>
                        <a:rPr lang="en-US" sz="2000" b="1" dirty="0">
                          <a:latin typeface="+mn-lt"/>
                        </a:rPr>
                        <a:t>Solar  </a:t>
                      </a:r>
                    </a:p>
                  </a:txBody>
                  <a:tcPr/>
                </a:tc>
                <a:tc>
                  <a:txBody>
                    <a:bodyPr/>
                    <a:lstStyle/>
                    <a:p>
                      <a:pPr algn="ctr">
                        <a:lnSpc>
                          <a:spcPct val="150000"/>
                        </a:lnSpc>
                      </a:pPr>
                      <a:r>
                        <a:rPr lang="en-US" sz="2000" b="1" dirty="0">
                          <a:latin typeface="+mn-lt"/>
                        </a:rPr>
                        <a:t>Firewood </a:t>
                      </a:r>
                    </a:p>
                  </a:txBody>
                  <a:tcPr/>
                </a:tc>
                <a:tc>
                  <a:txBody>
                    <a:bodyPr/>
                    <a:lstStyle/>
                    <a:p>
                      <a:pPr>
                        <a:lnSpc>
                          <a:spcPct val="150000"/>
                        </a:lnSpc>
                      </a:pPr>
                      <a:r>
                        <a:rPr lang="en-US" sz="2000" b="1" dirty="0">
                          <a:latin typeface="+mn-lt"/>
                        </a:rPr>
                        <a:t>Wind</a:t>
                      </a:r>
                    </a:p>
                  </a:txBody>
                  <a:tcPr/>
                </a:tc>
                <a:tc>
                  <a:txBody>
                    <a:bodyPr/>
                    <a:lstStyle/>
                    <a:p>
                      <a:pPr>
                        <a:lnSpc>
                          <a:spcPct val="150000"/>
                        </a:lnSpc>
                      </a:pPr>
                      <a:r>
                        <a:rPr lang="en-US" sz="2000" b="1" dirty="0">
                          <a:latin typeface="+mn-lt"/>
                        </a:rPr>
                        <a:t>Weight </a:t>
                      </a:r>
                    </a:p>
                  </a:txBody>
                  <a:tcPr/>
                </a:tc>
                <a:extLst>
                  <a:ext uri="{0D108BD9-81ED-4DB2-BD59-A6C34878D82A}">
                    <a16:rowId xmlns:a16="http://schemas.microsoft.com/office/drawing/2014/main" val="3406368023"/>
                  </a:ext>
                </a:extLst>
              </a:tr>
              <a:tr h="370840">
                <a:tc vMerge="1">
                  <a:txBody>
                    <a:bodyPr/>
                    <a:lstStyle/>
                    <a:p>
                      <a:pPr>
                        <a:lnSpc>
                          <a:spcPct val="150000"/>
                        </a:lnSpc>
                      </a:pPr>
                      <a:endParaRPr lang="en-US" sz="1800" dirty="0">
                        <a:latin typeface="+mn-lt"/>
                      </a:endParaRPr>
                    </a:p>
                  </a:txBody>
                  <a:tcPr>
                    <a:solidFill>
                      <a:schemeClr val="accent5">
                        <a:lumMod val="20000"/>
                        <a:lumOff val="80000"/>
                      </a:schemeClr>
                    </a:solidFill>
                  </a:tcPr>
                </a:tc>
                <a:tc>
                  <a:txBody>
                    <a:bodyPr/>
                    <a:lstStyle/>
                    <a:p>
                      <a:pPr>
                        <a:lnSpc>
                          <a:spcPct val="150000"/>
                        </a:lnSpc>
                      </a:pPr>
                      <a:r>
                        <a:rPr lang="en-US" sz="1800" dirty="0">
                          <a:latin typeface="+mn-lt"/>
                        </a:rPr>
                        <a:t>Provision cost (million dollars)</a:t>
                      </a:r>
                    </a:p>
                  </a:txBody>
                  <a:tcP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0.04</a:t>
                      </a:r>
                    </a:p>
                  </a:txBody>
                  <a:tcPr marL="9525" marR="9525" marT="9525" marB="0" anchor="ct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1</a:t>
                      </a:r>
                    </a:p>
                  </a:txBody>
                  <a:tcPr marL="9525" marR="9525" marT="9525" marB="0" anchor="ct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0.0333</a:t>
                      </a:r>
                    </a:p>
                  </a:txBody>
                  <a:tcPr marL="9525" marR="9525" marT="9525" marB="0" anchor="ctr">
                    <a:solidFill>
                      <a:schemeClr val="accent5">
                        <a:lumMod val="20000"/>
                        <a:lumOff val="80000"/>
                      </a:schemeClr>
                    </a:solidFill>
                  </a:tcPr>
                </a:tc>
                <a:tc>
                  <a:txBody>
                    <a:bodyPr/>
                    <a:lstStyle/>
                    <a:p>
                      <a:pPr algn="ctr" rtl="0" fontAlgn="ctr"/>
                      <a:r>
                        <a:rPr lang="en-US" sz="2000" b="1" i="0" u="none" strike="noStrike">
                          <a:solidFill>
                            <a:srgbClr val="000000"/>
                          </a:solidFill>
                          <a:effectLst/>
                          <a:latin typeface="Calibri" panose="020F0502020204030204" pitchFamily="34" charset="0"/>
                        </a:rPr>
                        <a:t>0.05</a:t>
                      </a:r>
                    </a:p>
                  </a:txBody>
                  <a:tcPr marL="9525" marR="9525" marT="9525" marB="0" anchor="ctr">
                    <a:solidFill>
                      <a:schemeClr val="accent5">
                        <a:lumMod val="20000"/>
                        <a:lumOff val="80000"/>
                      </a:schemeClr>
                    </a:solidFill>
                  </a:tcPr>
                </a:tc>
                <a:tc>
                  <a:txBody>
                    <a:bodyPr/>
                    <a:lstStyle/>
                    <a:p>
                      <a:pPr algn="ctr">
                        <a:lnSpc>
                          <a:spcPct val="150000"/>
                        </a:lnSpc>
                      </a:pPr>
                      <a:r>
                        <a:rPr lang="en-US" sz="2000" b="1" dirty="0">
                          <a:latin typeface="+mn-lt"/>
                        </a:rPr>
                        <a:t>0.1</a:t>
                      </a:r>
                    </a:p>
                  </a:txBody>
                  <a:tcPr anchor="ctr">
                    <a:solidFill>
                      <a:schemeClr val="accent5">
                        <a:lumMod val="20000"/>
                        <a:lumOff val="80000"/>
                      </a:schemeClr>
                    </a:solidFill>
                  </a:tcPr>
                </a:tc>
                <a:extLst>
                  <a:ext uri="{0D108BD9-81ED-4DB2-BD59-A6C34878D82A}">
                    <a16:rowId xmlns:a16="http://schemas.microsoft.com/office/drawing/2014/main" val="683733780"/>
                  </a:ext>
                </a:extLst>
              </a:tr>
              <a:tr h="370840">
                <a:tc vMerge="1">
                  <a:txBody>
                    <a:bodyPr/>
                    <a:lstStyle/>
                    <a:p>
                      <a:pPr>
                        <a:lnSpc>
                          <a:spcPct val="150000"/>
                        </a:lnSpc>
                      </a:pPr>
                      <a:endParaRPr lang="en-US" sz="1800" dirty="0">
                        <a:latin typeface="+mn-lt"/>
                      </a:endParaRPr>
                    </a:p>
                  </a:txBody>
                  <a:tcPr/>
                </a:tc>
                <a:tc>
                  <a:txBody>
                    <a:bodyPr/>
                    <a:lstStyle/>
                    <a:p>
                      <a:pPr>
                        <a:lnSpc>
                          <a:spcPct val="150000"/>
                        </a:lnSpc>
                      </a:pPr>
                      <a:r>
                        <a:rPr lang="en-US" sz="1800" dirty="0">
                          <a:latin typeface="+mn-lt"/>
                        </a:rPr>
                        <a:t>Affordability (qualitative)</a:t>
                      </a:r>
                    </a:p>
                  </a:txBody>
                  <a:tcPr/>
                </a:tc>
                <a:tc>
                  <a:txBody>
                    <a:bodyPr/>
                    <a:lstStyle/>
                    <a:p>
                      <a:pPr algn="ctr" rtl="0" fontAlgn="ctr"/>
                      <a:r>
                        <a:rPr lang="en-US" sz="2000" b="1" i="0" u="none" strike="noStrike">
                          <a:solidFill>
                            <a:srgbClr val="000000"/>
                          </a:solidFill>
                          <a:effectLst/>
                          <a:latin typeface="Calibri" panose="020F0502020204030204" pitchFamily="34" charset="0"/>
                        </a:rPr>
                        <a:t>0.3333</a:t>
                      </a:r>
                    </a:p>
                  </a:txBody>
                  <a:tcPr marL="9525" marR="9525" marT="9525" marB="0" anchor="ctr"/>
                </a:tc>
                <a:tc>
                  <a:txBody>
                    <a:bodyPr/>
                    <a:lstStyle/>
                    <a:p>
                      <a:pPr algn="ctr" rtl="0" fontAlgn="ctr"/>
                      <a:r>
                        <a:rPr lang="en-US" sz="2000" b="1"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rtl="0" fontAlgn="ctr"/>
                      <a:r>
                        <a:rPr lang="en-US" sz="2000" b="1" i="0" u="none" strike="noStrike">
                          <a:solidFill>
                            <a:srgbClr val="000000"/>
                          </a:solidFill>
                          <a:effectLst/>
                          <a:latin typeface="Calibri" panose="020F0502020204030204" pitchFamily="34" charset="0"/>
                        </a:rPr>
                        <a:t>0.3333</a:t>
                      </a:r>
                    </a:p>
                  </a:txBody>
                  <a:tcPr marL="9525" marR="9525" marT="9525" marB="0" anchor="ctr"/>
                </a:tc>
                <a:tc>
                  <a:txBody>
                    <a:bodyPr/>
                    <a:lstStyle/>
                    <a:p>
                      <a:pPr algn="ctr" rtl="0" fontAlgn="ctr"/>
                      <a:r>
                        <a:rPr lang="en-US" sz="2000" b="1" i="0" u="none" strike="noStrike" dirty="0">
                          <a:solidFill>
                            <a:srgbClr val="000000"/>
                          </a:solidFill>
                          <a:effectLst/>
                          <a:latin typeface="Calibri" panose="020F0502020204030204" pitchFamily="34" charset="0"/>
                        </a:rPr>
                        <a:t>0.667</a:t>
                      </a:r>
                    </a:p>
                  </a:txBody>
                  <a:tcPr marL="9525" marR="9525" marT="9525" marB="0" anchor="ctr"/>
                </a:tc>
                <a:tc>
                  <a:txBody>
                    <a:bodyPr/>
                    <a:lstStyle/>
                    <a:p>
                      <a:pPr algn="ctr">
                        <a:lnSpc>
                          <a:spcPct val="150000"/>
                        </a:lnSpc>
                      </a:pPr>
                      <a:r>
                        <a:rPr lang="en-US" sz="2000" b="1" dirty="0">
                          <a:latin typeface="+mn-lt"/>
                        </a:rPr>
                        <a:t>0.2</a:t>
                      </a:r>
                    </a:p>
                  </a:txBody>
                  <a:tcPr anchor="ctr"/>
                </a:tc>
                <a:extLst>
                  <a:ext uri="{0D108BD9-81ED-4DB2-BD59-A6C34878D82A}">
                    <a16:rowId xmlns:a16="http://schemas.microsoft.com/office/drawing/2014/main" val="2179397977"/>
                  </a:ext>
                </a:extLst>
              </a:tr>
              <a:tr h="370840">
                <a:tc vMerge="1">
                  <a:txBody>
                    <a:bodyPr/>
                    <a:lstStyle/>
                    <a:p>
                      <a:pPr>
                        <a:lnSpc>
                          <a:spcPct val="150000"/>
                        </a:lnSpc>
                      </a:pPr>
                      <a:endParaRPr lang="en-US" sz="1800" dirty="0">
                        <a:latin typeface="+mn-lt"/>
                      </a:endParaRPr>
                    </a:p>
                  </a:txBody>
                  <a:tcPr>
                    <a:solidFill>
                      <a:schemeClr val="accent5">
                        <a:lumMod val="20000"/>
                        <a:lumOff val="80000"/>
                      </a:schemeClr>
                    </a:solidFill>
                  </a:tcPr>
                </a:tc>
                <a:tc>
                  <a:txBody>
                    <a:bodyPr/>
                    <a:lstStyle/>
                    <a:p>
                      <a:pPr>
                        <a:lnSpc>
                          <a:spcPct val="150000"/>
                        </a:lnSpc>
                      </a:pPr>
                      <a:r>
                        <a:rPr lang="en-US" sz="1800" dirty="0">
                          <a:latin typeface="+mn-lt"/>
                        </a:rPr>
                        <a:t>Environmental impact</a:t>
                      </a:r>
                    </a:p>
                  </a:txBody>
                  <a:tcP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1</a:t>
                      </a:r>
                    </a:p>
                  </a:txBody>
                  <a:tcPr marL="9525" marR="9525" marT="9525" marB="0" anchor="ctr">
                    <a:solidFill>
                      <a:schemeClr val="accent5">
                        <a:lumMod val="20000"/>
                        <a:lumOff val="80000"/>
                      </a:schemeClr>
                    </a:solidFill>
                  </a:tcPr>
                </a:tc>
                <a:tc>
                  <a:txBody>
                    <a:bodyPr/>
                    <a:lstStyle/>
                    <a:p>
                      <a:pPr algn="ctr" rtl="0" fontAlgn="ctr"/>
                      <a:r>
                        <a:rPr lang="en-US" sz="2000" b="1" i="0" u="none" strike="noStrike">
                          <a:solidFill>
                            <a:srgbClr val="000000"/>
                          </a:solidFill>
                          <a:effectLst/>
                          <a:latin typeface="Calibri" panose="020F0502020204030204" pitchFamily="34" charset="0"/>
                        </a:rPr>
                        <a:t>1</a:t>
                      </a:r>
                    </a:p>
                  </a:txBody>
                  <a:tcPr marL="9525" marR="9525" marT="9525" marB="0" anchor="ctr">
                    <a:solidFill>
                      <a:schemeClr val="accent5">
                        <a:lumMod val="20000"/>
                        <a:lumOff val="80000"/>
                      </a:schemeClr>
                    </a:solidFill>
                  </a:tcPr>
                </a:tc>
                <a:tc>
                  <a:txBody>
                    <a:bodyPr/>
                    <a:lstStyle/>
                    <a:p>
                      <a:pPr algn="ctr" rtl="0" fontAlgn="ctr"/>
                      <a:r>
                        <a:rPr lang="en-US" sz="2000" b="1" i="0" u="none" strike="noStrike">
                          <a:solidFill>
                            <a:srgbClr val="000000"/>
                          </a:solidFill>
                          <a:effectLst/>
                          <a:latin typeface="Calibri" panose="020F0502020204030204" pitchFamily="34" charset="0"/>
                        </a:rPr>
                        <a:t>0.3333</a:t>
                      </a:r>
                    </a:p>
                  </a:txBody>
                  <a:tcPr marL="9525" marR="9525" marT="9525" marB="0" anchor="ctr">
                    <a:solidFill>
                      <a:schemeClr val="accent5">
                        <a:lumMod val="20000"/>
                        <a:lumOff val="80000"/>
                      </a:schemeClr>
                    </a:solidFill>
                  </a:tcPr>
                </a:tc>
                <a:tc>
                  <a:txBody>
                    <a:bodyPr/>
                    <a:lstStyle/>
                    <a:p>
                      <a:pPr algn="ctr" rtl="0" fontAlgn="ctr"/>
                      <a:r>
                        <a:rPr lang="en-US" sz="2000" b="1" i="0" u="none" strike="noStrike" dirty="0">
                          <a:solidFill>
                            <a:srgbClr val="000000"/>
                          </a:solidFill>
                          <a:effectLst/>
                          <a:latin typeface="Calibri" panose="020F0502020204030204" pitchFamily="34" charset="0"/>
                        </a:rPr>
                        <a:t>1</a:t>
                      </a:r>
                    </a:p>
                  </a:txBody>
                  <a:tcPr marL="9525" marR="9525" marT="9525" marB="0" anchor="ctr">
                    <a:solidFill>
                      <a:schemeClr val="accent5">
                        <a:lumMod val="20000"/>
                        <a:lumOff val="80000"/>
                      </a:schemeClr>
                    </a:solidFill>
                  </a:tcPr>
                </a:tc>
                <a:tc>
                  <a:txBody>
                    <a:bodyPr/>
                    <a:lstStyle/>
                    <a:p>
                      <a:pPr algn="ctr">
                        <a:lnSpc>
                          <a:spcPct val="150000"/>
                        </a:lnSpc>
                      </a:pPr>
                      <a:r>
                        <a:rPr lang="en-US" sz="2000" b="1" dirty="0">
                          <a:latin typeface="+mn-lt"/>
                        </a:rPr>
                        <a:t>0.4</a:t>
                      </a:r>
                    </a:p>
                  </a:txBody>
                  <a:tcPr anchor="ctr">
                    <a:solidFill>
                      <a:schemeClr val="accent5">
                        <a:lumMod val="20000"/>
                        <a:lumOff val="80000"/>
                      </a:schemeClr>
                    </a:solidFill>
                  </a:tcPr>
                </a:tc>
                <a:extLst>
                  <a:ext uri="{0D108BD9-81ED-4DB2-BD59-A6C34878D82A}">
                    <a16:rowId xmlns:a16="http://schemas.microsoft.com/office/drawing/2014/main" val="1372838052"/>
                  </a:ext>
                </a:extLst>
              </a:tr>
              <a:tr h="370840">
                <a:tc vMerge="1">
                  <a:txBody>
                    <a:bodyPr/>
                    <a:lstStyle/>
                    <a:p>
                      <a:pPr>
                        <a:lnSpc>
                          <a:spcPct val="150000"/>
                        </a:lnSpc>
                      </a:pPr>
                      <a:endParaRPr lang="en-US" sz="1800" dirty="0">
                        <a:latin typeface="+mn-lt"/>
                      </a:endParaRPr>
                    </a:p>
                  </a:txBody>
                  <a:tcPr/>
                </a:tc>
                <a:tc>
                  <a:txBody>
                    <a:bodyPr/>
                    <a:lstStyle/>
                    <a:p>
                      <a:pPr>
                        <a:lnSpc>
                          <a:spcPct val="150000"/>
                        </a:lnSpc>
                      </a:pPr>
                      <a:r>
                        <a:rPr lang="en-US" sz="1800" dirty="0">
                          <a:latin typeface="+mn-lt"/>
                        </a:rPr>
                        <a:t>Social equity (million  households covered)</a:t>
                      </a:r>
                    </a:p>
                  </a:txBody>
                  <a:tcPr/>
                </a:tc>
                <a:tc>
                  <a:txBody>
                    <a:bodyPr/>
                    <a:lstStyle/>
                    <a:p>
                      <a:pPr algn="ctr" rtl="0" fontAlgn="ctr"/>
                      <a:r>
                        <a:rPr lang="en-US" sz="2000" b="1" i="0" u="none" strike="noStrike">
                          <a:solidFill>
                            <a:srgbClr val="000000"/>
                          </a:solidFill>
                          <a:effectLst/>
                          <a:latin typeface="Calibri" panose="020F0502020204030204" pitchFamily="34" charset="0"/>
                        </a:rPr>
                        <a:t>0.0333</a:t>
                      </a:r>
                    </a:p>
                  </a:txBody>
                  <a:tcPr marL="9525" marR="9525" marT="9525" marB="0" anchor="ctr"/>
                </a:tc>
                <a:tc>
                  <a:txBody>
                    <a:bodyPr/>
                    <a:lstStyle/>
                    <a:p>
                      <a:pPr algn="ctr" rtl="0" fontAlgn="ctr"/>
                      <a:r>
                        <a:rPr lang="en-US" sz="2000" b="1" i="0" u="none" strike="noStrike">
                          <a:solidFill>
                            <a:srgbClr val="000000"/>
                          </a:solidFill>
                          <a:effectLst/>
                          <a:latin typeface="Calibri" panose="020F0502020204030204" pitchFamily="34" charset="0"/>
                        </a:rPr>
                        <a:t>0.6667</a:t>
                      </a:r>
                    </a:p>
                  </a:txBody>
                  <a:tcPr marL="9525" marR="9525" marT="9525" marB="0" anchor="ctr"/>
                </a:tc>
                <a:tc>
                  <a:txBody>
                    <a:bodyPr/>
                    <a:lstStyle/>
                    <a:p>
                      <a:pPr algn="ctr" rtl="0" fontAlgn="ctr"/>
                      <a:r>
                        <a:rPr lang="en-US" sz="2000" b="1"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rtl="0" fontAlgn="ctr"/>
                      <a:r>
                        <a:rPr lang="en-US" sz="2000" b="1" i="0" u="none" strike="noStrike" dirty="0">
                          <a:solidFill>
                            <a:srgbClr val="000000"/>
                          </a:solidFill>
                          <a:effectLst/>
                          <a:latin typeface="Calibri" panose="020F0502020204030204" pitchFamily="34" charset="0"/>
                        </a:rPr>
                        <a:t>0.017</a:t>
                      </a:r>
                    </a:p>
                  </a:txBody>
                  <a:tcPr marL="9525" marR="9525" marT="9525" marB="0" anchor="ctr"/>
                </a:tc>
                <a:tc>
                  <a:txBody>
                    <a:bodyPr/>
                    <a:lstStyle/>
                    <a:p>
                      <a:pPr algn="ctr">
                        <a:lnSpc>
                          <a:spcPct val="150000"/>
                        </a:lnSpc>
                      </a:pPr>
                      <a:r>
                        <a:rPr lang="en-US" sz="2000" b="1" dirty="0">
                          <a:latin typeface="+mn-lt"/>
                        </a:rPr>
                        <a:t>0.3</a:t>
                      </a:r>
                    </a:p>
                  </a:txBody>
                  <a:tcPr anchor="ctr"/>
                </a:tc>
                <a:extLst>
                  <a:ext uri="{0D108BD9-81ED-4DB2-BD59-A6C34878D82A}">
                    <a16:rowId xmlns:a16="http://schemas.microsoft.com/office/drawing/2014/main" val="2741692409"/>
                  </a:ext>
                </a:extLst>
              </a:tr>
              <a:tr h="370840">
                <a:tc>
                  <a:txBody>
                    <a:bodyPr/>
                    <a:lstStyle/>
                    <a:p>
                      <a:pPr>
                        <a:lnSpc>
                          <a:spcPct val="100000"/>
                        </a:lnSpc>
                      </a:pPr>
                      <a:endParaRPr lang="en-US" sz="2400" b="1" dirty="0">
                        <a:latin typeface="+mn-lt"/>
                      </a:endParaRPr>
                    </a:p>
                  </a:txBody>
                  <a:tcPr vert="vert270"/>
                </a:tc>
                <a:tc>
                  <a:txBody>
                    <a:bodyPr/>
                    <a:lstStyle/>
                    <a:p>
                      <a:pPr>
                        <a:lnSpc>
                          <a:spcPct val="150000"/>
                        </a:lnSpc>
                      </a:pPr>
                      <a:r>
                        <a:rPr lang="en-US" sz="2300" b="1" dirty="0">
                          <a:latin typeface="+mn-lt"/>
                        </a:rPr>
                        <a:t>Performance score </a:t>
                      </a:r>
                    </a:p>
                  </a:txBody>
                  <a:tcPr/>
                </a:tc>
                <a:tc>
                  <a:txBody>
                    <a:bodyPr/>
                    <a:lstStyle/>
                    <a:p>
                      <a:pPr algn="ctr" rtl="0" fontAlgn="ctr"/>
                      <a:r>
                        <a:rPr lang="en-US" sz="2300" b="1" i="0" u="none" strike="noStrike" dirty="0">
                          <a:solidFill>
                            <a:srgbClr val="000000"/>
                          </a:solidFill>
                          <a:effectLst/>
                          <a:latin typeface="+mn-lt"/>
                        </a:rPr>
                        <a:t>0.481</a:t>
                      </a:r>
                    </a:p>
                  </a:txBody>
                  <a:tcPr marL="9525" marR="9525" marT="9525" marB="0" anchor="ctr"/>
                </a:tc>
                <a:tc>
                  <a:txBody>
                    <a:bodyPr/>
                    <a:lstStyle/>
                    <a:p>
                      <a:pPr algn="ctr" rtl="0" fontAlgn="ctr"/>
                      <a:r>
                        <a:rPr lang="en-US" sz="2300" b="1" i="0" u="none" strike="noStrike" dirty="0">
                          <a:solidFill>
                            <a:srgbClr val="000000"/>
                          </a:solidFill>
                          <a:effectLst/>
                          <a:latin typeface="+mn-lt"/>
                        </a:rPr>
                        <a:t>0.900</a:t>
                      </a:r>
                    </a:p>
                  </a:txBody>
                  <a:tcPr marL="9525" marR="9525" marT="9525" marB="0" anchor="ctr"/>
                </a:tc>
                <a:tc>
                  <a:txBody>
                    <a:bodyPr/>
                    <a:lstStyle/>
                    <a:p>
                      <a:pPr algn="ctr" rtl="0" fontAlgn="ctr"/>
                      <a:r>
                        <a:rPr lang="en-US" sz="2300" b="1" i="0" u="none" strike="noStrike" dirty="0">
                          <a:solidFill>
                            <a:srgbClr val="000000"/>
                          </a:solidFill>
                          <a:effectLst/>
                          <a:latin typeface="+mn-lt"/>
                        </a:rPr>
                        <a:t>0.503</a:t>
                      </a:r>
                    </a:p>
                  </a:txBody>
                  <a:tcPr marL="9525" marR="9525" marT="9525" marB="0" anchor="ctr"/>
                </a:tc>
                <a:tc>
                  <a:txBody>
                    <a:bodyPr/>
                    <a:lstStyle/>
                    <a:p>
                      <a:pPr algn="ctr">
                        <a:lnSpc>
                          <a:spcPct val="150000"/>
                        </a:lnSpc>
                      </a:pPr>
                      <a:r>
                        <a:rPr lang="en-US" sz="2300" b="1" dirty="0">
                          <a:solidFill>
                            <a:schemeClr val="tx1"/>
                          </a:solidFill>
                          <a:latin typeface="+mn-lt"/>
                        </a:rPr>
                        <a:t>0.544</a:t>
                      </a:r>
                    </a:p>
                  </a:txBody>
                  <a:tcPr anchor="ctr"/>
                </a:tc>
                <a:tc>
                  <a:txBody>
                    <a:bodyPr/>
                    <a:lstStyle/>
                    <a:p>
                      <a:pPr marL="0" marR="0" lvl="0" indent="0" algn="ctr" defTabSz="685800" rtl="0" eaLnBrk="1" fontAlgn="auto" latinLnBrk="0" hangingPunct="1">
                        <a:lnSpc>
                          <a:spcPct val="150000"/>
                        </a:lnSpc>
                        <a:spcBef>
                          <a:spcPts val="0"/>
                        </a:spcBef>
                        <a:spcAft>
                          <a:spcPts val="0"/>
                        </a:spcAft>
                        <a:buClrTx/>
                        <a:buSzTx/>
                        <a:buFontTx/>
                        <a:buNone/>
                        <a:tabLst/>
                        <a:defRPr/>
                      </a:pPr>
                      <a:endParaRPr lang="en-US" sz="2300" b="1" dirty="0">
                        <a:solidFill>
                          <a:srgbClr val="FF0000"/>
                        </a:solidFill>
                        <a:latin typeface="+mn-lt"/>
                      </a:endParaRPr>
                    </a:p>
                  </a:txBody>
                  <a:tcPr anchor="ctr"/>
                </a:tc>
                <a:extLst>
                  <a:ext uri="{0D108BD9-81ED-4DB2-BD59-A6C34878D82A}">
                    <a16:rowId xmlns:a16="http://schemas.microsoft.com/office/drawing/2014/main" val="3282507189"/>
                  </a:ext>
                </a:extLst>
              </a:tr>
              <a:tr h="370840">
                <a:tc>
                  <a:txBody>
                    <a:bodyPr/>
                    <a:lstStyle/>
                    <a:p>
                      <a:pPr>
                        <a:lnSpc>
                          <a:spcPct val="100000"/>
                        </a:lnSpc>
                      </a:pPr>
                      <a:endParaRPr lang="en-US" sz="2400" b="1" dirty="0">
                        <a:latin typeface="+mn-lt"/>
                      </a:endParaRPr>
                    </a:p>
                  </a:txBody>
                  <a:tcPr vert="vert270"/>
                </a:tc>
                <a:tc>
                  <a:txBody>
                    <a:bodyPr/>
                    <a:lstStyle/>
                    <a:p>
                      <a:pPr>
                        <a:lnSpc>
                          <a:spcPct val="150000"/>
                        </a:lnSpc>
                      </a:pPr>
                      <a:r>
                        <a:rPr lang="en-US" sz="2300" b="1" dirty="0">
                          <a:latin typeface="+mn-lt"/>
                        </a:rPr>
                        <a:t>Ranking </a:t>
                      </a:r>
                    </a:p>
                  </a:txBody>
                  <a:tcPr/>
                </a:tc>
                <a:tc>
                  <a:txBody>
                    <a:bodyPr/>
                    <a:lstStyle/>
                    <a:p>
                      <a:pPr algn="ctr" rtl="0" fontAlgn="ctr"/>
                      <a:r>
                        <a:rPr lang="en-US" sz="2300" b="1" i="0" u="none" strike="noStrike" dirty="0">
                          <a:solidFill>
                            <a:srgbClr val="000000"/>
                          </a:solidFill>
                          <a:effectLst/>
                          <a:latin typeface="+mn-lt"/>
                        </a:rPr>
                        <a:t>4</a:t>
                      </a:r>
                      <a:r>
                        <a:rPr lang="en-US" sz="2300" b="1" i="0" u="none" strike="noStrike" baseline="30000" dirty="0">
                          <a:solidFill>
                            <a:srgbClr val="000000"/>
                          </a:solidFill>
                          <a:effectLst/>
                          <a:latin typeface="+mn-lt"/>
                        </a:rPr>
                        <a:t>th</a:t>
                      </a:r>
                      <a:r>
                        <a:rPr lang="en-US" sz="2300" b="1" i="0" u="none" strike="noStrike" dirty="0">
                          <a:solidFill>
                            <a:srgbClr val="000000"/>
                          </a:solidFill>
                          <a:effectLst/>
                          <a:latin typeface="+mn-lt"/>
                        </a:rPr>
                        <a:t> </a:t>
                      </a:r>
                    </a:p>
                  </a:txBody>
                  <a:tcPr marL="9525" marR="9525" marT="9525" marB="0" anchor="ctr"/>
                </a:tc>
                <a:tc>
                  <a:txBody>
                    <a:bodyPr/>
                    <a:lstStyle/>
                    <a:p>
                      <a:pPr algn="ctr" rtl="0" fontAlgn="ctr"/>
                      <a:r>
                        <a:rPr lang="en-US" sz="2300" b="1" i="0" u="none" strike="noStrike" dirty="0">
                          <a:solidFill>
                            <a:srgbClr val="000000"/>
                          </a:solidFill>
                          <a:effectLst/>
                          <a:latin typeface="+mn-lt"/>
                        </a:rPr>
                        <a:t>1</a:t>
                      </a:r>
                      <a:r>
                        <a:rPr lang="en-US" sz="2300" b="1" i="0" u="none" strike="noStrike" baseline="30000" dirty="0">
                          <a:solidFill>
                            <a:srgbClr val="000000"/>
                          </a:solidFill>
                          <a:effectLst/>
                          <a:latin typeface="+mn-lt"/>
                        </a:rPr>
                        <a:t>st</a:t>
                      </a:r>
                      <a:r>
                        <a:rPr lang="en-US" sz="2300" b="1" i="0" u="none" strike="noStrike" dirty="0">
                          <a:solidFill>
                            <a:srgbClr val="000000"/>
                          </a:solidFill>
                          <a:effectLst/>
                          <a:latin typeface="+mn-lt"/>
                        </a:rPr>
                        <a:t> </a:t>
                      </a:r>
                    </a:p>
                  </a:txBody>
                  <a:tcPr marL="9525" marR="9525" marT="9525" marB="0" anchor="ctr"/>
                </a:tc>
                <a:tc>
                  <a:txBody>
                    <a:bodyPr/>
                    <a:lstStyle/>
                    <a:p>
                      <a:pPr algn="ctr" rtl="0" fontAlgn="ctr"/>
                      <a:r>
                        <a:rPr lang="en-US" sz="2300" b="1" i="0" u="none" strike="noStrike" dirty="0">
                          <a:solidFill>
                            <a:srgbClr val="000000"/>
                          </a:solidFill>
                          <a:effectLst/>
                          <a:latin typeface="+mn-lt"/>
                        </a:rPr>
                        <a:t>3</a:t>
                      </a:r>
                      <a:r>
                        <a:rPr lang="en-US" sz="2300" b="1" i="0" u="none" strike="noStrike" baseline="30000" dirty="0">
                          <a:solidFill>
                            <a:srgbClr val="000000"/>
                          </a:solidFill>
                          <a:effectLst/>
                          <a:latin typeface="+mn-lt"/>
                        </a:rPr>
                        <a:t>rd</a:t>
                      </a:r>
                      <a:r>
                        <a:rPr lang="en-US" sz="2300" b="1" i="0" u="none" strike="noStrike" dirty="0">
                          <a:solidFill>
                            <a:srgbClr val="000000"/>
                          </a:solidFill>
                          <a:effectLst/>
                          <a:latin typeface="+mn-lt"/>
                        </a:rPr>
                        <a:t> </a:t>
                      </a:r>
                    </a:p>
                  </a:txBody>
                  <a:tcPr marL="9525" marR="9525" marT="9525" marB="0" anchor="ctr"/>
                </a:tc>
                <a:tc>
                  <a:txBody>
                    <a:bodyPr/>
                    <a:lstStyle/>
                    <a:p>
                      <a:pPr algn="ctr">
                        <a:lnSpc>
                          <a:spcPct val="150000"/>
                        </a:lnSpc>
                      </a:pPr>
                      <a:r>
                        <a:rPr lang="en-US" sz="2300" b="1" dirty="0">
                          <a:solidFill>
                            <a:schemeClr val="tx1"/>
                          </a:solidFill>
                          <a:latin typeface="+mn-lt"/>
                        </a:rPr>
                        <a:t>2</a:t>
                      </a:r>
                      <a:r>
                        <a:rPr lang="en-US" sz="2300" b="1" baseline="30000" dirty="0">
                          <a:solidFill>
                            <a:schemeClr val="tx1"/>
                          </a:solidFill>
                          <a:latin typeface="+mn-lt"/>
                        </a:rPr>
                        <a:t>nd</a:t>
                      </a:r>
                      <a:r>
                        <a:rPr lang="en-US" sz="2300" b="1" dirty="0">
                          <a:solidFill>
                            <a:schemeClr val="tx1"/>
                          </a:solidFill>
                          <a:latin typeface="+mn-lt"/>
                        </a:rPr>
                        <a:t> </a:t>
                      </a:r>
                    </a:p>
                  </a:txBody>
                  <a:tcPr anchor="ctr"/>
                </a:tc>
                <a:tc>
                  <a:txBody>
                    <a:bodyPr/>
                    <a:lstStyle/>
                    <a:p>
                      <a:pPr marL="0" marR="0" lvl="0" indent="0" algn="ctr" defTabSz="685800" rtl="0" eaLnBrk="1" fontAlgn="auto" latinLnBrk="0" hangingPunct="1">
                        <a:lnSpc>
                          <a:spcPct val="150000"/>
                        </a:lnSpc>
                        <a:spcBef>
                          <a:spcPts val="0"/>
                        </a:spcBef>
                        <a:spcAft>
                          <a:spcPts val="0"/>
                        </a:spcAft>
                        <a:buClrTx/>
                        <a:buSzTx/>
                        <a:buFontTx/>
                        <a:buNone/>
                        <a:tabLst/>
                        <a:defRPr/>
                      </a:pPr>
                      <a:endParaRPr lang="en-US" sz="2300" b="1" dirty="0">
                        <a:solidFill>
                          <a:srgbClr val="FF0000"/>
                        </a:solidFill>
                        <a:latin typeface="+mn-lt"/>
                      </a:endParaRPr>
                    </a:p>
                  </a:txBody>
                  <a:tcPr anchor="ctr"/>
                </a:tc>
                <a:extLst>
                  <a:ext uri="{0D108BD9-81ED-4DB2-BD59-A6C34878D82A}">
                    <a16:rowId xmlns:a16="http://schemas.microsoft.com/office/drawing/2014/main" val="3475667792"/>
                  </a:ext>
                </a:extLst>
              </a:tr>
            </a:tbl>
          </a:graphicData>
        </a:graphic>
      </p:graphicFrame>
      <p:sp>
        <p:nvSpPr>
          <p:cNvPr id="5" name="Rectangle 4">
            <a:extLst>
              <a:ext uri="{FF2B5EF4-FFF2-40B4-BE49-F238E27FC236}">
                <a16:creationId xmlns:a16="http://schemas.microsoft.com/office/drawing/2014/main" id="{6F749AB1-45B4-4C79-91D5-475605CC9D79}"/>
              </a:ext>
            </a:extLst>
          </p:cNvPr>
          <p:cNvSpPr/>
          <p:nvPr/>
        </p:nvSpPr>
        <p:spPr>
          <a:xfrm>
            <a:off x="990600" y="381000"/>
            <a:ext cx="6381812" cy="461665"/>
          </a:xfrm>
          <a:prstGeom prst="rect">
            <a:avLst/>
          </a:prstGeom>
        </p:spPr>
        <p:txBody>
          <a:bodyPr wrap="none">
            <a:spAutoFit/>
          </a:bodyPr>
          <a:lstStyle/>
          <a:p>
            <a:pPr marL="342900" indent="-342900">
              <a:buFont typeface="Wingdings" panose="05000000000000000000" pitchFamily="2" charset="2"/>
              <a:buChar char="ü"/>
            </a:pPr>
            <a:r>
              <a:rPr lang="en-US" sz="2400" b="1" dirty="0">
                <a:solidFill>
                  <a:srgbClr val="000000"/>
                </a:solidFill>
              </a:rPr>
              <a:t>Dimensionless performance scoring &amp; ranking</a:t>
            </a:r>
            <a:endParaRPr lang="en-US" sz="2400" b="1" dirty="0"/>
          </a:p>
        </p:txBody>
      </p:sp>
    </p:spTree>
    <p:extLst>
      <p:ext uri="{BB962C8B-B14F-4D97-AF65-F5344CB8AC3E}">
        <p14:creationId xmlns:p14="http://schemas.microsoft.com/office/powerpoint/2010/main" val="2595431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B04829-5524-4084-8717-92B9D34768E5}"/>
              </a:ext>
            </a:extLst>
          </p:cNvPr>
          <p:cNvSpPr/>
          <p:nvPr/>
        </p:nvSpPr>
        <p:spPr>
          <a:xfrm>
            <a:off x="228600" y="1295400"/>
            <a:ext cx="8458200" cy="1686487"/>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dirty="0">
                <a:latin typeface="Trebuchet MS" panose="020B0603020202020204" pitchFamily="34" charset="0"/>
              </a:rPr>
              <a:t>Which </a:t>
            </a:r>
            <a:r>
              <a:rPr lang="en-US" sz="2400" b="1" dirty="0">
                <a:latin typeface="Trebuchet MS" panose="020B0603020202020204" pitchFamily="34" charset="0"/>
              </a:rPr>
              <a:t>economic analysis methods/tools</a:t>
            </a:r>
            <a:r>
              <a:rPr lang="en-US" sz="2400" dirty="0">
                <a:latin typeface="Trebuchet MS" panose="020B0603020202020204" pitchFamily="34" charset="0"/>
              </a:rPr>
              <a:t> do we have at hand to prioritize or choose </a:t>
            </a:r>
            <a:r>
              <a:rPr lang="en-US" sz="2400" u="sng" dirty="0">
                <a:latin typeface="Trebuchet MS" panose="020B0603020202020204" pitchFamily="34" charset="0"/>
              </a:rPr>
              <a:t>natural resource management interventions</a:t>
            </a:r>
            <a:r>
              <a:rPr lang="en-US" sz="2400" dirty="0">
                <a:latin typeface="Trebuchet MS" panose="020B0603020202020204" pitchFamily="34" charset="0"/>
              </a:rPr>
              <a:t>?</a:t>
            </a:r>
            <a:endParaRPr lang="en-US" sz="3200" dirty="0">
              <a:latin typeface="Trebuchet MS" panose="020B0603020202020204" pitchFamily="34" charset="0"/>
            </a:endParaRPr>
          </a:p>
        </p:txBody>
      </p:sp>
    </p:spTree>
    <p:extLst>
      <p:ext uri="{BB962C8B-B14F-4D97-AF65-F5344CB8AC3E}">
        <p14:creationId xmlns:p14="http://schemas.microsoft.com/office/powerpoint/2010/main" val="156199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3F815F-C420-4C27-A11A-BFFC863A2F3C}"/>
              </a:ext>
            </a:extLst>
          </p:cNvPr>
          <p:cNvSpPr/>
          <p:nvPr/>
        </p:nvSpPr>
        <p:spPr>
          <a:xfrm>
            <a:off x="711975" y="685800"/>
            <a:ext cx="7663780" cy="671851"/>
          </a:xfrm>
          <a:prstGeom prst="rect">
            <a:avLst/>
          </a:prstGeom>
        </p:spPr>
        <p:txBody>
          <a:bodyPr wrap="square">
            <a:spAutoFit/>
          </a:bodyPr>
          <a:lstStyle/>
          <a:p>
            <a:pPr algn="just">
              <a:lnSpc>
                <a:spcPct val="150000"/>
              </a:lnSpc>
            </a:pPr>
            <a:r>
              <a:rPr lang="en-US" sz="2800" b="1" dirty="0">
                <a:solidFill>
                  <a:srgbClr val="0070C0"/>
                </a:solidFill>
              </a:rPr>
              <a:t>Summary Table on economic tools comparison</a:t>
            </a:r>
          </a:p>
        </p:txBody>
      </p:sp>
      <p:graphicFrame>
        <p:nvGraphicFramePr>
          <p:cNvPr id="4" name="Table 3">
            <a:extLst>
              <a:ext uri="{FF2B5EF4-FFF2-40B4-BE49-F238E27FC236}">
                <a16:creationId xmlns:a16="http://schemas.microsoft.com/office/drawing/2014/main" id="{FB100A01-FC27-4088-98FA-6B6BCED16412}"/>
              </a:ext>
            </a:extLst>
          </p:cNvPr>
          <p:cNvGraphicFramePr>
            <a:graphicFrameLocks noGrp="1"/>
          </p:cNvGraphicFramePr>
          <p:nvPr>
            <p:extLst>
              <p:ext uri="{D42A27DB-BD31-4B8C-83A1-F6EECF244321}">
                <p14:modId xmlns:p14="http://schemas.microsoft.com/office/powerpoint/2010/main" val="4206078892"/>
              </p:ext>
            </p:extLst>
          </p:nvPr>
        </p:nvGraphicFramePr>
        <p:xfrm>
          <a:off x="304800" y="1910589"/>
          <a:ext cx="8686800" cy="4328160"/>
        </p:xfrm>
        <a:graphic>
          <a:graphicData uri="http://schemas.openxmlformats.org/drawingml/2006/table">
            <a:tbl>
              <a:tblPr firstRow="1" bandRow="1">
                <a:tableStyleId>{BC89EF96-8CEA-46FF-86C4-4CE0E7609802}</a:tableStyleId>
              </a:tblPr>
              <a:tblGrid>
                <a:gridCol w="1240971">
                  <a:extLst>
                    <a:ext uri="{9D8B030D-6E8A-4147-A177-3AD203B41FA5}">
                      <a16:colId xmlns:a16="http://schemas.microsoft.com/office/drawing/2014/main" val="2122321363"/>
                    </a:ext>
                  </a:extLst>
                </a:gridCol>
                <a:gridCol w="1426029">
                  <a:extLst>
                    <a:ext uri="{9D8B030D-6E8A-4147-A177-3AD203B41FA5}">
                      <a16:colId xmlns:a16="http://schemas.microsoft.com/office/drawing/2014/main" val="589798656"/>
                    </a:ext>
                  </a:extLst>
                </a:gridCol>
                <a:gridCol w="1752600">
                  <a:extLst>
                    <a:ext uri="{9D8B030D-6E8A-4147-A177-3AD203B41FA5}">
                      <a16:colId xmlns:a16="http://schemas.microsoft.com/office/drawing/2014/main" val="536417453"/>
                    </a:ext>
                  </a:extLst>
                </a:gridCol>
                <a:gridCol w="1630134">
                  <a:extLst>
                    <a:ext uri="{9D8B030D-6E8A-4147-A177-3AD203B41FA5}">
                      <a16:colId xmlns:a16="http://schemas.microsoft.com/office/drawing/2014/main" val="576040881"/>
                    </a:ext>
                  </a:extLst>
                </a:gridCol>
                <a:gridCol w="1318532">
                  <a:extLst>
                    <a:ext uri="{9D8B030D-6E8A-4147-A177-3AD203B41FA5}">
                      <a16:colId xmlns:a16="http://schemas.microsoft.com/office/drawing/2014/main" val="1850934965"/>
                    </a:ext>
                  </a:extLst>
                </a:gridCol>
                <a:gridCol w="1318534">
                  <a:extLst>
                    <a:ext uri="{9D8B030D-6E8A-4147-A177-3AD203B41FA5}">
                      <a16:colId xmlns:a16="http://schemas.microsoft.com/office/drawing/2014/main" val="374115153"/>
                    </a:ext>
                  </a:extLst>
                </a:gridCol>
              </a:tblGrid>
              <a:tr h="370840">
                <a:tc>
                  <a:txBody>
                    <a:bodyPr/>
                    <a:lstStyle/>
                    <a:p>
                      <a:r>
                        <a:rPr lang="en-US" sz="2000" dirty="0"/>
                        <a:t>Tool </a:t>
                      </a:r>
                    </a:p>
                  </a:txBody>
                  <a:tcPr>
                    <a:solidFill>
                      <a:schemeClr val="accent1">
                        <a:lumMod val="20000"/>
                        <a:lumOff val="80000"/>
                      </a:schemeClr>
                    </a:solidFill>
                  </a:tcPr>
                </a:tc>
                <a:tc>
                  <a:txBody>
                    <a:bodyPr/>
                    <a:lstStyle/>
                    <a:p>
                      <a:r>
                        <a:rPr lang="en-US" sz="2000" dirty="0"/>
                        <a:t>Type of Analysis </a:t>
                      </a:r>
                    </a:p>
                  </a:txBody>
                  <a:tcPr>
                    <a:solidFill>
                      <a:schemeClr val="accent1">
                        <a:lumMod val="20000"/>
                        <a:lumOff val="80000"/>
                      </a:schemeClr>
                    </a:solidFill>
                  </a:tcPr>
                </a:tc>
                <a:tc>
                  <a:txBody>
                    <a:bodyPr/>
                    <a:lstStyle/>
                    <a:p>
                      <a:r>
                        <a:rPr lang="en-US" sz="2000" dirty="0"/>
                        <a:t>Application </a:t>
                      </a:r>
                    </a:p>
                  </a:txBody>
                  <a:tcPr>
                    <a:solidFill>
                      <a:schemeClr val="accent1">
                        <a:lumMod val="20000"/>
                        <a:lumOff val="80000"/>
                      </a:schemeClr>
                    </a:solidFill>
                  </a:tcPr>
                </a:tc>
                <a:tc>
                  <a:txBody>
                    <a:bodyPr/>
                    <a:lstStyle/>
                    <a:p>
                      <a:r>
                        <a:rPr lang="en-US" sz="2000" dirty="0"/>
                        <a:t>Criteria for choosing alternatives </a:t>
                      </a:r>
                    </a:p>
                  </a:txBody>
                  <a:tcPr>
                    <a:solidFill>
                      <a:schemeClr val="accent1">
                        <a:lumMod val="20000"/>
                        <a:lumOff val="80000"/>
                      </a:schemeClr>
                    </a:solidFill>
                  </a:tcPr>
                </a:tc>
                <a:tc>
                  <a:txBody>
                    <a:bodyPr/>
                    <a:lstStyle/>
                    <a:p>
                      <a:r>
                        <a:rPr lang="en-US" sz="2000" dirty="0"/>
                        <a:t>Level of rigor </a:t>
                      </a:r>
                    </a:p>
                  </a:txBody>
                  <a:tcPr>
                    <a:solidFill>
                      <a:schemeClr val="accent1">
                        <a:lumMod val="20000"/>
                        <a:lumOff val="80000"/>
                      </a:schemeClr>
                    </a:solidFill>
                  </a:tcPr>
                </a:tc>
                <a:tc>
                  <a:txBody>
                    <a:bodyPr/>
                    <a:lstStyle/>
                    <a:p>
                      <a:r>
                        <a:rPr lang="en-US" sz="2000" dirty="0"/>
                        <a:t>Resource requirements </a:t>
                      </a:r>
                    </a:p>
                  </a:txBody>
                  <a:tcPr>
                    <a:solidFill>
                      <a:schemeClr val="accent1">
                        <a:lumMod val="20000"/>
                        <a:lumOff val="80000"/>
                      </a:schemeClr>
                    </a:solidFill>
                  </a:tcPr>
                </a:tc>
                <a:extLst>
                  <a:ext uri="{0D108BD9-81ED-4DB2-BD59-A6C34878D82A}">
                    <a16:rowId xmlns:a16="http://schemas.microsoft.com/office/drawing/2014/main" val="4153349653"/>
                  </a:ext>
                </a:extLst>
              </a:tr>
              <a:tr h="370840">
                <a:tc>
                  <a:txBody>
                    <a:bodyPr/>
                    <a:lstStyle/>
                    <a:p>
                      <a:r>
                        <a:rPr lang="en-US" sz="2000" dirty="0">
                          <a:latin typeface="+mn-lt"/>
                        </a:rPr>
                        <a:t>Cost Benefit analysis </a:t>
                      </a:r>
                    </a:p>
                  </a:txBody>
                  <a:tcPr>
                    <a:solidFill>
                      <a:schemeClr val="accent5">
                        <a:lumMod val="20000"/>
                        <a:lumOff val="80000"/>
                      </a:schemeClr>
                    </a:solidFill>
                  </a:tcPr>
                </a:tc>
                <a:tc>
                  <a:txBody>
                    <a:bodyPr/>
                    <a:lstStyle/>
                    <a:p>
                      <a:r>
                        <a:rPr lang="en-US" sz="2000" dirty="0"/>
                        <a:t>Economic </a:t>
                      </a:r>
                    </a:p>
                  </a:txBody>
                  <a:tcPr>
                    <a:solidFill>
                      <a:schemeClr val="accent5">
                        <a:lumMod val="20000"/>
                        <a:lumOff val="80000"/>
                      </a:schemeClr>
                    </a:solidFill>
                  </a:tcPr>
                </a:tc>
                <a:tc>
                  <a:txBody>
                    <a:bodyPr/>
                    <a:lstStyle/>
                    <a:p>
                      <a:endParaRPr lang="en-US" sz="2000" dirty="0"/>
                    </a:p>
                  </a:txBody>
                  <a:tcPr>
                    <a:solidFill>
                      <a:schemeClr val="accent5">
                        <a:lumMod val="20000"/>
                        <a:lumOff val="80000"/>
                      </a:schemeClr>
                    </a:solidFill>
                  </a:tcPr>
                </a:tc>
                <a:tc>
                  <a:txBody>
                    <a:bodyPr/>
                    <a:lstStyle/>
                    <a:p>
                      <a:endParaRPr lang="en-US" sz="2000" dirty="0"/>
                    </a:p>
                  </a:txBody>
                  <a:tcPr>
                    <a:solidFill>
                      <a:schemeClr val="accent5">
                        <a:lumMod val="20000"/>
                        <a:lumOff val="80000"/>
                      </a:schemeClr>
                    </a:solidFill>
                  </a:tcPr>
                </a:tc>
                <a:tc>
                  <a:txBody>
                    <a:bodyPr/>
                    <a:lstStyle/>
                    <a:p>
                      <a:endParaRPr lang="en-US" sz="2000"/>
                    </a:p>
                  </a:txBody>
                  <a:tcPr>
                    <a:solidFill>
                      <a:schemeClr val="accent5">
                        <a:lumMod val="20000"/>
                        <a:lumOff val="80000"/>
                      </a:schemeClr>
                    </a:solidFill>
                  </a:tcPr>
                </a:tc>
                <a:tc>
                  <a:txBody>
                    <a:bodyPr/>
                    <a:lstStyle/>
                    <a:p>
                      <a:endParaRPr lang="en-US" sz="2000"/>
                    </a:p>
                  </a:txBody>
                  <a:tcPr>
                    <a:solidFill>
                      <a:schemeClr val="accent5">
                        <a:lumMod val="20000"/>
                        <a:lumOff val="80000"/>
                      </a:schemeClr>
                    </a:solidFill>
                  </a:tcPr>
                </a:tc>
                <a:extLst>
                  <a:ext uri="{0D108BD9-81ED-4DB2-BD59-A6C34878D82A}">
                    <a16:rowId xmlns:a16="http://schemas.microsoft.com/office/drawing/2014/main" val="4158328881"/>
                  </a:ext>
                </a:extLst>
              </a:tr>
              <a:tr h="370840">
                <a:tc>
                  <a:txBody>
                    <a:bodyPr/>
                    <a:lstStyle/>
                    <a:p>
                      <a:r>
                        <a:rPr lang="en-US" sz="2000" dirty="0">
                          <a:latin typeface="+mn-lt"/>
                        </a:rPr>
                        <a:t>Cost Effectiveness Analysis </a:t>
                      </a:r>
                    </a:p>
                  </a:txBody>
                  <a:tcPr>
                    <a:solidFill>
                      <a:schemeClr val="accent5">
                        <a:lumMod val="20000"/>
                        <a:lumOff val="80000"/>
                      </a:schemeClr>
                    </a:solidFill>
                  </a:tcPr>
                </a:tc>
                <a:tc>
                  <a:txBody>
                    <a:bodyPr/>
                    <a:lstStyle/>
                    <a:p>
                      <a:r>
                        <a:rPr lang="en-US" sz="2000" dirty="0"/>
                        <a:t>Economic + quantifiable outputs </a:t>
                      </a:r>
                    </a:p>
                  </a:txBody>
                  <a:tcPr>
                    <a:solidFill>
                      <a:schemeClr val="accent5">
                        <a:lumMod val="20000"/>
                        <a:lumOff val="80000"/>
                      </a:schemeClr>
                    </a:solidFill>
                  </a:tcPr>
                </a:tc>
                <a:tc>
                  <a:txBody>
                    <a:bodyPr/>
                    <a:lstStyle/>
                    <a:p>
                      <a:endParaRPr lang="en-US" sz="2000" dirty="0"/>
                    </a:p>
                  </a:txBody>
                  <a:tcPr>
                    <a:solidFill>
                      <a:schemeClr val="accent5">
                        <a:lumMod val="20000"/>
                        <a:lumOff val="80000"/>
                      </a:schemeClr>
                    </a:solidFill>
                  </a:tcPr>
                </a:tc>
                <a:tc>
                  <a:txBody>
                    <a:bodyPr/>
                    <a:lstStyle/>
                    <a:p>
                      <a:endParaRPr lang="en-US" sz="2000" dirty="0"/>
                    </a:p>
                  </a:txBody>
                  <a:tcPr>
                    <a:solidFill>
                      <a:schemeClr val="accent5">
                        <a:lumMod val="20000"/>
                        <a:lumOff val="80000"/>
                      </a:schemeClr>
                    </a:solidFill>
                  </a:tcPr>
                </a:tc>
                <a:tc>
                  <a:txBody>
                    <a:bodyPr/>
                    <a:lstStyle/>
                    <a:p>
                      <a:endParaRPr lang="en-US" sz="2000" dirty="0"/>
                    </a:p>
                  </a:txBody>
                  <a:tcPr>
                    <a:solidFill>
                      <a:schemeClr val="accent5">
                        <a:lumMod val="20000"/>
                        <a:lumOff val="80000"/>
                      </a:schemeClr>
                    </a:solidFill>
                  </a:tcPr>
                </a:tc>
                <a:tc>
                  <a:txBody>
                    <a:bodyPr/>
                    <a:lstStyle/>
                    <a:p>
                      <a:endParaRPr lang="en-US" sz="2000" dirty="0"/>
                    </a:p>
                  </a:txBody>
                  <a:tcPr>
                    <a:solidFill>
                      <a:schemeClr val="accent5">
                        <a:lumMod val="20000"/>
                        <a:lumOff val="80000"/>
                      </a:schemeClr>
                    </a:solidFill>
                  </a:tcPr>
                </a:tc>
                <a:extLst>
                  <a:ext uri="{0D108BD9-81ED-4DB2-BD59-A6C34878D82A}">
                    <a16:rowId xmlns:a16="http://schemas.microsoft.com/office/drawing/2014/main" val="1868961496"/>
                  </a:ext>
                </a:extLst>
              </a:tr>
              <a:tr h="370840">
                <a:tc>
                  <a:txBody>
                    <a:bodyPr/>
                    <a:lstStyle/>
                    <a:p>
                      <a:r>
                        <a:rPr lang="en-US" sz="2000" dirty="0">
                          <a:latin typeface="+mn-lt"/>
                        </a:rPr>
                        <a:t>Multi-criteria Analysis </a:t>
                      </a:r>
                    </a:p>
                  </a:txBody>
                  <a:tcPr>
                    <a:solidFill>
                      <a:schemeClr val="accent5">
                        <a:lumMod val="20000"/>
                        <a:lumOff val="80000"/>
                      </a:schemeClr>
                    </a:solidFill>
                  </a:tcPr>
                </a:tc>
                <a:tc>
                  <a:txBody>
                    <a:bodyPr/>
                    <a:lstStyle/>
                    <a:p>
                      <a:r>
                        <a:rPr lang="en-US" sz="2000" dirty="0"/>
                        <a:t>Economic + non-economic </a:t>
                      </a:r>
                    </a:p>
                  </a:txBody>
                  <a:tcPr>
                    <a:solidFill>
                      <a:schemeClr val="accent5">
                        <a:lumMod val="20000"/>
                        <a:lumOff val="80000"/>
                      </a:schemeClr>
                    </a:solidFill>
                  </a:tcPr>
                </a:tc>
                <a:tc>
                  <a:txBody>
                    <a:bodyPr/>
                    <a:lstStyle/>
                    <a:p>
                      <a:endParaRPr lang="en-US" sz="2000" dirty="0"/>
                    </a:p>
                  </a:txBody>
                  <a:tcPr>
                    <a:solidFill>
                      <a:schemeClr val="accent5">
                        <a:lumMod val="20000"/>
                        <a:lumOff val="80000"/>
                      </a:schemeClr>
                    </a:solidFill>
                  </a:tcPr>
                </a:tc>
                <a:tc>
                  <a:txBody>
                    <a:bodyPr/>
                    <a:lstStyle/>
                    <a:p>
                      <a:endParaRPr lang="en-US" sz="2000"/>
                    </a:p>
                  </a:txBody>
                  <a:tcPr>
                    <a:solidFill>
                      <a:schemeClr val="accent5">
                        <a:lumMod val="20000"/>
                        <a:lumOff val="80000"/>
                      </a:schemeClr>
                    </a:solidFill>
                  </a:tcPr>
                </a:tc>
                <a:tc>
                  <a:txBody>
                    <a:bodyPr/>
                    <a:lstStyle/>
                    <a:p>
                      <a:endParaRPr lang="en-US" sz="2000" dirty="0"/>
                    </a:p>
                  </a:txBody>
                  <a:tcPr>
                    <a:solidFill>
                      <a:schemeClr val="accent5">
                        <a:lumMod val="20000"/>
                        <a:lumOff val="80000"/>
                      </a:schemeClr>
                    </a:solidFill>
                  </a:tcPr>
                </a:tc>
                <a:tc>
                  <a:txBody>
                    <a:bodyPr/>
                    <a:lstStyle/>
                    <a:p>
                      <a:endParaRPr lang="en-US" sz="2000" dirty="0"/>
                    </a:p>
                  </a:txBody>
                  <a:tcPr>
                    <a:solidFill>
                      <a:schemeClr val="accent5">
                        <a:lumMod val="20000"/>
                        <a:lumOff val="80000"/>
                      </a:schemeClr>
                    </a:solidFill>
                  </a:tcPr>
                </a:tc>
                <a:extLst>
                  <a:ext uri="{0D108BD9-81ED-4DB2-BD59-A6C34878D82A}">
                    <a16:rowId xmlns:a16="http://schemas.microsoft.com/office/drawing/2014/main" val="1931824240"/>
                  </a:ext>
                </a:extLst>
              </a:tr>
            </a:tbl>
          </a:graphicData>
        </a:graphic>
      </p:graphicFrame>
    </p:spTree>
    <p:extLst>
      <p:ext uri="{BB962C8B-B14F-4D97-AF65-F5344CB8AC3E}">
        <p14:creationId xmlns:p14="http://schemas.microsoft.com/office/powerpoint/2010/main" val="16942027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718220" y="762000"/>
            <a:ext cx="7054180" cy="578492"/>
          </a:xfrm>
          <a:prstGeom prst="rect">
            <a:avLst/>
          </a:prstGeom>
        </p:spPr>
        <p:txBody>
          <a:bodyPr wrap="square">
            <a:spAutoFit/>
          </a:bodyPr>
          <a:lstStyle/>
          <a:p>
            <a:pPr>
              <a:lnSpc>
                <a:spcPct val="150000"/>
              </a:lnSpc>
            </a:pPr>
            <a:r>
              <a:rPr lang="en-US" sz="2400" b="1" dirty="0">
                <a:solidFill>
                  <a:srgbClr val="0070C0"/>
                </a:solidFill>
                <a:latin typeface="Trebuchet MS" panose="020B0603020202020204" pitchFamily="34" charset="0"/>
                <a:cs typeface="Times New Roman" pitchFamily="18" charset="0"/>
              </a:rPr>
              <a:t>3.3 Estimating Economic Loss from  NR Damage</a:t>
            </a:r>
            <a:endParaRPr lang="en-US" sz="2400" dirty="0">
              <a:latin typeface="Trebuchet MS" panose="020B0603020202020204" pitchFamily="34" charset="0"/>
            </a:endParaRPr>
          </a:p>
        </p:txBody>
      </p:sp>
      <p:sp>
        <p:nvSpPr>
          <p:cNvPr id="3" name="Rectangle 2">
            <a:extLst>
              <a:ext uri="{FF2B5EF4-FFF2-40B4-BE49-F238E27FC236}">
                <a16:creationId xmlns:a16="http://schemas.microsoft.com/office/drawing/2014/main" id="{DF6CBC7E-3277-4285-B4CE-7CC6406A059E}"/>
              </a:ext>
            </a:extLst>
          </p:cNvPr>
          <p:cNvSpPr/>
          <p:nvPr/>
        </p:nvSpPr>
        <p:spPr>
          <a:xfrm>
            <a:off x="473410" y="1752600"/>
            <a:ext cx="8197180" cy="4524315"/>
          </a:xfrm>
          <a:prstGeom prst="rect">
            <a:avLst/>
          </a:prstGeom>
        </p:spPr>
        <p:txBody>
          <a:bodyPr wrap="square">
            <a:spAutoFit/>
          </a:bodyPr>
          <a:lstStyle/>
          <a:p>
            <a:pPr marL="457200" indent="-457200" algn="just">
              <a:buFont typeface="Wingdings" panose="05000000000000000000" pitchFamily="2" charset="2"/>
              <a:buChar char="ü"/>
            </a:pPr>
            <a:r>
              <a:rPr lang="en-US" sz="2400" dirty="0"/>
              <a:t>Where there are environmental losses arising from an environmental impact, those losses are known as “damage costs” or, more fully, “</a:t>
            </a:r>
            <a:r>
              <a:rPr lang="en-US" sz="2400" b="1" dirty="0"/>
              <a:t>environmental damage costs</a:t>
            </a:r>
            <a:r>
              <a:rPr lang="en-US" sz="2400" dirty="0"/>
              <a:t>”. These costs will be assessed using the option of total economic value (TEV).</a:t>
            </a:r>
          </a:p>
          <a:p>
            <a:pPr marL="457200" indent="-457200" algn="just">
              <a:buFont typeface="Wingdings" panose="05000000000000000000" pitchFamily="2" charset="2"/>
              <a:buChar char="ü"/>
            </a:pPr>
            <a:endParaRPr lang="en-US" sz="2400" dirty="0"/>
          </a:p>
          <a:p>
            <a:pPr marL="457200" indent="-457200" algn="just">
              <a:buFont typeface="Wingdings" panose="05000000000000000000" pitchFamily="2" charset="2"/>
              <a:buChar char="ü"/>
            </a:pPr>
            <a:r>
              <a:rPr lang="en-US" sz="2400" dirty="0"/>
              <a:t>Essentially, TEV is the economic value attached to the environmental assets in question, as measured by the WTP to conserve those assets. A project or policy may have a negative impact on that TEV so we can write:</a:t>
            </a:r>
          </a:p>
          <a:p>
            <a:pPr marL="457200" indent="-457200" algn="just">
              <a:buFont typeface="Wingdings" panose="05000000000000000000" pitchFamily="2" charset="2"/>
              <a:buChar char="ü"/>
            </a:pPr>
            <a:endParaRPr lang="en-US" sz="2400" i="1" dirty="0"/>
          </a:p>
          <a:p>
            <a:pPr marL="457200" indent="-457200" algn="just">
              <a:buFont typeface="Wingdings" panose="05000000000000000000" pitchFamily="2" charset="2"/>
              <a:buChar char="ü"/>
            </a:pPr>
            <a:r>
              <a:rPr lang="en-US" sz="2400" i="1" dirty="0"/>
              <a:t>Damage Cost = –</a:t>
            </a:r>
            <a:r>
              <a:rPr lang="el-GR" sz="2400" dirty="0"/>
              <a:t>Δ</a:t>
            </a:r>
            <a:r>
              <a:rPr lang="en-US" sz="2400" i="1" dirty="0"/>
              <a:t>TEV</a:t>
            </a:r>
            <a:r>
              <a:rPr lang="en-US" sz="2400" dirty="0"/>
              <a:t> </a:t>
            </a:r>
          </a:p>
        </p:txBody>
      </p:sp>
    </p:spTree>
    <p:extLst>
      <p:ext uri="{BB962C8B-B14F-4D97-AF65-F5344CB8AC3E}">
        <p14:creationId xmlns:p14="http://schemas.microsoft.com/office/powerpoint/2010/main" val="5533621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65C192-DDBB-4AEE-BE08-A4E779DEF896}"/>
              </a:ext>
            </a:extLst>
          </p:cNvPr>
          <p:cNvSpPr/>
          <p:nvPr/>
        </p:nvSpPr>
        <p:spPr>
          <a:xfrm>
            <a:off x="304800" y="609600"/>
            <a:ext cx="8153400" cy="5940088"/>
          </a:xfrm>
          <a:prstGeom prst="rect">
            <a:avLst/>
          </a:prstGeom>
        </p:spPr>
        <p:txBody>
          <a:bodyPr wrap="square">
            <a:spAutoFit/>
          </a:bodyPr>
          <a:lstStyle/>
          <a:p>
            <a:pPr marL="285750" indent="-285750" algn="just">
              <a:buFont typeface="Wingdings" panose="05000000000000000000" pitchFamily="2" charset="2"/>
              <a:buChar char="ü"/>
            </a:pPr>
            <a:r>
              <a:rPr lang="en-US" sz="2000" dirty="0">
                <a:solidFill>
                  <a:srgbClr val="000000"/>
                </a:solidFill>
              </a:rPr>
              <a:t>While monetary evaluation techniques of </a:t>
            </a:r>
            <a:r>
              <a:rPr lang="en-US" sz="2000" b="1" dirty="0">
                <a:solidFill>
                  <a:srgbClr val="000000"/>
                </a:solidFill>
              </a:rPr>
              <a:t>environmental damage </a:t>
            </a:r>
            <a:r>
              <a:rPr lang="en-US" sz="2000" dirty="0">
                <a:solidFill>
                  <a:srgbClr val="000000"/>
                </a:solidFill>
              </a:rPr>
              <a:t>have</a:t>
            </a:r>
            <a:br>
              <a:rPr lang="en-US" sz="2000" dirty="0">
                <a:solidFill>
                  <a:srgbClr val="000000"/>
                </a:solidFill>
              </a:rPr>
            </a:br>
            <a:r>
              <a:rPr lang="en-US" sz="2000" dirty="0">
                <a:solidFill>
                  <a:srgbClr val="000000"/>
                </a:solidFill>
              </a:rPr>
              <a:t>improved considerably, few aggregate damage estimates are available. Where there are estimates (Germany and Netherlands in the mid-I980s) they vary by large amounts owing to different approaches. </a:t>
            </a:r>
          </a:p>
          <a:p>
            <a:pPr marL="285750" indent="-285750" algn="just">
              <a:buFont typeface="Wingdings" panose="05000000000000000000" pitchFamily="2" charset="2"/>
              <a:buChar char="ü"/>
            </a:pPr>
            <a:endParaRPr lang="en-US" sz="2000" dirty="0">
              <a:solidFill>
                <a:srgbClr val="000000"/>
              </a:solidFill>
            </a:endParaRPr>
          </a:p>
          <a:p>
            <a:pPr marL="285750" indent="-285750" algn="just">
              <a:buFont typeface="Wingdings" panose="05000000000000000000" pitchFamily="2" charset="2"/>
              <a:buChar char="ü"/>
            </a:pPr>
            <a:r>
              <a:rPr lang="en-US" sz="2000" dirty="0">
                <a:solidFill>
                  <a:srgbClr val="000000"/>
                </a:solidFill>
              </a:rPr>
              <a:t>While the Dutch estimate shows damage of only 1/2 to 1% of GDP, the German estimate is roughly 6% of GDP. Both studies take pollution effects such as health, material, agricultural and ground water damage into account. </a:t>
            </a:r>
          </a:p>
          <a:p>
            <a:pPr marL="285750" indent="-285750" algn="just">
              <a:buFont typeface="Wingdings" panose="05000000000000000000" pitchFamily="2" charset="2"/>
              <a:buChar char="ü"/>
            </a:pPr>
            <a:endParaRPr lang="en-US" sz="2000" dirty="0">
              <a:solidFill>
                <a:srgbClr val="000000"/>
              </a:solidFill>
            </a:endParaRPr>
          </a:p>
          <a:p>
            <a:pPr marL="285750" indent="-285750" algn="just">
              <a:buFont typeface="Wingdings" panose="05000000000000000000" pitchFamily="2" charset="2"/>
              <a:buChar char="ü"/>
            </a:pPr>
            <a:r>
              <a:rPr lang="en-US" sz="2000" dirty="0">
                <a:solidFill>
                  <a:srgbClr val="000000"/>
                </a:solidFill>
              </a:rPr>
              <a:t>While such aggregate estimates are, at best, "ball-park" numbers, they show that </a:t>
            </a:r>
            <a:r>
              <a:rPr lang="en-US" sz="2000" b="1" dirty="0">
                <a:solidFill>
                  <a:srgbClr val="000000"/>
                </a:solidFill>
              </a:rPr>
              <a:t>measured aggregate damage</a:t>
            </a:r>
            <a:r>
              <a:rPr lang="en-US" sz="2000" dirty="0">
                <a:solidFill>
                  <a:srgbClr val="000000"/>
                </a:solidFill>
              </a:rPr>
              <a:t> is a </a:t>
            </a:r>
            <a:r>
              <a:rPr lang="en-US" sz="2000" b="1" dirty="0">
                <a:solidFill>
                  <a:srgbClr val="000000"/>
                </a:solidFill>
              </a:rPr>
              <a:t>significant cost to the economy. </a:t>
            </a:r>
          </a:p>
          <a:p>
            <a:pPr marL="285750" indent="-285750" algn="just">
              <a:buFont typeface="Wingdings" panose="05000000000000000000" pitchFamily="2" charset="2"/>
              <a:buChar char="ü"/>
            </a:pPr>
            <a:endParaRPr lang="en-US" sz="2000" dirty="0">
              <a:solidFill>
                <a:srgbClr val="000000"/>
              </a:solidFill>
            </a:endParaRPr>
          </a:p>
          <a:p>
            <a:pPr marL="285750" indent="-285750" algn="just">
              <a:buFont typeface="Wingdings" panose="05000000000000000000" pitchFamily="2" charset="2"/>
              <a:buChar char="ü"/>
            </a:pPr>
            <a:r>
              <a:rPr lang="en-US" sz="2000" dirty="0">
                <a:solidFill>
                  <a:srgbClr val="000000"/>
                </a:solidFill>
              </a:rPr>
              <a:t>No aggregate estimates over time are available for any country. Anecdotal evidence suggests that environmental pressures may have increased in some respects, but may have diminished in others such as with the large reductions of traditional air and water pollutants achieved in certain countries.</a:t>
            </a:r>
            <a:endParaRPr lang="en-US" sz="2000" dirty="0"/>
          </a:p>
        </p:txBody>
      </p:sp>
    </p:spTree>
    <p:extLst>
      <p:ext uri="{BB962C8B-B14F-4D97-AF65-F5344CB8AC3E}">
        <p14:creationId xmlns:p14="http://schemas.microsoft.com/office/powerpoint/2010/main" val="1640138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F6CBC7E-3277-4285-B4CE-7CC6406A059E}"/>
              </a:ext>
            </a:extLst>
          </p:cNvPr>
          <p:cNvSpPr/>
          <p:nvPr/>
        </p:nvSpPr>
        <p:spPr>
          <a:xfrm>
            <a:off x="762000" y="2209800"/>
            <a:ext cx="8197180" cy="1697068"/>
          </a:xfrm>
          <a:prstGeom prst="rect">
            <a:avLst/>
          </a:prstGeom>
        </p:spPr>
        <p:txBody>
          <a:bodyPr wrap="square">
            <a:spAutoFit/>
          </a:bodyPr>
          <a:lstStyle/>
          <a:p>
            <a:pPr marL="457200" indent="-457200" algn="just">
              <a:lnSpc>
                <a:spcPct val="150000"/>
              </a:lnSpc>
              <a:buFont typeface="+mj-lt"/>
              <a:buAutoNum type="arabicPeriod"/>
            </a:pPr>
            <a:r>
              <a:rPr lang="en-US" sz="2400" dirty="0"/>
              <a:t>Damage assessment and significance</a:t>
            </a:r>
          </a:p>
          <a:p>
            <a:pPr marL="457200" indent="-457200" algn="just">
              <a:lnSpc>
                <a:spcPct val="150000"/>
              </a:lnSpc>
              <a:buFont typeface="+mj-lt"/>
              <a:buAutoNum type="arabicPeriod"/>
            </a:pPr>
            <a:r>
              <a:rPr lang="en-US" sz="2400" dirty="0"/>
              <a:t>Primary restoration options,</a:t>
            </a:r>
          </a:p>
          <a:p>
            <a:pPr marL="457200" indent="-457200" algn="just">
              <a:lnSpc>
                <a:spcPct val="150000"/>
              </a:lnSpc>
              <a:buFont typeface="+mj-lt"/>
              <a:buAutoNum type="arabicPeriod"/>
            </a:pPr>
            <a:r>
              <a:rPr lang="en-US" sz="2400" dirty="0"/>
              <a:t>Compensatory restoration options</a:t>
            </a:r>
          </a:p>
        </p:txBody>
      </p:sp>
      <p:sp>
        <p:nvSpPr>
          <p:cNvPr id="2" name="Rectangle 1">
            <a:extLst>
              <a:ext uri="{FF2B5EF4-FFF2-40B4-BE49-F238E27FC236}">
                <a16:creationId xmlns:a16="http://schemas.microsoft.com/office/drawing/2014/main" id="{F0026409-8CBB-478B-88B7-A61871BAE4D9}"/>
              </a:ext>
            </a:extLst>
          </p:cNvPr>
          <p:cNvSpPr/>
          <p:nvPr/>
        </p:nvSpPr>
        <p:spPr>
          <a:xfrm>
            <a:off x="914400" y="609600"/>
            <a:ext cx="6806983" cy="1200329"/>
          </a:xfrm>
          <a:prstGeom prst="rect">
            <a:avLst/>
          </a:prstGeom>
        </p:spPr>
        <p:txBody>
          <a:bodyPr wrap="square">
            <a:spAutoFit/>
          </a:bodyPr>
          <a:lstStyle/>
          <a:p>
            <a:pPr algn="ctr"/>
            <a:r>
              <a:rPr lang="en-US" sz="2400" b="1" dirty="0"/>
              <a:t>Natural Resource Damage Assessment (NRDA) </a:t>
            </a:r>
          </a:p>
          <a:p>
            <a:pPr algn="ctr"/>
            <a:endParaRPr lang="en-US" sz="2400" b="1" dirty="0"/>
          </a:p>
          <a:p>
            <a:pPr algn="ctr"/>
            <a:r>
              <a:rPr lang="en-US" sz="2400" b="1" dirty="0"/>
              <a:t>Three steps:</a:t>
            </a:r>
          </a:p>
        </p:txBody>
      </p:sp>
    </p:spTree>
    <p:extLst>
      <p:ext uri="{BB962C8B-B14F-4D97-AF65-F5344CB8AC3E}">
        <p14:creationId xmlns:p14="http://schemas.microsoft.com/office/powerpoint/2010/main" val="317283402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F6CBC7E-3277-4285-B4CE-7CC6406A059E}"/>
              </a:ext>
            </a:extLst>
          </p:cNvPr>
          <p:cNvSpPr/>
          <p:nvPr/>
        </p:nvSpPr>
        <p:spPr>
          <a:xfrm>
            <a:off x="473410" y="2026468"/>
            <a:ext cx="8197180" cy="2805063"/>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dirty="0"/>
              <a:t>Definition of the status of the resource prior to the incident causing damage;</a:t>
            </a:r>
          </a:p>
          <a:p>
            <a:pPr marL="342900" indent="-342900" algn="just">
              <a:lnSpc>
                <a:spcPct val="150000"/>
              </a:lnSpc>
              <a:buFont typeface="Wingdings" panose="05000000000000000000" pitchFamily="2" charset="2"/>
              <a:buChar char="ü"/>
            </a:pPr>
            <a:r>
              <a:rPr lang="en-US" sz="2400" dirty="0"/>
              <a:t>Assessment of the scale of damage;</a:t>
            </a:r>
          </a:p>
          <a:p>
            <a:pPr marL="342900" indent="-342900" algn="just">
              <a:lnSpc>
                <a:spcPct val="150000"/>
              </a:lnSpc>
              <a:buFont typeface="Wingdings" panose="05000000000000000000" pitchFamily="2" charset="2"/>
              <a:buChar char="ü"/>
            </a:pPr>
            <a:r>
              <a:rPr lang="en-US" sz="2400" dirty="0"/>
              <a:t>Impact assessment; and</a:t>
            </a:r>
          </a:p>
          <a:p>
            <a:pPr marL="342900" indent="-342900" algn="just">
              <a:lnSpc>
                <a:spcPct val="150000"/>
              </a:lnSpc>
              <a:buFont typeface="Wingdings" panose="05000000000000000000" pitchFamily="2" charset="2"/>
              <a:buChar char="ü"/>
            </a:pPr>
            <a:r>
              <a:rPr lang="en-US" sz="2400" dirty="0"/>
              <a:t>Determining whether damage is ‘significant’.</a:t>
            </a:r>
          </a:p>
        </p:txBody>
      </p:sp>
      <p:sp>
        <p:nvSpPr>
          <p:cNvPr id="4" name="Rectangle 3">
            <a:extLst>
              <a:ext uri="{FF2B5EF4-FFF2-40B4-BE49-F238E27FC236}">
                <a16:creationId xmlns:a16="http://schemas.microsoft.com/office/drawing/2014/main" id="{0AB63034-1749-4390-B468-3479B7DD6E91}"/>
              </a:ext>
            </a:extLst>
          </p:cNvPr>
          <p:cNvSpPr/>
          <p:nvPr/>
        </p:nvSpPr>
        <p:spPr>
          <a:xfrm>
            <a:off x="1083721" y="990600"/>
            <a:ext cx="6193042" cy="671851"/>
          </a:xfrm>
          <a:prstGeom prst="rect">
            <a:avLst/>
          </a:prstGeom>
        </p:spPr>
        <p:txBody>
          <a:bodyPr wrap="none">
            <a:spAutoFit/>
          </a:bodyPr>
          <a:lstStyle/>
          <a:p>
            <a:pPr marL="457200" indent="-457200" algn="ctr">
              <a:lnSpc>
                <a:spcPct val="150000"/>
              </a:lnSpc>
              <a:buFont typeface="+mj-lt"/>
              <a:buAutoNum type="arabicPeriod"/>
            </a:pPr>
            <a:r>
              <a:rPr lang="en-US" sz="2800" b="1" dirty="0"/>
              <a:t>Damage Assessment and Significance</a:t>
            </a:r>
          </a:p>
        </p:txBody>
      </p:sp>
    </p:spTree>
    <p:extLst>
      <p:ext uri="{BB962C8B-B14F-4D97-AF65-F5344CB8AC3E}">
        <p14:creationId xmlns:p14="http://schemas.microsoft.com/office/powerpoint/2010/main" val="18537376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F6CBC7E-3277-4285-B4CE-7CC6406A059E}"/>
              </a:ext>
            </a:extLst>
          </p:cNvPr>
          <p:cNvSpPr/>
          <p:nvPr/>
        </p:nvSpPr>
        <p:spPr>
          <a:xfrm>
            <a:off x="473410" y="2026468"/>
            <a:ext cx="8197180" cy="2251065"/>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dirty="0"/>
              <a:t>Setting restoration targets;</a:t>
            </a:r>
          </a:p>
          <a:p>
            <a:pPr marL="342900" indent="-342900" algn="just">
              <a:lnSpc>
                <a:spcPct val="150000"/>
              </a:lnSpc>
              <a:buFont typeface="Wingdings" panose="05000000000000000000" pitchFamily="2" charset="2"/>
              <a:buChar char="ü"/>
            </a:pPr>
            <a:r>
              <a:rPr lang="en-US" sz="2400" dirty="0"/>
              <a:t>Identifying primary restoration options;</a:t>
            </a:r>
          </a:p>
          <a:p>
            <a:pPr marL="342900" indent="-342900" algn="just">
              <a:lnSpc>
                <a:spcPct val="150000"/>
              </a:lnSpc>
              <a:buFont typeface="Wingdings" panose="05000000000000000000" pitchFamily="2" charset="2"/>
              <a:buChar char="ü"/>
            </a:pPr>
            <a:r>
              <a:rPr lang="en-US" sz="2400" dirty="0"/>
              <a:t>Selecting primary restoration options; </a:t>
            </a:r>
          </a:p>
          <a:p>
            <a:pPr marL="342900" indent="-342900" algn="just">
              <a:lnSpc>
                <a:spcPct val="150000"/>
              </a:lnSpc>
              <a:buFont typeface="Wingdings" panose="05000000000000000000" pitchFamily="2" charset="2"/>
              <a:buChar char="ü"/>
            </a:pPr>
            <a:r>
              <a:rPr lang="en-US" sz="2400" dirty="0"/>
              <a:t>Estimating interim losses</a:t>
            </a:r>
            <a:endParaRPr lang="en-US" sz="3200" dirty="0"/>
          </a:p>
        </p:txBody>
      </p:sp>
      <p:sp>
        <p:nvSpPr>
          <p:cNvPr id="4" name="Rectangle 3">
            <a:extLst>
              <a:ext uri="{FF2B5EF4-FFF2-40B4-BE49-F238E27FC236}">
                <a16:creationId xmlns:a16="http://schemas.microsoft.com/office/drawing/2014/main" id="{0AB63034-1749-4390-B468-3479B7DD6E91}"/>
              </a:ext>
            </a:extLst>
          </p:cNvPr>
          <p:cNvSpPr/>
          <p:nvPr/>
        </p:nvSpPr>
        <p:spPr>
          <a:xfrm>
            <a:off x="975922" y="927831"/>
            <a:ext cx="4741811" cy="671851"/>
          </a:xfrm>
          <a:prstGeom prst="rect">
            <a:avLst/>
          </a:prstGeom>
        </p:spPr>
        <p:txBody>
          <a:bodyPr wrap="none">
            <a:spAutoFit/>
          </a:bodyPr>
          <a:lstStyle/>
          <a:p>
            <a:pPr algn="just">
              <a:lnSpc>
                <a:spcPct val="150000"/>
              </a:lnSpc>
            </a:pPr>
            <a:r>
              <a:rPr lang="en-US" sz="2800" b="1" dirty="0"/>
              <a:t>2.  Primary restoration options</a:t>
            </a:r>
          </a:p>
        </p:txBody>
      </p:sp>
    </p:spTree>
    <p:extLst>
      <p:ext uri="{BB962C8B-B14F-4D97-AF65-F5344CB8AC3E}">
        <p14:creationId xmlns:p14="http://schemas.microsoft.com/office/powerpoint/2010/main" val="30759409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F6CBC7E-3277-4285-B4CE-7CC6406A059E}"/>
              </a:ext>
            </a:extLst>
          </p:cNvPr>
          <p:cNvSpPr/>
          <p:nvPr/>
        </p:nvSpPr>
        <p:spPr>
          <a:xfrm>
            <a:off x="473410" y="2026468"/>
            <a:ext cx="8197180" cy="2251065"/>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dirty="0"/>
              <a:t>Setting the objectives for compensatory restoration options;</a:t>
            </a:r>
          </a:p>
          <a:p>
            <a:pPr marL="342900" indent="-342900" algn="just">
              <a:lnSpc>
                <a:spcPct val="150000"/>
              </a:lnSpc>
              <a:buFont typeface="Wingdings" panose="05000000000000000000" pitchFamily="2" charset="2"/>
              <a:buChar char="ü"/>
            </a:pPr>
            <a:r>
              <a:rPr lang="en-US" sz="2400" dirty="0"/>
              <a:t>Monetary compensation and/or resource compensation;</a:t>
            </a:r>
          </a:p>
          <a:p>
            <a:pPr marL="342900" indent="-342900" algn="just">
              <a:lnSpc>
                <a:spcPct val="150000"/>
              </a:lnSpc>
              <a:buFont typeface="Wingdings" panose="05000000000000000000" pitchFamily="2" charset="2"/>
              <a:buChar char="ü"/>
            </a:pPr>
            <a:r>
              <a:rPr lang="en-US" sz="2400" dirty="0"/>
              <a:t>Identifying the compensatory options; and</a:t>
            </a:r>
          </a:p>
          <a:p>
            <a:pPr marL="342900" indent="-342900" algn="just">
              <a:lnSpc>
                <a:spcPct val="150000"/>
              </a:lnSpc>
              <a:buFont typeface="Wingdings" panose="05000000000000000000" pitchFamily="2" charset="2"/>
              <a:buChar char="ü"/>
            </a:pPr>
            <a:r>
              <a:rPr lang="en-US" sz="2400" dirty="0"/>
              <a:t>Selecting the compensatory options</a:t>
            </a:r>
            <a:endParaRPr lang="en-US" sz="4000" dirty="0"/>
          </a:p>
        </p:txBody>
      </p:sp>
      <p:sp>
        <p:nvSpPr>
          <p:cNvPr id="4" name="Rectangle 3">
            <a:extLst>
              <a:ext uri="{FF2B5EF4-FFF2-40B4-BE49-F238E27FC236}">
                <a16:creationId xmlns:a16="http://schemas.microsoft.com/office/drawing/2014/main" id="{0AB63034-1749-4390-B468-3479B7DD6E91}"/>
              </a:ext>
            </a:extLst>
          </p:cNvPr>
          <p:cNvSpPr/>
          <p:nvPr/>
        </p:nvSpPr>
        <p:spPr>
          <a:xfrm>
            <a:off x="1066800" y="838200"/>
            <a:ext cx="5859040" cy="671851"/>
          </a:xfrm>
          <a:prstGeom prst="rect">
            <a:avLst/>
          </a:prstGeom>
        </p:spPr>
        <p:txBody>
          <a:bodyPr wrap="none">
            <a:spAutoFit/>
          </a:bodyPr>
          <a:lstStyle/>
          <a:p>
            <a:pPr algn="just">
              <a:lnSpc>
                <a:spcPct val="150000"/>
              </a:lnSpc>
            </a:pPr>
            <a:r>
              <a:rPr lang="en-US" sz="2800" b="1" dirty="0"/>
              <a:t>3. Compensatory Restoration Options </a:t>
            </a:r>
          </a:p>
        </p:txBody>
      </p:sp>
    </p:spTree>
    <p:extLst>
      <p:ext uri="{BB962C8B-B14F-4D97-AF65-F5344CB8AC3E}">
        <p14:creationId xmlns:p14="http://schemas.microsoft.com/office/powerpoint/2010/main" val="1666509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718220" y="762000"/>
            <a:ext cx="7888313" cy="523220"/>
          </a:xfrm>
          <a:prstGeom prst="rect">
            <a:avLst/>
          </a:prstGeom>
        </p:spPr>
        <p:txBody>
          <a:bodyPr wrap="none">
            <a:spAutoFit/>
          </a:bodyPr>
          <a:lstStyle/>
          <a:p>
            <a:r>
              <a:rPr lang="en-US" sz="2800" b="1" dirty="0">
                <a:solidFill>
                  <a:srgbClr val="0070C0"/>
                </a:solidFill>
                <a:latin typeface="Trebuchet MS" panose="020B0603020202020204" pitchFamily="34" charset="0"/>
                <a:cs typeface="Times New Roman" pitchFamily="18" charset="0"/>
              </a:rPr>
              <a:t>3.2 Economic Analysis Methods/Tools in NRM</a:t>
            </a:r>
            <a:endParaRPr lang="en-US" sz="2800" dirty="0">
              <a:latin typeface="Trebuchet MS" panose="020B0603020202020204" pitchFamily="34" charset="0"/>
            </a:endParaRPr>
          </a:p>
        </p:txBody>
      </p:sp>
      <p:sp>
        <p:nvSpPr>
          <p:cNvPr id="2" name="Rectangle 1">
            <a:extLst>
              <a:ext uri="{FF2B5EF4-FFF2-40B4-BE49-F238E27FC236}">
                <a16:creationId xmlns:a16="http://schemas.microsoft.com/office/drawing/2014/main" id="{13CE60E6-00DD-449E-AF42-9444916E0231}"/>
              </a:ext>
            </a:extLst>
          </p:cNvPr>
          <p:cNvSpPr/>
          <p:nvPr/>
        </p:nvSpPr>
        <p:spPr>
          <a:xfrm>
            <a:off x="533400" y="1981200"/>
            <a:ext cx="7924800" cy="3913059"/>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dirty="0">
                <a:solidFill>
                  <a:srgbClr val="000000"/>
                </a:solidFill>
              </a:rPr>
              <a:t>We do have handy tools to make informed decisions and policy reforms in Natural Resources Management:</a:t>
            </a:r>
          </a:p>
          <a:p>
            <a:pPr marL="342900" indent="-342900" algn="just">
              <a:lnSpc>
                <a:spcPct val="150000"/>
              </a:lnSpc>
              <a:buFont typeface="Wingdings" panose="05000000000000000000" pitchFamily="2" charset="2"/>
              <a:buChar char="ü"/>
            </a:pPr>
            <a:endParaRPr lang="en-US" sz="2400" b="1" dirty="0">
              <a:solidFill>
                <a:srgbClr val="000000"/>
              </a:solidFill>
            </a:endParaRPr>
          </a:p>
          <a:p>
            <a:pPr marL="457200" indent="-457200" algn="just">
              <a:lnSpc>
                <a:spcPct val="150000"/>
              </a:lnSpc>
              <a:buFont typeface="+mj-lt"/>
              <a:buAutoNum type="arabicPeriod"/>
            </a:pPr>
            <a:r>
              <a:rPr lang="en-US" sz="2400" b="1" dirty="0">
                <a:solidFill>
                  <a:srgbClr val="000000"/>
                </a:solidFill>
              </a:rPr>
              <a:t>Cost-effectiveness Analysis (CEA)</a:t>
            </a:r>
          </a:p>
          <a:p>
            <a:pPr marL="457200" indent="-457200" algn="just">
              <a:lnSpc>
                <a:spcPct val="150000"/>
              </a:lnSpc>
              <a:buFont typeface="+mj-lt"/>
              <a:buAutoNum type="arabicPeriod"/>
            </a:pPr>
            <a:r>
              <a:rPr lang="en-US" sz="2400" b="1" dirty="0">
                <a:solidFill>
                  <a:srgbClr val="000000"/>
                </a:solidFill>
              </a:rPr>
              <a:t>Cost-benefit Analysis (CBA)</a:t>
            </a:r>
          </a:p>
          <a:p>
            <a:pPr marL="457200" indent="-457200" algn="just">
              <a:lnSpc>
                <a:spcPct val="150000"/>
              </a:lnSpc>
              <a:buFont typeface="+mj-lt"/>
              <a:buAutoNum type="arabicPeriod"/>
            </a:pPr>
            <a:r>
              <a:rPr lang="en-US" sz="2400" b="1" dirty="0">
                <a:solidFill>
                  <a:srgbClr val="000000"/>
                </a:solidFill>
              </a:rPr>
              <a:t>Impact Analysis </a:t>
            </a:r>
          </a:p>
          <a:p>
            <a:pPr marL="457200" indent="-457200" algn="just">
              <a:lnSpc>
                <a:spcPct val="150000"/>
              </a:lnSpc>
              <a:buFont typeface="+mj-lt"/>
              <a:buAutoNum type="arabicPeriod"/>
            </a:pPr>
            <a:r>
              <a:rPr lang="en-US" sz="2400" b="1" dirty="0">
                <a:solidFill>
                  <a:srgbClr val="000000"/>
                </a:solidFill>
              </a:rPr>
              <a:t>Multicriteria analysis (MCA)</a:t>
            </a:r>
          </a:p>
        </p:txBody>
      </p:sp>
    </p:spTree>
    <p:extLst>
      <p:ext uri="{BB962C8B-B14F-4D97-AF65-F5344CB8AC3E}">
        <p14:creationId xmlns:p14="http://schemas.microsoft.com/office/powerpoint/2010/main" val="3687220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CE60E6-00DD-449E-AF42-9444916E0231}"/>
              </a:ext>
            </a:extLst>
          </p:cNvPr>
          <p:cNvSpPr/>
          <p:nvPr/>
        </p:nvSpPr>
        <p:spPr>
          <a:xfrm>
            <a:off x="381000" y="1195471"/>
            <a:ext cx="8305800" cy="4467057"/>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b="1" u="sng" dirty="0">
                <a:solidFill>
                  <a:srgbClr val="000000"/>
                </a:solidFill>
              </a:rPr>
              <a:t>Remember please:</a:t>
            </a:r>
          </a:p>
          <a:p>
            <a:pPr marL="342900" indent="-342900" algn="just">
              <a:lnSpc>
                <a:spcPct val="150000"/>
              </a:lnSpc>
              <a:buFont typeface="Wingdings" panose="05000000000000000000" pitchFamily="2" charset="2"/>
              <a:buChar char="ü"/>
            </a:pPr>
            <a:endParaRPr lang="en-US" sz="2400" b="1" u="sng" dirty="0">
              <a:solidFill>
                <a:srgbClr val="000000"/>
              </a:solidFill>
            </a:endParaRPr>
          </a:p>
          <a:p>
            <a:pPr marL="342900" indent="-342900" algn="just">
              <a:lnSpc>
                <a:spcPct val="150000"/>
              </a:lnSpc>
              <a:buFont typeface="Wingdings" panose="05000000000000000000" pitchFamily="2" charset="2"/>
              <a:buChar char="ü"/>
            </a:pPr>
            <a:r>
              <a:rPr lang="en-US" sz="2400" dirty="0">
                <a:solidFill>
                  <a:srgbClr val="000000"/>
                </a:solidFill>
              </a:rPr>
              <a:t>No any tool is best in itself.</a:t>
            </a:r>
          </a:p>
          <a:p>
            <a:pPr marL="342900" indent="-342900" algn="just">
              <a:lnSpc>
                <a:spcPct val="150000"/>
              </a:lnSpc>
              <a:buFont typeface="Wingdings" panose="05000000000000000000" pitchFamily="2" charset="2"/>
              <a:buChar char="ü"/>
            </a:pPr>
            <a:endParaRPr lang="en-US" sz="2400" dirty="0">
              <a:solidFill>
                <a:srgbClr val="000000"/>
              </a:solidFill>
            </a:endParaRPr>
          </a:p>
          <a:p>
            <a:pPr marL="342900" indent="-342900" algn="just">
              <a:lnSpc>
                <a:spcPct val="150000"/>
              </a:lnSpc>
              <a:buFont typeface="Wingdings" panose="05000000000000000000" pitchFamily="2" charset="2"/>
              <a:buChar char="ü"/>
            </a:pPr>
            <a:r>
              <a:rPr lang="en-US" sz="2400" dirty="0">
                <a:solidFill>
                  <a:srgbClr val="000000"/>
                </a:solidFill>
              </a:rPr>
              <a:t>One complements what is missing on the other.</a:t>
            </a:r>
          </a:p>
          <a:p>
            <a:pPr marL="342900" indent="-342900" algn="just">
              <a:lnSpc>
                <a:spcPct val="150000"/>
              </a:lnSpc>
              <a:buFont typeface="Wingdings" panose="05000000000000000000" pitchFamily="2" charset="2"/>
              <a:buChar char="ü"/>
            </a:pPr>
            <a:endParaRPr lang="en-US" sz="2400" dirty="0">
              <a:solidFill>
                <a:srgbClr val="000000"/>
              </a:solidFill>
            </a:endParaRPr>
          </a:p>
          <a:p>
            <a:pPr marL="342900" indent="-342900" algn="just">
              <a:lnSpc>
                <a:spcPct val="150000"/>
              </a:lnSpc>
              <a:buFont typeface="Wingdings" panose="05000000000000000000" pitchFamily="2" charset="2"/>
              <a:buChar char="ü"/>
            </a:pPr>
            <a:r>
              <a:rPr lang="en-US" sz="2400" dirty="0">
                <a:solidFill>
                  <a:srgbClr val="000000"/>
                </a:solidFill>
              </a:rPr>
              <a:t>They are necessary decision-support tools, but are not sufficient to choose and prioritize development intervention.</a:t>
            </a:r>
          </a:p>
        </p:txBody>
      </p:sp>
    </p:spTree>
    <p:extLst>
      <p:ext uri="{BB962C8B-B14F-4D97-AF65-F5344CB8AC3E}">
        <p14:creationId xmlns:p14="http://schemas.microsoft.com/office/powerpoint/2010/main" val="3714847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D8B035-AE72-4F96-A13E-8377F7F747E4}"/>
              </a:ext>
            </a:extLst>
          </p:cNvPr>
          <p:cNvSpPr/>
          <p:nvPr/>
        </p:nvSpPr>
        <p:spPr>
          <a:xfrm>
            <a:off x="718220" y="762000"/>
            <a:ext cx="7032503" cy="584775"/>
          </a:xfrm>
          <a:prstGeom prst="rect">
            <a:avLst/>
          </a:prstGeom>
        </p:spPr>
        <p:txBody>
          <a:bodyPr wrap="none">
            <a:spAutoFit/>
          </a:bodyPr>
          <a:lstStyle/>
          <a:p>
            <a:r>
              <a:rPr lang="en-US" sz="3200" b="1" dirty="0">
                <a:solidFill>
                  <a:srgbClr val="0070C0"/>
                </a:solidFill>
                <a:latin typeface="Trebuchet MS" panose="020B0603020202020204" pitchFamily="34" charset="0"/>
                <a:cs typeface="Times New Roman" pitchFamily="18" charset="0"/>
              </a:rPr>
              <a:t>1. Cost-Effectiveness Analysis (CEA)</a:t>
            </a:r>
            <a:endParaRPr lang="en-US" sz="3200" dirty="0">
              <a:latin typeface="Trebuchet MS" panose="020B0603020202020204" pitchFamily="34" charset="0"/>
            </a:endParaRPr>
          </a:p>
        </p:txBody>
      </p:sp>
      <p:sp>
        <p:nvSpPr>
          <p:cNvPr id="2" name="Rectangle 1">
            <a:extLst>
              <a:ext uri="{FF2B5EF4-FFF2-40B4-BE49-F238E27FC236}">
                <a16:creationId xmlns:a16="http://schemas.microsoft.com/office/drawing/2014/main" id="{13CE60E6-00DD-449E-AF42-9444916E0231}"/>
              </a:ext>
            </a:extLst>
          </p:cNvPr>
          <p:cNvSpPr/>
          <p:nvPr/>
        </p:nvSpPr>
        <p:spPr>
          <a:xfrm>
            <a:off x="381000" y="1981200"/>
            <a:ext cx="8001000" cy="3359061"/>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400" b="1" dirty="0"/>
              <a:t>CEA </a:t>
            </a:r>
            <a:r>
              <a:rPr lang="en-US" sz="2400" dirty="0">
                <a:solidFill>
                  <a:srgbClr val="000000"/>
                </a:solidFill>
              </a:rPr>
              <a:t>is finding the least cost of realizing an outcome(effect) from among a number of possible alternative interventions. </a:t>
            </a:r>
          </a:p>
          <a:p>
            <a:pPr marL="342900" indent="-342900" algn="just">
              <a:lnSpc>
                <a:spcPct val="150000"/>
              </a:lnSpc>
              <a:buFont typeface="Wingdings" panose="05000000000000000000" pitchFamily="2" charset="2"/>
              <a:buChar char="ü"/>
            </a:pPr>
            <a:endParaRPr lang="en-US" sz="2400" dirty="0">
              <a:solidFill>
                <a:srgbClr val="000000"/>
              </a:solidFill>
              <a:latin typeface="Perpetua" panose="02020502060401020303" pitchFamily="18" charset="0"/>
            </a:endParaRPr>
          </a:p>
          <a:p>
            <a:pPr marL="342900" indent="-342900" algn="just">
              <a:lnSpc>
                <a:spcPct val="150000"/>
              </a:lnSpc>
              <a:buFont typeface="Wingdings" panose="05000000000000000000" pitchFamily="2" charset="2"/>
              <a:buChar char="ü"/>
            </a:pPr>
            <a:r>
              <a:rPr lang="en-US" sz="2400" dirty="0">
                <a:solidFill>
                  <a:srgbClr val="000000"/>
                </a:solidFill>
              </a:rPr>
              <a:t>It is the extent to which the program has achieved or is expected to achieve its results at a </a:t>
            </a:r>
            <a:r>
              <a:rPr lang="en-US" sz="2400" b="1" dirty="0">
                <a:solidFill>
                  <a:srgbClr val="000000"/>
                </a:solidFill>
              </a:rPr>
              <a:t>lower cost</a:t>
            </a:r>
            <a:r>
              <a:rPr lang="en-US" sz="2400" dirty="0">
                <a:solidFill>
                  <a:srgbClr val="000000"/>
                </a:solidFill>
              </a:rPr>
              <a:t> compared with alternatives.</a:t>
            </a:r>
          </a:p>
        </p:txBody>
      </p:sp>
    </p:spTree>
    <p:extLst>
      <p:ext uri="{BB962C8B-B14F-4D97-AF65-F5344CB8AC3E}">
        <p14:creationId xmlns:p14="http://schemas.microsoft.com/office/powerpoint/2010/main" val="1153217463"/>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FFFFFF"/>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16610</TotalTime>
  <Words>3437</Words>
  <Application>Microsoft Office PowerPoint</Application>
  <PresentationFormat>On-screen Show (4:3)</PresentationFormat>
  <Paragraphs>732</Paragraphs>
  <Slides>66</Slides>
  <Notes>0</Notes>
  <HiddenSlides>0</HiddenSlides>
  <MMClips>0</MMClips>
  <ScaleCrop>false</ScaleCrop>
  <HeadingPairs>
    <vt:vector size="8" baseType="variant">
      <vt:variant>
        <vt:lpstr>Fonts Used</vt:lpstr>
      </vt:variant>
      <vt:variant>
        <vt:i4>13</vt:i4>
      </vt:variant>
      <vt:variant>
        <vt:lpstr>Theme</vt:lpstr>
      </vt:variant>
      <vt:variant>
        <vt:i4>2</vt:i4>
      </vt:variant>
      <vt:variant>
        <vt:lpstr>Embedded OLE Servers</vt:lpstr>
      </vt:variant>
      <vt:variant>
        <vt:i4>1</vt:i4>
      </vt:variant>
      <vt:variant>
        <vt:lpstr>Slide Titles</vt:lpstr>
      </vt:variant>
      <vt:variant>
        <vt:i4>66</vt:i4>
      </vt:variant>
    </vt:vector>
  </HeadingPairs>
  <TitlesOfParts>
    <vt:vector size="82" baseType="lpstr">
      <vt:lpstr>AGaramond-BoldItalic</vt:lpstr>
      <vt:lpstr>AGaramond-Regular</vt:lpstr>
      <vt:lpstr>Arial</vt:lpstr>
      <vt:lpstr>Calibri</vt:lpstr>
      <vt:lpstr>Calibri Light</vt:lpstr>
      <vt:lpstr>Cambria Math</vt:lpstr>
      <vt:lpstr>Perpetua</vt:lpstr>
      <vt:lpstr>Times New Roman</vt:lpstr>
      <vt:lpstr>Times-Bold</vt:lpstr>
      <vt:lpstr>Trebuchet MS</vt:lpstr>
      <vt:lpstr>Verdana</vt:lpstr>
      <vt:lpstr>Wingdings</vt:lpstr>
      <vt:lpstr>Wingdings 3</vt:lpstr>
      <vt:lpstr>Facet</vt:lpstr>
      <vt:lpstr>Office Theme</vt:lpstr>
      <vt:lpstr>Equation</vt:lpstr>
      <vt:lpstr>3. Economic Analysis Methods in Natural Resource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Three: Welfare economics and the environment</dc:title>
  <dc:creator>bnn</dc:creator>
  <cp:lastModifiedBy>Tsegaye</cp:lastModifiedBy>
  <cp:revision>778</cp:revision>
  <cp:lastPrinted>2018-01-22T16:30:24Z</cp:lastPrinted>
  <dcterms:created xsi:type="dcterms:W3CDTF">2017-12-02T06:14:12Z</dcterms:created>
  <dcterms:modified xsi:type="dcterms:W3CDTF">2020-04-30T12:57:08Z</dcterms:modified>
</cp:coreProperties>
</file>