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7" r:id="rId1"/>
    <p:sldMasterId id="2147484009" r:id="rId2"/>
  </p:sldMasterIdLst>
  <p:notesMasterIdLst>
    <p:notesMasterId r:id="rId103"/>
  </p:notesMasterIdLst>
  <p:sldIdLst>
    <p:sldId id="332" r:id="rId3"/>
    <p:sldId id="401" r:id="rId4"/>
    <p:sldId id="383" r:id="rId5"/>
    <p:sldId id="341" r:id="rId6"/>
    <p:sldId id="257" r:id="rId7"/>
    <p:sldId id="339" r:id="rId8"/>
    <p:sldId id="335" r:id="rId9"/>
    <p:sldId id="379" r:id="rId10"/>
    <p:sldId id="377" r:id="rId11"/>
    <p:sldId id="378" r:id="rId12"/>
    <p:sldId id="380" r:id="rId13"/>
    <p:sldId id="384" r:id="rId14"/>
    <p:sldId id="258" r:id="rId15"/>
    <p:sldId id="381" r:id="rId16"/>
    <p:sldId id="382" r:id="rId17"/>
    <p:sldId id="336" r:id="rId18"/>
    <p:sldId id="366" r:id="rId19"/>
    <p:sldId id="337" r:id="rId20"/>
    <p:sldId id="259" r:id="rId21"/>
    <p:sldId id="260" r:id="rId22"/>
    <p:sldId id="261" r:id="rId23"/>
    <p:sldId id="367" r:id="rId24"/>
    <p:sldId id="264" r:id="rId25"/>
    <p:sldId id="369" r:id="rId26"/>
    <p:sldId id="370" r:id="rId27"/>
    <p:sldId id="265" r:id="rId28"/>
    <p:sldId id="385" r:id="rId29"/>
    <p:sldId id="349" r:id="rId30"/>
    <p:sldId id="272" r:id="rId31"/>
    <p:sldId id="351" r:id="rId32"/>
    <p:sldId id="273" r:id="rId33"/>
    <p:sldId id="350" r:id="rId34"/>
    <p:sldId id="357" r:id="rId35"/>
    <p:sldId id="372" r:id="rId36"/>
    <p:sldId id="353" r:id="rId37"/>
    <p:sldId id="371" r:id="rId38"/>
    <p:sldId id="354" r:id="rId39"/>
    <p:sldId id="340" r:id="rId40"/>
    <p:sldId id="342" r:id="rId41"/>
    <p:sldId id="344" r:id="rId42"/>
    <p:sldId id="296" r:id="rId43"/>
    <p:sldId id="297" r:id="rId44"/>
    <p:sldId id="298" r:id="rId45"/>
    <p:sldId id="299" r:id="rId46"/>
    <p:sldId id="301" r:id="rId47"/>
    <p:sldId id="358" r:id="rId48"/>
    <p:sldId id="346" r:id="rId49"/>
    <p:sldId id="303" r:id="rId50"/>
    <p:sldId id="359" r:id="rId51"/>
    <p:sldId id="304" r:id="rId52"/>
    <p:sldId id="365" r:id="rId53"/>
    <p:sldId id="306" r:id="rId54"/>
    <p:sldId id="307" r:id="rId55"/>
    <p:sldId id="308" r:id="rId56"/>
    <p:sldId id="309" r:id="rId57"/>
    <p:sldId id="310" r:id="rId58"/>
    <p:sldId id="311" r:id="rId59"/>
    <p:sldId id="312" r:id="rId60"/>
    <p:sldId id="315" r:id="rId61"/>
    <p:sldId id="316" r:id="rId62"/>
    <p:sldId id="317" r:id="rId63"/>
    <p:sldId id="318" r:id="rId64"/>
    <p:sldId id="361" r:id="rId65"/>
    <p:sldId id="360" r:id="rId66"/>
    <p:sldId id="362" r:id="rId67"/>
    <p:sldId id="373" r:id="rId68"/>
    <p:sldId id="374" r:id="rId69"/>
    <p:sldId id="323" r:id="rId70"/>
    <p:sldId id="324" r:id="rId71"/>
    <p:sldId id="325" r:id="rId72"/>
    <p:sldId id="326" r:id="rId73"/>
    <p:sldId id="327" r:id="rId74"/>
    <p:sldId id="328" r:id="rId75"/>
    <p:sldId id="331" r:id="rId76"/>
    <p:sldId id="375" r:id="rId77"/>
    <p:sldId id="376" r:id="rId78"/>
    <p:sldId id="343" r:id="rId79"/>
    <p:sldId id="386" r:id="rId80"/>
    <p:sldId id="345" r:id="rId81"/>
    <p:sldId id="387" r:id="rId82"/>
    <p:sldId id="347" r:id="rId83"/>
    <p:sldId id="348" r:id="rId84"/>
    <p:sldId id="388" r:id="rId85"/>
    <p:sldId id="389" r:id="rId86"/>
    <p:sldId id="390" r:id="rId87"/>
    <p:sldId id="352" r:id="rId88"/>
    <p:sldId id="391" r:id="rId89"/>
    <p:sldId id="392" r:id="rId90"/>
    <p:sldId id="355" r:id="rId91"/>
    <p:sldId id="356" r:id="rId92"/>
    <p:sldId id="393" r:id="rId93"/>
    <p:sldId id="394" r:id="rId94"/>
    <p:sldId id="395" r:id="rId95"/>
    <p:sldId id="396" r:id="rId96"/>
    <p:sldId id="397" r:id="rId97"/>
    <p:sldId id="398" r:id="rId98"/>
    <p:sldId id="363" r:id="rId99"/>
    <p:sldId id="364" r:id="rId100"/>
    <p:sldId id="399" r:id="rId101"/>
    <p:sldId id="400" r:id="rId10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p:cViewPr varScale="1">
        <p:scale>
          <a:sx n="68" d="100"/>
          <a:sy n="68" d="100"/>
        </p:scale>
        <p:origin x="1440" y="72"/>
      </p:cViewPr>
      <p:guideLst>
        <p:guide orient="horz" pos="2160"/>
        <p:guide pos="2880"/>
      </p:guideLst>
    </p:cSldViewPr>
  </p:slideViewPr>
  <p:outlineViewPr>
    <p:cViewPr>
      <p:scale>
        <a:sx n="33" d="100"/>
        <a:sy n="33" d="100"/>
      </p:scale>
      <p:origin x="0" y="678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tableStyles" Target="tableStyles.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8200E5-D65C-4FF0-8B66-D53253F1F8AC}" type="doc">
      <dgm:prSet loTypeId="urn:microsoft.com/office/officeart/2005/8/layout/arrow2" loCatId="process" qsTypeId="urn:microsoft.com/office/officeart/2005/8/quickstyle/3d5" qsCatId="3D" csTypeId="urn:microsoft.com/office/officeart/2005/8/colors/accent6_5" csCatId="accent6" phldr="1"/>
      <dgm:spPr/>
    </dgm:pt>
    <dgm:pt modelId="{4E532A53-296F-49AA-B9BE-A6210B886477}">
      <dgm:prSet phldrT="[Text]" custT="1"/>
      <dgm:spPr/>
      <dgm:t>
        <a:bodyPr/>
        <a:lstStyle/>
        <a:p>
          <a:r>
            <a:rPr lang="en-GB" sz="1000" b="1" dirty="0">
              <a:latin typeface="Century Gothic" pitchFamily="34" charset="0"/>
            </a:rPr>
            <a:t>Description of ecosystem </a:t>
          </a:r>
        </a:p>
      </dgm:t>
    </dgm:pt>
    <dgm:pt modelId="{54C67F2B-0D89-4F65-9398-AAB854547247}" type="parTrans" cxnId="{32B6244A-A8BD-4F66-B40A-C97421412282}">
      <dgm:prSet/>
      <dgm:spPr/>
      <dgm:t>
        <a:bodyPr/>
        <a:lstStyle/>
        <a:p>
          <a:endParaRPr lang="en-GB" sz="1000">
            <a:latin typeface="Century Gothic" pitchFamily="34" charset="0"/>
          </a:endParaRPr>
        </a:p>
      </dgm:t>
    </dgm:pt>
    <dgm:pt modelId="{47779A00-25E1-4AC7-B269-A1D9865AE44D}" type="sibTrans" cxnId="{32B6244A-A8BD-4F66-B40A-C97421412282}">
      <dgm:prSet/>
      <dgm:spPr/>
      <dgm:t>
        <a:bodyPr/>
        <a:lstStyle/>
        <a:p>
          <a:endParaRPr lang="en-GB" sz="1000">
            <a:latin typeface="Century Gothic" pitchFamily="34" charset="0"/>
          </a:endParaRPr>
        </a:p>
      </dgm:t>
    </dgm:pt>
    <dgm:pt modelId="{3723A4A8-FA16-4669-8D63-6AFD9C04642E}">
      <dgm:prSet phldrT="[Text]" custT="1"/>
      <dgm:spPr/>
      <dgm:t>
        <a:bodyPr/>
        <a:lstStyle/>
        <a:p>
          <a:r>
            <a:rPr lang="en-GB" sz="1000" b="1" dirty="0">
              <a:latin typeface="Century Gothic" pitchFamily="34" charset="0"/>
            </a:rPr>
            <a:t>Identification of the stakeholders (users, non-users and all affected parties)  </a:t>
          </a:r>
        </a:p>
      </dgm:t>
    </dgm:pt>
    <dgm:pt modelId="{A8140488-64FE-4C20-857C-F3680D1A33D5}" type="parTrans" cxnId="{EE3E1D70-6BE7-41E1-A483-6F78B30AC655}">
      <dgm:prSet/>
      <dgm:spPr/>
      <dgm:t>
        <a:bodyPr/>
        <a:lstStyle/>
        <a:p>
          <a:endParaRPr lang="en-GB" sz="1000">
            <a:latin typeface="Century Gothic" pitchFamily="34" charset="0"/>
          </a:endParaRPr>
        </a:p>
      </dgm:t>
    </dgm:pt>
    <dgm:pt modelId="{F1B37926-E15A-4584-BBF1-9A2D9C414920}" type="sibTrans" cxnId="{EE3E1D70-6BE7-41E1-A483-6F78B30AC655}">
      <dgm:prSet/>
      <dgm:spPr/>
      <dgm:t>
        <a:bodyPr/>
        <a:lstStyle/>
        <a:p>
          <a:endParaRPr lang="en-GB" sz="1000">
            <a:latin typeface="Century Gothic" pitchFamily="34" charset="0"/>
          </a:endParaRPr>
        </a:p>
      </dgm:t>
    </dgm:pt>
    <dgm:pt modelId="{8843C277-61B1-4B08-BF4E-64F009264285}">
      <dgm:prSet phldrT="[Text]" custT="1"/>
      <dgm:spPr/>
      <dgm:t>
        <a:bodyPr/>
        <a:lstStyle/>
        <a:p>
          <a:r>
            <a:rPr lang="en-GB" sz="1000" b="1" dirty="0">
              <a:latin typeface="Century Gothic" pitchFamily="34" charset="0"/>
            </a:rPr>
            <a:t>Identification of the ecosystem uses </a:t>
          </a:r>
        </a:p>
      </dgm:t>
    </dgm:pt>
    <dgm:pt modelId="{3656D513-9383-41D9-8EE6-320BEB72B179}" type="parTrans" cxnId="{68D7E64C-1E1B-4546-971C-B364FDC7AFB9}">
      <dgm:prSet/>
      <dgm:spPr/>
      <dgm:t>
        <a:bodyPr/>
        <a:lstStyle/>
        <a:p>
          <a:endParaRPr lang="en-GB" sz="1000">
            <a:latin typeface="Century Gothic" pitchFamily="34" charset="0"/>
          </a:endParaRPr>
        </a:p>
      </dgm:t>
    </dgm:pt>
    <dgm:pt modelId="{B6F4C13D-16ED-4F70-ABB5-38F921494A1D}" type="sibTrans" cxnId="{68D7E64C-1E1B-4546-971C-B364FDC7AFB9}">
      <dgm:prSet/>
      <dgm:spPr/>
      <dgm:t>
        <a:bodyPr/>
        <a:lstStyle/>
        <a:p>
          <a:endParaRPr lang="en-GB" sz="1000">
            <a:latin typeface="Century Gothic" pitchFamily="34" charset="0"/>
          </a:endParaRPr>
        </a:p>
      </dgm:t>
    </dgm:pt>
    <dgm:pt modelId="{867F39DE-9C26-4BB4-B079-9A5F6F0027D4}">
      <dgm:prSet phldrT="[Text]" custT="1"/>
      <dgm:spPr/>
      <dgm:t>
        <a:bodyPr/>
        <a:lstStyle/>
        <a:p>
          <a:r>
            <a:rPr lang="en-GB" sz="1000" b="1" dirty="0">
              <a:latin typeface="Century Gothic" pitchFamily="34" charset="0"/>
            </a:rPr>
            <a:t>Categorisation of the uses into direct, indirect uses  and non-uses</a:t>
          </a:r>
        </a:p>
      </dgm:t>
    </dgm:pt>
    <dgm:pt modelId="{8817FBE2-AB6F-420F-B55E-5E0381B2D6F2}" type="parTrans" cxnId="{C2AD56E3-1942-40E3-BFD1-B98DB466202B}">
      <dgm:prSet/>
      <dgm:spPr/>
      <dgm:t>
        <a:bodyPr/>
        <a:lstStyle/>
        <a:p>
          <a:endParaRPr lang="en-GB" sz="1000">
            <a:latin typeface="Century Gothic" pitchFamily="34" charset="0"/>
          </a:endParaRPr>
        </a:p>
      </dgm:t>
    </dgm:pt>
    <dgm:pt modelId="{C3658308-8FA9-4441-B1C4-2EE7E3F2AFEB}" type="sibTrans" cxnId="{C2AD56E3-1942-40E3-BFD1-B98DB466202B}">
      <dgm:prSet/>
      <dgm:spPr/>
      <dgm:t>
        <a:bodyPr/>
        <a:lstStyle/>
        <a:p>
          <a:endParaRPr lang="en-GB" sz="1000">
            <a:latin typeface="Century Gothic" pitchFamily="34" charset="0"/>
          </a:endParaRPr>
        </a:p>
      </dgm:t>
    </dgm:pt>
    <dgm:pt modelId="{D0D64057-1F85-4242-8A1F-929DE5B3DD4F}">
      <dgm:prSet phldrT="[Text]" custT="1"/>
      <dgm:spPr/>
      <dgm:t>
        <a:bodyPr/>
        <a:lstStyle/>
        <a:p>
          <a:r>
            <a:rPr lang="en-GB" sz="1000" b="1" dirty="0">
              <a:latin typeface="Century Gothic" pitchFamily="34" charset="0"/>
            </a:rPr>
            <a:t>Selection of valuation techniques based on data availability, types of uses existing information </a:t>
          </a:r>
        </a:p>
      </dgm:t>
    </dgm:pt>
    <dgm:pt modelId="{02B54BB0-F7E6-4837-A8BF-FEEDEF74D140}" type="parTrans" cxnId="{872DCE62-D160-42A6-9BC8-3266FE830D67}">
      <dgm:prSet/>
      <dgm:spPr/>
      <dgm:t>
        <a:bodyPr/>
        <a:lstStyle/>
        <a:p>
          <a:endParaRPr lang="en-GB" sz="1000">
            <a:latin typeface="Century Gothic" pitchFamily="34" charset="0"/>
          </a:endParaRPr>
        </a:p>
      </dgm:t>
    </dgm:pt>
    <dgm:pt modelId="{A6569D66-9FB9-4402-AAEC-7BC47BE62F9D}" type="sibTrans" cxnId="{872DCE62-D160-42A6-9BC8-3266FE830D67}">
      <dgm:prSet/>
      <dgm:spPr/>
      <dgm:t>
        <a:bodyPr/>
        <a:lstStyle/>
        <a:p>
          <a:endParaRPr lang="en-GB" sz="1000">
            <a:latin typeface="Century Gothic" pitchFamily="34" charset="0"/>
          </a:endParaRPr>
        </a:p>
      </dgm:t>
    </dgm:pt>
    <dgm:pt modelId="{4D9FE693-994D-460D-878A-F3575C49C6C0}">
      <dgm:prSet phldrT="[Text]" custT="1"/>
      <dgm:spPr/>
      <dgm:t>
        <a:bodyPr/>
        <a:lstStyle/>
        <a:p>
          <a:endParaRPr lang="en-GB"/>
        </a:p>
      </dgm:t>
    </dgm:pt>
    <dgm:pt modelId="{15813F6B-626F-458C-AD49-D2BDE7A4085A}" type="parTrans" cxnId="{68E678C5-3EE7-49E4-9CD0-6AE091136DDC}">
      <dgm:prSet/>
      <dgm:spPr/>
      <dgm:t>
        <a:bodyPr/>
        <a:lstStyle/>
        <a:p>
          <a:endParaRPr lang="en-GB"/>
        </a:p>
      </dgm:t>
    </dgm:pt>
    <dgm:pt modelId="{DD959359-D18E-4904-8F05-A0E756F0D4D8}" type="sibTrans" cxnId="{68E678C5-3EE7-49E4-9CD0-6AE091136DDC}">
      <dgm:prSet/>
      <dgm:spPr/>
      <dgm:t>
        <a:bodyPr/>
        <a:lstStyle/>
        <a:p>
          <a:endParaRPr lang="en-GB"/>
        </a:p>
      </dgm:t>
    </dgm:pt>
    <dgm:pt modelId="{52447B79-81ED-45E8-97D3-658899EFE392}" type="pres">
      <dgm:prSet presAssocID="{E28200E5-D65C-4FF0-8B66-D53253F1F8AC}" presName="arrowDiagram" presStyleCnt="0">
        <dgm:presLayoutVars>
          <dgm:chMax val="5"/>
          <dgm:dir/>
          <dgm:resizeHandles val="exact"/>
        </dgm:presLayoutVars>
      </dgm:prSet>
      <dgm:spPr/>
    </dgm:pt>
    <dgm:pt modelId="{8BBE9024-993A-4BF3-8EEF-A19E68CF115E}" type="pres">
      <dgm:prSet presAssocID="{E28200E5-D65C-4FF0-8B66-D53253F1F8AC}" presName="arrow" presStyleLbl="bgShp" presStyleIdx="0" presStyleCnt="1"/>
      <dgm:spPr/>
    </dgm:pt>
    <dgm:pt modelId="{E8F07252-214A-41B6-9811-4D9C52E21F7B}" type="pres">
      <dgm:prSet presAssocID="{E28200E5-D65C-4FF0-8B66-D53253F1F8AC}" presName="arrowDiagram5" presStyleCnt="0"/>
      <dgm:spPr/>
    </dgm:pt>
    <dgm:pt modelId="{D699633F-6891-4B88-9D16-5B4DD4F9D692}" type="pres">
      <dgm:prSet presAssocID="{4E532A53-296F-49AA-B9BE-A6210B886477}" presName="bullet5a" presStyleLbl="node1" presStyleIdx="0" presStyleCnt="5" custLinFactNeighborX="-32427" custLinFactNeighborY="71340"/>
      <dgm:spPr/>
    </dgm:pt>
    <dgm:pt modelId="{2D6ECBC3-436A-401A-8AEC-2C43D62C2494}" type="pres">
      <dgm:prSet presAssocID="{4E532A53-296F-49AA-B9BE-A6210B886477}" presName="textBox5a" presStyleLbl="revTx" presStyleIdx="0" presStyleCnt="5" custScaleX="120623" custLinFactNeighborX="3416" custLinFactNeighborY="16045">
        <dgm:presLayoutVars>
          <dgm:bulletEnabled val="1"/>
        </dgm:presLayoutVars>
      </dgm:prSet>
      <dgm:spPr/>
    </dgm:pt>
    <dgm:pt modelId="{8B5A4CF3-4594-4E9A-B5A2-46A2CC93340C}" type="pres">
      <dgm:prSet presAssocID="{3723A4A8-FA16-4669-8D63-6AFD9C04642E}" presName="bullet5b" presStyleLbl="node1" presStyleIdx="1" presStyleCnt="5" custLinFactNeighborX="91156" custLinFactNeighborY="-45578"/>
      <dgm:spPr/>
    </dgm:pt>
    <dgm:pt modelId="{B286365A-219C-411F-BB55-01557856842D}" type="pres">
      <dgm:prSet presAssocID="{3723A4A8-FA16-4669-8D63-6AFD9C04642E}" presName="textBox5b" presStyleLbl="revTx" presStyleIdx="1" presStyleCnt="5" custScaleX="105632" custLinFactNeighborX="26059" custLinFactNeighborY="-2848">
        <dgm:presLayoutVars>
          <dgm:bulletEnabled val="1"/>
        </dgm:presLayoutVars>
      </dgm:prSet>
      <dgm:spPr/>
    </dgm:pt>
    <dgm:pt modelId="{17BD0219-8A78-4A37-B8E2-24698DDB49DE}" type="pres">
      <dgm:prSet presAssocID="{8843C277-61B1-4B08-BF4E-64F009264285}" presName="bullet5c" presStyleLbl="node1" presStyleIdx="2" presStyleCnt="5" custLinFactNeighborX="83905" custLinFactNeighborY="-37291"/>
      <dgm:spPr/>
    </dgm:pt>
    <dgm:pt modelId="{81BF9223-2638-4434-A9D5-DD8C55DEA3C9}" type="pres">
      <dgm:prSet presAssocID="{8843C277-61B1-4B08-BF4E-64F009264285}" presName="textBox5c" presStyleLbl="revTx" presStyleIdx="2" presStyleCnt="5" custLinFactNeighborX="18549" custLinFactNeighborY="-2548">
        <dgm:presLayoutVars>
          <dgm:bulletEnabled val="1"/>
        </dgm:presLayoutVars>
      </dgm:prSet>
      <dgm:spPr/>
    </dgm:pt>
    <dgm:pt modelId="{43460115-258F-4503-8F43-3A13D7F3F236}" type="pres">
      <dgm:prSet presAssocID="{867F39DE-9C26-4BB4-B079-9A5F6F0027D4}" presName="bullet5d" presStyleLbl="node1" presStyleIdx="3" presStyleCnt="5" custLinFactNeighborX="91424" custLinFactNeighborY="-14435"/>
      <dgm:spPr/>
    </dgm:pt>
    <dgm:pt modelId="{DD80D21C-B210-4718-A97E-951F2046DEED}" type="pres">
      <dgm:prSet presAssocID="{867F39DE-9C26-4BB4-B079-9A5F6F0027D4}" presName="textBox5d" presStyleLbl="revTx" presStyleIdx="3" presStyleCnt="5" custScaleX="108140" custLinFactNeighborX="24612">
        <dgm:presLayoutVars>
          <dgm:bulletEnabled val="1"/>
        </dgm:presLayoutVars>
      </dgm:prSet>
      <dgm:spPr/>
    </dgm:pt>
    <dgm:pt modelId="{CEE973B0-3CB7-4100-A090-554D06CA456A}" type="pres">
      <dgm:prSet presAssocID="{D0D64057-1F85-4242-8A1F-929DE5B3DD4F}" presName="bullet5e" presStyleLbl="node1" presStyleIdx="4" presStyleCnt="5" custLinFactX="43500" custLinFactNeighborX="100000" custLinFactNeighborY="-30210"/>
      <dgm:spPr/>
    </dgm:pt>
    <dgm:pt modelId="{8EE73C9F-BA4F-479F-8F42-0AC2340BDBAC}" type="pres">
      <dgm:prSet presAssocID="{D0D64057-1F85-4242-8A1F-929DE5B3DD4F}" presName="textBox5e" presStyleLbl="revTx" presStyleIdx="4" presStyleCnt="5" custScaleX="113192" custLinFactNeighborX="38037" custLinFactNeighborY="0">
        <dgm:presLayoutVars>
          <dgm:bulletEnabled val="1"/>
        </dgm:presLayoutVars>
      </dgm:prSet>
      <dgm:spPr/>
    </dgm:pt>
  </dgm:ptLst>
  <dgm:cxnLst>
    <dgm:cxn modelId="{768C0623-7659-4DA0-A53F-59983FB19B76}" type="presOf" srcId="{E28200E5-D65C-4FF0-8B66-D53253F1F8AC}" destId="{52447B79-81ED-45E8-97D3-658899EFE392}" srcOrd="0" destOrd="0" presId="urn:microsoft.com/office/officeart/2005/8/layout/arrow2"/>
    <dgm:cxn modelId="{2D7D5927-DDE0-460F-85A3-5615DA038FA3}" type="presOf" srcId="{D0D64057-1F85-4242-8A1F-929DE5B3DD4F}" destId="{8EE73C9F-BA4F-479F-8F42-0AC2340BDBAC}" srcOrd="0" destOrd="0" presId="urn:microsoft.com/office/officeart/2005/8/layout/arrow2"/>
    <dgm:cxn modelId="{872DCE62-D160-42A6-9BC8-3266FE830D67}" srcId="{E28200E5-D65C-4FF0-8B66-D53253F1F8AC}" destId="{D0D64057-1F85-4242-8A1F-929DE5B3DD4F}" srcOrd="4" destOrd="0" parTransId="{02B54BB0-F7E6-4837-A8BF-FEEDEF74D140}" sibTransId="{A6569D66-9FB9-4402-AAEC-7BC47BE62F9D}"/>
    <dgm:cxn modelId="{32B6244A-A8BD-4F66-B40A-C97421412282}" srcId="{E28200E5-D65C-4FF0-8B66-D53253F1F8AC}" destId="{4E532A53-296F-49AA-B9BE-A6210B886477}" srcOrd="0" destOrd="0" parTransId="{54C67F2B-0D89-4F65-9398-AAB854547247}" sibTransId="{47779A00-25E1-4AC7-B269-A1D9865AE44D}"/>
    <dgm:cxn modelId="{68D7E64C-1E1B-4546-971C-B364FDC7AFB9}" srcId="{E28200E5-D65C-4FF0-8B66-D53253F1F8AC}" destId="{8843C277-61B1-4B08-BF4E-64F009264285}" srcOrd="2" destOrd="0" parTransId="{3656D513-9383-41D9-8EE6-320BEB72B179}" sibTransId="{B6F4C13D-16ED-4F70-ABB5-38F921494A1D}"/>
    <dgm:cxn modelId="{EE3E1D70-6BE7-41E1-A483-6F78B30AC655}" srcId="{E28200E5-D65C-4FF0-8B66-D53253F1F8AC}" destId="{3723A4A8-FA16-4669-8D63-6AFD9C04642E}" srcOrd="1" destOrd="0" parTransId="{A8140488-64FE-4C20-857C-F3680D1A33D5}" sibTransId="{F1B37926-E15A-4584-BBF1-9A2D9C414920}"/>
    <dgm:cxn modelId="{5F7CDFA4-9437-4786-ADA6-AE4F4D0B8DCD}" type="presOf" srcId="{867F39DE-9C26-4BB4-B079-9A5F6F0027D4}" destId="{DD80D21C-B210-4718-A97E-951F2046DEED}" srcOrd="0" destOrd="0" presId="urn:microsoft.com/office/officeart/2005/8/layout/arrow2"/>
    <dgm:cxn modelId="{349009B6-4991-466A-8240-313C09BAAC16}" type="presOf" srcId="{4E532A53-296F-49AA-B9BE-A6210B886477}" destId="{2D6ECBC3-436A-401A-8AEC-2C43D62C2494}" srcOrd="0" destOrd="0" presId="urn:microsoft.com/office/officeart/2005/8/layout/arrow2"/>
    <dgm:cxn modelId="{280A51C1-F51F-4769-AB91-C5824F71D38C}" type="presOf" srcId="{8843C277-61B1-4B08-BF4E-64F009264285}" destId="{81BF9223-2638-4434-A9D5-DD8C55DEA3C9}" srcOrd="0" destOrd="0" presId="urn:microsoft.com/office/officeart/2005/8/layout/arrow2"/>
    <dgm:cxn modelId="{68E678C5-3EE7-49E4-9CD0-6AE091136DDC}" srcId="{E28200E5-D65C-4FF0-8B66-D53253F1F8AC}" destId="{4D9FE693-994D-460D-878A-F3575C49C6C0}" srcOrd="5" destOrd="0" parTransId="{15813F6B-626F-458C-AD49-D2BDE7A4085A}" sibTransId="{DD959359-D18E-4904-8F05-A0E756F0D4D8}"/>
    <dgm:cxn modelId="{B33798C6-9FB1-40D4-B69C-ACBF0CBB4D2F}" type="presOf" srcId="{3723A4A8-FA16-4669-8D63-6AFD9C04642E}" destId="{B286365A-219C-411F-BB55-01557856842D}" srcOrd="0" destOrd="0" presId="urn:microsoft.com/office/officeart/2005/8/layout/arrow2"/>
    <dgm:cxn modelId="{C2AD56E3-1942-40E3-BFD1-B98DB466202B}" srcId="{E28200E5-D65C-4FF0-8B66-D53253F1F8AC}" destId="{867F39DE-9C26-4BB4-B079-9A5F6F0027D4}" srcOrd="3" destOrd="0" parTransId="{8817FBE2-AB6F-420F-B55E-5E0381B2D6F2}" sibTransId="{C3658308-8FA9-4441-B1C4-2EE7E3F2AFEB}"/>
    <dgm:cxn modelId="{88982C89-7A75-4DA2-9F02-88C262C78D39}" type="presParOf" srcId="{52447B79-81ED-45E8-97D3-658899EFE392}" destId="{8BBE9024-993A-4BF3-8EEF-A19E68CF115E}" srcOrd="0" destOrd="0" presId="urn:microsoft.com/office/officeart/2005/8/layout/arrow2"/>
    <dgm:cxn modelId="{CCF1E680-FEFE-4759-952A-EAD5B68A98E4}" type="presParOf" srcId="{52447B79-81ED-45E8-97D3-658899EFE392}" destId="{E8F07252-214A-41B6-9811-4D9C52E21F7B}" srcOrd="1" destOrd="0" presId="urn:microsoft.com/office/officeart/2005/8/layout/arrow2"/>
    <dgm:cxn modelId="{FE2961A1-EDD0-4CCE-848C-CCA7DC5CE9C5}" type="presParOf" srcId="{E8F07252-214A-41B6-9811-4D9C52E21F7B}" destId="{D699633F-6891-4B88-9D16-5B4DD4F9D692}" srcOrd="0" destOrd="0" presId="urn:microsoft.com/office/officeart/2005/8/layout/arrow2"/>
    <dgm:cxn modelId="{27AFA6F7-BC54-4E92-9458-A54A5CEF9D9E}" type="presParOf" srcId="{E8F07252-214A-41B6-9811-4D9C52E21F7B}" destId="{2D6ECBC3-436A-401A-8AEC-2C43D62C2494}" srcOrd="1" destOrd="0" presId="urn:microsoft.com/office/officeart/2005/8/layout/arrow2"/>
    <dgm:cxn modelId="{72BC6C0F-A7E8-4B2B-A3A0-53401B8106A5}" type="presParOf" srcId="{E8F07252-214A-41B6-9811-4D9C52E21F7B}" destId="{8B5A4CF3-4594-4E9A-B5A2-46A2CC93340C}" srcOrd="2" destOrd="0" presId="urn:microsoft.com/office/officeart/2005/8/layout/arrow2"/>
    <dgm:cxn modelId="{9F961A35-2D77-46F3-8DC7-10257C98B85F}" type="presParOf" srcId="{E8F07252-214A-41B6-9811-4D9C52E21F7B}" destId="{B286365A-219C-411F-BB55-01557856842D}" srcOrd="3" destOrd="0" presId="urn:microsoft.com/office/officeart/2005/8/layout/arrow2"/>
    <dgm:cxn modelId="{0DD51166-179A-49AE-AB77-DEFB66764CB4}" type="presParOf" srcId="{E8F07252-214A-41B6-9811-4D9C52E21F7B}" destId="{17BD0219-8A78-4A37-B8E2-24698DDB49DE}" srcOrd="4" destOrd="0" presId="urn:microsoft.com/office/officeart/2005/8/layout/arrow2"/>
    <dgm:cxn modelId="{78992EF1-D3F9-42FD-887A-50BD1AD1B789}" type="presParOf" srcId="{E8F07252-214A-41B6-9811-4D9C52E21F7B}" destId="{81BF9223-2638-4434-A9D5-DD8C55DEA3C9}" srcOrd="5" destOrd="0" presId="urn:microsoft.com/office/officeart/2005/8/layout/arrow2"/>
    <dgm:cxn modelId="{C1E787C2-B102-410E-8984-2BFC2BC627FE}" type="presParOf" srcId="{E8F07252-214A-41B6-9811-4D9C52E21F7B}" destId="{43460115-258F-4503-8F43-3A13D7F3F236}" srcOrd="6" destOrd="0" presId="urn:microsoft.com/office/officeart/2005/8/layout/arrow2"/>
    <dgm:cxn modelId="{D07297C3-3B3B-4969-BFF8-F48BBCB822B8}" type="presParOf" srcId="{E8F07252-214A-41B6-9811-4D9C52E21F7B}" destId="{DD80D21C-B210-4718-A97E-951F2046DEED}" srcOrd="7" destOrd="0" presId="urn:microsoft.com/office/officeart/2005/8/layout/arrow2"/>
    <dgm:cxn modelId="{628C4817-5790-485C-8E56-DFC0D88BBE7B}" type="presParOf" srcId="{E8F07252-214A-41B6-9811-4D9C52E21F7B}" destId="{CEE973B0-3CB7-4100-A090-554D06CA456A}" srcOrd="8" destOrd="0" presId="urn:microsoft.com/office/officeart/2005/8/layout/arrow2"/>
    <dgm:cxn modelId="{1D8C09D8-F687-4FF8-ADBB-E7A108AF4676}" type="presParOf" srcId="{E8F07252-214A-41B6-9811-4D9C52E21F7B}" destId="{8EE73C9F-BA4F-479F-8F42-0AC2340BDBAC}"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E9024-993A-4BF3-8EEF-A19E68CF115E}">
      <dsp:nvSpPr>
        <dsp:cNvPr id="0" name=""/>
        <dsp:cNvSpPr/>
      </dsp:nvSpPr>
      <dsp:spPr>
        <a:xfrm>
          <a:off x="-48753" y="166686"/>
          <a:ext cx="7391400" cy="4619625"/>
        </a:xfrm>
        <a:prstGeom prst="swooshArrow">
          <a:avLst>
            <a:gd name="adj1" fmla="val 25000"/>
            <a:gd name="adj2" fmla="val 25000"/>
          </a:avLst>
        </a:prstGeom>
        <a:solidFill>
          <a:schemeClr val="accent6">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D699633F-6891-4B88-9D16-5B4DD4F9D692}">
      <dsp:nvSpPr>
        <dsp:cNvPr id="0" name=""/>
        <dsp:cNvSpPr/>
      </dsp:nvSpPr>
      <dsp:spPr>
        <a:xfrm>
          <a:off x="624172" y="3723119"/>
          <a:ext cx="170002" cy="170002"/>
        </a:xfrm>
        <a:prstGeom prst="ellipse">
          <a:avLst/>
        </a:prstGeom>
        <a:solidFill>
          <a:schemeClr val="accent6">
            <a:alpha val="9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2D6ECBC3-436A-401A-8AEC-2C43D62C2494}">
      <dsp:nvSpPr>
        <dsp:cNvPr id="0" name=""/>
        <dsp:cNvSpPr/>
      </dsp:nvSpPr>
      <dsp:spPr>
        <a:xfrm>
          <a:off x="697533" y="3853528"/>
          <a:ext cx="1167960" cy="1099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081" tIns="0" rIns="0" bIns="0" numCol="1" spcCol="1270" anchor="t" anchorCtr="0">
          <a:noAutofit/>
        </a:bodyPr>
        <a:lstStyle/>
        <a:p>
          <a:pPr marL="0" lvl="0" indent="0" algn="l" defTabSz="444500">
            <a:lnSpc>
              <a:spcPct val="90000"/>
            </a:lnSpc>
            <a:spcBef>
              <a:spcPct val="0"/>
            </a:spcBef>
            <a:spcAft>
              <a:spcPct val="35000"/>
            </a:spcAft>
            <a:buNone/>
          </a:pPr>
          <a:r>
            <a:rPr lang="en-GB" sz="1000" b="1" kern="1200" dirty="0">
              <a:latin typeface="Century Gothic" pitchFamily="34" charset="0"/>
            </a:rPr>
            <a:t>Description of ecosystem </a:t>
          </a:r>
        </a:p>
      </dsp:txBody>
      <dsp:txXfrm>
        <a:off x="697533" y="3853528"/>
        <a:ext cx="1167960" cy="1099470"/>
      </dsp:txXfrm>
    </dsp:sp>
    <dsp:sp modelId="{8B5A4CF3-4594-4E9A-B5A2-46A2CC93340C}">
      <dsp:nvSpPr>
        <dsp:cNvPr id="0" name=""/>
        <dsp:cNvSpPr/>
      </dsp:nvSpPr>
      <dsp:spPr>
        <a:xfrm>
          <a:off x="1842085" y="2596365"/>
          <a:ext cx="266090" cy="266090"/>
        </a:xfrm>
        <a:prstGeom prst="ellipse">
          <a:avLst/>
        </a:prstGeom>
        <a:solidFill>
          <a:schemeClr val="accent6">
            <a:alpha val="90000"/>
            <a:hueOff val="0"/>
            <a:satOff val="0"/>
            <a:lumOff val="0"/>
            <a:alphaOff val="-1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B286365A-219C-411F-BB55-01557856842D}">
      <dsp:nvSpPr>
        <dsp:cNvPr id="0" name=""/>
        <dsp:cNvSpPr/>
      </dsp:nvSpPr>
      <dsp:spPr>
        <a:xfrm>
          <a:off x="2017758" y="2795562"/>
          <a:ext cx="1296075" cy="193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96" tIns="0" rIns="0" bIns="0" numCol="1" spcCol="1270" anchor="t" anchorCtr="0">
          <a:noAutofit/>
        </a:bodyPr>
        <a:lstStyle/>
        <a:p>
          <a:pPr marL="0" lvl="0" indent="0" algn="l" defTabSz="444500">
            <a:lnSpc>
              <a:spcPct val="90000"/>
            </a:lnSpc>
            <a:spcBef>
              <a:spcPct val="0"/>
            </a:spcBef>
            <a:spcAft>
              <a:spcPct val="35000"/>
            </a:spcAft>
            <a:buNone/>
          </a:pPr>
          <a:r>
            <a:rPr lang="en-GB" sz="1000" b="1" kern="1200" dirty="0">
              <a:latin typeface="Century Gothic" pitchFamily="34" charset="0"/>
            </a:rPr>
            <a:t>Identification of the stakeholders (users, non-users and all affected parties)  </a:t>
          </a:r>
        </a:p>
      </dsp:txBody>
      <dsp:txXfrm>
        <a:off x="2017758" y="2795562"/>
        <a:ext cx="1296075" cy="1935622"/>
      </dsp:txXfrm>
    </dsp:sp>
    <dsp:sp modelId="{17BD0219-8A78-4A37-B8E2-24698DDB49DE}">
      <dsp:nvSpPr>
        <dsp:cNvPr id="0" name=""/>
        <dsp:cNvSpPr/>
      </dsp:nvSpPr>
      <dsp:spPr>
        <a:xfrm>
          <a:off x="3079836" y="1880385"/>
          <a:ext cx="354787" cy="354787"/>
        </a:xfrm>
        <a:prstGeom prst="ellipse">
          <a:avLst/>
        </a:prstGeom>
        <a:solidFill>
          <a:schemeClr val="accent6">
            <a:alpha val="90000"/>
            <a:hueOff val="0"/>
            <a:satOff val="0"/>
            <a:lumOff val="0"/>
            <a:alphaOff val="-2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81BF9223-2638-4434-A9D5-DD8C55DEA3C9}">
      <dsp:nvSpPr>
        <dsp:cNvPr id="0" name=""/>
        <dsp:cNvSpPr/>
      </dsp:nvSpPr>
      <dsp:spPr>
        <a:xfrm>
          <a:off x="3224155" y="2123930"/>
          <a:ext cx="1426540" cy="2596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994" tIns="0" rIns="0" bIns="0" numCol="1" spcCol="1270" anchor="t" anchorCtr="0">
          <a:noAutofit/>
        </a:bodyPr>
        <a:lstStyle/>
        <a:p>
          <a:pPr marL="0" lvl="0" indent="0" algn="l" defTabSz="444500">
            <a:lnSpc>
              <a:spcPct val="90000"/>
            </a:lnSpc>
            <a:spcBef>
              <a:spcPct val="0"/>
            </a:spcBef>
            <a:spcAft>
              <a:spcPct val="35000"/>
            </a:spcAft>
            <a:buNone/>
          </a:pPr>
          <a:r>
            <a:rPr lang="en-GB" sz="1000" b="1" kern="1200" dirty="0">
              <a:latin typeface="Century Gothic" pitchFamily="34" charset="0"/>
            </a:rPr>
            <a:t>Identification of the ecosystem uses </a:t>
          </a:r>
        </a:p>
      </dsp:txBody>
      <dsp:txXfrm>
        <a:off x="3224155" y="2123930"/>
        <a:ext cx="1426540" cy="2596229"/>
      </dsp:txXfrm>
    </dsp:sp>
    <dsp:sp modelId="{43460115-258F-4503-8F43-3A13D7F3F236}">
      <dsp:nvSpPr>
        <dsp:cNvPr id="0" name=""/>
        <dsp:cNvSpPr/>
      </dsp:nvSpPr>
      <dsp:spPr>
        <a:xfrm>
          <a:off x="4575918" y="1395879"/>
          <a:ext cx="458266" cy="458266"/>
        </a:xfrm>
        <a:prstGeom prst="ellipse">
          <a:avLst/>
        </a:prstGeom>
        <a:solidFill>
          <a:schemeClr val="accent6">
            <a:alpha val="90000"/>
            <a:hueOff val="0"/>
            <a:satOff val="0"/>
            <a:lumOff val="0"/>
            <a:alphaOff val="-3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DD80D21C-B210-4718-A97E-951F2046DEED}">
      <dsp:nvSpPr>
        <dsp:cNvPr id="0" name=""/>
        <dsp:cNvSpPr/>
      </dsp:nvSpPr>
      <dsp:spPr>
        <a:xfrm>
          <a:off x="4689754" y="1691163"/>
          <a:ext cx="1598611" cy="3095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2826" tIns="0" rIns="0" bIns="0" numCol="1" spcCol="1270" anchor="t" anchorCtr="0">
          <a:noAutofit/>
        </a:bodyPr>
        <a:lstStyle/>
        <a:p>
          <a:pPr marL="0" lvl="0" indent="0" algn="l" defTabSz="444500">
            <a:lnSpc>
              <a:spcPct val="90000"/>
            </a:lnSpc>
            <a:spcBef>
              <a:spcPct val="0"/>
            </a:spcBef>
            <a:spcAft>
              <a:spcPct val="35000"/>
            </a:spcAft>
            <a:buNone/>
          </a:pPr>
          <a:r>
            <a:rPr lang="en-GB" sz="1000" b="1" kern="1200" dirty="0">
              <a:latin typeface="Century Gothic" pitchFamily="34" charset="0"/>
            </a:rPr>
            <a:t>Categorisation of the uses into direct, indirect uses  and non-uses</a:t>
          </a:r>
        </a:p>
      </dsp:txBody>
      <dsp:txXfrm>
        <a:off x="4689754" y="1691163"/>
        <a:ext cx="1598611" cy="3095148"/>
      </dsp:txXfrm>
    </dsp:sp>
    <dsp:sp modelId="{CEE973B0-3CB7-4100-A090-554D06CA456A}">
      <dsp:nvSpPr>
        <dsp:cNvPr id="0" name=""/>
        <dsp:cNvSpPr/>
      </dsp:nvSpPr>
      <dsp:spPr>
        <a:xfrm>
          <a:off x="6410332" y="917905"/>
          <a:ext cx="583920" cy="583920"/>
        </a:xfrm>
        <a:prstGeom prst="ellipse">
          <a:avLst/>
        </a:prstGeom>
        <a:solidFill>
          <a:schemeClr val="accent6">
            <a:alpha val="90000"/>
            <a:hueOff val="0"/>
            <a:satOff val="0"/>
            <a:lumOff val="0"/>
            <a:alphaOff val="-4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8EE73C9F-BA4F-479F-8F42-0AC2340BDBAC}">
      <dsp:nvSpPr>
        <dsp:cNvPr id="0" name=""/>
        <dsp:cNvSpPr/>
      </dsp:nvSpPr>
      <dsp:spPr>
        <a:xfrm>
          <a:off x="5766858" y="1386267"/>
          <a:ext cx="1673294" cy="3400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407" tIns="0" rIns="0" bIns="0" numCol="1" spcCol="1270" anchor="t" anchorCtr="0">
          <a:noAutofit/>
        </a:bodyPr>
        <a:lstStyle/>
        <a:p>
          <a:pPr marL="0" lvl="0" indent="0" algn="l" defTabSz="444500">
            <a:lnSpc>
              <a:spcPct val="90000"/>
            </a:lnSpc>
            <a:spcBef>
              <a:spcPct val="0"/>
            </a:spcBef>
            <a:spcAft>
              <a:spcPct val="35000"/>
            </a:spcAft>
            <a:buNone/>
          </a:pPr>
          <a:r>
            <a:rPr lang="en-GB" sz="1000" b="1" kern="1200" dirty="0">
              <a:latin typeface="Century Gothic" pitchFamily="34" charset="0"/>
            </a:rPr>
            <a:t>Selection of valuation techniques based on data availability, types of uses existing information </a:t>
          </a:r>
        </a:p>
      </dsp:txBody>
      <dsp:txXfrm>
        <a:off x="5766858" y="1386267"/>
        <a:ext cx="1673294" cy="3400044"/>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52F891-7D5C-4664-95EF-6E5A9845EE62}" type="datetimeFigureOut">
              <a:rPr lang="en-US" smtClean="0"/>
              <a:t>1/29/2020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E6046D-FFA4-4E86-A8E5-AC945D585A23}" type="slidenum">
              <a:rPr lang="en-US" smtClean="0"/>
              <a:t>‹#›</a:t>
            </a:fld>
            <a:endParaRPr lang="en-US"/>
          </a:p>
        </p:txBody>
      </p:sp>
    </p:spTree>
    <p:extLst>
      <p:ext uri="{BB962C8B-B14F-4D97-AF65-F5344CB8AC3E}">
        <p14:creationId xmlns:p14="http://schemas.microsoft.com/office/powerpoint/2010/main" val="1567319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DFAA3E2-173E-4216-A6F0-D62A792FB8C2}" type="slidenum">
              <a:rPr kumimoji="0" lang="fr-FR"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fr-FR"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8791B55-8AA4-4A7E-9066-6037754759C3}" type="slidenum">
              <a:rPr kumimoji="0" lang="fr-FR"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fr-FR"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E102D00-647C-44E1-B229-B55FEA07EF8D}" type="slidenum">
              <a:rPr kumimoji="0" lang="fr-FR"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fr-FR"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9F149F-612F-4B78-A454-81014B5EB317}" type="slidenum">
              <a:rPr kumimoji="0" lang="fr-FR"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fr-FR"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737949E-F048-430A-9688-8162EE5CB4C1}" type="slidenum">
              <a:rPr kumimoji="0" lang="fr-FR"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fr-FR"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F7C89F0-024E-4EA8-A30C-B32AE953CCFA}" type="slidenum">
              <a:rPr kumimoji="0" lang="fr-FR"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fr-FR"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BEF0BB-1A12-4BBC-8F03-87A942B2C26F}" type="slidenum">
              <a:rPr kumimoji="0" lang="fr-FR"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fr-FR"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E9E60A2-8E5D-4903-A951-C42202F56EAD}" type="slidenum">
              <a:rPr kumimoji="0" lang="fr-FR"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fr-FR"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7C85AC3-67A0-4C3B-8572-1835DE32DDDA}" type="slidenum">
              <a:rPr kumimoji="0" lang="fr-FR"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fr-FR"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770592F-BB82-4607-81DC-FE909C56DB1E}" type="slidenum">
              <a:rPr kumimoji="0" lang="fr-FR"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fr-FR"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897DDCE-CDB6-4AF6-8FBA-D7A3B8AEC689}" type="slidenum">
              <a:rPr kumimoji="0" lang="fr-FR"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fr-FR"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7814A18-106E-4FA3-95B8-E1D6E845C321}" type="slidenum">
              <a:rPr kumimoji="0" lang="fr-FR"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fr-FR"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0A19A0A-4484-4492-AED2-A4700F40E4FA}" type="slidenum">
              <a:rPr kumimoji="0" lang="fr-FR"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kumimoji="0" lang="fr-FR"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941035B-C13E-409C-B6D8-039AA1C4FF9D}" type="slidenum">
              <a:rPr kumimoji="0" lang="fr-FR"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98</a:t>
            </a:fld>
            <a:endParaRPr kumimoji="0" lang="fr-FR"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59A4096-7E7D-484E-B9FB-89F5398B7E1A}" type="slidenum">
              <a:rPr kumimoji="0" lang="fr-FR"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99</a:t>
            </a:fld>
            <a:endParaRPr kumimoji="0" lang="fr-FR"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E2C2DC4-B7D7-4E18-9BAC-50A231C6C833}" type="slidenum">
              <a:rPr kumimoji="0" lang="fr-FR"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100</a:t>
            </a:fld>
            <a:endParaRPr kumimoji="0" lang="fr-FR"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2CE6067-C2CA-409B-99F8-FC78BE09410F}" type="slidenum">
              <a:rPr kumimoji="0" lang="fr-FR"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fr-FR"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CB678AF-06FD-4451-9752-B21CE66CFDFC}" type="slidenum">
              <a:rPr kumimoji="0" lang="fr-FR"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fr-FR"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07BC88B-9F2B-4EA0-A7DE-34C1BF7BBC6E}" type="slidenum">
              <a:rPr kumimoji="0" lang="fr-FR"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fr-FR"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139BA4B-44A0-4B1C-89E1-501CC09137C9}" type="slidenum">
              <a:rPr kumimoji="0" lang="fr-FR"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fr-FR"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746A7A9-5138-4E0B-A847-D68A452E66D7}" type="slidenum">
              <a:rPr kumimoji="0" lang="fr-FR"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fr-FR"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87FAF48-92E1-4BB8-AE3E-09365D37B3E6}" type="slidenum">
              <a:rPr kumimoji="0" lang="fr-FR"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fr-FR"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CC7D79A-18B8-4E37-AFD9-318978DBB7BD}" type="slidenum">
              <a:rPr kumimoji="0" lang="fr-FR"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fr-FR"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0535C48-0E0F-4BD1-A97B-20156F0C102E}" type="datetimeFigureOut">
              <a:rPr lang="en-GB"/>
              <a:pPr>
                <a:defRPr/>
              </a:pPr>
              <a:t>29/01/2020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963E1FD0-F3D1-4561-B9A4-54546CAB0E68}" type="slidenum">
              <a:rPr lang="en-GB" altLang="en-US"/>
              <a:pPr/>
              <a:t>‹#›</a:t>
            </a:fld>
            <a:endParaRPr lang="en-GB" altLang="en-US"/>
          </a:p>
        </p:txBody>
      </p:sp>
    </p:spTree>
    <p:extLst>
      <p:ext uri="{BB962C8B-B14F-4D97-AF65-F5344CB8AC3E}">
        <p14:creationId xmlns:p14="http://schemas.microsoft.com/office/powerpoint/2010/main" val="1551552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57CF407-751F-459F-8744-A31F1BE1D71D}" type="datetimeFigureOut">
              <a:rPr lang="en-GB"/>
              <a:pPr>
                <a:defRPr/>
              </a:pPr>
              <a:t>29/01/2020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0135875C-65D8-4C60-B732-4D31C737425B}" type="slidenum">
              <a:rPr lang="en-GB" altLang="en-US"/>
              <a:pPr/>
              <a:t>‹#›</a:t>
            </a:fld>
            <a:endParaRPr lang="en-GB" altLang="en-US"/>
          </a:p>
        </p:txBody>
      </p:sp>
    </p:spTree>
    <p:extLst>
      <p:ext uri="{BB962C8B-B14F-4D97-AF65-F5344CB8AC3E}">
        <p14:creationId xmlns:p14="http://schemas.microsoft.com/office/powerpoint/2010/main" val="71324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AC037E4-1238-48CE-AB73-27C196542A16}" type="datetimeFigureOut">
              <a:rPr lang="en-GB"/>
              <a:pPr>
                <a:defRPr/>
              </a:pPr>
              <a:t>29/01/2020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2C182332-398F-43AF-9B04-BF9480B9B92D}" type="slidenum">
              <a:rPr lang="en-GB" altLang="en-US"/>
              <a:pPr/>
              <a:t>‹#›</a:t>
            </a:fld>
            <a:endParaRPr lang="en-GB" altLang="en-US"/>
          </a:p>
        </p:txBody>
      </p:sp>
    </p:spTree>
    <p:extLst>
      <p:ext uri="{BB962C8B-B14F-4D97-AF65-F5344CB8AC3E}">
        <p14:creationId xmlns:p14="http://schemas.microsoft.com/office/powerpoint/2010/main" val="3688732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Tree>
    <p:extLst>
      <p:ext uri="{BB962C8B-B14F-4D97-AF65-F5344CB8AC3E}">
        <p14:creationId xmlns:p14="http://schemas.microsoft.com/office/powerpoint/2010/main" val="1944340003"/>
      </p:ext>
    </p:extLst>
  </p:cSld>
  <p:clrMapOvr>
    <a:masterClrMapping/>
  </p:clrMapOvr>
  <p:transition>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8376DBD8-8A31-4DD7-96F2-7F99DBC8A66B}" type="slidenum">
              <a:rPr lang="en-GB" altLang="en-US"/>
              <a:pPr/>
              <a:t>‹#›</a:t>
            </a:fld>
            <a:endParaRPr lang="en-GB" altLang="en-US"/>
          </a:p>
        </p:txBody>
      </p:sp>
    </p:spTree>
    <p:extLst>
      <p:ext uri="{BB962C8B-B14F-4D97-AF65-F5344CB8AC3E}">
        <p14:creationId xmlns:p14="http://schemas.microsoft.com/office/powerpoint/2010/main" val="1252774136"/>
      </p:ext>
    </p:extLst>
  </p:cSld>
  <p:clrMapOvr>
    <a:masterClrMapping/>
  </p:clrMapOvr>
  <p:transition>
    <p:cu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9DE7D6F7-B474-4459-84BE-AEAC2D24E803}" type="slidenum">
              <a:rPr lang="en-GB" altLang="en-US"/>
              <a:pPr/>
              <a:t>‹#›</a:t>
            </a:fld>
            <a:endParaRPr lang="en-GB" altLang="en-US"/>
          </a:p>
        </p:txBody>
      </p:sp>
    </p:spTree>
    <p:extLst>
      <p:ext uri="{BB962C8B-B14F-4D97-AF65-F5344CB8AC3E}">
        <p14:creationId xmlns:p14="http://schemas.microsoft.com/office/powerpoint/2010/main" val="1750215817"/>
      </p:ext>
    </p:extLst>
  </p:cSld>
  <p:clrMapOvr>
    <a:masterClrMapping/>
  </p:clrMapOvr>
  <p:transition>
    <p:cu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p:txBody>
          <a:bodyPr/>
          <a:lstStyle>
            <a:lvl1pPr>
              <a:defRPr/>
            </a:lvl1pPr>
          </a:lstStyle>
          <a:p>
            <a:pPr>
              <a:defRPr/>
            </a:pPr>
            <a:endParaRPr lang="en-GB"/>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15981762-5B8E-425D-8E52-CBFF9D8942C8}" type="slidenum">
              <a:rPr lang="en-GB" altLang="en-US"/>
              <a:pPr/>
              <a:t>‹#›</a:t>
            </a:fld>
            <a:endParaRPr lang="en-GB" altLang="en-US"/>
          </a:p>
        </p:txBody>
      </p:sp>
    </p:spTree>
    <p:extLst>
      <p:ext uri="{BB962C8B-B14F-4D97-AF65-F5344CB8AC3E}">
        <p14:creationId xmlns:p14="http://schemas.microsoft.com/office/powerpoint/2010/main" val="1510567755"/>
      </p:ext>
    </p:extLst>
  </p:cSld>
  <p:clrMapOvr>
    <a:masterClrMapping/>
  </p:clrMapOvr>
  <p:transition>
    <p:cu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GB"/>
          </a:p>
        </p:txBody>
      </p:sp>
      <p:sp>
        <p:nvSpPr>
          <p:cNvPr id="8" name="Rectangle 5"/>
          <p:cNvSpPr>
            <a:spLocks noGrp="1" noChangeArrowheads="1"/>
          </p:cNvSpPr>
          <p:nvPr>
            <p:ph type="ftr" sz="quarter" idx="11"/>
          </p:nvPr>
        </p:nvSpPr>
        <p:spPr/>
        <p:txBody>
          <a:bodyPr/>
          <a:lstStyle>
            <a:lvl1pPr>
              <a:defRPr/>
            </a:lvl1pPr>
          </a:lstStyle>
          <a:p>
            <a:pPr>
              <a:defRPr/>
            </a:pPr>
            <a:endParaRPr lang="en-GB"/>
          </a:p>
        </p:txBody>
      </p:sp>
      <p:sp>
        <p:nvSpPr>
          <p:cNvPr id="9"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417E0283-49EC-4C3A-B413-18272997ACA6}" type="slidenum">
              <a:rPr lang="en-GB" altLang="en-US"/>
              <a:pPr/>
              <a:t>‹#›</a:t>
            </a:fld>
            <a:endParaRPr lang="en-GB" altLang="en-US"/>
          </a:p>
        </p:txBody>
      </p:sp>
    </p:spTree>
    <p:extLst>
      <p:ext uri="{BB962C8B-B14F-4D97-AF65-F5344CB8AC3E}">
        <p14:creationId xmlns:p14="http://schemas.microsoft.com/office/powerpoint/2010/main" val="1500492776"/>
      </p:ext>
    </p:extLst>
  </p:cSld>
  <p:clrMapOvr>
    <a:masterClrMapping/>
  </p:clrMapOvr>
  <p:transition>
    <p:cu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GB"/>
          </a:p>
        </p:txBody>
      </p:sp>
      <p:sp>
        <p:nvSpPr>
          <p:cNvPr id="4" name="Rectangle 5"/>
          <p:cNvSpPr>
            <a:spLocks noGrp="1" noChangeArrowheads="1"/>
          </p:cNvSpPr>
          <p:nvPr>
            <p:ph type="ftr" sz="quarter" idx="11"/>
          </p:nvPr>
        </p:nvSpPr>
        <p:spPr/>
        <p:txBody>
          <a:bodyPr/>
          <a:lstStyle>
            <a:lvl1pPr>
              <a:defRPr/>
            </a:lvl1pPr>
          </a:lstStyle>
          <a:p>
            <a:pPr>
              <a:defRPr/>
            </a:pPr>
            <a:endParaRPr lang="en-GB"/>
          </a:p>
        </p:txBody>
      </p:sp>
      <p:sp>
        <p:nvSpPr>
          <p:cNvPr id="5"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4FD7679C-4230-41CC-8CA7-BF03C30B4A8F}" type="slidenum">
              <a:rPr lang="en-GB" altLang="en-US"/>
              <a:pPr/>
              <a:t>‹#›</a:t>
            </a:fld>
            <a:endParaRPr lang="en-GB" altLang="en-US"/>
          </a:p>
        </p:txBody>
      </p:sp>
    </p:spTree>
    <p:extLst>
      <p:ext uri="{BB962C8B-B14F-4D97-AF65-F5344CB8AC3E}">
        <p14:creationId xmlns:p14="http://schemas.microsoft.com/office/powerpoint/2010/main" val="101218262"/>
      </p:ext>
    </p:extLst>
  </p:cSld>
  <p:clrMapOvr>
    <a:masterClrMapping/>
  </p:clrMapOvr>
  <p:transition>
    <p:cu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a:p>
        </p:txBody>
      </p:sp>
      <p:sp>
        <p:nvSpPr>
          <p:cNvPr id="3" name="Rectangle 5"/>
          <p:cNvSpPr>
            <a:spLocks noGrp="1" noChangeArrowheads="1"/>
          </p:cNvSpPr>
          <p:nvPr>
            <p:ph type="ftr" sz="quarter" idx="11"/>
          </p:nvPr>
        </p:nvSpPr>
        <p:spPr/>
        <p:txBody>
          <a:bodyPr/>
          <a:lstStyle>
            <a:lvl1pPr>
              <a:defRPr/>
            </a:lvl1pPr>
          </a:lstStyle>
          <a:p>
            <a:pPr>
              <a:defRPr/>
            </a:pPr>
            <a:endParaRPr lang="en-GB"/>
          </a:p>
        </p:txBody>
      </p:sp>
      <p:sp>
        <p:nvSpPr>
          <p:cNvPr id="4"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6537252E-EF5B-4163-9296-C593E6F70DEB}" type="slidenum">
              <a:rPr lang="en-GB" altLang="en-US"/>
              <a:pPr/>
              <a:t>‹#›</a:t>
            </a:fld>
            <a:endParaRPr lang="en-GB" altLang="en-US"/>
          </a:p>
        </p:txBody>
      </p:sp>
    </p:spTree>
    <p:extLst>
      <p:ext uri="{BB962C8B-B14F-4D97-AF65-F5344CB8AC3E}">
        <p14:creationId xmlns:p14="http://schemas.microsoft.com/office/powerpoint/2010/main" val="3243524898"/>
      </p:ext>
    </p:extLst>
  </p:cSld>
  <p:clrMapOvr>
    <a:masterClrMapping/>
  </p:clrMapOvr>
  <p:transition>
    <p:cu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p:txBody>
          <a:bodyPr/>
          <a:lstStyle>
            <a:lvl1pPr>
              <a:defRPr/>
            </a:lvl1pPr>
          </a:lstStyle>
          <a:p>
            <a:pPr>
              <a:defRPr/>
            </a:pPr>
            <a:endParaRPr lang="en-GB"/>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7824E371-A1CC-4B18-BC17-81765B8AF390}" type="slidenum">
              <a:rPr lang="en-GB" altLang="en-US"/>
              <a:pPr/>
              <a:t>‹#›</a:t>
            </a:fld>
            <a:endParaRPr lang="en-GB" altLang="en-US"/>
          </a:p>
        </p:txBody>
      </p:sp>
    </p:spTree>
    <p:extLst>
      <p:ext uri="{BB962C8B-B14F-4D97-AF65-F5344CB8AC3E}">
        <p14:creationId xmlns:p14="http://schemas.microsoft.com/office/powerpoint/2010/main" val="3129965559"/>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97DB24D-40F7-4DE6-BF77-CDCF9E218790}" type="datetimeFigureOut">
              <a:rPr lang="en-GB"/>
              <a:pPr>
                <a:defRPr/>
              </a:pPr>
              <a:t>29/01/2020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74A5E423-31FA-42C2-A2F7-EABFF5F171BF}" type="slidenum">
              <a:rPr lang="en-GB" altLang="en-US"/>
              <a:pPr/>
              <a:t>‹#›</a:t>
            </a:fld>
            <a:endParaRPr lang="en-GB" altLang="en-US"/>
          </a:p>
        </p:txBody>
      </p:sp>
    </p:spTree>
    <p:extLst>
      <p:ext uri="{BB962C8B-B14F-4D97-AF65-F5344CB8AC3E}">
        <p14:creationId xmlns:p14="http://schemas.microsoft.com/office/powerpoint/2010/main" val="844547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p:txBody>
          <a:bodyPr/>
          <a:lstStyle>
            <a:lvl1pPr>
              <a:defRPr/>
            </a:lvl1pPr>
          </a:lstStyle>
          <a:p>
            <a:pPr>
              <a:defRPr/>
            </a:pPr>
            <a:endParaRPr lang="en-GB"/>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3FC15501-7E1A-44A0-8EAA-7B4DDBFBC23F}" type="slidenum">
              <a:rPr lang="en-GB" altLang="en-US"/>
              <a:pPr/>
              <a:t>‹#›</a:t>
            </a:fld>
            <a:endParaRPr lang="en-GB" altLang="en-US"/>
          </a:p>
        </p:txBody>
      </p:sp>
    </p:spTree>
    <p:extLst>
      <p:ext uri="{BB962C8B-B14F-4D97-AF65-F5344CB8AC3E}">
        <p14:creationId xmlns:p14="http://schemas.microsoft.com/office/powerpoint/2010/main" val="1314521210"/>
      </p:ext>
    </p:extLst>
  </p:cSld>
  <p:clrMapOvr>
    <a:masterClrMapping/>
  </p:clrMapOvr>
  <p:transition>
    <p:cu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A5D09689-AC8B-40F2-BE6E-D2CDC8929FB3}" type="slidenum">
              <a:rPr lang="en-GB" altLang="en-US"/>
              <a:pPr/>
              <a:t>‹#›</a:t>
            </a:fld>
            <a:endParaRPr lang="en-GB" altLang="en-US"/>
          </a:p>
        </p:txBody>
      </p:sp>
    </p:spTree>
    <p:extLst>
      <p:ext uri="{BB962C8B-B14F-4D97-AF65-F5344CB8AC3E}">
        <p14:creationId xmlns:p14="http://schemas.microsoft.com/office/powerpoint/2010/main" val="664030935"/>
      </p:ext>
    </p:extLst>
  </p:cSld>
  <p:clrMapOvr>
    <a:masterClrMapping/>
  </p:clrMapOvr>
  <p:transition>
    <p:cu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74286A3A-292F-4438-BE91-27187B59DD24}" type="slidenum">
              <a:rPr lang="en-GB" altLang="en-US"/>
              <a:pPr/>
              <a:t>‹#›</a:t>
            </a:fld>
            <a:endParaRPr lang="en-GB" altLang="en-US"/>
          </a:p>
        </p:txBody>
      </p:sp>
    </p:spTree>
    <p:extLst>
      <p:ext uri="{BB962C8B-B14F-4D97-AF65-F5344CB8AC3E}">
        <p14:creationId xmlns:p14="http://schemas.microsoft.com/office/powerpoint/2010/main" val="2779392145"/>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F5C7745-30A9-48D0-9BB0-AF995E30A8F1}" type="datetimeFigureOut">
              <a:rPr lang="en-GB"/>
              <a:pPr>
                <a:defRPr/>
              </a:pPr>
              <a:t>29/01/2020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F5A02764-FD2D-4678-9E62-3074A9AE1F28}" type="slidenum">
              <a:rPr lang="en-GB" altLang="en-US"/>
              <a:pPr/>
              <a:t>‹#›</a:t>
            </a:fld>
            <a:endParaRPr lang="en-GB" altLang="en-US"/>
          </a:p>
        </p:txBody>
      </p:sp>
    </p:spTree>
    <p:extLst>
      <p:ext uri="{BB962C8B-B14F-4D97-AF65-F5344CB8AC3E}">
        <p14:creationId xmlns:p14="http://schemas.microsoft.com/office/powerpoint/2010/main" val="4221840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7219F6C-20A4-4E6E-A032-4CA35DFD8967}" type="datetimeFigureOut">
              <a:rPr lang="en-GB"/>
              <a:pPr>
                <a:defRPr/>
              </a:pPr>
              <a:t>29/01/2020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920B61B7-481A-44CD-AC93-8F2386FAA417}" type="slidenum">
              <a:rPr lang="en-GB" altLang="en-US"/>
              <a:pPr/>
              <a:t>‹#›</a:t>
            </a:fld>
            <a:endParaRPr lang="en-GB" altLang="en-US"/>
          </a:p>
        </p:txBody>
      </p:sp>
    </p:spTree>
    <p:extLst>
      <p:ext uri="{BB962C8B-B14F-4D97-AF65-F5344CB8AC3E}">
        <p14:creationId xmlns:p14="http://schemas.microsoft.com/office/powerpoint/2010/main" val="1784460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CFCC623-28F1-417B-AF83-785322DEFCB8}" type="datetimeFigureOut">
              <a:rPr lang="en-GB"/>
              <a:pPr>
                <a:defRPr/>
              </a:pPr>
              <a:t>29/01/2020</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8EEA6509-509D-4736-94D3-FC87955CC6DB}" type="slidenum">
              <a:rPr lang="en-GB" altLang="en-US"/>
              <a:pPr/>
              <a:t>‹#›</a:t>
            </a:fld>
            <a:endParaRPr lang="en-GB" altLang="en-US"/>
          </a:p>
        </p:txBody>
      </p:sp>
    </p:spTree>
    <p:extLst>
      <p:ext uri="{BB962C8B-B14F-4D97-AF65-F5344CB8AC3E}">
        <p14:creationId xmlns:p14="http://schemas.microsoft.com/office/powerpoint/2010/main" val="2698936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BEED694-00A0-4B82-B359-F6D8CE0DF3E5}" type="datetimeFigureOut">
              <a:rPr lang="en-GB"/>
              <a:pPr>
                <a:defRPr/>
              </a:pPr>
              <a:t>29/01/2020</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B2E11E1C-8E2C-42AB-BE38-27AE89F81DBC}" type="slidenum">
              <a:rPr lang="en-GB" altLang="en-US"/>
              <a:pPr/>
              <a:t>‹#›</a:t>
            </a:fld>
            <a:endParaRPr lang="en-GB" altLang="en-US"/>
          </a:p>
        </p:txBody>
      </p:sp>
    </p:spTree>
    <p:extLst>
      <p:ext uri="{BB962C8B-B14F-4D97-AF65-F5344CB8AC3E}">
        <p14:creationId xmlns:p14="http://schemas.microsoft.com/office/powerpoint/2010/main" val="2715313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C4F3EF9-C9C6-49F0-93C2-18677113AF93}" type="datetimeFigureOut">
              <a:rPr lang="en-GB"/>
              <a:pPr>
                <a:defRPr/>
              </a:pPr>
              <a:t>29/01/2020</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35F1DEA7-4698-42FC-984C-87F46A627796}" type="slidenum">
              <a:rPr lang="en-GB" altLang="en-US"/>
              <a:pPr/>
              <a:t>‹#›</a:t>
            </a:fld>
            <a:endParaRPr lang="en-GB" altLang="en-US"/>
          </a:p>
        </p:txBody>
      </p:sp>
    </p:spTree>
    <p:extLst>
      <p:ext uri="{BB962C8B-B14F-4D97-AF65-F5344CB8AC3E}">
        <p14:creationId xmlns:p14="http://schemas.microsoft.com/office/powerpoint/2010/main" val="468549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C3E7988-E4EC-4808-A220-0AA2D42CA82B}" type="datetimeFigureOut">
              <a:rPr lang="en-GB"/>
              <a:pPr>
                <a:defRPr/>
              </a:pPr>
              <a:t>29/01/2020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F223696D-425B-4C55-87CF-02CE38254677}" type="slidenum">
              <a:rPr lang="en-GB" altLang="en-US"/>
              <a:pPr/>
              <a:t>‹#›</a:t>
            </a:fld>
            <a:endParaRPr lang="en-GB" altLang="en-US"/>
          </a:p>
        </p:txBody>
      </p:sp>
    </p:spTree>
    <p:extLst>
      <p:ext uri="{BB962C8B-B14F-4D97-AF65-F5344CB8AC3E}">
        <p14:creationId xmlns:p14="http://schemas.microsoft.com/office/powerpoint/2010/main" val="4036479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8045728-236C-410A-8F3D-C324DEE8D911}" type="datetimeFigureOut">
              <a:rPr lang="en-GB"/>
              <a:pPr>
                <a:defRPr/>
              </a:pPr>
              <a:t>29/01/2020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84E52FFF-AFB0-4C37-911E-3FFF493DF1CD}" type="slidenum">
              <a:rPr lang="en-GB" altLang="en-US"/>
              <a:pPr/>
              <a:t>‹#›</a:t>
            </a:fld>
            <a:endParaRPr lang="en-GB" altLang="en-US"/>
          </a:p>
        </p:txBody>
      </p:sp>
    </p:spTree>
    <p:extLst>
      <p:ext uri="{BB962C8B-B14F-4D97-AF65-F5344CB8AC3E}">
        <p14:creationId xmlns:p14="http://schemas.microsoft.com/office/powerpoint/2010/main" val="1586409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pPr>
              <a:defRPr/>
            </a:pPr>
            <a:fld id="{1552856A-97F8-4222-B360-EC5EBD7A0A83}" type="datetimeFigureOut">
              <a:rPr lang="en-GB"/>
              <a:pPr>
                <a:defRPr/>
              </a:pPr>
              <a:t>29/01/2020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1A7B3CF6-A3E7-4816-A98C-0B895B7065BC}"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Times New Roman" pitchFamily="18" charset="0"/>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Times New Roman" pitchFamily="18" charset="0"/>
              </a:defRPr>
            </a:lvl1pPr>
          </a:lstStyle>
          <a:p>
            <a:pPr>
              <a:defRPr/>
            </a:pPr>
            <a:endParaRPr lang="en-GB"/>
          </a:p>
        </p:txBody>
      </p:sp>
      <p:sp>
        <p:nvSpPr>
          <p:cNvPr id="1032" name="Text Box 8"/>
          <p:cNvSpPr txBox="1">
            <a:spLocks noChangeArrowheads="1"/>
          </p:cNvSpPr>
          <p:nvPr userDrawn="1"/>
        </p:nvSpPr>
        <p:spPr bwMode="auto">
          <a:xfrm>
            <a:off x="0" y="6381750"/>
            <a:ext cx="9144000" cy="222250"/>
          </a:xfrm>
          <a:prstGeom prst="rect">
            <a:avLst/>
          </a:prstGeom>
          <a:solidFill>
            <a:srgbClr val="6F1060"/>
          </a:solidFill>
          <a:ln w="9525">
            <a:noFill/>
            <a:miter lim="800000"/>
            <a:headEnd/>
            <a:tailEnd/>
          </a:ln>
          <a:effectLst/>
        </p:spPr>
        <p:txBody>
          <a:bodyPr wrap="none" bIns="189000"/>
          <a:lstStyle/>
          <a:p>
            <a:pPr algn="r">
              <a:spcBef>
                <a:spcPct val="50000"/>
              </a:spcBef>
              <a:defRPr/>
            </a:pPr>
            <a:endParaRPr lang="en-GB" sz="900" dirty="0">
              <a:solidFill>
                <a:schemeClr val="bg1"/>
              </a:solidFill>
              <a:latin typeface="Arial" charset="0"/>
            </a:endParaRPr>
          </a:p>
        </p:txBody>
      </p:sp>
    </p:spTree>
    <p:extLst>
      <p:ext uri="{BB962C8B-B14F-4D97-AF65-F5344CB8AC3E}">
        <p14:creationId xmlns:p14="http://schemas.microsoft.com/office/powerpoint/2010/main" val="4017512260"/>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Lst>
  <p:transition>
    <p:cut/>
  </p:transition>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Gill Sans MT" pitchFamily="34" charset="0"/>
        </a:defRPr>
      </a:lvl2pPr>
      <a:lvl3pPr algn="ctr" rtl="0" eaLnBrk="0" fontAlgn="base" hangingPunct="0">
        <a:spcBef>
          <a:spcPct val="0"/>
        </a:spcBef>
        <a:spcAft>
          <a:spcPct val="0"/>
        </a:spcAft>
        <a:defRPr sz="3300">
          <a:solidFill>
            <a:schemeClr val="tx2"/>
          </a:solidFill>
          <a:latin typeface="Gill Sans MT" pitchFamily="34" charset="0"/>
        </a:defRPr>
      </a:lvl3pPr>
      <a:lvl4pPr algn="ctr" rtl="0" eaLnBrk="0" fontAlgn="base" hangingPunct="0">
        <a:spcBef>
          <a:spcPct val="0"/>
        </a:spcBef>
        <a:spcAft>
          <a:spcPct val="0"/>
        </a:spcAft>
        <a:defRPr sz="3300">
          <a:solidFill>
            <a:schemeClr val="tx2"/>
          </a:solidFill>
          <a:latin typeface="Gill Sans MT" pitchFamily="34" charset="0"/>
        </a:defRPr>
      </a:lvl4pPr>
      <a:lvl5pPr algn="ctr" rtl="0" eaLnBrk="0" fontAlgn="base" hangingPunct="0">
        <a:spcBef>
          <a:spcPct val="0"/>
        </a:spcBef>
        <a:spcAft>
          <a:spcPct val="0"/>
        </a:spcAft>
        <a:defRPr sz="3300">
          <a:solidFill>
            <a:schemeClr val="tx2"/>
          </a:solidFill>
          <a:latin typeface="Gill Sans MT" pitchFamily="34" charset="0"/>
        </a:defRPr>
      </a:lvl5pPr>
      <a:lvl6pPr marL="342900" algn="ctr" rtl="0" fontAlgn="base">
        <a:spcBef>
          <a:spcPct val="0"/>
        </a:spcBef>
        <a:spcAft>
          <a:spcPct val="0"/>
        </a:spcAft>
        <a:defRPr sz="3300">
          <a:solidFill>
            <a:schemeClr val="tx2"/>
          </a:solidFill>
          <a:latin typeface="Gill Sans MT" pitchFamily="34" charset="0"/>
        </a:defRPr>
      </a:lvl6pPr>
      <a:lvl7pPr marL="685800" algn="ctr" rtl="0" fontAlgn="base">
        <a:spcBef>
          <a:spcPct val="0"/>
        </a:spcBef>
        <a:spcAft>
          <a:spcPct val="0"/>
        </a:spcAft>
        <a:defRPr sz="3300">
          <a:solidFill>
            <a:schemeClr val="tx2"/>
          </a:solidFill>
          <a:latin typeface="Gill Sans MT" pitchFamily="34" charset="0"/>
        </a:defRPr>
      </a:lvl7pPr>
      <a:lvl8pPr marL="1028700" algn="ctr" rtl="0" fontAlgn="base">
        <a:spcBef>
          <a:spcPct val="0"/>
        </a:spcBef>
        <a:spcAft>
          <a:spcPct val="0"/>
        </a:spcAft>
        <a:defRPr sz="3300">
          <a:solidFill>
            <a:schemeClr val="tx2"/>
          </a:solidFill>
          <a:latin typeface="Gill Sans MT" pitchFamily="34" charset="0"/>
        </a:defRPr>
      </a:lvl8pPr>
      <a:lvl9pPr marL="1371600" algn="ctr" rtl="0" fontAlgn="base">
        <a:spcBef>
          <a:spcPct val="0"/>
        </a:spcBef>
        <a:spcAft>
          <a:spcPct val="0"/>
        </a:spcAft>
        <a:defRPr sz="3300">
          <a:solidFill>
            <a:schemeClr val="tx2"/>
          </a:solidFill>
          <a:latin typeface="Gill Sans MT" pitchFamily="34"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ChangeArrowheads="1"/>
          </p:cNvSpPr>
          <p:nvPr/>
        </p:nvSpPr>
        <p:spPr bwMode="auto">
          <a:xfrm>
            <a:off x="457200" y="2667000"/>
            <a:ext cx="8229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3200" b="1" dirty="0">
                <a:solidFill>
                  <a:srgbClr val="0070C0"/>
                </a:solidFill>
                <a:latin typeface="+mj-lt"/>
              </a:rPr>
              <a:t>2. Environmental Valuation Methods</a:t>
            </a:r>
            <a:endParaRPr lang="en-US" altLang="en-US" sz="3200" b="1" dirty="0">
              <a:solidFill>
                <a:srgbClr val="0070C0"/>
              </a:solidFill>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457200"/>
            <a:ext cx="8477250" cy="6172200"/>
          </a:xfrm>
        </p:spPr>
        <p:txBody>
          <a:bodyPr rtlCol="0">
            <a:noAutofit/>
          </a:bodyPr>
          <a:lstStyle/>
          <a:p>
            <a:pPr marL="82296" indent="0" eaLnBrk="1" fontAlgn="auto" hangingPunct="1">
              <a:spcAft>
                <a:spcPts val="0"/>
              </a:spcAft>
              <a:buFont typeface="Wingdings 2" pitchFamily="18" charset="2"/>
              <a:buNone/>
              <a:defRPr/>
            </a:pPr>
            <a:r>
              <a:rPr lang="en-GB" sz="2400" dirty="0">
                <a:latin typeface="Verdana" pitchFamily="34" charset="0"/>
                <a:ea typeface="Verdana" pitchFamily="34" charset="0"/>
                <a:cs typeface="Verdana" pitchFamily="34" charset="0"/>
              </a:rPr>
              <a:t>3) To </a:t>
            </a:r>
            <a:r>
              <a:rPr lang="en-GB" sz="2400" b="1" dirty="0">
                <a:latin typeface="Verdana" pitchFamily="34" charset="0"/>
                <a:ea typeface="Verdana" pitchFamily="34" charset="0"/>
                <a:cs typeface="Verdana" pitchFamily="34" charset="0"/>
              </a:rPr>
              <a:t>integrate</a:t>
            </a:r>
            <a:r>
              <a:rPr lang="en-GB" sz="2400" dirty="0">
                <a:latin typeface="Verdana" pitchFamily="34" charset="0"/>
                <a:ea typeface="Verdana" pitchFamily="34" charset="0"/>
                <a:cs typeface="Verdana" pitchFamily="34" charset="0"/>
              </a:rPr>
              <a:t> values of environmental goods and service in </a:t>
            </a:r>
            <a:r>
              <a:rPr lang="en-GB" sz="2400" b="1" u="sng" dirty="0">
                <a:latin typeface="Verdana" pitchFamily="34" charset="0"/>
                <a:ea typeface="Verdana" pitchFamily="34" charset="0"/>
                <a:cs typeface="Verdana" pitchFamily="34" charset="0"/>
              </a:rPr>
              <a:t>decision making.</a:t>
            </a:r>
            <a:r>
              <a:rPr lang="en-GB" sz="2400" dirty="0">
                <a:latin typeface="Verdana" pitchFamily="34" charset="0"/>
                <a:ea typeface="Verdana" pitchFamily="34" charset="0"/>
                <a:cs typeface="Verdana" pitchFamily="34" charset="0"/>
              </a:rPr>
              <a:t> </a:t>
            </a:r>
          </a:p>
          <a:p>
            <a:pPr marL="82296" indent="0" eaLnBrk="1" fontAlgn="auto" hangingPunct="1">
              <a:spcAft>
                <a:spcPts val="0"/>
              </a:spcAft>
              <a:buFont typeface="Wingdings 2" pitchFamily="18" charset="2"/>
              <a:buNone/>
              <a:defRPr/>
            </a:pPr>
            <a:endParaRPr lang="en-GB" sz="1800" dirty="0">
              <a:latin typeface="Verdana" pitchFamily="34" charset="0"/>
              <a:ea typeface="Verdana" pitchFamily="34" charset="0"/>
              <a:cs typeface="Verdana" pitchFamily="34" charset="0"/>
            </a:endParaRPr>
          </a:p>
          <a:p>
            <a:pPr algn="just" eaLnBrk="1" fontAlgn="auto" hangingPunct="1">
              <a:spcAft>
                <a:spcPts val="0"/>
              </a:spcAft>
              <a:buFont typeface="Wingdings" pitchFamily="2" charset="2"/>
              <a:buChar char="ü"/>
              <a:defRPr/>
            </a:pPr>
            <a:r>
              <a:rPr lang="en-US" sz="2000" dirty="0">
                <a:latin typeface="Verdana" pitchFamily="34" charset="0"/>
                <a:ea typeface="Verdana" pitchFamily="34" charset="0"/>
                <a:cs typeface="Verdana" pitchFamily="34" charset="0"/>
              </a:rPr>
              <a:t>Means of evaluating the trade-offs involved in environmental </a:t>
            </a:r>
            <a:r>
              <a:rPr lang="en-US" sz="2000" u="sng" dirty="0">
                <a:latin typeface="Verdana" pitchFamily="34" charset="0"/>
                <a:ea typeface="Verdana" pitchFamily="34" charset="0"/>
                <a:cs typeface="Verdana" pitchFamily="34" charset="0"/>
              </a:rPr>
              <a:t>policy choices</a:t>
            </a:r>
            <a:r>
              <a:rPr lang="en-US" sz="2000" dirty="0">
                <a:latin typeface="Verdana" pitchFamily="34" charset="0"/>
                <a:ea typeface="Verdana" pitchFamily="34" charset="0"/>
                <a:cs typeface="Verdana" pitchFamily="34" charset="0"/>
              </a:rPr>
              <a:t>.</a:t>
            </a:r>
          </a:p>
          <a:p>
            <a:pPr algn="just" eaLnBrk="1" fontAlgn="auto" hangingPunct="1">
              <a:spcAft>
                <a:spcPts val="0"/>
              </a:spcAft>
              <a:buFont typeface="Wingdings" pitchFamily="2" charset="2"/>
              <a:buChar char="ü"/>
              <a:defRPr/>
            </a:pPr>
            <a:endParaRPr lang="en-US" sz="1800" dirty="0">
              <a:latin typeface="Verdana" pitchFamily="34" charset="0"/>
              <a:ea typeface="Verdana" pitchFamily="34" charset="0"/>
              <a:cs typeface="Verdana" pitchFamily="34" charset="0"/>
            </a:endParaRPr>
          </a:p>
          <a:p>
            <a:pPr lvl="1" algn="just" eaLnBrk="1" fontAlgn="auto" hangingPunct="1">
              <a:spcAft>
                <a:spcPts val="0"/>
              </a:spcAft>
              <a:buFont typeface="Verdana" pitchFamily="34" charset="0"/>
              <a:buNone/>
              <a:defRPr/>
            </a:pPr>
            <a:r>
              <a:rPr lang="en-US" sz="2000" b="1" u="sng" dirty="0">
                <a:latin typeface="Verdana" pitchFamily="34" charset="0"/>
                <a:ea typeface="Verdana" pitchFamily="34" charset="0"/>
                <a:cs typeface="Verdana" pitchFamily="34" charset="0"/>
              </a:rPr>
              <a:t>e.g1.</a:t>
            </a:r>
            <a:r>
              <a:rPr lang="en-US" sz="2000" b="1" dirty="0">
                <a:latin typeface="Verdana" pitchFamily="34" charset="0"/>
                <a:ea typeface="Verdana" pitchFamily="34" charset="0"/>
                <a:cs typeface="Verdana" pitchFamily="34" charset="0"/>
              </a:rPr>
              <a:t> Lake Tana case</a:t>
            </a:r>
          </a:p>
          <a:p>
            <a:pPr lvl="1" algn="just" eaLnBrk="1" fontAlgn="auto" hangingPunct="1">
              <a:spcAft>
                <a:spcPts val="0"/>
              </a:spcAft>
              <a:buFont typeface="Verdana" pitchFamily="34" charset="0"/>
              <a:buNone/>
              <a:defRPr/>
            </a:pPr>
            <a:endParaRPr lang="en-US" sz="1800" dirty="0">
              <a:latin typeface="Verdana" pitchFamily="34" charset="0"/>
              <a:ea typeface="Verdana" pitchFamily="34" charset="0"/>
              <a:cs typeface="Verdana" pitchFamily="34" charset="0"/>
            </a:endParaRPr>
          </a:p>
          <a:p>
            <a:pPr lvl="1" algn="just" eaLnBrk="1" fontAlgn="auto" hangingPunct="1">
              <a:spcAft>
                <a:spcPts val="0"/>
              </a:spcAft>
              <a:buFont typeface="Verdana" pitchFamily="34" charset="0"/>
              <a:buNone/>
              <a:defRPr/>
            </a:pPr>
            <a:r>
              <a:rPr lang="en-US" sz="2000" dirty="0">
                <a:latin typeface="Verdana" pitchFamily="34" charset="0"/>
                <a:ea typeface="Verdana" pitchFamily="34" charset="0"/>
                <a:cs typeface="Verdana" pitchFamily="34" charset="0"/>
              </a:rPr>
              <a:t>a) </a:t>
            </a:r>
            <a:r>
              <a:rPr lang="en-US" sz="2000" b="1" dirty="0">
                <a:latin typeface="Verdana" pitchFamily="34" charset="0"/>
                <a:ea typeface="Verdana" pitchFamily="34" charset="0"/>
                <a:cs typeface="Verdana" pitchFamily="34" charset="0"/>
              </a:rPr>
              <a:t>Investing against Sedimentation</a:t>
            </a:r>
            <a:r>
              <a:rPr lang="en-US" sz="2000" dirty="0">
                <a:latin typeface="Verdana" pitchFamily="34" charset="0"/>
                <a:ea typeface="Verdana" pitchFamily="34" charset="0"/>
                <a:cs typeface="Verdana" pitchFamily="34" charset="0"/>
              </a:rPr>
              <a:t> of Lakes and Hydroelectric power plants </a:t>
            </a:r>
          </a:p>
          <a:p>
            <a:pPr lvl="1" algn="just" eaLnBrk="1" fontAlgn="auto" hangingPunct="1">
              <a:spcAft>
                <a:spcPts val="0"/>
              </a:spcAft>
              <a:buFont typeface="Verdana" pitchFamily="34" charset="0"/>
              <a:buNone/>
              <a:defRPr/>
            </a:pPr>
            <a:endParaRPr lang="en-US" sz="1800" dirty="0">
              <a:latin typeface="Verdana" pitchFamily="34" charset="0"/>
              <a:ea typeface="Verdana" pitchFamily="34" charset="0"/>
              <a:cs typeface="Verdana" pitchFamily="34" charset="0"/>
            </a:endParaRPr>
          </a:p>
          <a:p>
            <a:pPr lvl="1" algn="just" eaLnBrk="1" fontAlgn="auto" hangingPunct="1">
              <a:spcAft>
                <a:spcPts val="0"/>
              </a:spcAft>
              <a:buFont typeface="Verdana" pitchFamily="34" charset="0"/>
              <a:buNone/>
              <a:defRPr/>
            </a:pPr>
            <a:r>
              <a:rPr lang="en-US" sz="2000" dirty="0">
                <a:latin typeface="Verdana" pitchFamily="34" charset="0"/>
                <a:ea typeface="Verdana" pitchFamily="34" charset="0"/>
                <a:cs typeface="Verdana" pitchFamily="34" charset="0"/>
              </a:rPr>
              <a:t>                     ………vis-à-vis……… </a:t>
            </a:r>
          </a:p>
          <a:p>
            <a:pPr lvl="1" algn="just" eaLnBrk="1" fontAlgn="auto" hangingPunct="1">
              <a:spcAft>
                <a:spcPts val="0"/>
              </a:spcAft>
              <a:buFont typeface="Verdana" pitchFamily="34" charset="0"/>
              <a:buNone/>
              <a:defRPr/>
            </a:pPr>
            <a:endParaRPr lang="en-US" sz="1800" b="1" dirty="0">
              <a:latin typeface="Verdana" pitchFamily="34" charset="0"/>
              <a:ea typeface="Verdana" pitchFamily="34" charset="0"/>
              <a:cs typeface="Verdana" pitchFamily="34" charset="0"/>
            </a:endParaRPr>
          </a:p>
          <a:p>
            <a:pPr lvl="1" algn="just" eaLnBrk="1" fontAlgn="auto" hangingPunct="1">
              <a:spcAft>
                <a:spcPts val="0"/>
              </a:spcAft>
              <a:buFont typeface="Verdana" pitchFamily="34" charset="0"/>
              <a:buNone/>
              <a:defRPr/>
            </a:pPr>
            <a:r>
              <a:rPr lang="en-US" sz="2000" b="1" dirty="0">
                <a:latin typeface="Verdana" pitchFamily="34" charset="0"/>
                <a:ea typeface="Verdana" pitchFamily="34" charset="0"/>
                <a:cs typeface="Verdana" pitchFamily="34" charset="0"/>
              </a:rPr>
              <a:t>b) Investing on conservation of upstream biodiversity? </a:t>
            </a:r>
          </a:p>
          <a:p>
            <a:pPr lvl="1" algn="just" eaLnBrk="1" fontAlgn="auto" hangingPunct="1">
              <a:spcAft>
                <a:spcPts val="0"/>
              </a:spcAft>
              <a:buFont typeface="Verdana" pitchFamily="34" charset="0"/>
              <a:buNone/>
              <a:defRPr/>
            </a:pPr>
            <a:endParaRPr lang="en-US" sz="1800" b="1" dirty="0">
              <a:latin typeface="Verdana" pitchFamily="34" charset="0"/>
              <a:ea typeface="Verdana" pitchFamily="34" charset="0"/>
              <a:cs typeface="Verdana" pitchFamily="34" charset="0"/>
            </a:endParaRPr>
          </a:p>
          <a:p>
            <a:pPr lvl="1" algn="just" eaLnBrk="1" fontAlgn="auto" hangingPunct="1">
              <a:spcAft>
                <a:spcPts val="0"/>
              </a:spcAft>
              <a:buNone/>
              <a:defRPr/>
            </a:pPr>
            <a:r>
              <a:rPr lang="en-US" sz="1600" dirty="0">
                <a:latin typeface="Verdana" pitchFamily="34" charset="0"/>
                <a:ea typeface="Verdana" pitchFamily="34" charset="0"/>
                <a:cs typeface="Verdana" pitchFamily="34" charset="0"/>
              </a:rPr>
              <a:t>=&gt;</a:t>
            </a:r>
            <a:r>
              <a:rPr lang="en-US" sz="2000" dirty="0">
                <a:latin typeface="Verdana" pitchFamily="34" charset="0"/>
                <a:ea typeface="Verdana" pitchFamily="34" charset="0"/>
                <a:cs typeface="Verdana" pitchFamily="34" charset="0"/>
              </a:rPr>
              <a:t>Which policy option would be </a:t>
            </a:r>
            <a:r>
              <a:rPr lang="en-US" sz="2000" u="sng" dirty="0">
                <a:latin typeface="Verdana" pitchFamily="34" charset="0"/>
                <a:ea typeface="Verdana" pitchFamily="34" charset="0"/>
                <a:cs typeface="Verdana" pitchFamily="34" charset="0"/>
              </a:rPr>
              <a:t>sustainable,</a:t>
            </a:r>
            <a:r>
              <a:rPr lang="en-US" sz="2000" dirty="0">
                <a:latin typeface="Verdana" pitchFamily="34" charset="0"/>
                <a:ea typeface="Verdana" pitchFamily="34" charset="0"/>
                <a:cs typeface="Verdana" pitchFamily="34" charset="0"/>
              </a:rPr>
              <a:t> </a:t>
            </a:r>
            <a:r>
              <a:rPr lang="en-US" sz="2000" u="sng" dirty="0">
                <a:latin typeface="Verdana" pitchFamily="34" charset="0"/>
                <a:ea typeface="Verdana" pitchFamily="34" charset="0"/>
                <a:cs typeface="Verdana" pitchFamily="34" charset="0"/>
              </a:rPr>
              <a:t>less costly</a:t>
            </a:r>
            <a:r>
              <a:rPr lang="en-US" sz="2000" dirty="0">
                <a:latin typeface="Verdana" pitchFamily="34" charset="0"/>
                <a:ea typeface="Verdana" pitchFamily="34" charset="0"/>
                <a:cs typeface="Verdana" pitchFamily="34" charset="0"/>
              </a:rPr>
              <a:t>, and </a:t>
            </a:r>
            <a:r>
              <a:rPr lang="en-US" sz="2000" u="sng" dirty="0">
                <a:latin typeface="Verdana" pitchFamily="34" charset="0"/>
                <a:ea typeface="Verdana" pitchFamily="34" charset="0"/>
                <a:cs typeface="Verdana" pitchFamily="34" charset="0"/>
              </a:rPr>
              <a:t>with positive multiplier effects</a:t>
            </a:r>
            <a:r>
              <a:rPr lang="en-US" sz="2000" dirty="0">
                <a:latin typeface="Verdana" pitchFamily="34" charset="0"/>
                <a:ea typeface="Verdana" pitchFamily="34" charset="0"/>
                <a:cs typeface="Verdana" pitchFamily="34" charset="0"/>
              </a:rPr>
              <a:t>?</a:t>
            </a:r>
            <a:endParaRPr lang="en-US" sz="1600" b="1" dirty="0">
              <a:latin typeface="Verdana" pitchFamily="34" charset="0"/>
              <a:ea typeface="Verdana" pitchFamily="34" charset="0"/>
              <a:cs typeface="Verdana" pitchFamily="34"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ChangeArrowheads="1"/>
          </p:cNvSpPr>
          <p:nvPr/>
        </p:nvSpPr>
        <p:spPr bwMode="auto">
          <a:xfrm>
            <a:off x="1259681" y="1916833"/>
            <a:ext cx="6640116" cy="3896990"/>
          </a:xfrm>
          <a:prstGeom prst="rect">
            <a:avLst/>
          </a:prstGeom>
          <a:noFill/>
          <a:ln>
            <a:noFill/>
          </a:ln>
          <a:extLst/>
        </p:spPr>
        <p:txBody>
          <a:bodyPr/>
          <a:lstStyle>
            <a:lvl1pPr marL="342900" indent="-3429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669925" indent="-3254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022350" indent="-3508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766763" lvl="2" indent="-263129" defTabSz="685800">
              <a:lnSpc>
                <a:spcPct val="125000"/>
              </a:lnSpc>
              <a:spcBef>
                <a:spcPts val="0"/>
              </a:spcBef>
              <a:buClr>
                <a:srgbClr val="00CC99"/>
              </a:buClr>
              <a:buSzTx/>
              <a:buFont typeface="Wingdings 2" panose="05020102010507070707" pitchFamily="18" charset="2"/>
              <a:buChar char="P"/>
              <a:defRPr/>
            </a:pPr>
            <a:r>
              <a:rPr lang="en-US" sz="2100" dirty="0">
                <a:solidFill>
                  <a:srgbClr val="000000"/>
                </a:solidFill>
                <a:latin typeface="Gill Sans MT"/>
                <a:cs typeface="+mn-cs"/>
              </a:rPr>
              <a:t>Uncertainties exist within the value coefficients </a:t>
            </a:r>
          </a:p>
          <a:p>
            <a:pPr marL="766763" lvl="2" indent="-263129" defTabSz="685800">
              <a:lnSpc>
                <a:spcPct val="125000"/>
              </a:lnSpc>
              <a:spcBef>
                <a:spcPts val="0"/>
              </a:spcBef>
              <a:buClr>
                <a:srgbClr val="00CC99"/>
              </a:buClr>
              <a:buSzTx/>
              <a:buFont typeface="Wingdings 2" panose="05020102010507070707" pitchFamily="18" charset="2"/>
              <a:buChar char="P"/>
              <a:defRPr/>
            </a:pPr>
            <a:r>
              <a:rPr lang="en-US" sz="2100" dirty="0">
                <a:solidFill>
                  <a:srgbClr val="000000"/>
                </a:solidFill>
                <a:latin typeface="Gill Sans MT"/>
                <a:cs typeface="+mn-cs"/>
              </a:rPr>
              <a:t>Use of those biomes/LULC as proxies for our local context since these biomes/LULC classes are not perfect matches</a:t>
            </a:r>
          </a:p>
          <a:p>
            <a:pPr marL="766763" lvl="2" indent="-263129" defTabSz="685800">
              <a:lnSpc>
                <a:spcPct val="125000"/>
              </a:lnSpc>
              <a:spcBef>
                <a:spcPts val="0"/>
              </a:spcBef>
              <a:buClr>
                <a:srgbClr val="00CC99"/>
              </a:buClr>
              <a:buSzTx/>
              <a:buFont typeface="Wingdings 2" panose="05020102010507070707" pitchFamily="18" charset="2"/>
              <a:buChar char="P"/>
              <a:defRPr/>
            </a:pPr>
            <a:r>
              <a:rPr lang="en-US" sz="2100" dirty="0">
                <a:solidFill>
                  <a:srgbClr val="000000"/>
                </a:solidFill>
                <a:latin typeface="Gill Sans MT"/>
                <a:cs typeface="+mn-cs"/>
              </a:rPr>
              <a:t> Ecosystem service value coefficients assume spatial homogeneity of services within LULC</a:t>
            </a:r>
          </a:p>
          <a:p>
            <a:pPr marL="766763" lvl="2" indent="-263129" defTabSz="685800">
              <a:lnSpc>
                <a:spcPct val="125000"/>
              </a:lnSpc>
              <a:spcBef>
                <a:spcPts val="0"/>
              </a:spcBef>
              <a:buClr>
                <a:srgbClr val="00CC99"/>
              </a:buClr>
              <a:buSzTx/>
              <a:buFont typeface="Wingdings 2" panose="05020102010507070707" pitchFamily="18" charset="2"/>
              <a:buChar char="P"/>
              <a:defRPr/>
            </a:pPr>
            <a:r>
              <a:rPr lang="en-US" sz="2100" dirty="0">
                <a:solidFill>
                  <a:srgbClr val="000000"/>
                </a:solidFill>
                <a:latin typeface="Gill Sans MT"/>
                <a:cs typeface="+mn-cs"/>
              </a:rPr>
              <a:t>May under/over estimate ESV  </a:t>
            </a:r>
          </a:p>
        </p:txBody>
      </p:sp>
      <p:sp>
        <p:nvSpPr>
          <p:cNvPr id="48131" name="Rectangle 2"/>
          <p:cNvSpPr>
            <a:spLocks noGrp="1" noChangeArrowheads="1"/>
          </p:cNvSpPr>
          <p:nvPr>
            <p:ph type="title"/>
          </p:nvPr>
        </p:nvSpPr>
        <p:spPr>
          <a:xfrm>
            <a:off x="1360886" y="1131095"/>
            <a:ext cx="6359128" cy="473869"/>
          </a:xfrm>
        </p:spPr>
        <p:txBody>
          <a:bodyPr>
            <a:normAutofit fontScale="90000"/>
          </a:bodyPr>
          <a:lstStyle/>
          <a:p>
            <a:pPr>
              <a:defRPr/>
            </a:pPr>
            <a:r>
              <a:rPr lang="en-US" altLang="en-US" dirty="0">
                <a:sym typeface="Wingdings 2" panose="05020102010507070707" pitchFamily="18" charset="2"/>
              </a:rPr>
              <a:t>Limitations of the method   </a:t>
            </a:r>
            <a:endParaRPr lang="fr-FR" altLang="en-US" dirty="0"/>
          </a:p>
        </p:txBody>
      </p:sp>
      <p:sp>
        <p:nvSpPr>
          <p:cNvPr id="64516" name="Rectangle 2"/>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
        <p:nvSpPr>
          <p:cNvPr id="64517" name="Rectangle 4"/>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
        <p:nvSpPr>
          <p:cNvPr id="64518" name="Rectangle 6"/>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
        <p:nvSpPr>
          <p:cNvPr id="64519" name="Rectangle 2"/>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
        <p:nvSpPr>
          <p:cNvPr id="64520" name="Rectangle 2"/>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
        <p:nvSpPr>
          <p:cNvPr id="64521" name="Rectangle 4"/>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
        <p:nvSpPr>
          <p:cNvPr id="64522" name="Rectangle 6"/>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Tree>
  </p:cSld>
  <p:clrMapOvr>
    <a:masterClrMapping/>
  </p:clrMapOvr>
  <p:transition>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609600"/>
            <a:ext cx="8477250" cy="5638800"/>
          </a:xfrm>
        </p:spPr>
        <p:txBody>
          <a:bodyPr rtlCol="0">
            <a:noAutofit/>
          </a:bodyPr>
          <a:lstStyle/>
          <a:p>
            <a:pPr algn="just" eaLnBrk="1" fontAlgn="auto" hangingPunct="1">
              <a:spcAft>
                <a:spcPts val="0"/>
              </a:spcAft>
              <a:buFont typeface="Wingdings" pitchFamily="2" charset="2"/>
              <a:buChar char="ü"/>
              <a:defRPr/>
            </a:pPr>
            <a:r>
              <a:rPr lang="en-US" sz="2000" dirty="0">
                <a:latin typeface="Verdana" pitchFamily="34" charset="0"/>
                <a:ea typeface="Verdana" pitchFamily="34" charset="0"/>
                <a:cs typeface="Verdana" pitchFamily="34" charset="0"/>
              </a:rPr>
              <a:t>Assessment of </a:t>
            </a:r>
            <a:r>
              <a:rPr lang="en-US" sz="2000" b="1" dirty="0">
                <a:latin typeface="Verdana" pitchFamily="34" charset="0"/>
                <a:ea typeface="Verdana" pitchFamily="34" charset="0"/>
                <a:cs typeface="Verdana" pitchFamily="34" charset="0"/>
              </a:rPr>
              <a:t>benefits</a:t>
            </a:r>
            <a:r>
              <a:rPr lang="en-US" sz="2000" dirty="0">
                <a:latin typeface="Verdana" pitchFamily="34" charset="0"/>
                <a:ea typeface="Verdana" pitchFamily="34" charset="0"/>
                <a:cs typeface="Verdana" pitchFamily="34" charset="0"/>
              </a:rPr>
              <a:t> and </a:t>
            </a:r>
            <a:r>
              <a:rPr lang="en-US" sz="2000" b="1" dirty="0">
                <a:latin typeface="Verdana" pitchFamily="34" charset="0"/>
                <a:ea typeface="Verdana" pitchFamily="34" charset="0"/>
                <a:cs typeface="Verdana" pitchFamily="34" charset="0"/>
              </a:rPr>
              <a:t>costs</a:t>
            </a:r>
            <a:r>
              <a:rPr lang="en-US" sz="2000" dirty="0">
                <a:latin typeface="Verdana" pitchFamily="34" charset="0"/>
                <a:ea typeface="Verdana" pitchFamily="34" charset="0"/>
                <a:cs typeface="Verdana" pitchFamily="34" charset="0"/>
              </a:rPr>
              <a:t> should be available to policymakers in choosing among alternative policy options.</a:t>
            </a:r>
          </a:p>
          <a:p>
            <a:pPr algn="just" eaLnBrk="1" fontAlgn="auto" hangingPunct="1">
              <a:spcAft>
                <a:spcPts val="0"/>
              </a:spcAft>
              <a:buFont typeface="Wingdings" pitchFamily="2" charset="2"/>
              <a:buChar char="ü"/>
              <a:defRPr/>
            </a:pPr>
            <a:endParaRPr lang="en-US" sz="2400" dirty="0">
              <a:latin typeface="Verdana" pitchFamily="34" charset="0"/>
              <a:ea typeface="Verdana" pitchFamily="34" charset="0"/>
              <a:cs typeface="Verdana" pitchFamily="34" charset="0"/>
            </a:endParaRPr>
          </a:p>
          <a:p>
            <a:pPr lvl="1" algn="just" eaLnBrk="1" fontAlgn="auto" hangingPunct="1">
              <a:spcAft>
                <a:spcPts val="0"/>
              </a:spcAft>
              <a:buFont typeface="Verdana" pitchFamily="34" charset="0"/>
              <a:buNone/>
              <a:defRPr/>
            </a:pPr>
            <a:r>
              <a:rPr lang="en-US" sz="2000" b="1" u="sng" dirty="0">
                <a:latin typeface="Verdana" pitchFamily="34" charset="0"/>
                <a:ea typeface="Verdana" pitchFamily="34" charset="0"/>
                <a:cs typeface="Verdana" pitchFamily="34" charset="0"/>
              </a:rPr>
              <a:t>e.g2</a:t>
            </a:r>
            <a:r>
              <a:rPr lang="en-US" sz="2000" u="sng" dirty="0">
                <a:latin typeface="Verdana" pitchFamily="34" charset="0"/>
                <a:ea typeface="Verdana" pitchFamily="34" charset="0"/>
                <a:cs typeface="Verdana" pitchFamily="34" charset="0"/>
              </a:rPr>
              <a:t>.</a:t>
            </a:r>
            <a:r>
              <a:rPr lang="en-US" sz="2000" dirty="0">
                <a:latin typeface="Verdana" pitchFamily="34" charset="0"/>
                <a:ea typeface="Verdana" pitchFamily="34" charset="0"/>
                <a:cs typeface="Verdana" pitchFamily="34" charset="0"/>
              </a:rPr>
              <a:t> </a:t>
            </a:r>
            <a:r>
              <a:rPr lang="en-US" sz="2000" b="1" dirty="0">
                <a:latin typeface="Verdana" pitchFamily="34" charset="0"/>
                <a:ea typeface="Verdana" pitchFamily="34" charset="0"/>
                <a:cs typeface="Verdana" pitchFamily="34" charset="0"/>
              </a:rPr>
              <a:t>Dire </a:t>
            </a:r>
            <a:r>
              <a:rPr lang="en-US" sz="2000" b="1" dirty="0" err="1">
                <a:latin typeface="Verdana" pitchFamily="34" charset="0"/>
                <a:ea typeface="Verdana" pitchFamily="34" charset="0"/>
                <a:cs typeface="Verdana" pitchFamily="34" charset="0"/>
              </a:rPr>
              <a:t>Dawa</a:t>
            </a:r>
            <a:r>
              <a:rPr lang="en-US" sz="2000" b="1" dirty="0">
                <a:latin typeface="Verdana" pitchFamily="34" charset="0"/>
                <a:ea typeface="Verdana" pitchFamily="34" charset="0"/>
                <a:cs typeface="Verdana" pitchFamily="34" charset="0"/>
              </a:rPr>
              <a:t> case </a:t>
            </a:r>
            <a:r>
              <a:rPr lang="en-US" sz="2000" dirty="0">
                <a:latin typeface="Verdana" pitchFamily="34" charset="0"/>
                <a:ea typeface="Verdana" pitchFamily="34" charset="0"/>
                <a:cs typeface="Verdana" pitchFamily="34" charset="0"/>
              </a:rPr>
              <a:t>in 2000E.C</a:t>
            </a:r>
          </a:p>
          <a:p>
            <a:pPr lvl="1" algn="just" eaLnBrk="1" fontAlgn="auto" hangingPunct="1">
              <a:spcAft>
                <a:spcPts val="0"/>
              </a:spcAft>
              <a:buFont typeface="Verdana" pitchFamily="34" charset="0"/>
              <a:buNone/>
              <a:defRPr/>
            </a:pPr>
            <a:endParaRPr lang="en-US" sz="2000" dirty="0">
              <a:latin typeface="Verdana" pitchFamily="34" charset="0"/>
              <a:ea typeface="Verdana" pitchFamily="34" charset="0"/>
              <a:cs typeface="Verdana" pitchFamily="34" charset="0"/>
            </a:endParaRPr>
          </a:p>
          <a:p>
            <a:pPr marL="914400" lvl="1" indent="-457200" algn="just" eaLnBrk="1" fontAlgn="auto" hangingPunct="1">
              <a:spcAft>
                <a:spcPts val="0"/>
              </a:spcAft>
              <a:buFont typeface="Verdana" pitchFamily="34" charset="0"/>
              <a:buAutoNum type="alphaLcParenR"/>
              <a:defRPr/>
            </a:pPr>
            <a:r>
              <a:rPr lang="en-US" sz="2000" b="1" dirty="0">
                <a:latin typeface="Verdana" pitchFamily="34" charset="0"/>
                <a:ea typeface="Verdana" pitchFamily="34" charset="0"/>
                <a:cs typeface="Verdana" pitchFamily="34" charset="0"/>
              </a:rPr>
              <a:t>Government investing on mountain ecosystem </a:t>
            </a:r>
            <a:r>
              <a:rPr lang="en-US" sz="2000" dirty="0">
                <a:latin typeface="Verdana" pitchFamily="34" charset="0"/>
                <a:ea typeface="Verdana" pitchFamily="34" charset="0"/>
                <a:cs typeface="Verdana" pitchFamily="34" charset="0"/>
              </a:rPr>
              <a:t>(SWC) </a:t>
            </a:r>
          </a:p>
          <a:p>
            <a:pPr marL="457200" lvl="1" indent="0" algn="just" eaLnBrk="1" fontAlgn="auto" hangingPunct="1">
              <a:spcAft>
                <a:spcPts val="0"/>
              </a:spcAft>
              <a:buNone/>
              <a:defRPr/>
            </a:pPr>
            <a:endParaRPr lang="en-US" sz="2000" dirty="0">
              <a:latin typeface="Verdana" pitchFamily="34" charset="0"/>
              <a:ea typeface="Verdana" pitchFamily="34" charset="0"/>
              <a:cs typeface="Verdana" pitchFamily="34" charset="0"/>
            </a:endParaRPr>
          </a:p>
          <a:p>
            <a:pPr marL="457200" lvl="1" indent="0" algn="just" eaLnBrk="1" fontAlgn="auto" hangingPunct="1">
              <a:spcAft>
                <a:spcPts val="0"/>
              </a:spcAft>
              <a:buNone/>
              <a:defRPr/>
            </a:pPr>
            <a:r>
              <a:rPr lang="en-US" sz="2000" dirty="0">
                <a:latin typeface="Verdana" pitchFamily="34" charset="0"/>
                <a:ea typeface="Verdana" pitchFamily="34" charset="0"/>
                <a:cs typeface="Verdana" pitchFamily="34" charset="0"/>
              </a:rPr>
              <a:t>                 vis-à-vis </a:t>
            </a:r>
          </a:p>
          <a:p>
            <a:pPr marL="457200" lvl="1" indent="0" algn="just" eaLnBrk="1" fontAlgn="auto" hangingPunct="1">
              <a:spcAft>
                <a:spcPts val="0"/>
              </a:spcAft>
              <a:buNone/>
              <a:defRPr/>
            </a:pPr>
            <a:endParaRPr lang="en-US" sz="2000" b="1" dirty="0">
              <a:latin typeface="Verdana" pitchFamily="34" charset="0"/>
              <a:ea typeface="Verdana" pitchFamily="34" charset="0"/>
              <a:cs typeface="Verdana" pitchFamily="34" charset="0"/>
            </a:endParaRPr>
          </a:p>
          <a:p>
            <a:pPr marL="457200" lvl="1" indent="0" algn="just" eaLnBrk="1" fontAlgn="auto" hangingPunct="1">
              <a:spcAft>
                <a:spcPts val="0"/>
              </a:spcAft>
              <a:buNone/>
              <a:defRPr/>
            </a:pPr>
            <a:r>
              <a:rPr lang="en-US" sz="2000" b="1" dirty="0">
                <a:latin typeface="Verdana" pitchFamily="34" charset="0"/>
                <a:ea typeface="Verdana" pitchFamily="34" charset="0"/>
                <a:cs typeface="Verdana" pitchFamily="34" charset="0"/>
              </a:rPr>
              <a:t>b) Huge Flood control investments? </a:t>
            </a:r>
          </a:p>
          <a:p>
            <a:pPr marL="457200" lvl="1" indent="0" algn="just" eaLnBrk="1" fontAlgn="auto" hangingPunct="1">
              <a:spcAft>
                <a:spcPts val="0"/>
              </a:spcAft>
              <a:buNone/>
              <a:defRPr/>
            </a:pPr>
            <a:endParaRPr lang="en-US" sz="2000" b="1" dirty="0">
              <a:latin typeface="Verdana" pitchFamily="34" charset="0"/>
              <a:ea typeface="Verdana" pitchFamily="34" charset="0"/>
              <a:cs typeface="Verdana" pitchFamily="34" charset="0"/>
            </a:endParaRPr>
          </a:p>
          <a:p>
            <a:pPr marL="514350" indent="-457200" algn="just" eaLnBrk="1" fontAlgn="auto" hangingPunct="1">
              <a:spcAft>
                <a:spcPts val="0"/>
              </a:spcAft>
              <a:buNone/>
              <a:defRPr/>
            </a:pPr>
            <a:r>
              <a:rPr lang="en-US" sz="2200" dirty="0">
                <a:latin typeface="Verdana" pitchFamily="34" charset="0"/>
                <a:ea typeface="Verdana" pitchFamily="34" charset="0"/>
                <a:cs typeface="Verdana" pitchFamily="34" charset="0"/>
              </a:rPr>
              <a:t>  </a:t>
            </a:r>
            <a:r>
              <a:rPr lang="en-US" sz="1800" dirty="0">
                <a:latin typeface="Verdana" pitchFamily="34" charset="0"/>
                <a:ea typeface="Verdana" pitchFamily="34" charset="0"/>
                <a:cs typeface="Verdana" pitchFamily="34" charset="0"/>
              </a:rPr>
              <a:t>=&gt;Which policy choice would have been </a:t>
            </a:r>
            <a:r>
              <a:rPr lang="en-US" sz="1800" u="sng" dirty="0">
                <a:latin typeface="Verdana" pitchFamily="34" charset="0"/>
                <a:ea typeface="Verdana" pitchFamily="34" charset="0"/>
                <a:cs typeface="Verdana" pitchFamily="34" charset="0"/>
              </a:rPr>
              <a:t>sustainable</a:t>
            </a:r>
            <a:r>
              <a:rPr lang="en-US" sz="1800" dirty="0">
                <a:latin typeface="Verdana" pitchFamily="34" charset="0"/>
                <a:ea typeface="Verdana" pitchFamily="34" charset="0"/>
                <a:cs typeface="Verdana" pitchFamily="34" charset="0"/>
              </a:rPr>
              <a:t> and </a:t>
            </a:r>
            <a:r>
              <a:rPr lang="en-US" sz="1800" u="sng" dirty="0">
                <a:latin typeface="Verdana" pitchFamily="34" charset="0"/>
                <a:ea typeface="Verdana" pitchFamily="34" charset="0"/>
                <a:cs typeface="Verdana" pitchFamily="34" charset="0"/>
              </a:rPr>
              <a:t>less costly</a:t>
            </a:r>
            <a:r>
              <a:rPr lang="en-US" sz="1800" dirty="0">
                <a:latin typeface="Verdana" pitchFamily="34" charset="0"/>
                <a:ea typeface="Verdana" pitchFamily="34" charset="0"/>
                <a:cs typeface="Verdana" pitchFamily="34" charset="0"/>
              </a:rPr>
              <a:t>?</a:t>
            </a:r>
            <a:endParaRPr lang="en-US" sz="22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278663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609600"/>
            <a:ext cx="8477250" cy="5638800"/>
          </a:xfrm>
        </p:spPr>
        <p:txBody>
          <a:bodyPr rtlCol="0">
            <a:noAutofit/>
          </a:bodyPr>
          <a:lstStyle/>
          <a:p>
            <a:pPr marL="0" indent="0" algn="just" eaLnBrk="1" fontAlgn="auto" hangingPunct="1">
              <a:spcAft>
                <a:spcPts val="0"/>
              </a:spcAft>
              <a:buNone/>
              <a:defRPr/>
            </a:pPr>
            <a:r>
              <a:rPr lang="en-US" sz="2400" dirty="0">
                <a:latin typeface="Verdana" panose="020B0604030504040204" pitchFamily="34" charset="0"/>
                <a:ea typeface="Verdana" panose="020B0604030504040204" pitchFamily="34" charset="0"/>
                <a:cs typeface="Verdana" panose="020B0604030504040204" pitchFamily="34" charset="0"/>
              </a:rPr>
              <a:t>4) </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Provide a stimulus to conserve the </a:t>
            </a:r>
            <a:r>
              <a:rPr lang="en-US" sz="2400" b="1" dirty="0">
                <a:solidFill>
                  <a:srgbClr val="000000"/>
                </a:solidFill>
                <a:latin typeface="Verdana" panose="020B0604030504040204" pitchFamily="34" charset="0"/>
                <a:ea typeface="Verdana" panose="020B0604030504040204" pitchFamily="34" charset="0"/>
                <a:cs typeface="Verdana" panose="020B0604030504040204" pitchFamily="34" charset="0"/>
              </a:rPr>
              <a:t>ecosystems</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 that offer the </a:t>
            </a:r>
            <a:r>
              <a:rPr lang="en-US" sz="2400" b="1" dirty="0">
                <a:solidFill>
                  <a:srgbClr val="00B050"/>
                </a:solidFill>
                <a:latin typeface="Verdana" panose="020B0604030504040204" pitchFamily="34" charset="0"/>
                <a:ea typeface="Verdana" panose="020B0604030504040204" pitchFamily="34" charset="0"/>
                <a:cs typeface="Verdana" panose="020B0604030504040204" pitchFamily="34" charset="0"/>
              </a:rPr>
              <a:t>most valuable services</a:t>
            </a:r>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a:t>
            </a:r>
            <a:endParaRPr lang="en-US" altLang="en-US" sz="2400" dirty="0">
              <a:solidFill>
                <a:srgbClr val="000000"/>
              </a:solidFill>
              <a:latin typeface="Verdana" panose="020B0604030504040204" pitchFamily="34" charset="0"/>
              <a:ea typeface="Verdana" panose="020B0604030504040204" pitchFamily="34" charset="0"/>
              <a:cs typeface="Verdana" panose="020B0604030504040204" pitchFamily="34" charset="0"/>
              <a:sym typeface="Wingdings 2" panose="05020102010507070707" pitchFamily="18" charset="2"/>
            </a:endParaRPr>
          </a:p>
        </p:txBody>
      </p:sp>
    </p:spTree>
    <p:extLst>
      <p:ext uri="{BB962C8B-B14F-4D97-AF65-F5344CB8AC3E}">
        <p14:creationId xmlns:p14="http://schemas.microsoft.com/office/powerpoint/2010/main" val="2068774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40202" y="838200"/>
            <a:ext cx="8534400" cy="868362"/>
          </a:xfrm>
        </p:spPr>
        <p:txBody>
          <a:bodyPr/>
          <a:lstStyle/>
          <a:p>
            <a:pPr eaLnBrk="1" hangingPunct="1"/>
            <a:r>
              <a:rPr lang="en-US" altLang="en-US" sz="3200" b="1" dirty="0"/>
              <a:t>2.3 How can we measure/quantify ecosystem services?</a:t>
            </a:r>
            <a:endParaRPr lang="en-GB" altLang="en-US" sz="3200" b="1" dirty="0"/>
          </a:p>
        </p:txBody>
      </p:sp>
      <p:sp>
        <p:nvSpPr>
          <p:cNvPr id="9219" name="Content Placeholder 2"/>
          <p:cNvSpPr>
            <a:spLocks noGrp="1"/>
          </p:cNvSpPr>
          <p:nvPr>
            <p:ph idx="1"/>
          </p:nvPr>
        </p:nvSpPr>
        <p:spPr>
          <a:xfrm>
            <a:off x="630702" y="2286000"/>
            <a:ext cx="8153400" cy="3200400"/>
          </a:xfrm>
        </p:spPr>
        <p:txBody>
          <a:bodyPr/>
          <a:lstStyle/>
          <a:p>
            <a:pPr eaLnBrk="1" hangingPunct="1"/>
            <a:r>
              <a:rPr lang="en-GB" altLang="en-US" dirty="0"/>
              <a:t>The value of ecosystems can be estimated using </a:t>
            </a:r>
            <a:r>
              <a:rPr lang="en-GB" altLang="en-US" b="1" dirty="0"/>
              <a:t>total economic value (TEV)</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414EAC-F19F-45B0-A6AE-AE80605E1FD6}"/>
              </a:ext>
            </a:extLst>
          </p:cNvPr>
          <p:cNvPicPr>
            <a:picLocks noChangeAspect="1" noChangeArrowheads="1"/>
          </p:cNvPicPr>
          <p:nvPr>
            <p:extLst/>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9518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457200" y="1219200"/>
            <a:ext cx="8153400" cy="5334000"/>
          </a:xfrm>
        </p:spPr>
        <p:txBody>
          <a:bodyPr/>
          <a:lstStyle/>
          <a:p>
            <a:pPr eaLnBrk="1" hangingPunct="1"/>
            <a:r>
              <a:rPr lang="en-GB" altLang="en-US" sz="2800" b="1" dirty="0"/>
              <a:t>TEV = Use values +Non-use values </a:t>
            </a:r>
          </a:p>
          <a:p>
            <a:pPr lvl="1" eaLnBrk="1" hangingPunct="1"/>
            <a:r>
              <a:rPr lang="en-US" altLang="en-US" dirty="0">
                <a:cs typeface="Times New Roman" panose="02020603050405020304" pitchFamily="18" charset="0"/>
              </a:rPr>
              <a:t>Use Value= Direct use + Indirect use</a:t>
            </a:r>
          </a:p>
          <a:p>
            <a:pPr lvl="2" eaLnBrk="1" hangingPunct="1"/>
            <a:r>
              <a:rPr lang="en-US" altLang="en-US" b="1" dirty="0">
                <a:cs typeface="Times New Roman" panose="02020603050405020304" pitchFamily="18" charset="0"/>
              </a:rPr>
              <a:t>Direct use </a:t>
            </a:r>
            <a:r>
              <a:rPr lang="en-US" altLang="en-US" dirty="0">
                <a:cs typeface="Times New Roman" panose="02020603050405020304" pitchFamily="18" charset="0"/>
              </a:rPr>
              <a:t>= Consumptive and Non-consumptive</a:t>
            </a:r>
          </a:p>
          <a:p>
            <a:pPr lvl="2" eaLnBrk="1" hangingPunct="1"/>
            <a:r>
              <a:rPr lang="en-US" altLang="en-US" b="1" dirty="0">
                <a:cs typeface="Times New Roman" panose="02020603050405020304" pitchFamily="18" charset="0"/>
              </a:rPr>
              <a:t>Indirect use </a:t>
            </a:r>
            <a:r>
              <a:rPr lang="en-US" altLang="en-US" dirty="0">
                <a:cs typeface="Times New Roman" panose="02020603050405020304" pitchFamily="18" charset="0"/>
              </a:rPr>
              <a:t>= Maintenance of the hydrological system, climatic stabilization (carbon sequestration) and soil stabilization  </a:t>
            </a:r>
            <a:endParaRPr lang="en-GB" altLang="en-US" dirty="0"/>
          </a:p>
          <a:p>
            <a:pPr lvl="1" eaLnBrk="1" hangingPunct="1"/>
            <a:r>
              <a:rPr lang="en-US" altLang="en-US" dirty="0">
                <a:cs typeface="Times New Roman" panose="02020603050405020304" pitchFamily="18" charset="0"/>
              </a:rPr>
              <a:t>Non-use value = </a:t>
            </a:r>
            <a:r>
              <a:rPr lang="en-US" altLang="en-US" sz="2400" dirty="0">
                <a:cs typeface="Times New Roman" panose="02020603050405020304" pitchFamily="18" charset="0"/>
              </a:rPr>
              <a:t>Bequest value + Existence  value 				     + Option values</a:t>
            </a:r>
          </a:p>
        </p:txBody>
      </p:sp>
    </p:spTree>
    <p:extLst>
      <p:ext uri="{BB962C8B-B14F-4D97-AF65-F5344CB8AC3E}">
        <p14:creationId xmlns:p14="http://schemas.microsoft.com/office/powerpoint/2010/main" val="3639034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685800" y="1295400"/>
            <a:ext cx="7867650" cy="4800600"/>
          </a:xfrm>
        </p:spPr>
        <p:txBody>
          <a:bodyPr/>
          <a:lstStyle/>
          <a:p>
            <a:pPr eaLnBrk="1" hangingPunct="1"/>
            <a:r>
              <a:rPr lang="en-US" altLang="en-US" b="1" dirty="0">
                <a:cs typeface="Times New Roman" panose="02020603050405020304" pitchFamily="18" charset="0"/>
              </a:rPr>
              <a:t>Use value: </a:t>
            </a:r>
            <a:r>
              <a:rPr lang="en-US" altLang="en-US" dirty="0">
                <a:cs typeface="Times New Roman" panose="02020603050405020304" pitchFamily="18" charset="0"/>
              </a:rPr>
              <a:t>represents the utility enjoyed by people who directly use some of the environmental goods and services (usually presently).</a:t>
            </a:r>
          </a:p>
          <a:p>
            <a:pPr eaLnBrk="1" hangingPunct="1"/>
            <a:endParaRPr lang="en-US" altLang="en-US" dirty="0">
              <a:cs typeface="Times New Roman" panose="02020603050405020304" pitchFamily="18" charset="0"/>
            </a:endParaRPr>
          </a:p>
          <a:p>
            <a:pPr lvl="1" eaLnBrk="1" hangingPunct="1"/>
            <a:r>
              <a:rPr lang="en-US" altLang="en-US" dirty="0">
                <a:cs typeface="Times New Roman" panose="02020603050405020304" pitchFamily="18" charset="0"/>
              </a:rPr>
              <a:t>e.g.  a bird sanctuary yields use value to bird watchers</a:t>
            </a:r>
            <a:endParaRPr lang="en-US"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838200" y="1371600"/>
            <a:ext cx="8077200" cy="4800600"/>
          </a:xfrm>
        </p:spPr>
        <p:txBody>
          <a:bodyPr/>
          <a:lstStyle/>
          <a:p>
            <a:pPr eaLnBrk="1" hangingPunct="1"/>
            <a:r>
              <a:rPr lang="en-US" altLang="en-US" b="1" dirty="0">
                <a:cs typeface="Times New Roman" panose="02020603050405020304" pitchFamily="18" charset="0"/>
              </a:rPr>
              <a:t>Non-use values</a:t>
            </a:r>
            <a:r>
              <a:rPr lang="en-US" altLang="en-US" dirty="0">
                <a:cs typeface="Times New Roman" panose="02020603050405020304" pitchFamily="18" charset="0"/>
              </a:rPr>
              <a:t>: reflect value that people assign to aspects of the natural environment that they care about but do not use.  </a:t>
            </a:r>
          </a:p>
          <a:p>
            <a:pPr eaLnBrk="1" hangingPunct="1"/>
            <a:r>
              <a:rPr lang="en-US" altLang="en-US" dirty="0">
                <a:cs typeface="Times New Roman" panose="02020603050405020304" pitchFamily="18" charset="0"/>
              </a:rPr>
              <a:t>Also known as </a:t>
            </a:r>
            <a:r>
              <a:rPr lang="en-US" altLang="en-US" i="1" dirty="0">
                <a:cs typeface="Times New Roman" panose="02020603050405020304" pitchFamily="18" charset="0"/>
              </a:rPr>
              <a:t>passive-use val</a:t>
            </a:r>
            <a:r>
              <a:rPr lang="en-US" altLang="en-US" dirty="0">
                <a:cs typeface="Times New Roman" panose="02020603050405020304" pitchFamily="18" charset="0"/>
              </a:rPr>
              <a:t>ues or </a:t>
            </a:r>
            <a:r>
              <a:rPr lang="en-US" altLang="en-US" i="1" dirty="0">
                <a:cs typeface="Times New Roman" panose="02020603050405020304" pitchFamily="18" charset="0"/>
              </a:rPr>
              <a:t>existence values</a:t>
            </a:r>
            <a:endParaRPr lang="en-US" altLang="en-US" dirty="0">
              <a:cs typeface="Times New Roman" panose="02020603050405020304" pitchFamily="18" charset="0"/>
            </a:endParaRPr>
          </a:p>
          <a:p>
            <a:pPr marL="438150" lvl="2" indent="-319088" eaLnBrk="1" hangingPunct="1">
              <a:spcBef>
                <a:spcPct val="0"/>
              </a:spcBef>
              <a:buClr>
                <a:schemeClr val="accent1"/>
              </a:buClr>
              <a:buSzPct val="80000"/>
            </a:pPr>
            <a:r>
              <a:rPr lang="en-US" altLang="en-US" sz="3200" dirty="0">
                <a:cs typeface="Times New Roman" panose="02020603050405020304" pitchFamily="18" charset="0"/>
              </a:rPr>
              <a:t>Existence values are controversial because they are difficult to measure:</a:t>
            </a:r>
          </a:p>
          <a:p>
            <a:pPr marL="657225" lvl="3" indent="-319088" eaLnBrk="1" hangingPunct="1">
              <a:spcBef>
                <a:spcPct val="0"/>
              </a:spcBef>
              <a:buClr>
                <a:schemeClr val="accent1"/>
              </a:buClr>
              <a:buSzPct val="80000"/>
              <a:buFont typeface="Arial" panose="020B0604020202020204" pitchFamily="34" charset="0"/>
              <a:buChar char="•"/>
            </a:pPr>
            <a:r>
              <a:rPr lang="en-US" altLang="en-US" sz="2400" dirty="0">
                <a:cs typeface="Times New Roman" panose="02020603050405020304" pitchFamily="18" charset="0"/>
              </a:rPr>
              <a:t>E.g. Someone might value for the existence of wildlife park but have no interest in actually visiting such park </a:t>
            </a:r>
          </a:p>
          <a:p>
            <a:pPr eaLnBrk="1" hangingPunct="1">
              <a:buFont typeface="Wingdings 2" panose="05020102010507070707" pitchFamily="18" charset="2"/>
              <a:buNone/>
            </a:pPr>
            <a:endParaRPr lang="en-US"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990600" y="914400"/>
            <a:ext cx="8153400" cy="5638800"/>
          </a:xfrm>
        </p:spPr>
        <p:txBody>
          <a:bodyPr rtlCol="0">
            <a:normAutofit/>
          </a:bodyPr>
          <a:lstStyle/>
          <a:p>
            <a:pPr marL="365125" lvl="1" indent="-282575" eaLnBrk="1" fontAlgn="auto" hangingPunct="1">
              <a:spcBef>
                <a:spcPts val="600"/>
              </a:spcBef>
              <a:spcAft>
                <a:spcPts val="0"/>
              </a:spcAft>
              <a:buSzPct val="80000"/>
              <a:buFont typeface="Wingdings 2" pitchFamily="18" charset="2"/>
              <a:buChar char=""/>
              <a:defRPr/>
            </a:pPr>
            <a:r>
              <a:rPr lang="en-US" b="1" dirty="0">
                <a:cs typeface="Times New Roman" pitchFamily="18" charset="0"/>
              </a:rPr>
              <a:t>Existence  value:</a:t>
            </a:r>
            <a:r>
              <a:rPr lang="en-US" dirty="0">
                <a:cs typeface="Times New Roman" pitchFamily="18" charset="0"/>
              </a:rPr>
              <a:t> benefit an individual derives for knowing that a resource exists or continue to exist regardless of the fact they never seen or use the resource </a:t>
            </a:r>
          </a:p>
          <a:p>
            <a:pPr marL="365125" lvl="1" indent="-282575" eaLnBrk="1" fontAlgn="auto" hangingPunct="1">
              <a:spcBef>
                <a:spcPts val="600"/>
              </a:spcBef>
              <a:spcAft>
                <a:spcPts val="0"/>
              </a:spcAft>
              <a:buSzPct val="80000"/>
              <a:buFont typeface="Wingdings 2" pitchFamily="18" charset="2"/>
              <a:buChar char=""/>
              <a:defRPr/>
            </a:pPr>
            <a:r>
              <a:rPr lang="en-US" b="1" dirty="0">
                <a:cs typeface="Times New Roman" pitchFamily="18" charset="0"/>
              </a:rPr>
              <a:t>Bequest value:</a:t>
            </a:r>
            <a:r>
              <a:rPr lang="en-US" dirty="0">
                <a:cs typeface="Times New Roman" pitchFamily="18" charset="0"/>
              </a:rPr>
              <a:t> benefit that individual drive from knowing that  resource will be available for their children. </a:t>
            </a:r>
          </a:p>
          <a:p>
            <a:pPr marL="365760" indent="-283464" eaLnBrk="1" fontAlgn="auto" hangingPunct="1">
              <a:spcAft>
                <a:spcPts val="0"/>
              </a:spcAft>
              <a:buFont typeface="Wingdings 2"/>
              <a:buChar char=""/>
              <a:defRPr/>
            </a:pPr>
            <a:r>
              <a:rPr lang="en-US" sz="2800" b="1" dirty="0">
                <a:cs typeface="Times New Roman" pitchFamily="18" charset="0"/>
              </a:rPr>
              <a:t>Option value: </a:t>
            </a:r>
            <a:r>
              <a:rPr lang="en-US" sz="2800" dirty="0">
                <a:cs typeface="Times New Roman" pitchFamily="18" charset="0"/>
              </a:rPr>
              <a:t>value the people place on the resource to use it in the future.</a:t>
            </a:r>
          </a:p>
          <a:p>
            <a:pPr marL="745236" lvl="1" indent="-342900" eaLnBrk="1" fontAlgn="auto" hangingPunct="1">
              <a:spcAft>
                <a:spcPts val="0"/>
              </a:spcAft>
              <a:buFont typeface="Wingdings" pitchFamily="2" charset="2"/>
              <a:buChar char="ü"/>
              <a:defRPr/>
            </a:pPr>
            <a:r>
              <a:rPr lang="en-US" sz="2400" dirty="0">
                <a:cs typeface="Times New Roman" pitchFamily="18" charset="0"/>
              </a:rPr>
              <a:t>E.g. </a:t>
            </a:r>
            <a:r>
              <a:rPr lang="en-US" sz="2000" dirty="0">
                <a:cs typeface="Times New Roman" pitchFamily="18" charset="0"/>
              </a:rPr>
              <a:t>option value to natural forest includes the value of discovering medicinal plant in the area some time in the future.</a:t>
            </a:r>
            <a:endParaRPr lang="en-US"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GB" altLang="en-US">
                <a:latin typeface="Times New Roman" panose="02020603050405020304" pitchFamily="18" charset="0"/>
                <a:cs typeface="Times New Roman" panose="02020603050405020304" pitchFamily="18" charset="0"/>
              </a:rPr>
              <a:t>Steps in estimating values </a:t>
            </a:r>
          </a:p>
        </p:txBody>
      </p:sp>
      <p:graphicFrame>
        <p:nvGraphicFramePr>
          <p:cNvPr id="6" name="Diagram 5"/>
          <p:cNvGraphicFramePr/>
          <p:nvPr/>
        </p:nvGraphicFramePr>
        <p:xfrm>
          <a:off x="1143000" y="1371600"/>
          <a:ext cx="7391400" cy="4952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
          <p:cNvSpPr>
            <a:spLocks noChangeArrowheads="1"/>
          </p:cNvSpPr>
          <p:nvPr/>
        </p:nvSpPr>
        <p:spPr bwMode="auto">
          <a:xfrm>
            <a:off x="685800" y="1371600"/>
            <a:ext cx="7772400" cy="377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257300" indent="-3429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buFont typeface="Wingdings" panose="05000000000000000000" pitchFamily="2" charset="2"/>
              <a:buChar char="ü"/>
            </a:pPr>
            <a:r>
              <a:rPr lang="en-US" altLang="en-US" sz="2400" dirty="0">
                <a:latin typeface="Verdana" panose="020B0604030504040204" pitchFamily="34" charset="0"/>
              </a:rPr>
              <a:t>Ecosystem services </a:t>
            </a:r>
          </a:p>
          <a:p>
            <a:pPr eaLnBrk="1" hangingPunct="1">
              <a:lnSpc>
                <a:spcPct val="150000"/>
              </a:lnSpc>
              <a:buFont typeface="Wingdings" panose="05000000000000000000" pitchFamily="2" charset="2"/>
              <a:buChar char="ü"/>
            </a:pPr>
            <a:r>
              <a:rPr lang="en-US" altLang="en-US" sz="2400" dirty="0">
                <a:latin typeface="Verdana" panose="020B0604030504040204" pitchFamily="34" charset="0"/>
              </a:rPr>
              <a:t>What is environmental valuation?</a:t>
            </a:r>
          </a:p>
          <a:p>
            <a:pPr eaLnBrk="1" hangingPunct="1">
              <a:lnSpc>
                <a:spcPct val="150000"/>
              </a:lnSpc>
              <a:buFont typeface="Wingdings" panose="05000000000000000000" pitchFamily="2" charset="2"/>
              <a:buChar char="ü"/>
            </a:pPr>
            <a:r>
              <a:rPr lang="en-US" altLang="en-US" sz="2400" dirty="0">
                <a:latin typeface="Verdana" panose="020B0604030504040204" pitchFamily="34" charset="0"/>
              </a:rPr>
              <a:t>Why valuation of ecosystem services is needed?</a:t>
            </a:r>
          </a:p>
          <a:p>
            <a:pPr eaLnBrk="1" hangingPunct="1">
              <a:lnSpc>
                <a:spcPct val="150000"/>
              </a:lnSpc>
              <a:buFont typeface="Wingdings" panose="05000000000000000000" pitchFamily="2" charset="2"/>
              <a:buChar char="ü"/>
            </a:pPr>
            <a:r>
              <a:rPr lang="en-US" altLang="en-US" sz="2400" dirty="0">
                <a:latin typeface="Verdana" panose="020B0604030504040204" pitchFamily="34" charset="0"/>
              </a:rPr>
              <a:t>How can we measure/quantify ecosystem services?</a:t>
            </a:r>
          </a:p>
          <a:p>
            <a:pPr lvl="2" eaLnBrk="1" hangingPunct="1">
              <a:lnSpc>
                <a:spcPct val="150000"/>
              </a:lnSpc>
              <a:buFont typeface="Wingdings" panose="05000000000000000000" pitchFamily="2" charset="2"/>
              <a:buChar char="Ø"/>
            </a:pPr>
            <a:r>
              <a:rPr lang="en-US" altLang="en-US" dirty="0">
                <a:latin typeface="Verdana" panose="020B0604030504040204" pitchFamily="34" charset="0"/>
              </a:rPr>
              <a:t>Methods of valuation of ecosystem services </a:t>
            </a:r>
            <a:endParaRPr lang="en-US" altLang="en-US" dirty="0"/>
          </a:p>
        </p:txBody>
      </p:sp>
    </p:spTree>
    <p:extLst>
      <p:ext uri="{BB962C8B-B14F-4D97-AF65-F5344CB8AC3E}">
        <p14:creationId xmlns:p14="http://schemas.microsoft.com/office/powerpoint/2010/main" val="3563826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066800" y="228600"/>
            <a:ext cx="7467600" cy="990600"/>
          </a:xfrm>
        </p:spPr>
        <p:txBody>
          <a:bodyPr rtlCol="0">
            <a:normAutofit/>
          </a:bodyPr>
          <a:lstStyle/>
          <a:p>
            <a:pPr eaLnBrk="1" fontAlgn="auto" hangingPunct="1">
              <a:spcAft>
                <a:spcPts val="0"/>
              </a:spcAft>
              <a:defRPr/>
            </a:pPr>
            <a:r>
              <a:rPr lang="en-GB" sz="4000" dirty="0">
                <a:latin typeface="+mn-lt"/>
              </a:rPr>
              <a:t>1) Description of </a:t>
            </a:r>
            <a:r>
              <a:rPr lang="en-GB" sz="4000" dirty="0">
                <a:latin typeface="+mn-lt"/>
                <a:cs typeface="Times New Roman" pitchFamily="18" charset="0"/>
              </a:rPr>
              <a:t>Ecosystem </a:t>
            </a:r>
            <a:r>
              <a:rPr lang="en-GB" sz="4000" dirty="0">
                <a:solidFill>
                  <a:schemeClr val="tx2">
                    <a:satMod val="130000"/>
                  </a:schemeClr>
                </a:solidFill>
              </a:rPr>
              <a:t> </a:t>
            </a:r>
          </a:p>
        </p:txBody>
      </p:sp>
      <p:sp>
        <p:nvSpPr>
          <p:cNvPr id="14339" name="Content Placeholder 2"/>
          <p:cNvSpPr>
            <a:spLocks noGrp="1"/>
          </p:cNvSpPr>
          <p:nvPr>
            <p:ph idx="1"/>
          </p:nvPr>
        </p:nvSpPr>
        <p:spPr>
          <a:xfrm>
            <a:off x="990600" y="1219200"/>
            <a:ext cx="8153400" cy="5029200"/>
          </a:xfrm>
        </p:spPr>
        <p:txBody>
          <a:bodyPr/>
          <a:lstStyle/>
          <a:p>
            <a:pPr eaLnBrk="1" hangingPunct="1"/>
            <a:r>
              <a:rPr lang="en-GB" altLang="en-US" dirty="0"/>
              <a:t>The description of the ecosystem should be in terms of spatial coverage, species composition both flora and fauna, the ecosystem functions and service. </a:t>
            </a:r>
          </a:p>
          <a:p>
            <a:pPr eaLnBrk="1" hangingPunct="1"/>
            <a:endParaRPr lang="en-GB" altLang="en-US" dirty="0"/>
          </a:p>
          <a:p>
            <a:pPr eaLnBrk="1" hangingPunct="1"/>
            <a:r>
              <a:rPr lang="en-GB" altLang="en-US" dirty="0"/>
              <a:t>It helps the valuer to have an in-depth understanding of the products, functions and services and ultimately the beneficiaries </a:t>
            </a:r>
          </a:p>
          <a:p>
            <a:pPr eaLnBrk="1" hangingPunct="1"/>
            <a:endParaRPr lang="en-GB" altLang="en-US" dirty="0"/>
          </a:p>
        </p:txBody>
      </p:sp>
      <p:sp>
        <p:nvSpPr>
          <p:cNvPr id="4" name="Title 1"/>
          <p:cNvSpPr txBox="1">
            <a:spLocks/>
          </p:cNvSpPr>
          <p:nvPr/>
        </p:nvSpPr>
        <p:spPr>
          <a:xfrm>
            <a:off x="1219200" y="228600"/>
            <a:ext cx="7499350" cy="914400"/>
          </a:xfrm>
          <a:prstGeom prst="rect">
            <a:avLst/>
          </a:prstGeom>
        </p:spPr>
        <p:txBody>
          <a:bodyPr anchor="ctr">
            <a:normAutofit/>
          </a:bodyPr>
          <a:lstStyle/>
          <a:p>
            <a:pPr fontAlgn="auto">
              <a:spcAft>
                <a:spcPts val="0"/>
              </a:spcAft>
              <a:defRPr/>
            </a:pPr>
            <a:r>
              <a:rPr lang="en-GB" sz="4000" dirty="0">
                <a:solidFill>
                  <a:schemeClr val="tx2">
                    <a:satMod val="130000"/>
                  </a:schemeClr>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8077200" cy="1066800"/>
          </a:xfrm>
        </p:spPr>
        <p:txBody>
          <a:bodyPr rtlCol="0">
            <a:noAutofit/>
          </a:bodyPr>
          <a:lstStyle/>
          <a:p>
            <a:pPr eaLnBrk="1" fontAlgn="auto" hangingPunct="1">
              <a:spcAft>
                <a:spcPts val="0"/>
              </a:spcAft>
              <a:defRPr/>
            </a:pPr>
            <a:r>
              <a:rPr lang="en-GB" sz="4000" dirty="0">
                <a:latin typeface="Times New Roman" pitchFamily="18" charset="0"/>
                <a:cs typeface="Times New Roman" pitchFamily="18" charset="0"/>
              </a:rPr>
              <a:t>To describe the Ecosystem </a:t>
            </a:r>
            <a:r>
              <a:rPr lang="en-GB" sz="4000" dirty="0">
                <a:solidFill>
                  <a:schemeClr val="tx2">
                    <a:satMod val="130000"/>
                  </a:schemeClr>
                </a:solidFill>
                <a:latin typeface="Times New Roman" pitchFamily="18" charset="0"/>
                <a:cs typeface="Times New Roman" pitchFamily="18" charset="0"/>
              </a:rPr>
              <a:t> </a:t>
            </a:r>
          </a:p>
        </p:txBody>
      </p:sp>
      <p:sp>
        <p:nvSpPr>
          <p:cNvPr id="15363" name="Content Placeholder 2"/>
          <p:cNvSpPr>
            <a:spLocks noGrp="1"/>
          </p:cNvSpPr>
          <p:nvPr>
            <p:ph idx="1"/>
          </p:nvPr>
        </p:nvSpPr>
        <p:spPr/>
        <p:txBody>
          <a:bodyPr/>
          <a:lstStyle/>
          <a:p>
            <a:pPr eaLnBrk="1" hangingPunct="1"/>
            <a:r>
              <a:rPr lang="en-GB" altLang="en-US" dirty="0"/>
              <a:t>Reconnaissance field visits</a:t>
            </a:r>
          </a:p>
          <a:p>
            <a:pPr eaLnBrk="1" hangingPunct="1"/>
            <a:r>
              <a:rPr lang="en-GB" altLang="en-US" dirty="0"/>
              <a:t>Literature review</a:t>
            </a:r>
          </a:p>
          <a:p>
            <a:pPr eaLnBrk="1" hangingPunct="1"/>
            <a:r>
              <a:rPr lang="en-GB" altLang="en-US" dirty="0"/>
              <a:t>GIS maps and Ariel surveys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GB" altLang="en-US" sz="3200" b="1" dirty="0"/>
              <a:t>2) Identification of  functions and goods/ services </a:t>
            </a:r>
          </a:p>
        </p:txBody>
      </p:sp>
      <p:sp>
        <p:nvSpPr>
          <p:cNvPr id="16387" name="Content Placeholder 2"/>
          <p:cNvSpPr>
            <a:spLocks noGrp="1"/>
          </p:cNvSpPr>
          <p:nvPr>
            <p:ph idx="1"/>
          </p:nvPr>
        </p:nvSpPr>
        <p:spPr/>
        <p:txBody>
          <a:bodyPr/>
          <a:lstStyle/>
          <a:p>
            <a:pPr eaLnBrk="1" hangingPunct="1"/>
            <a:r>
              <a:rPr lang="en-GB" altLang="en-US"/>
              <a:t>List all the products, functions and service of the ecosystem</a:t>
            </a:r>
          </a:p>
          <a:p>
            <a:pPr eaLnBrk="1" hangingPunct="1"/>
            <a:endParaRPr lang="en-GB" altLang="en-US"/>
          </a:p>
          <a:p>
            <a:pPr eaLnBrk="1" hangingPunct="1"/>
            <a:r>
              <a:rPr lang="en-GB" altLang="en-US"/>
              <a:t>List the different uses of the identified products, functions and services</a:t>
            </a:r>
          </a:p>
          <a:p>
            <a:pPr eaLnBrk="1" hangingPunct="1"/>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GB" altLang="en-US" sz="3600"/>
              <a:t>Identification of  functions and goods/ services </a:t>
            </a:r>
          </a:p>
        </p:txBody>
      </p:sp>
      <p:graphicFrame>
        <p:nvGraphicFramePr>
          <p:cNvPr id="4" name="Table 3"/>
          <p:cNvGraphicFramePr>
            <a:graphicFrameLocks noGrp="1"/>
          </p:cNvGraphicFramePr>
          <p:nvPr/>
        </p:nvGraphicFramePr>
        <p:xfrm>
          <a:off x="1295400" y="1676400"/>
          <a:ext cx="7086600" cy="4267200"/>
        </p:xfrm>
        <a:graphic>
          <a:graphicData uri="http://schemas.openxmlformats.org/drawingml/2006/table">
            <a:tbl>
              <a:tblPr firstRow="1" bandRow="1">
                <a:tableStyleId>{5940675A-B579-460E-94D1-54222C63F5DA}</a:tableStyleId>
              </a:tblPr>
              <a:tblGrid>
                <a:gridCol w="2186291">
                  <a:extLst>
                    <a:ext uri="{9D8B030D-6E8A-4147-A177-3AD203B41FA5}">
                      <a16:colId xmlns:a16="http://schemas.microsoft.com/office/drawing/2014/main" val="20000"/>
                    </a:ext>
                  </a:extLst>
                </a:gridCol>
                <a:gridCol w="4900309">
                  <a:extLst>
                    <a:ext uri="{9D8B030D-6E8A-4147-A177-3AD203B41FA5}">
                      <a16:colId xmlns:a16="http://schemas.microsoft.com/office/drawing/2014/main" val="20001"/>
                    </a:ext>
                  </a:extLst>
                </a:gridCol>
              </a:tblGrid>
              <a:tr h="646546">
                <a:tc>
                  <a:txBody>
                    <a:bodyPr/>
                    <a:lstStyle/>
                    <a:p>
                      <a:r>
                        <a:rPr lang="en-US" sz="2800" b="1" i="1" dirty="0">
                          <a:latin typeface="+mn-lt"/>
                          <a:cs typeface="Times New Roman" pitchFamily="18" charset="0"/>
                        </a:rPr>
                        <a:t>Functions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800" b="1" i="1" dirty="0">
                          <a:latin typeface="+mn-lt"/>
                          <a:cs typeface="Times New Roman" pitchFamily="18" charset="0"/>
                        </a:rPr>
                        <a:t>Goods</a:t>
                      </a:r>
                      <a:r>
                        <a:rPr lang="en-US" sz="2800" b="1" i="1" baseline="0" dirty="0">
                          <a:latin typeface="+mn-lt"/>
                          <a:cs typeface="Times New Roman" pitchFamily="18" charset="0"/>
                        </a:rPr>
                        <a:t> and Services </a:t>
                      </a:r>
                      <a:endParaRPr lang="en-US" sz="2800" b="1" i="1" dirty="0">
                        <a:latin typeface="+mn-lt"/>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46546">
                <a:tc>
                  <a:txBody>
                    <a:bodyPr/>
                    <a:lstStyle/>
                    <a:p>
                      <a:r>
                        <a:rPr lang="en-US" sz="2800" b="0" dirty="0">
                          <a:latin typeface="+mn-lt"/>
                          <a:cs typeface="Times New Roman" pitchFamily="18" charset="0"/>
                        </a:rPr>
                        <a:t>Regulation</a:t>
                      </a:r>
                      <a:r>
                        <a:rPr lang="en-US" sz="2800" b="0" baseline="0" dirty="0">
                          <a:latin typeface="+mn-lt"/>
                          <a:cs typeface="Times New Roman" pitchFamily="18" charset="0"/>
                        </a:rPr>
                        <a:t> </a:t>
                      </a:r>
                      <a:endParaRPr lang="en-US" sz="2800" b="0" dirty="0">
                        <a:latin typeface="+mn-lt"/>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800" b="0" dirty="0">
                          <a:latin typeface="+mn-lt"/>
                          <a:cs typeface="Times New Roman" pitchFamily="18" charset="0"/>
                        </a:rPr>
                        <a:t>e.g.</a:t>
                      </a:r>
                      <a:r>
                        <a:rPr lang="en-US" sz="2800" b="0" baseline="0" dirty="0">
                          <a:latin typeface="+mn-lt"/>
                          <a:cs typeface="Times New Roman" pitchFamily="18" charset="0"/>
                        </a:rPr>
                        <a:t> </a:t>
                      </a:r>
                      <a:r>
                        <a:rPr kumimoji="0" lang="en-US" sz="2800" b="0" kern="1200" baseline="0" dirty="0">
                          <a:solidFill>
                            <a:schemeClr val="tx1"/>
                          </a:solidFill>
                          <a:latin typeface="+mn-lt"/>
                          <a:ea typeface="+mn-ea"/>
                          <a:cs typeface="+mn-cs"/>
                        </a:rPr>
                        <a:t>storm and flood protection</a:t>
                      </a:r>
                      <a:endParaRPr lang="en-US" sz="2800" b="0" dirty="0">
                        <a:latin typeface="+mn-lt"/>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63781">
                <a:tc>
                  <a:txBody>
                    <a:bodyPr/>
                    <a:lstStyle/>
                    <a:p>
                      <a:r>
                        <a:rPr lang="en-US" sz="2800" b="0" dirty="0">
                          <a:latin typeface="+mn-lt"/>
                          <a:cs typeface="Times New Roman" pitchFamily="18" charset="0"/>
                        </a:rPr>
                        <a:t>Habitat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800" b="0" dirty="0">
                          <a:latin typeface="+mn-lt"/>
                          <a:cs typeface="Times New Roman" pitchFamily="18" charset="0"/>
                        </a:rPr>
                        <a:t>e.g.</a:t>
                      </a:r>
                      <a:r>
                        <a:rPr lang="en-US" sz="2800" b="0" baseline="0" dirty="0">
                          <a:latin typeface="+mn-lt"/>
                          <a:cs typeface="Times New Roman" pitchFamily="18" charset="0"/>
                        </a:rPr>
                        <a:t> </a:t>
                      </a:r>
                      <a:r>
                        <a:rPr kumimoji="0" lang="en-US" sz="2800" b="0" kern="1200" baseline="0" dirty="0">
                          <a:solidFill>
                            <a:schemeClr val="tx1"/>
                          </a:solidFill>
                          <a:latin typeface="+mn-lt"/>
                          <a:ea typeface="+mn-ea"/>
                          <a:cs typeface="+mn-cs"/>
                        </a:rPr>
                        <a:t>maintenance of biological</a:t>
                      </a:r>
                    </a:p>
                    <a:p>
                      <a:r>
                        <a:rPr kumimoji="0" lang="en-US" sz="2800" b="0" kern="1200" baseline="0" dirty="0">
                          <a:solidFill>
                            <a:schemeClr val="tx1"/>
                          </a:solidFill>
                          <a:latin typeface="+mn-lt"/>
                          <a:ea typeface="+mn-ea"/>
                          <a:cs typeface="+mn-cs"/>
                        </a:rPr>
                        <a:t>and genetic diversity</a:t>
                      </a:r>
                      <a:endParaRPr lang="en-US" sz="2800" b="0" dirty="0">
                        <a:latin typeface="+mn-lt"/>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163781">
                <a:tc>
                  <a:txBody>
                    <a:bodyPr/>
                    <a:lstStyle/>
                    <a:p>
                      <a:r>
                        <a:rPr kumimoji="0" lang="en-US" sz="2800" b="0" kern="1200" baseline="0" dirty="0">
                          <a:solidFill>
                            <a:schemeClr val="tx1"/>
                          </a:solidFill>
                          <a:latin typeface="+mn-lt"/>
                          <a:ea typeface="+mn-ea"/>
                          <a:cs typeface="+mn-cs"/>
                        </a:rPr>
                        <a:t>Production</a:t>
                      </a:r>
                      <a:endParaRPr lang="en-US" sz="2800" b="0" dirty="0">
                        <a:latin typeface="+mn-lt"/>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0" lang="en-US" sz="2800" b="0" kern="1200" baseline="0" dirty="0">
                          <a:solidFill>
                            <a:schemeClr val="tx1"/>
                          </a:solidFill>
                          <a:latin typeface="+mn-lt"/>
                          <a:ea typeface="+mn-ea"/>
                          <a:cs typeface="+mn-cs"/>
                        </a:rPr>
                        <a:t>e.g. improve crop resistance to</a:t>
                      </a:r>
                    </a:p>
                    <a:p>
                      <a:r>
                        <a:rPr kumimoji="0" lang="en-US" sz="2800" b="0" kern="1200" baseline="0" dirty="0">
                          <a:solidFill>
                            <a:schemeClr val="tx1"/>
                          </a:solidFill>
                          <a:latin typeface="+mn-lt"/>
                          <a:ea typeface="+mn-ea"/>
                          <a:cs typeface="+mn-cs"/>
                        </a:rPr>
                        <a:t>pathogens and pests</a:t>
                      </a:r>
                      <a:endParaRPr lang="en-US" sz="2800" b="0" dirty="0">
                        <a:latin typeface="+mn-lt"/>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46546">
                <a:tc>
                  <a:txBody>
                    <a:bodyPr/>
                    <a:lstStyle/>
                    <a:p>
                      <a:r>
                        <a:rPr kumimoji="0" lang="en-US" sz="2800" b="0" kern="1200" baseline="0" dirty="0">
                          <a:solidFill>
                            <a:schemeClr val="tx1"/>
                          </a:solidFill>
                          <a:latin typeface="+mn-lt"/>
                          <a:ea typeface="+mn-ea"/>
                          <a:cs typeface="+mn-cs"/>
                        </a:rPr>
                        <a:t>Information</a:t>
                      </a:r>
                      <a:endParaRPr lang="en-US" sz="2800" b="0" dirty="0">
                        <a:latin typeface="+mn-lt"/>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0" lang="en-US" sz="2800" b="0" kern="1200" baseline="0" dirty="0">
                          <a:solidFill>
                            <a:schemeClr val="tx1"/>
                          </a:solidFill>
                          <a:latin typeface="+mn-lt"/>
                          <a:ea typeface="+mn-ea"/>
                          <a:cs typeface="+mn-cs"/>
                        </a:rPr>
                        <a:t>e.g. enjoyment of scenery</a:t>
                      </a:r>
                      <a:endParaRPr lang="en-US" sz="2800" b="0" dirty="0">
                        <a:latin typeface="+mn-lt"/>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GB" altLang="en-US" sz="3200" b="1"/>
              <a:t>3) Stakeholder identification </a:t>
            </a:r>
          </a:p>
        </p:txBody>
      </p:sp>
      <p:sp>
        <p:nvSpPr>
          <p:cNvPr id="18435" name="Content Placeholder 2"/>
          <p:cNvSpPr>
            <a:spLocks noGrp="1"/>
          </p:cNvSpPr>
          <p:nvPr>
            <p:ph idx="1"/>
          </p:nvPr>
        </p:nvSpPr>
        <p:spPr>
          <a:xfrm>
            <a:off x="381000" y="1295400"/>
            <a:ext cx="8153400" cy="4800600"/>
          </a:xfrm>
        </p:spPr>
        <p:txBody>
          <a:bodyPr/>
          <a:lstStyle/>
          <a:p>
            <a:pPr marL="365125" indent="-282575" algn="just" eaLnBrk="1" hangingPunct="1">
              <a:buFont typeface="Wingdings 2" panose="05020102010507070707" pitchFamily="18" charset="2"/>
              <a:buChar char=""/>
            </a:pPr>
            <a:r>
              <a:rPr lang="en-GB" altLang="en-US" sz="2800"/>
              <a:t>A stakeholder is defined as an individual, group of individuals or organisations that have an interest and will be affected by change in ecosystems either directly or indirectly. </a:t>
            </a:r>
          </a:p>
          <a:p>
            <a:pPr marL="365125" indent="-282575" algn="just" eaLnBrk="1" hangingPunct="1">
              <a:buFont typeface="Wingdings 2" panose="05020102010507070707" pitchFamily="18" charset="2"/>
              <a:buChar char=""/>
            </a:pPr>
            <a:r>
              <a:rPr lang="en-GB" altLang="en-US" sz="2800"/>
              <a:t>Stakeholders determine the value of ecosystems through their WTP or as input in production processes</a:t>
            </a:r>
          </a:p>
          <a:p>
            <a:pPr marL="365125" indent="-282575" algn="just" eaLnBrk="1" hangingPunct="1">
              <a:buFont typeface="Wingdings 2" panose="05020102010507070707" pitchFamily="18" charset="2"/>
              <a:buChar char=""/>
            </a:pPr>
            <a:r>
              <a:rPr lang="en-GB" altLang="en-US" sz="2800"/>
              <a:t>These are users, non-users, policy makers, conservationists at local, regional and international levels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8077200" cy="1143000"/>
          </a:xfrm>
        </p:spPr>
        <p:txBody>
          <a:bodyPr rtlCol="0">
            <a:noAutofit/>
          </a:bodyPr>
          <a:lstStyle/>
          <a:p>
            <a:pPr eaLnBrk="1" fontAlgn="auto" hangingPunct="1">
              <a:spcAft>
                <a:spcPts val="0"/>
              </a:spcAft>
              <a:defRPr/>
            </a:pPr>
            <a:r>
              <a:rPr lang="en-GB" sz="3600" dirty="0"/>
              <a:t>Aspects for Stakeholders Identification </a:t>
            </a:r>
          </a:p>
        </p:txBody>
      </p:sp>
      <p:sp>
        <p:nvSpPr>
          <p:cNvPr id="19459" name="Content Placeholder 2"/>
          <p:cNvSpPr>
            <a:spLocks noGrp="1"/>
          </p:cNvSpPr>
          <p:nvPr>
            <p:ph idx="1"/>
          </p:nvPr>
        </p:nvSpPr>
        <p:spPr>
          <a:xfrm>
            <a:off x="990600" y="1447800"/>
            <a:ext cx="8153400" cy="4800600"/>
          </a:xfrm>
        </p:spPr>
        <p:txBody>
          <a:bodyPr/>
          <a:lstStyle/>
          <a:p>
            <a:pPr eaLnBrk="1" hangingPunct="1"/>
            <a:r>
              <a:rPr lang="en-GB" altLang="en-US" dirty="0"/>
              <a:t>Identification of the different uses and non-uses  of ecosystem services  </a:t>
            </a:r>
          </a:p>
          <a:p>
            <a:pPr eaLnBrk="1" hangingPunct="1"/>
            <a:endParaRPr lang="en-GB" altLang="en-US" dirty="0"/>
          </a:p>
          <a:p>
            <a:pPr eaLnBrk="1" hangingPunct="1"/>
            <a:r>
              <a:rPr lang="en-GB" altLang="en-US" dirty="0"/>
              <a:t>Establish the association between ecosystem functions and services and production processes</a:t>
            </a:r>
          </a:p>
          <a:p>
            <a:pPr eaLnBrk="1" hangingPunct="1"/>
            <a:endParaRPr lang="en-GB"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186375" y="609600"/>
            <a:ext cx="7499350" cy="609600"/>
          </a:xfrm>
        </p:spPr>
        <p:txBody>
          <a:bodyPr/>
          <a:lstStyle/>
          <a:p>
            <a:pPr eaLnBrk="1" hangingPunct="1"/>
            <a:r>
              <a:rPr lang="en-GB" altLang="en-US" sz="3200" b="1" dirty="0"/>
              <a:t> 4) Selection of valuation Techniques</a:t>
            </a:r>
          </a:p>
        </p:txBody>
      </p:sp>
      <p:sp>
        <p:nvSpPr>
          <p:cNvPr id="2" name="Rectangle 1">
            <a:extLst>
              <a:ext uri="{FF2B5EF4-FFF2-40B4-BE49-F238E27FC236}">
                <a16:creationId xmlns:a16="http://schemas.microsoft.com/office/drawing/2014/main" id="{C139DA0B-AA2D-48B5-92D2-B77D39F5E1C8}"/>
              </a:ext>
            </a:extLst>
          </p:cNvPr>
          <p:cNvSpPr/>
          <p:nvPr/>
        </p:nvSpPr>
        <p:spPr>
          <a:xfrm>
            <a:off x="685800" y="1676400"/>
            <a:ext cx="8458200" cy="1305165"/>
          </a:xfrm>
          <a:prstGeom prst="rect">
            <a:avLst/>
          </a:prstGeom>
        </p:spPr>
        <p:txBody>
          <a:bodyPr wrap="square">
            <a:spAutoFit/>
          </a:bodyPr>
          <a:lstStyle/>
          <a:p>
            <a:pPr marL="285750" indent="-285750">
              <a:lnSpc>
                <a:spcPct val="150000"/>
              </a:lnSpc>
              <a:buFont typeface="Wingdings" panose="05000000000000000000" pitchFamily="2" charset="2"/>
              <a:buChar char="ü"/>
            </a:pPr>
            <a:r>
              <a:rPr lang="en-GB" altLang="en-US" sz="2800" dirty="0"/>
              <a:t>Select the appropriate technique of environmental valuation to arrive at final total economic value. </a:t>
            </a:r>
            <a:endParaRPr lang="en-US"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219200" y="304800"/>
            <a:ext cx="7499350" cy="609600"/>
          </a:xfrm>
        </p:spPr>
        <p:txBody>
          <a:bodyPr/>
          <a:lstStyle/>
          <a:p>
            <a:pPr eaLnBrk="1" hangingPunct="1"/>
            <a:r>
              <a:rPr lang="en-GB" altLang="en-US" sz="3200" b="1" dirty="0"/>
              <a:t> 2.3 Methods of Economic Valuation</a:t>
            </a:r>
          </a:p>
        </p:txBody>
      </p:sp>
      <p:sp>
        <p:nvSpPr>
          <p:cNvPr id="20483" name="Content Placeholder 2"/>
          <p:cNvSpPr>
            <a:spLocks noGrp="1"/>
          </p:cNvSpPr>
          <p:nvPr>
            <p:ph idx="1"/>
          </p:nvPr>
        </p:nvSpPr>
        <p:spPr>
          <a:xfrm>
            <a:off x="838200" y="990600"/>
            <a:ext cx="7924800" cy="457200"/>
          </a:xfrm>
        </p:spPr>
        <p:txBody>
          <a:bodyPr/>
          <a:lstStyle/>
          <a:p>
            <a:pPr marL="80963" indent="0" eaLnBrk="1" hangingPunct="1">
              <a:buFont typeface="Arial" panose="020B0604020202020204" pitchFamily="34" charset="0"/>
              <a:buNone/>
            </a:pPr>
            <a:r>
              <a:rPr lang="en-US" altLang="en-US" sz="2500">
                <a:cs typeface="Times New Roman" panose="02020603050405020304" pitchFamily="18" charset="0"/>
              </a:rPr>
              <a:t>Based on consumer choice theory and demand estimation</a:t>
            </a:r>
            <a:endParaRPr lang="en-GB" altLang="en-US" sz="2500"/>
          </a:p>
        </p:txBody>
      </p:sp>
      <p:graphicFrame>
        <p:nvGraphicFramePr>
          <p:cNvPr id="6" name="Tabelle 5"/>
          <p:cNvGraphicFramePr>
            <a:graphicFrameLocks noGrp="1"/>
          </p:cNvGraphicFramePr>
          <p:nvPr/>
        </p:nvGraphicFramePr>
        <p:xfrm>
          <a:off x="457200" y="1828800"/>
          <a:ext cx="8458200" cy="4475164"/>
        </p:xfrm>
        <a:graphic>
          <a:graphicData uri="http://schemas.openxmlformats.org/drawingml/2006/table">
            <a:tbl>
              <a:tblPr/>
              <a:tblGrid>
                <a:gridCol w="1174750">
                  <a:extLst>
                    <a:ext uri="{9D8B030D-6E8A-4147-A177-3AD203B41FA5}">
                      <a16:colId xmlns:a16="http://schemas.microsoft.com/office/drawing/2014/main" val="20000"/>
                    </a:ext>
                  </a:extLst>
                </a:gridCol>
                <a:gridCol w="3132667">
                  <a:extLst>
                    <a:ext uri="{9D8B030D-6E8A-4147-A177-3AD203B41FA5}">
                      <a16:colId xmlns:a16="http://schemas.microsoft.com/office/drawing/2014/main" val="20001"/>
                    </a:ext>
                  </a:extLst>
                </a:gridCol>
                <a:gridCol w="4150783">
                  <a:extLst>
                    <a:ext uri="{9D8B030D-6E8A-4147-A177-3AD203B41FA5}">
                      <a16:colId xmlns:a16="http://schemas.microsoft.com/office/drawing/2014/main" val="20002"/>
                    </a:ext>
                  </a:extLst>
                </a:gridCol>
              </a:tblGrid>
              <a:tr h="800628">
                <a:tc>
                  <a:txBody>
                    <a:bodyPr/>
                    <a:lstStyle/>
                    <a:p>
                      <a:pPr>
                        <a:lnSpc>
                          <a:spcPct val="115000"/>
                        </a:lnSpc>
                        <a:spcAft>
                          <a:spcPts val="0"/>
                        </a:spcAft>
                      </a:pPr>
                      <a:r>
                        <a:rPr lang="en-US" sz="2000" b="1" dirty="0">
                          <a:solidFill>
                            <a:schemeClr val="tx1"/>
                          </a:solidFill>
                          <a:latin typeface="+mn-lt"/>
                          <a:ea typeface="Calibri"/>
                          <a:cs typeface="Times New Roman" pitchFamily="18" charset="0"/>
                        </a:rPr>
                        <a:t>Methods </a:t>
                      </a:r>
                      <a:endParaRPr lang="de-DE" sz="2000" dirty="0">
                        <a:solidFill>
                          <a:schemeClr val="tx1"/>
                        </a:solidFill>
                        <a:latin typeface="+mn-lt"/>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dirty="0">
                          <a:solidFill>
                            <a:schemeClr val="tx1"/>
                          </a:solidFill>
                          <a:latin typeface="+mn-lt"/>
                          <a:ea typeface="Calibri"/>
                          <a:cs typeface="Times New Roman" pitchFamily="18" charset="0"/>
                        </a:rPr>
                        <a:t>Revealed preference </a:t>
                      </a:r>
                      <a:endParaRPr lang="de-DE" sz="2400" dirty="0">
                        <a:solidFill>
                          <a:schemeClr val="tx1"/>
                        </a:solidFill>
                        <a:latin typeface="+mn-lt"/>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dirty="0">
                          <a:solidFill>
                            <a:schemeClr val="tx1"/>
                          </a:solidFill>
                          <a:latin typeface="+mn-lt"/>
                          <a:ea typeface="Calibri"/>
                          <a:cs typeface="Times New Roman" pitchFamily="18" charset="0"/>
                        </a:rPr>
                        <a:t>Stated preference </a:t>
                      </a:r>
                      <a:endParaRPr lang="de-DE" sz="2400" dirty="0">
                        <a:solidFill>
                          <a:schemeClr val="tx1"/>
                        </a:solidFill>
                        <a:latin typeface="+mn-lt"/>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59143">
                <a:tc rowSpan="2">
                  <a:txBody>
                    <a:bodyPr/>
                    <a:lstStyle/>
                    <a:p>
                      <a:pPr>
                        <a:lnSpc>
                          <a:spcPct val="115000"/>
                        </a:lnSpc>
                        <a:spcAft>
                          <a:spcPts val="0"/>
                        </a:spcAft>
                      </a:pPr>
                      <a:r>
                        <a:rPr lang="en-US" sz="2000" b="1" dirty="0">
                          <a:solidFill>
                            <a:schemeClr val="tx1"/>
                          </a:solidFill>
                          <a:latin typeface="+mn-lt"/>
                          <a:ea typeface="Calibri"/>
                          <a:cs typeface="Times New Roman" pitchFamily="18" charset="0"/>
                        </a:rPr>
                        <a:t>Direct</a:t>
                      </a:r>
                      <a:endParaRPr lang="de-DE" sz="2000" dirty="0">
                        <a:solidFill>
                          <a:schemeClr val="tx1"/>
                        </a:solidFill>
                        <a:latin typeface="+mn-lt"/>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600" dirty="0">
                          <a:solidFill>
                            <a:schemeClr val="tx1"/>
                          </a:solidFill>
                          <a:latin typeface="+mn-lt"/>
                          <a:ea typeface="Calibri"/>
                          <a:cs typeface="Times New Roman" pitchFamily="18" charset="0"/>
                        </a:rPr>
                        <a:t>Market price</a:t>
                      </a:r>
                      <a:endParaRPr lang="de-DE" sz="2600" dirty="0">
                        <a:solidFill>
                          <a:schemeClr val="tx1"/>
                        </a:solidFill>
                        <a:latin typeface="+mn-lt"/>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600" dirty="0">
                          <a:solidFill>
                            <a:schemeClr val="tx1"/>
                          </a:solidFill>
                          <a:latin typeface="+mn-lt"/>
                          <a:ea typeface="Calibri"/>
                          <a:cs typeface="Times New Roman" pitchFamily="18" charset="0"/>
                        </a:rPr>
                        <a:t>Contingent valuation method </a:t>
                      </a:r>
                      <a:endParaRPr lang="de-DE" sz="2600" dirty="0">
                        <a:solidFill>
                          <a:schemeClr val="tx1"/>
                        </a:solidFill>
                        <a:latin typeface="+mn-lt"/>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9143">
                <a:tc vMerge="1">
                  <a:txBody>
                    <a:bodyPr/>
                    <a:lstStyle/>
                    <a:p>
                      <a:endParaRPr lang="en-US"/>
                    </a:p>
                  </a:txBody>
                  <a:tcPr/>
                </a:tc>
                <a:tc gridSpan="2">
                  <a:txBody>
                    <a:bodyPr/>
                    <a:lstStyle/>
                    <a:p>
                      <a:pPr algn="l">
                        <a:lnSpc>
                          <a:spcPct val="115000"/>
                        </a:lnSpc>
                        <a:spcAft>
                          <a:spcPts val="0"/>
                        </a:spcAft>
                      </a:pPr>
                      <a:r>
                        <a:rPr lang="en-US" sz="2600" dirty="0">
                          <a:solidFill>
                            <a:schemeClr val="tx1"/>
                          </a:solidFill>
                          <a:latin typeface="+mn-lt"/>
                          <a:ea typeface="Calibri"/>
                          <a:cs typeface="Times New Roman" pitchFamily="18" charset="0"/>
                        </a:rPr>
                        <a:t>		Simulated markets </a:t>
                      </a:r>
                      <a:endParaRPr lang="de-DE" sz="2600" dirty="0">
                        <a:solidFill>
                          <a:schemeClr val="tx1"/>
                        </a:solidFill>
                        <a:latin typeface="+mn-lt"/>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2"/>
                  </a:ext>
                </a:extLst>
              </a:tr>
              <a:tr h="459143">
                <a:tc rowSpan="5">
                  <a:txBody>
                    <a:bodyPr/>
                    <a:lstStyle/>
                    <a:p>
                      <a:pPr>
                        <a:lnSpc>
                          <a:spcPct val="115000"/>
                        </a:lnSpc>
                        <a:spcAft>
                          <a:spcPts val="0"/>
                        </a:spcAft>
                      </a:pPr>
                      <a:r>
                        <a:rPr lang="en-US" sz="2000" b="1" dirty="0">
                          <a:solidFill>
                            <a:schemeClr val="tx1"/>
                          </a:solidFill>
                          <a:latin typeface="+mn-lt"/>
                          <a:ea typeface="Calibri"/>
                          <a:cs typeface="Times New Roman" pitchFamily="18" charset="0"/>
                        </a:rPr>
                        <a:t>Indirect</a:t>
                      </a:r>
                      <a:endParaRPr lang="de-DE" sz="2000" dirty="0">
                        <a:solidFill>
                          <a:schemeClr val="tx1"/>
                        </a:solidFill>
                        <a:latin typeface="+mn-lt"/>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600" dirty="0">
                          <a:solidFill>
                            <a:schemeClr val="tx1"/>
                          </a:solidFill>
                          <a:latin typeface="+mn-lt"/>
                          <a:ea typeface="Calibri"/>
                          <a:cs typeface="Times New Roman" pitchFamily="18" charset="0"/>
                        </a:rPr>
                        <a:t>Travel cost method </a:t>
                      </a:r>
                      <a:endParaRPr lang="de-DE" sz="2600" dirty="0">
                        <a:solidFill>
                          <a:schemeClr val="tx1"/>
                        </a:solidFill>
                        <a:latin typeface="+mn-lt"/>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600" dirty="0">
                          <a:solidFill>
                            <a:schemeClr val="tx1"/>
                          </a:solidFill>
                          <a:latin typeface="+mn-lt"/>
                          <a:ea typeface="Calibri"/>
                          <a:cs typeface="Times New Roman" pitchFamily="18" charset="0"/>
                        </a:rPr>
                        <a:t>Attribute based Model </a:t>
                      </a:r>
                      <a:endParaRPr lang="de-DE" sz="2600" dirty="0">
                        <a:solidFill>
                          <a:schemeClr val="tx1"/>
                        </a:solidFill>
                        <a:latin typeface="+mn-lt"/>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09235">
                <a:tc vMerge="1">
                  <a:txBody>
                    <a:bodyPr/>
                    <a:lstStyle/>
                    <a:p>
                      <a:endParaRPr lang="en-US"/>
                    </a:p>
                  </a:txBody>
                  <a:tcPr/>
                </a:tc>
                <a:tc>
                  <a:txBody>
                    <a:bodyPr/>
                    <a:lstStyle/>
                    <a:p>
                      <a:pPr>
                        <a:lnSpc>
                          <a:spcPct val="115000"/>
                        </a:lnSpc>
                        <a:spcAft>
                          <a:spcPts val="0"/>
                        </a:spcAft>
                      </a:pPr>
                      <a:r>
                        <a:rPr lang="en-US" sz="2600" dirty="0">
                          <a:solidFill>
                            <a:schemeClr val="tx1"/>
                          </a:solidFill>
                          <a:latin typeface="+mn-lt"/>
                          <a:ea typeface="Calibri"/>
                          <a:cs typeface="Times New Roman" pitchFamily="18" charset="0"/>
                        </a:rPr>
                        <a:t>Production</a:t>
                      </a:r>
                      <a:r>
                        <a:rPr lang="en-US" sz="2600" baseline="0" dirty="0">
                          <a:solidFill>
                            <a:schemeClr val="tx1"/>
                          </a:solidFill>
                          <a:latin typeface="+mn-lt"/>
                          <a:ea typeface="Calibri"/>
                          <a:cs typeface="Times New Roman" pitchFamily="18" charset="0"/>
                        </a:rPr>
                        <a:t> function </a:t>
                      </a:r>
                      <a:endParaRPr lang="de-DE" sz="2600" dirty="0">
                        <a:solidFill>
                          <a:schemeClr val="tx1"/>
                        </a:solidFill>
                        <a:latin typeface="+mn-lt"/>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600" dirty="0">
                          <a:solidFill>
                            <a:schemeClr val="tx1"/>
                          </a:solidFill>
                          <a:latin typeface="+mn-lt"/>
                          <a:ea typeface="Calibri"/>
                          <a:cs typeface="Times New Roman" pitchFamily="18" charset="0"/>
                        </a:rPr>
                        <a:t>- Conjoint analysis </a:t>
                      </a:r>
                      <a:endParaRPr lang="de-DE" sz="2600" dirty="0">
                        <a:solidFill>
                          <a:schemeClr val="tx1"/>
                        </a:solidFill>
                        <a:latin typeface="+mn-lt"/>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76408">
                <a:tc vMerge="1">
                  <a:txBody>
                    <a:bodyPr/>
                    <a:lstStyle/>
                    <a:p>
                      <a:endParaRPr lang="en-US"/>
                    </a:p>
                  </a:txBody>
                  <a:tcPr/>
                </a:tc>
                <a:tc>
                  <a:txBody>
                    <a:bodyPr/>
                    <a:lstStyle/>
                    <a:p>
                      <a:pPr>
                        <a:lnSpc>
                          <a:spcPct val="115000"/>
                        </a:lnSpc>
                        <a:spcAft>
                          <a:spcPts val="0"/>
                        </a:spcAft>
                      </a:pPr>
                      <a:r>
                        <a:rPr lang="en-US" sz="2600" dirty="0">
                          <a:solidFill>
                            <a:schemeClr val="tx1"/>
                          </a:solidFill>
                          <a:latin typeface="+mn-lt"/>
                          <a:ea typeface="Calibri"/>
                          <a:cs typeface="Times New Roman" pitchFamily="18" charset="0"/>
                        </a:rPr>
                        <a:t>Hedonics (</a:t>
                      </a:r>
                      <a:r>
                        <a:rPr lang="en-US" sz="2400" dirty="0">
                          <a:solidFill>
                            <a:schemeClr val="tx1"/>
                          </a:solidFill>
                          <a:latin typeface="+mn-lt"/>
                          <a:ea typeface="Calibri"/>
                          <a:cs typeface="Times New Roman" pitchFamily="18" charset="0"/>
                        </a:rPr>
                        <a:t>property Values, wage Values) </a:t>
                      </a:r>
                      <a:endParaRPr lang="de-DE" sz="2400" dirty="0">
                        <a:solidFill>
                          <a:schemeClr val="tx1"/>
                        </a:solidFill>
                        <a:latin typeface="+mn-lt"/>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600" dirty="0">
                          <a:solidFill>
                            <a:schemeClr val="tx1"/>
                          </a:solidFill>
                          <a:latin typeface="+mn-lt"/>
                          <a:ea typeface="Calibri"/>
                          <a:cs typeface="Times New Roman" pitchFamily="18" charset="0"/>
                        </a:rPr>
                        <a:t>- Choice experiments</a:t>
                      </a:r>
                      <a:endParaRPr lang="de-DE" sz="2600" dirty="0">
                        <a:solidFill>
                          <a:schemeClr val="tx1"/>
                        </a:solidFill>
                        <a:latin typeface="+mn-lt"/>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55732">
                <a:tc vMerge="1">
                  <a:txBody>
                    <a:bodyPr/>
                    <a:lstStyle/>
                    <a:p>
                      <a:endParaRPr lang="en-US"/>
                    </a:p>
                  </a:txBody>
                  <a:tcPr/>
                </a:tc>
                <a:tc>
                  <a:txBody>
                    <a:bodyPr/>
                    <a:lstStyle/>
                    <a:p>
                      <a:pPr>
                        <a:lnSpc>
                          <a:spcPct val="115000"/>
                        </a:lnSpc>
                        <a:spcAft>
                          <a:spcPts val="0"/>
                        </a:spcAft>
                      </a:pPr>
                      <a:r>
                        <a:rPr lang="en-US" sz="2400" dirty="0">
                          <a:solidFill>
                            <a:schemeClr val="tx1"/>
                          </a:solidFill>
                          <a:latin typeface="+mn-lt"/>
                          <a:ea typeface="Calibri"/>
                          <a:cs typeface="Times New Roman" pitchFamily="18" charset="0"/>
                        </a:rPr>
                        <a:t>Avoidance</a:t>
                      </a:r>
                      <a:r>
                        <a:rPr lang="en-US" sz="2400" baseline="0" dirty="0">
                          <a:solidFill>
                            <a:schemeClr val="tx1"/>
                          </a:solidFill>
                          <a:latin typeface="+mn-lt"/>
                          <a:ea typeface="Calibri"/>
                          <a:cs typeface="Times New Roman" pitchFamily="18" charset="0"/>
                        </a:rPr>
                        <a:t> cost </a:t>
                      </a:r>
                      <a:endParaRPr lang="de-DE" sz="2400" dirty="0">
                        <a:solidFill>
                          <a:schemeClr val="tx1"/>
                        </a:solidFill>
                        <a:latin typeface="+mn-lt"/>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600" dirty="0">
                          <a:solidFill>
                            <a:schemeClr val="tx1"/>
                          </a:solidFill>
                          <a:latin typeface="+mn-lt"/>
                          <a:ea typeface="Calibri"/>
                          <a:cs typeface="Times New Roman" pitchFamily="18" charset="0"/>
                        </a:rPr>
                        <a:t>- Contingent ranking </a:t>
                      </a:r>
                      <a:endParaRPr lang="de-DE" sz="2600" dirty="0">
                        <a:solidFill>
                          <a:schemeClr val="tx1"/>
                        </a:solidFill>
                        <a:latin typeface="+mn-lt"/>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55732">
                <a:tc vMerge="1">
                  <a:txBody>
                    <a:bodyPr/>
                    <a:lstStyle/>
                    <a:p>
                      <a:pPr>
                        <a:lnSpc>
                          <a:spcPct val="115000"/>
                        </a:lnSpc>
                        <a:spcAft>
                          <a:spcPts val="0"/>
                        </a:spcAft>
                      </a:pPr>
                      <a:endParaRPr lang="de-DE" sz="2400" dirty="0">
                        <a:solidFill>
                          <a:schemeClr val="tx1"/>
                        </a:solidFill>
                        <a:latin typeface="+mn-lt"/>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2600" dirty="0">
                          <a:solidFill>
                            <a:schemeClr val="tx1"/>
                          </a:solidFill>
                          <a:latin typeface="+mn-lt"/>
                          <a:ea typeface="Calibri"/>
                          <a:cs typeface="Times New Roman" pitchFamily="18" charset="0"/>
                        </a:rPr>
                        <a:t>Replacement cost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5174564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143000" y="0"/>
            <a:ext cx="7162800" cy="1252538"/>
          </a:xfrm>
        </p:spPr>
        <p:txBody>
          <a:bodyPr/>
          <a:lstStyle/>
          <a:p>
            <a:pPr eaLnBrk="1" hangingPunct="1"/>
            <a:r>
              <a:rPr lang="en-US" altLang="en-US" sz="3200" b="1" dirty="0">
                <a:latin typeface="Times New Roman" panose="02020603050405020304" pitchFamily="18" charset="0"/>
                <a:cs typeface="Times New Roman" panose="02020603050405020304" pitchFamily="18" charset="0"/>
              </a:rPr>
              <a:t>2.3.1 Revealed Preference Approach</a:t>
            </a:r>
          </a:p>
        </p:txBody>
      </p:sp>
      <p:sp>
        <p:nvSpPr>
          <p:cNvPr id="21507" name="Content Placeholder 2"/>
          <p:cNvSpPr>
            <a:spLocks noGrp="1"/>
          </p:cNvSpPr>
          <p:nvPr>
            <p:ph idx="1"/>
          </p:nvPr>
        </p:nvSpPr>
        <p:spPr>
          <a:xfrm>
            <a:off x="533400" y="1143000"/>
            <a:ext cx="8077200" cy="5029200"/>
          </a:xfrm>
        </p:spPr>
        <p:txBody>
          <a:bodyPr/>
          <a:lstStyle/>
          <a:p>
            <a:pPr algn="just" eaLnBrk="1" hangingPunct="1"/>
            <a:r>
              <a:rPr lang="en-US" altLang="en-US" sz="2800" dirty="0">
                <a:cs typeface="Times New Roman" panose="02020603050405020304" pitchFamily="18" charset="0"/>
              </a:rPr>
              <a:t>Choice behavior in well-functioning competitive markets reveals consumer value. </a:t>
            </a:r>
          </a:p>
          <a:p>
            <a:pPr algn="just" eaLnBrk="1" hangingPunct="1"/>
            <a:endParaRPr lang="en-US" altLang="en-US" sz="2800" dirty="0">
              <a:cs typeface="Times New Roman" panose="02020603050405020304" pitchFamily="18" charset="0"/>
            </a:endParaRPr>
          </a:p>
          <a:p>
            <a:pPr algn="just" eaLnBrk="1" hangingPunct="1"/>
            <a:r>
              <a:rPr lang="en-US" altLang="en-US" sz="2800" dirty="0">
                <a:cs typeface="Times New Roman" panose="02020603050405020304" pitchFamily="18" charset="0"/>
              </a:rPr>
              <a:t>In cases there is no direct market for an environmental good, WTP can sometimes be inferred from choices people make in related markets. </a:t>
            </a:r>
          </a:p>
          <a:p>
            <a:pPr algn="just" eaLnBrk="1" hangingPunct="1"/>
            <a:endParaRPr lang="en-US" altLang="en-US" sz="2800" dirty="0">
              <a:cs typeface="Times New Roman" panose="02020603050405020304" pitchFamily="18" charset="0"/>
            </a:endParaRPr>
          </a:p>
          <a:p>
            <a:pPr algn="just" eaLnBrk="1" hangingPunct="1"/>
            <a:r>
              <a:rPr lang="en-US" altLang="en-US" sz="2800" dirty="0">
                <a:cs typeface="Times New Roman" panose="02020603050405020304" pitchFamily="18" charset="0"/>
              </a:rPr>
              <a:t>One category of revealed preference infers to WTP from the choice to incur travel costs to enjoy a recreational experience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219200" y="457200"/>
            <a:ext cx="7499350" cy="762000"/>
          </a:xfrm>
        </p:spPr>
        <p:txBody>
          <a:bodyPr/>
          <a:lstStyle/>
          <a:p>
            <a:pPr eaLnBrk="1" hangingPunct="1"/>
            <a:r>
              <a:rPr lang="en-GB" altLang="en-US" sz="4000"/>
              <a:t>Travel cost method </a:t>
            </a:r>
          </a:p>
        </p:txBody>
      </p:sp>
      <p:sp>
        <p:nvSpPr>
          <p:cNvPr id="22531" name="Content Placeholder 2"/>
          <p:cNvSpPr>
            <a:spLocks noGrp="1"/>
          </p:cNvSpPr>
          <p:nvPr>
            <p:ph idx="1"/>
          </p:nvPr>
        </p:nvSpPr>
        <p:spPr>
          <a:xfrm>
            <a:off x="1066800" y="1371600"/>
            <a:ext cx="7943850" cy="4876800"/>
          </a:xfrm>
        </p:spPr>
        <p:txBody>
          <a:bodyPr/>
          <a:lstStyle/>
          <a:p>
            <a:pPr eaLnBrk="1" hangingPunct="1"/>
            <a:r>
              <a:rPr lang="en-GB" altLang="en-US" sz="2800"/>
              <a:t>Though some environmental goods and service are not traded, their value can be inferred to through costs incurred in travelling to them. E. g. tourist area, water, </a:t>
            </a:r>
          </a:p>
          <a:p>
            <a:pPr eaLnBrk="1" hangingPunct="1"/>
            <a:endParaRPr lang="en-GB" altLang="en-US" sz="2800"/>
          </a:p>
          <a:p>
            <a:pPr eaLnBrk="1" hangingPunct="1"/>
            <a:r>
              <a:rPr lang="en-US" altLang="en-US" sz="2800">
                <a:cs typeface="Times New Roman" panose="02020603050405020304" pitchFamily="18" charset="0"/>
              </a:rPr>
              <a:t>The TCM offers a way of measuring the value of a non-marketed recreational resource</a:t>
            </a:r>
          </a:p>
          <a:p>
            <a:pPr eaLnBrk="1" hangingPunct="1"/>
            <a:endParaRPr lang="en-US" altLang="en-US" sz="2800">
              <a:cs typeface="Times New Roman" panose="02020603050405020304" pitchFamily="18" charset="0"/>
            </a:endParaRPr>
          </a:p>
          <a:p>
            <a:pPr eaLnBrk="1" hangingPunct="1"/>
            <a:r>
              <a:rPr lang="en-GB" altLang="en-US" sz="2800"/>
              <a:t>The costs are in terms of value of time and money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914400"/>
          </a:xfrm>
        </p:spPr>
        <p:txBody>
          <a:bodyPr>
            <a:normAutofit/>
          </a:bodyPr>
          <a:lstStyle/>
          <a:p>
            <a:pPr marL="514350" indent="-514350"/>
            <a:r>
              <a:rPr lang="en-US" sz="2800" b="1" dirty="0">
                <a:latin typeface="Verdana" panose="020B0604030504040204" pitchFamily="34" charset="0"/>
                <a:ea typeface="Verdana" panose="020B0604030504040204" pitchFamily="34" charset="0"/>
                <a:cs typeface="Verdana" panose="020B0604030504040204" pitchFamily="34" charset="0"/>
              </a:rPr>
              <a:t>Ecosystem Services </a:t>
            </a:r>
          </a:p>
        </p:txBody>
      </p:sp>
      <p:sp>
        <p:nvSpPr>
          <p:cNvPr id="3" name="Subtitle 2"/>
          <p:cNvSpPr>
            <a:spLocks noGrp="1"/>
          </p:cNvSpPr>
          <p:nvPr>
            <p:ph type="subTitle" idx="1"/>
          </p:nvPr>
        </p:nvSpPr>
        <p:spPr>
          <a:xfrm>
            <a:off x="381000" y="1447800"/>
            <a:ext cx="8610600" cy="4876800"/>
          </a:xfrm>
        </p:spPr>
        <p:txBody>
          <a:bodyPr>
            <a:noAutofit/>
          </a:bodyPr>
          <a:lstStyle/>
          <a:p>
            <a:pPr algn="just">
              <a:lnSpc>
                <a:spcPct val="110000"/>
              </a:lnSpc>
              <a:buFont typeface="Wingdings" pitchFamily="2" charset="2"/>
              <a:buChar char="v"/>
            </a:pP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 We all receive </a:t>
            </a:r>
            <a:r>
              <a:rPr lang="en-US" sz="2000" b="1" dirty="0">
                <a:solidFill>
                  <a:schemeClr val="tx1"/>
                </a:solidFill>
                <a:latin typeface="Verdana" panose="020B0604030504040204" pitchFamily="34" charset="0"/>
                <a:ea typeface="Verdana" panose="020B0604030504040204" pitchFamily="34" charset="0"/>
                <a:cs typeface="Verdana" panose="020B0604030504040204" pitchFamily="34" charset="0"/>
              </a:rPr>
              <a:t>multitude of ecosystem services</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US" sz="2000" b="1" dirty="0">
                <a:solidFill>
                  <a:schemeClr val="tx1"/>
                </a:solidFill>
                <a:latin typeface="Verdana" panose="020B0604030504040204" pitchFamily="34" charset="0"/>
                <a:ea typeface="Verdana" panose="020B0604030504040204" pitchFamily="34" charset="0"/>
                <a:cs typeface="Verdana" panose="020B0604030504040204" pitchFamily="34" charset="0"/>
              </a:rPr>
              <a:t>benefits/</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 from natural resources and processes that are supplied by natural ecosystems (MEA, 2005).</a:t>
            </a:r>
          </a:p>
          <a:p>
            <a:pPr algn="just">
              <a:lnSpc>
                <a:spcPct val="110000"/>
              </a:lnSpc>
            </a:pPr>
            <a:endPar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1" algn="just">
              <a:lnSpc>
                <a:spcPct val="150000"/>
              </a:lnSpc>
              <a:buFont typeface="Wingdings" pitchFamily="2" charset="2"/>
              <a:buChar char="F"/>
            </a:pPr>
            <a:r>
              <a:rPr lang="en-US" sz="2000" b="1" dirty="0">
                <a:solidFill>
                  <a:schemeClr val="tx1"/>
                </a:solidFill>
                <a:latin typeface="Verdana" panose="020B0604030504040204" pitchFamily="34" charset="0"/>
                <a:ea typeface="Verdana" panose="020B0604030504040204" pitchFamily="34" charset="0"/>
                <a:cs typeface="Verdana" panose="020B0604030504040204" pitchFamily="34" charset="0"/>
              </a:rPr>
              <a:t>Provisioning </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(production of food and water)</a:t>
            </a:r>
          </a:p>
          <a:p>
            <a:pPr lvl="1" algn="just">
              <a:lnSpc>
                <a:spcPct val="150000"/>
              </a:lnSpc>
              <a:buFont typeface="Wingdings" pitchFamily="2" charset="2"/>
              <a:buChar char="F"/>
            </a:pPr>
            <a:r>
              <a:rPr lang="en-US" sz="2000" b="1" dirty="0">
                <a:solidFill>
                  <a:schemeClr val="tx1"/>
                </a:solidFill>
                <a:latin typeface="Verdana" panose="020B0604030504040204" pitchFamily="34" charset="0"/>
                <a:ea typeface="Verdana" panose="020B0604030504040204" pitchFamily="34" charset="0"/>
                <a:cs typeface="Verdana" panose="020B0604030504040204" pitchFamily="34" charset="0"/>
              </a:rPr>
              <a:t>Regulating</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 (control of climate and disease);</a:t>
            </a:r>
          </a:p>
          <a:p>
            <a:pPr lvl="1" algn="just">
              <a:lnSpc>
                <a:spcPct val="150000"/>
              </a:lnSpc>
              <a:buFont typeface="Wingdings" pitchFamily="2" charset="2"/>
              <a:buChar char="F"/>
            </a:pPr>
            <a:r>
              <a:rPr lang="en-US" sz="2000" b="1" dirty="0">
                <a:solidFill>
                  <a:schemeClr val="tx1"/>
                </a:solidFill>
                <a:latin typeface="Verdana" panose="020B0604030504040204" pitchFamily="34" charset="0"/>
                <a:ea typeface="Verdana" panose="020B0604030504040204" pitchFamily="34" charset="0"/>
                <a:cs typeface="Verdana" panose="020B0604030504040204" pitchFamily="34" charset="0"/>
              </a:rPr>
              <a:t>Supporting</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 (nutrient cycling and pollination) and </a:t>
            </a:r>
          </a:p>
          <a:p>
            <a:pPr lvl="1" algn="just">
              <a:lnSpc>
                <a:spcPct val="150000"/>
              </a:lnSpc>
              <a:buFont typeface="Wingdings" pitchFamily="2" charset="2"/>
              <a:buChar char="F"/>
            </a:pPr>
            <a:r>
              <a:rPr lang="en-US" sz="2000" b="1" dirty="0">
                <a:solidFill>
                  <a:schemeClr val="tx1"/>
                </a:solidFill>
                <a:latin typeface="Verdana" panose="020B0604030504040204" pitchFamily="34" charset="0"/>
                <a:ea typeface="Verdana" panose="020B0604030504040204" pitchFamily="34" charset="0"/>
                <a:cs typeface="Verdana" panose="020B0604030504040204" pitchFamily="34" charset="0"/>
              </a:rPr>
              <a:t>Cultural</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 (spiritual and recreational benefits).</a:t>
            </a:r>
          </a:p>
          <a:p>
            <a:pPr algn="just">
              <a:buFont typeface="Wingdings" pitchFamily="2" charset="2"/>
              <a:buChar char="v"/>
            </a:pPr>
            <a:endPar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ransition>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715205" y="1143000"/>
            <a:ext cx="8153400" cy="5367338"/>
          </a:xfrm>
        </p:spPr>
        <p:txBody>
          <a:bodyPr/>
          <a:lstStyle/>
          <a:p>
            <a:pPr eaLnBrk="1" hangingPunct="1"/>
            <a:r>
              <a:rPr lang="en-US" altLang="en-US" dirty="0">
                <a:cs typeface="Times New Roman" panose="02020603050405020304" pitchFamily="18" charset="0"/>
              </a:rPr>
              <a:t>Recreation area demand: “price” is the trip cost and the quantity demanded is the number of trips taken to the recreation area in a given time period. </a:t>
            </a:r>
          </a:p>
          <a:p>
            <a:pPr eaLnBrk="1" hangingPunct="1"/>
            <a:endParaRPr lang="en-US" altLang="en-US" dirty="0">
              <a:cs typeface="Times New Roman" panose="02020603050405020304" pitchFamily="18" charset="0"/>
            </a:endParaRPr>
          </a:p>
          <a:p>
            <a:pPr eaLnBrk="1" hangingPunct="1"/>
            <a:r>
              <a:rPr lang="en-US" altLang="en-US" dirty="0">
                <a:cs typeface="Times New Roman" panose="02020603050405020304" pitchFamily="18" charset="0"/>
              </a:rPr>
              <a:t>The area under the site demand curve is consumer surplus, a measure of the economic value of accessing the site for recreational purposes.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a:xfrm>
            <a:off x="685800" y="1143000"/>
            <a:ext cx="8185150" cy="5181600"/>
          </a:xfrm>
        </p:spPr>
        <p:txBody>
          <a:bodyPr/>
          <a:lstStyle/>
          <a:p>
            <a:pPr eaLnBrk="1" hangingPunct="1"/>
            <a:r>
              <a:rPr lang="en-GB" altLang="en-US" dirty="0"/>
              <a:t>Identify the area of interest </a:t>
            </a:r>
          </a:p>
          <a:p>
            <a:pPr eaLnBrk="1" hangingPunct="1"/>
            <a:r>
              <a:rPr lang="en-GB" altLang="en-US" dirty="0"/>
              <a:t>Zone the area of interest into concentric patterns </a:t>
            </a:r>
          </a:p>
          <a:p>
            <a:pPr eaLnBrk="1" hangingPunct="1"/>
            <a:r>
              <a:rPr lang="en-GB" altLang="en-US" dirty="0"/>
              <a:t>Determine visit from each zone </a:t>
            </a:r>
          </a:p>
          <a:p>
            <a:pPr eaLnBrk="1" hangingPunct="1"/>
            <a:r>
              <a:rPr lang="en-GB" altLang="en-US" dirty="0"/>
              <a:t>Estimate visitation rate </a:t>
            </a:r>
          </a:p>
          <a:p>
            <a:pPr eaLnBrk="1" hangingPunct="1"/>
            <a:r>
              <a:rPr lang="en-GB" altLang="en-US" dirty="0"/>
              <a:t>Determine the costs of travel </a:t>
            </a:r>
          </a:p>
          <a:p>
            <a:pPr eaLnBrk="1" hangingPunct="1"/>
            <a:r>
              <a:rPr lang="en-GB" altLang="en-US" dirty="0"/>
              <a:t>Derive the demand curve </a:t>
            </a:r>
          </a:p>
          <a:p>
            <a:pPr eaLnBrk="1" hangingPunct="1"/>
            <a:r>
              <a:rPr lang="en-GB" altLang="en-US" dirty="0"/>
              <a:t>Area under the demand curve is the consumer surplus and indicate WTP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435100" y="274638"/>
            <a:ext cx="7499350" cy="792162"/>
          </a:xfrm>
        </p:spPr>
        <p:txBody>
          <a:bodyPr/>
          <a:lstStyle/>
          <a:p>
            <a:pPr algn="l" eaLnBrk="1" hangingPunct="1"/>
            <a:r>
              <a:rPr lang="en-GB" altLang="en-US" sz="4000" b="1" dirty="0"/>
              <a:t>Production function methods </a:t>
            </a:r>
          </a:p>
        </p:txBody>
      </p:sp>
      <p:sp>
        <p:nvSpPr>
          <p:cNvPr id="25603" name="Content Placeholder 2"/>
          <p:cNvSpPr>
            <a:spLocks noGrp="1"/>
          </p:cNvSpPr>
          <p:nvPr>
            <p:ph idx="1"/>
          </p:nvPr>
        </p:nvSpPr>
        <p:spPr>
          <a:xfrm>
            <a:off x="304800" y="1295400"/>
            <a:ext cx="8839200" cy="4953000"/>
          </a:xfrm>
        </p:spPr>
        <p:txBody>
          <a:bodyPr/>
          <a:lstStyle/>
          <a:p>
            <a:pPr eaLnBrk="1" hangingPunct="1"/>
            <a:r>
              <a:rPr lang="en-GB" altLang="en-US" sz="2800" dirty="0"/>
              <a:t>Production Functions is an indirect valuation technique as it involves establishing the association or contribution of the ecosystem service as a factor input in production processes. </a:t>
            </a:r>
          </a:p>
          <a:p>
            <a:pPr eaLnBrk="1" hangingPunct="1"/>
            <a:endParaRPr lang="en-GB" altLang="en-US" sz="2800" dirty="0"/>
          </a:p>
          <a:p>
            <a:pPr eaLnBrk="1" hangingPunct="1"/>
            <a:r>
              <a:rPr lang="en-GB" altLang="en-US" sz="2800" dirty="0"/>
              <a:t>Ecosystems contribute to economic production processes at both household and national levels</a:t>
            </a:r>
          </a:p>
          <a:p>
            <a:pPr eaLnBrk="1" hangingPunct="1">
              <a:buFont typeface="Wingdings 2" panose="05020102010507070707" pitchFamily="18" charset="2"/>
              <a:buNone/>
            </a:pPr>
            <a:r>
              <a:rPr lang="en-GB" altLang="en-US" sz="2800" dirty="0"/>
              <a:t> </a:t>
            </a:r>
          </a:p>
          <a:p>
            <a:pPr eaLnBrk="1" hangingPunct="1"/>
            <a:r>
              <a:rPr lang="en-GB" altLang="en-US" sz="2800" dirty="0"/>
              <a:t>Their contribution can be established and valued in monetary terms.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066800"/>
            <a:ext cx="7867650" cy="4191000"/>
          </a:xfrm>
        </p:spPr>
        <p:txBody>
          <a:bodyPr rtlCol="0">
            <a:normAutofit fontScale="92500" lnSpcReduction="10000"/>
          </a:bodyPr>
          <a:lstStyle/>
          <a:p>
            <a:pPr marL="82296" indent="0" algn="just" eaLnBrk="1" fontAlgn="auto" hangingPunct="1">
              <a:spcAft>
                <a:spcPts val="0"/>
              </a:spcAft>
              <a:buFont typeface="Arial" charset="0"/>
              <a:buNone/>
              <a:defRPr/>
            </a:pPr>
            <a:r>
              <a:rPr lang="en-GB" sz="2800" dirty="0"/>
              <a:t> </a:t>
            </a:r>
            <a:r>
              <a:rPr lang="en-GB" b="1" dirty="0"/>
              <a:t>Steps</a:t>
            </a:r>
            <a:r>
              <a:rPr lang="en-GB" b="1" dirty="0">
                <a:solidFill>
                  <a:schemeClr val="tx2">
                    <a:satMod val="130000"/>
                  </a:schemeClr>
                </a:solidFill>
              </a:rPr>
              <a:t> </a:t>
            </a:r>
            <a:endParaRPr lang="en-GB" b="1" dirty="0"/>
          </a:p>
          <a:p>
            <a:pPr marL="365760" indent="-283464" algn="just" eaLnBrk="1" fontAlgn="auto" hangingPunct="1">
              <a:spcAft>
                <a:spcPts val="0"/>
              </a:spcAft>
              <a:buFont typeface="Wingdings 2"/>
              <a:buChar char=""/>
              <a:defRPr/>
            </a:pPr>
            <a:r>
              <a:rPr lang="en-GB" sz="2800" dirty="0"/>
              <a:t>Identification of all economic production processes: production processes or economic activities occurring within the proximity of the ecosystem should be identified. </a:t>
            </a:r>
          </a:p>
          <a:p>
            <a:pPr marL="82296" indent="0" algn="just" eaLnBrk="1" fontAlgn="auto" hangingPunct="1">
              <a:spcAft>
                <a:spcPts val="0"/>
              </a:spcAft>
              <a:buFont typeface="Wingdings 2"/>
              <a:buNone/>
              <a:defRPr/>
            </a:pPr>
            <a:endParaRPr lang="en-GB" sz="2800" dirty="0"/>
          </a:p>
          <a:p>
            <a:pPr marL="365760" indent="-283464" algn="just" eaLnBrk="1" fontAlgn="auto" hangingPunct="1">
              <a:spcAft>
                <a:spcPts val="0"/>
              </a:spcAft>
              <a:buFont typeface="Wingdings 2"/>
              <a:buChar char=""/>
              <a:defRPr/>
            </a:pPr>
            <a:r>
              <a:rPr lang="en-GB" sz="2800" dirty="0"/>
              <a:t>The rational for identifying the production processes is to allow for an in-depth evaluation of the economic activities and select those that have a functional relationship with the ecosystems.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914400" y="1066800"/>
            <a:ext cx="8229600" cy="5562600"/>
          </a:xfrm>
        </p:spPr>
        <p:txBody>
          <a:bodyPr rtlCol="0">
            <a:normAutofit/>
          </a:bodyPr>
          <a:lstStyle/>
          <a:p>
            <a:pPr marL="365760" indent="-283464" eaLnBrk="1" fontAlgn="auto" hangingPunct="1">
              <a:spcAft>
                <a:spcPts val="0"/>
              </a:spcAft>
              <a:buFont typeface="Wingdings 2"/>
              <a:buChar char=""/>
              <a:defRPr/>
            </a:pPr>
            <a:r>
              <a:rPr lang="en-GB" sz="2800" dirty="0"/>
              <a:t>Investigating the relationship between identified </a:t>
            </a:r>
            <a:r>
              <a:rPr lang="en-GB" sz="2800" u="sng" dirty="0"/>
              <a:t>economic activities</a:t>
            </a:r>
            <a:r>
              <a:rPr lang="en-GB" sz="2800" dirty="0"/>
              <a:t> and </a:t>
            </a:r>
            <a:r>
              <a:rPr lang="en-GB" sz="2800" u="sng" dirty="0"/>
              <a:t>ecosystems services.</a:t>
            </a:r>
          </a:p>
          <a:p>
            <a:pPr marL="82550" indent="0" eaLnBrk="1" fontAlgn="auto" hangingPunct="1">
              <a:spcAft>
                <a:spcPts val="0"/>
              </a:spcAft>
              <a:buFont typeface="Wingdings 2"/>
              <a:buNone/>
              <a:defRPr/>
            </a:pPr>
            <a:endParaRPr lang="en-GB" sz="2800" dirty="0"/>
          </a:p>
          <a:p>
            <a:pPr marL="365760" indent="-283464" eaLnBrk="1" fontAlgn="auto" hangingPunct="1">
              <a:spcAft>
                <a:spcPts val="0"/>
              </a:spcAft>
              <a:buFont typeface="Wingdings 2"/>
              <a:buChar char=""/>
              <a:defRPr/>
            </a:pPr>
            <a:r>
              <a:rPr lang="en-GB" sz="2800" dirty="0"/>
              <a:t> Statistical model to establish the impact of ecosystem on production processes: based on the information collated and compiled above, empirical equations are derived. </a:t>
            </a:r>
          </a:p>
          <a:p>
            <a:pPr marL="82550" indent="0" eaLnBrk="1" fontAlgn="auto" hangingPunct="1">
              <a:spcAft>
                <a:spcPts val="0"/>
              </a:spcAft>
              <a:buFont typeface="Wingdings 2"/>
              <a:buNone/>
              <a:defRPr/>
            </a:pPr>
            <a:endParaRPr lang="en-GB" sz="2800" dirty="0"/>
          </a:p>
          <a:p>
            <a:pPr marL="365760" indent="-283464" eaLnBrk="1" fontAlgn="auto" hangingPunct="1">
              <a:spcAft>
                <a:spcPts val="0"/>
              </a:spcAft>
              <a:buFont typeface="Wingdings 2"/>
              <a:buChar char=""/>
              <a:defRPr/>
            </a:pPr>
            <a:r>
              <a:rPr lang="en-GB" sz="2800" dirty="0"/>
              <a:t>Valuing the contribution of the ecosystem to production processes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600200" y="533400"/>
            <a:ext cx="5638800" cy="838200"/>
          </a:xfrm>
        </p:spPr>
        <p:txBody>
          <a:bodyPr/>
          <a:lstStyle/>
          <a:p>
            <a:pPr eaLnBrk="1" hangingPunct="1"/>
            <a:r>
              <a:rPr lang="en-US" altLang="en-US" sz="4000" dirty="0">
                <a:latin typeface="Times New Roman" panose="02020603050405020304" pitchFamily="18" charset="0"/>
                <a:cs typeface="Times New Roman" panose="02020603050405020304" pitchFamily="18" charset="0"/>
              </a:rPr>
              <a:t>Hedonic Method</a:t>
            </a:r>
          </a:p>
        </p:txBody>
      </p:sp>
      <p:sp>
        <p:nvSpPr>
          <p:cNvPr id="30722" name="Content Placeholder 2"/>
          <p:cNvSpPr>
            <a:spLocks noGrp="1"/>
          </p:cNvSpPr>
          <p:nvPr>
            <p:ph idx="1"/>
          </p:nvPr>
        </p:nvSpPr>
        <p:spPr>
          <a:xfrm>
            <a:off x="914400" y="1828800"/>
            <a:ext cx="7772400" cy="4645025"/>
          </a:xfrm>
        </p:spPr>
        <p:txBody>
          <a:bodyPr rtlCol="0">
            <a:normAutofit fontScale="92500" lnSpcReduction="10000"/>
          </a:bodyPr>
          <a:lstStyle/>
          <a:p>
            <a:pPr marL="365760" indent="-283464" eaLnBrk="1" fontAlgn="auto" hangingPunct="1">
              <a:spcAft>
                <a:spcPts val="0"/>
              </a:spcAft>
              <a:buFont typeface="Wingdings 2"/>
              <a:buChar char=""/>
              <a:defRPr/>
            </a:pPr>
            <a:r>
              <a:rPr lang="en-US" dirty="0">
                <a:cs typeface="Times New Roman" pitchFamily="18" charset="0"/>
              </a:rPr>
              <a:t>It is an indirectly observable methods </a:t>
            </a:r>
          </a:p>
          <a:p>
            <a:pPr marL="365760" indent="-283464" eaLnBrk="1" fontAlgn="auto" hangingPunct="1">
              <a:spcAft>
                <a:spcPts val="0"/>
              </a:spcAft>
              <a:buFont typeface="Wingdings 2"/>
              <a:buChar char=""/>
              <a:defRPr/>
            </a:pPr>
            <a:r>
              <a:rPr lang="en-US" dirty="0">
                <a:cs typeface="Times New Roman" pitchFamily="18" charset="0"/>
              </a:rPr>
              <a:t>To measure the marginal WTP for Discrete changes in an attribute</a:t>
            </a:r>
          </a:p>
          <a:p>
            <a:pPr marL="365760" indent="-283464" eaLnBrk="1" fontAlgn="auto" hangingPunct="1">
              <a:spcAft>
                <a:spcPts val="0"/>
              </a:spcAft>
              <a:buFont typeface="Wingdings 2"/>
              <a:buChar char=""/>
              <a:defRPr/>
            </a:pPr>
            <a:r>
              <a:rPr lang="en-US" dirty="0">
                <a:cs typeface="Times New Roman" pitchFamily="18" charset="0"/>
              </a:rPr>
              <a:t>an alternative to neoclassical consumer theory in which a class of differentiated products is completely described by an array of objectively measurable general category of hedonic methods </a:t>
            </a:r>
          </a:p>
          <a:p>
            <a:pPr marL="365760" indent="-283464" eaLnBrk="1" fontAlgn="auto" hangingPunct="1">
              <a:spcAft>
                <a:spcPts val="0"/>
              </a:spcAft>
              <a:buFont typeface="Wingdings 2"/>
              <a:buChar char=""/>
              <a:defRPr/>
            </a:pPr>
            <a:r>
              <a:rPr lang="en-US" dirty="0">
                <a:cs typeface="Times New Roman" pitchFamily="18" charset="0"/>
              </a:rPr>
              <a:t>Hedonic study is widely employed to value changes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838200" y="1600200"/>
            <a:ext cx="8153400" cy="4648200"/>
          </a:xfrm>
        </p:spPr>
        <p:txBody>
          <a:bodyPr rtlCol="0">
            <a:normAutofit/>
          </a:bodyPr>
          <a:lstStyle/>
          <a:p>
            <a:pPr marL="365760" indent="-283464" eaLnBrk="1" fontAlgn="auto" hangingPunct="1">
              <a:spcAft>
                <a:spcPts val="0"/>
              </a:spcAft>
              <a:buFont typeface="Wingdings 2"/>
              <a:buChar char=""/>
              <a:defRPr/>
            </a:pPr>
            <a:r>
              <a:rPr lang="en-US" dirty="0">
                <a:cs typeface="Times New Roman" pitchFamily="18" charset="0"/>
              </a:rPr>
              <a:t>Hedonic property value approaches: Use market price of house and to break down sales price in to components based on house characteristics such as size and location.</a:t>
            </a:r>
          </a:p>
          <a:p>
            <a:pPr marL="365760" indent="-283464" eaLnBrk="1" fontAlgn="auto" hangingPunct="1">
              <a:spcAft>
                <a:spcPts val="0"/>
              </a:spcAft>
              <a:buFont typeface="Wingdings 2"/>
              <a:buChar char=""/>
              <a:defRPr/>
            </a:pPr>
            <a:endParaRPr lang="en-US" dirty="0">
              <a:cs typeface="Times New Roman" pitchFamily="18" charset="0"/>
            </a:endParaRPr>
          </a:p>
          <a:p>
            <a:pPr marL="365760" indent="-283464" eaLnBrk="1" fontAlgn="auto" hangingPunct="1">
              <a:spcAft>
                <a:spcPts val="0"/>
              </a:spcAft>
              <a:buFont typeface="Wingdings 2"/>
              <a:buChar char=""/>
              <a:defRPr/>
            </a:pPr>
            <a:r>
              <a:rPr lang="en-US" dirty="0">
                <a:cs typeface="Times New Roman" pitchFamily="18" charset="0"/>
              </a:rPr>
              <a:t>Hedonic wage approaches:  similar but attempt to isolate components of wages. </a:t>
            </a:r>
          </a:p>
          <a:p>
            <a:pPr marL="82550" indent="0" eaLnBrk="1" fontAlgn="auto" hangingPunct="1">
              <a:spcAft>
                <a:spcPts val="0"/>
              </a:spcAft>
              <a:buFont typeface="Wingdings 2"/>
              <a:buNone/>
              <a:defRPr/>
            </a:pPr>
            <a:r>
              <a:rPr lang="en-US" dirty="0">
                <a:cs typeface="Times New Roman" pitchFamily="18" charset="0"/>
              </a:rPr>
              <a:t>  </a:t>
            </a:r>
            <a:r>
              <a:rPr lang="en-US" sz="2800" dirty="0">
                <a:cs typeface="Times New Roman" pitchFamily="18" charset="0"/>
              </a:rPr>
              <a:t>E.g. high risk occupation demand higher wage </a:t>
            </a:r>
            <a:endParaRPr lang="de-DE" dirty="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828800" y="533400"/>
            <a:ext cx="5638800" cy="725488"/>
          </a:xfrm>
        </p:spPr>
        <p:txBody>
          <a:bodyPr/>
          <a:lstStyle/>
          <a:p>
            <a:pPr eaLnBrk="1" hangingPunct="1"/>
            <a:r>
              <a:rPr lang="en-US" altLang="en-US" sz="4000">
                <a:latin typeface="Times New Roman" panose="02020603050405020304" pitchFamily="18" charset="0"/>
                <a:cs typeface="Times New Roman" panose="02020603050405020304" pitchFamily="18" charset="0"/>
              </a:rPr>
              <a:t>Hedonic Method</a:t>
            </a:r>
          </a:p>
        </p:txBody>
      </p:sp>
      <p:sp>
        <p:nvSpPr>
          <p:cNvPr id="30723" name="Content Placeholder 2"/>
          <p:cNvSpPr>
            <a:spLocks noGrp="1"/>
          </p:cNvSpPr>
          <p:nvPr>
            <p:ph idx="1"/>
          </p:nvPr>
        </p:nvSpPr>
        <p:spPr>
          <a:xfrm>
            <a:off x="685800" y="1981200"/>
            <a:ext cx="7620000" cy="4114800"/>
          </a:xfrm>
        </p:spPr>
        <p:txBody>
          <a:bodyPr/>
          <a:lstStyle/>
          <a:p>
            <a:pPr marL="438150" indent="-319088" algn="just" eaLnBrk="1" hangingPunct="1">
              <a:spcBef>
                <a:spcPct val="0"/>
              </a:spcBef>
            </a:pPr>
            <a:r>
              <a:rPr lang="en-US" altLang="en-US" sz="2800">
                <a:cs typeface="Times New Roman" panose="02020603050405020304" pitchFamily="18" charset="0"/>
              </a:rPr>
              <a:t>Hedonic regression methods can be used to estimate the value of product quality attributes in markets that feature product differentiation. </a:t>
            </a:r>
          </a:p>
          <a:p>
            <a:pPr marL="438150" indent="-319088" algn="just" eaLnBrk="1" hangingPunct="1">
              <a:spcBef>
                <a:spcPct val="0"/>
              </a:spcBef>
            </a:pPr>
            <a:endParaRPr lang="en-US" altLang="en-US" sz="2800">
              <a:cs typeface="Times New Roman" panose="02020603050405020304" pitchFamily="18" charset="0"/>
            </a:endParaRPr>
          </a:p>
          <a:p>
            <a:pPr marL="438150" indent="-319088" algn="just" eaLnBrk="1" hangingPunct="1">
              <a:spcBef>
                <a:spcPct val="0"/>
              </a:spcBef>
            </a:pPr>
            <a:r>
              <a:rPr lang="en-US" altLang="en-US" sz="2800">
                <a:cs typeface="Times New Roman" panose="02020603050405020304" pitchFamily="18" charset="0"/>
              </a:rPr>
              <a:t>E.g. contribution of environmental attributes such as </a:t>
            </a:r>
            <a:r>
              <a:rPr lang="en-US" altLang="en-US" sz="2800" u="sng">
                <a:cs typeface="Times New Roman" panose="02020603050405020304" pitchFamily="18" charset="0"/>
              </a:rPr>
              <a:t>view, air quality, proximity to parks</a:t>
            </a:r>
            <a:r>
              <a:rPr lang="en-US" altLang="en-US" sz="2800">
                <a:cs typeface="Times New Roman" panose="02020603050405020304" pitchFamily="18" charset="0"/>
              </a:rPr>
              <a:t>, and neighborhood </a:t>
            </a:r>
            <a:r>
              <a:rPr lang="en-US" altLang="en-US" sz="2800" u="sng">
                <a:cs typeface="Times New Roman" panose="02020603050405020304" pitchFamily="18" charset="0"/>
              </a:rPr>
              <a:t>safety</a:t>
            </a:r>
            <a:r>
              <a:rPr lang="en-US" altLang="en-US" sz="2800">
                <a:cs typeface="Times New Roman" panose="02020603050405020304" pitchFamily="18" charset="0"/>
              </a:rPr>
              <a:t> to </a:t>
            </a:r>
            <a:r>
              <a:rPr lang="en-US" altLang="en-US" sz="2800" u="sng">
                <a:cs typeface="Times New Roman" panose="02020603050405020304" pitchFamily="18" charset="0"/>
              </a:rPr>
              <a:t>house price</a:t>
            </a:r>
            <a:r>
              <a:rPr lang="en-US" altLang="en-US" sz="2800">
                <a:cs typeface="Times New Roman" panose="02020603050405020304" pitchFamily="18" charset="0"/>
              </a:rPr>
              <a:t>. </a:t>
            </a:r>
          </a:p>
          <a:p>
            <a:pPr marL="438150" indent="-319088" algn="just" eaLnBrk="1" hangingPunct="1">
              <a:spcBef>
                <a:spcPct val="0"/>
              </a:spcBef>
            </a:pPr>
            <a:endParaRPr lang="en-US" altLang="en-US" sz="2800">
              <a:cs typeface="Times New Roman" panose="02020603050405020304" pitchFamily="18" charset="0"/>
            </a:endParaRPr>
          </a:p>
          <a:p>
            <a:pPr marL="438150" indent="-319088" algn="just" eaLnBrk="1" hangingPunct="1">
              <a:spcBef>
                <a:spcPct val="0"/>
              </a:spcBef>
            </a:pPr>
            <a:endParaRPr lang="en-US" altLang="en-US" sz="2800">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0"/>
            <a:ext cx="8382000" cy="5257800"/>
          </a:xfrm>
        </p:spPr>
        <p:txBody>
          <a:bodyPr rtlCol="0">
            <a:normAutofit fontScale="92500" lnSpcReduction="10000"/>
          </a:bodyPr>
          <a:lstStyle/>
          <a:p>
            <a:pPr marL="365760" indent="-283464" algn="just" eaLnBrk="1" fontAlgn="auto" hangingPunct="1">
              <a:spcAft>
                <a:spcPts val="0"/>
              </a:spcAft>
              <a:buFont typeface="Wingdings 2"/>
              <a:buChar char=""/>
              <a:defRPr/>
            </a:pPr>
            <a:r>
              <a:rPr lang="en-GB" dirty="0"/>
              <a:t>Based on the premises that though ecosystem (mangrove ecosystems) functions and services are not marketed they have attributes that affect the value of marketed goods and services. </a:t>
            </a:r>
          </a:p>
          <a:p>
            <a:pPr marL="365760" indent="-283464" algn="just" eaLnBrk="1" fontAlgn="auto" hangingPunct="1">
              <a:spcAft>
                <a:spcPts val="0"/>
              </a:spcAft>
              <a:buFont typeface="Wingdings 2"/>
              <a:buChar char=""/>
              <a:defRPr/>
            </a:pPr>
            <a:endParaRPr lang="en-GB" dirty="0"/>
          </a:p>
          <a:p>
            <a:pPr marL="365760" indent="-283464" algn="just" eaLnBrk="1" fontAlgn="auto" hangingPunct="1">
              <a:spcAft>
                <a:spcPts val="0"/>
              </a:spcAft>
              <a:buFont typeface="Wingdings 2"/>
              <a:buChar char=""/>
              <a:defRPr/>
            </a:pPr>
            <a:r>
              <a:rPr lang="en-GB" dirty="0"/>
              <a:t>The contribution of ecosystem to the value of marketed goods is established and valued. This method is mostly used to estimate values of ecosystem based on values of properties and it defines the WTP by individual for ecosystem aesthetic values.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en-US" sz="4000">
                <a:latin typeface="Times New Roman" panose="02020603050405020304" pitchFamily="18" charset="0"/>
                <a:cs typeface="Times New Roman" panose="02020603050405020304" pitchFamily="18" charset="0"/>
              </a:rPr>
              <a:t>Steps in Hedonic Method</a:t>
            </a:r>
          </a:p>
        </p:txBody>
      </p:sp>
      <p:sp>
        <p:nvSpPr>
          <p:cNvPr id="32771" name="Content Placeholder 2"/>
          <p:cNvSpPr>
            <a:spLocks noGrp="1"/>
          </p:cNvSpPr>
          <p:nvPr>
            <p:ph idx="1"/>
          </p:nvPr>
        </p:nvSpPr>
        <p:spPr>
          <a:xfrm>
            <a:off x="381000" y="1295400"/>
            <a:ext cx="8229600" cy="5257800"/>
          </a:xfrm>
        </p:spPr>
        <p:txBody>
          <a:bodyPr/>
          <a:lstStyle/>
          <a:p>
            <a:pPr algn="just" eaLnBrk="1" hangingPunct="1"/>
            <a:r>
              <a:rPr lang="en-GB" altLang="en-US"/>
              <a:t>Step 1- identification of properties mainly residential houses and agricultural land field in the proximity of ecosystem </a:t>
            </a:r>
          </a:p>
          <a:p>
            <a:pPr algn="just" eaLnBrk="1" hangingPunct="1"/>
            <a:endParaRPr lang="en-GB" altLang="en-US" sz="2000"/>
          </a:p>
          <a:p>
            <a:pPr algn="just" eaLnBrk="1" hangingPunct="1"/>
            <a:r>
              <a:rPr lang="en-GB" altLang="en-US"/>
              <a:t>Step 2- determine the variables that determine the value of properties: this stage necessitate identification of all independent variables that positively and negatively have an impact on the value of properties (houses or agricultural field).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80528" y="0"/>
            <a:ext cx="9505056" cy="1200329"/>
          </a:xfrm>
          <a:prstGeom prst="rect">
            <a:avLst/>
          </a:prstGeom>
        </p:spPr>
        <p:txBody>
          <a:bodyPr wrap="square">
            <a:spAutoFit/>
          </a:bodyPr>
          <a:lstStyle/>
          <a:p>
            <a:r>
              <a:rPr lang="en-US" sz="3600" b="1" dirty="0">
                <a:solidFill>
                  <a:srgbClr val="006666"/>
                </a:solidFill>
                <a:latin typeface="Times New Roman" pitchFamily="18" charset="0"/>
                <a:cs typeface="Times New Roman" pitchFamily="18" charset="0"/>
              </a:rPr>
              <a:t>  </a:t>
            </a:r>
            <a:r>
              <a:rPr lang="en-US" sz="3600" b="1" u="sng" dirty="0">
                <a:solidFill>
                  <a:srgbClr val="006666"/>
                </a:solidFill>
                <a:latin typeface="Times New Roman" pitchFamily="18" charset="0"/>
                <a:cs typeface="Times New Roman" pitchFamily="18" charset="0"/>
              </a:rPr>
              <a:t>Fact</a:t>
            </a:r>
            <a:r>
              <a:rPr lang="en-US" sz="3600" b="1" dirty="0">
                <a:solidFill>
                  <a:srgbClr val="006666"/>
                </a:solidFill>
                <a:latin typeface="Times New Roman" pitchFamily="18" charset="0"/>
                <a:cs typeface="Times New Roman" pitchFamily="18" charset="0"/>
              </a:rPr>
              <a:t>: Biodiversity Pays mankind Everything! </a:t>
            </a:r>
          </a:p>
          <a:p>
            <a:r>
              <a:rPr lang="en-US" sz="3600" b="1" dirty="0">
                <a:solidFill>
                  <a:srgbClr val="006666"/>
                </a:solidFill>
                <a:latin typeface="Times New Roman" pitchFamily="18" charset="0"/>
                <a:cs typeface="Times New Roman" pitchFamily="18" charset="0"/>
              </a:rPr>
              <a:t>  </a:t>
            </a:r>
            <a:r>
              <a:rPr lang="en-US" sz="3600" b="1" u="sng" dirty="0">
                <a:solidFill>
                  <a:srgbClr val="006666"/>
                </a:solidFill>
                <a:latin typeface="Times New Roman" pitchFamily="18" charset="0"/>
                <a:cs typeface="Times New Roman" pitchFamily="18" charset="0"/>
              </a:rPr>
              <a:t>Paradox</a:t>
            </a:r>
            <a:r>
              <a:rPr lang="en-US" sz="3600" b="1" dirty="0">
                <a:solidFill>
                  <a:srgbClr val="006666"/>
                </a:solidFill>
                <a:latin typeface="Times New Roman" pitchFamily="18" charset="0"/>
                <a:cs typeface="Times New Roman" pitchFamily="18" charset="0"/>
              </a:rPr>
              <a:t>: Yet, mankind pay nothing? </a:t>
            </a:r>
            <a:endParaRPr lang="en-US" sz="2000" b="1" dirty="0">
              <a:solidFill>
                <a:srgbClr val="006666"/>
              </a:solidFill>
              <a:latin typeface="Times New Roman" pitchFamily="18" charset="0"/>
              <a:cs typeface="Times New Roman" pitchFamily="18" charset="0"/>
            </a:endParaRPr>
          </a:p>
        </p:txBody>
      </p:sp>
      <p:pic>
        <p:nvPicPr>
          <p:cNvPr id="61444" name="Picture 4"/>
          <p:cNvPicPr>
            <a:picLocks noChangeAspect="1" noChangeArrowheads="1"/>
          </p:cNvPicPr>
          <p:nvPr/>
        </p:nvPicPr>
        <p:blipFill>
          <a:blip r:embed="rId2" cstate="print"/>
          <a:srcRect/>
          <a:stretch>
            <a:fillRect/>
          </a:stretch>
        </p:blipFill>
        <p:spPr bwMode="auto">
          <a:xfrm>
            <a:off x="-762000" y="1295401"/>
            <a:ext cx="11811000" cy="5562600"/>
          </a:xfrm>
          <a:prstGeom prst="rect">
            <a:avLst/>
          </a:prstGeom>
          <a:noFill/>
          <a:ln w="9525">
            <a:noFill/>
            <a:miter lim="800000"/>
            <a:headEnd/>
            <a:tailEnd/>
          </a:ln>
        </p:spPr>
      </p:pic>
    </p:spTree>
    <p:extLst>
      <p:ext uri="{BB962C8B-B14F-4D97-AF65-F5344CB8AC3E}">
        <p14:creationId xmlns:p14="http://schemas.microsoft.com/office/powerpoint/2010/main" val="182750935"/>
      </p:ext>
    </p:extLst>
  </p:cSld>
  <p:clrMapOvr>
    <a:masterClrMapping/>
  </p:clrMapOvr>
  <p:transition>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457200" y="1143000"/>
            <a:ext cx="8229600" cy="4983163"/>
          </a:xfrm>
        </p:spPr>
        <p:txBody>
          <a:bodyPr/>
          <a:lstStyle/>
          <a:p>
            <a:pPr algn="just" eaLnBrk="1" hangingPunct="1"/>
            <a:r>
              <a:rPr lang="en-GB" altLang="en-US"/>
              <a:t>Collection of time series or cross sectional data on independent variable</a:t>
            </a:r>
          </a:p>
          <a:p>
            <a:pPr algn="just" eaLnBrk="1" hangingPunct="1"/>
            <a:endParaRPr lang="en-GB" altLang="en-US"/>
          </a:p>
          <a:p>
            <a:pPr algn="just" eaLnBrk="1" hangingPunct="1"/>
            <a:r>
              <a:rPr lang="en-GB" altLang="en-US"/>
              <a:t>Estimating the aesthetic or protective value of ecosystem. The coefficient for the ecosystem variables is interpreted as the percentage contribution of system to the value of property under investigation.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990600" y="228600"/>
            <a:ext cx="8001000" cy="868363"/>
          </a:xfrm>
        </p:spPr>
        <p:txBody>
          <a:bodyPr/>
          <a:lstStyle/>
          <a:p>
            <a:pPr eaLnBrk="1" hangingPunct="1"/>
            <a:r>
              <a:rPr lang="en-US" altLang="en-US" sz="4000">
                <a:latin typeface="Times New Roman" panose="02020603050405020304" pitchFamily="18" charset="0"/>
                <a:cs typeface="Times New Roman" panose="02020603050405020304" pitchFamily="18" charset="0"/>
              </a:rPr>
              <a:t>Other Revealed Valuation Approaches</a:t>
            </a:r>
          </a:p>
        </p:txBody>
      </p:sp>
      <p:sp>
        <p:nvSpPr>
          <p:cNvPr id="36867" name="Content Placeholder 2"/>
          <p:cNvSpPr>
            <a:spLocks noGrp="1"/>
          </p:cNvSpPr>
          <p:nvPr>
            <p:ph idx="1"/>
          </p:nvPr>
        </p:nvSpPr>
        <p:spPr>
          <a:xfrm>
            <a:off x="609600" y="1600200"/>
            <a:ext cx="7696200" cy="4400550"/>
          </a:xfrm>
        </p:spPr>
        <p:txBody>
          <a:bodyPr rtlCol="0">
            <a:normAutofit lnSpcReduction="10000"/>
          </a:bodyPr>
          <a:lstStyle/>
          <a:p>
            <a:pPr marL="365760" indent="-283464" algn="just" eaLnBrk="1" fontAlgn="auto" hangingPunct="1">
              <a:spcAft>
                <a:spcPts val="0"/>
              </a:spcAft>
              <a:buFont typeface="Wingdings 2"/>
              <a:buChar char=""/>
              <a:defRPr/>
            </a:pPr>
            <a:r>
              <a:rPr lang="en-US" sz="2800" u="sng" dirty="0">
                <a:cs typeface="Times New Roman" pitchFamily="18" charset="0"/>
              </a:rPr>
              <a:t>Defensive behavior and replacement cost</a:t>
            </a:r>
            <a:r>
              <a:rPr lang="en-US" sz="2800" dirty="0">
                <a:cs typeface="Times New Roman" pitchFamily="18" charset="0"/>
              </a:rPr>
              <a:t>: The cost of defensive behavior (e.g., buying bottled water due to groundwater contamination) reveals something about the value of uncontaminated groundwater. </a:t>
            </a:r>
          </a:p>
          <a:p>
            <a:pPr marL="82550" indent="0" algn="just" eaLnBrk="1" fontAlgn="auto" hangingPunct="1">
              <a:spcAft>
                <a:spcPts val="0"/>
              </a:spcAft>
              <a:buFont typeface="Wingdings 2"/>
              <a:buNone/>
              <a:defRPr/>
            </a:pPr>
            <a:endParaRPr lang="en-US" sz="2800" dirty="0">
              <a:cs typeface="Times New Roman" pitchFamily="18" charset="0"/>
            </a:endParaRPr>
          </a:p>
          <a:p>
            <a:pPr marL="365760" indent="-283464" algn="just" eaLnBrk="1" fontAlgn="auto" hangingPunct="1">
              <a:spcAft>
                <a:spcPts val="0"/>
              </a:spcAft>
              <a:buFont typeface="Wingdings 2"/>
              <a:buChar char=""/>
              <a:defRPr/>
            </a:pPr>
            <a:r>
              <a:rPr lang="en-US" sz="2800" dirty="0">
                <a:cs typeface="Times New Roman" pitchFamily="18" charset="0"/>
              </a:rPr>
              <a:t>Replacement cost does not provide a WTP estimate for the actual natural resource, rather it reflects the </a:t>
            </a:r>
            <a:r>
              <a:rPr lang="en-US" sz="2800" u="sng" dirty="0">
                <a:cs typeface="Times New Roman" pitchFamily="18" charset="0"/>
              </a:rPr>
              <a:t>cost of replacing</a:t>
            </a:r>
            <a:r>
              <a:rPr lang="en-US" sz="2800" dirty="0">
                <a:cs typeface="Times New Roman" pitchFamily="18" charset="0"/>
              </a:rPr>
              <a:t> it with a </a:t>
            </a:r>
            <a:r>
              <a:rPr lang="en-US" sz="2800" u="sng" dirty="0">
                <a:cs typeface="Times New Roman" pitchFamily="18" charset="0"/>
              </a:rPr>
              <a:t>manufactured alternative</a:t>
            </a:r>
            <a:r>
              <a:rPr lang="en-US" sz="2800" dirty="0">
                <a:cs typeface="Times New Roman" pitchFamily="18" charset="0"/>
              </a:rPr>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1"/>
          </p:nvPr>
        </p:nvSpPr>
        <p:spPr>
          <a:xfrm>
            <a:off x="533400" y="762000"/>
            <a:ext cx="8077200" cy="5338763"/>
          </a:xfrm>
        </p:spPr>
        <p:txBody>
          <a:bodyPr/>
          <a:lstStyle/>
          <a:p>
            <a:pPr eaLnBrk="1" hangingPunct="1"/>
            <a:r>
              <a:rPr lang="en-US" altLang="en-US" u="sng">
                <a:cs typeface="Times New Roman" panose="02020603050405020304" pitchFamily="18" charset="0"/>
              </a:rPr>
              <a:t>Benefits transfer</a:t>
            </a:r>
            <a:r>
              <a:rPr lang="en-US" altLang="en-US">
                <a:cs typeface="Times New Roman" panose="02020603050405020304" pitchFamily="18" charset="0"/>
              </a:rPr>
              <a:t>: The practice of adapting estimated benefits derived from an existing study to a new setting or context. </a:t>
            </a:r>
          </a:p>
          <a:p>
            <a:pPr eaLnBrk="1" hangingPunct="1"/>
            <a:r>
              <a:rPr lang="en-US" altLang="en-US">
                <a:cs typeface="Times New Roman" panose="02020603050405020304" pitchFamily="18" charset="0"/>
              </a:rPr>
              <a:t>One can transfer specific numerical estimates, such as an estimate of WTP, or </a:t>
            </a:r>
          </a:p>
          <a:p>
            <a:pPr eaLnBrk="1" hangingPunct="1"/>
            <a:r>
              <a:rPr lang="en-US" altLang="en-US">
                <a:cs typeface="Times New Roman" panose="02020603050405020304" pitchFamily="18" charset="0"/>
              </a:rPr>
              <a:t>one can transfer an entire estimated function, such as those described for CVM, TCM, etc. </a:t>
            </a:r>
          </a:p>
          <a:p>
            <a:pPr eaLnBrk="1" hangingPunct="1"/>
            <a:r>
              <a:rPr lang="en-US" altLang="en-US">
                <a:cs typeface="Times New Roman" panose="02020603050405020304" pitchFamily="18" charset="0"/>
              </a:rPr>
              <a:t>Must be done carefully!</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295400" y="533400"/>
            <a:ext cx="7162800" cy="804863"/>
          </a:xfrm>
        </p:spPr>
        <p:txBody>
          <a:bodyPr/>
          <a:lstStyle/>
          <a:p>
            <a:pPr eaLnBrk="1" hangingPunct="1"/>
            <a:r>
              <a:rPr lang="en-US" altLang="en-US" sz="3200" b="1">
                <a:latin typeface="Times New Roman" panose="02020603050405020304" pitchFamily="18" charset="0"/>
                <a:cs typeface="Times New Roman" panose="02020603050405020304" pitchFamily="18" charset="0"/>
              </a:rPr>
              <a:t>2.3.2 Stated Preference Approach</a:t>
            </a:r>
          </a:p>
        </p:txBody>
      </p:sp>
      <p:sp>
        <p:nvSpPr>
          <p:cNvPr id="36867" name="Content Placeholder 2"/>
          <p:cNvSpPr>
            <a:spLocks noGrp="1"/>
          </p:cNvSpPr>
          <p:nvPr>
            <p:ph idx="1"/>
          </p:nvPr>
        </p:nvSpPr>
        <p:spPr>
          <a:xfrm>
            <a:off x="609600" y="1752600"/>
            <a:ext cx="7848600" cy="4129088"/>
          </a:xfrm>
        </p:spPr>
        <p:txBody>
          <a:bodyPr/>
          <a:lstStyle/>
          <a:p>
            <a:pPr algn="just" eaLnBrk="1" hangingPunct="1"/>
            <a:r>
              <a:rPr lang="en-US" altLang="en-US" sz="2800">
                <a:cs typeface="Times New Roman" panose="02020603050405020304" pitchFamily="18" charset="0"/>
              </a:rPr>
              <a:t>Estimate non-market value of environmental goods using </a:t>
            </a:r>
            <a:r>
              <a:rPr lang="en-US" altLang="en-US" sz="2800" u="sng">
                <a:cs typeface="Times New Roman" panose="02020603050405020304" pitchFamily="18" charset="0"/>
              </a:rPr>
              <a:t>survey research methods</a:t>
            </a:r>
            <a:r>
              <a:rPr lang="en-US" altLang="en-US" sz="2800">
                <a:cs typeface="Times New Roman" panose="02020603050405020304" pitchFamily="18" charset="0"/>
              </a:rPr>
              <a:t>.</a:t>
            </a:r>
          </a:p>
          <a:p>
            <a:pPr algn="just" eaLnBrk="1" hangingPunct="1">
              <a:buFont typeface="Wingdings 2" panose="05020102010507070707" pitchFamily="18" charset="2"/>
              <a:buNone/>
            </a:pPr>
            <a:endParaRPr lang="en-US" altLang="en-US">
              <a:cs typeface="Times New Roman" panose="02020603050405020304" pitchFamily="18" charset="0"/>
            </a:endParaRPr>
          </a:p>
          <a:p>
            <a:pPr algn="just" eaLnBrk="1" hangingPunct="1"/>
            <a:r>
              <a:rPr lang="en-US" altLang="en-US" sz="2800">
                <a:cs typeface="Times New Roman" panose="02020603050405020304" pitchFamily="18" charset="0"/>
              </a:rPr>
              <a:t>This approach is used in situations where no markets for environmental or related goods.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533400" y="1447800"/>
            <a:ext cx="7848600" cy="4572000"/>
          </a:xfrm>
        </p:spPr>
        <p:txBody>
          <a:bodyPr/>
          <a:lstStyle/>
          <a:p>
            <a:pPr marL="438150" indent="-319088" algn="just" eaLnBrk="1" hangingPunct="1">
              <a:spcBef>
                <a:spcPct val="0"/>
              </a:spcBef>
            </a:pPr>
            <a:r>
              <a:rPr lang="en-US" altLang="en-US">
                <a:cs typeface="Times New Roman" panose="02020603050405020304" pitchFamily="18" charset="0"/>
              </a:rPr>
              <a:t>Involves the use of </a:t>
            </a:r>
            <a:r>
              <a:rPr lang="en-US" altLang="en-US" u="sng">
                <a:cs typeface="Times New Roman" panose="02020603050405020304" pitchFamily="18" charset="0"/>
              </a:rPr>
              <a:t>survey questionnaires</a:t>
            </a:r>
            <a:r>
              <a:rPr lang="en-US" altLang="en-US">
                <a:cs typeface="Times New Roman" panose="02020603050405020304" pitchFamily="18" charset="0"/>
              </a:rPr>
              <a:t> to elicit hypothetical </a:t>
            </a:r>
            <a:r>
              <a:rPr lang="en-US" altLang="en-US" u="sng">
                <a:cs typeface="Times New Roman" panose="02020603050405020304" pitchFamily="18" charset="0"/>
              </a:rPr>
              <a:t>willingness-to-pay</a:t>
            </a:r>
            <a:r>
              <a:rPr lang="en-US" altLang="en-US">
                <a:cs typeface="Times New Roman" panose="02020603050405020304" pitchFamily="18" charset="0"/>
              </a:rPr>
              <a:t> (WTP) information. </a:t>
            </a:r>
          </a:p>
          <a:p>
            <a:pPr marL="438150" indent="-319088" algn="just" eaLnBrk="1" hangingPunct="1">
              <a:spcBef>
                <a:spcPct val="0"/>
              </a:spcBef>
            </a:pPr>
            <a:endParaRPr lang="en-US" altLang="en-US">
              <a:cs typeface="Times New Roman" panose="02020603050405020304" pitchFamily="18" charset="0"/>
            </a:endParaRPr>
          </a:p>
          <a:p>
            <a:pPr marL="438150" indent="-319088" algn="just" eaLnBrk="1" hangingPunct="1">
              <a:spcBef>
                <a:spcPct val="0"/>
              </a:spcBef>
            </a:pPr>
            <a:r>
              <a:rPr lang="en-US" altLang="en-US">
                <a:cs typeface="Times New Roman" panose="02020603050405020304" pitchFamily="18" charset="0"/>
              </a:rPr>
              <a:t>Examples:</a:t>
            </a:r>
          </a:p>
          <a:p>
            <a:pPr marL="730250" lvl="1" indent="-273050" algn="just" eaLnBrk="1" hangingPunct="1"/>
            <a:r>
              <a:rPr lang="en-US" altLang="en-US">
                <a:cs typeface="Times New Roman" panose="02020603050405020304" pitchFamily="18" charset="0"/>
              </a:rPr>
              <a:t>Estimate non-market value of dam removal and fish habitat restoration in case of </a:t>
            </a:r>
            <a:r>
              <a:rPr lang="en-US" altLang="en-US" i="1">
                <a:cs typeface="Times New Roman" panose="02020603050405020304" pitchFamily="18" charset="0"/>
              </a:rPr>
              <a:t>Lake Tana.</a:t>
            </a:r>
          </a:p>
          <a:p>
            <a:pPr marL="730250" lvl="1" indent="-273050" algn="just" eaLnBrk="1" hangingPunct="1"/>
            <a:r>
              <a:rPr lang="en-US" altLang="en-US">
                <a:cs typeface="Times New Roman" panose="02020603050405020304" pitchFamily="18" charset="0"/>
              </a:rPr>
              <a:t>WTP to avoid ecosystem damages associated with </a:t>
            </a:r>
            <a:r>
              <a:rPr lang="en-US" altLang="en-US" i="1">
                <a:cs typeface="Times New Roman" panose="02020603050405020304" pitchFamily="18" charset="0"/>
              </a:rPr>
              <a:t>Bahire-Giorgis and Chira-wonz watershed</a:t>
            </a:r>
            <a:r>
              <a:rPr lang="en-US" altLang="en-US">
                <a:cs typeface="Times New Roman" panose="02020603050405020304" pitchFamily="18" charset="0"/>
              </a:rPr>
              <a: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838200" y="304800"/>
            <a:ext cx="7715250" cy="792163"/>
          </a:xfrm>
        </p:spPr>
        <p:txBody>
          <a:bodyPr/>
          <a:lstStyle/>
          <a:p>
            <a:pPr eaLnBrk="1" hangingPunct="1"/>
            <a:r>
              <a:rPr lang="en-GB" altLang="en-US" sz="3600" b="1" dirty="0">
                <a:latin typeface="Times New Roman" panose="02020603050405020304" pitchFamily="18" charset="0"/>
                <a:cs typeface="Times New Roman" panose="02020603050405020304" pitchFamily="18" charset="0"/>
              </a:rPr>
              <a:t>Contingent Valuation Method</a:t>
            </a:r>
            <a:endParaRPr lang="en-US" altLang="en-US" sz="3600" b="1" dirty="0"/>
          </a:p>
        </p:txBody>
      </p:sp>
      <p:sp>
        <p:nvSpPr>
          <p:cNvPr id="38915" name="Content Placeholder 2"/>
          <p:cNvSpPr>
            <a:spLocks noGrp="1"/>
          </p:cNvSpPr>
          <p:nvPr>
            <p:ph idx="1"/>
          </p:nvPr>
        </p:nvSpPr>
        <p:spPr>
          <a:xfrm>
            <a:off x="609600" y="1219200"/>
            <a:ext cx="7710488" cy="4800600"/>
          </a:xfrm>
        </p:spPr>
        <p:txBody>
          <a:bodyPr/>
          <a:lstStyle/>
          <a:p>
            <a:pPr eaLnBrk="1" hangingPunct="1"/>
            <a:r>
              <a:rPr lang="en-US" altLang="en-US" dirty="0">
                <a:cs typeface="Times New Roman" panose="02020603050405020304" pitchFamily="18" charset="0"/>
              </a:rPr>
              <a:t>Controversial because:</a:t>
            </a:r>
          </a:p>
          <a:p>
            <a:pPr eaLnBrk="1" hangingPunct="1"/>
            <a:endParaRPr lang="en-US" altLang="en-US" sz="1800" dirty="0">
              <a:cs typeface="Times New Roman" panose="02020603050405020304" pitchFamily="18" charset="0"/>
            </a:endParaRPr>
          </a:p>
          <a:p>
            <a:pPr lvl="1" eaLnBrk="1" hangingPunct="1"/>
            <a:r>
              <a:rPr lang="en-US" altLang="en-US" sz="3200" dirty="0">
                <a:cs typeface="Times New Roman" panose="02020603050405020304" pitchFamily="18" charset="0"/>
              </a:rPr>
              <a:t>Hypothetical survey responses rather than actual (revealed) value.</a:t>
            </a:r>
          </a:p>
          <a:p>
            <a:pPr lvl="1" eaLnBrk="1" hangingPunct="1"/>
            <a:r>
              <a:rPr lang="en-US" altLang="en-US" sz="3200" dirty="0">
                <a:cs typeface="Times New Roman" panose="02020603050405020304" pitchFamily="18" charset="0"/>
              </a:rPr>
              <a:t>CVM provides only way to estimate non-use values.</a:t>
            </a:r>
          </a:p>
          <a:p>
            <a:pPr lvl="1" eaLnBrk="1" hangingPunct="1"/>
            <a:r>
              <a:rPr lang="en-US" altLang="en-US" sz="3200" dirty="0">
                <a:cs typeface="Times New Roman" panose="02020603050405020304" pitchFamily="18" charset="0"/>
              </a:rPr>
              <a:t>Non-use values tend to be much larger than use values in aggregate. More people care about a site than actually visit the site.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15250" cy="792163"/>
          </a:xfrm>
        </p:spPr>
        <p:txBody>
          <a:bodyPr rtlCol="0">
            <a:normAutofit/>
          </a:bodyPr>
          <a:lstStyle/>
          <a:p>
            <a:pPr eaLnBrk="1" fontAlgn="auto" hangingPunct="1">
              <a:spcAft>
                <a:spcPts val="0"/>
              </a:spcAft>
              <a:defRPr/>
            </a:pPr>
            <a:r>
              <a:rPr lang="en-GB" sz="4000" dirty="0">
                <a:solidFill>
                  <a:schemeClr val="tx2">
                    <a:satMod val="130000"/>
                  </a:schemeClr>
                </a:solidFill>
                <a:latin typeface="Times New Roman" pitchFamily="18" charset="0"/>
                <a:cs typeface="Times New Roman" pitchFamily="18" charset="0"/>
              </a:rPr>
              <a:t>Contingent Valuation Method</a:t>
            </a:r>
            <a:endParaRPr lang="en-US" sz="4000" dirty="0">
              <a:solidFill>
                <a:schemeClr val="tx2">
                  <a:satMod val="130000"/>
                </a:schemeClr>
              </a:solidFill>
            </a:endParaRPr>
          </a:p>
        </p:txBody>
      </p:sp>
      <p:sp>
        <p:nvSpPr>
          <p:cNvPr id="39939" name="Content Placeholder 2"/>
          <p:cNvSpPr>
            <a:spLocks noGrp="1"/>
          </p:cNvSpPr>
          <p:nvPr>
            <p:ph idx="1"/>
          </p:nvPr>
        </p:nvSpPr>
        <p:spPr>
          <a:xfrm>
            <a:off x="714375" y="1283360"/>
            <a:ext cx="7715250" cy="5638800"/>
          </a:xfrm>
        </p:spPr>
        <p:txBody>
          <a:bodyPr/>
          <a:lstStyle/>
          <a:p>
            <a:pPr eaLnBrk="1" hangingPunct="1"/>
            <a:r>
              <a:rPr lang="en-GB" altLang="en-US" dirty="0">
                <a:cs typeface="Times New Roman" panose="02020603050405020304" pitchFamily="18" charset="0"/>
              </a:rPr>
              <a:t>Stated preference technique</a:t>
            </a:r>
          </a:p>
          <a:p>
            <a:pPr eaLnBrk="1" hangingPunct="1"/>
            <a:r>
              <a:rPr lang="en-GB" altLang="en-US" dirty="0">
                <a:cs typeface="Times New Roman" panose="02020603050405020304" pitchFamily="18" charset="0"/>
              </a:rPr>
              <a:t>Questionnaire based </a:t>
            </a:r>
          </a:p>
          <a:p>
            <a:pPr eaLnBrk="1" hangingPunct="1"/>
            <a:r>
              <a:rPr lang="en-GB" altLang="en-US" dirty="0">
                <a:cs typeface="Times New Roman" panose="02020603050405020304" pitchFamily="18" charset="0"/>
              </a:rPr>
              <a:t>Direct method</a:t>
            </a:r>
          </a:p>
          <a:p>
            <a:pPr eaLnBrk="1" hangingPunct="1"/>
            <a:r>
              <a:rPr lang="en-GB" altLang="en-US" dirty="0">
                <a:cs typeface="Times New Roman" panose="02020603050405020304" pitchFamily="18" charset="0"/>
              </a:rPr>
              <a:t>Valuation of a hypothetical scenario</a:t>
            </a:r>
          </a:p>
          <a:p>
            <a:pPr eaLnBrk="1" hangingPunct="1">
              <a:buFontTx/>
              <a:buChar char="-"/>
            </a:pPr>
            <a:r>
              <a:rPr lang="en-GB" altLang="en-US" dirty="0">
                <a:cs typeface="Times New Roman" panose="02020603050405020304" pitchFamily="18" charset="0"/>
              </a:rPr>
              <a:t>It is called “contingent valuation” because the valuation is contingent on the hypothetical scenario put to respondents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304800"/>
            <a:ext cx="7499350" cy="914400"/>
          </a:xfrm>
        </p:spPr>
        <p:txBody>
          <a:bodyPr rtlCol="0">
            <a:normAutofit/>
          </a:bodyPr>
          <a:lstStyle/>
          <a:p>
            <a:pPr eaLnBrk="1" fontAlgn="auto" hangingPunct="1">
              <a:spcAft>
                <a:spcPts val="0"/>
              </a:spcAft>
              <a:defRPr/>
            </a:pPr>
            <a:r>
              <a:rPr lang="en-GB" sz="4000" dirty="0">
                <a:solidFill>
                  <a:schemeClr val="tx2">
                    <a:satMod val="130000"/>
                  </a:schemeClr>
                </a:solidFill>
                <a:latin typeface="Times New Roman" pitchFamily="18" charset="0"/>
                <a:cs typeface="Times New Roman" pitchFamily="18" charset="0"/>
              </a:rPr>
              <a:t>Contingent Valuation Method</a:t>
            </a:r>
            <a:endParaRPr lang="en-GB" dirty="0">
              <a:solidFill>
                <a:schemeClr val="tx2">
                  <a:satMod val="130000"/>
                </a:schemeClr>
              </a:solidFill>
            </a:endParaRPr>
          </a:p>
        </p:txBody>
      </p:sp>
      <p:sp>
        <p:nvSpPr>
          <p:cNvPr id="40963" name="Content Placeholder 2"/>
          <p:cNvSpPr>
            <a:spLocks noGrp="1"/>
          </p:cNvSpPr>
          <p:nvPr>
            <p:ph idx="1"/>
          </p:nvPr>
        </p:nvSpPr>
        <p:spPr>
          <a:xfrm>
            <a:off x="1066800" y="1219200"/>
            <a:ext cx="8077200" cy="4800600"/>
          </a:xfrm>
        </p:spPr>
        <p:txBody>
          <a:bodyPr/>
          <a:lstStyle/>
          <a:p>
            <a:pPr eaLnBrk="1" hangingPunct="1"/>
            <a:r>
              <a:rPr lang="en-GB" altLang="en-US">
                <a:cs typeface="Times New Roman" panose="02020603050405020304" pitchFamily="18" charset="0"/>
              </a:rPr>
              <a:t>Can be used to value both use and non-use values of ecosystem services</a:t>
            </a:r>
          </a:p>
          <a:p>
            <a:pPr eaLnBrk="1" hangingPunct="1"/>
            <a:r>
              <a:rPr lang="en-GB" altLang="en-US">
                <a:cs typeface="Times New Roman" panose="02020603050405020304" pitchFamily="18" charset="0"/>
              </a:rPr>
              <a:t>WTP or WTA questions</a:t>
            </a:r>
            <a:endParaRPr lang="en-US" altLang="en-US"/>
          </a:p>
          <a:p>
            <a:pPr eaLnBrk="1" hangingPunct="1"/>
            <a:r>
              <a:rPr lang="en-GB" altLang="en-US"/>
              <a:t>For the individual to reveal the correct WTP or WTA, they must be provided with the adequate and non-bias information on the status of the ecosystem to be valued. </a:t>
            </a:r>
          </a:p>
          <a:p>
            <a:pPr eaLnBrk="1" hangingPunct="1"/>
            <a:endParaRPr lang="en-GB"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71600" y="304800"/>
            <a:ext cx="7499350" cy="990600"/>
          </a:xfrm>
        </p:spPr>
        <p:txBody>
          <a:bodyPr rtlCol="0">
            <a:noAutofit/>
          </a:bodyPr>
          <a:lstStyle/>
          <a:p>
            <a:pPr eaLnBrk="1" fontAlgn="auto" hangingPunct="1">
              <a:spcAft>
                <a:spcPts val="0"/>
              </a:spcAft>
              <a:defRPr/>
            </a:pPr>
            <a:r>
              <a:rPr lang="en-GB" sz="4000" dirty="0">
                <a:solidFill>
                  <a:schemeClr val="tx2">
                    <a:satMod val="130000"/>
                  </a:schemeClr>
                </a:solidFill>
                <a:latin typeface="Times New Roman" pitchFamily="18" charset="0"/>
                <a:cs typeface="Times New Roman" pitchFamily="18" charset="0"/>
              </a:rPr>
              <a:t>Contingent Valuation Method</a:t>
            </a:r>
            <a:endParaRPr lang="en-GB" sz="4000" dirty="0">
              <a:solidFill>
                <a:schemeClr val="tx2">
                  <a:satMod val="130000"/>
                </a:schemeClr>
              </a:solidFill>
            </a:endParaRPr>
          </a:p>
        </p:txBody>
      </p:sp>
      <p:sp>
        <p:nvSpPr>
          <p:cNvPr id="41987" name="Content Placeholder 2"/>
          <p:cNvSpPr>
            <a:spLocks noGrp="1"/>
          </p:cNvSpPr>
          <p:nvPr>
            <p:ph idx="1"/>
          </p:nvPr>
        </p:nvSpPr>
        <p:spPr>
          <a:xfrm>
            <a:off x="685800" y="1295400"/>
            <a:ext cx="7786688" cy="4800600"/>
          </a:xfrm>
        </p:spPr>
        <p:txBody>
          <a:bodyPr/>
          <a:lstStyle/>
          <a:p>
            <a:pPr eaLnBrk="1" hangingPunct="1"/>
            <a:r>
              <a:rPr lang="en-US" altLang="en-US" sz="2800">
                <a:cs typeface="Times New Roman" panose="02020603050405020304" pitchFamily="18" charset="0"/>
              </a:rPr>
              <a:t>Carried out by putting direct questions to individuals to determine throw much they would be willing to accept (WTA) when the respondents are familiar with the environmental goods or services. </a:t>
            </a:r>
            <a:endParaRPr lang="de-DE" altLang="en-US" sz="2800">
              <a:cs typeface="Times New Roman" panose="02020603050405020304" pitchFamily="18" charset="0"/>
            </a:endParaRPr>
          </a:p>
          <a:p>
            <a:pPr eaLnBrk="1" hangingPunct="1"/>
            <a:r>
              <a:rPr lang="en-US" altLang="en-US" sz="2800">
                <a:cs typeface="Times New Roman" panose="02020603050405020304" pitchFamily="18" charset="0"/>
              </a:rPr>
              <a:t>less reliable when the object of the valuation exercise is more abstract aspect, such as existence value .</a:t>
            </a:r>
            <a:endParaRPr lang="de-DE" altLang="en-US" sz="2800">
              <a:cs typeface="Times New Roman" panose="02020603050405020304" pitchFamily="18" charset="0"/>
            </a:endParaRPr>
          </a:p>
          <a:p>
            <a:pPr eaLnBrk="1" hangingPunct="1"/>
            <a:r>
              <a:rPr lang="en-US" altLang="en-US" sz="2800">
                <a:cs typeface="Times New Roman" panose="02020603050405020304" pitchFamily="18" charset="0"/>
              </a:rPr>
              <a:t>If the survey instruments  are not carefully designed and  implemented susceptible to bias</a:t>
            </a:r>
            <a:endParaRPr lang="en-US" altLang="en-US">
              <a:cs typeface="Times New Roman" panose="02020603050405020304"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GB" dirty="0">
                <a:solidFill>
                  <a:schemeClr val="tx2">
                    <a:satMod val="130000"/>
                  </a:schemeClr>
                </a:solidFill>
              </a:rPr>
              <a:t>Steps in CVM </a:t>
            </a:r>
          </a:p>
        </p:txBody>
      </p:sp>
      <p:sp>
        <p:nvSpPr>
          <p:cNvPr id="43011" name="Content Placeholder 2"/>
          <p:cNvSpPr>
            <a:spLocks noGrp="1"/>
          </p:cNvSpPr>
          <p:nvPr>
            <p:ph idx="1"/>
          </p:nvPr>
        </p:nvSpPr>
        <p:spPr/>
        <p:txBody>
          <a:bodyPr/>
          <a:lstStyle/>
          <a:p>
            <a:pPr eaLnBrk="1" hangingPunct="1"/>
            <a:r>
              <a:rPr lang="en-GB" altLang="en-US"/>
              <a:t>Developing survey instrument </a:t>
            </a:r>
          </a:p>
          <a:p>
            <a:pPr eaLnBrk="1" hangingPunct="1"/>
            <a:r>
              <a:rPr lang="en-GB" altLang="en-US"/>
              <a:t>Defining stakeholders to be interviewed (sampling techniques and size) </a:t>
            </a:r>
          </a:p>
          <a:p>
            <a:pPr eaLnBrk="1" hangingPunct="1"/>
            <a:r>
              <a:rPr lang="en-GB" altLang="en-US"/>
              <a:t>Soliciting information from the selected samples Data analysis and interpretation of the results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762000" y="533400"/>
            <a:ext cx="7499350" cy="868363"/>
          </a:xfrm>
        </p:spPr>
        <p:txBody>
          <a:bodyPr/>
          <a:lstStyle/>
          <a:p>
            <a:pPr eaLnBrk="1" hangingPunct="1"/>
            <a:r>
              <a:rPr lang="en-GB" altLang="en-US" sz="2400" b="1" dirty="0">
                <a:latin typeface="Verdana" panose="020B0604030504040204" pitchFamily="34" charset="0"/>
                <a:ea typeface="Verdana" panose="020B0604030504040204" pitchFamily="34" charset="0"/>
                <a:cs typeface="Verdana" panose="020B0604030504040204" pitchFamily="34" charset="0"/>
              </a:rPr>
              <a:t>2.1 What is Environmental Valuation? </a:t>
            </a:r>
          </a:p>
        </p:txBody>
      </p:sp>
      <p:sp>
        <p:nvSpPr>
          <p:cNvPr id="3075" name="Content Placeholder 2"/>
          <p:cNvSpPr>
            <a:spLocks noGrp="1"/>
          </p:cNvSpPr>
          <p:nvPr>
            <p:ph idx="1"/>
          </p:nvPr>
        </p:nvSpPr>
        <p:spPr>
          <a:xfrm>
            <a:off x="609600" y="1447800"/>
            <a:ext cx="7791450" cy="4876800"/>
          </a:xfrm>
        </p:spPr>
        <p:txBody>
          <a:bodyPr/>
          <a:lstStyle/>
          <a:p>
            <a:pPr algn="just" eaLnBrk="1" hangingPunct="1"/>
            <a:r>
              <a:rPr lang="en-GB" altLang="en-US" sz="2800"/>
              <a:t>Ecosystems are multifunctional providing various goods and service to economic agents and support economic activities. </a:t>
            </a:r>
          </a:p>
          <a:p>
            <a:pPr algn="just" eaLnBrk="1" hangingPunct="1"/>
            <a:endParaRPr lang="en-GB" altLang="en-US" sz="1000"/>
          </a:p>
          <a:p>
            <a:pPr algn="just" eaLnBrk="1" hangingPunct="1"/>
            <a:r>
              <a:rPr lang="en-GB" altLang="en-US" sz="2800"/>
              <a:t>These services have social, economic, and cultural benefits.</a:t>
            </a:r>
          </a:p>
          <a:p>
            <a:pPr algn="just" eaLnBrk="1" hangingPunct="1"/>
            <a:endParaRPr lang="en-GB" altLang="en-US" sz="1000"/>
          </a:p>
          <a:p>
            <a:pPr algn="just" eaLnBrk="1" hangingPunct="1"/>
            <a:r>
              <a:rPr lang="en-US" altLang="en-US" sz="2800" u="sng"/>
              <a:t>Increased investments</a:t>
            </a:r>
            <a:r>
              <a:rPr lang="en-US" altLang="en-US" sz="2800"/>
              <a:t> in ecosystem services leads to increased production of ecosystem goods.</a:t>
            </a:r>
          </a:p>
          <a:p>
            <a:pPr algn="just" eaLnBrk="1" hangingPunct="1"/>
            <a:endParaRPr lang="en-US" altLang="en-US" sz="1000"/>
          </a:p>
          <a:p>
            <a:pPr algn="just" eaLnBrk="1" hangingPunct="1"/>
            <a:r>
              <a:rPr lang="en-US" altLang="en-US" sz="2800"/>
              <a:t>This will </a:t>
            </a:r>
            <a:r>
              <a:rPr lang="en-US" altLang="en-US" sz="2800" u="sng"/>
              <a:t>fuel sustainable</a:t>
            </a:r>
            <a:r>
              <a:rPr lang="en-US" altLang="en-US" sz="2800"/>
              <a:t> </a:t>
            </a:r>
            <a:r>
              <a:rPr lang="en-US" altLang="en-US" sz="2800" u="sng"/>
              <a:t>economic growth</a:t>
            </a:r>
            <a:r>
              <a:rPr lang="en-US" altLang="en-US" sz="2800"/>
              <a:t> and </a:t>
            </a:r>
            <a:r>
              <a:rPr lang="en-US" altLang="en-US" sz="2800" u="sng"/>
              <a:t>ecological restoration</a:t>
            </a:r>
            <a:r>
              <a:rPr lang="en-US" altLang="en-US" sz="2800"/>
              <a: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9200" y="304800"/>
            <a:ext cx="7499350" cy="990600"/>
          </a:xfrm>
        </p:spPr>
        <p:txBody>
          <a:bodyPr rtlCol="0">
            <a:normAutofit/>
          </a:bodyPr>
          <a:lstStyle/>
          <a:p>
            <a:pPr eaLnBrk="1" fontAlgn="auto" hangingPunct="1">
              <a:spcAft>
                <a:spcPts val="0"/>
              </a:spcAft>
              <a:defRPr/>
            </a:pPr>
            <a:r>
              <a:rPr lang="en-GB" sz="4000" dirty="0">
                <a:solidFill>
                  <a:schemeClr val="tx2">
                    <a:satMod val="130000"/>
                  </a:schemeClr>
                </a:solidFill>
                <a:latin typeface="Times New Roman" pitchFamily="18" charset="0"/>
                <a:cs typeface="Times New Roman" pitchFamily="18" charset="0"/>
              </a:rPr>
              <a:t>CVM Questionnaire Design</a:t>
            </a:r>
            <a:endParaRPr lang="en-US" dirty="0">
              <a:solidFill>
                <a:schemeClr val="tx2">
                  <a:satMod val="130000"/>
                </a:schemeClr>
              </a:solidFill>
            </a:endParaRPr>
          </a:p>
        </p:txBody>
      </p:sp>
      <p:sp>
        <p:nvSpPr>
          <p:cNvPr id="44035" name="Content Placeholder 4"/>
          <p:cNvSpPr>
            <a:spLocks noGrp="1"/>
          </p:cNvSpPr>
          <p:nvPr>
            <p:ph idx="1"/>
          </p:nvPr>
        </p:nvSpPr>
        <p:spPr>
          <a:xfrm>
            <a:off x="1143000" y="1524000"/>
            <a:ext cx="8001000" cy="5029200"/>
          </a:xfrm>
        </p:spPr>
        <p:txBody>
          <a:bodyPr/>
          <a:lstStyle/>
          <a:p>
            <a:pPr eaLnBrk="1" hangingPunct="1">
              <a:spcAft>
                <a:spcPts val="600"/>
              </a:spcAft>
            </a:pPr>
            <a:r>
              <a:rPr lang="en-GB" altLang="en-US" b="1"/>
              <a:t>Background Questions:</a:t>
            </a:r>
          </a:p>
          <a:p>
            <a:pPr eaLnBrk="1" hangingPunct="1">
              <a:spcAft>
                <a:spcPts val="600"/>
              </a:spcAft>
            </a:pPr>
            <a:r>
              <a:rPr lang="en-GB" altLang="en-US" b="1"/>
              <a:t> General background: </a:t>
            </a:r>
            <a:r>
              <a:rPr lang="en-GB" altLang="en-US"/>
              <a:t>Questions on general characteristics of the respondents – information for checking the validity of the valuation results</a:t>
            </a:r>
          </a:p>
          <a:p>
            <a:pPr eaLnBrk="1" hangingPunct="1">
              <a:spcAft>
                <a:spcPts val="600"/>
              </a:spcAft>
            </a:pPr>
            <a:r>
              <a:rPr lang="en-GB" altLang="en-US" b="1"/>
              <a:t> Respondents’ tastes and socio-economic characteristics</a:t>
            </a:r>
            <a:r>
              <a:rPr lang="en-GB" altLang="en-US"/>
              <a:t> - should , come at the end of the questionnaire</a:t>
            </a:r>
            <a:endParaRPr lang="en-US" altLang="en-US"/>
          </a:p>
          <a:p>
            <a:pPr eaLnBrk="1" hangingPunct="1"/>
            <a:endParaRPr lang="en-US"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dirty="0">
                <a:solidFill>
                  <a:schemeClr val="tx2">
                    <a:satMod val="130000"/>
                  </a:schemeClr>
                </a:solidFill>
                <a:latin typeface="Times New Roman" pitchFamily="18" charset="0"/>
                <a:cs typeface="Times New Roman" pitchFamily="18" charset="0"/>
              </a:rPr>
              <a:t>CVM Questionnaire Design</a:t>
            </a:r>
            <a:br>
              <a:rPr lang="en-GB" dirty="0">
                <a:solidFill>
                  <a:schemeClr val="tx2">
                    <a:satMod val="130000"/>
                  </a:schemeClr>
                </a:solidFill>
                <a:latin typeface="Times New Roman" pitchFamily="18" charset="0"/>
                <a:cs typeface="Times New Roman" pitchFamily="18" charset="0"/>
              </a:rPr>
            </a:br>
            <a:endParaRPr lang="en-US" dirty="0">
              <a:solidFill>
                <a:schemeClr val="tx2">
                  <a:satMod val="130000"/>
                </a:schemeClr>
              </a:solidFill>
            </a:endParaRPr>
          </a:p>
        </p:txBody>
      </p:sp>
      <p:sp>
        <p:nvSpPr>
          <p:cNvPr id="47107" name="Content Placeholder 2"/>
          <p:cNvSpPr>
            <a:spLocks noGrp="1"/>
          </p:cNvSpPr>
          <p:nvPr>
            <p:ph idx="1"/>
          </p:nvPr>
        </p:nvSpPr>
        <p:spPr>
          <a:xfrm>
            <a:off x="1066800" y="1295400"/>
            <a:ext cx="7867650" cy="5181600"/>
          </a:xfrm>
        </p:spPr>
        <p:txBody>
          <a:bodyPr rtlCol="0">
            <a:normAutofit lnSpcReduction="10000"/>
          </a:bodyPr>
          <a:lstStyle/>
          <a:p>
            <a:pPr marL="365760" indent="-283464" eaLnBrk="1" fontAlgn="auto" hangingPunct="1">
              <a:spcAft>
                <a:spcPts val="600"/>
              </a:spcAft>
              <a:buFont typeface="Arial" charset="0"/>
              <a:buChar char="•"/>
              <a:defRPr/>
            </a:pPr>
            <a:r>
              <a:rPr lang="en-GB" sz="2800" b="1"/>
              <a:t>Respondent’s knowledge of the commodity in question</a:t>
            </a:r>
            <a:r>
              <a:rPr lang="en-GB" sz="2800"/>
              <a:t>, e.g. background questions concerning the respondent’s visits to a recreation site should cover such issues as:</a:t>
            </a:r>
          </a:p>
          <a:p>
            <a:pPr marL="640080" lvl="1" indent="-237744" eaLnBrk="1" fontAlgn="auto" hangingPunct="1">
              <a:spcBef>
                <a:spcPts val="600"/>
              </a:spcBef>
              <a:spcAft>
                <a:spcPts val="600"/>
              </a:spcAft>
              <a:buFont typeface="Wingdings" pitchFamily="2" charset="2"/>
              <a:buChar char="ü"/>
              <a:defRPr/>
            </a:pPr>
            <a:r>
              <a:rPr lang="en-GB"/>
              <a:t>Attitudes towards environmental issues; </a:t>
            </a:r>
          </a:p>
          <a:p>
            <a:pPr marL="640080" lvl="1" indent="-237744" eaLnBrk="1" fontAlgn="auto" hangingPunct="1">
              <a:spcBef>
                <a:spcPts val="600"/>
              </a:spcBef>
              <a:spcAft>
                <a:spcPts val="600"/>
              </a:spcAft>
              <a:buFont typeface="Wingdings" pitchFamily="2" charset="2"/>
              <a:buChar char="ü"/>
              <a:defRPr/>
            </a:pPr>
            <a:r>
              <a:rPr lang="en-GB"/>
              <a:t>Proximity of their home to the site;</a:t>
            </a:r>
          </a:p>
          <a:p>
            <a:pPr marL="640080" lvl="1" indent="-237744" eaLnBrk="1" fontAlgn="auto" hangingPunct="1">
              <a:spcBef>
                <a:spcPts val="600"/>
              </a:spcBef>
              <a:spcAft>
                <a:spcPts val="600"/>
              </a:spcAft>
              <a:buFont typeface="Wingdings" pitchFamily="2" charset="2"/>
              <a:buChar char="ü"/>
              <a:defRPr/>
            </a:pPr>
            <a:r>
              <a:rPr lang="en-GB"/>
              <a:t> Frequency of visits; duration of trip; </a:t>
            </a:r>
          </a:p>
          <a:p>
            <a:pPr marL="640080" lvl="1" indent="-237744" eaLnBrk="1" fontAlgn="auto" hangingPunct="1">
              <a:spcBef>
                <a:spcPts val="600"/>
              </a:spcBef>
              <a:spcAft>
                <a:spcPts val="600"/>
              </a:spcAft>
              <a:buFont typeface="Wingdings" pitchFamily="2" charset="2"/>
              <a:buChar char="ü"/>
              <a:defRPr/>
            </a:pPr>
            <a:r>
              <a:rPr lang="en-GB"/>
              <a:t>Reason for visit, etc.</a:t>
            </a:r>
          </a:p>
          <a:p>
            <a:pPr marL="640080" lvl="1" indent="-237744" eaLnBrk="1" fontAlgn="auto" hangingPunct="1">
              <a:spcBef>
                <a:spcPts val="600"/>
              </a:spcBef>
              <a:spcAft>
                <a:spcPts val="600"/>
              </a:spcAft>
              <a:buFont typeface="Wingdings" pitchFamily="2" charset="2"/>
              <a:buChar char="ü"/>
              <a:defRPr/>
            </a:pPr>
            <a:r>
              <a:rPr lang="en-GB"/>
              <a:t>These questions should be asked at the beginning of the interview</a:t>
            </a:r>
            <a:endParaRPr lang="en-US"/>
          </a:p>
          <a:p>
            <a:pPr marL="365760" indent="-283464" eaLnBrk="1" fontAlgn="auto" hangingPunct="1">
              <a:spcAft>
                <a:spcPts val="0"/>
              </a:spcAft>
              <a:buFont typeface="Wingdings 2"/>
              <a:buChar char=""/>
              <a:defRPr/>
            </a:pPr>
            <a:endParaRPr lang="en-US" sz="28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066800" y="457200"/>
            <a:ext cx="5697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GB" altLang="en-US" sz="2800" b="1">
              <a:latin typeface="Times New Roman" panose="02020603050405020304" pitchFamily="18" charset="0"/>
            </a:endParaRPr>
          </a:p>
        </p:txBody>
      </p:sp>
      <p:sp>
        <p:nvSpPr>
          <p:cNvPr id="5" name="Title 4"/>
          <p:cNvSpPr>
            <a:spLocks noGrp="1"/>
          </p:cNvSpPr>
          <p:nvPr>
            <p:ph type="title"/>
          </p:nvPr>
        </p:nvSpPr>
        <p:spPr>
          <a:xfrm>
            <a:off x="1435100" y="274638"/>
            <a:ext cx="7499350" cy="715962"/>
          </a:xfrm>
        </p:spPr>
        <p:txBody>
          <a:bodyPr rtlCol="0">
            <a:normAutofit fontScale="90000"/>
          </a:bodyPr>
          <a:lstStyle/>
          <a:p>
            <a:pPr eaLnBrk="1" fontAlgn="auto" hangingPunct="1">
              <a:spcAft>
                <a:spcPts val="0"/>
              </a:spcAft>
              <a:defRPr/>
            </a:pPr>
            <a:r>
              <a:rPr lang="en-GB" dirty="0">
                <a:solidFill>
                  <a:schemeClr val="tx2">
                    <a:satMod val="130000"/>
                  </a:schemeClr>
                </a:solidFill>
                <a:latin typeface="Times New Roman" pitchFamily="18" charset="0"/>
                <a:cs typeface="Times New Roman" pitchFamily="18" charset="0"/>
              </a:rPr>
              <a:t>CVM Questionnaire Design</a:t>
            </a:r>
            <a:endParaRPr lang="en-US" dirty="0">
              <a:solidFill>
                <a:schemeClr val="tx2">
                  <a:satMod val="130000"/>
                </a:schemeClr>
              </a:solidFill>
            </a:endParaRPr>
          </a:p>
        </p:txBody>
      </p:sp>
      <p:sp>
        <p:nvSpPr>
          <p:cNvPr id="46084" name="Content Placeholder 5"/>
          <p:cNvSpPr>
            <a:spLocks noGrp="1"/>
          </p:cNvSpPr>
          <p:nvPr>
            <p:ph idx="1"/>
          </p:nvPr>
        </p:nvSpPr>
        <p:spPr>
          <a:xfrm>
            <a:off x="990600" y="1219200"/>
            <a:ext cx="8153400" cy="5181600"/>
          </a:xfrm>
        </p:spPr>
        <p:txBody>
          <a:bodyPr/>
          <a:lstStyle/>
          <a:p>
            <a:pPr eaLnBrk="1" hangingPunct="1">
              <a:spcAft>
                <a:spcPts val="600"/>
              </a:spcAft>
            </a:pPr>
            <a:r>
              <a:rPr lang="en-GB" altLang="en-US" sz="2800"/>
              <a:t>To avoid bias, interviewer must make sure the respondent is aware of:</a:t>
            </a:r>
          </a:p>
          <a:p>
            <a:pPr lvl="1" eaLnBrk="1" hangingPunct="1">
              <a:spcBef>
                <a:spcPts val="600"/>
              </a:spcBef>
              <a:spcAft>
                <a:spcPts val="600"/>
              </a:spcAft>
              <a:buFont typeface="Wingdings" panose="05000000000000000000" pitchFamily="2" charset="2"/>
              <a:buChar char="ü"/>
            </a:pPr>
            <a:r>
              <a:rPr lang="en-GB" altLang="en-US" b="1"/>
              <a:t>budget</a:t>
            </a:r>
            <a:r>
              <a:rPr lang="en-GB" altLang="en-US"/>
              <a:t> </a:t>
            </a:r>
            <a:r>
              <a:rPr lang="en-GB" altLang="en-US" b="1"/>
              <a:t>constraints</a:t>
            </a:r>
            <a:r>
              <a:rPr lang="en-GB" altLang="en-US"/>
              <a:t> </a:t>
            </a:r>
          </a:p>
          <a:p>
            <a:pPr lvl="1" eaLnBrk="1" hangingPunct="1">
              <a:spcBef>
                <a:spcPts val="600"/>
              </a:spcBef>
              <a:spcAft>
                <a:spcPts val="600"/>
              </a:spcAft>
              <a:buFont typeface="Wingdings" panose="05000000000000000000" pitchFamily="2" charset="2"/>
              <a:buChar char="ü"/>
            </a:pPr>
            <a:r>
              <a:rPr lang="en-GB" altLang="en-US"/>
              <a:t>their right to refuse to pay for the good</a:t>
            </a:r>
          </a:p>
          <a:p>
            <a:pPr eaLnBrk="1" hangingPunct="1">
              <a:spcAft>
                <a:spcPts val="600"/>
              </a:spcAft>
            </a:pPr>
            <a:r>
              <a:rPr lang="en-GB" altLang="en-US" sz="2800"/>
              <a:t>If the event of a negative response, the reason must be recorded</a:t>
            </a:r>
          </a:p>
          <a:p>
            <a:pPr eaLnBrk="1" hangingPunct="1">
              <a:spcAft>
                <a:spcPts val="600"/>
              </a:spcAft>
            </a:pPr>
            <a:r>
              <a:rPr lang="en-GB" altLang="en-US" sz="2800"/>
              <a:t>a ‘</a:t>
            </a:r>
            <a:r>
              <a:rPr lang="en-GB" altLang="en-US" sz="2800" b="1"/>
              <a:t>zero valuation</a:t>
            </a:r>
            <a:r>
              <a:rPr lang="en-GB" altLang="en-US" sz="2800"/>
              <a:t>’ is implied if:</a:t>
            </a:r>
          </a:p>
          <a:p>
            <a:pPr lvl="1" eaLnBrk="1" hangingPunct="1">
              <a:spcBef>
                <a:spcPts val="600"/>
              </a:spcBef>
              <a:spcAft>
                <a:spcPts val="600"/>
              </a:spcAft>
              <a:buFont typeface="Wingdings" panose="05000000000000000000" pitchFamily="2" charset="2"/>
              <a:buChar char="ü"/>
            </a:pPr>
            <a:r>
              <a:rPr lang="en-GB" altLang="en-US"/>
              <a:t>respondent may not be </a:t>
            </a:r>
            <a:r>
              <a:rPr lang="en-GB" altLang="en-US" u="sng"/>
              <a:t>able</a:t>
            </a:r>
            <a:r>
              <a:rPr lang="en-GB" altLang="en-US"/>
              <a:t>  or </a:t>
            </a:r>
            <a:r>
              <a:rPr lang="en-GB" altLang="en-US" u="sng"/>
              <a:t>willing</a:t>
            </a:r>
            <a:r>
              <a:rPr lang="en-GB" altLang="en-US"/>
              <a:t>  to pay anything</a:t>
            </a:r>
          </a:p>
          <a:p>
            <a:pPr eaLnBrk="1" hangingPunct="1"/>
            <a:endParaRPr lang="en-US" altLang="en-US" sz="28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hteck 1"/>
          <p:cNvSpPr>
            <a:spLocks noChangeArrowheads="1"/>
          </p:cNvSpPr>
          <p:nvPr/>
        </p:nvSpPr>
        <p:spPr bwMode="auto">
          <a:xfrm>
            <a:off x="1219200" y="1295400"/>
            <a:ext cx="7677150" cy="4000500"/>
          </a:xfrm>
          <a:prstGeom prst="rect">
            <a:avLst/>
          </a:prstGeom>
          <a:noFill/>
          <a:ln w="9525">
            <a:noFill/>
            <a:miter lim="800000"/>
            <a:headEnd/>
            <a:tailEnd/>
          </a:ln>
        </p:spPr>
        <p:txBody>
          <a:bodyPr>
            <a:spAutoFit/>
          </a:bodyPr>
          <a:lstStyle/>
          <a:p>
            <a:pPr>
              <a:spcBef>
                <a:spcPts val="600"/>
              </a:spcBef>
              <a:spcAft>
                <a:spcPts val="600"/>
              </a:spcAft>
              <a:defRPr/>
            </a:pPr>
            <a:r>
              <a:rPr lang="en-GB" sz="2800" dirty="0">
                <a:latin typeface="+mn-lt"/>
                <a:cs typeface="Arial" charset="0"/>
              </a:rPr>
              <a:t>a ‘protest bid’ is implied if:</a:t>
            </a:r>
          </a:p>
          <a:p>
            <a:pPr lvl="1">
              <a:spcBef>
                <a:spcPts val="600"/>
              </a:spcBef>
              <a:spcAft>
                <a:spcPts val="600"/>
              </a:spcAft>
              <a:buFont typeface="Wingdings" pitchFamily="2" charset="2"/>
              <a:buChar char="ü"/>
              <a:defRPr/>
            </a:pPr>
            <a:r>
              <a:rPr lang="en-GB" sz="2800" dirty="0">
                <a:latin typeface="+mn-lt"/>
                <a:cs typeface="Arial" charset="0"/>
              </a:rPr>
              <a:t>respondent may find it too difficult to establish a monetary valuation;</a:t>
            </a:r>
          </a:p>
          <a:p>
            <a:pPr lvl="1">
              <a:spcBef>
                <a:spcPts val="600"/>
              </a:spcBef>
              <a:spcAft>
                <a:spcPts val="600"/>
              </a:spcAft>
              <a:buFont typeface="Wingdings" pitchFamily="2" charset="2"/>
              <a:buChar char="ü"/>
              <a:defRPr/>
            </a:pPr>
            <a:r>
              <a:rPr lang="en-GB" sz="2800" dirty="0">
                <a:latin typeface="+mn-lt"/>
                <a:cs typeface="Arial" charset="0"/>
              </a:rPr>
              <a:t>respondent may disapprove of the concept of expressing environmental resources in monetary terms</a:t>
            </a:r>
          </a:p>
          <a:p>
            <a:pPr lvl="1">
              <a:spcBef>
                <a:spcPts val="600"/>
              </a:spcBef>
              <a:spcAft>
                <a:spcPts val="600"/>
              </a:spcAft>
              <a:buFont typeface="Wingdings" pitchFamily="2" charset="2"/>
              <a:buChar char="ü"/>
              <a:defRPr/>
            </a:pPr>
            <a:r>
              <a:rPr lang="en-GB" sz="2800" dirty="0">
                <a:latin typeface="+mn-lt"/>
                <a:cs typeface="Arial" charset="0"/>
              </a:rPr>
              <a:t> may be hostile towards the institutional context.</a:t>
            </a:r>
          </a:p>
        </p:txBody>
      </p:sp>
      <p:sp>
        <p:nvSpPr>
          <p:cNvPr id="4" name="Title 4"/>
          <p:cNvSpPr txBox="1">
            <a:spLocks/>
          </p:cNvSpPr>
          <p:nvPr/>
        </p:nvSpPr>
        <p:spPr>
          <a:xfrm>
            <a:off x="1435100" y="274638"/>
            <a:ext cx="7499350" cy="868362"/>
          </a:xfrm>
          <a:prstGeom prst="rect">
            <a:avLst/>
          </a:prstGeom>
        </p:spPr>
        <p:txBody>
          <a:bodyPr>
            <a:normAutofit fontScale="97500"/>
          </a:bodyPr>
          <a:lstStyle/>
          <a:p>
            <a:pPr>
              <a:defRPr/>
            </a:pPr>
            <a:r>
              <a:rPr lang="en-GB" sz="4400" dirty="0">
                <a:solidFill>
                  <a:srgbClr val="572314"/>
                </a:solidFill>
                <a:effectLst>
                  <a:outerShdw blurRad="50000" dist="30000" dir="5400000" algn="tl" rotWithShape="0">
                    <a:srgbClr val="000000">
                      <a:alpha val="30000"/>
                    </a:srgbClr>
                  </a:outerShdw>
                </a:effectLst>
                <a:latin typeface="Times New Roman" pitchFamily="18" charset="0"/>
                <a:ea typeface="+mj-ea"/>
                <a:cs typeface="Times New Roman" pitchFamily="18" charset="0"/>
              </a:rPr>
              <a:t>CVM Questionnaire Design</a:t>
            </a:r>
            <a:endParaRPr lang="en-US" sz="4300" dirty="0">
              <a:solidFill>
                <a:srgbClr val="572314"/>
              </a:solidFill>
              <a:effectLst>
                <a:outerShdw blurRad="50000" dist="30000" dir="5400000" algn="tl" rotWithShape="0">
                  <a:srgbClr val="000000">
                    <a:alpha val="30000"/>
                  </a:srgbClr>
                </a:outerShdw>
              </a:effectLst>
              <a:latin typeface="+mj-lt"/>
              <a:ea typeface="+mj-ea"/>
              <a:cs typeface="+mj-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295400" y="304800"/>
            <a:ext cx="5848350" cy="490538"/>
          </a:xfrm>
        </p:spPr>
        <p:txBody>
          <a:bodyPr/>
          <a:lstStyle/>
          <a:p>
            <a:pPr eaLnBrk="1" hangingPunct="1"/>
            <a:r>
              <a:rPr lang="en-GB" altLang="en-US" sz="4000">
                <a:latin typeface="Times New Roman" panose="02020603050405020304" pitchFamily="18" charset="0"/>
                <a:cs typeface="Times New Roman" panose="02020603050405020304" pitchFamily="18" charset="0"/>
              </a:rPr>
              <a:t>Format of WTP question</a:t>
            </a:r>
          </a:p>
        </p:txBody>
      </p:sp>
      <p:sp>
        <p:nvSpPr>
          <p:cNvPr id="48131" name="Inhaltsplatzhalter 2"/>
          <p:cNvSpPr>
            <a:spLocks noGrp="1"/>
          </p:cNvSpPr>
          <p:nvPr>
            <p:ph idx="1"/>
          </p:nvPr>
        </p:nvSpPr>
        <p:spPr>
          <a:xfrm>
            <a:off x="914400" y="1066800"/>
            <a:ext cx="8001000" cy="5791200"/>
          </a:xfrm>
        </p:spPr>
        <p:txBody>
          <a:bodyPr/>
          <a:lstStyle/>
          <a:p>
            <a:pPr lvl="1" eaLnBrk="1" hangingPunct="1">
              <a:buClr>
                <a:srgbClr val="FFC000"/>
              </a:buClr>
              <a:buFont typeface="Wingdings" panose="05000000000000000000" pitchFamily="2" charset="2"/>
              <a:buChar char="Ø"/>
            </a:pPr>
            <a:r>
              <a:rPr lang="en-US" altLang="en-US" b="1">
                <a:cs typeface="Times New Roman" panose="02020603050405020304" pitchFamily="18" charset="0"/>
              </a:rPr>
              <a:t>CVM can be designed in discrete or open ended</a:t>
            </a:r>
          </a:p>
          <a:p>
            <a:pPr lvl="1" eaLnBrk="1" hangingPunct="1">
              <a:buClr>
                <a:srgbClr val="FFC000"/>
              </a:buClr>
              <a:buFont typeface="Verdana" panose="020B0604030504040204" pitchFamily="34" charset="0"/>
              <a:buNone/>
            </a:pPr>
            <a:r>
              <a:rPr lang="en-US" altLang="en-US" b="1">
                <a:cs typeface="Times New Roman" panose="02020603050405020304" pitchFamily="18" charset="0"/>
              </a:rPr>
              <a:t> Discrete</a:t>
            </a:r>
          </a:p>
          <a:p>
            <a:pPr lvl="2" eaLnBrk="1" hangingPunct="1">
              <a:buClr>
                <a:srgbClr val="FFC000"/>
              </a:buClr>
              <a:buFont typeface="Wingdings" panose="05000000000000000000" pitchFamily="2" charset="2"/>
              <a:buChar char="ü"/>
            </a:pPr>
            <a:r>
              <a:rPr lang="en-US" altLang="en-US" sz="2800">
                <a:cs typeface="Times New Roman" panose="02020603050405020304" pitchFamily="18" charset="0"/>
              </a:rPr>
              <a:t>Binary discrete: dichotomous choice format (y/n): Are you WTP a given $X amount for to the contingent environmental improvement?</a:t>
            </a:r>
          </a:p>
          <a:p>
            <a:pPr lvl="3" eaLnBrk="1" hangingPunct="1">
              <a:buClr>
                <a:srgbClr val="FFC000"/>
              </a:buClr>
              <a:buFont typeface="Wingdings" panose="05000000000000000000" pitchFamily="2" charset="2"/>
              <a:buChar char="ü"/>
            </a:pPr>
            <a:r>
              <a:rPr lang="en-US" altLang="en-US" sz="2800">
                <a:cs typeface="Times New Roman" panose="02020603050405020304" pitchFamily="18" charset="0"/>
              </a:rPr>
              <a:t> There are empirical studies showing the need to include the don’t know option </a:t>
            </a:r>
          </a:p>
          <a:p>
            <a:pPr lvl="3" eaLnBrk="1" hangingPunct="1">
              <a:buClr>
                <a:srgbClr val="FFC000"/>
              </a:buClr>
              <a:buFont typeface="Wingdings" panose="05000000000000000000" pitchFamily="2" charset="2"/>
              <a:buChar char="ü"/>
            </a:pPr>
            <a:r>
              <a:rPr lang="en-US" altLang="en-US" sz="2800">
                <a:cs typeface="Times New Roman" panose="02020603050405020304" pitchFamily="18" charset="0"/>
              </a:rPr>
              <a:t>How to deal with don’t response?  Drop it, treat as no, or impute them using econometric model </a:t>
            </a:r>
          </a:p>
          <a:p>
            <a:pPr lvl="1" eaLnBrk="1" hangingPunct="1">
              <a:buClr>
                <a:srgbClr val="FFC000"/>
              </a:buClr>
              <a:buFont typeface="Wingdings" panose="05000000000000000000" pitchFamily="2" charset="2"/>
              <a:buChar char="Ø"/>
            </a:pPr>
            <a:r>
              <a:rPr lang="en-US" altLang="en-US" b="1">
                <a:cs typeface="Times New Roman" panose="02020603050405020304" pitchFamily="18" charset="0"/>
              </a:rPr>
              <a:t>Open ended-continuous response</a:t>
            </a:r>
          </a:p>
          <a:p>
            <a:pPr lvl="2" eaLnBrk="1" hangingPunct="1">
              <a:buFont typeface="Arial" panose="020B0604020202020204" pitchFamily="34" charset="0"/>
              <a:buNone/>
            </a:pPr>
            <a:endParaRPr lang="en-US" altLang="en-US" sz="2800">
              <a:cs typeface="Times New Roman" panose="02020603050405020304" pitchFamily="18" charset="0"/>
            </a:endParaRPr>
          </a:p>
          <a:p>
            <a:pPr eaLnBrk="1" hangingPunct="1"/>
            <a:endParaRPr lang="en-US" altLang="en-US" sz="28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295400" y="304800"/>
            <a:ext cx="5848350" cy="490538"/>
          </a:xfrm>
        </p:spPr>
        <p:txBody>
          <a:bodyPr/>
          <a:lstStyle/>
          <a:p>
            <a:pPr eaLnBrk="1" hangingPunct="1"/>
            <a:r>
              <a:rPr lang="en-GB" altLang="en-US" sz="4000">
                <a:latin typeface="Times New Roman" panose="02020603050405020304" pitchFamily="18" charset="0"/>
                <a:cs typeface="Times New Roman" panose="02020603050405020304" pitchFamily="18" charset="0"/>
              </a:rPr>
              <a:t>Format of WTP question</a:t>
            </a:r>
          </a:p>
        </p:txBody>
      </p:sp>
      <p:sp>
        <p:nvSpPr>
          <p:cNvPr id="49155" name="Inhaltsplatzhalter 2"/>
          <p:cNvSpPr>
            <a:spLocks noGrp="1"/>
          </p:cNvSpPr>
          <p:nvPr>
            <p:ph idx="1"/>
          </p:nvPr>
        </p:nvSpPr>
        <p:spPr>
          <a:xfrm>
            <a:off x="914400" y="1371600"/>
            <a:ext cx="8229600" cy="3476625"/>
          </a:xfrm>
        </p:spPr>
        <p:txBody>
          <a:bodyPr/>
          <a:lstStyle/>
          <a:p>
            <a:pPr eaLnBrk="1" hangingPunct="1">
              <a:lnSpc>
                <a:spcPct val="80000"/>
              </a:lnSpc>
              <a:buFont typeface="Wingdings" panose="05000000000000000000" pitchFamily="2" charset="2"/>
              <a:buChar char="Ø"/>
            </a:pPr>
            <a:r>
              <a:rPr lang="en-GB" altLang="en-US" b="1">
                <a:cs typeface="Times New Roman" panose="02020603050405020304" pitchFamily="18" charset="0"/>
              </a:rPr>
              <a:t>Open Ended</a:t>
            </a:r>
            <a:r>
              <a:rPr lang="en-GB" altLang="en-US">
                <a:cs typeface="Times New Roman" panose="02020603050405020304" pitchFamily="18" charset="0"/>
              </a:rPr>
              <a:t>:</a:t>
            </a:r>
          </a:p>
          <a:p>
            <a:pPr lvl="1" eaLnBrk="1" hangingPunct="1">
              <a:lnSpc>
                <a:spcPct val="80000"/>
              </a:lnSpc>
            </a:pPr>
            <a:r>
              <a:rPr lang="en-GB" altLang="en-US" sz="3200">
                <a:cs typeface="Times New Roman" panose="02020603050405020304" pitchFamily="18" charset="0"/>
              </a:rPr>
              <a:t>“How much are you willing to pay for public good A?”</a:t>
            </a:r>
          </a:p>
          <a:p>
            <a:pPr lvl="1" eaLnBrk="1" hangingPunct="1">
              <a:lnSpc>
                <a:spcPct val="80000"/>
              </a:lnSpc>
            </a:pPr>
            <a:r>
              <a:rPr lang="en-US" altLang="en-US" sz="3200">
                <a:cs typeface="Times New Roman" panose="02020603050405020304" pitchFamily="18" charset="0"/>
              </a:rPr>
              <a:t>continuous response</a:t>
            </a:r>
          </a:p>
          <a:p>
            <a:pPr lvl="1" eaLnBrk="1" hangingPunct="1">
              <a:lnSpc>
                <a:spcPct val="80000"/>
              </a:lnSpc>
            </a:pPr>
            <a:r>
              <a:rPr lang="en-US" altLang="en-US" sz="3200">
                <a:cs typeface="Times New Roman" panose="02020603050405020304" pitchFamily="18" charset="0"/>
              </a:rPr>
              <a:t>Less specific responses, Substantial number of zero.  </a:t>
            </a:r>
          </a:p>
          <a:p>
            <a:pPr eaLnBrk="1" hangingPunct="1"/>
            <a:endParaRPr lang="en-US" alt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295400" y="304800"/>
            <a:ext cx="5848350" cy="490538"/>
          </a:xfrm>
        </p:spPr>
        <p:txBody>
          <a:bodyPr/>
          <a:lstStyle/>
          <a:p>
            <a:pPr eaLnBrk="1" hangingPunct="1"/>
            <a:r>
              <a:rPr lang="en-GB" altLang="en-US" sz="4000">
                <a:latin typeface="Times New Roman" panose="02020603050405020304" pitchFamily="18" charset="0"/>
                <a:cs typeface="Times New Roman" panose="02020603050405020304" pitchFamily="18" charset="0"/>
              </a:rPr>
              <a:t>Format of WTP question</a:t>
            </a:r>
          </a:p>
        </p:txBody>
      </p:sp>
      <p:sp>
        <p:nvSpPr>
          <p:cNvPr id="50179" name="Rectangle 3"/>
          <p:cNvSpPr>
            <a:spLocks noGrp="1" noChangeArrowheads="1"/>
          </p:cNvSpPr>
          <p:nvPr>
            <p:ph idx="1"/>
          </p:nvPr>
        </p:nvSpPr>
        <p:spPr>
          <a:xfrm>
            <a:off x="990600" y="990600"/>
            <a:ext cx="8001000" cy="5029200"/>
          </a:xfrm>
        </p:spPr>
        <p:txBody>
          <a:bodyPr/>
          <a:lstStyle/>
          <a:p>
            <a:pPr eaLnBrk="1" hangingPunct="1">
              <a:lnSpc>
                <a:spcPct val="80000"/>
              </a:lnSpc>
              <a:buFont typeface="Wingdings" panose="05000000000000000000" pitchFamily="2" charset="2"/>
              <a:buChar char="Ø"/>
            </a:pPr>
            <a:r>
              <a:rPr lang="en-GB" altLang="en-US" sz="2800" b="1">
                <a:cs typeface="Times New Roman" panose="02020603050405020304" pitchFamily="18" charset="0"/>
              </a:rPr>
              <a:t>Bidding Game</a:t>
            </a:r>
            <a:r>
              <a:rPr lang="en-GB" altLang="en-US" sz="2800">
                <a:cs typeface="Times New Roman" panose="02020603050405020304" pitchFamily="18" charset="0"/>
              </a:rPr>
              <a:t>:</a:t>
            </a:r>
          </a:p>
          <a:p>
            <a:pPr eaLnBrk="1" hangingPunct="1">
              <a:lnSpc>
                <a:spcPct val="80000"/>
              </a:lnSpc>
            </a:pPr>
            <a:r>
              <a:rPr lang="en-GB" altLang="en-US">
                <a:cs typeface="Times New Roman" panose="02020603050405020304" pitchFamily="18" charset="0"/>
              </a:rPr>
              <a:t>1) “Are you willing to pay X for public good A?”</a:t>
            </a:r>
          </a:p>
          <a:p>
            <a:pPr eaLnBrk="1" hangingPunct="1">
              <a:lnSpc>
                <a:spcPct val="80000"/>
              </a:lnSpc>
            </a:pPr>
            <a:r>
              <a:rPr lang="en-GB" altLang="en-US">
                <a:cs typeface="Times New Roman" panose="02020603050405020304" pitchFamily="18" charset="0"/>
              </a:rPr>
              <a:t>2) If Yes to (1), “Are you willing to pay Y for public good A?” (Y&gt;X) </a:t>
            </a:r>
          </a:p>
          <a:p>
            <a:pPr eaLnBrk="1" hangingPunct="1">
              <a:lnSpc>
                <a:spcPct val="80000"/>
              </a:lnSpc>
            </a:pPr>
            <a:r>
              <a:rPr lang="en-GB" altLang="en-US">
                <a:cs typeface="Times New Roman" panose="02020603050405020304" pitchFamily="18" charset="0"/>
              </a:rPr>
              <a:t>3) If Yes (2), “Are you willing to pay Z for public good A?” (Z&gt;Y). </a:t>
            </a:r>
          </a:p>
          <a:p>
            <a:pPr eaLnBrk="1" hangingPunct="1">
              <a:lnSpc>
                <a:spcPct val="80000"/>
              </a:lnSpc>
            </a:pPr>
            <a:r>
              <a:rPr lang="en-GB" altLang="en-US">
                <a:cs typeface="Times New Roman" panose="02020603050405020304" pitchFamily="18" charset="0"/>
              </a:rPr>
              <a:t>4) if Yes to (3) …</a:t>
            </a:r>
          </a:p>
          <a:p>
            <a:pPr eaLnBrk="1" hangingPunct="1">
              <a:lnSpc>
                <a:spcPct val="80000"/>
              </a:lnSpc>
            </a:pPr>
            <a:r>
              <a:rPr lang="en-GB" altLang="en-US">
                <a:cs typeface="Times New Roman" panose="02020603050405020304" pitchFamily="18" charset="0"/>
              </a:rPr>
              <a:t>5) If No to (1), “Are you willing to pay T for public good A?” (T&lt;X)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295400" y="304800"/>
            <a:ext cx="5848350" cy="490538"/>
          </a:xfrm>
        </p:spPr>
        <p:txBody>
          <a:bodyPr/>
          <a:lstStyle/>
          <a:p>
            <a:pPr eaLnBrk="1" hangingPunct="1"/>
            <a:r>
              <a:rPr lang="en-GB" altLang="en-US" sz="4000">
                <a:latin typeface="Times New Roman" panose="02020603050405020304" pitchFamily="18" charset="0"/>
                <a:cs typeface="Times New Roman" panose="02020603050405020304" pitchFamily="18" charset="0"/>
              </a:rPr>
              <a:t>Format of WTP question</a:t>
            </a:r>
          </a:p>
        </p:txBody>
      </p:sp>
      <p:sp>
        <p:nvSpPr>
          <p:cNvPr id="51203" name="Content Placeholder 2"/>
          <p:cNvSpPr>
            <a:spLocks noGrp="1"/>
          </p:cNvSpPr>
          <p:nvPr>
            <p:ph idx="1"/>
          </p:nvPr>
        </p:nvSpPr>
        <p:spPr>
          <a:xfrm>
            <a:off x="1066800" y="1066800"/>
            <a:ext cx="7862888" cy="5543550"/>
          </a:xfrm>
        </p:spPr>
        <p:txBody>
          <a:bodyPr/>
          <a:lstStyle/>
          <a:p>
            <a:pPr eaLnBrk="1" hangingPunct="1"/>
            <a:r>
              <a:rPr lang="en-US" altLang="en-US" sz="2800">
                <a:cs typeface="Times New Roman" panose="02020603050405020304" pitchFamily="18" charset="0"/>
              </a:rPr>
              <a:t>There are </a:t>
            </a:r>
            <a:r>
              <a:rPr lang="en-US" altLang="en-US" sz="2800" u="sng">
                <a:cs typeface="Times New Roman" panose="02020603050405020304" pitchFamily="18" charset="0"/>
              </a:rPr>
              <a:t>two major type of bidding games</a:t>
            </a:r>
            <a:endParaRPr lang="de-DE" altLang="en-US" sz="2800" u="sng">
              <a:cs typeface="Times New Roman" panose="02020603050405020304" pitchFamily="18" charset="0"/>
            </a:endParaRPr>
          </a:p>
          <a:p>
            <a:pPr eaLnBrk="1" hangingPunct="1"/>
            <a:r>
              <a:rPr lang="en-US" altLang="en-US" sz="2800">
                <a:cs typeface="Times New Roman" panose="02020603050405020304" pitchFamily="18" charset="0"/>
              </a:rPr>
              <a:t>Single bid games: an  interviewer, after describing a good and ask the respondents to state the maximum price (WTP) or the minimum level of compensation  (WTA)</a:t>
            </a:r>
            <a:endParaRPr lang="de-DE" altLang="en-US" sz="2800">
              <a:cs typeface="Times New Roman" panose="02020603050405020304" pitchFamily="18" charset="0"/>
            </a:endParaRPr>
          </a:p>
          <a:p>
            <a:pPr eaLnBrk="1" hangingPunct="1"/>
            <a:r>
              <a:rPr lang="en-US" altLang="en-US" sz="2800">
                <a:cs typeface="Times New Roman" panose="02020603050405020304" pitchFamily="18" charset="0"/>
              </a:rPr>
              <a:t>Iterative bid games :  in this case the respondent is asked whether he/she would pay or accept a specified amount for the described change or goods by varying iteratively until the maximum WTP or minimum WTA is reached. </a:t>
            </a:r>
            <a:endParaRPr lang="de-DE" altLang="en-US" sz="2800">
              <a:cs typeface="Times New Roman" panose="02020603050405020304"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295400" y="304800"/>
            <a:ext cx="5848350" cy="490538"/>
          </a:xfrm>
        </p:spPr>
        <p:txBody>
          <a:bodyPr/>
          <a:lstStyle/>
          <a:p>
            <a:pPr eaLnBrk="1" hangingPunct="1"/>
            <a:r>
              <a:rPr lang="en-GB" altLang="en-US" sz="4000">
                <a:latin typeface="Times New Roman" panose="02020603050405020304" pitchFamily="18" charset="0"/>
                <a:cs typeface="Times New Roman" panose="02020603050405020304" pitchFamily="18" charset="0"/>
              </a:rPr>
              <a:t>Format of WTP question</a:t>
            </a:r>
          </a:p>
        </p:txBody>
      </p:sp>
      <p:sp>
        <p:nvSpPr>
          <p:cNvPr id="52227" name="Rectangle 3"/>
          <p:cNvSpPr>
            <a:spLocks noGrp="1" noChangeArrowheads="1"/>
          </p:cNvSpPr>
          <p:nvPr>
            <p:ph idx="1"/>
          </p:nvPr>
        </p:nvSpPr>
        <p:spPr>
          <a:xfrm>
            <a:off x="1066800" y="990600"/>
            <a:ext cx="7645400" cy="5638800"/>
          </a:xfrm>
        </p:spPr>
        <p:txBody>
          <a:bodyPr/>
          <a:lstStyle/>
          <a:p>
            <a:pPr eaLnBrk="1" hangingPunct="1"/>
            <a:r>
              <a:rPr lang="en-GB" altLang="en-US" sz="2400" b="1">
                <a:cs typeface="Times New Roman" panose="02020603050405020304" pitchFamily="18" charset="0"/>
              </a:rPr>
              <a:t>Dichotomous or Discrete Choice</a:t>
            </a:r>
            <a:r>
              <a:rPr lang="en-GB" altLang="en-US" sz="2400">
                <a:cs typeface="Times New Roman" panose="02020603050405020304" pitchFamily="18" charset="0"/>
              </a:rPr>
              <a:t> CV (Referendum format): </a:t>
            </a:r>
          </a:p>
          <a:p>
            <a:pPr lvl="1" eaLnBrk="1" hangingPunct="1"/>
            <a:r>
              <a:rPr lang="en-GB" altLang="en-US" sz="2400">
                <a:cs typeface="Times New Roman" panose="02020603050405020304" pitchFamily="18" charset="0"/>
              </a:rPr>
              <a:t>“Are you willing to pay X for public good A?” =&gt; STOP </a:t>
            </a:r>
          </a:p>
          <a:p>
            <a:pPr lvl="1" eaLnBrk="1" hangingPunct="1">
              <a:buFontTx/>
              <a:buNone/>
            </a:pPr>
            <a:endParaRPr lang="en-GB" altLang="en-US" sz="2400">
              <a:cs typeface="Times New Roman" panose="02020603050405020304" pitchFamily="18" charset="0"/>
            </a:endParaRPr>
          </a:p>
          <a:p>
            <a:pPr eaLnBrk="1" hangingPunct="1"/>
            <a:r>
              <a:rPr lang="en-GB" altLang="en-US" sz="2400" b="1">
                <a:cs typeface="Times New Roman" panose="02020603050405020304" pitchFamily="18" charset="0"/>
              </a:rPr>
              <a:t>Discrete Choice CV with follow-up (Double Bounded)</a:t>
            </a:r>
            <a:r>
              <a:rPr lang="en-GB" altLang="en-US" sz="2400">
                <a:cs typeface="Times New Roman" panose="02020603050405020304" pitchFamily="18" charset="0"/>
              </a:rPr>
              <a:t>: </a:t>
            </a:r>
          </a:p>
          <a:p>
            <a:pPr eaLnBrk="1" hangingPunct="1">
              <a:buFontTx/>
              <a:buNone/>
            </a:pPr>
            <a:r>
              <a:rPr lang="en-GB" altLang="en-US" sz="2400">
                <a:cs typeface="Times New Roman" panose="02020603050405020304" pitchFamily="18" charset="0"/>
              </a:rPr>
              <a:t>	1) “Are you willing to pay X for public good A?” </a:t>
            </a:r>
          </a:p>
          <a:p>
            <a:pPr eaLnBrk="1" hangingPunct="1">
              <a:buFontTx/>
              <a:buNone/>
            </a:pPr>
            <a:r>
              <a:rPr lang="en-GB" altLang="en-US" sz="2400">
                <a:cs typeface="Times New Roman" panose="02020603050405020304" pitchFamily="18" charset="0"/>
              </a:rPr>
              <a:t>	2a) If Yes to 1, “Are you willing to pay Y for public good A?” 	(Y&gt;X) </a:t>
            </a:r>
          </a:p>
          <a:p>
            <a:pPr eaLnBrk="1" hangingPunct="1">
              <a:buFontTx/>
              <a:buNone/>
            </a:pPr>
            <a:r>
              <a:rPr lang="en-GB" altLang="en-US" sz="2400">
                <a:cs typeface="Times New Roman" panose="02020603050405020304" pitchFamily="18" charset="0"/>
              </a:rPr>
              <a:t>	=&gt; STOP</a:t>
            </a:r>
          </a:p>
          <a:p>
            <a:pPr eaLnBrk="1" hangingPunct="1">
              <a:buFontTx/>
              <a:buNone/>
            </a:pPr>
            <a:r>
              <a:rPr lang="en-GB" altLang="en-US" sz="2400">
                <a:cs typeface="Times New Roman" panose="02020603050405020304" pitchFamily="18" charset="0"/>
              </a:rPr>
              <a:t>	2b) If No to 1, “Are you willing to pay Z for public good A?” 	(Z&lt;X)</a:t>
            </a:r>
          </a:p>
          <a:p>
            <a:pPr eaLnBrk="1" hangingPunct="1">
              <a:buFontTx/>
              <a:buNone/>
            </a:pPr>
            <a:r>
              <a:rPr lang="en-GB" altLang="en-US" sz="2400">
                <a:cs typeface="Times New Roman" panose="02020603050405020304" pitchFamily="18" charset="0"/>
              </a:rPr>
              <a:t>	=&gt; STOP</a:t>
            </a:r>
          </a:p>
          <a:p>
            <a:pPr eaLnBrk="1" hangingPunct="1">
              <a:lnSpc>
                <a:spcPct val="80000"/>
              </a:lnSpc>
            </a:pPr>
            <a:endParaRPr lang="en-GB" altLang="en-US" sz="2000">
              <a:cs typeface="Times New Roman" panose="02020603050405020304"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295400" y="304800"/>
            <a:ext cx="5848350" cy="490538"/>
          </a:xfrm>
        </p:spPr>
        <p:txBody>
          <a:bodyPr/>
          <a:lstStyle/>
          <a:p>
            <a:pPr eaLnBrk="1" hangingPunct="1"/>
            <a:r>
              <a:rPr lang="en-GB" altLang="en-US" sz="4000">
                <a:latin typeface="Times New Roman" panose="02020603050405020304" pitchFamily="18" charset="0"/>
                <a:cs typeface="Times New Roman" panose="02020603050405020304" pitchFamily="18" charset="0"/>
              </a:rPr>
              <a:t>Format of WTP question</a:t>
            </a:r>
          </a:p>
        </p:txBody>
      </p:sp>
      <p:sp>
        <p:nvSpPr>
          <p:cNvPr id="55298" name="Content Placeholder 2"/>
          <p:cNvSpPr>
            <a:spLocks noGrp="1"/>
          </p:cNvSpPr>
          <p:nvPr>
            <p:ph idx="1"/>
          </p:nvPr>
        </p:nvSpPr>
        <p:spPr>
          <a:xfrm>
            <a:off x="914400" y="2895600"/>
            <a:ext cx="8229600" cy="2855913"/>
          </a:xfrm>
        </p:spPr>
        <p:txBody>
          <a:bodyPr rtlCol="0">
            <a:normAutofit lnSpcReduction="10000"/>
          </a:bodyPr>
          <a:lstStyle/>
          <a:p>
            <a:pPr marL="365760" indent="-283464" eaLnBrk="1" fontAlgn="auto" hangingPunct="1">
              <a:spcAft>
                <a:spcPts val="0"/>
              </a:spcAft>
              <a:buFont typeface="Wingdings 2"/>
              <a:buChar char=""/>
              <a:defRPr/>
            </a:pPr>
            <a:r>
              <a:rPr lang="en-US" sz="3000">
                <a:cs typeface="Times New Roman" pitchFamily="18" charset="0"/>
              </a:rPr>
              <a:t> </a:t>
            </a:r>
            <a:r>
              <a:rPr lang="en-US" sz="3000" b="1">
                <a:cs typeface="Times New Roman" pitchFamily="18" charset="0"/>
              </a:rPr>
              <a:t>Take–it–or–level experiments:</a:t>
            </a:r>
          </a:p>
          <a:p>
            <a:pPr marL="365760" indent="-283464" eaLnBrk="1" fontAlgn="auto" hangingPunct="1">
              <a:spcAft>
                <a:spcPts val="0"/>
              </a:spcAft>
              <a:buFont typeface="Wingdings 2"/>
              <a:buChar char=""/>
              <a:defRPr/>
            </a:pPr>
            <a:r>
              <a:rPr lang="en-US" sz="3000">
                <a:cs typeface="Times New Roman" pitchFamily="18" charset="0"/>
              </a:rPr>
              <a:t>respondents are randomly divided into sub–samples or cells.</a:t>
            </a:r>
            <a:endParaRPr lang="de-DE" sz="3000">
              <a:cs typeface="Times New Roman" pitchFamily="18" charset="0"/>
            </a:endParaRPr>
          </a:p>
          <a:p>
            <a:pPr marL="365760" indent="-283464" eaLnBrk="1" fontAlgn="auto" hangingPunct="1">
              <a:spcAft>
                <a:spcPts val="0"/>
              </a:spcAft>
              <a:buFont typeface="Wingdings 2"/>
              <a:buChar char=""/>
              <a:defRPr/>
            </a:pPr>
            <a:r>
              <a:rPr lang="en-US" sz="3000">
                <a:cs typeface="Times New Roman" pitchFamily="18" charset="0"/>
              </a:rPr>
              <a:t> Each sub –samples is then asked the same questions, but each is offered a different amount of money and is asked either to take it or leave it.</a:t>
            </a:r>
          </a:p>
        </p:txBody>
      </p:sp>
      <p:sp>
        <p:nvSpPr>
          <p:cNvPr id="58371" name="Rechteck 6"/>
          <p:cNvSpPr>
            <a:spLocks noChangeArrowheads="1"/>
          </p:cNvSpPr>
          <p:nvPr/>
        </p:nvSpPr>
        <p:spPr bwMode="auto">
          <a:xfrm>
            <a:off x="990600" y="990600"/>
            <a:ext cx="8001000" cy="1938338"/>
          </a:xfrm>
          <a:prstGeom prst="rect">
            <a:avLst/>
          </a:prstGeom>
          <a:noFill/>
          <a:ln w="9525">
            <a:noFill/>
            <a:miter lim="800000"/>
            <a:headEnd/>
            <a:tailEnd/>
          </a:ln>
        </p:spPr>
        <p:txBody>
          <a:bodyPr>
            <a:spAutoFit/>
          </a:bodyPr>
          <a:lstStyle/>
          <a:p>
            <a:pPr>
              <a:lnSpc>
                <a:spcPct val="80000"/>
              </a:lnSpc>
              <a:buFont typeface="Wingdings" pitchFamily="2" charset="2"/>
              <a:buChar char="§"/>
              <a:defRPr/>
            </a:pPr>
            <a:r>
              <a:rPr lang="en-GB" sz="3000" b="1" dirty="0">
                <a:latin typeface="+mn-lt"/>
                <a:cs typeface="Times New Roman" pitchFamily="18" charset="0"/>
              </a:rPr>
              <a:t> Payment Cards</a:t>
            </a:r>
            <a:r>
              <a:rPr lang="en-GB" sz="3000" dirty="0">
                <a:latin typeface="+mn-lt"/>
                <a:cs typeface="Times New Roman" pitchFamily="18" charset="0"/>
              </a:rPr>
              <a:t>:</a:t>
            </a:r>
          </a:p>
          <a:p>
            <a:pPr>
              <a:lnSpc>
                <a:spcPct val="80000"/>
              </a:lnSpc>
              <a:defRPr/>
            </a:pPr>
            <a:r>
              <a:rPr lang="en-GB" sz="3000" dirty="0">
                <a:latin typeface="+mn-lt"/>
                <a:cs typeface="Times New Roman" pitchFamily="18" charset="0"/>
              </a:rPr>
              <a:t> </a:t>
            </a:r>
          </a:p>
          <a:p>
            <a:pPr lvl="1">
              <a:lnSpc>
                <a:spcPct val="80000"/>
              </a:lnSpc>
              <a:buFont typeface="Wingdings" pitchFamily="2" charset="2"/>
              <a:buChar char="§"/>
              <a:defRPr/>
            </a:pPr>
            <a:r>
              <a:rPr lang="en-GB" sz="3000" dirty="0">
                <a:latin typeface="+mn-lt"/>
                <a:cs typeface="Times New Roman" pitchFamily="18" charset="0"/>
              </a:rPr>
              <a:t> Choose a WTP point estimate from a list of values</a:t>
            </a:r>
          </a:p>
          <a:p>
            <a:pPr lvl="1">
              <a:lnSpc>
                <a:spcPct val="80000"/>
              </a:lnSpc>
              <a:defRPr/>
            </a:pPr>
            <a:endParaRPr lang="en-GB" sz="3000" dirty="0">
              <a:latin typeface="+mn-lt"/>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143000"/>
            <a:ext cx="8305800" cy="5105400"/>
          </a:xfrm>
        </p:spPr>
        <p:txBody>
          <a:bodyPr/>
          <a:lstStyle/>
          <a:p>
            <a:pPr marL="365125" indent="-282575" algn="just" eaLnBrk="1" hangingPunct="1">
              <a:buFont typeface="Wingdings 2" panose="05020102010507070707" pitchFamily="18" charset="2"/>
              <a:buChar char=""/>
            </a:pPr>
            <a:r>
              <a:rPr lang="en-US" altLang="en-US" sz="2400" dirty="0">
                <a:solidFill>
                  <a:srgbClr val="FF0000"/>
                </a:solidFill>
                <a:cs typeface="Times New Roman" panose="02020603050405020304" pitchFamily="18" charset="0"/>
              </a:rPr>
              <a:t>Markets do not exist </a:t>
            </a:r>
            <a:r>
              <a:rPr lang="en-US" altLang="en-US" sz="2400" dirty="0">
                <a:cs typeface="Times New Roman" panose="02020603050405020304" pitchFamily="18" charset="0"/>
              </a:rPr>
              <a:t>for many types of environmental benefits.</a:t>
            </a:r>
            <a:endParaRPr lang="en-GB" altLang="en-US" sz="2400" dirty="0"/>
          </a:p>
          <a:p>
            <a:pPr marL="365125" indent="-282575" eaLnBrk="1" hangingPunct="1">
              <a:buFont typeface="Wingdings 2" panose="05020102010507070707" pitchFamily="18" charset="2"/>
              <a:buChar char=""/>
            </a:pPr>
            <a:endParaRPr lang="en-US" altLang="en-US" sz="2400" dirty="0">
              <a:cs typeface="Times New Roman" panose="02020603050405020304" pitchFamily="18" charset="0"/>
            </a:endParaRPr>
          </a:p>
          <a:p>
            <a:pPr marL="365125" indent="-282575" eaLnBrk="1" hangingPunct="1">
              <a:buFont typeface="Wingdings 2" panose="05020102010507070707" pitchFamily="18" charset="2"/>
              <a:buChar char=""/>
            </a:pPr>
            <a:r>
              <a:rPr lang="en-US" altLang="en-US" sz="2400" dirty="0">
                <a:cs typeface="Times New Roman" panose="02020603050405020304" pitchFamily="18" charset="0"/>
              </a:rPr>
              <a:t>Specialized </a:t>
            </a:r>
            <a:r>
              <a:rPr lang="en-US" altLang="en-US" sz="2400" u="sng" dirty="0">
                <a:cs typeface="Times New Roman" panose="02020603050405020304" pitchFamily="18" charset="0"/>
              </a:rPr>
              <a:t>non-market valuation methods</a:t>
            </a:r>
            <a:r>
              <a:rPr lang="en-US" altLang="en-US" sz="2400" dirty="0">
                <a:cs typeface="Times New Roman" panose="02020603050405020304" pitchFamily="18" charset="0"/>
              </a:rPr>
              <a:t> may need to be employed…</a:t>
            </a:r>
            <a:r>
              <a:rPr lang="en-GB" altLang="en-US" sz="2400" b="1" dirty="0">
                <a:cs typeface="Times New Roman" panose="02020603050405020304" pitchFamily="18" charset="0"/>
              </a:rPr>
              <a:t>.</a:t>
            </a:r>
            <a:r>
              <a:rPr lang="en-GB" altLang="en-US" sz="2400" b="1" dirty="0"/>
              <a:t>Ecosystem valuation!</a:t>
            </a:r>
            <a:r>
              <a:rPr lang="en-GB" altLang="en-US" sz="2400" dirty="0"/>
              <a:t> </a:t>
            </a:r>
          </a:p>
          <a:p>
            <a:pPr marL="365125" indent="-282575" eaLnBrk="1" hangingPunct="1">
              <a:buFont typeface="Wingdings 2" panose="05020102010507070707" pitchFamily="18" charset="2"/>
              <a:buChar char=""/>
            </a:pPr>
            <a:endParaRPr lang="en-GB" altLang="en-US" sz="2400" dirty="0"/>
          </a:p>
          <a:p>
            <a:pPr marL="365125" indent="-282575" eaLnBrk="1" hangingPunct="1">
              <a:buFont typeface="Wingdings 2" panose="05020102010507070707" pitchFamily="18" charset="2"/>
              <a:buChar char=""/>
            </a:pPr>
            <a:r>
              <a:rPr lang="en-GB" altLang="en-US" sz="2400" b="1" dirty="0"/>
              <a:t>Ecosystem valuation</a:t>
            </a:r>
            <a:r>
              <a:rPr lang="en-GB" altLang="en-US" sz="2400" dirty="0"/>
              <a:t> is attaching monetary value to </a:t>
            </a:r>
            <a:r>
              <a:rPr lang="en-GB" altLang="en-US" sz="2400" b="1" dirty="0"/>
              <a:t>non-marketed environmental goods and services </a:t>
            </a:r>
            <a:r>
              <a:rPr lang="en-GB" altLang="en-US" sz="2400" dirty="0"/>
              <a:t>of ecosystem.</a:t>
            </a:r>
          </a:p>
          <a:p>
            <a:pPr marL="365125" indent="-282575" eaLnBrk="1" hangingPunct="1">
              <a:buFont typeface="Wingdings 2" panose="05020102010507070707" pitchFamily="18" charset="2"/>
              <a:buChar char=""/>
            </a:pPr>
            <a:endParaRPr lang="en-GB" altLang="en-US" sz="2400" dirty="0"/>
          </a:p>
          <a:p>
            <a:pPr marL="365125" indent="-282575" eaLnBrk="1" hangingPunct="1">
              <a:buFont typeface="Wingdings 2" panose="05020102010507070707" pitchFamily="18" charset="2"/>
              <a:buChar char=""/>
            </a:pPr>
            <a:r>
              <a:rPr lang="en-US" altLang="en-US" sz="2400" dirty="0">
                <a:cs typeface="Times New Roman" panose="02020603050405020304" pitchFamily="18" charset="0"/>
              </a:rPr>
              <a:t>In the absence of measurable benefits, the concern is that the value of these vital resources will be ignored by </a:t>
            </a:r>
            <a:r>
              <a:rPr lang="en-US" altLang="en-US" sz="2400" b="1" u="sng" dirty="0">
                <a:cs typeface="Times New Roman" panose="02020603050405020304" pitchFamily="18" charset="0"/>
              </a:rPr>
              <a:t>policy-makers</a:t>
            </a:r>
            <a:r>
              <a:rPr lang="en-US" altLang="en-US" sz="2400" dirty="0">
                <a:cs typeface="Times New Roman" panose="02020603050405020304" pitchFamily="18" charset="0"/>
              </a:rPr>
              <a:t>. </a:t>
            </a:r>
            <a:endParaRPr lang="en-US" altLang="en-US" sz="24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295400" y="304800"/>
            <a:ext cx="5848350" cy="490538"/>
          </a:xfrm>
        </p:spPr>
        <p:txBody>
          <a:bodyPr/>
          <a:lstStyle/>
          <a:p>
            <a:pPr eaLnBrk="1" hangingPunct="1"/>
            <a:r>
              <a:rPr lang="en-GB" altLang="en-US" sz="4000">
                <a:latin typeface="Times New Roman" panose="02020603050405020304" pitchFamily="18" charset="0"/>
                <a:cs typeface="Times New Roman" panose="02020603050405020304" pitchFamily="18" charset="0"/>
              </a:rPr>
              <a:t>Format of WTP question</a:t>
            </a:r>
          </a:p>
        </p:txBody>
      </p:sp>
      <p:sp>
        <p:nvSpPr>
          <p:cNvPr id="54275" name="Content Placeholder 2"/>
          <p:cNvSpPr>
            <a:spLocks noGrp="1"/>
          </p:cNvSpPr>
          <p:nvPr>
            <p:ph idx="1"/>
          </p:nvPr>
        </p:nvSpPr>
        <p:spPr>
          <a:xfrm>
            <a:off x="1143000" y="914400"/>
            <a:ext cx="7710488" cy="4324350"/>
          </a:xfrm>
        </p:spPr>
        <p:txBody>
          <a:bodyPr/>
          <a:lstStyle/>
          <a:p>
            <a:pPr eaLnBrk="1" hangingPunct="1"/>
            <a:r>
              <a:rPr lang="en-US" altLang="en-US" sz="2800">
                <a:cs typeface="Times New Roman" panose="02020603050405020304" pitchFamily="18" charset="0"/>
              </a:rPr>
              <a:t> </a:t>
            </a:r>
            <a:r>
              <a:rPr lang="en-US" altLang="en-US" sz="2800" b="1">
                <a:cs typeface="Times New Roman" panose="02020603050405020304" pitchFamily="18" charset="0"/>
              </a:rPr>
              <a:t>Trade–off games: </a:t>
            </a:r>
            <a:endParaRPr lang="de-DE" altLang="en-US" sz="2800">
              <a:cs typeface="Times New Roman" panose="02020603050405020304" pitchFamily="18" charset="0"/>
            </a:endParaRPr>
          </a:p>
          <a:p>
            <a:pPr eaLnBrk="1" hangingPunct="1"/>
            <a:r>
              <a:rPr lang="en-US" altLang="en-US" sz="2800" b="1">
                <a:cs typeface="Times New Roman" panose="02020603050405020304" pitchFamily="18" charset="0"/>
              </a:rPr>
              <a:t> </a:t>
            </a:r>
            <a:r>
              <a:rPr lang="en-US" altLang="en-US" sz="2800">
                <a:cs typeface="Times New Roman" panose="02020603050405020304" pitchFamily="18" charset="0"/>
              </a:rPr>
              <a:t>Participants must choose between different bundles of goods</a:t>
            </a:r>
            <a:endParaRPr lang="de-DE" altLang="en-US" sz="2800">
              <a:cs typeface="Times New Roman" panose="02020603050405020304" pitchFamily="18" charset="0"/>
            </a:endParaRPr>
          </a:p>
          <a:p>
            <a:pPr eaLnBrk="1" hangingPunct="1"/>
            <a:r>
              <a:rPr lang="en-US" altLang="en-US" sz="2800">
                <a:cs typeface="Times New Roman" panose="02020603050405020304" pitchFamily="18" charset="0"/>
              </a:rPr>
              <a:t> Environmental good is increased but at a price</a:t>
            </a:r>
          </a:p>
          <a:p>
            <a:pPr eaLnBrk="1" hangingPunct="1"/>
            <a:r>
              <a:rPr lang="en-US" altLang="en-US" sz="2800">
                <a:cs typeface="Times New Roman" panose="02020603050405020304" pitchFamily="18" charset="0"/>
              </a:rPr>
              <a:t>Respondent  may then choose between these the price of the increase is then varied until the respondent sees no advantage in one alternative over the other .</a:t>
            </a:r>
            <a:endParaRPr lang="de-DE" altLang="en-US" sz="2800">
              <a:cs typeface="Times New Roman" panose="02020603050405020304"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nummernplatzhalt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EF65489-88A2-47AE-A3A5-BA4958991102}" type="slidenum">
              <a:rPr lang="en-GB" altLang="en-US">
                <a:solidFill>
                  <a:srgbClr val="898989"/>
                </a:solidFill>
              </a:rPr>
              <a:pPr eaLnBrk="1" hangingPunct="1"/>
              <a:t>61</a:t>
            </a:fld>
            <a:endParaRPr lang="en-GB" altLang="en-US">
              <a:solidFill>
                <a:srgbClr val="898989"/>
              </a:solidFill>
            </a:endParaRPr>
          </a:p>
        </p:txBody>
      </p:sp>
      <p:sp>
        <p:nvSpPr>
          <p:cNvPr id="60419" name="Text Box 2"/>
          <p:cNvSpPr txBox="1">
            <a:spLocks noChangeArrowheads="1"/>
          </p:cNvSpPr>
          <p:nvPr/>
        </p:nvSpPr>
        <p:spPr bwMode="auto">
          <a:xfrm>
            <a:off x="1066800" y="1066800"/>
            <a:ext cx="8077200" cy="1077913"/>
          </a:xfrm>
          <a:prstGeom prst="rect">
            <a:avLst/>
          </a:prstGeom>
          <a:noFill/>
          <a:ln w="9525">
            <a:noFill/>
            <a:miter lim="800000"/>
            <a:headEnd/>
            <a:tailEnd/>
          </a:ln>
        </p:spPr>
        <p:txBody>
          <a:bodyPr>
            <a:spAutoFit/>
          </a:bodyPr>
          <a:lstStyle/>
          <a:p>
            <a:pPr>
              <a:spcBef>
                <a:spcPct val="50000"/>
              </a:spcBef>
              <a:defRPr/>
            </a:pPr>
            <a:r>
              <a:rPr lang="en-GB" sz="3200" b="1" dirty="0">
                <a:latin typeface="+mn-lt"/>
                <a:cs typeface="Arial" charset="0"/>
              </a:rPr>
              <a:t>Payment Vehicle:  </a:t>
            </a:r>
            <a:r>
              <a:rPr lang="en-GB" sz="3200" dirty="0">
                <a:latin typeface="+mn-lt"/>
                <a:cs typeface="Arial" charset="0"/>
              </a:rPr>
              <a:t>refers to the methods of payment </a:t>
            </a:r>
          </a:p>
        </p:txBody>
      </p:sp>
      <p:sp>
        <p:nvSpPr>
          <p:cNvPr id="60420" name="Text Box 3"/>
          <p:cNvSpPr txBox="1">
            <a:spLocks noChangeArrowheads="1"/>
          </p:cNvSpPr>
          <p:nvPr/>
        </p:nvSpPr>
        <p:spPr bwMode="auto">
          <a:xfrm>
            <a:off x="990600" y="2057400"/>
            <a:ext cx="8153400" cy="3570288"/>
          </a:xfrm>
          <a:prstGeom prst="rect">
            <a:avLst/>
          </a:prstGeom>
          <a:noFill/>
          <a:ln w="9525">
            <a:noFill/>
            <a:miter lim="800000"/>
            <a:headEnd/>
            <a:tailEnd/>
          </a:ln>
        </p:spPr>
        <p:txBody>
          <a:bodyPr>
            <a:spAutoFit/>
          </a:bodyPr>
          <a:lstStyle/>
          <a:p>
            <a:pPr>
              <a:spcBef>
                <a:spcPts val="600"/>
              </a:spcBef>
              <a:spcAft>
                <a:spcPts val="600"/>
              </a:spcAft>
              <a:buFont typeface="Arial" pitchFamily="34" charset="0"/>
              <a:buChar char="•"/>
              <a:defRPr/>
            </a:pPr>
            <a:r>
              <a:rPr lang="en-GB" sz="2800" dirty="0">
                <a:latin typeface="+mn-lt"/>
                <a:cs typeface="Arial" charset="0"/>
              </a:rPr>
              <a:t> Mechanism through which the WTP/WTA values are to be raised/distributed </a:t>
            </a:r>
          </a:p>
          <a:p>
            <a:pPr>
              <a:spcBef>
                <a:spcPts val="600"/>
              </a:spcBef>
              <a:spcAft>
                <a:spcPts val="600"/>
              </a:spcAft>
              <a:buFont typeface="Arial" pitchFamily="34" charset="0"/>
              <a:buChar char="•"/>
              <a:defRPr/>
            </a:pPr>
            <a:r>
              <a:rPr lang="en-GB" sz="2800" dirty="0">
                <a:latin typeface="+mn-lt"/>
                <a:cs typeface="Arial" charset="0"/>
              </a:rPr>
              <a:t>Valuation question needs a </a:t>
            </a:r>
            <a:r>
              <a:rPr lang="en-GB" sz="2800" u="sng" dirty="0">
                <a:latin typeface="+mn-lt"/>
                <a:cs typeface="Arial" charset="0"/>
              </a:rPr>
              <a:t>realistic</a:t>
            </a:r>
            <a:r>
              <a:rPr lang="en-GB" sz="2800" dirty="0">
                <a:latin typeface="+mn-lt"/>
                <a:cs typeface="Arial" charset="0"/>
              </a:rPr>
              <a:t> institutional context - usually an appropriate </a:t>
            </a:r>
            <a:r>
              <a:rPr lang="en-GB" sz="2800" b="1" dirty="0">
                <a:latin typeface="+mn-lt"/>
                <a:cs typeface="Arial" charset="0"/>
              </a:rPr>
              <a:t>payment </a:t>
            </a:r>
            <a:r>
              <a:rPr lang="en-GB" sz="2800" dirty="0">
                <a:latin typeface="+mn-lt"/>
                <a:cs typeface="Arial" charset="0"/>
              </a:rPr>
              <a:t>(or </a:t>
            </a:r>
            <a:r>
              <a:rPr lang="en-GB" sz="2800" b="1" dirty="0">
                <a:latin typeface="+mn-lt"/>
                <a:cs typeface="Arial" charset="0"/>
              </a:rPr>
              <a:t>bid</a:t>
            </a:r>
            <a:r>
              <a:rPr lang="en-GB" sz="2800" dirty="0">
                <a:latin typeface="+mn-lt"/>
                <a:cs typeface="Arial" charset="0"/>
              </a:rPr>
              <a:t>) </a:t>
            </a:r>
            <a:r>
              <a:rPr lang="en-GB" sz="2800" b="1" dirty="0">
                <a:latin typeface="+mn-lt"/>
                <a:cs typeface="Arial" charset="0"/>
              </a:rPr>
              <a:t>vehicle</a:t>
            </a:r>
            <a:r>
              <a:rPr lang="en-GB" sz="2800" dirty="0">
                <a:latin typeface="+mn-lt"/>
                <a:cs typeface="Arial" charset="0"/>
              </a:rPr>
              <a:t> (</a:t>
            </a:r>
            <a:r>
              <a:rPr lang="en-GB" sz="2800" b="1" dirty="0">
                <a:latin typeface="+mn-lt"/>
                <a:cs typeface="Arial" charset="0"/>
              </a:rPr>
              <a:t>instrument</a:t>
            </a:r>
            <a:r>
              <a:rPr lang="en-GB" sz="2800" dirty="0">
                <a:latin typeface="+mn-lt"/>
                <a:cs typeface="Arial" charset="0"/>
              </a:rPr>
              <a:t>). </a:t>
            </a:r>
          </a:p>
          <a:p>
            <a:pPr>
              <a:spcBef>
                <a:spcPts val="600"/>
              </a:spcBef>
              <a:spcAft>
                <a:spcPts val="600"/>
              </a:spcAft>
              <a:buFont typeface="Arial" pitchFamily="34" charset="0"/>
              <a:buChar char="•"/>
              <a:defRPr/>
            </a:pPr>
            <a:r>
              <a:rPr lang="en-GB" sz="2800" dirty="0">
                <a:latin typeface="+mn-lt"/>
                <a:cs typeface="Arial" charset="0"/>
              </a:rPr>
              <a:t>Methods </a:t>
            </a:r>
            <a:r>
              <a:rPr lang="en-US" sz="2800" dirty="0">
                <a:latin typeface="+mn-lt"/>
                <a:cs typeface="Times New Roman" pitchFamily="18" charset="0"/>
              </a:rPr>
              <a:t>of payment also matters households WTP</a:t>
            </a:r>
            <a:endParaRPr lang="de-DE" sz="2800" dirty="0">
              <a:latin typeface="+mn-lt"/>
              <a:cs typeface="Times New Roman" pitchFamily="18" charset="0"/>
            </a:endParaRPr>
          </a:p>
          <a:p>
            <a:pPr>
              <a:spcBef>
                <a:spcPts val="600"/>
              </a:spcBef>
              <a:spcAft>
                <a:spcPts val="600"/>
              </a:spcAft>
              <a:buFont typeface="Arial" pitchFamily="34" charset="0"/>
              <a:buChar char="•"/>
              <a:defRPr/>
            </a:pPr>
            <a:endParaRPr lang="en-GB" sz="2800" dirty="0">
              <a:latin typeface="+mn-lt"/>
              <a:cs typeface="Arial" charset="0"/>
            </a:endParaRPr>
          </a:p>
        </p:txBody>
      </p:sp>
      <p:sp>
        <p:nvSpPr>
          <p:cNvPr id="5" name="Rectangle 2"/>
          <p:cNvSpPr txBox="1">
            <a:spLocks noChangeArrowheads="1"/>
          </p:cNvSpPr>
          <p:nvPr/>
        </p:nvSpPr>
        <p:spPr>
          <a:xfrm>
            <a:off x="1295400" y="152400"/>
            <a:ext cx="5848350" cy="762000"/>
          </a:xfrm>
          <a:prstGeom prst="rect">
            <a:avLst/>
          </a:prstGeom>
        </p:spPr>
        <p:txBody>
          <a:bodyPr/>
          <a:lstStyle/>
          <a:p>
            <a:pPr fontAlgn="auto">
              <a:spcAft>
                <a:spcPts val="0"/>
              </a:spcAft>
              <a:defRPr/>
            </a:pPr>
            <a:r>
              <a:rPr lang="en-GB" sz="4000">
                <a:effectLst>
                  <a:outerShdw blurRad="50000" dist="30000" dir="5400000" algn="tl" rotWithShape="0">
                    <a:srgbClr val="000000">
                      <a:alpha val="30000"/>
                    </a:srgbClr>
                  </a:outerShdw>
                </a:effectLst>
                <a:latin typeface="Times New Roman" pitchFamily="18" charset="0"/>
                <a:ea typeface="+mj-ea"/>
                <a:cs typeface="Times New Roman" pitchFamily="18" charset="0"/>
              </a:rPr>
              <a:t>Format of WTP question</a:t>
            </a:r>
            <a:endParaRPr lang="en-GB" sz="4000" dirty="0">
              <a:effectLst>
                <a:outerShdw blurRad="50000" dist="30000" dir="5400000" algn="tl" rotWithShape="0">
                  <a:srgbClr val="000000">
                    <a:alpha val="30000"/>
                  </a:srgbClr>
                </a:outerShdw>
              </a:effectLst>
              <a:latin typeface="Times New Roman" pitchFamily="18" charset="0"/>
              <a:ea typeface="+mj-ea"/>
              <a:cs typeface="Times New Roman"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hteck 1"/>
          <p:cNvSpPr>
            <a:spLocks noChangeArrowheads="1"/>
          </p:cNvSpPr>
          <p:nvPr/>
        </p:nvSpPr>
        <p:spPr bwMode="auto">
          <a:xfrm>
            <a:off x="914400" y="457200"/>
            <a:ext cx="8229600" cy="6154738"/>
          </a:xfrm>
          <a:prstGeom prst="rect">
            <a:avLst/>
          </a:prstGeom>
          <a:noFill/>
          <a:ln w="9525">
            <a:noFill/>
            <a:miter lim="800000"/>
            <a:headEnd/>
            <a:tailEnd/>
          </a:ln>
        </p:spPr>
        <p:txBody>
          <a:bodyPr>
            <a:spAutoFit/>
          </a:bodyPr>
          <a:lstStyle/>
          <a:p>
            <a:pPr>
              <a:spcBef>
                <a:spcPts val="600"/>
              </a:spcBef>
              <a:spcAft>
                <a:spcPts val="600"/>
              </a:spcAft>
              <a:defRPr/>
            </a:pPr>
            <a:r>
              <a:rPr lang="en-GB" sz="2800" b="1" dirty="0">
                <a:latin typeface="+mn-lt"/>
                <a:cs typeface="Arial" charset="0"/>
              </a:rPr>
              <a:t>Key considerations in selecting a payment vehicle:</a:t>
            </a:r>
          </a:p>
          <a:p>
            <a:pPr lvl="1">
              <a:spcBef>
                <a:spcPts val="600"/>
              </a:spcBef>
              <a:spcAft>
                <a:spcPts val="600"/>
              </a:spcAft>
              <a:buFont typeface="Arial" pitchFamily="34" charset="0"/>
              <a:buChar char="•"/>
              <a:defRPr/>
            </a:pPr>
            <a:r>
              <a:rPr lang="en-GB" sz="2800" b="1" dirty="0">
                <a:latin typeface="+mn-lt"/>
                <a:cs typeface="Arial" charset="0"/>
              </a:rPr>
              <a:t> </a:t>
            </a:r>
            <a:r>
              <a:rPr lang="en-GB" sz="2600" b="1" dirty="0">
                <a:latin typeface="+mn-lt"/>
                <a:cs typeface="Arial" charset="0"/>
              </a:rPr>
              <a:t>Familiarity</a:t>
            </a:r>
            <a:r>
              <a:rPr lang="en-GB" sz="2600" dirty="0">
                <a:latin typeface="+mn-lt"/>
                <a:cs typeface="Arial" charset="0"/>
              </a:rPr>
              <a:t> – does the respondent understand the payment vehicle?</a:t>
            </a:r>
          </a:p>
          <a:p>
            <a:pPr lvl="1">
              <a:spcBef>
                <a:spcPts val="600"/>
              </a:spcBef>
              <a:spcAft>
                <a:spcPts val="600"/>
              </a:spcAft>
              <a:buFont typeface="Arial" pitchFamily="34" charset="0"/>
              <a:buChar char="•"/>
              <a:defRPr/>
            </a:pPr>
            <a:r>
              <a:rPr lang="en-GB" sz="2600" b="1" dirty="0">
                <a:latin typeface="+mn-lt"/>
                <a:cs typeface="Arial" charset="0"/>
              </a:rPr>
              <a:t> Credibility</a:t>
            </a:r>
            <a:r>
              <a:rPr lang="en-GB" sz="2600" dirty="0">
                <a:latin typeface="+mn-lt"/>
                <a:cs typeface="Arial" charset="0"/>
              </a:rPr>
              <a:t> – does the payment vehicle represent a realistic situation?</a:t>
            </a:r>
          </a:p>
          <a:p>
            <a:pPr lvl="1">
              <a:spcBef>
                <a:spcPts val="600"/>
              </a:spcBef>
              <a:spcAft>
                <a:spcPts val="600"/>
              </a:spcAft>
              <a:buFont typeface="Arial" pitchFamily="34" charset="0"/>
              <a:buChar char="•"/>
              <a:defRPr/>
            </a:pPr>
            <a:r>
              <a:rPr lang="en-GB" sz="2600" b="1" dirty="0">
                <a:latin typeface="+mn-lt"/>
                <a:cs typeface="Arial" charset="0"/>
              </a:rPr>
              <a:t> Empathy</a:t>
            </a:r>
            <a:r>
              <a:rPr lang="en-GB" sz="2600" dirty="0">
                <a:latin typeface="+mn-lt"/>
                <a:cs typeface="Arial" charset="0"/>
              </a:rPr>
              <a:t> – is the respondent favourably or unfavourably disposed towards the recipient of the funds?</a:t>
            </a:r>
          </a:p>
          <a:p>
            <a:pPr lvl="1">
              <a:spcBef>
                <a:spcPts val="600"/>
              </a:spcBef>
              <a:spcAft>
                <a:spcPts val="600"/>
              </a:spcAft>
              <a:buFont typeface="Arial" pitchFamily="34" charset="0"/>
              <a:buChar char="•"/>
              <a:defRPr/>
            </a:pPr>
            <a:r>
              <a:rPr lang="en-GB" sz="2600" b="1" dirty="0">
                <a:latin typeface="+mn-lt"/>
                <a:cs typeface="Arial" charset="0"/>
              </a:rPr>
              <a:t> Feasibility</a:t>
            </a:r>
            <a:r>
              <a:rPr lang="en-GB" sz="2600" dirty="0">
                <a:latin typeface="+mn-lt"/>
                <a:cs typeface="Arial" charset="0"/>
              </a:rPr>
              <a:t> – is the recipient of the funds capable of delivering the improvement?</a:t>
            </a:r>
          </a:p>
          <a:p>
            <a:pPr lvl="1">
              <a:spcBef>
                <a:spcPts val="600"/>
              </a:spcBef>
              <a:spcAft>
                <a:spcPts val="600"/>
              </a:spcAft>
              <a:buFont typeface="Arial" pitchFamily="34" charset="0"/>
              <a:buChar char="•"/>
              <a:defRPr/>
            </a:pPr>
            <a:r>
              <a:rPr lang="en-GB" sz="2600" b="1" dirty="0">
                <a:latin typeface="+mn-lt"/>
                <a:cs typeface="Arial" charset="0"/>
              </a:rPr>
              <a:t>Universality</a:t>
            </a:r>
            <a:r>
              <a:rPr lang="en-GB" sz="2600" dirty="0">
                <a:latin typeface="+mn-lt"/>
                <a:cs typeface="Arial" charset="0"/>
              </a:rPr>
              <a:t> – would all the respondents be affected by the payment vehicle?</a:t>
            </a:r>
            <a:endParaRPr lang="en-US" sz="2600" b="1" dirty="0">
              <a:latin typeface="+mn-lt"/>
              <a:cs typeface="Arial"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152400"/>
            <a:ext cx="7499350" cy="838200"/>
          </a:xfrm>
        </p:spPr>
        <p:txBody>
          <a:bodyPr rtlCol="0">
            <a:normAutofit/>
          </a:bodyPr>
          <a:lstStyle/>
          <a:p>
            <a:pPr eaLnBrk="1" fontAlgn="auto" hangingPunct="1">
              <a:spcAft>
                <a:spcPts val="0"/>
              </a:spcAft>
              <a:defRPr/>
            </a:pPr>
            <a:r>
              <a:rPr lang="en-US" b="1" dirty="0">
                <a:solidFill>
                  <a:schemeClr val="tx2">
                    <a:satMod val="130000"/>
                  </a:schemeClr>
                </a:solidFill>
                <a:latin typeface="Times New Roman" pitchFamily="18" charset="0"/>
                <a:cs typeface="Times New Roman" pitchFamily="18" charset="0"/>
              </a:rPr>
              <a:t>Conjoint Analysis</a:t>
            </a:r>
            <a:endParaRPr lang="en-US" dirty="0">
              <a:solidFill>
                <a:schemeClr val="tx2">
                  <a:satMod val="130000"/>
                </a:schemeClr>
              </a:solidFill>
            </a:endParaRPr>
          </a:p>
        </p:txBody>
      </p:sp>
      <p:sp>
        <p:nvSpPr>
          <p:cNvPr id="57347" name="Content Placeholder 2"/>
          <p:cNvSpPr>
            <a:spLocks noGrp="1"/>
          </p:cNvSpPr>
          <p:nvPr>
            <p:ph idx="1"/>
          </p:nvPr>
        </p:nvSpPr>
        <p:spPr>
          <a:xfrm>
            <a:off x="1066800" y="1143000"/>
            <a:ext cx="7867650" cy="5334000"/>
          </a:xfrm>
        </p:spPr>
        <p:txBody>
          <a:bodyPr/>
          <a:lstStyle/>
          <a:p>
            <a:pPr algn="just" eaLnBrk="1" hangingPunct="1"/>
            <a:r>
              <a:rPr lang="en-US" altLang="en-US" sz="2800">
                <a:cs typeface="Times New Roman" panose="02020603050405020304" pitchFamily="18" charset="0"/>
              </a:rPr>
              <a:t>Is an attribute based method  </a:t>
            </a:r>
          </a:p>
          <a:p>
            <a:pPr algn="just" eaLnBrk="1" hangingPunct="1"/>
            <a:r>
              <a:rPr lang="en-US" altLang="en-US" sz="2800">
                <a:cs typeface="Times New Roman" panose="02020603050405020304" pitchFamily="18" charset="0"/>
              </a:rPr>
              <a:t>Like CVM, it is the survey based technique that derive willingness to pay by having respondents choice between alternative states of the world </a:t>
            </a:r>
          </a:p>
          <a:p>
            <a:pPr algn="just" eaLnBrk="1" hangingPunct="1"/>
            <a:r>
              <a:rPr lang="en-US" altLang="en-US" sz="2800">
                <a:cs typeface="Times New Roman" panose="02020603050405020304" pitchFamily="18" charset="0"/>
              </a:rPr>
              <a:t>Each state of the world has a </a:t>
            </a:r>
            <a:r>
              <a:rPr lang="en-US" altLang="en-US" sz="2800" i="1" u="sng">
                <a:cs typeface="Times New Roman" panose="02020603050405020304" pitchFamily="18" charset="0"/>
              </a:rPr>
              <a:t>specified set  of attribute</a:t>
            </a:r>
            <a:r>
              <a:rPr lang="en-US" altLang="en-US" sz="2800">
                <a:cs typeface="Times New Roman" panose="02020603050405020304" pitchFamily="18" charset="0"/>
              </a:rPr>
              <a:t> and a </a:t>
            </a:r>
            <a:r>
              <a:rPr lang="en-US" altLang="en-US" sz="2800" i="1" u="sng">
                <a:cs typeface="Times New Roman" panose="02020603050405020304" pitchFamily="18" charset="0"/>
              </a:rPr>
              <a:t>price</a:t>
            </a:r>
            <a:r>
              <a:rPr lang="en-US" altLang="en-US" sz="2800">
                <a:cs typeface="Times New Roman" panose="02020603050405020304" pitchFamily="18" charset="0"/>
              </a:rPr>
              <a:t>.</a:t>
            </a:r>
          </a:p>
          <a:p>
            <a:pPr algn="just" eaLnBrk="1" hangingPunct="1"/>
            <a:r>
              <a:rPr lang="en-US" altLang="en-US" sz="2800">
                <a:cs typeface="Times New Roman" panose="02020603050405020304" pitchFamily="18" charset="0"/>
              </a:rPr>
              <a:t>Unlike CVM, respondents choose among alternative states of the world instead of stating a WTP (WTA).</a:t>
            </a:r>
            <a:endParaRPr lang="en-US" altLang="en-US" sz="28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944562"/>
          </a:xfrm>
        </p:spPr>
        <p:txBody>
          <a:bodyPr rtlCol="0">
            <a:normAutofit/>
          </a:bodyPr>
          <a:lstStyle/>
          <a:p>
            <a:pPr eaLnBrk="1" fontAlgn="auto" hangingPunct="1">
              <a:spcAft>
                <a:spcPts val="0"/>
              </a:spcAft>
              <a:defRPr/>
            </a:pPr>
            <a:r>
              <a:rPr lang="en-US" b="1" dirty="0">
                <a:solidFill>
                  <a:schemeClr val="tx2">
                    <a:satMod val="130000"/>
                  </a:schemeClr>
                </a:solidFill>
                <a:latin typeface="Times New Roman" pitchFamily="18" charset="0"/>
                <a:cs typeface="Times New Roman" pitchFamily="18" charset="0"/>
              </a:rPr>
              <a:t>Choice Experiment</a:t>
            </a:r>
            <a:endParaRPr lang="en-US" dirty="0">
              <a:solidFill>
                <a:schemeClr val="tx2">
                  <a:satMod val="130000"/>
                </a:schemeClr>
              </a:solidFill>
            </a:endParaRPr>
          </a:p>
        </p:txBody>
      </p:sp>
      <p:sp>
        <p:nvSpPr>
          <p:cNvPr id="58371" name="Content Placeholder 2"/>
          <p:cNvSpPr>
            <a:spLocks noGrp="1"/>
          </p:cNvSpPr>
          <p:nvPr>
            <p:ph idx="1"/>
          </p:nvPr>
        </p:nvSpPr>
        <p:spPr>
          <a:xfrm>
            <a:off x="1435100" y="1219200"/>
            <a:ext cx="7499350" cy="5029200"/>
          </a:xfrm>
        </p:spPr>
        <p:txBody>
          <a:bodyPr/>
          <a:lstStyle/>
          <a:p>
            <a:pPr eaLnBrk="1" hangingPunct="1"/>
            <a:r>
              <a:rPr lang="en-US" altLang="en-US">
                <a:cs typeface="Times New Roman" panose="02020603050405020304" pitchFamily="18" charset="0"/>
              </a:rPr>
              <a:t>Is attribute based method</a:t>
            </a:r>
          </a:p>
          <a:p>
            <a:pPr eaLnBrk="1" hangingPunct="1"/>
            <a:r>
              <a:rPr lang="en-US" altLang="en-US">
                <a:cs typeface="Times New Roman" panose="02020603050405020304" pitchFamily="18" charset="0"/>
              </a:rPr>
              <a:t>Is a binary discrete choice CVM format for valuation of attributes of a given goods and services.  </a:t>
            </a:r>
          </a:p>
          <a:p>
            <a:pPr eaLnBrk="1" hangingPunct="1"/>
            <a:r>
              <a:rPr lang="en-US" altLang="en-US">
                <a:cs typeface="Times New Roman" panose="02020603050405020304" pitchFamily="18" charset="0"/>
              </a:rPr>
              <a:t>Respondents are expected to choice between a bundle of attributes which could be labeled as alternative </a:t>
            </a:r>
          </a:p>
          <a:p>
            <a:pPr eaLnBrk="1" hangingPunct="1"/>
            <a:r>
              <a:rPr lang="en-US" altLang="en-US">
                <a:cs typeface="Times New Roman" panose="02020603050405020304" pitchFamily="18" charset="0"/>
              </a:rPr>
              <a:t>Commonly used in recent years</a:t>
            </a:r>
            <a:endParaRPr lang="en-US" alt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715250" cy="792162"/>
          </a:xfrm>
        </p:spPr>
        <p:txBody>
          <a:bodyPr rtlCol="0">
            <a:normAutofit/>
          </a:bodyPr>
          <a:lstStyle/>
          <a:p>
            <a:pPr eaLnBrk="1" fontAlgn="auto" hangingPunct="1">
              <a:spcAft>
                <a:spcPts val="0"/>
              </a:spcAft>
              <a:defRPr/>
            </a:pPr>
            <a:r>
              <a:rPr lang="en-US" b="1" dirty="0">
                <a:solidFill>
                  <a:schemeClr val="tx2">
                    <a:satMod val="130000"/>
                  </a:schemeClr>
                </a:solidFill>
                <a:latin typeface="Times New Roman" pitchFamily="18" charset="0"/>
                <a:cs typeface="Times New Roman" pitchFamily="18" charset="0"/>
              </a:rPr>
              <a:t>Contingent ranking</a:t>
            </a:r>
            <a:endParaRPr lang="en-US" dirty="0">
              <a:solidFill>
                <a:schemeClr val="tx2">
                  <a:satMod val="130000"/>
                </a:schemeClr>
              </a:solidFill>
            </a:endParaRPr>
          </a:p>
        </p:txBody>
      </p:sp>
      <p:sp>
        <p:nvSpPr>
          <p:cNvPr id="59395" name="Content Placeholder 2"/>
          <p:cNvSpPr>
            <a:spLocks noGrp="1"/>
          </p:cNvSpPr>
          <p:nvPr>
            <p:ph idx="1"/>
          </p:nvPr>
        </p:nvSpPr>
        <p:spPr>
          <a:xfrm>
            <a:off x="990600" y="1143000"/>
            <a:ext cx="8153400" cy="5410200"/>
          </a:xfrm>
        </p:spPr>
        <p:txBody>
          <a:bodyPr/>
          <a:lstStyle/>
          <a:p>
            <a:pPr eaLnBrk="1" hangingPunct="1"/>
            <a:r>
              <a:rPr lang="en-US" altLang="en-US" sz="2800">
                <a:cs typeface="Times New Roman" panose="02020603050405020304" pitchFamily="18" charset="0"/>
              </a:rPr>
              <a:t>Is also survey based method</a:t>
            </a:r>
          </a:p>
          <a:p>
            <a:pPr eaLnBrk="1" hangingPunct="1"/>
            <a:r>
              <a:rPr lang="en-US" altLang="en-US" sz="2800">
                <a:cs typeface="Times New Roman" panose="02020603050405020304" pitchFamily="18" charset="0"/>
              </a:rPr>
              <a:t>Respondents are given a set of hypothetical situation that differ in terms of the environmental amenity available (not in terms of bundle of attributes) and are asked to rank among them. </a:t>
            </a:r>
          </a:p>
          <a:p>
            <a:pPr eaLnBrk="1" hangingPunct="1"/>
            <a:r>
              <a:rPr lang="en-US" altLang="en-US" sz="2800">
                <a:cs typeface="Times New Roman" panose="02020603050405020304" pitchFamily="18" charset="0"/>
              </a:rPr>
              <a:t>Used to look at the trade-offs between environmental amenity and other characteristics.</a:t>
            </a:r>
          </a:p>
          <a:p>
            <a:pPr eaLnBrk="1" hangingPunct="1"/>
            <a:r>
              <a:rPr lang="en-US" altLang="en-US" sz="2800">
                <a:cs typeface="Times New Roman" panose="02020603050405020304" pitchFamily="18" charset="0"/>
              </a:rPr>
              <a:t>To compare environmental amenity with characteristics expressed in monetary value </a:t>
            </a:r>
          </a:p>
          <a:p>
            <a:pPr eaLnBrk="1" hangingPunct="1"/>
            <a:endParaRPr lang="en-US" alt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nummernplatzhalt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6AF0228-1DCD-4430-A7F2-CF7336F0063D}" type="slidenum">
              <a:rPr lang="en-GB" altLang="en-US">
                <a:solidFill>
                  <a:srgbClr val="898989"/>
                </a:solidFill>
              </a:rPr>
              <a:pPr eaLnBrk="1" hangingPunct="1"/>
              <a:t>66</a:t>
            </a:fld>
            <a:endParaRPr lang="en-GB" altLang="en-US">
              <a:solidFill>
                <a:srgbClr val="898989"/>
              </a:solidFill>
            </a:endParaRPr>
          </a:p>
        </p:txBody>
      </p:sp>
      <p:sp>
        <p:nvSpPr>
          <p:cNvPr id="56323" name="Text Box 2"/>
          <p:cNvSpPr txBox="1">
            <a:spLocks noChangeArrowheads="1"/>
          </p:cNvSpPr>
          <p:nvPr/>
        </p:nvSpPr>
        <p:spPr bwMode="auto">
          <a:xfrm>
            <a:off x="1066800" y="914400"/>
            <a:ext cx="8077200" cy="4554538"/>
          </a:xfrm>
          <a:prstGeom prst="rect">
            <a:avLst/>
          </a:prstGeom>
          <a:noFill/>
          <a:ln w="9525">
            <a:noFill/>
            <a:miter lim="800000"/>
            <a:headEnd/>
            <a:tailEnd/>
          </a:ln>
        </p:spPr>
        <p:txBody>
          <a:bodyPr>
            <a:spAutoFit/>
          </a:bodyPr>
          <a:lstStyle/>
          <a:p>
            <a:pPr>
              <a:spcBef>
                <a:spcPct val="50000"/>
              </a:spcBef>
              <a:defRPr/>
            </a:pPr>
            <a:r>
              <a:rPr lang="en-GB" sz="2000" dirty="0">
                <a:latin typeface="+mn-lt"/>
                <a:cs typeface="Times New Roman" pitchFamily="18" charset="0"/>
              </a:rPr>
              <a:t> Respondent simply asked to state maximum WTP for a specific environmental change</a:t>
            </a:r>
          </a:p>
          <a:p>
            <a:pPr algn="just">
              <a:spcBef>
                <a:spcPct val="50000"/>
              </a:spcBef>
              <a:defRPr/>
            </a:pPr>
            <a:r>
              <a:rPr lang="en-GB" sz="2000" dirty="0">
                <a:latin typeface="+mn-lt"/>
                <a:cs typeface="Times New Roman" pitchFamily="18" charset="0"/>
              </a:rPr>
              <a:t>The </a:t>
            </a:r>
            <a:r>
              <a:rPr lang="en-GB" sz="2000" b="1" dirty="0">
                <a:latin typeface="+mn-lt"/>
                <a:cs typeface="Times New Roman" pitchFamily="18" charset="0"/>
              </a:rPr>
              <a:t>advantages</a:t>
            </a:r>
            <a:r>
              <a:rPr lang="en-GB" sz="2000" dirty="0">
                <a:latin typeface="+mn-lt"/>
                <a:cs typeface="Times New Roman" pitchFamily="18" charset="0"/>
              </a:rPr>
              <a:t> of the open ended:</a:t>
            </a:r>
          </a:p>
          <a:p>
            <a:pPr algn="just">
              <a:spcBef>
                <a:spcPct val="50000"/>
              </a:spcBef>
              <a:defRPr/>
            </a:pPr>
            <a:r>
              <a:rPr lang="en-GB" sz="2000" dirty="0">
                <a:latin typeface="+mn-lt"/>
                <a:cs typeface="Times New Roman" pitchFamily="18" charset="0"/>
              </a:rPr>
              <a:t>	Quick and easy to administer and analyse;</a:t>
            </a:r>
          </a:p>
          <a:p>
            <a:pPr algn="just">
              <a:spcBef>
                <a:spcPct val="50000"/>
              </a:spcBef>
              <a:defRPr/>
            </a:pPr>
            <a:r>
              <a:rPr lang="en-GB" sz="2000" dirty="0">
                <a:latin typeface="+mn-lt"/>
                <a:cs typeface="Times New Roman" pitchFamily="18" charset="0"/>
              </a:rPr>
              <a:t>	Can be performed with a smaller sample size;</a:t>
            </a:r>
          </a:p>
          <a:p>
            <a:pPr algn="just">
              <a:spcBef>
                <a:spcPct val="50000"/>
              </a:spcBef>
              <a:defRPr/>
            </a:pPr>
            <a:r>
              <a:rPr lang="en-GB" sz="2000" dirty="0">
                <a:latin typeface="+mn-lt"/>
                <a:cs typeface="Times New Roman" pitchFamily="18" charset="0"/>
              </a:rPr>
              <a:t>	Avoids ‘anchoring’ effects - respondents influenced by suggested starting value.</a:t>
            </a:r>
          </a:p>
          <a:p>
            <a:pPr>
              <a:spcBef>
                <a:spcPct val="50000"/>
              </a:spcBef>
              <a:defRPr/>
            </a:pPr>
            <a:r>
              <a:rPr lang="en-GB" sz="2000" dirty="0">
                <a:latin typeface="+mn-lt"/>
                <a:cs typeface="Times New Roman" pitchFamily="18" charset="0"/>
              </a:rPr>
              <a:t>Main </a:t>
            </a:r>
            <a:r>
              <a:rPr lang="en-GB" sz="2000" b="1" dirty="0">
                <a:latin typeface="+mn-lt"/>
                <a:cs typeface="Times New Roman" pitchFamily="18" charset="0"/>
              </a:rPr>
              <a:t>drawbacks</a:t>
            </a:r>
            <a:r>
              <a:rPr lang="en-GB" sz="2000" dirty="0">
                <a:latin typeface="+mn-lt"/>
                <a:cs typeface="Times New Roman" pitchFamily="18" charset="0"/>
              </a:rPr>
              <a:t>: </a:t>
            </a:r>
            <a:r>
              <a:rPr lang="en-GB" sz="2000" b="1" dirty="0">
                <a:latin typeface="+mn-lt"/>
                <a:cs typeface="Times New Roman" pitchFamily="18" charset="0"/>
              </a:rPr>
              <a:t>strategic bias</a:t>
            </a:r>
            <a:r>
              <a:rPr lang="en-GB" sz="2000" dirty="0">
                <a:latin typeface="+mn-lt"/>
                <a:cs typeface="Times New Roman" pitchFamily="18" charset="0"/>
              </a:rPr>
              <a:t>,  more likely</a:t>
            </a:r>
          </a:p>
          <a:p>
            <a:pPr lvl="1">
              <a:spcBef>
                <a:spcPct val="50000"/>
              </a:spcBef>
              <a:buFont typeface="Wingdings" pitchFamily="2" charset="2"/>
              <a:buChar char="ü"/>
              <a:defRPr/>
            </a:pPr>
            <a:r>
              <a:rPr lang="en-GB" sz="2000" dirty="0">
                <a:latin typeface="+mn-lt"/>
                <a:cs typeface="Times New Roman" pitchFamily="18" charset="0"/>
              </a:rPr>
              <a:t> The respondent may need a reference point to bound value judgement</a:t>
            </a:r>
          </a:p>
          <a:p>
            <a:pPr lvl="1">
              <a:spcBef>
                <a:spcPct val="50000"/>
              </a:spcBef>
              <a:buFont typeface="Wingdings" pitchFamily="2" charset="2"/>
              <a:buChar char="ü"/>
              <a:defRPr/>
            </a:pPr>
            <a:r>
              <a:rPr lang="en-GB" sz="2000" dirty="0">
                <a:latin typeface="+mn-lt"/>
                <a:cs typeface="Times New Roman" pitchFamily="18" charset="0"/>
              </a:rPr>
              <a:t>Respondent must be familiar with the affected commodity in question. </a:t>
            </a:r>
          </a:p>
        </p:txBody>
      </p:sp>
      <p:sp>
        <p:nvSpPr>
          <p:cNvPr id="60420" name="Text Box 3"/>
          <p:cNvSpPr txBox="1">
            <a:spLocks noChangeArrowheads="1"/>
          </p:cNvSpPr>
          <p:nvPr/>
        </p:nvSpPr>
        <p:spPr bwMode="auto">
          <a:xfrm>
            <a:off x="1371600" y="304800"/>
            <a:ext cx="7467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800" b="1">
                <a:latin typeface="Times New Roman" panose="02020603050405020304" pitchFamily="18" charset="0"/>
                <a:cs typeface="Times New Roman" panose="02020603050405020304" pitchFamily="18" charset="0"/>
              </a:rPr>
              <a:t> “Open-ended” Elicitation Format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nummernplatzhalt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E0DAD59-E884-4DB2-9514-4582035D4CAD}" type="slidenum">
              <a:rPr lang="en-GB" altLang="en-US">
                <a:solidFill>
                  <a:srgbClr val="898989"/>
                </a:solidFill>
              </a:rPr>
              <a:pPr eaLnBrk="1" hangingPunct="1"/>
              <a:t>67</a:t>
            </a:fld>
            <a:endParaRPr lang="en-GB" altLang="en-US">
              <a:solidFill>
                <a:srgbClr val="898989"/>
              </a:solidFill>
            </a:endParaRPr>
          </a:p>
        </p:txBody>
      </p:sp>
      <p:sp>
        <p:nvSpPr>
          <p:cNvPr id="57347" name="Text Box 2"/>
          <p:cNvSpPr txBox="1">
            <a:spLocks noChangeArrowheads="1"/>
          </p:cNvSpPr>
          <p:nvPr/>
        </p:nvSpPr>
        <p:spPr bwMode="auto">
          <a:xfrm>
            <a:off x="1371600" y="1066800"/>
            <a:ext cx="7467600" cy="4324350"/>
          </a:xfrm>
          <a:prstGeom prst="rect">
            <a:avLst/>
          </a:prstGeom>
          <a:noFill/>
          <a:ln w="9525">
            <a:noFill/>
            <a:miter lim="800000"/>
            <a:headEnd/>
            <a:tailEnd/>
          </a:ln>
        </p:spPr>
        <p:txBody>
          <a:bodyPr>
            <a:spAutoFit/>
          </a:bodyPr>
          <a:lstStyle/>
          <a:p>
            <a:pPr lvl="1" algn="just">
              <a:spcBef>
                <a:spcPct val="50000"/>
              </a:spcBef>
              <a:buFont typeface="Wingdings" pitchFamily="2" charset="2"/>
              <a:buChar char="ü"/>
              <a:defRPr/>
            </a:pPr>
            <a:r>
              <a:rPr lang="en-GB" sz="2200" dirty="0">
                <a:latin typeface="+mn-lt"/>
                <a:cs typeface="Times New Roman" pitchFamily="18" charset="0"/>
              </a:rPr>
              <a:t> range of values for the max WTP of individuals pre-set</a:t>
            </a:r>
          </a:p>
          <a:p>
            <a:pPr lvl="1" algn="just">
              <a:spcBef>
                <a:spcPct val="50000"/>
              </a:spcBef>
              <a:buFont typeface="Wingdings" pitchFamily="2" charset="2"/>
              <a:buChar char="ü"/>
              <a:defRPr/>
            </a:pPr>
            <a:r>
              <a:rPr lang="en-GB" sz="2200" dirty="0">
                <a:latin typeface="+mn-lt"/>
                <a:cs typeface="Times New Roman" pitchFamily="18" charset="0"/>
              </a:rPr>
              <a:t>sample of respondents is divided into sub-samples</a:t>
            </a:r>
          </a:p>
          <a:p>
            <a:pPr lvl="1" algn="just">
              <a:spcBef>
                <a:spcPct val="50000"/>
              </a:spcBef>
              <a:buFont typeface="Wingdings" pitchFamily="2" charset="2"/>
              <a:buChar char="ü"/>
              <a:defRPr/>
            </a:pPr>
            <a:r>
              <a:rPr lang="en-GB" sz="2200" dirty="0">
                <a:latin typeface="+mn-lt"/>
                <a:cs typeface="Times New Roman" pitchFamily="18" charset="0"/>
              </a:rPr>
              <a:t>	value within the pre-set range is assigned to each sub-sample </a:t>
            </a:r>
          </a:p>
          <a:p>
            <a:pPr lvl="1" algn="just">
              <a:spcBef>
                <a:spcPct val="50000"/>
              </a:spcBef>
              <a:buFont typeface="Wingdings" pitchFamily="2" charset="2"/>
              <a:buChar char="ü"/>
              <a:defRPr/>
            </a:pPr>
            <a:r>
              <a:rPr lang="en-GB" sz="2200" dirty="0">
                <a:latin typeface="+mn-lt"/>
                <a:cs typeface="Times New Roman" pitchFamily="18" charset="0"/>
              </a:rPr>
              <a:t>	Each respondent asked whether WTP assigned value for proposed 	change </a:t>
            </a:r>
          </a:p>
          <a:p>
            <a:pPr>
              <a:spcBef>
                <a:spcPct val="50000"/>
              </a:spcBef>
              <a:defRPr/>
            </a:pPr>
            <a:r>
              <a:rPr lang="en-GB" sz="2200" dirty="0">
                <a:latin typeface="+mn-lt"/>
                <a:cs typeface="Times New Roman" pitchFamily="18" charset="0"/>
              </a:rPr>
              <a:t>Answer not the max WTP – only consent or refusal to pay a given amount</a:t>
            </a:r>
          </a:p>
          <a:p>
            <a:pPr>
              <a:spcBef>
                <a:spcPct val="50000"/>
              </a:spcBef>
              <a:buFont typeface="Wingdings" pitchFamily="2" charset="2"/>
              <a:buChar char="ü"/>
              <a:defRPr/>
            </a:pPr>
            <a:r>
              <a:rPr lang="en-GB" sz="2200" dirty="0">
                <a:latin typeface="+mn-lt"/>
                <a:cs typeface="Times New Roman" pitchFamily="18" charset="0"/>
              </a:rPr>
              <a:t> Random utility theory ( econometric models)  are required to estimate the 	respondent’s mean and median WTP values. </a:t>
            </a:r>
            <a:endParaRPr lang="en-GB" dirty="0">
              <a:latin typeface="+mn-lt"/>
              <a:cs typeface="Times New Roman" pitchFamily="18" charset="0"/>
            </a:endParaRPr>
          </a:p>
        </p:txBody>
      </p:sp>
      <p:sp>
        <p:nvSpPr>
          <p:cNvPr id="57348" name="Text Box 7"/>
          <p:cNvSpPr txBox="1">
            <a:spLocks noChangeArrowheads="1"/>
          </p:cNvSpPr>
          <p:nvPr/>
        </p:nvSpPr>
        <p:spPr bwMode="auto">
          <a:xfrm>
            <a:off x="1066800" y="228600"/>
            <a:ext cx="7696200" cy="830263"/>
          </a:xfrm>
          <a:prstGeom prst="rect">
            <a:avLst/>
          </a:prstGeom>
          <a:noFill/>
          <a:ln w="9525">
            <a:noFill/>
            <a:miter lim="800000"/>
            <a:headEnd/>
            <a:tailEnd/>
          </a:ln>
        </p:spPr>
        <p:txBody>
          <a:bodyPr>
            <a:spAutoFit/>
          </a:bodyPr>
          <a:lstStyle/>
          <a:p>
            <a:pPr algn="ctr">
              <a:spcBef>
                <a:spcPct val="50000"/>
              </a:spcBef>
              <a:defRPr/>
            </a:pPr>
            <a:r>
              <a:rPr lang="en-GB" sz="2400" b="1" dirty="0">
                <a:latin typeface="+mn-lt"/>
                <a:cs typeface="Arial" charset="0"/>
              </a:rPr>
              <a:t>“Dichotomous Choice” or “Referendum” Elicitation Format</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1219200" y="533400"/>
            <a:ext cx="7718425" cy="6019800"/>
          </a:xfrm>
        </p:spPr>
        <p:txBody>
          <a:bodyPr/>
          <a:lstStyle/>
          <a:p>
            <a:pPr eaLnBrk="1" hangingPunct="1"/>
            <a:r>
              <a:rPr lang="en-US" altLang="en-US" sz="2800">
                <a:latin typeface="Times New Roman" panose="02020603050405020304" pitchFamily="18" charset="0"/>
                <a:cs typeface="Times New Roman" panose="02020603050405020304" pitchFamily="18" charset="0"/>
              </a:rPr>
              <a:t>If the valuation study is being done to support a benefit/cost analysis of an environmental improvement, the gross benefit of the improvement can be estimated from the additional total WTP generated by the improvement. </a:t>
            </a:r>
          </a:p>
          <a:p>
            <a:pPr lvl="1" eaLnBrk="1" hangingPunct="1"/>
            <a:r>
              <a:rPr lang="en-US" altLang="en-US" sz="2400">
                <a:latin typeface="Times New Roman" panose="02020603050405020304" pitchFamily="18" charset="0"/>
                <a:cs typeface="Times New Roman" panose="02020603050405020304" pitchFamily="18" charset="0"/>
              </a:rPr>
              <a:t>For example, the gross benefit of improving  a city sanitation and infrastructure can be inferred from increased home prices in the area.</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p:cNvSpPr>
            <a:spLocks noGrp="1"/>
          </p:cNvSpPr>
          <p:nvPr>
            <p:ph idx="1"/>
          </p:nvPr>
        </p:nvSpPr>
        <p:spPr>
          <a:xfrm>
            <a:off x="1143000" y="533400"/>
            <a:ext cx="7786688" cy="5867400"/>
          </a:xfrm>
        </p:spPr>
        <p:txBody>
          <a:bodyPr/>
          <a:lstStyle/>
          <a:p>
            <a:pPr marL="730250" lvl="1" indent="-273050" eaLnBrk="1" hangingPunct="1">
              <a:buFont typeface="Wingdings" panose="05000000000000000000" pitchFamily="2" charset="2"/>
              <a:buChar char=""/>
            </a:pPr>
            <a:r>
              <a:rPr lang="en-US" altLang="en-US">
                <a:cs typeface="Times New Roman" panose="02020603050405020304" pitchFamily="18" charset="0"/>
              </a:rPr>
              <a:t>Total WTP is the area under the market demand curve, and represents our estimate of the gross value of the good in question at the prevailing market price. </a:t>
            </a:r>
          </a:p>
          <a:p>
            <a:pPr marL="730250" lvl="1" indent="-273050" eaLnBrk="1" hangingPunct="1">
              <a:buFont typeface="Wingdings" panose="05000000000000000000" pitchFamily="2" charset="2"/>
              <a:buChar char=""/>
            </a:pPr>
            <a:r>
              <a:rPr lang="en-US" altLang="en-US">
                <a:cs typeface="Times New Roman" panose="02020603050405020304" pitchFamily="18" charset="0"/>
              </a:rPr>
              <a:t>The concept of WTP: The public does not possess property rights to the environmental improvement, and thus must purchase it from those who currently have the right to engage in pollution or other damaging activity. </a:t>
            </a:r>
          </a:p>
          <a:p>
            <a:pPr marL="730250" lvl="1" indent="-273050" eaLnBrk="1" hangingPunct="1">
              <a:buFont typeface="Wingdings" panose="05000000000000000000" pitchFamily="2" charset="2"/>
              <a:buChar char=""/>
            </a:pPr>
            <a:r>
              <a:rPr lang="en-US" altLang="en-US">
                <a:cs typeface="Times New Roman" panose="02020603050405020304" pitchFamily="18" charset="0"/>
              </a:rPr>
              <a:t>Concept of WTA: The public already possesses property rights to the environmental improvement, and thus must be compensated in return for infringing upon those rights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066800" y="228600"/>
            <a:ext cx="7239000" cy="990600"/>
          </a:xfrm>
        </p:spPr>
        <p:txBody>
          <a:bodyPr/>
          <a:lstStyle/>
          <a:p>
            <a:pPr eaLnBrk="1" hangingPunct="1"/>
            <a:r>
              <a:rPr lang="en-US" altLang="en-US" sz="2400" b="1" dirty="0">
                <a:latin typeface="Verdana" panose="020B0604030504040204" pitchFamily="34" charset="0"/>
                <a:ea typeface="Verdana" panose="020B0604030504040204" pitchFamily="34" charset="0"/>
                <a:cs typeface="Verdana" panose="020B0604030504040204" pitchFamily="34" charset="0"/>
              </a:rPr>
              <a:t>2.2 Why Environmental Valuation is needed ?</a:t>
            </a:r>
          </a:p>
        </p:txBody>
      </p:sp>
      <p:sp>
        <p:nvSpPr>
          <p:cNvPr id="10243" name="Content Placeholder 2"/>
          <p:cNvSpPr>
            <a:spLocks noGrp="1"/>
          </p:cNvSpPr>
          <p:nvPr>
            <p:ph idx="1"/>
          </p:nvPr>
        </p:nvSpPr>
        <p:spPr>
          <a:xfrm>
            <a:off x="1066800" y="1143000"/>
            <a:ext cx="7867650" cy="5334000"/>
          </a:xfrm>
        </p:spPr>
        <p:txBody>
          <a:bodyPr rtlCol="0">
            <a:noAutofit/>
          </a:bodyPr>
          <a:lstStyle/>
          <a:p>
            <a:pPr algn="just" eaLnBrk="1" fontAlgn="auto" hangingPunct="1">
              <a:lnSpc>
                <a:spcPct val="120000"/>
              </a:lnSpc>
              <a:spcAft>
                <a:spcPts val="0"/>
              </a:spcAft>
              <a:buFont typeface="Wingdings" pitchFamily="2" charset="2"/>
              <a:buChar char="ü"/>
              <a:defRPr/>
            </a:pPr>
            <a:r>
              <a:rPr lang="en-US" sz="2000" dirty="0">
                <a:latin typeface="Verdana" pitchFamily="34" charset="0"/>
                <a:ea typeface="Verdana" pitchFamily="34" charset="0"/>
                <a:cs typeface="Verdana" pitchFamily="34" charset="0"/>
              </a:rPr>
              <a:t>Can humans/economy continue indefinitely at the expense of mother earth?</a:t>
            </a:r>
          </a:p>
          <a:p>
            <a:pPr marL="0" indent="0" algn="just" eaLnBrk="1" fontAlgn="auto" hangingPunct="1">
              <a:lnSpc>
                <a:spcPct val="120000"/>
              </a:lnSpc>
              <a:spcAft>
                <a:spcPts val="0"/>
              </a:spcAft>
              <a:buFont typeface="Wingdings 2" pitchFamily="18" charset="2"/>
              <a:buNone/>
              <a:defRPr/>
            </a:pPr>
            <a:r>
              <a:rPr lang="en-US" sz="2000" dirty="0">
                <a:latin typeface="Verdana" pitchFamily="34" charset="0"/>
                <a:ea typeface="Verdana" pitchFamily="34" charset="0"/>
                <a:cs typeface="Verdana" pitchFamily="34" charset="0"/>
              </a:rPr>
              <a:t>……….…………Impossible!!!</a:t>
            </a:r>
          </a:p>
          <a:p>
            <a:pPr algn="just" eaLnBrk="1" fontAlgn="auto" hangingPunct="1">
              <a:lnSpc>
                <a:spcPct val="120000"/>
              </a:lnSpc>
              <a:spcAft>
                <a:spcPts val="0"/>
              </a:spcAft>
              <a:buFont typeface="Wingdings" pitchFamily="2" charset="2"/>
              <a:buChar char="ü"/>
              <a:defRPr/>
            </a:pPr>
            <a:endParaRPr lang="en-US" sz="1800" dirty="0">
              <a:latin typeface="Verdana" pitchFamily="34" charset="0"/>
              <a:ea typeface="Verdana" pitchFamily="34" charset="0"/>
              <a:cs typeface="Verdana" pitchFamily="34" charset="0"/>
            </a:endParaRPr>
          </a:p>
          <a:p>
            <a:pPr algn="just" eaLnBrk="1" fontAlgn="auto" hangingPunct="1">
              <a:lnSpc>
                <a:spcPct val="120000"/>
              </a:lnSpc>
              <a:spcAft>
                <a:spcPts val="0"/>
              </a:spcAft>
              <a:buFont typeface="Wingdings" pitchFamily="2" charset="2"/>
              <a:buChar char="ü"/>
              <a:defRPr/>
            </a:pPr>
            <a:endParaRPr lang="en-US" sz="1000" dirty="0">
              <a:latin typeface="Verdana" pitchFamily="34" charset="0"/>
              <a:ea typeface="Verdana" pitchFamily="34" charset="0"/>
              <a:cs typeface="Verdana" pitchFamily="34" charset="0"/>
            </a:endParaRPr>
          </a:p>
          <a:p>
            <a:pPr algn="just" eaLnBrk="1" fontAlgn="auto" hangingPunct="1">
              <a:lnSpc>
                <a:spcPct val="120000"/>
              </a:lnSpc>
              <a:spcAft>
                <a:spcPts val="0"/>
              </a:spcAft>
              <a:buFont typeface="Wingdings" pitchFamily="2" charset="2"/>
              <a:buChar char="ü"/>
              <a:defRPr/>
            </a:pPr>
            <a:r>
              <a:rPr lang="en-US" sz="2000" u="sng" dirty="0">
                <a:latin typeface="Verdana" pitchFamily="34" charset="0"/>
                <a:ea typeface="Verdana" pitchFamily="34" charset="0"/>
                <a:cs typeface="Verdana" pitchFamily="34" charset="0"/>
              </a:rPr>
              <a:t>Free-ridership</a:t>
            </a:r>
            <a:r>
              <a:rPr lang="en-US" sz="2000" dirty="0">
                <a:latin typeface="Verdana" pitchFamily="34" charset="0"/>
                <a:ea typeface="Verdana" pitchFamily="34" charset="0"/>
                <a:cs typeface="Verdana" pitchFamily="34" charset="0"/>
              </a:rPr>
              <a:t>: a person who tries to benefit from a service without paying for it.</a:t>
            </a:r>
          </a:p>
          <a:p>
            <a:pPr lvl="1" algn="just" eaLnBrk="1" fontAlgn="auto" hangingPunct="1">
              <a:lnSpc>
                <a:spcPct val="110000"/>
              </a:lnSpc>
              <a:spcAft>
                <a:spcPts val="0"/>
              </a:spcAft>
              <a:buFont typeface="Wingdings" pitchFamily="2" charset="2"/>
              <a:buChar char="F"/>
              <a:defRPr/>
            </a:pPr>
            <a:r>
              <a:rPr lang="en-US" sz="2000" dirty="0">
                <a:latin typeface="Verdana" pitchFamily="34" charset="0"/>
                <a:ea typeface="Verdana" pitchFamily="34" charset="0"/>
                <a:cs typeface="Verdana" pitchFamily="34" charset="0"/>
              </a:rPr>
              <a:t>Individuals/organizations enjoying ecosystem benefits without paying for its cost of preservation.</a:t>
            </a:r>
          </a:p>
          <a:p>
            <a:pPr algn="just" eaLnBrk="1" fontAlgn="auto" hangingPunct="1">
              <a:lnSpc>
                <a:spcPct val="110000"/>
              </a:lnSpc>
              <a:spcAft>
                <a:spcPts val="0"/>
              </a:spcAft>
              <a:buFont typeface="Wingdings 2" pitchFamily="18" charset="2"/>
              <a:buNone/>
              <a:defRPr/>
            </a:pPr>
            <a:r>
              <a:rPr lang="en-GB" sz="2000" dirty="0">
                <a:latin typeface="Verdana" pitchFamily="34" charset="0"/>
                <a:ea typeface="Verdana" pitchFamily="34" charset="0"/>
                <a:cs typeface="Verdana" pitchFamily="34" charset="0"/>
              </a:rPr>
              <a:t>...............So what?</a:t>
            </a:r>
          </a:p>
          <a:p>
            <a:pPr algn="just" eaLnBrk="1" fontAlgn="auto" hangingPunct="1">
              <a:lnSpc>
                <a:spcPct val="110000"/>
              </a:lnSpc>
              <a:spcAft>
                <a:spcPts val="0"/>
              </a:spcAft>
              <a:buFont typeface="Wingdings 2" pitchFamily="18" charset="2"/>
              <a:buNone/>
              <a:defRPr/>
            </a:pPr>
            <a:endParaRPr lang="en-GB" sz="2000" dirty="0">
              <a:latin typeface="Verdana" pitchFamily="34" charset="0"/>
              <a:ea typeface="Verdana" pitchFamily="34" charset="0"/>
              <a:cs typeface="Verdana" pitchFamily="34" charset="0"/>
            </a:endParaRPr>
          </a:p>
          <a:p>
            <a:pPr algn="just" eaLnBrk="1" fontAlgn="auto" hangingPunct="1">
              <a:lnSpc>
                <a:spcPct val="110000"/>
              </a:lnSpc>
              <a:spcAft>
                <a:spcPts val="0"/>
              </a:spcAft>
              <a:buFont typeface="Wingdings 2" pitchFamily="18" charset="2"/>
              <a:buNone/>
              <a:defRPr/>
            </a:pPr>
            <a:endParaRPr lang="en-GB" sz="2000" dirty="0">
              <a:latin typeface="Verdana" pitchFamily="34" charset="0"/>
              <a:ea typeface="Verdana" pitchFamily="34" charset="0"/>
              <a:cs typeface="Verdana"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Inhaltsplatzhalter 2"/>
          <p:cNvSpPr>
            <a:spLocks noGrp="1"/>
          </p:cNvSpPr>
          <p:nvPr>
            <p:ph idx="1"/>
          </p:nvPr>
        </p:nvSpPr>
        <p:spPr>
          <a:xfrm>
            <a:off x="1371600" y="609600"/>
            <a:ext cx="7558088" cy="5791200"/>
          </a:xfrm>
        </p:spPr>
        <p:txBody>
          <a:bodyPr/>
          <a:lstStyle/>
          <a:p>
            <a:pPr lvl="1" eaLnBrk="1" hangingPunct="1"/>
            <a:r>
              <a:rPr lang="en-US" altLang="en-US">
                <a:cs typeface="Times New Roman" panose="02020603050405020304" pitchFamily="18" charset="0"/>
              </a:rPr>
              <a:t>The economic value of an environmental improvement is the dollar amount that people consider to be of equivalent value to the improvement. </a:t>
            </a:r>
          </a:p>
          <a:p>
            <a:pPr lvl="1" eaLnBrk="1" hangingPunct="1"/>
            <a:r>
              <a:rPr lang="en-US" altLang="en-US">
                <a:cs typeface="Times New Roman" panose="02020603050405020304" pitchFamily="18" charset="0"/>
              </a:rPr>
              <a:t>Environmental valuation can be measured using WTP, as was described above, or by estimating willingness to accept (WTA). </a:t>
            </a:r>
          </a:p>
          <a:p>
            <a:pPr lvl="1" eaLnBrk="1" hangingPunct="1"/>
            <a:r>
              <a:rPr lang="en-US" altLang="en-US">
                <a:cs typeface="Times New Roman" panose="02020603050405020304" pitchFamily="18" charset="0"/>
              </a:rPr>
              <a:t>While WTP is the maximum amount of money someone would voluntarily pay to obtain the improvement, WTA is the least amount of money they would accept to forego the improvement.  </a:t>
            </a:r>
          </a:p>
          <a:p>
            <a:pPr eaLnBrk="1" hangingPunct="1"/>
            <a:endParaRPr lang="en-US" altLang="en-US">
              <a:cs typeface="Times New Roman" panose="02020603050405020304"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1371600" y="381000"/>
            <a:ext cx="6834188" cy="685800"/>
          </a:xfrm>
        </p:spPr>
        <p:txBody>
          <a:bodyPr/>
          <a:lstStyle/>
          <a:p>
            <a:pPr eaLnBrk="1" hangingPunct="1">
              <a:buFont typeface="Wingdings" panose="05000000000000000000" pitchFamily="2" charset="2"/>
              <a:buChar char="Ø"/>
            </a:pPr>
            <a:r>
              <a:rPr lang="en-US" altLang="en-US" sz="2800" b="1">
                <a:latin typeface="Times New Roman" panose="02020603050405020304" pitchFamily="18" charset="0"/>
                <a:cs typeface="Times New Roman" panose="02020603050405020304" pitchFamily="18" charset="0"/>
              </a:rPr>
              <a:t> Valuing Benefits </a:t>
            </a:r>
          </a:p>
        </p:txBody>
      </p:sp>
      <p:sp>
        <p:nvSpPr>
          <p:cNvPr id="65539" name="Content Placeholder 2"/>
          <p:cNvSpPr>
            <a:spLocks noGrp="1"/>
          </p:cNvSpPr>
          <p:nvPr>
            <p:ph idx="1"/>
          </p:nvPr>
        </p:nvSpPr>
        <p:spPr>
          <a:xfrm>
            <a:off x="1676400" y="1219200"/>
            <a:ext cx="7467600" cy="5105400"/>
          </a:xfrm>
        </p:spPr>
        <p:txBody>
          <a:bodyPr/>
          <a:lstStyle/>
          <a:p>
            <a:pPr lvl="1" eaLnBrk="1" hangingPunct="1"/>
            <a:r>
              <a:rPr lang="en-US" altLang="en-US">
                <a:cs typeface="Times New Roman" panose="02020603050405020304" pitchFamily="18" charset="0"/>
              </a:rPr>
              <a:t>When WTP and WTA values are relatively small in proportion to someone’s budget, and there are ready substitutes for the environmental improvement in question, economic theory suggests that the difference between WTP and WTA will be small.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14400"/>
            <a:ext cx="6724650" cy="412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990600"/>
            <a:ext cx="5997575"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838200"/>
            <a:ext cx="64246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2"/>
          <p:cNvSpPr>
            <a:spLocks noGrp="1"/>
          </p:cNvSpPr>
          <p:nvPr>
            <p:ph idx="1"/>
          </p:nvPr>
        </p:nvSpPr>
        <p:spPr>
          <a:xfrm>
            <a:off x="1066800" y="1219200"/>
            <a:ext cx="7862888" cy="4605338"/>
          </a:xfrm>
        </p:spPr>
        <p:txBody>
          <a:bodyPr/>
          <a:lstStyle/>
          <a:p>
            <a:pPr lvl="1" algn="just" eaLnBrk="1" hangingPunct="1"/>
            <a:r>
              <a:rPr lang="en-US" altLang="en-US">
                <a:cs typeface="Times New Roman" panose="02020603050405020304" pitchFamily="18" charset="0"/>
              </a:rPr>
              <a:t>Each point on a market demand curve represents the maximum price that consumers are willing to pay (WTP) to consume a given quantity of the good.</a:t>
            </a:r>
          </a:p>
          <a:p>
            <a:pPr lvl="1" algn="just" eaLnBrk="1" hangingPunct="1"/>
            <a:endParaRPr lang="en-US" altLang="en-US">
              <a:cs typeface="Times New Roman" panose="02020603050405020304" pitchFamily="18" charset="0"/>
            </a:endParaRPr>
          </a:p>
          <a:p>
            <a:pPr lvl="1" algn="just" eaLnBrk="1" hangingPunct="1"/>
            <a:r>
              <a:rPr lang="en-US" altLang="en-US">
                <a:cs typeface="Times New Roman" panose="02020603050405020304" pitchFamily="18" charset="0"/>
              </a:rPr>
              <a:t>Individual WTP values are then aggregated to estimate the total benefit of each policy option.</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990600"/>
            <a:ext cx="7794625" cy="5181600"/>
          </a:xfrm>
        </p:spPr>
        <p:txBody>
          <a:bodyPr rtlCol="0">
            <a:normAutofit lnSpcReduction="10000"/>
          </a:bodyPr>
          <a:lstStyle/>
          <a:p>
            <a:pPr marL="438912" indent="-320040" eaLnBrk="1" fontAlgn="auto" hangingPunct="1">
              <a:spcBef>
                <a:spcPts val="0"/>
              </a:spcBef>
              <a:spcAft>
                <a:spcPts val="0"/>
              </a:spcAft>
              <a:defRPr/>
            </a:pPr>
            <a:r>
              <a:rPr lang="en-US" sz="2800" dirty="0">
                <a:cs typeface="Times New Roman" pitchFamily="18" charset="0"/>
              </a:rPr>
              <a:t>Those who benefit from an environmental improvement may have to also incur a cost. Examples:</a:t>
            </a:r>
          </a:p>
          <a:p>
            <a:pPr marL="731520" lvl="1" indent="-274320" eaLnBrk="1" fontAlgn="auto" hangingPunct="1">
              <a:spcAft>
                <a:spcPts val="0"/>
              </a:spcAft>
              <a:defRPr/>
            </a:pPr>
            <a:r>
              <a:rPr lang="en-US" dirty="0">
                <a:cs typeface="Times New Roman" pitchFamily="18" charset="0"/>
              </a:rPr>
              <a:t>Recreational visitors must incur a travel cost and an entry fee. </a:t>
            </a:r>
          </a:p>
          <a:p>
            <a:pPr marL="731520" lvl="1" indent="-274320" eaLnBrk="1" fontAlgn="auto" hangingPunct="1">
              <a:spcAft>
                <a:spcPts val="0"/>
              </a:spcAft>
              <a:defRPr/>
            </a:pPr>
            <a:r>
              <a:rPr lang="en-US" dirty="0">
                <a:cs typeface="Times New Roman" pitchFamily="18" charset="0"/>
              </a:rPr>
              <a:t>Taxpayers may be asked to pay higher taxes in return for an environmental improvement. </a:t>
            </a:r>
          </a:p>
          <a:p>
            <a:pPr marL="731520" lvl="1" indent="-274320" eaLnBrk="1" fontAlgn="auto" hangingPunct="1">
              <a:spcAft>
                <a:spcPts val="0"/>
              </a:spcAft>
              <a:defRPr/>
            </a:pPr>
            <a:r>
              <a:rPr lang="en-US" dirty="0">
                <a:cs typeface="Times New Roman" pitchFamily="18" charset="0"/>
              </a:rPr>
              <a:t>Home buyers may have to pay higher prices for homes that are close to a new regional park. </a:t>
            </a:r>
          </a:p>
          <a:p>
            <a:pPr marL="438912" indent="-320040" eaLnBrk="1" fontAlgn="auto" hangingPunct="1">
              <a:spcBef>
                <a:spcPts val="0"/>
              </a:spcBef>
              <a:spcAft>
                <a:spcPts val="0"/>
              </a:spcAft>
              <a:defRPr/>
            </a:pPr>
            <a:r>
              <a:rPr lang="en-US" sz="2800" dirty="0">
                <a:cs typeface="Times New Roman" pitchFamily="18" charset="0"/>
              </a:rPr>
              <a:t>In such cases the appropriate benefit measure for an environmental improvement may be the increase in estimated consumer surplus.</a:t>
            </a:r>
          </a:p>
        </p:txBody>
      </p:sp>
      <p:sp>
        <p:nvSpPr>
          <p:cNvPr id="4" name="Rectangle 2"/>
          <p:cNvSpPr txBox="1">
            <a:spLocks noChangeArrowheads="1"/>
          </p:cNvSpPr>
          <p:nvPr/>
        </p:nvSpPr>
        <p:spPr>
          <a:xfrm>
            <a:off x="457200" y="155575"/>
            <a:ext cx="8229600" cy="1252538"/>
          </a:xfrm>
          <a:prstGeom prst="rect">
            <a:avLst/>
          </a:prstGeom>
        </p:spPr>
        <p:txBody>
          <a:bodyPr rIns="45720" anchor="ctr">
            <a:normAutofit/>
            <a:scene3d>
              <a:camera prst="orthographicFront"/>
              <a:lightRig rig="threePt" dir="t">
                <a:rot lat="0" lon="0" rev="4800000"/>
              </a:lightRig>
            </a:scene3d>
            <a:sp3d prstMaterial="matte">
              <a:bevelT w="50800" h="10160"/>
            </a:sp3d>
          </a:bodyPr>
          <a:lstStyle/>
          <a:p>
            <a:pPr fontAlgn="auto">
              <a:spcBef>
                <a:spcPts val="0"/>
              </a:spcBef>
              <a:spcAft>
                <a:spcPts val="0"/>
              </a:spcAft>
              <a:defRPr/>
            </a:pPr>
            <a:endParaRPr lang="en-US" sz="3200" b="1" dirty="0">
              <a:solidFill>
                <a:schemeClr val="accent1">
                  <a:satMod val="150000"/>
                </a:schemeClr>
              </a:solidFill>
              <a:latin typeface="+mj-lt"/>
              <a:ea typeface="+mj-ea"/>
              <a:cs typeface="+mj-cs"/>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143000" y="1065610"/>
            <a:ext cx="6858000" cy="446484"/>
          </a:xfrm>
        </p:spPr>
        <p:txBody>
          <a:bodyPr/>
          <a:lstStyle/>
          <a:p>
            <a:r>
              <a:rPr lang="en-US" altLang="en-US" sz="2400">
                <a:solidFill>
                  <a:schemeClr val="accent2"/>
                </a:solidFill>
                <a:latin typeface="Arial" panose="020B0604020202020204" pitchFamily="34" charset="0"/>
                <a:cs typeface="Arial" panose="020B0604020202020204" pitchFamily="34" charset="0"/>
                <a:sym typeface="Wingdings 2" panose="05020102010507070707" pitchFamily="18" charset="2"/>
              </a:rPr>
              <a:t>Ecosystem Service Valuation (ESV) Methodology  </a:t>
            </a:r>
            <a:endParaRPr lang="fr-FR" altLang="en-US" sz="2400"/>
          </a:p>
        </p:txBody>
      </p:sp>
      <p:sp>
        <p:nvSpPr>
          <p:cNvPr id="46083" name="Rectangle 3"/>
          <p:cNvSpPr>
            <a:spLocks noChangeArrowheads="1"/>
          </p:cNvSpPr>
          <p:nvPr/>
        </p:nvSpPr>
        <p:spPr bwMode="auto">
          <a:xfrm>
            <a:off x="762001" y="1651738"/>
            <a:ext cx="7598228" cy="3864769"/>
          </a:xfrm>
          <a:prstGeom prst="rect">
            <a:avLst/>
          </a:prstGeom>
          <a:noFill/>
          <a:ln>
            <a:noFill/>
          </a:ln>
          <a:extLst/>
        </p:spPr>
        <p:txBody>
          <a:bodyPr/>
          <a:lstStyle>
            <a:lvl1pPr marL="342900" indent="-3429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257175" indent="-257175" defTabSz="685800">
              <a:lnSpc>
                <a:spcPct val="125000"/>
              </a:lnSpc>
              <a:spcBef>
                <a:spcPts val="375"/>
              </a:spcBef>
              <a:spcAft>
                <a:spcPts val="375"/>
              </a:spcAft>
              <a:buClr>
                <a:srgbClr val="00CC99"/>
              </a:buClr>
              <a:buSzTx/>
              <a:buFont typeface="Wingdings" panose="05000000000000000000" pitchFamily="2" charset="2"/>
              <a:buChar char="ü"/>
              <a:defRPr/>
            </a:pPr>
            <a:r>
              <a:rPr lang="en-US" altLang="en-US" sz="2400" dirty="0">
                <a:solidFill>
                  <a:srgbClr val="000000"/>
                </a:solidFill>
                <a:sym typeface="Wingdings 2" panose="05020102010507070707" pitchFamily="18" charset="2"/>
              </a:rPr>
              <a:t>There are</a:t>
            </a:r>
            <a:r>
              <a:rPr lang="en-US" altLang="en-US" sz="2700" dirty="0">
                <a:solidFill>
                  <a:srgbClr val="000000"/>
                </a:solidFill>
                <a:sym typeface="Wingdings 2" panose="05020102010507070707" pitchFamily="18" charset="2"/>
              </a:rPr>
              <a:t> </a:t>
            </a:r>
            <a:r>
              <a:rPr lang="en-US" altLang="en-US" sz="2400" dirty="0">
                <a:solidFill>
                  <a:srgbClr val="000000"/>
                </a:solidFill>
                <a:sym typeface="Wingdings 2" panose="05020102010507070707" pitchFamily="18" charset="2"/>
              </a:rPr>
              <a:t>different </a:t>
            </a:r>
            <a:r>
              <a:rPr lang="en-US" altLang="en-US" sz="2400" dirty="0">
                <a:solidFill>
                  <a:srgbClr val="000000"/>
                </a:solidFill>
                <a:cs typeface="+mn-cs"/>
                <a:sym typeface="Wingdings 2" panose="05020102010507070707" pitchFamily="18" charset="2"/>
              </a:rPr>
              <a:t>methodologies used for ESV:</a:t>
            </a:r>
          </a:p>
          <a:p>
            <a:pPr marL="0" indent="0" defTabSz="685800">
              <a:lnSpc>
                <a:spcPct val="125000"/>
              </a:lnSpc>
              <a:spcBef>
                <a:spcPts val="375"/>
              </a:spcBef>
              <a:spcAft>
                <a:spcPts val="375"/>
              </a:spcAft>
              <a:buClr>
                <a:srgbClr val="00CC99"/>
              </a:buClr>
              <a:buSzTx/>
              <a:buNone/>
              <a:defRPr/>
            </a:pPr>
            <a:r>
              <a:rPr lang="en-US" altLang="en-US" sz="2400" dirty="0">
                <a:solidFill>
                  <a:srgbClr val="000000"/>
                </a:solidFill>
                <a:cs typeface="+mn-cs"/>
                <a:sym typeface="Wingdings 2" panose="05020102010507070707" pitchFamily="18" charset="2"/>
              </a:rPr>
              <a:t>  </a:t>
            </a:r>
          </a:p>
          <a:p>
            <a:pPr marL="728663" lvl="1" indent="-385763" defTabSz="685800">
              <a:lnSpc>
                <a:spcPct val="125000"/>
              </a:lnSpc>
              <a:spcBef>
                <a:spcPts val="375"/>
              </a:spcBef>
              <a:spcAft>
                <a:spcPts val="375"/>
              </a:spcAft>
              <a:buClr>
                <a:srgbClr val="3333CC"/>
              </a:buClr>
              <a:buSzTx/>
              <a:buFont typeface="+mj-lt"/>
              <a:buAutoNum type="arabicPeriod"/>
              <a:defRPr/>
            </a:pPr>
            <a:r>
              <a:rPr lang="en-US" sz="2100" dirty="0">
                <a:solidFill>
                  <a:srgbClr val="000000"/>
                </a:solidFill>
                <a:cs typeface="+mn-cs"/>
              </a:rPr>
              <a:t>Integrated Valuation of Ecosystem Services and Tradeoffs (</a:t>
            </a:r>
            <a:r>
              <a:rPr lang="en-US" sz="2100" dirty="0" err="1">
                <a:solidFill>
                  <a:srgbClr val="000000"/>
                </a:solidFill>
                <a:cs typeface="+mn-cs"/>
              </a:rPr>
              <a:t>InVEST</a:t>
            </a:r>
            <a:r>
              <a:rPr lang="en-US" sz="2100" dirty="0">
                <a:solidFill>
                  <a:srgbClr val="000000"/>
                </a:solidFill>
                <a:cs typeface="+mn-cs"/>
              </a:rPr>
              <a:t>)</a:t>
            </a:r>
            <a:r>
              <a:rPr lang="en-US" altLang="en-US" sz="2100" dirty="0">
                <a:solidFill>
                  <a:srgbClr val="000000"/>
                </a:solidFill>
                <a:cs typeface="+mn-cs"/>
                <a:sym typeface="Wingdings 2" panose="05020102010507070707" pitchFamily="18" charset="2"/>
              </a:rPr>
              <a:t> </a:t>
            </a:r>
          </a:p>
          <a:p>
            <a:pPr marL="728663" lvl="1" indent="-385763" defTabSz="685800">
              <a:lnSpc>
                <a:spcPct val="125000"/>
              </a:lnSpc>
              <a:spcBef>
                <a:spcPts val="375"/>
              </a:spcBef>
              <a:spcAft>
                <a:spcPts val="375"/>
              </a:spcAft>
              <a:buClr>
                <a:srgbClr val="3333CC"/>
              </a:buClr>
              <a:buSzTx/>
              <a:buFont typeface="+mj-lt"/>
              <a:buAutoNum type="arabicPeriod"/>
              <a:defRPr/>
            </a:pPr>
            <a:endParaRPr lang="en-US" altLang="en-US" sz="2100" dirty="0">
              <a:solidFill>
                <a:srgbClr val="000000"/>
              </a:solidFill>
              <a:cs typeface="+mn-cs"/>
              <a:sym typeface="Wingdings 2" panose="05020102010507070707" pitchFamily="18" charset="2"/>
            </a:endParaRPr>
          </a:p>
          <a:p>
            <a:pPr marL="728663" lvl="1" indent="-385763" defTabSz="685800">
              <a:lnSpc>
                <a:spcPct val="125000"/>
              </a:lnSpc>
              <a:spcBef>
                <a:spcPts val="375"/>
              </a:spcBef>
              <a:spcAft>
                <a:spcPts val="375"/>
              </a:spcAft>
              <a:buClr>
                <a:srgbClr val="3333CC"/>
              </a:buClr>
              <a:buSzTx/>
              <a:buFont typeface="+mj-lt"/>
              <a:buAutoNum type="arabicPeriod"/>
              <a:defRPr/>
            </a:pPr>
            <a:r>
              <a:rPr lang="en-US" altLang="en-US" sz="2100" dirty="0">
                <a:solidFill>
                  <a:srgbClr val="000000"/>
                </a:solidFill>
                <a:cs typeface="+mn-cs"/>
                <a:sym typeface="Wingdings 2" panose="05020102010507070707" pitchFamily="18" charset="2"/>
              </a:rPr>
              <a:t>Global ecosystem value coefficients developed by </a:t>
            </a:r>
            <a:r>
              <a:rPr lang="en-US" altLang="en-US" sz="2100" dirty="0" err="1">
                <a:solidFill>
                  <a:srgbClr val="000000"/>
                </a:solidFill>
                <a:cs typeface="+mn-cs"/>
                <a:sym typeface="Wingdings 2" panose="05020102010507070707" pitchFamily="18" charset="2"/>
              </a:rPr>
              <a:t>Costanza</a:t>
            </a:r>
            <a:r>
              <a:rPr lang="en-US" altLang="en-US" sz="2100" dirty="0">
                <a:solidFill>
                  <a:srgbClr val="000000"/>
                </a:solidFill>
                <a:cs typeface="+mn-cs"/>
                <a:sym typeface="Wingdings 2" panose="05020102010507070707" pitchFamily="18" charset="2"/>
              </a:rPr>
              <a:t> et al (1997)</a:t>
            </a:r>
          </a:p>
          <a:p>
            <a:pPr marL="557213" lvl="1" indent="-214313" defTabSz="685800">
              <a:lnSpc>
                <a:spcPct val="125000"/>
              </a:lnSpc>
              <a:spcBef>
                <a:spcPts val="375"/>
              </a:spcBef>
              <a:spcAft>
                <a:spcPts val="375"/>
              </a:spcAft>
              <a:buClr>
                <a:srgbClr val="3333CC"/>
              </a:buClr>
              <a:buSzTx/>
              <a:buFont typeface="Wingdings" panose="05000000000000000000" pitchFamily="2" charset="2"/>
              <a:buChar char="ü"/>
              <a:defRPr/>
            </a:pPr>
            <a:endParaRPr lang="en-US" altLang="en-US" sz="2100" dirty="0">
              <a:solidFill>
                <a:srgbClr val="000000"/>
              </a:solidFill>
              <a:cs typeface="+mn-cs"/>
              <a:sym typeface="Wingdings 2" panose="05020102010507070707" pitchFamily="18" charset="2"/>
            </a:endParaRPr>
          </a:p>
          <a:p>
            <a:pPr marL="557213" lvl="1" indent="-214313" defTabSz="685800">
              <a:lnSpc>
                <a:spcPct val="125000"/>
              </a:lnSpc>
              <a:spcBef>
                <a:spcPts val="375"/>
              </a:spcBef>
              <a:spcAft>
                <a:spcPts val="375"/>
              </a:spcAft>
              <a:buClr>
                <a:srgbClr val="3333CC"/>
              </a:buClr>
              <a:buSzTx/>
              <a:buFont typeface="Wingdings" panose="05000000000000000000" pitchFamily="2" charset="2"/>
              <a:buChar char="Ø"/>
              <a:defRPr/>
            </a:pPr>
            <a:endParaRPr lang="en-US" altLang="en-US" sz="2100" dirty="0">
              <a:solidFill>
                <a:srgbClr val="000000"/>
              </a:solidFill>
              <a:cs typeface="+mn-cs"/>
              <a:sym typeface="Wingdings 2" panose="05020102010507070707" pitchFamily="18" charset="2"/>
            </a:endParaRPr>
          </a:p>
        </p:txBody>
      </p:sp>
    </p:spTree>
  </p:cSld>
  <p:clrMapOvr>
    <a:masterClrMapping/>
  </p:clrMapOvr>
  <p:transition>
    <p:cut/>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376362" y="1065610"/>
            <a:ext cx="6492479" cy="736997"/>
          </a:xfrm>
        </p:spPr>
        <p:txBody>
          <a:bodyPr/>
          <a:lstStyle/>
          <a:p>
            <a:r>
              <a:rPr lang="en-US" altLang="en-US" sz="2100"/>
              <a:t>Integrated Valuation of Ecosystem Services &amp; Tradeoffs (InVEST)</a:t>
            </a:r>
            <a:endParaRPr lang="fr-FR" altLang="en-US" sz="2100"/>
          </a:p>
        </p:txBody>
      </p:sp>
      <p:sp>
        <p:nvSpPr>
          <p:cNvPr id="41987" name="Rectangle 3"/>
          <p:cNvSpPr>
            <a:spLocks noChangeArrowheads="1"/>
          </p:cNvSpPr>
          <p:nvPr/>
        </p:nvSpPr>
        <p:spPr bwMode="auto">
          <a:xfrm>
            <a:off x="1464469" y="1982391"/>
            <a:ext cx="6211491"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marL="557213" lvl="1" indent="-214313" defTabSz="685800" eaLnBrk="1" hangingPunct="1">
              <a:lnSpc>
                <a:spcPct val="125000"/>
              </a:lnSpc>
              <a:spcBef>
                <a:spcPts val="375"/>
              </a:spcBef>
              <a:spcAft>
                <a:spcPts val="375"/>
              </a:spcAft>
              <a:buClr>
                <a:srgbClr val="3333CC"/>
              </a:buClr>
              <a:buFont typeface="Wingdings" panose="05000000000000000000" pitchFamily="2" charset="2"/>
              <a:buChar char="ü"/>
            </a:pPr>
            <a:r>
              <a:rPr lang="en-US" altLang="en-US" sz="2100" dirty="0">
                <a:solidFill>
                  <a:srgbClr val="000000"/>
                </a:solidFill>
                <a:latin typeface="Arial" panose="020B0604020202020204" pitchFamily="34" charset="0"/>
                <a:cs typeface="+mn-cs"/>
                <a:sym typeface="Wingdings 2" panose="05020102010507070707" pitchFamily="18" charset="2"/>
              </a:rPr>
              <a:t> Is a </a:t>
            </a:r>
            <a:r>
              <a:rPr lang="en-US" altLang="en-US" sz="2100" b="1" dirty="0">
                <a:solidFill>
                  <a:srgbClr val="000000"/>
                </a:solidFill>
                <a:latin typeface="Arial" panose="020B0604020202020204" pitchFamily="34" charset="0"/>
                <a:cs typeface="+mn-cs"/>
              </a:rPr>
              <a:t>spatially</a:t>
            </a:r>
            <a:r>
              <a:rPr lang="en-US" altLang="en-US" sz="2100" dirty="0">
                <a:solidFill>
                  <a:srgbClr val="000000"/>
                </a:solidFill>
                <a:latin typeface="Arial" panose="020B0604020202020204" pitchFamily="34" charset="0"/>
                <a:cs typeface="+mn-cs"/>
              </a:rPr>
              <a:t> explicit modeling tool </a:t>
            </a:r>
            <a:endParaRPr lang="en-US" altLang="en-US" sz="2100" dirty="0">
              <a:solidFill>
                <a:srgbClr val="000000"/>
              </a:solidFill>
              <a:latin typeface="Arial" panose="020B0604020202020204" pitchFamily="34" charset="0"/>
              <a:cs typeface="+mn-cs"/>
              <a:sym typeface="Wingdings 2" panose="05020102010507070707" pitchFamily="18" charset="2"/>
            </a:endParaRPr>
          </a:p>
          <a:p>
            <a:pPr marL="557213" lvl="1" indent="-214313" defTabSz="685800" eaLnBrk="1" hangingPunct="1">
              <a:lnSpc>
                <a:spcPct val="125000"/>
              </a:lnSpc>
              <a:spcBef>
                <a:spcPts val="375"/>
              </a:spcBef>
              <a:spcAft>
                <a:spcPts val="375"/>
              </a:spcAft>
              <a:buClr>
                <a:srgbClr val="3333CC"/>
              </a:buClr>
              <a:buFont typeface="Wingdings" panose="05000000000000000000" pitchFamily="2" charset="2"/>
              <a:buChar char="ü"/>
            </a:pPr>
            <a:r>
              <a:rPr lang="en-US" altLang="en-US" sz="2100" dirty="0">
                <a:solidFill>
                  <a:srgbClr val="000000"/>
                </a:solidFill>
                <a:latin typeface="Arial" panose="020B0604020202020204" pitchFamily="34" charset="0"/>
                <a:cs typeface="+mn-cs"/>
                <a:sym typeface="Wingdings 2" panose="05020102010507070707" pitchFamily="18" charset="2"/>
              </a:rPr>
              <a:t>C</a:t>
            </a:r>
            <a:r>
              <a:rPr lang="en-US" altLang="en-US" sz="2100" dirty="0">
                <a:solidFill>
                  <a:srgbClr val="000000"/>
                </a:solidFill>
                <a:latin typeface="Arial" panose="020B0604020202020204" pitchFamily="34" charset="0"/>
                <a:cs typeface="+mn-cs"/>
              </a:rPr>
              <a:t>onsists of a suite of models that use LULC patterns to </a:t>
            </a:r>
            <a:r>
              <a:rPr lang="en-US" altLang="en-US" sz="2100" b="1" dirty="0">
                <a:solidFill>
                  <a:srgbClr val="000000"/>
                </a:solidFill>
                <a:latin typeface="Arial" panose="020B0604020202020204" pitchFamily="34" charset="0"/>
                <a:cs typeface="+mn-cs"/>
              </a:rPr>
              <a:t>map</a:t>
            </a:r>
            <a:r>
              <a:rPr lang="en-US" altLang="en-US" sz="2100" dirty="0">
                <a:solidFill>
                  <a:srgbClr val="000000"/>
                </a:solidFill>
                <a:latin typeface="Arial" panose="020B0604020202020204" pitchFamily="34" charset="0"/>
                <a:cs typeface="+mn-cs"/>
              </a:rPr>
              <a:t> and </a:t>
            </a:r>
            <a:r>
              <a:rPr lang="en-US" altLang="en-US" sz="2100" b="1" dirty="0">
                <a:solidFill>
                  <a:srgbClr val="000000"/>
                </a:solidFill>
                <a:latin typeface="Arial" panose="020B0604020202020204" pitchFamily="34" charset="0"/>
                <a:cs typeface="+mn-cs"/>
              </a:rPr>
              <a:t>estimate</a:t>
            </a:r>
            <a:r>
              <a:rPr lang="en-US" altLang="en-US" sz="2100" dirty="0">
                <a:solidFill>
                  <a:srgbClr val="000000"/>
                </a:solidFill>
                <a:latin typeface="Arial" panose="020B0604020202020204" pitchFamily="34" charset="0"/>
                <a:cs typeface="+mn-cs"/>
              </a:rPr>
              <a:t> levels and economic values of ecosystem services, biodiversity conservation, and the market value of commodities provided by the landscape</a:t>
            </a:r>
            <a:endParaRPr lang="en-US" altLang="en-US" sz="2100" dirty="0">
              <a:solidFill>
                <a:srgbClr val="000000"/>
              </a:solidFill>
              <a:latin typeface="Arial" panose="020B0604020202020204" pitchFamily="34" charset="0"/>
              <a:cs typeface="+mn-cs"/>
              <a:sym typeface="Wingdings 2" panose="05020102010507070707" pitchFamily="18" charset="2"/>
            </a:endParaRPr>
          </a:p>
          <a:p>
            <a:pPr marL="557213" lvl="1" indent="-214313" defTabSz="685800" eaLnBrk="1" hangingPunct="1">
              <a:lnSpc>
                <a:spcPct val="125000"/>
              </a:lnSpc>
              <a:spcBef>
                <a:spcPts val="375"/>
              </a:spcBef>
              <a:spcAft>
                <a:spcPts val="375"/>
              </a:spcAft>
              <a:buClr>
                <a:srgbClr val="3333CC"/>
              </a:buClr>
              <a:buFont typeface="Wingdings" panose="05000000000000000000" pitchFamily="2" charset="2"/>
              <a:buChar char="Ø"/>
            </a:pPr>
            <a:endParaRPr lang="en-US" altLang="en-US" sz="2100" dirty="0">
              <a:solidFill>
                <a:srgbClr val="000000"/>
              </a:solidFill>
              <a:latin typeface="Arial" panose="020B0604020202020204" pitchFamily="34" charset="0"/>
              <a:cs typeface="+mn-cs"/>
              <a:sym typeface="Wingdings 2" panose="05020102010507070707" pitchFamily="18" charset="2"/>
            </a:endParaRPr>
          </a:p>
        </p:txBody>
      </p:sp>
    </p:spTree>
  </p:cSld>
  <p:clrMapOvr>
    <a:masterClrMapping/>
  </p:clrMapOvr>
  <p:transition>
    <p:cut/>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376362" y="1065610"/>
            <a:ext cx="6492479" cy="736997"/>
          </a:xfrm>
        </p:spPr>
        <p:txBody>
          <a:bodyPr/>
          <a:lstStyle/>
          <a:p>
            <a:r>
              <a:rPr lang="en-US" altLang="en-US" sz="2400"/>
              <a:t>Integrated Valuation of Ecosystem Services &amp; Tradeoffs (InVEST)</a:t>
            </a:r>
            <a:endParaRPr lang="fr-FR" altLang="en-US" sz="2400"/>
          </a:p>
        </p:txBody>
      </p:sp>
      <p:sp>
        <p:nvSpPr>
          <p:cNvPr id="46083" name="Rectangle 3"/>
          <p:cNvSpPr>
            <a:spLocks noChangeArrowheads="1"/>
          </p:cNvSpPr>
          <p:nvPr/>
        </p:nvSpPr>
        <p:spPr bwMode="auto">
          <a:xfrm>
            <a:off x="1107590" y="1927622"/>
            <a:ext cx="6269831" cy="3864769"/>
          </a:xfrm>
          <a:prstGeom prst="rect">
            <a:avLst/>
          </a:prstGeom>
          <a:noFill/>
          <a:ln>
            <a:noFill/>
          </a:ln>
          <a:extLst/>
        </p:spPr>
        <p:txBody>
          <a:bodyPr/>
          <a:lstStyle>
            <a:lvl1pPr marL="342900" indent="-3429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557213" lvl="1" indent="-214313" defTabSz="685800">
              <a:lnSpc>
                <a:spcPct val="125000"/>
              </a:lnSpc>
              <a:spcBef>
                <a:spcPts val="375"/>
              </a:spcBef>
              <a:spcAft>
                <a:spcPts val="375"/>
              </a:spcAft>
              <a:buClr>
                <a:srgbClr val="3333CC"/>
              </a:buClr>
              <a:buSzTx/>
              <a:buFont typeface="Wingdings" panose="05000000000000000000" pitchFamily="2" charset="2"/>
              <a:buChar char="ü"/>
              <a:defRPr/>
            </a:pPr>
            <a:r>
              <a:rPr lang="en-US" altLang="en-US" sz="2100" dirty="0">
                <a:solidFill>
                  <a:srgbClr val="000000"/>
                </a:solidFill>
                <a:latin typeface="Gill Sans MT"/>
                <a:cs typeface="+mn-cs"/>
                <a:sym typeface="Wingdings 2" panose="05020102010507070707" pitchFamily="18" charset="2"/>
              </a:rPr>
              <a:t> </a:t>
            </a:r>
            <a:r>
              <a:rPr lang="en-US" sz="2100" dirty="0">
                <a:solidFill>
                  <a:srgbClr val="000000"/>
                </a:solidFill>
                <a:latin typeface="Gill Sans MT"/>
                <a:cs typeface="+mn-cs"/>
              </a:rPr>
              <a:t>Examples of ecosystem services and commodity production that </a:t>
            </a:r>
            <a:r>
              <a:rPr lang="en-US" sz="2100" dirty="0" err="1">
                <a:solidFill>
                  <a:srgbClr val="000000"/>
                </a:solidFill>
                <a:latin typeface="Gill Sans MT"/>
                <a:cs typeface="+mn-cs"/>
              </a:rPr>
              <a:t>InVEST</a:t>
            </a:r>
            <a:r>
              <a:rPr lang="en-US" sz="2100" dirty="0">
                <a:solidFill>
                  <a:srgbClr val="000000"/>
                </a:solidFill>
                <a:latin typeface="Gill Sans MT"/>
                <a:cs typeface="+mn-cs"/>
              </a:rPr>
              <a:t> can model include: </a:t>
            </a:r>
          </a:p>
          <a:p>
            <a:pPr marL="857250" lvl="2" indent="-171450" defTabSz="685800">
              <a:lnSpc>
                <a:spcPct val="125000"/>
              </a:lnSpc>
              <a:spcBef>
                <a:spcPts val="375"/>
              </a:spcBef>
              <a:spcAft>
                <a:spcPts val="375"/>
              </a:spcAft>
              <a:buClr>
                <a:srgbClr val="00CC99"/>
              </a:buClr>
              <a:buSzTx/>
              <a:buFont typeface="Wingdings" panose="05000000000000000000" pitchFamily="2" charset="2"/>
              <a:buChar char="ü"/>
              <a:defRPr/>
            </a:pPr>
            <a:r>
              <a:rPr lang="en-US" sz="1800" dirty="0">
                <a:solidFill>
                  <a:srgbClr val="000000"/>
                </a:solidFill>
                <a:latin typeface="Gill Sans MT"/>
                <a:cs typeface="+mn-cs"/>
              </a:rPr>
              <a:t>Water quality, water provision for irrigation and hydropower, storm peak mitigation, soil conservation, carbon sequestration, pollination, cultural and spiritual values, recreation and tourism, timber and non-timber forest products, agricultural products, and residential property values. </a:t>
            </a:r>
          </a:p>
          <a:p>
            <a:pPr marL="557213" lvl="1" indent="-214313" defTabSz="685800">
              <a:lnSpc>
                <a:spcPct val="125000"/>
              </a:lnSpc>
              <a:spcBef>
                <a:spcPts val="375"/>
              </a:spcBef>
              <a:spcAft>
                <a:spcPts val="375"/>
              </a:spcAft>
              <a:buClr>
                <a:srgbClr val="3333CC"/>
              </a:buClr>
              <a:buSzTx/>
              <a:buFont typeface="Wingdings" panose="05000000000000000000" pitchFamily="2" charset="2"/>
              <a:buChar char="ü"/>
              <a:defRPr/>
            </a:pPr>
            <a:endParaRPr lang="en-US" altLang="en-US" sz="2100" dirty="0">
              <a:solidFill>
                <a:srgbClr val="000000"/>
              </a:solidFill>
              <a:latin typeface="Gill Sans MT"/>
              <a:cs typeface="+mn-cs"/>
              <a:sym typeface="Wingdings 2" panose="05020102010507070707" pitchFamily="18" charset="2"/>
            </a:endParaRPr>
          </a:p>
          <a:p>
            <a:pPr marL="557213" lvl="1" indent="-214313" defTabSz="685800">
              <a:lnSpc>
                <a:spcPct val="125000"/>
              </a:lnSpc>
              <a:spcBef>
                <a:spcPts val="375"/>
              </a:spcBef>
              <a:spcAft>
                <a:spcPts val="375"/>
              </a:spcAft>
              <a:buClr>
                <a:srgbClr val="3333CC"/>
              </a:buClr>
              <a:buSzTx/>
              <a:buFont typeface="Wingdings" panose="05000000000000000000" pitchFamily="2" charset="2"/>
              <a:buChar char="ü"/>
              <a:defRPr/>
            </a:pPr>
            <a:endParaRPr lang="en-US" altLang="en-US" sz="2100" dirty="0">
              <a:solidFill>
                <a:srgbClr val="000000"/>
              </a:solidFill>
              <a:latin typeface="Gill Sans MT"/>
              <a:cs typeface="+mn-cs"/>
              <a:sym typeface="Wingdings 2" panose="05020102010507070707" pitchFamily="18" charset="2"/>
            </a:endParaRPr>
          </a:p>
          <a:p>
            <a:pPr marL="557213" lvl="1" indent="-214313" defTabSz="685800">
              <a:lnSpc>
                <a:spcPct val="125000"/>
              </a:lnSpc>
              <a:spcBef>
                <a:spcPts val="375"/>
              </a:spcBef>
              <a:spcAft>
                <a:spcPts val="375"/>
              </a:spcAft>
              <a:buClr>
                <a:srgbClr val="3333CC"/>
              </a:buClr>
              <a:buSzTx/>
              <a:buFont typeface="Wingdings" panose="05000000000000000000" pitchFamily="2" charset="2"/>
              <a:buChar char="Ø"/>
              <a:defRPr/>
            </a:pPr>
            <a:endParaRPr lang="en-US" altLang="en-US" sz="2100" dirty="0">
              <a:solidFill>
                <a:srgbClr val="000000"/>
              </a:solidFill>
              <a:latin typeface="Gill Sans MT"/>
              <a:cs typeface="+mn-cs"/>
              <a:sym typeface="Wingdings 2" panose="05020102010507070707" pitchFamily="18" charset="2"/>
            </a:endParaRPr>
          </a:p>
        </p:txBody>
      </p:sp>
    </p:spTree>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609600" y="685800"/>
            <a:ext cx="8324850" cy="5867400"/>
          </a:xfrm>
        </p:spPr>
        <p:txBody>
          <a:bodyPr rtlCol="0">
            <a:normAutofit fontScale="85000" lnSpcReduction="20000"/>
          </a:bodyPr>
          <a:lstStyle/>
          <a:p>
            <a:pPr marL="82296" indent="0" eaLnBrk="1" fontAlgn="auto" hangingPunct="1">
              <a:spcAft>
                <a:spcPts val="0"/>
              </a:spcAft>
              <a:buFont typeface="Wingdings 2" pitchFamily="18" charset="2"/>
              <a:buNone/>
              <a:defRPr/>
            </a:pPr>
            <a:r>
              <a:rPr lang="en-GB" sz="2800" dirty="0">
                <a:latin typeface="Verdana" pitchFamily="34" charset="0"/>
                <a:ea typeface="Verdana" pitchFamily="34" charset="0"/>
                <a:cs typeface="Verdana" pitchFamily="34" charset="0"/>
              </a:rPr>
              <a:t>1) To raise awareness (send the </a:t>
            </a:r>
            <a:r>
              <a:rPr lang="en-GB" sz="2800" u="sng" dirty="0">
                <a:latin typeface="Verdana" pitchFamily="34" charset="0"/>
                <a:ea typeface="Verdana" pitchFamily="34" charset="0"/>
                <a:cs typeface="Verdana" pitchFamily="34" charset="0"/>
              </a:rPr>
              <a:t>correct signal </a:t>
            </a:r>
            <a:r>
              <a:rPr lang="en-GB" sz="2800" dirty="0">
                <a:latin typeface="Verdana" pitchFamily="34" charset="0"/>
                <a:ea typeface="Verdana" pitchFamily="34" charset="0"/>
                <a:cs typeface="Verdana" pitchFamily="34" charset="0"/>
              </a:rPr>
              <a:t>to users on the </a:t>
            </a:r>
            <a:r>
              <a:rPr lang="en-GB" sz="2800" b="1" dirty="0">
                <a:latin typeface="Verdana" pitchFamily="34" charset="0"/>
                <a:ea typeface="Verdana" pitchFamily="34" charset="0"/>
                <a:cs typeface="Verdana" pitchFamily="34" charset="0"/>
              </a:rPr>
              <a:t>status of the environmental good) </a:t>
            </a:r>
          </a:p>
          <a:p>
            <a:pPr marL="0" indent="0" eaLnBrk="1" fontAlgn="auto" hangingPunct="1">
              <a:spcAft>
                <a:spcPts val="0"/>
              </a:spcAft>
              <a:buFont typeface="Wingdings 2" pitchFamily="18" charset="2"/>
              <a:buNone/>
              <a:defRPr/>
            </a:pPr>
            <a:endParaRPr lang="en-GB" u="sng" dirty="0"/>
          </a:p>
          <a:p>
            <a:pPr marL="0" indent="0" eaLnBrk="1" fontAlgn="auto" hangingPunct="1">
              <a:spcAft>
                <a:spcPts val="0"/>
              </a:spcAft>
              <a:buFont typeface="Wingdings 2" pitchFamily="18" charset="2"/>
              <a:buNone/>
              <a:defRPr/>
            </a:pPr>
            <a:r>
              <a:rPr lang="en-GB" u="sng" dirty="0"/>
              <a:t>Example:</a:t>
            </a:r>
          </a:p>
          <a:p>
            <a:pPr marL="514350" indent="-514350" eaLnBrk="1" fontAlgn="auto" hangingPunct="1">
              <a:spcAft>
                <a:spcPts val="0"/>
              </a:spcAft>
              <a:buFont typeface="Wingdings" pitchFamily="2" charset="2"/>
              <a:buChar char="v"/>
              <a:defRPr/>
            </a:pPr>
            <a:r>
              <a:rPr lang="en-GB" sz="3100" b="1" dirty="0"/>
              <a:t>Choke Biodiversity facing greater </a:t>
            </a:r>
            <a:r>
              <a:rPr lang="en-GB" sz="3100" b="1" u="sng" dirty="0"/>
              <a:t>THREAT</a:t>
            </a:r>
            <a:r>
              <a:rPr lang="en-GB" sz="3100" b="1" dirty="0"/>
              <a:t> unless we save it</a:t>
            </a:r>
            <a:r>
              <a:rPr lang="en-GB" sz="3100" dirty="0"/>
              <a:t>??? </a:t>
            </a:r>
          </a:p>
          <a:p>
            <a:pPr lvl="1" eaLnBrk="1" fontAlgn="auto" hangingPunct="1">
              <a:lnSpc>
                <a:spcPct val="110000"/>
              </a:lnSpc>
              <a:spcAft>
                <a:spcPts val="0"/>
              </a:spcAft>
              <a:buFont typeface="Wingdings" pitchFamily="2" charset="2"/>
              <a:buChar char="ü"/>
              <a:defRPr/>
            </a:pPr>
            <a:r>
              <a:rPr lang="en-US" sz="2400" dirty="0">
                <a:latin typeface="Times New Roman" pitchFamily="18" charset="0"/>
                <a:cs typeface="Times New Roman" pitchFamily="18" charset="0"/>
              </a:rPr>
              <a:t>No/</a:t>
            </a:r>
            <a:r>
              <a:rPr lang="en-US" sz="2400" b="1" dirty="0">
                <a:latin typeface="Times New Roman" pitchFamily="18" charset="0"/>
                <a:cs typeface="Times New Roman" pitchFamily="18" charset="0"/>
              </a:rPr>
              <a:t>limited</a:t>
            </a:r>
            <a:r>
              <a:rPr lang="en-US" sz="2400" dirty="0">
                <a:latin typeface="Times New Roman" pitchFamily="18" charset="0"/>
                <a:cs typeface="Times New Roman" pitchFamily="18" charset="0"/>
              </a:rPr>
              <a:t> alternative livelihood option for farming community</a:t>
            </a:r>
          </a:p>
          <a:p>
            <a:pPr lvl="1" eaLnBrk="1" fontAlgn="auto" hangingPunct="1">
              <a:lnSpc>
                <a:spcPct val="150000"/>
              </a:lnSpc>
              <a:spcAft>
                <a:spcPts val="0"/>
              </a:spcAft>
              <a:buFont typeface="Wingdings" pitchFamily="2" charset="2"/>
              <a:buChar char="ü"/>
              <a:defRPr/>
            </a:pPr>
            <a:r>
              <a:rPr lang="en-GB" sz="2400" dirty="0">
                <a:latin typeface="Times New Roman" pitchFamily="18" charset="0"/>
                <a:cs typeface="Times New Roman" pitchFamily="18" charset="0"/>
              </a:rPr>
              <a:t>Illegal encroachment and </a:t>
            </a:r>
            <a:r>
              <a:rPr lang="en-US" sz="2400" dirty="0">
                <a:latin typeface="Times New Roman" pitchFamily="18" charset="0"/>
                <a:cs typeface="Times New Roman" pitchFamily="18" charset="0"/>
              </a:rPr>
              <a:t>agriculture on marginal land</a:t>
            </a:r>
          </a:p>
          <a:p>
            <a:pPr lvl="1" eaLnBrk="1" fontAlgn="auto" hangingPunct="1">
              <a:lnSpc>
                <a:spcPct val="150000"/>
              </a:lnSpc>
              <a:spcAft>
                <a:spcPts val="0"/>
              </a:spcAft>
              <a:buFont typeface="Wingdings" pitchFamily="2" charset="2"/>
              <a:buChar char="ü"/>
              <a:defRPr/>
            </a:pPr>
            <a:r>
              <a:rPr lang="en-GB" sz="2400" dirty="0">
                <a:latin typeface="Times New Roman" pitchFamily="18" charset="0"/>
                <a:cs typeface="Times New Roman" pitchFamily="18" charset="0"/>
              </a:rPr>
              <a:t>High dependence on mountain ecosystem</a:t>
            </a:r>
          </a:p>
          <a:p>
            <a:pPr lvl="1" algn="just" eaLnBrk="1" fontAlgn="auto" hangingPunct="1">
              <a:lnSpc>
                <a:spcPct val="150000"/>
              </a:lnSpc>
              <a:spcAft>
                <a:spcPts val="0"/>
              </a:spcAft>
              <a:buFont typeface="Wingdings" pitchFamily="2" charset="2"/>
              <a:buChar char="ü"/>
              <a:defRPr/>
            </a:pPr>
            <a:r>
              <a:rPr lang="en-GB" sz="2400" dirty="0">
                <a:latin typeface="Times New Roman" pitchFamily="18" charset="0"/>
                <a:cs typeface="Times New Roman" pitchFamily="18" charset="0"/>
              </a:rPr>
              <a:t>Continued </a:t>
            </a:r>
            <a:r>
              <a:rPr lang="en-GB" sz="2400" b="1" dirty="0">
                <a:latin typeface="Times New Roman" pitchFamily="18" charset="0"/>
                <a:cs typeface="Times New Roman" pitchFamily="18" charset="0"/>
              </a:rPr>
              <a:t>high water scarcity </a:t>
            </a:r>
            <a:r>
              <a:rPr lang="en-GB" sz="2400" dirty="0">
                <a:latin typeface="Times New Roman" pitchFamily="18" charset="0"/>
                <a:cs typeface="Times New Roman" pitchFamily="18" charset="0"/>
              </a:rPr>
              <a:t>on downstream areas (</a:t>
            </a:r>
            <a:r>
              <a:rPr lang="en-GB" sz="2400" dirty="0" err="1">
                <a:latin typeface="Times New Roman" pitchFamily="18" charset="0"/>
                <a:cs typeface="Times New Roman" pitchFamily="18" charset="0"/>
              </a:rPr>
              <a:t>Dejen</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Shebel</a:t>
            </a:r>
            <a:r>
              <a:rPr lang="en-GB" sz="2400" dirty="0">
                <a:latin typeface="Times New Roman" pitchFamily="18" charset="0"/>
                <a:cs typeface="Times New Roman" pitchFamily="18" charset="0"/>
              </a:rPr>
              <a:t>, and </a:t>
            </a:r>
            <a:r>
              <a:rPr lang="en-GB" sz="2400" dirty="0" err="1">
                <a:latin typeface="Times New Roman" pitchFamily="18" charset="0"/>
                <a:cs typeface="Times New Roman" pitchFamily="18" charset="0"/>
              </a:rPr>
              <a:t>Enebse</a:t>
            </a:r>
            <a:r>
              <a:rPr lang="en-GB" sz="2400" dirty="0">
                <a:latin typeface="Times New Roman" pitchFamily="18" charset="0"/>
                <a:cs typeface="Times New Roman" pitchFamily="18" charset="0"/>
              </a:rPr>
              <a:t>-Sar-</a:t>
            </a:r>
            <a:r>
              <a:rPr lang="en-GB" sz="2400" dirty="0" err="1">
                <a:latin typeface="Times New Roman" pitchFamily="18" charset="0"/>
                <a:cs typeface="Times New Roman" pitchFamily="18" charset="0"/>
              </a:rPr>
              <a:t>Midir</a:t>
            </a:r>
            <a:r>
              <a:rPr lang="en-GB" sz="2400" dirty="0">
                <a:latin typeface="Times New Roman" pitchFamily="18" charset="0"/>
                <a:cs typeface="Times New Roman" pitchFamily="18" charset="0"/>
              </a:rPr>
              <a:t>,...) is attributed to loss of choke- water tower =&gt;“</a:t>
            </a:r>
            <a:r>
              <a:rPr lang="en-GB" sz="2400" b="1" dirty="0">
                <a:latin typeface="Times New Roman" pitchFamily="18" charset="0"/>
                <a:cs typeface="Times New Roman" pitchFamily="18" charset="0"/>
              </a:rPr>
              <a:t>El-Nino in 2008 E.C.”</a:t>
            </a:r>
            <a:r>
              <a:rPr lang="en-GB" sz="2400" dirty="0">
                <a:latin typeface="Times New Roman" pitchFamily="18" charset="0"/>
                <a:cs typeface="Times New Roman" pitchFamily="18" charset="0"/>
              </a:rPr>
              <a:t> </a:t>
            </a:r>
          </a:p>
          <a:p>
            <a:pPr lvl="1" algn="just" eaLnBrk="1" fontAlgn="auto" hangingPunct="1">
              <a:lnSpc>
                <a:spcPct val="150000"/>
              </a:lnSpc>
              <a:spcAft>
                <a:spcPts val="0"/>
              </a:spcAft>
              <a:buFont typeface="Wingdings" pitchFamily="2" charset="2"/>
              <a:buChar char="ü"/>
              <a:defRPr/>
            </a:pPr>
            <a:r>
              <a:rPr lang="en-GB" sz="2400" dirty="0">
                <a:latin typeface="Times New Roman" pitchFamily="18" charset="0"/>
                <a:cs typeface="Times New Roman" pitchFamily="18" charset="0"/>
              </a:rPr>
              <a:t>Greater </a:t>
            </a:r>
            <a:r>
              <a:rPr lang="en-GB" sz="2400" b="1" dirty="0">
                <a:latin typeface="Times New Roman" pitchFamily="18" charset="0"/>
                <a:cs typeface="Times New Roman" pitchFamily="18" charset="0"/>
              </a:rPr>
              <a:t>erosion</a:t>
            </a:r>
            <a:r>
              <a:rPr lang="en-GB" sz="2400" dirty="0">
                <a:latin typeface="Times New Roman" pitchFamily="18" charset="0"/>
                <a:cs typeface="Times New Roman" pitchFamily="18" charset="0"/>
              </a:rPr>
              <a:t> on downstream areas......</a:t>
            </a:r>
          </a:p>
          <a:p>
            <a:pPr lvl="1" algn="just" eaLnBrk="1" fontAlgn="auto" hangingPunct="1">
              <a:lnSpc>
                <a:spcPct val="150000"/>
              </a:lnSpc>
              <a:spcAft>
                <a:spcPts val="0"/>
              </a:spcAft>
              <a:buFont typeface="Wingdings" pitchFamily="2" charset="2"/>
              <a:buChar char="ü"/>
              <a:defRPr/>
            </a:pPr>
            <a:r>
              <a:rPr lang="en-GB" sz="2400" dirty="0">
                <a:solidFill>
                  <a:srgbClr val="FF0000"/>
                </a:solidFill>
                <a:latin typeface="Times New Roman" pitchFamily="18" charset="0"/>
                <a:cs typeface="Times New Roman" pitchFamily="18" charset="0"/>
              </a:rPr>
              <a:t>Current status/trend of resource depletion from a given time to date!!!!</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161436" y="1065610"/>
            <a:ext cx="6707405" cy="736997"/>
          </a:xfrm>
        </p:spPr>
        <p:txBody>
          <a:bodyPr/>
          <a:lstStyle/>
          <a:p>
            <a:r>
              <a:rPr lang="en-US" altLang="en-US" sz="2100" dirty="0"/>
              <a:t>Integrated Valuation of Ecosystem Services &amp; Tradeoffs (</a:t>
            </a:r>
            <a:r>
              <a:rPr lang="en-US" altLang="en-US" sz="2100" dirty="0" err="1"/>
              <a:t>InVEST</a:t>
            </a:r>
            <a:r>
              <a:rPr lang="en-US" altLang="en-US" sz="2100" dirty="0"/>
              <a:t>)</a:t>
            </a:r>
            <a:endParaRPr lang="fr-FR" altLang="en-US" sz="2100" dirty="0"/>
          </a:p>
        </p:txBody>
      </p:sp>
      <p:sp>
        <p:nvSpPr>
          <p:cNvPr id="46083" name="Rectangle 3"/>
          <p:cNvSpPr>
            <a:spLocks noChangeArrowheads="1"/>
          </p:cNvSpPr>
          <p:nvPr/>
        </p:nvSpPr>
        <p:spPr bwMode="auto">
          <a:xfrm>
            <a:off x="1275159" y="1782367"/>
            <a:ext cx="6863377" cy="3864769"/>
          </a:xfrm>
          <a:prstGeom prst="rect">
            <a:avLst/>
          </a:prstGeom>
          <a:noFill/>
          <a:ln>
            <a:noFill/>
          </a:ln>
          <a:extLst/>
        </p:spPr>
        <p:txBody>
          <a:bodyPr/>
          <a:lstStyle>
            <a:lvl1pPr marL="342900" indent="-3429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557213" lvl="1" indent="-214313" defTabSz="685800">
              <a:lnSpc>
                <a:spcPct val="125000"/>
              </a:lnSpc>
              <a:spcBef>
                <a:spcPts val="375"/>
              </a:spcBef>
              <a:spcAft>
                <a:spcPts val="375"/>
              </a:spcAft>
              <a:buClr>
                <a:srgbClr val="3333CC"/>
              </a:buClr>
              <a:buSzTx/>
              <a:buFont typeface="Wingdings" panose="05000000000000000000" pitchFamily="2" charset="2"/>
              <a:buChar char="ü"/>
              <a:defRPr/>
            </a:pPr>
            <a:r>
              <a:rPr lang="en-US" altLang="en-US" sz="2100" dirty="0">
                <a:solidFill>
                  <a:srgbClr val="000000"/>
                </a:solidFill>
                <a:latin typeface="Gill Sans MT"/>
                <a:cs typeface="+mn-cs"/>
                <a:sym typeface="Wingdings 2" panose="05020102010507070707" pitchFamily="18" charset="2"/>
              </a:rPr>
              <a:t> </a:t>
            </a:r>
            <a:r>
              <a:rPr lang="en-US" sz="2100" dirty="0">
                <a:solidFill>
                  <a:srgbClr val="000000"/>
                </a:solidFill>
                <a:latin typeface="Gill Sans MT"/>
                <a:cs typeface="+mn-cs"/>
              </a:rPr>
              <a:t>Can be run at different levels of complexity, making it sensitive to data availability and an understanding of system dynamics</a:t>
            </a:r>
          </a:p>
          <a:p>
            <a:pPr marL="557213" lvl="1" indent="-214313" defTabSz="685800">
              <a:lnSpc>
                <a:spcPct val="125000"/>
              </a:lnSpc>
              <a:spcBef>
                <a:spcPts val="375"/>
              </a:spcBef>
              <a:spcAft>
                <a:spcPts val="375"/>
              </a:spcAft>
              <a:buClr>
                <a:srgbClr val="3333CC"/>
              </a:buClr>
              <a:buSzTx/>
              <a:buFont typeface="Wingdings" panose="05000000000000000000" pitchFamily="2" charset="2"/>
              <a:buChar char="ü"/>
              <a:defRPr/>
            </a:pPr>
            <a:r>
              <a:rPr lang="en-US" sz="2100" dirty="0">
                <a:solidFill>
                  <a:srgbClr val="000000"/>
                </a:solidFill>
                <a:latin typeface="Gill Sans MT"/>
                <a:cs typeface="+mn-cs"/>
              </a:rPr>
              <a:t>Results can be reported in either biophysical or monetary terms, depending on the needs of decision makers and the availability of data</a:t>
            </a:r>
            <a:endParaRPr lang="en-US" altLang="en-US" sz="2100" dirty="0">
              <a:solidFill>
                <a:srgbClr val="000000"/>
              </a:solidFill>
              <a:latin typeface="Gill Sans MT"/>
              <a:cs typeface="+mn-cs"/>
              <a:sym typeface="Wingdings 2" panose="05020102010507070707" pitchFamily="18" charset="2"/>
            </a:endParaRPr>
          </a:p>
          <a:p>
            <a:pPr marL="557213" lvl="1" indent="-214313" defTabSz="685800">
              <a:lnSpc>
                <a:spcPct val="125000"/>
              </a:lnSpc>
              <a:spcBef>
                <a:spcPts val="375"/>
              </a:spcBef>
              <a:spcAft>
                <a:spcPts val="375"/>
              </a:spcAft>
              <a:buClr>
                <a:srgbClr val="3333CC"/>
              </a:buClr>
              <a:buSzTx/>
              <a:buFont typeface="Wingdings" panose="05000000000000000000" pitchFamily="2" charset="2"/>
              <a:buChar char="ü"/>
              <a:defRPr/>
            </a:pPr>
            <a:r>
              <a:rPr lang="en-US" sz="2100" dirty="0">
                <a:solidFill>
                  <a:srgbClr val="000000"/>
                </a:solidFill>
                <a:latin typeface="Gill Sans MT"/>
                <a:cs typeface="+mn-cs"/>
              </a:rPr>
              <a:t>However, biodiversity conservation results are reported in biophysical terms only </a:t>
            </a:r>
          </a:p>
          <a:p>
            <a:pPr marL="557213" lvl="1" indent="-214313" defTabSz="685800">
              <a:lnSpc>
                <a:spcPct val="125000"/>
              </a:lnSpc>
              <a:spcBef>
                <a:spcPts val="375"/>
              </a:spcBef>
              <a:spcAft>
                <a:spcPts val="375"/>
              </a:spcAft>
              <a:buClr>
                <a:srgbClr val="3333CC"/>
              </a:buClr>
              <a:buSzTx/>
              <a:buFont typeface="Wingdings" panose="05000000000000000000" pitchFamily="2" charset="2"/>
              <a:buChar char="ü"/>
              <a:defRPr/>
            </a:pPr>
            <a:endParaRPr lang="en-US" altLang="en-US" sz="2100" dirty="0">
              <a:solidFill>
                <a:srgbClr val="000000"/>
              </a:solidFill>
              <a:latin typeface="Gill Sans MT"/>
              <a:cs typeface="+mn-cs"/>
              <a:sym typeface="Wingdings 2" panose="05020102010507070707" pitchFamily="18" charset="2"/>
            </a:endParaRPr>
          </a:p>
          <a:p>
            <a:pPr marL="557213" lvl="1" indent="-214313" defTabSz="685800">
              <a:lnSpc>
                <a:spcPct val="125000"/>
              </a:lnSpc>
              <a:spcBef>
                <a:spcPts val="375"/>
              </a:spcBef>
              <a:spcAft>
                <a:spcPts val="375"/>
              </a:spcAft>
              <a:buClr>
                <a:srgbClr val="3333CC"/>
              </a:buClr>
              <a:buSzTx/>
              <a:buFont typeface="Wingdings" panose="05000000000000000000" pitchFamily="2" charset="2"/>
              <a:buChar char="ü"/>
              <a:defRPr/>
            </a:pPr>
            <a:endParaRPr lang="en-US" altLang="en-US" sz="2100" dirty="0">
              <a:solidFill>
                <a:srgbClr val="000000"/>
              </a:solidFill>
              <a:latin typeface="Gill Sans MT"/>
              <a:cs typeface="+mn-cs"/>
              <a:sym typeface="Wingdings 2" panose="05020102010507070707" pitchFamily="18" charset="2"/>
            </a:endParaRPr>
          </a:p>
          <a:p>
            <a:pPr marL="557213" lvl="1" indent="-214313" defTabSz="685800">
              <a:lnSpc>
                <a:spcPct val="125000"/>
              </a:lnSpc>
              <a:spcBef>
                <a:spcPts val="375"/>
              </a:spcBef>
              <a:spcAft>
                <a:spcPts val="375"/>
              </a:spcAft>
              <a:buClr>
                <a:srgbClr val="3333CC"/>
              </a:buClr>
              <a:buSzTx/>
              <a:buFont typeface="Wingdings" panose="05000000000000000000" pitchFamily="2" charset="2"/>
              <a:buChar char="Ø"/>
              <a:defRPr/>
            </a:pPr>
            <a:endParaRPr lang="en-US" altLang="en-US" sz="2100" dirty="0">
              <a:solidFill>
                <a:srgbClr val="000000"/>
              </a:solidFill>
              <a:latin typeface="Gill Sans MT"/>
              <a:cs typeface="+mn-cs"/>
              <a:sym typeface="Wingdings 2" panose="05020102010507070707" pitchFamily="18" charset="2"/>
            </a:endParaRPr>
          </a:p>
        </p:txBody>
      </p:sp>
    </p:spTree>
  </p:cSld>
  <p:clrMapOvr>
    <a:masterClrMapping/>
  </p:clrMapOvr>
  <p:transition>
    <p:cut/>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376362" y="1065610"/>
            <a:ext cx="6359129" cy="446484"/>
          </a:xfrm>
        </p:spPr>
        <p:txBody>
          <a:bodyPr/>
          <a:lstStyle/>
          <a:p>
            <a:r>
              <a:rPr lang="en-US" altLang="en-US" sz="2400" b="1" dirty="0">
                <a:solidFill>
                  <a:srgbClr val="0070C0"/>
                </a:solidFill>
                <a:sym typeface="Wingdings 2" panose="05020102010507070707" pitchFamily="18" charset="2"/>
              </a:rPr>
              <a:t>Global Ecosystem Value Coefficient</a:t>
            </a:r>
            <a:endParaRPr lang="fr-FR" altLang="en-US" sz="2400" b="1" dirty="0">
              <a:solidFill>
                <a:srgbClr val="0070C0"/>
              </a:solidFill>
            </a:endParaRPr>
          </a:p>
        </p:txBody>
      </p:sp>
      <p:sp>
        <p:nvSpPr>
          <p:cNvPr id="46083" name="Rectangle 3"/>
          <p:cNvSpPr>
            <a:spLocks noChangeArrowheads="1"/>
          </p:cNvSpPr>
          <p:nvPr/>
        </p:nvSpPr>
        <p:spPr bwMode="auto">
          <a:xfrm>
            <a:off x="1516856" y="1782367"/>
            <a:ext cx="6211491" cy="3864769"/>
          </a:xfrm>
          <a:prstGeom prst="rect">
            <a:avLst/>
          </a:prstGeom>
          <a:noFill/>
          <a:ln>
            <a:noFill/>
          </a:ln>
          <a:extLst/>
        </p:spPr>
        <p:txBody>
          <a:bodyPr/>
          <a:lstStyle>
            <a:lvl1pPr marL="342900" indent="-3429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257175" indent="-257175" defTabSz="685800">
              <a:lnSpc>
                <a:spcPct val="125000"/>
              </a:lnSpc>
              <a:spcBef>
                <a:spcPts val="375"/>
              </a:spcBef>
              <a:spcAft>
                <a:spcPts val="375"/>
              </a:spcAft>
              <a:buClr>
                <a:srgbClr val="00CC99"/>
              </a:buClr>
              <a:buSzTx/>
              <a:buFont typeface="Wingdings" panose="05000000000000000000" pitchFamily="2" charset="2"/>
              <a:buChar char="ü"/>
              <a:defRPr/>
            </a:pPr>
            <a:r>
              <a:rPr lang="en-US" altLang="en-US" sz="2400" dirty="0">
                <a:solidFill>
                  <a:srgbClr val="000000"/>
                </a:solidFill>
                <a:latin typeface="Gill Sans MT"/>
                <a:cs typeface="+mn-cs"/>
                <a:sym typeface="Wingdings 2" panose="05020102010507070707" pitchFamily="18" charset="2"/>
              </a:rPr>
              <a:t>Uses two basic data inputs: </a:t>
            </a:r>
          </a:p>
          <a:p>
            <a:pPr marL="557213" lvl="1" indent="-214313" defTabSz="685800">
              <a:lnSpc>
                <a:spcPct val="125000"/>
              </a:lnSpc>
              <a:spcBef>
                <a:spcPts val="375"/>
              </a:spcBef>
              <a:spcAft>
                <a:spcPts val="375"/>
              </a:spcAft>
              <a:buClr>
                <a:srgbClr val="3333CC"/>
              </a:buClr>
              <a:buSzTx/>
              <a:buFont typeface="Wingdings" panose="05000000000000000000" pitchFamily="2" charset="2"/>
              <a:buChar char="ü"/>
              <a:defRPr/>
            </a:pPr>
            <a:r>
              <a:rPr lang="en-US" altLang="en-US" sz="2100" dirty="0">
                <a:solidFill>
                  <a:srgbClr val="000000"/>
                </a:solidFill>
                <a:latin typeface="Gill Sans MT"/>
                <a:cs typeface="+mn-cs"/>
                <a:sym typeface="Wingdings 2" panose="05020102010507070707" pitchFamily="18" charset="2"/>
              </a:rPr>
              <a:t>Land use/Land cover (LULC) change data</a:t>
            </a:r>
          </a:p>
          <a:p>
            <a:pPr marL="557213" lvl="1" indent="-214313" defTabSz="685800">
              <a:lnSpc>
                <a:spcPct val="125000"/>
              </a:lnSpc>
              <a:spcBef>
                <a:spcPts val="375"/>
              </a:spcBef>
              <a:spcAft>
                <a:spcPts val="375"/>
              </a:spcAft>
              <a:buClr>
                <a:srgbClr val="3333CC"/>
              </a:buClr>
              <a:buSzTx/>
              <a:buFont typeface="Wingdings" panose="05000000000000000000" pitchFamily="2" charset="2"/>
              <a:buChar char="ü"/>
              <a:defRPr/>
            </a:pPr>
            <a:r>
              <a:rPr lang="en-US" altLang="en-US" sz="2100" dirty="0">
                <a:solidFill>
                  <a:srgbClr val="000000"/>
                </a:solidFill>
                <a:latin typeface="Gill Sans MT"/>
                <a:cs typeface="+mn-cs"/>
                <a:sym typeface="Wingdings 2" panose="05020102010507070707" pitchFamily="18" charset="2"/>
              </a:rPr>
              <a:t>Ecosystem service value coefficients </a:t>
            </a:r>
          </a:p>
          <a:p>
            <a:pPr marL="557213" lvl="1" indent="-214313" defTabSz="685800">
              <a:lnSpc>
                <a:spcPct val="125000"/>
              </a:lnSpc>
              <a:spcBef>
                <a:spcPts val="375"/>
              </a:spcBef>
              <a:spcAft>
                <a:spcPts val="375"/>
              </a:spcAft>
              <a:buClr>
                <a:srgbClr val="3333CC"/>
              </a:buClr>
              <a:buSzTx/>
              <a:buFont typeface="Wingdings" panose="05000000000000000000" pitchFamily="2" charset="2"/>
              <a:buChar char="Ø"/>
              <a:defRPr/>
            </a:pPr>
            <a:endParaRPr lang="en-US" altLang="en-US" sz="2100" dirty="0">
              <a:solidFill>
                <a:srgbClr val="000000"/>
              </a:solidFill>
              <a:latin typeface="Gill Sans MT"/>
              <a:cs typeface="+mn-cs"/>
              <a:sym typeface="Wingdings 2" panose="05020102010507070707" pitchFamily="18" charset="2"/>
            </a:endParaRPr>
          </a:p>
        </p:txBody>
      </p:sp>
      <p:pic>
        <p:nvPicPr>
          <p:cNvPr id="450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6149" y="3383757"/>
            <a:ext cx="6078140" cy="205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ChangeArrowheads="1"/>
          </p:cNvSpPr>
          <p:nvPr/>
        </p:nvSpPr>
        <p:spPr bwMode="auto">
          <a:xfrm>
            <a:off x="1357313" y="1782366"/>
            <a:ext cx="6401991" cy="3927872"/>
          </a:xfrm>
          <a:prstGeom prst="rect">
            <a:avLst/>
          </a:prstGeom>
          <a:noFill/>
          <a:ln>
            <a:noFill/>
          </a:ln>
          <a:extLst/>
        </p:spPr>
        <p:txBody>
          <a:bodyPr/>
          <a:lstStyle>
            <a:lvl1pPr marL="342900" indent="-3429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669925" indent="-3254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022350" indent="-3508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257175" indent="-257175" defTabSz="685800">
              <a:buClr>
                <a:srgbClr val="00CC99"/>
              </a:buClr>
              <a:buFont typeface="Wingdings" panose="05000000000000000000" pitchFamily="2" charset="2"/>
              <a:buChar char="ü"/>
              <a:defRPr/>
            </a:pPr>
            <a:r>
              <a:rPr lang="en-US" sz="2100" dirty="0">
                <a:solidFill>
                  <a:srgbClr val="000000"/>
                </a:solidFill>
                <a:latin typeface="Gill Sans MT"/>
                <a:cs typeface="+mn-cs"/>
              </a:rPr>
              <a:t>The provision of ecosystem services is directly correlated to the situation of ecosystems (LULC types in a given area)</a:t>
            </a:r>
          </a:p>
          <a:p>
            <a:pPr marL="257175" indent="-257175" defTabSz="685800">
              <a:buClr>
                <a:srgbClr val="00CC99"/>
              </a:buClr>
              <a:buFont typeface="Wingdings" panose="05000000000000000000" pitchFamily="2" charset="2"/>
              <a:buChar char="ü"/>
              <a:defRPr/>
            </a:pPr>
            <a:r>
              <a:rPr lang="en-US" sz="2100" dirty="0">
                <a:solidFill>
                  <a:srgbClr val="000000"/>
                </a:solidFill>
                <a:latin typeface="Gill Sans MT"/>
                <a:cs typeface="+mn-cs"/>
              </a:rPr>
              <a:t>Dynamics of LULC can cause changes in ESVs</a:t>
            </a:r>
          </a:p>
          <a:p>
            <a:pPr marL="257175" indent="-257175" defTabSz="685800">
              <a:buClr>
                <a:srgbClr val="00CC99"/>
              </a:buClr>
              <a:buFont typeface="Wingdings" panose="05000000000000000000" pitchFamily="2" charset="2"/>
              <a:buChar char="ü"/>
              <a:defRPr/>
            </a:pPr>
            <a:r>
              <a:rPr lang="en-US" sz="2100" dirty="0">
                <a:solidFill>
                  <a:srgbClr val="000000"/>
                </a:solidFill>
                <a:latin typeface="Gill Sans MT"/>
                <a:cs typeface="+mn-cs"/>
              </a:rPr>
              <a:t>It may increase the provision of some services while decreasing others that affect the ability of biological systems to support human needs or the other way round </a:t>
            </a:r>
          </a:p>
          <a:p>
            <a:pPr marL="257175" indent="-257175" defTabSz="685800">
              <a:buClr>
                <a:srgbClr val="00CC99"/>
              </a:buClr>
              <a:buFont typeface="Wingdings" panose="05000000000000000000" pitchFamily="2" charset="2"/>
              <a:buChar char="ü"/>
              <a:defRPr/>
            </a:pPr>
            <a:r>
              <a:rPr lang="en-US" sz="2100" dirty="0">
                <a:solidFill>
                  <a:srgbClr val="000000"/>
                </a:solidFill>
                <a:latin typeface="Gill Sans MT"/>
                <a:cs typeface="+mn-cs"/>
              </a:rPr>
              <a:t>The magnitude of changes in LULC depends on data acquisition and analysis </a:t>
            </a:r>
          </a:p>
          <a:p>
            <a:pPr marL="257175" indent="-257175" defTabSz="685800">
              <a:buClr>
                <a:srgbClr val="00CC99"/>
              </a:buClr>
              <a:buFont typeface="Wingdings" panose="05000000000000000000" pitchFamily="2" charset="2"/>
              <a:buChar char="ü"/>
              <a:defRPr/>
            </a:pPr>
            <a:endParaRPr lang="en-US" altLang="en-US" sz="2100" dirty="0">
              <a:solidFill>
                <a:srgbClr val="000000"/>
              </a:solidFill>
              <a:latin typeface="Gill Sans MT"/>
              <a:cs typeface="+mn-cs"/>
            </a:endParaRPr>
          </a:p>
        </p:txBody>
      </p:sp>
      <p:sp>
        <p:nvSpPr>
          <p:cNvPr id="46083" name="Rectangle 2"/>
          <p:cNvSpPr>
            <a:spLocks noGrp="1" noChangeArrowheads="1"/>
          </p:cNvSpPr>
          <p:nvPr>
            <p:ph type="title"/>
          </p:nvPr>
        </p:nvSpPr>
        <p:spPr>
          <a:xfrm>
            <a:off x="1614488" y="1131095"/>
            <a:ext cx="5915025" cy="765572"/>
          </a:xfrm>
        </p:spPr>
        <p:txBody>
          <a:bodyPr/>
          <a:lstStyle/>
          <a:p>
            <a:r>
              <a:rPr lang="en-US" altLang="en-US" sz="2100">
                <a:sym typeface="Wingdings 2" panose="05020102010507070707" pitchFamily="18" charset="2"/>
              </a:rPr>
              <a:t>Land use/Land cover (LULC) change data</a:t>
            </a:r>
            <a:endParaRPr lang="fr-FR" altLang="en-US" sz="2100"/>
          </a:p>
        </p:txBody>
      </p:sp>
    </p:spTree>
  </p:cSld>
  <p:clrMapOvr>
    <a:masterClrMapping/>
  </p:clrMapOvr>
  <p:transition>
    <p:cut/>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ChangeArrowheads="1"/>
          </p:cNvSpPr>
          <p:nvPr/>
        </p:nvSpPr>
        <p:spPr bwMode="auto">
          <a:xfrm>
            <a:off x="1143000" y="1446611"/>
            <a:ext cx="6858000" cy="4125515"/>
          </a:xfrm>
          <a:prstGeom prst="rect">
            <a:avLst/>
          </a:prstGeom>
          <a:noFill/>
          <a:ln>
            <a:noFill/>
          </a:ln>
          <a:extLst/>
        </p:spPr>
        <p:txBody>
          <a:bodyPr/>
          <a:lstStyle>
            <a:lvl1pPr marL="342900" indent="-3429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669925" indent="-3254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022350" indent="-3508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257175" indent="-257175" defTabSz="685800">
              <a:lnSpc>
                <a:spcPct val="125000"/>
              </a:lnSpc>
              <a:spcBef>
                <a:spcPts val="0"/>
              </a:spcBef>
              <a:buClr>
                <a:srgbClr val="00CC99"/>
              </a:buClr>
              <a:buSzTx/>
              <a:buNone/>
              <a:defRPr/>
            </a:pPr>
            <a:endParaRPr lang="en-US" altLang="en-US" sz="1500" dirty="0">
              <a:solidFill>
                <a:srgbClr val="000000"/>
              </a:solidFill>
              <a:cs typeface="+mn-cs"/>
            </a:endParaRPr>
          </a:p>
          <a:p>
            <a:pPr marL="502444" lvl="1" indent="-244079" defTabSz="685800">
              <a:lnSpc>
                <a:spcPct val="125000"/>
              </a:lnSpc>
              <a:spcBef>
                <a:spcPts val="0"/>
              </a:spcBef>
              <a:buClr>
                <a:srgbClr val="3333CC"/>
              </a:buClr>
              <a:buSzTx/>
              <a:buFont typeface="Wingdings" panose="05000000000000000000" pitchFamily="2" charset="2"/>
              <a:buChar char="v"/>
              <a:defRPr/>
            </a:pPr>
            <a:r>
              <a:rPr lang="en-US" sz="2100" dirty="0">
                <a:solidFill>
                  <a:srgbClr val="000000"/>
                </a:solidFill>
                <a:cs typeface="+mn-cs"/>
              </a:rPr>
              <a:t>Procedures in LULC analysis include:</a:t>
            </a:r>
          </a:p>
          <a:p>
            <a:pPr marL="502444" lvl="1" indent="-244079" defTabSz="685800">
              <a:lnSpc>
                <a:spcPct val="125000"/>
              </a:lnSpc>
              <a:spcBef>
                <a:spcPts val="0"/>
              </a:spcBef>
              <a:buClr>
                <a:srgbClr val="3333CC"/>
              </a:buClr>
              <a:buSzTx/>
              <a:buFont typeface="Wingdings 2" panose="05020102010507070707" pitchFamily="18" charset="2"/>
              <a:buChar char="P"/>
              <a:defRPr/>
            </a:pPr>
            <a:r>
              <a:rPr lang="en-US" sz="2100" dirty="0">
                <a:solidFill>
                  <a:srgbClr val="000000"/>
                </a:solidFill>
                <a:latin typeface="Gill Sans MT"/>
                <a:cs typeface="+mn-cs"/>
              </a:rPr>
              <a:t>Multi-spectral</a:t>
            </a:r>
            <a:r>
              <a:rPr lang="en-US" sz="2100" dirty="0">
                <a:solidFill>
                  <a:srgbClr val="000000"/>
                </a:solidFill>
                <a:cs typeface="+mn-cs"/>
              </a:rPr>
              <a:t> satellite imagery acquired for different</a:t>
            </a:r>
          </a:p>
          <a:p>
            <a:pPr marL="766763" lvl="2" indent="-263129" defTabSz="685800">
              <a:lnSpc>
                <a:spcPct val="125000"/>
              </a:lnSpc>
              <a:spcBef>
                <a:spcPts val="0"/>
              </a:spcBef>
              <a:buClr>
                <a:srgbClr val="00CC99"/>
              </a:buClr>
              <a:buSzTx/>
              <a:buFont typeface="Wingdings 2" panose="05020102010507070707" pitchFamily="18" charset="2"/>
              <a:buChar char="P"/>
              <a:defRPr/>
            </a:pPr>
            <a:r>
              <a:rPr lang="en-US" sz="2100" dirty="0">
                <a:solidFill>
                  <a:srgbClr val="000000"/>
                </a:solidFill>
                <a:cs typeface="+mn-cs"/>
              </a:rPr>
              <a:t>Years </a:t>
            </a:r>
          </a:p>
          <a:p>
            <a:pPr marL="766763" lvl="2" indent="-263129" defTabSz="685800">
              <a:lnSpc>
                <a:spcPct val="125000"/>
              </a:lnSpc>
              <a:spcBef>
                <a:spcPts val="0"/>
              </a:spcBef>
              <a:buClr>
                <a:srgbClr val="00CC99"/>
              </a:buClr>
              <a:buSzTx/>
              <a:buFont typeface="Wingdings 2" panose="05020102010507070707" pitchFamily="18" charset="2"/>
              <a:buChar char="P"/>
              <a:defRPr/>
            </a:pPr>
            <a:r>
              <a:rPr lang="en-US" sz="2100" dirty="0">
                <a:solidFill>
                  <a:srgbClr val="000000"/>
                </a:solidFill>
                <a:cs typeface="+mn-cs"/>
              </a:rPr>
              <a:t>Spatial scales </a:t>
            </a:r>
          </a:p>
          <a:p>
            <a:pPr marL="502444" lvl="1" indent="-244079" defTabSz="685800">
              <a:lnSpc>
                <a:spcPct val="125000"/>
              </a:lnSpc>
              <a:spcBef>
                <a:spcPts val="0"/>
              </a:spcBef>
              <a:buClr>
                <a:srgbClr val="3333CC"/>
              </a:buClr>
              <a:buSzTx/>
              <a:buFont typeface="Wingdings 2" panose="05020102010507070707" pitchFamily="18" charset="2"/>
              <a:buChar char="P"/>
              <a:defRPr/>
            </a:pPr>
            <a:r>
              <a:rPr lang="en-US" sz="2100" dirty="0">
                <a:solidFill>
                  <a:srgbClr val="000000"/>
                </a:solidFill>
                <a:cs typeface="+mn-cs"/>
              </a:rPr>
              <a:t> Atmospheric correction and geometrical rectification</a:t>
            </a:r>
          </a:p>
          <a:p>
            <a:pPr marL="502444" lvl="1" indent="-244079" defTabSz="685800">
              <a:lnSpc>
                <a:spcPct val="125000"/>
              </a:lnSpc>
              <a:spcBef>
                <a:spcPts val="0"/>
              </a:spcBef>
              <a:buClr>
                <a:srgbClr val="3333CC"/>
              </a:buClr>
              <a:buSzTx/>
              <a:buFont typeface="Wingdings 2" panose="05020102010507070707" pitchFamily="18" charset="2"/>
              <a:buChar char="P"/>
              <a:defRPr/>
            </a:pPr>
            <a:r>
              <a:rPr lang="en-US" sz="2100" dirty="0">
                <a:solidFill>
                  <a:srgbClr val="000000"/>
                </a:solidFill>
                <a:cs typeface="+mn-cs"/>
              </a:rPr>
              <a:t>preprocess and process using ERDAS imagine software</a:t>
            </a:r>
            <a:endParaRPr lang="en-US" altLang="en-US" sz="2100" dirty="0">
              <a:solidFill>
                <a:srgbClr val="000000"/>
              </a:solidFill>
              <a:cs typeface="+mn-cs"/>
              <a:sym typeface="Wingdings 2" panose="05020102010507070707" pitchFamily="18" charset="2"/>
            </a:endParaRPr>
          </a:p>
        </p:txBody>
      </p:sp>
      <p:sp>
        <p:nvSpPr>
          <p:cNvPr id="47107" name="Rectangle 2"/>
          <p:cNvSpPr>
            <a:spLocks noGrp="1" noChangeArrowheads="1"/>
          </p:cNvSpPr>
          <p:nvPr>
            <p:ph type="title"/>
          </p:nvPr>
        </p:nvSpPr>
        <p:spPr>
          <a:xfrm>
            <a:off x="1464469" y="857251"/>
            <a:ext cx="5915025" cy="765572"/>
          </a:xfrm>
        </p:spPr>
        <p:txBody>
          <a:bodyPr/>
          <a:lstStyle/>
          <a:p>
            <a:r>
              <a:rPr lang="en-US" altLang="en-US" sz="2400">
                <a:sym typeface="Wingdings 2" panose="05020102010507070707" pitchFamily="18" charset="2"/>
              </a:rPr>
              <a:t>Land use/Land cover (LULC) change data</a:t>
            </a:r>
            <a:endParaRPr lang="fr-FR" altLang="en-US" sz="2400"/>
          </a:p>
        </p:txBody>
      </p:sp>
    </p:spTree>
  </p:cSld>
  <p:clrMapOvr>
    <a:masterClrMapping/>
  </p:clrMapOvr>
  <p:transition>
    <p:cut/>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ChangeArrowheads="1"/>
          </p:cNvSpPr>
          <p:nvPr/>
        </p:nvSpPr>
        <p:spPr bwMode="auto">
          <a:xfrm>
            <a:off x="1439466" y="1782366"/>
            <a:ext cx="6319838" cy="3927872"/>
          </a:xfrm>
          <a:prstGeom prst="rect">
            <a:avLst/>
          </a:prstGeom>
          <a:noFill/>
          <a:ln>
            <a:noFill/>
          </a:ln>
          <a:extLst/>
        </p:spPr>
        <p:txBody>
          <a:bodyPr/>
          <a:lstStyle>
            <a:lvl1pPr marL="342900" indent="-3429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669925" indent="-3254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022350" indent="-3508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257175" indent="-257175" defTabSz="685800">
              <a:lnSpc>
                <a:spcPct val="125000"/>
              </a:lnSpc>
              <a:spcBef>
                <a:spcPct val="55000"/>
              </a:spcBef>
              <a:buClr>
                <a:srgbClr val="00CC99"/>
              </a:buClr>
              <a:buSzTx/>
              <a:buNone/>
              <a:defRPr/>
            </a:pPr>
            <a:endParaRPr lang="en-US" altLang="en-US" sz="2100" dirty="0">
              <a:solidFill>
                <a:srgbClr val="000000"/>
              </a:solidFill>
              <a:latin typeface="Gill Sans MT"/>
              <a:cs typeface="+mn-cs"/>
            </a:endParaRPr>
          </a:p>
          <a:p>
            <a:pPr marL="502444" lvl="1" indent="-244079" defTabSz="685800">
              <a:lnSpc>
                <a:spcPct val="125000"/>
              </a:lnSpc>
              <a:spcBef>
                <a:spcPct val="55000"/>
              </a:spcBef>
              <a:buClr>
                <a:srgbClr val="3333CC"/>
              </a:buClr>
              <a:buSzTx/>
              <a:buFont typeface="Wingdings 2" panose="05020102010507070707" pitchFamily="18" charset="2"/>
              <a:buChar char="P"/>
              <a:defRPr/>
            </a:pPr>
            <a:r>
              <a:rPr lang="en-US" sz="2100" dirty="0">
                <a:solidFill>
                  <a:srgbClr val="000000"/>
                </a:solidFill>
                <a:latin typeface="Gill Sans MT"/>
                <a:cs typeface="+mn-cs"/>
              </a:rPr>
              <a:t>Image rectification, restoration, enhancement, image classification and accuracy assessment </a:t>
            </a:r>
          </a:p>
          <a:p>
            <a:pPr marL="502444" lvl="1" indent="-244079" defTabSz="685800">
              <a:lnSpc>
                <a:spcPct val="125000"/>
              </a:lnSpc>
              <a:spcBef>
                <a:spcPct val="55000"/>
              </a:spcBef>
              <a:buClr>
                <a:srgbClr val="3333CC"/>
              </a:buClr>
              <a:buSzTx/>
              <a:buFont typeface="Wingdings 2" panose="05020102010507070707" pitchFamily="18" charset="2"/>
              <a:buChar char="P"/>
              <a:defRPr/>
            </a:pPr>
            <a:r>
              <a:rPr lang="en-US" sz="2100" dirty="0">
                <a:solidFill>
                  <a:srgbClr val="000000"/>
                </a:solidFill>
                <a:latin typeface="Gill Sans MT"/>
                <a:cs typeface="+mn-cs"/>
              </a:rPr>
              <a:t>Supervised/unsupervised image classification</a:t>
            </a:r>
          </a:p>
          <a:p>
            <a:pPr marL="502444" lvl="1" indent="-244079" defTabSz="685800">
              <a:lnSpc>
                <a:spcPct val="125000"/>
              </a:lnSpc>
              <a:spcBef>
                <a:spcPct val="55000"/>
              </a:spcBef>
              <a:buClr>
                <a:srgbClr val="3333CC"/>
              </a:buClr>
              <a:buSzTx/>
              <a:buFont typeface="Wingdings 2" panose="05020102010507070707" pitchFamily="18" charset="2"/>
              <a:buChar char="P"/>
              <a:defRPr/>
            </a:pPr>
            <a:r>
              <a:rPr lang="en-US" sz="2100" dirty="0">
                <a:solidFill>
                  <a:srgbClr val="000000"/>
                </a:solidFill>
                <a:latin typeface="Gill Sans MT"/>
                <a:cs typeface="+mn-cs"/>
              </a:rPr>
              <a:t>Collect ground control points (GCP) from each land use as a classification training site</a:t>
            </a:r>
          </a:p>
          <a:p>
            <a:pPr marL="502444" lvl="1" indent="-244079" defTabSz="685800">
              <a:lnSpc>
                <a:spcPct val="125000"/>
              </a:lnSpc>
              <a:spcBef>
                <a:spcPct val="55000"/>
              </a:spcBef>
              <a:buClr>
                <a:srgbClr val="3333CC"/>
              </a:buClr>
              <a:buSzTx/>
              <a:buFont typeface="Wingdings 2" panose="05020102010507070707" pitchFamily="18" charset="2"/>
              <a:buChar char="P"/>
              <a:defRPr/>
            </a:pPr>
            <a:r>
              <a:rPr lang="en-US" sz="2100" dirty="0">
                <a:solidFill>
                  <a:srgbClr val="000000"/>
                </a:solidFill>
                <a:latin typeface="Gill Sans MT"/>
                <a:cs typeface="+mn-cs"/>
              </a:rPr>
              <a:t>Compute image space signature </a:t>
            </a:r>
            <a:r>
              <a:rPr lang="en-US" sz="2100" dirty="0" err="1">
                <a:solidFill>
                  <a:srgbClr val="000000"/>
                </a:solidFill>
                <a:latin typeface="Gill Sans MT"/>
                <a:cs typeface="+mn-cs"/>
              </a:rPr>
              <a:t>separability</a:t>
            </a:r>
            <a:endParaRPr lang="en-US" altLang="en-US" sz="2100" dirty="0">
              <a:solidFill>
                <a:srgbClr val="000000"/>
              </a:solidFill>
              <a:latin typeface="Gill Sans MT"/>
              <a:cs typeface="+mn-cs"/>
              <a:sym typeface="Wingdings 2" panose="05020102010507070707" pitchFamily="18" charset="2"/>
            </a:endParaRPr>
          </a:p>
        </p:txBody>
      </p:sp>
      <p:sp>
        <p:nvSpPr>
          <p:cNvPr id="48131" name="Rectangle 2"/>
          <p:cNvSpPr>
            <a:spLocks noGrp="1" noChangeArrowheads="1"/>
          </p:cNvSpPr>
          <p:nvPr>
            <p:ph type="title"/>
          </p:nvPr>
        </p:nvSpPr>
        <p:spPr>
          <a:xfrm>
            <a:off x="1614488" y="1131095"/>
            <a:ext cx="5915025" cy="765572"/>
          </a:xfrm>
        </p:spPr>
        <p:txBody>
          <a:bodyPr/>
          <a:lstStyle/>
          <a:p>
            <a:r>
              <a:rPr lang="en-US" altLang="en-US" sz="2400">
                <a:sym typeface="Wingdings 2" panose="05020102010507070707" pitchFamily="18" charset="2"/>
              </a:rPr>
              <a:t>Land use/Land cover (LULC) change data</a:t>
            </a:r>
            <a:endParaRPr lang="fr-FR" altLang="en-US" sz="2400"/>
          </a:p>
        </p:txBody>
      </p:sp>
    </p:spTree>
  </p:cSld>
  <p:clrMapOvr>
    <a:masterClrMapping/>
  </p:clrMapOvr>
  <p:transition>
    <p:cut/>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ChangeArrowheads="1"/>
          </p:cNvSpPr>
          <p:nvPr/>
        </p:nvSpPr>
        <p:spPr bwMode="auto">
          <a:xfrm>
            <a:off x="1290639" y="1512095"/>
            <a:ext cx="6609160" cy="4488656"/>
          </a:xfrm>
          <a:prstGeom prst="rect">
            <a:avLst/>
          </a:prstGeom>
          <a:noFill/>
          <a:ln>
            <a:noFill/>
          </a:ln>
          <a:extLst/>
        </p:spPr>
        <p:txBody>
          <a:bodyPr/>
          <a:lstStyle>
            <a:lvl1pPr marL="342900" indent="-3429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669925" indent="-3254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022350" indent="-3508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257175" indent="-257175" defTabSz="685800">
              <a:lnSpc>
                <a:spcPct val="125000"/>
              </a:lnSpc>
              <a:spcBef>
                <a:spcPts val="0"/>
              </a:spcBef>
              <a:buClr>
                <a:srgbClr val="00CC99"/>
              </a:buClr>
              <a:buSzTx/>
              <a:buNone/>
              <a:defRPr/>
            </a:pPr>
            <a:endParaRPr lang="en-US" altLang="en-US" sz="1500" dirty="0">
              <a:solidFill>
                <a:srgbClr val="000000"/>
              </a:solidFill>
              <a:cs typeface="+mn-cs"/>
            </a:endParaRPr>
          </a:p>
          <a:p>
            <a:pPr marL="502444" lvl="1" indent="-244079" defTabSz="685800">
              <a:lnSpc>
                <a:spcPct val="125000"/>
              </a:lnSpc>
              <a:spcBef>
                <a:spcPts val="0"/>
              </a:spcBef>
              <a:buClr>
                <a:srgbClr val="3333CC"/>
              </a:buClr>
              <a:buSzTx/>
              <a:buFont typeface="Wingdings 2" panose="05020102010507070707" pitchFamily="18" charset="2"/>
              <a:buChar char="P"/>
              <a:defRPr/>
            </a:pPr>
            <a:r>
              <a:rPr lang="en-US" sz="2100" dirty="0">
                <a:solidFill>
                  <a:srgbClr val="000000"/>
                </a:solidFill>
                <a:cs typeface="+mn-cs"/>
              </a:rPr>
              <a:t>Classify the acquired image in to different land </a:t>
            </a:r>
            <a:r>
              <a:rPr lang="en-US" sz="2100" dirty="0">
                <a:solidFill>
                  <a:srgbClr val="000000"/>
                </a:solidFill>
                <a:latin typeface="Gill Sans MT"/>
                <a:cs typeface="+mn-cs"/>
              </a:rPr>
              <a:t>uses</a:t>
            </a:r>
            <a:r>
              <a:rPr lang="en-US" sz="2100" dirty="0">
                <a:solidFill>
                  <a:srgbClr val="000000"/>
                </a:solidFill>
                <a:cs typeface="+mn-cs"/>
              </a:rPr>
              <a:t> using maximum likelihood classification algorithm </a:t>
            </a:r>
          </a:p>
          <a:p>
            <a:pPr marL="502444" lvl="1" indent="-244079" defTabSz="685800">
              <a:lnSpc>
                <a:spcPct val="125000"/>
              </a:lnSpc>
              <a:spcBef>
                <a:spcPts val="0"/>
              </a:spcBef>
              <a:buClr>
                <a:srgbClr val="3333CC"/>
              </a:buClr>
              <a:buSzTx/>
              <a:buFont typeface="Wingdings 2" panose="05020102010507070707" pitchFamily="18" charset="2"/>
              <a:buChar char="P"/>
              <a:defRPr/>
            </a:pPr>
            <a:r>
              <a:rPr lang="en-US" sz="2100" dirty="0">
                <a:solidFill>
                  <a:srgbClr val="000000"/>
                </a:solidFill>
                <a:cs typeface="+mn-cs"/>
              </a:rPr>
              <a:t>Assessing overall </a:t>
            </a:r>
          </a:p>
          <a:p>
            <a:pPr marL="766763" lvl="2" indent="-263129" defTabSz="685800">
              <a:lnSpc>
                <a:spcPct val="125000"/>
              </a:lnSpc>
              <a:spcBef>
                <a:spcPts val="0"/>
              </a:spcBef>
              <a:buClr>
                <a:srgbClr val="00CC99"/>
              </a:buClr>
              <a:buSzTx/>
              <a:buFont typeface="Wingdings 2" panose="05020102010507070707" pitchFamily="18" charset="2"/>
              <a:buChar char="P"/>
              <a:defRPr/>
            </a:pPr>
            <a:r>
              <a:rPr lang="en-US" sz="2100" dirty="0">
                <a:solidFill>
                  <a:srgbClr val="000000"/>
                </a:solidFill>
                <a:cs typeface="+mn-cs"/>
              </a:rPr>
              <a:t>producer’s accuracy </a:t>
            </a:r>
          </a:p>
          <a:p>
            <a:pPr marL="766763" lvl="2" indent="-263129" defTabSz="685800">
              <a:lnSpc>
                <a:spcPct val="125000"/>
              </a:lnSpc>
              <a:spcBef>
                <a:spcPts val="0"/>
              </a:spcBef>
              <a:buClr>
                <a:srgbClr val="00CC99"/>
              </a:buClr>
              <a:buSzTx/>
              <a:buFont typeface="Wingdings 2" panose="05020102010507070707" pitchFamily="18" charset="2"/>
              <a:buChar char="P"/>
              <a:defRPr/>
            </a:pPr>
            <a:r>
              <a:rPr lang="en-US" sz="2100" dirty="0">
                <a:solidFill>
                  <a:srgbClr val="000000"/>
                </a:solidFill>
                <a:cs typeface="+mn-cs"/>
              </a:rPr>
              <a:t>user’s accuracy</a:t>
            </a:r>
          </a:p>
          <a:p>
            <a:pPr marL="766763" lvl="2" indent="-263129" defTabSz="685800">
              <a:lnSpc>
                <a:spcPct val="125000"/>
              </a:lnSpc>
              <a:spcBef>
                <a:spcPts val="0"/>
              </a:spcBef>
              <a:buClr>
                <a:srgbClr val="00CC99"/>
              </a:buClr>
              <a:buSzTx/>
              <a:buFont typeface="Wingdings 2" panose="05020102010507070707" pitchFamily="18" charset="2"/>
              <a:buChar char="P"/>
              <a:defRPr/>
            </a:pPr>
            <a:r>
              <a:rPr lang="en-US" sz="2100" dirty="0">
                <a:solidFill>
                  <a:srgbClr val="000000"/>
                </a:solidFill>
                <a:cs typeface="+mn-cs"/>
              </a:rPr>
              <a:t>Kappa statistics </a:t>
            </a:r>
          </a:p>
          <a:p>
            <a:pPr marL="502444" lvl="1" indent="-244079" defTabSz="685800">
              <a:lnSpc>
                <a:spcPct val="125000"/>
              </a:lnSpc>
              <a:spcBef>
                <a:spcPts val="0"/>
              </a:spcBef>
              <a:buClr>
                <a:srgbClr val="3333CC"/>
              </a:buClr>
              <a:buSzTx/>
              <a:buFont typeface="Wingdings 2" panose="05020102010507070707" pitchFamily="18" charset="2"/>
              <a:buChar char="P"/>
              <a:defRPr/>
            </a:pPr>
            <a:r>
              <a:rPr lang="en-US" sz="2100" dirty="0">
                <a:solidFill>
                  <a:srgbClr val="000000"/>
                </a:solidFill>
                <a:cs typeface="+mn-cs"/>
              </a:rPr>
              <a:t>All this analysis will be conducted in </a:t>
            </a:r>
            <a:r>
              <a:rPr lang="en-US" sz="2100" dirty="0" err="1">
                <a:solidFill>
                  <a:srgbClr val="000000"/>
                </a:solidFill>
                <a:cs typeface="+mn-cs"/>
              </a:rPr>
              <a:t>ArcGIS</a:t>
            </a:r>
            <a:endParaRPr lang="en-US" sz="2100" dirty="0">
              <a:solidFill>
                <a:srgbClr val="000000"/>
              </a:solidFill>
              <a:cs typeface="+mn-cs"/>
            </a:endParaRPr>
          </a:p>
        </p:txBody>
      </p:sp>
      <p:sp>
        <p:nvSpPr>
          <p:cNvPr id="49155" name="Rectangle 2"/>
          <p:cNvSpPr>
            <a:spLocks noGrp="1" noChangeArrowheads="1"/>
          </p:cNvSpPr>
          <p:nvPr>
            <p:ph type="title"/>
          </p:nvPr>
        </p:nvSpPr>
        <p:spPr>
          <a:xfrm>
            <a:off x="1376363" y="1131094"/>
            <a:ext cx="6382941" cy="453629"/>
          </a:xfrm>
        </p:spPr>
        <p:txBody>
          <a:bodyPr/>
          <a:lstStyle/>
          <a:p>
            <a:r>
              <a:rPr lang="en-US" altLang="en-US" sz="2400">
                <a:sym typeface="Wingdings 2" panose="05020102010507070707" pitchFamily="18" charset="2"/>
              </a:rPr>
              <a:t>Land use/Land cover (LULC) change data</a:t>
            </a:r>
            <a:endParaRPr lang="fr-FR" altLang="en-US" sz="2400"/>
          </a:p>
        </p:txBody>
      </p:sp>
    </p:spTree>
  </p:cSld>
  <p:clrMapOvr>
    <a:masterClrMapping/>
  </p:clrMapOvr>
  <p:transition>
    <p:cut/>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ChangeArrowheads="1"/>
          </p:cNvSpPr>
          <p:nvPr/>
        </p:nvSpPr>
        <p:spPr bwMode="auto">
          <a:xfrm>
            <a:off x="1329928" y="1782366"/>
            <a:ext cx="6977101" cy="3598952"/>
          </a:xfrm>
          <a:prstGeom prst="rect">
            <a:avLst/>
          </a:prstGeom>
          <a:noFill/>
          <a:ln>
            <a:noFill/>
          </a:ln>
          <a:extLst/>
        </p:spPr>
        <p:txBody>
          <a:bodyPr/>
          <a:lstStyle>
            <a:lvl1pPr marL="342900" indent="-3429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669925" indent="-3254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022350" indent="-3508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257175" indent="-257175" defTabSz="685800">
              <a:spcBef>
                <a:spcPts val="0"/>
              </a:spcBef>
              <a:buClr>
                <a:srgbClr val="00CC99"/>
              </a:buClr>
              <a:buFont typeface="Wingdings" panose="05000000000000000000" pitchFamily="2" charset="2"/>
              <a:buChar char="ü"/>
              <a:defRPr/>
            </a:pPr>
            <a:r>
              <a:rPr lang="en-US" sz="2100" dirty="0">
                <a:solidFill>
                  <a:srgbClr val="000000"/>
                </a:solidFill>
                <a:latin typeface="Gill Sans MT"/>
                <a:cs typeface="+mn-cs"/>
              </a:rPr>
              <a:t>There have been many studies in the past few decades aimed at estimating the value of a wide variety of ecosystem services</a:t>
            </a:r>
          </a:p>
          <a:p>
            <a:pPr marL="257175" indent="-257175" defTabSz="685800">
              <a:spcBef>
                <a:spcPts val="0"/>
              </a:spcBef>
              <a:buClr>
                <a:srgbClr val="00CC99"/>
              </a:buClr>
              <a:buFont typeface="Wingdings" panose="05000000000000000000" pitchFamily="2" charset="2"/>
              <a:buChar char="ü"/>
              <a:defRPr/>
            </a:pPr>
            <a:endParaRPr lang="en-US" sz="2100" dirty="0">
              <a:solidFill>
                <a:srgbClr val="000000"/>
              </a:solidFill>
              <a:latin typeface="Gill Sans MT"/>
              <a:cs typeface="+mn-cs"/>
            </a:endParaRPr>
          </a:p>
          <a:p>
            <a:pPr marL="257175" indent="-257175" algn="just" defTabSz="685800">
              <a:spcBef>
                <a:spcPts val="0"/>
              </a:spcBef>
              <a:buClr>
                <a:srgbClr val="00CC99"/>
              </a:buClr>
              <a:buSzTx/>
              <a:buFont typeface="Wingdings 2" panose="05020102010507070707" pitchFamily="18" charset="2"/>
              <a:buChar char="P"/>
              <a:defRPr/>
            </a:pPr>
            <a:r>
              <a:rPr lang="en-US" sz="2100" dirty="0">
                <a:solidFill>
                  <a:srgbClr val="000000"/>
                </a:solidFill>
                <a:latin typeface="Gill Sans MT"/>
                <a:cs typeface="+mn-cs"/>
              </a:rPr>
              <a:t>A large (but scattered) amount of information available  which is useful for ecologists, economists, policy makers and the general public </a:t>
            </a:r>
          </a:p>
          <a:p>
            <a:pPr marL="0" indent="0" algn="just" defTabSz="685800">
              <a:spcBef>
                <a:spcPts val="0"/>
              </a:spcBef>
              <a:buClr>
                <a:srgbClr val="00CC99"/>
              </a:buClr>
              <a:buSzTx/>
              <a:buNone/>
              <a:defRPr/>
            </a:pPr>
            <a:endParaRPr lang="en-US" sz="2100" dirty="0">
              <a:solidFill>
                <a:srgbClr val="000000"/>
              </a:solidFill>
              <a:latin typeface="Gill Sans MT"/>
              <a:cs typeface="+mn-cs"/>
            </a:endParaRPr>
          </a:p>
          <a:p>
            <a:pPr marL="257175" indent="-257175" algn="just" defTabSz="685800">
              <a:spcBef>
                <a:spcPts val="0"/>
              </a:spcBef>
              <a:buClr>
                <a:srgbClr val="00CC99"/>
              </a:buClr>
              <a:buSzTx/>
              <a:buFont typeface="Wingdings 2" panose="05020102010507070707" pitchFamily="18" charset="2"/>
              <a:buChar char="P"/>
              <a:defRPr/>
            </a:pPr>
            <a:r>
              <a:rPr lang="en-US" sz="2100" dirty="0">
                <a:solidFill>
                  <a:srgbClr val="000000"/>
                </a:solidFill>
                <a:latin typeface="Gill Sans MT"/>
                <a:cs typeface="+mn-cs"/>
              </a:rPr>
              <a:t>From this,  information (data) has been gathered and used to estimate ESV per unit area</a:t>
            </a:r>
          </a:p>
          <a:p>
            <a:pPr marL="766763" lvl="2" indent="-263129" defTabSz="685800">
              <a:spcBef>
                <a:spcPts val="0"/>
              </a:spcBef>
              <a:buClr>
                <a:srgbClr val="00CC99"/>
              </a:buClr>
              <a:buSzTx/>
              <a:buNone/>
              <a:defRPr/>
            </a:pPr>
            <a:r>
              <a:rPr lang="en-US" sz="2100" dirty="0">
                <a:solidFill>
                  <a:srgbClr val="000000"/>
                </a:solidFill>
                <a:latin typeface="Gill Sans MT"/>
                <a:cs typeface="+mn-cs"/>
              </a:rPr>
              <a:t> </a:t>
            </a:r>
          </a:p>
          <a:p>
            <a:pPr marL="766763" lvl="2" indent="-263129" defTabSz="685800">
              <a:spcBef>
                <a:spcPts val="0"/>
              </a:spcBef>
              <a:buClr>
                <a:srgbClr val="00CC99"/>
              </a:buClr>
              <a:buSzTx/>
              <a:buFont typeface="Wingdings 2" panose="05020102010507070707" pitchFamily="18" charset="2"/>
              <a:buChar char="P"/>
              <a:defRPr/>
            </a:pPr>
            <a:endParaRPr lang="en-US" sz="2100" dirty="0">
              <a:solidFill>
                <a:srgbClr val="000000"/>
              </a:solidFill>
              <a:latin typeface="Gill Sans MT"/>
              <a:cs typeface="+mn-cs"/>
            </a:endParaRPr>
          </a:p>
        </p:txBody>
      </p:sp>
      <p:sp>
        <p:nvSpPr>
          <p:cNvPr id="50179" name="Rectangle 2"/>
          <p:cNvSpPr>
            <a:spLocks noGrp="1" noChangeArrowheads="1"/>
          </p:cNvSpPr>
          <p:nvPr>
            <p:ph type="title"/>
          </p:nvPr>
        </p:nvSpPr>
        <p:spPr>
          <a:xfrm>
            <a:off x="1614488" y="1131095"/>
            <a:ext cx="5915025" cy="546497"/>
          </a:xfrm>
        </p:spPr>
        <p:txBody>
          <a:bodyPr/>
          <a:lstStyle/>
          <a:p>
            <a:r>
              <a:rPr lang="en-US" altLang="en-US">
                <a:sym typeface="Wingdings 2" panose="05020102010507070707" pitchFamily="18" charset="2"/>
              </a:rPr>
              <a:t>ESV estimation </a:t>
            </a:r>
            <a:endParaRPr lang="fr-FR" altLang="en-US"/>
          </a:p>
        </p:txBody>
      </p:sp>
    </p:spTree>
  </p:cSld>
  <p:clrMapOvr>
    <a:masterClrMapping/>
  </p:clrMapOvr>
  <p:transition>
    <p:cut/>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37073" y="881062"/>
            <a:ext cx="6644878" cy="4765727"/>
          </a:xfrm>
        </p:spPr>
      </p:pic>
    </p:spTree>
  </p:cSld>
  <p:clrMapOvr>
    <a:masterClrMapping/>
  </p:clrMapOvr>
  <p:transition>
    <p:cut/>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ChangeArrowheads="1"/>
          </p:cNvSpPr>
          <p:nvPr/>
        </p:nvSpPr>
        <p:spPr bwMode="auto">
          <a:xfrm>
            <a:off x="1329929" y="1782366"/>
            <a:ext cx="6523434" cy="3927872"/>
          </a:xfrm>
          <a:prstGeom prst="rect">
            <a:avLst/>
          </a:prstGeom>
          <a:noFill/>
          <a:ln>
            <a:noFill/>
          </a:ln>
          <a:extLst/>
        </p:spPr>
        <p:txBody>
          <a:bodyPr/>
          <a:lstStyle>
            <a:lvl1pPr marL="342900" indent="-3429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669925" indent="-3254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022350" indent="-3508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257175" indent="-257175" defTabSz="685800">
              <a:spcBef>
                <a:spcPts val="0"/>
              </a:spcBef>
              <a:buClr>
                <a:srgbClr val="00CC99"/>
              </a:buClr>
              <a:buSzTx/>
              <a:buNone/>
              <a:defRPr/>
            </a:pPr>
            <a:endParaRPr lang="en-US" altLang="en-US" sz="1500" dirty="0">
              <a:solidFill>
                <a:srgbClr val="000000"/>
              </a:solidFill>
              <a:latin typeface="Gill Sans MT"/>
              <a:cs typeface="+mn-cs"/>
            </a:endParaRPr>
          </a:p>
          <a:p>
            <a:pPr marL="502444" lvl="1" indent="-244079" defTabSz="685800">
              <a:spcBef>
                <a:spcPts val="0"/>
              </a:spcBef>
              <a:buClr>
                <a:srgbClr val="3333CC"/>
              </a:buClr>
              <a:buSzTx/>
              <a:buFont typeface="Wingdings 2" panose="05020102010507070707" pitchFamily="18" charset="2"/>
              <a:buChar char="P"/>
              <a:defRPr/>
            </a:pPr>
            <a:r>
              <a:rPr lang="en-US" sz="2100" dirty="0">
                <a:solidFill>
                  <a:srgbClr val="000000"/>
                </a:solidFill>
                <a:latin typeface="Gill Sans MT"/>
                <a:cs typeface="+mn-cs"/>
              </a:rPr>
              <a:t>Ecosystem Service value coefficients are obtained from global data base developed for 17 ecosystem services</a:t>
            </a:r>
          </a:p>
          <a:p>
            <a:pPr marL="502444" lvl="1" indent="-244079" defTabSz="685800">
              <a:spcBef>
                <a:spcPts val="0"/>
              </a:spcBef>
              <a:buClr>
                <a:srgbClr val="3333CC"/>
              </a:buClr>
              <a:buSzTx/>
              <a:buFont typeface="Wingdings 2" panose="05020102010507070707" pitchFamily="18" charset="2"/>
              <a:buChar char="P"/>
              <a:defRPr/>
            </a:pPr>
            <a:r>
              <a:rPr lang="en-US" sz="2100" dirty="0">
                <a:solidFill>
                  <a:srgbClr val="000000"/>
                </a:solidFill>
                <a:latin typeface="Gill Sans MT"/>
                <a:cs typeface="+mn-cs"/>
              </a:rPr>
              <a:t> These coefficients are based on “willingness to pay” of individuals for ecosystem services   </a:t>
            </a:r>
          </a:p>
          <a:p>
            <a:pPr marL="502444" lvl="1" indent="-244079" algn="just" defTabSz="685800">
              <a:spcBef>
                <a:spcPts val="0"/>
              </a:spcBef>
              <a:buClr>
                <a:srgbClr val="3333CC"/>
              </a:buClr>
              <a:buSzTx/>
              <a:buFont typeface="Wingdings 2" panose="05020102010507070707" pitchFamily="18" charset="2"/>
              <a:buChar char="P"/>
              <a:defRPr/>
            </a:pPr>
            <a:r>
              <a:rPr lang="en-US" sz="2100" dirty="0">
                <a:solidFill>
                  <a:srgbClr val="000000"/>
                </a:solidFill>
                <a:latin typeface="Gill Sans MT"/>
                <a:cs typeface="+mn-cs"/>
              </a:rPr>
              <a:t>These value coefficients will be multiplied by the area of  LULC types identified </a:t>
            </a:r>
          </a:p>
          <a:p>
            <a:pPr marL="502444" lvl="1" indent="-244079" defTabSz="685800">
              <a:spcBef>
                <a:spcPts val="0"/>
              </a:spcBef>
              <a:buClr>
                <a:srgbClr val="3333CC"/>
              </a:buClr>
              <a:buSzTx/>
              <a:buFont typeface="Wingdings 2" panose="05020102010507070707" pitchFamily="18" charset="2"/>
              <a:buChar char="P"/>
              <a:defRPr/>
            </a:pPr>
            <a:r>
              <a:rPr lang="en-US" sz="2100" dirty="0">
                <a:solidFill>
                  <a:srgbClr val="000000"/>
                </a:solidFill>
                <a:latin typeface="Gill Sans MT"/>
                <a:cs typeface="+mn-cs"/>
              </a:rPr>
              <a:t>The global biomes/LULC types are used as </a:t>
            </a:r>
            <a:r>
              <a:rPr lang="en-US" sz="2100" u="sng" dirty="0">
                <a:solidFill>
                  <a:srgbClr val="000000"/>
                </a:solidFill>
                <a:latin typeface="Gill Sans MT"/>
                <a:cs typeface="+mn-cs"/>
              </a:rPr>
              <a:t>proxies</a:t>
            </a:r>
            <a:r>
              <a:rPr lang="en-US" sz="2100" dirty="0">
                <a:solidFill>
                  <a:srgbClr val="000000"/>
                </a:solidFill>
                <a:latin typeface="Gill Sans MT"/>
                <a:cs typeface="+mn-cs"/>
              </a:rPr>
              <a:t> for the identified LULC types</a:t>
            </a:r>
            <a:r>
              <a:rPr lang="en-US" sz="2400" dirty="0">
                <a:solidFill>
                  <a:srgbClr val="000000"/>
                </a:solidFill>
                <a:latin typeface="Gill Sans MT"/>
                <a:cs typeface="+mn-cs"/>
              </a:rPr>
              <a:t>  </a:t>
            </a:r>
          </a:p>
          <a:p>
            <a:pPr marL="502444" lvl="1" indent="-244079" defTabSz="685800">
              <a:spcBef>
                <a:spcPts val="0"/>
              </a:spcBef>
              <a:buClr>
                <a:srgbClr val="3333CC"/>
              </a:buClr>
              <a:buSzTx/>
              <a:buNone/>
              <a:defRPr/>
            </a:pPr>
            <a:endParaRPr lang="en-US" sz="2400" dirty="0">
              <a:solidFill>
                <a:srgbClr val="000000"/>
              </a:solidFill>
              <a:latin typeface="Gill Sans MT"/>
              <a:cs typeface="+mn-cs"/>
            </a:endParaRPr>
          </a:p>
          <a:p>
            <a:pPr marL="766763" lvl="2" indent="-263129" defTabSz="685800">
              <a:spcBef>
                <a:spcPts val="0"/>
              </a:spcBef>
              <a:buClr>
                <a:srgbClr val="00CC99"/>
              </a:buClr>
              <a:buSzTx/>
              <a:buFont typeface="Wingdings 2" panose="05020102010507070707" pitchFamily="18" charset="2"/>
              <a:buChar char="P"/>
              <a:defRPr/>
            </a:pPr>
            <a:endParaRPr lang="en-US" sz="2100" dirty="0">
              <a:solidFill>
                <a:srgbClr val="000000"/>
              </a:solidFill>
              <a:latin typeface="Gill Sans MT"/>
              <a:cs typeface="+mn-cs"/>
            </a:endParaRPr>
          </a:p>
        </p:txBody>
      </p:sp>
      <p:sp>
        <p:nvSpPr>
          <p:cNvPr id="52227" name="Rectangle 2"/>
          <p:cNvSpPr>
            <a:spLocks noGrp="1" noChangeArrowheads="1"/>
          </p:cNvSpPr>
          <p:nvPr>
            <p:ph type="title"/>
          </p:nvPr>
        </p:nvSpPr>
        <p:spPr>
          <a:xfrm>
            <a:off x="1614488" y="1131095"/>
            <a:ext cx="5915025" cy="546497"/>
          </a:xfrm>
        </p:spPr>
        <p:txBody>
          <a:bodyPr/>
          <a:lstStyle/>
          <a:p>
            <a:r>
              <a:rPr lang="en-US" altLang="en-US" sz="2400">
                <a:sym typeface="Wingdings 2" panose="05020102010507070707" pitchFamily="18" charset="2"/>
              </a:rPr>
              <a:t>ESV estimation </a:t>
            </a:r>
            <a:endParaRPr lang="fr-FR" altLang="en-US" sz="2400"/>
          </a:p>
        </p:txBody>
      </p:sp>
    </p:spTree>
  </p:cSld>
  <p:clrMapOvr>
    <a:masterClrMapping/>
  </p:clrMapOvr>
  <p:transition>
    <p:cut/>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ChangeArrowheads="1"/>
          </p:cNvSpPr>
          <p:nvPr/>
        </p:nvSpPr>
        <p:spPr bwMode="auto">
          <a:xfrm>
            <a:off x="1329929" y="1782366"/>
            <a:ext cx="6523434" cy="392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3200">
                <a:solidFill>
                  <a:schemeClr val="tx1"/>
                </a:solidFill>
                <a:latin typeface="Gill Sans MT" panose="020B0502020104020203" pitchFamily="34" charset="0"/>
              </a:defRPr>
            </a:lvl1pPr>
            <a:lvl2pPr marL="669925" indent="-325438"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marL="257175" indent="-257175" defTabSz="685800" eaLnBrk="1" hangingPunct="1">
              <a:lnSpc>
                <a:spcPct val="125000"/>
              </a:lnSpc>
              <a:spcBef>
                <a:spcPct val="55000"/>
              </a:spcBef>
              <a:buClr>
                <a:srgbClr val="00CC99"/>
              </a:buClr>
            </a:pPr>
            <a:endParaRPr lang="en-US" altLang="en-US" sz="1500">
              <a:solidFill>
                <a:srgbClr val="000000"/>
              </a:solidFill>
              <a:latin typeface="Arial" panose="020B0604020202020204" pitchFamily="34" charset="0"/>
              <a:cs typeface="+mn-cs"/>
            </a:endParaRPr>
          </a:p>
          <a:p>
            <a:pPr marL="502444" lvl="1" indent="-244079" defTabSz="685800" eaLnBrk="1" hangingPunct="1">
              <a:lnSpc>
                <a:spcPct val="125000"/>
              </a:lnSpc>
              <a:spcBef>
                <a:spcPct val="55000"/>
              </a:spcBef>
              <a:buClr>
                <a:srgbClr val="3333CC"/>
              </a:buClr>
              <a:buFont typeface="Wingdings 2" panose="05020102010507070707" pitchFamily="18" charset="2"/>
              <a:buChar char="P"/>
            </a:pPr>
            <a:r>
              <a:rPr lang="en-US" altLang="en-US" sz="2400" b="1">
                <a:solidFill>
                  <a:srgbClr val="000000"/>
                </a:solidFill>
                <a:latin typeface="Arial" panose="020B0604020202020204" pitchFamily="34" charset="0"/>
                <a:cs typeface="+mn-cs"/>
              </a:rPr>
              <a:t>ESV=</a:t>
            </a:r>
            <a:r>
              <a:rPr lang="en-US" altLang="en-US" sz="2400">
                <a:solidFill>
                  <a:srgbClr val="000000"/>
                </a:solidFill>
                <a:latin typeface="Arial" panose="020B0604020202020204" pitchFamily="34" charset="0"/>
                <a:cs typeface="+mn-cs"/>
              </a:rPr>
              <a:t>    </a:t>
            </a:r>
          </a:p>
          <a:p>
            <a:pPr marL="502444" lvl="1" indent="-244079" algn="just" defTabSz="685800" eaLnBrk="1" hangingPunct="1">
              <a:lnSpc>
                <a:spcPct val="125000"/>
              </a:lnSpc>
              <a:spcBef>
                <a:spcPct val="55000"/>
              </a:spcBef>
              <a:buClr>
                <a:srgbClr val="3333CC"/>
              </a:buClr>
              <a:buFont typeface="Wingdings 2" panose="05020102010507070707" pitchFamily="18" charset="2"/>
              <a:buChar char="P"/>
            </a:pPr>
            <a:r>
              <a:rPr lang="en-US" altLang="en-US" sz="2400">
                <a:solidFill>
                  <a:srgbClr val="000000"/>
                </a:solidFill>
                <a:latin typeface="Arial" panose="020B0604020202020204" pitchFamily="34" charset="0"/>
                <a:cs typeface="+mn-cs"/>
              </a:rPr>
              <a:t>Where ESV– Ecosystem Service Value</a:t>
            </a:r>
          </a:p>
          <a:p>
            <a:pPr marL="502444" lvl="1" indent="-244079" algn="just" defTabSz="685800" eaLnBrk="1" hangingPunct="1">
              <a:lnSpc>
                <a:spcPct val="125000"/>
              </a:lnSpc>
              <a:spcBef>
                <a:spcPct val="55000"/>
              </a:spcBef>
              <a:buClr>
                <a:srgbClr val="3333CC"/>
              </a:buClr>
              <a:buFont typeface="Wingdings 2" panose="05020102010507070707" pitchFamily="18" charset="2"/>
              <a:buChar char="P"/>
            </a:pPr>
            <a:r>
              <a:rPr lang="en-US" altLang="en-US" sz="2100">
                <a:solidFill>
                  <a:srgbClr val="000000"/>
                </a:solidFill>
                <a:latin typeface="Arial" panose="020B0604020202020204" pitchFamily="34" charset="0"/>
                <a:cs typeface="+mn-cs"/>
              </a:rPr>
              <a:t>A</a:t>
            </a:r>
            <a:r>
              <a:rPr lang="en-US" altLang="en-US" sz="2100" baseline="-25000">
                <a:solidFill>
                  <a:srgbClr val="000000"/>
                </a:solidFill>
                <a:latin typeface="Arial" panose="020B0604020202020204" pitchFamily="34" charset="0"/>
                <a:cs typeface="+mn-cs"/>
              </a:rPr>
              <a:t>k - </a:t>
            </a:r>
            <a:r>
              <a:rPr lang="en-US" altLang="en-US" sz="2100">
                <a:solidFill>
                  <a:srgbClr val="000000"/>
                </a:solidFill>
                <a:latin typeface="Arial" panose="020B0604020202020204" pitchFamily="34" charset="0"/>
                <a:cs typeface="+mn-cs"/>
              </a:rPr>
              <a:t>is the area  </a:t>
            </a:r>
          </a:p>
          <a:p>
            <a:pPr marL="502444" lvl="1" indent="-244079" defTabSz="685800" eaLnBrk="1" hangingPunct="1">
              <a:lnSpc>
                <a:spcPct val="125000"/>
              </a:lnSpc>
              <a:spcBef>
                <a:spcPct val="55000"/>
              </a:spcBef>
              <a:buClr>
                <a:srgbClr val="3333CC"/>
              </a:buClr>
              <a:buFont typeface="Wingdings 2" panose="05020102010507070707" pitchFamily="18" charset="2"/>
              <a:buChar char="P"/>
            </a:pPr>
            <a:r>
              <a:rPr lang="en-US" altLang="en-US" sz="2400">
                <a:solidFill>
                  <a:srgbClr val="000000"/>
                </a:solidFill>
                <a:latin typeface="Arial" panose="020B0604020202020204" pitchFamily="34" charset="0"/>
                <a:cs typeface="+mn-cs"/>
              </a:rPr>
              <a:t> VC</a:t>
            </a:r>
            <a:r>
              <a:rPr lang="en-US" altLang="en-US" sz="2400" baseline="-25000">
                <a:solidFill>
                  <a:srgbClr val="000000"/>
                </a:solidFill>
                <a:latin typeface="Arial" panose="020B0604020202020204" pitchFamily="34" charset="0"/>
                <a:cs typeface="+mn-cs"/>
              </a:rPr>
              <a:t>k - </a:t>
            </a:r>
            <a:r>
              <a:rPr lang="en-US" altLang="en-US" sz="2100">
                <a:solidFill>
                  <a:srgbClr val="000000"/>
                </a:solidFill>
                <a:latin typeface="Arial" panose="020B0604020202020204" pitchFamily="34" charset="0"/>
                <a:cs typeface="+mn-cs"/>
              </a:rPr>
              <a:t>the value coefficient for LULC category k </a:t>
            </a:r>
          </a:p>
        </p:txBody>
      </p:sp>
      <p:sp>
        <p:nvSpPr>
          <p:cNvPr id="53251" name="Rectangle 2"/>
          <p:cNvSpPr>
            <a:spLocks noGrp="1" noChangeArrowheads="1"/>
          </p:cNvSpPr>
          <p:nvPr>
            <p:ph type="title"/>
          </p:nvPr>
        </p:nvSpPr>
        <p:spPr>
          <a:xfrm>
            <a:off x="1614488" y="1131095"/>
            <a:ext cx="5915025" cy="546497"/>
          </a:xfrm>
        </p:spPr>
        <p:txBody>
          <a:bodyPr/>
          <a:lstStyle/>
          <a:p>
            <a:r>
              <a:rPr lang="en-US" altLang="en-US" sz="2400">
                <a:sym typeface="Wingdings 2" panose="05020102010507070707" pitchFamily="18" charset="2"/>
              </a:rPr>
              <a:t>ESV estimation </a:t>
            </a:r>
            <a:endParaRPr lang="fr-FR" altLang="en-US" sz="2400"/>
          </a:p>
        </p:txBody>
      </p:sp>
      <p:sp>
        <p:nvSpPr>
          <p:cNvPr id="53252" name="Rectangle 2"/>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pic>
        <p:nvPicPr>
          <p:cNvPr id="53253" name="Picture 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24139" y="2103836"/>
            <a:ext cx="1550194" cy="912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Rectangle 4"/>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
        <p:nvSpPr>
          <p:cNvPr id="53255" name="Rectangle 6"/>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Tree>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533400" y="685800"/>
            <a:ext cx="7867650" cy="5638800"/>
          </a:xfrm>
        </p:spPr>
        <p:txBody>
          <a:bodyPr rtlCol="0">
            <a:normAutofit lnSpcReduction="10000"/>
          </a:bodyPr>
          <a:lstStyle/>
          <a:p>
            <a:pPr marL="82296" indent="0" eaLnBrk="1" fontAlgn="auto" hangingPunct="1">
              <a:spcAft>
                <a:spcPts val="0"/>
              </a:spcAft>
              <a:buFont typeface="Wingdings 2" pitchFamily="18" charset="2"/>
              <a:buNone/>
              <a:defRPr/>
            </a:pPr>
            <a:r>
              <a:rPr lang="en-GB" sz="2800" dirty="0"/>
              <a:t>2) To justify and formulate environmental </a:t>
            </a:r>
            <a:r>
              <a:rPr lang="en-GB" sz="2800" b="1" dirty="0"/>
              <a:t>conservation policies</a:t>
            </a:r>
            <a:r>
              <a:rPr lang="en-GB" sz="2800" dirty="0"/>
              <a:t> </a:t>
            </a:r>
          </a:p>
          <a:p>
            <a:pPr marL="82296" indent="0" eaLnBrk="1" fontAlgn="auto" hangingPunct="1">
              <a:spcAft>
                <a:spcPts val="0"/>
              </a:spcAft>
              <a:buFont typeface="Wingdings 2" pitchFamily="18" charset="2"/>
              <a:buNone/>
              <a:defRPr/>
            </a:pPr>
            <a:endParaRPr lang="en-GB" sz="2200" dirty="0"/>
          </a:p>
          <a:p>
            <a:pPr lvl="1" algn="just" eaLnBrk="1" fontAlgn="auto" hangingPunct="1">
              <a:spcAft>
                <a:spcPts val="0"/>
              </a:spcAft>
              <a:buFont typeface="Wingdings" pitchFamily="2" charset="2"/>
              <a:buChar char="F"/>
              <a:defRPr/>
            </a:pPr>
            <a:r>
              <a:rPr lang="en-US" b="1" dirty="0">
                <a:cs typeface="Times New Roman" pitchFamily="18" charset="0"/>
              </a:rPr>
              <a:t>Advocacy</a:t>
            </a:r>
            <a:r>
              <a:rPr lang="en-US" dirty="0">
                <a:cs typeface="Times New Roman" pitchFamily="18" charset="0"/>
              </a:rPr>
              <a:t> of </a:t>
            </a:r>
            <a:r>
              <a:rPr lang="en-US" b="1" dirty="0">
                <a:cs typeface="Times New Roman" pitchFamily="18" charset="0"/>
              </a:rPr>
              <a:t> </a:t>
            </a:r>
            <a:r>
              <a:rPr lang="en-US" dirty="0">
                <a:cs typeface="Times New Roman" pitchFamily="18" charset="0"/>
              </a:rPr>
              <a:t>biodiversity conservation</a:t>
            </a:r>
          </a:p>
          <a:p>
            <a:pPr lvl="2" algn="just" eaLnBrk="1" fontAlgn="auto" hangingPunct="1">
              <a:spcAft>
                <a:spcPts val="0"/>
              </a:spcAft>
              <a:buFont typeface="Wingdings" pitchFamily="2" charset="2"/>
              <a:buChar char="ü"/>
              <a:defRPr/>
            </a:pPr>
            <a:r>
              <a:rPr lang="en-US" dirty="0">
                <a:cs typeface="Times New Roman" pitchFamily="18" charset="0"/>
              </a:rPr>
              <a:t>Human/business  survival =f(Environment survival)</a:t>
            </a:r>
          </a:p>
          <a:p>
            <a:pPr lvl="1" algn="just" eaLnBrk="1" fontAlgn="auto" hangingPunct="1">
              <a:spcAft>
                <a:spcPts val="0"/>
              </a:spcAft>
              <a:buFont typeface="Wingdings" pitchFamily="2" charset="2"/>
              <a:buChar char="F"/>
              <a:defRPr/>
            </a:pPr>
            <a:r>
              <a:rPr lang="en-US" dirty="0">
                <a:cs typeface="Times New Roman" pitchFamily="18" charset="0"/>
              </a:rPr>
              <a:t>Policy/</a:t>
            </a:r>
            <a:r>
              <a:rPr lang="en-US" b="1" dirty="0">
                <a:cs typeface="Times New Roman" pitchFamily="18" charset="0"/>
              </a:rPr>
              <a:t>Institutional Framework </a:t>
            </a:r>
            <a:r>
              <a:rPr lang="en-US" dirty="0">
                <a:cs typeface="Times New Roman" pitchFamily="18" charset="0"/>
              </a:rPr>
              <a:t>(</a:t>
            </a:r>
            <a:r>
              <a:rPr lang="en-US" dirty="0" err="1">
                <a:cs typeface="Times New Roman" pitchFamily="18" charset="0"/>
              </a:rPr>
              <a:t>MoEFCC</a:t>
            </a:r>
            <a:r>
              <a:rPr lang="en-US" dirty="0">
                <a:cs typeface="Times New Roman" pitchFamily="18" charset="0"/>
              </a:rPr>
              <a:t>, EIB)</a:t>
            </a:r>
          </a:p>
          <a:p>
            <a:pPr lvl="1" algn="just" eaLnBrk="1" fontAlgn="auto" hangingPunct="1">
              <a:spcAft>
                <a:spcPts val="0"/>
              </a:spcAft>
              <a:buFont typeface="Wingdings" pitchFamily="2" charset="2"/>
              <a:buChar char="F"/>
              <a:defRPr/>
            </a:pPr>
            <a:r>
              <a:rPr lang="en-US" dirty="0">
                <a:cs typeface="Times New Roman" pitchFamily="18" charset="0"/>
              </a:rPr>
              <a:t>No enough </a:t>
            </a:r>
            <a:r>
              <a:rPr lang="en-US" b="1" dirty="0">
                <a:cs typeface="Times New Roman" pitchFamily="18" charset="0"/>
              </a:rPr>
              <a:t>Legal Framework</a:t>
            </a:r>
            <a:r>
              <a:rPr lang="en-US" dirty="0">
                <a:cs typeface="Times New Roman" pitchFamily="18" charset="0"/>
              </a:rPr>
              <a:t> (rules &amp; regulations)</a:t>
            </a:r>
          </a:p>
          <a:p>
            <a:pPr lvl="2" algn="just" eaLnBrk="1" fontAlgn="auto" hangingPunct="1">
              <a:spcAft>
                <a:spcPts val="0"/>
              </a:spcAft>
              <a:buFont typeface="Wingdings" pitchFamily="2" charset="2"/>
              <a:buChar char="ü"/>
              <a:defRPr/>
            </a:pPr>
            <a:r>
              <a:rPr lang="en-US" b="1" dirty="0">
                <a:cs typeface="Times New Roman" pitchFamily="18" charset="0"/>
              </a:rPr>
              <a:t>Mainstreaming</a:t>
            </a:r>
            <a:r>
              <a:rPr lang="en-US" dirty="0">
                <a:cs typeface="Times New Roman" pitchFamily="18" charset="0"/>
              </a:rPr>
              <a:t> </a:t>
            </a:r>
            <a:r>
              <a:rPr lang="en-US" dirty="0"/>
              <a:t>biodiversity loss across all sectors (public and private)</a:t>
            </a:r>
          </a:p>
          <a:p>
            <a:pPr lvl="2" algn="just" eaLnBrk="1" fontAlgn="auto" hangingPunct="1">
              <a:spcAft>
                <a:spcPts val="0"/>
              </a:spcAft>
              <a:buFont typeface="Wingdings 2" pitchFamily="18" charset="2"/>
              <a:buNone/>
              <a:defRPr/>
            </a:pPr>
            <a:r>
              <a:rPr lang="en-US" sz="3200" dirty="0"/>
              <a:t>e.g., </a:t>
            </a:r>
            <a:r>
              <a:rPr lang="en-US" dirty="0"/>
              <a:t>Municipality</a:t>
            </a:r>
            <a:r>
              <a:rPr lang="en-US" sz="1800" dirty="0"/>
              <a:t>,</a:t>
            </a:r>
            <a:r>
              <a:rPr lang="en-US" dirty="0"/>
              <a:t> w</a:t>
            </a:r>
            <a:r>
              <a:rPr lang="en-GB" dirty="0" err="1"/>
              <a:t>ater</a:t>
            </a:r>
            <a:r>
              <a:rPr lang="en-GB" dirty="0"/>
              <a:t> bureaus, Hydroelectric power plants, Hotels, Many farms (rural and urban), ....</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1303736" y="1500187"/>
            <a:ext cx="6697265" cy="380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3200">
                <a:solidFill>
                  <a:schemeClr val="tx1"/>
                </a:solidFill>
                <a:latin typeface="Gill Sans MT" panose="020B0502020104020203" pitchFamily="34" charset="0"/>
              </a:defRPr>
            </a:lvl1pPr>
            <a:lvl2pPr marL="669925" indent="-325438"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marL="257175" indent="-257175" defTabSz="685800" eaLnBrk="1" hangingPunct="1">
              <a:lnSpc>
                <a:spcPct val="125000"/>
              </a:lnSpc>
              <a:spcBef>
                <a:spcPct val="55000"/>
              </a:spcBef>
              <a:buClr>
                <a:srgbClr val="00CC99"/>
              </a:buClr>
            </a:pPr>
            <a:endParaRPr lang="en-US" altLang="en-US" sz="1500" dirty="0">
              <a:solidFill>
                <a:srgbClr val="000000"/>
              </a:solidFill>
              <a:latin typeface="Arial" panose="020B0604020202020204" pitchFamily="34" charset="0"/>
              <a:cs typeface="+mn-cs"/>
            </a:endParaRPr>
          </a:p>
          <a:p>
            <a:pPr marL="502444" lvl="1" indent="-244079" defTabSz="685800" eaLnBrk="1" hangingPunct="1">
              <a:buClr>
                <a:srgbClr val="3333CC"/>
              </a:buClr>
              <a:buFont typeface="Wingdings 2" panose="05020102010507070707" pitchFamily="18" charset="2"/>
              <a:buChar char="P"/>
            </a:pPr>
            <a:r>
              <a:rPr lang="en-US" altLang="en-US" sz="2400" b="1" dirty="0" err="1">
                <a:solidFill>
                  <a:srgbClr val="000000"/>
                </a:solidFill>
                <a:latin typeface="Arial" panose="020B0604020202020204" pitchFamily="34" charset="0"/>
                <a:cs typeface="+mn-cs"/>
              </a:rPr>
              <a:t>ESV</a:t>
            </a:r>
            <a:r>
              <a:rPr lang="en-US" altLang="en-US" sz="2400" b="1" baseline="-25000" dirty="0" err="1">
                <a:solidFill>
                  <a:srgbClr val="000000"/>
                </a:solidFill>
                <a:latin typeface="Arial" panose="020B0604020202020204" pitchFamily="34" charset="0"/>
                <a:cs typeface="+mn-cs"/>
              </a:rPr>
              <a:t>f</a:t>
            </a:r>
            <a:r>
              <a:rPr lang="en-US" altLang="en-US" sz="2400" b="1" baseline="-25000" dirty="0">
                <a:solidFill>
                  <a:srgbClr val="000000"/>
                </a:solidFill>
                <a:latin typeface="Arial" panose="020B0604020202020204" pitchFamily="34" charset="0"/>
                <a:cs typeface="+mn-cs"/>
              </a:rPr>
              <a:t> </a:t>
            </a:r>
            <a:r>
              <a:rPr lang="en-US" altLang="en-US" sz="2400" b="1" dirty="0">
                <a:solidFill>
                  <a:srgbClr val="000000"/>
                </a:solidFill>
                <a:latin typeface="Arial" panose="020B0604020202020204" pitchFamily="34" charset="0"/>
                <a:cs typeface="+mn-cs"/>
              </a:rPr>
              <a:t>=</a:t>
            </a:r>
            <a:r>
              <a:rPr lang="en-US" altLang="en-US" sz="2400" dirty="0">
                <a:solidFill>
                  <a:srgbClr val="000000"/>
                </a:solidFill>
                <a:latin typeface="Arial" panose="020B0604020202020204" pitchFamily="34" charset="0"/>
                <a:cs typeface="+mn-cs"/>
              </a:rPr>
              <a:t> </a:t>
            </a:r>
          </a:p>
          <a:p>
            <a:pPr marL="502444" lvl="1" indent="-244079" defTabSz="685800" eaLnBrk="1" hangingPunct="1">
              <a:lnSpc>
                <a:spcPct val="125000"/>
              </a:lnSpc>
              <a:spcBef>
                <a:spcPct val="55000"/>
              </a:spcBef>
              <a:buClr>
                <a:srgbClr val="3333CC"/>
              </a:buClr>
              <a:buFont typeface="Wingdings 2" panose="05020102010507070707" pitchFamily="18" charset="2"/>
              <a:buChar char="P"/>
            </a:pPr>
            <a:r>
              <a:rPr lang="en-US" altLang="en-US" sz="2400" dirty="0">
                <a:solidFill>
                  <a:srgbClr val="000000"/>
                </a:solidFill>
                <a:latin typeface="Arial" panose="020B0604020202020204" pitchFamily="34" charset="0"/>
                <a:cs typeface="+mn-cs"/>
              </a:rPr>
              <a:t>Where </a:t>
            </a:r>
            <a:r>
              <a:rPr lang="en-US" altLang="en-US" sz="2400" b="1" dirty="0" err="1">
                <a:solidFill>
                  <a:srgbClr val="000000"/>
                </a:solidFill>
                <a:latin typeface="Arial" panose="020B0604020202020204" pitchFamily="34" charset="0"/>
                <a:cs typeface="+mn-cs"/>
              </a:rPr>
              <a:t>ESV</a:t>
            </a:r>
            <a:r>
              <a:rPr lang="en-US" altLang="en-US" sz="2400" b="1" baseline="-25000" dirty="0" err="1">
                <a:solidFill>
                  <a:srgbClr val="000000"/>
                </a:solidFill>
                <a:latin typeface="Arial" panose="020B0604020202020204" pitchFamily="34" charset="0"/>
                <a:cs typeface="+mn-cs"/>
              </a:rPr>
              <a:t>f</a:t>
            </a:r>
            <a:r>
              <a:rPr lang="en-US" altLang="en-US" sz="2400" dirty="0">
                <a:solidFill>
                  <a:srgbClr val="000000"/>
                </a:solidFill>
                <a:latin typeface="Arial" panose="020B0604020202020204" pitchFamily="34" charset="0"/>
                <a:cs typeface="+mn-cs"/>
              </a:rPr>
              <a:t>–</a:t>
            </a:r>
            <a:r>
              <a:rPr lang="en-US" altLang="en-US" sz="2400" baseline="-25000" dirty="0">
                <a:solidFill>
                  <a:srgbClr val="000000"/>
                </a:solidFill>
                <a:latin typeface="Arial" panose="020B0604020202020204" pitchFamily="34" charset="0"/>
                <a:cs typeface="+mn-cs"/>
              </a:rPr>
              <a:t> </a:t>
            </a:r>
            <a:r>
              <a:rPr lang="en-US" altLang="en-US" sz="2400" dirty="0">
                <a:solidFill>
                  <a:srgbClr val="000000"/>
                </a:solidFill>
                <a:latin typeface="Arial" panose="020B0604020202020204" pitchFamily="34" charset="0"/>
                <a:cs typeface="+mn-cs"/>
              </a:rPr>
              <a:t>is the estimated ecosystem service value of function f</a:t>
            </a:r>
          </a:p>
          <a:p>
            <a:pPr marL="502444" lvl="1" indent="-244079" defTabSz="685800" eaLnBrk="1" hangingPunct="1">
              <a:lnSpc>
                <a:spcPct val="125000"/>
              </a:lnSpc>
              <a:spcBef>
                <a:spcPct val="55000"/>
              </a:spcBef>
              <a:buClr>
                <a:srgbClr val="3333CC"/>
              </a:buClr>
              <a:buFont typeface="Wingdings 2" panose="05020102010507070707" pitchFamily="18" charset="2"/>
              <a:buChar char="P"/>
            </a:pPr>
            <a:r>
              <a:rPr lang="en-US" altLang="en-US" sz="2400" dirty="0">
                <a:solidFill>
                  <a:srgbClr val="000000"/>
                </a:solidFill>
                <a:latin typeface="Arial" panose="020B0604020202020204" pitchFamily="34" charset="0"/>
                <a:cs typeface="+mn-cs"/>
              </a:rPr>
              <a:t>A</a:t>
            </a:r>
            <a:r>
              <a:rPr lang="en-US" altLang="en-US" sz="2400" baseline="-25000" dirty="0">
                <a:solidFill>
                  <a:srgbClr val="000000"/>
                </a:solidFill>
                <a:latin typeface="Arial" panose="020B0604020202020204" pitchFamily="34" charset="0"/>
                <a:cs typeface="+mn-cs"/>
              </a:rPr>
              <a:t>k - </a:t>
            </a:r>
            <a:r>
              <a:rPr lang="en-US" altLang="en-US" sz="2400" dirty="0">
                <a:solidFill>
                  <a:srgbClr val="000000"/>
                </a:solidFill>
                <a:latin typeface="Arial" panose="020B0604020202020204" pitchFamily="34" charset="0"/>
                <a:cs typeface="+mn-cs"/>
              </a:rPr>
              <a:t>is the area</a:t>
            </a:r>
          </a:p>
          <a:p>
            <a:pPr marL="502444" lvl="1" indent="-244079" defTabSz="685800" eaLnBrk="1" hangingPunct="1">
              <a:lnSpc>
                <a:spcPct val="125000"/>
              </a:lnSpc>
              <a:spcBef>
                <a:spcPct val="55000"/>
              </a:spcBef>
              <a:buClr>
                <a:srgbClr val="3333CC"/>
              </a:buClr>
              <a:buFont typeface="Wingdings 2" panose="05020102010507070707" pitchFamily="18" charset="2"/>
              <a:buChar char="P"/>
            </a:pPr>
            <a:r>
              <a:rPr lang="en-US" altLang="en-US" sz="2400" dirty="0" err="1">
                <a:solidFill>
                  <a:srgbClr val="000000"/>
                </a:solidFill>
                <a:latin typeface="Arial" panose="020B0604020202020204" pitchFamily="34" charset="0"/>
                <a:cs typeface="+mn-cs"/>
              </a:rPr>
              <a:t>VC</a:t>
            </a:r>
            <a:r>
              <a:rPr lang="en-US" altLang="en-US" sz="2400" baseline="-25000" dirty="0" err="1">
                <a:solidFill>
                  <a:srgbClr val="000000"/>
                </a:solidFill>
                <a:latin typeface="Arial" panose="020B0604020202020204" pitchFamily="34" charset="0"/>
                <a:cs typeface="+mn-cs"/>
              </a:rPr>
              <a:t>fk</a:t>
            </a:r>
            <a:r>
              <a:rPr lang="en-US" altLang="en-US" sz="2400" baseline="-25000" dirty="0">
                <a:solidFill>
                  <a:srgbClr val="000000"/>
                </a:solidFill>
                <a:latin typeface="Arial" panose="020B0604020202020204" pitchFamily="34" charset="0"/>
                <a:cs typeface="+mn-cs"/>
              </a:rPr>
              <a:t> </a:t>
            </a:r>
            <a:r>
              <a:rPr lang="en-US" altLang="en-US" sz="2400" dirty="0">
                <a:solidFill>
                  <a:srgbClr val="000000"/>
                </a:solidFill>
                <a:latin typeface="Arial" panose="020B0604020202020204" pitchFamily="34" charset="0"/>
                <a:cs typeface="+mn-cs"/>
              </a:rPr>
              <a:t> -- the value coefficient of function f (US $) for LULC category </a:t>
            </a:r>
            <a:r>
              <a:rPr lang="en-US" altLang="en-US" sz="2400" i="1" dirty="0">
                <a:solidFill>
                  <a:srgbClr val="000000"/>
                </a:solidFill>
                <a:latin typeface="Arial" panose="020B0604020202020204" pitchFamily="34" charset="0"/>
                <a:cs typeface="+mn-cs"/>
              </a:rPr>
              <a:t>k.</a:t>
            </a:r>
            <a:endParaRPr lang="en-US" altLang="en-US" sz="2400" dirty="0">
              <a:solidFill>
                <a:srgbClr val="000000"/>
              </a:solidFill>
              <a:latin typeface="Arial" panose="020B0604020202020204" pitchFamily="34" charset="0"/>
              <a:cs typeface="+mn-cs"/>
            </a:endParaRPr>
          </a:p>
        </p:txBody>
      </p:sp>
      <p:sp>
        <p:nvSpPr>
          <p:cNvPr id="54275" name="Rectangle 2"/>
          <p:cNvSpPr>
            <a:spLocks noGrp="1" noChangeArrowheads="1"/>
          </p:cNvSpPr>
          <p:nvPr>
            <p:ph type="title"/>
          </p:nvPr>
        </p:nvSpPr>
        <p:spPr>
          <a:xfrm>
            <a:off x="1625204" y="1017985"/>
            <a:ext cx="5915025" cy="546497"/>
          </a:xfrm>
        </p:spPr>
        <p:txBody>
          <a:bodyPr/>
          <a:lstStyle/>
          <a:p>
            <a:r>
              <a:rPr lang="en-US" altLang="en-US" sz="2400">
                <a:sym typeface="Wingdings 2" panose="05020102010507070707" pitchFamily="18" charset="2"/>
              </a:rPr>
              <a:t>ESV estimation </a:t>
            </a:r>
            <a:endParaRPr lang="fr-FR" altLang="en-US" sz="2400"/>
          </a:p>
        </p:txBody>
      </p:sp>
      <p:sp>
        <p:nvSpPr>
          <p:cNvPr id="54276" name="Rectangle 2"/>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
        <p:nvSpPr>
          <p:cNvPr id="54277" name="Rectangle 4"/>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
        <p:nvSpPr>
          <p:cNvPr id="54278" name="Rectangle 6"/>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
        <p:nvSpPr>
          <p:cNvPr id="54279" name="Rectangle 2"/>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pic>
        <p:nvPicPr>
          <p:cNvPr id="54280" name="Picture 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03923" y="1714501"/>
            <a:ext cx="1597819" cy="72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ChangeArrowheads="1"/>
          </p:cNvSpPr>
          <p:nvPr/>
        </p:nvSpPr>
        <p:spPr bwMode="auto">
          <a:xfrm>
            <a:off x="1250157" y="1708970"/>
            <a:ext cx="6750844" cy="3970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3200">
                <a:solidFill>
                  <a:schemeClr val="tx1"/>
                </a:solidFill>
                <a:latin typeface="Gill Sans MT" panose="020B0502020104020203" pitchFamily="34" charset="0"/>
              </a:defRPr>
            </a:lvl1pPr>
            <a:lvl2pPr marL="669925" indent="-325438" eaLnBrk="0" hangingPunct="0">
              <a:defRPr sz="3200">
                <a:solidFill>
                  <a:schemeClr val="tx1"/>
                </a:solidFill>
                <a:latin typeface="Gill Sans MT" panose="020B0502020104020203" pitchFamily="34" charset="0"/>
              </a:defRPr>
            </a:lvl2pPr>
            <a:lvl3pPr marL="1022350" indent="-350838"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marL="502444" lvl="1" indent="-244079" defTabSz="685800" eaLnBrk="1" hangingPunct="1">
              <a:lnSpc>
                <a:spcPct val="125000"/>
              </a:lnSpc>
              <a:spcBef>
                <a:spcPct val="55000"/>
              </a:spcBef>
              <a:buClr>
                <a:srgbClr val="3333CC"/>
              </a:buClr>
              <a:buFont typeface="Wingdings 2" panose="05020102010507070707" pitchFamily="18" charset="2"/>
              <a:buChar char="P"/>
            </a:pPr>
            <a:r>
              <a:rPr lang="en-US" altLang="en-US" sz="2400" dirty="0">
                <a:solidFill>
                  <a:srgbClr val="000000"/>
                </a:solidFill>
                <a:latin typeface="Arial" panose="020B0604020202020204" pitchFamily="34" charset="0"/>
                <a:cs typeface="+mn-cs"/>
              </a:rPr>
              <a:t> Coefficient of Sensitivity (CS)</a:t>
            </a:r>
          </a:p>
          <a:p>
            <a:pPr marL="766763" lvl="2" indent="-263129" defTabSz="685800" eaLnBrk="1" hangingPunct="1">
              <a:buClr>
                <a:srgbClr val="00CC99"/>
              </a:buClr>
              <a:buFont typeface="Wingdings 2" panose="05020102010507070707" pitchFamily="18" charset="2"/>
              <a:buChar char="P"/>
            </a:pPr>
            <a:r>
              <a:rPr lang="en-US" altLang="en-US" sz="2100" dirty="0">
                <a:solidFill>
                  <a:srgbClr val="000000"/>
                </a:solidFill>
                <a:latin typeface="Arial" panose="020B0604020202020204" pitchFamily="34" charset="0"/>
                <a:cs typeface="+mn-cs"/>
              </a:rPr>
              <a:t>Taking in to account uncertainties in the value coefficients used</a:t>
            </a:r>
          </a:p>
          <a:p>
            <a:pPr marL="766763" lvl="2" indent="-263129" defTabSz="685800" eaLnBrk="1" hangingPunct="1">
              <a:lnSpc>
                <a:spcPct val="125000"/>
              </a:lnSpc>
              <a:spcBef>
                <a:spcPct val="55000"/>
              </a:spcBef>
              <a:buClr>
                <a:srgbClr val="00CC99"/>
              </a:buClr>
              <a:buFont typeface="Wingdings 2" panose="05020102010507070707" pitchFamily="18" charset="2"/>
              <a:buChar char="P"/>
            </a:pPr>
            <a:r>
              <a:rPr lang="en-US" altLang="en-US" sz="2100" dirty="0">
                <a:solidFill>
                  <a:srgbClr val="000000"/>
                </a:solidFill>
                <a:latin typeface="Arial" panose="020B0604020202020204" pitchFamily="34" charset="0"/>
                <a:cs typeface="+mn-cs"/>
              </a:rPr>
              <a:t>biomes used as proxies for LULC types are not perfect matches</a:t>
            </a:r>
          </a:p>
          <a:p>
            <a:pPr marL="766763" lvl="2" indent="-263129" defTabSz="685800" eaLnBrk="1" hangingPunct="1">
              <a:lnSpc>
                <a:spcPct val="125000"/>
              </a:lnSpc>
              <a:spcBef>
                <a:spcPct val="55000"/>
              </a:spcBef>
              <a:buClr>
                <a:srgbClr val="00CC99"/>
              </a:buClr>
              <a:buFont typeface="Wingdings 2" panose="05020102010507070707" pitchFamily="18" charset="2"/>
              <a:buChar char="P"/>
            </a:pPr>
            <a:r>
              <a:rPr lang="en-US" altLang="en-US" sz="2100" dirty="0">
                <a:solidFill>
                  <a:srgbClr val="000000"/>
                </a:solidFill>
                <a:latin typeface="Arial" panose="020B0604020202020204" pitchFamily="34" charset="0"/>
                <a:cs typeface="+mn-cs"/>
              </a:rPr>
              <a:t>Sensitivity analyses will be conducted to determine the  percentage change in ESVs for a given value coefficient following standard economic method</a:t>
            </a:r>
          </a:p>
        </p:txBody>
      </p:sp>
      <p:sp>
        <p:nvSpPr>
          <p:cNvPr id="55299" name="Rectangle 2"/>
          <p:cNvSpPr>
            <a:spLocks noGrp="1" noChangeArrowheads="1"/>
          </p:cNvSpPr>
          <p:nvPr>
            <p:ph type="title"/>
          </p:nvPr>
        </p:nvSpPr>
        <p:spPr>
          <a:xfrm>
            <a:off x="1614488" y="1007614"/>
            <a:ext cx="5915025" cy="546497"/>
          </a:xfrm>
        </p:spPr>
        <p:txBody>
          <a:bodyPr/>
          <a:lstStyle/>
          <a:p>
            <a:r>
              <a:rPr lang="en-US" altLang="en-US" sz="2400" dirty="0">
                <a:sym typeface="Wingdings 2" panose="05020102010507070707" pitchFamily="18" charset="2"/>
              </a:rPr>
              <a:t>ESV estimation </a:t>
            </a:r>
            <a:endParaRPr lang="fr-FR" altLang="en-US" sz="2400" dirty="0"/>
          </a:p>
        </p:txBody>
      </p:sp>
      <p:sp>
        <p:nvSpPr>
          <p:cNvPr id="55300" name="Rectangle 2"/>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
        <p:nvSpPr>
          <p:cNvPr id="55301" name="Rectangle 4"/>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
        <p:nvSpPr>
          <p:cNvPr id="55302" name="Rectangle 6"/>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
        <p:nvSpPr>
          <p:cNvPr id="55303" name="Rectangle 2"/>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
        <p:nvSpPr>
          <p:cNvPr id="55304" name="Rectangle 2"/>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
        <p:nvSpPr>
          <p:cNvPr id="55305" name="Rectangle 4"/>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
        <p:nvSpPr>
          <p:cNvPr id="55306" name="Rectangle 6"/>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Tree>
  </p:cSld>
  <p:clrMapOvr>
    <a:masterClrMapping/>
  </p:clrMapOvr>
  <p:transition>
    <p:cut/>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ChangeArrowheads="1"/>
          </p:cNvSpPr>
          <p:nvPr/>
        </p:nvSpPr>
        <p:spPr bwMode="auto">
          <a:xfrm>
            <a:off x="1329929" y="1782366"/>
            <a:ext cx="6523434" cy="3927872"/>
          </a:xfrm>
          <a:prstGeom prst="rect">
            <a:avLst/>
          </a:prstGeom>
          <a:noFill/>
          <a:ln>
            <a:noFill/>
          </a:ln>
          <a:extLst/>
        </p:spPr>
        <p:txBody>
          <a:bodyPr/>
          <a:lstStyle>
            <a:lvl1pPr marL="342900" indent="-3429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669925" indent="-3254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022350" indent="-3508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502444" lvl="1" indent="-244079" defTabSz="685800">
              <a:lnSpc>
                <a:spcPct val="125000"/>
              </a:lnSpc>
              <a:spcBef>
                <a:spcPct val="55000"/>
              </a:spcBef>
              <a:buClr>
                <a:srgbClr val="3333CC"/>
              </a:buClr>
              <a:buSzTx/>
              <a:buFont typeface="Wingdings 2" panose="05020102010507070707" pitchFamily="18" charset="2"/>
              <a:buChar char="P"/>
              <a:defRPr/>
            </a:pPr>
            <a:r>
              <a:rPr lang="en-US" sz="1800" dirty="0">
                <a:solidFill>
                  <a:srgbClr val="000000"/>
                </a:solidFill>
                <a:latin typeface="Gill Sans MT"/>
                <a:cs typeface="+mn-cs"/>
              </a:rPr>
              <a:t> The value coefficients for each LULC will be adjusted by 50% and the corresponding coefficient of sensitivity (CS) will be calculated using the equation below </a:t>
            </a:r>
          </a:p>
          <a:p>
            <a:pPr marL="502444" lvl="1" indent="-244079" defTabSz="685800">
              <a:lnSpc>
                <a:spcPct val="125000"/>
              </a:lnSpc>
              <a:spcBef>
                <a:spcPct val="55000"/>
              </a:spcBef>
              <a:buClr>
                <a:srgbClr val="3333CC"/>
              </a:buClr>
              <a:buSzTx/>
              <a:buFont typeface="Wingdings 2" panose="05020102010507070707" pitchFamily="18" charset="2"/>
              <a:buChar char="P"/>
              <a:defRPr/>
            </a:pPr>
            <a:r>
              <a:rPr lang="en-US" sz="1800" dirty="0">
                <a:solidFill>
                  <a:srgbClr val="000000"/>
                </a:solidFill>
                <a:latin typeface="Gill Sans MT"/>
                <a:cs typeface="+mn-cs"/>
              </a:rPr>
              <a:t>This method help to determine the robustness and reasonability of estimation of ESV for each LULC </a:t>
            </a:r>
          </a:p>
          <a:p>
            <a:pPr marL="502444" lvl="1" indent="-244079" defTabSz="685800">
              <a:lnSpc>
                <a:spcPct val="125000"/>
              </a:lnSpc>
              <a:spcBef>
                <a:spcPct val="55000"/>
              </a:spcBef>
              <a:buClr>
                <a:srgbClr val="3333CC"/>
              </a:buClr>
              <a:buSzTx/>
              <a:buFont typeface="Wingdings 2" panose="05020102010507070707" pitchFamily="18" charset="2"/>
              <a:buChar char="P"/>
              <a:defRPr/>
            </a:pPr>
            <a:endParaRPr lang="en-US" sz="1800" dirty="0">
              <a:solidFill>
                <a:srgbClr val="000000"/>
              </a:solidFill>
              <a:latin typeface="Gill Sans MT"/>
              <a:cs typeface="+mn-cs"/>
            </a:endParaRPr>
          </a:p>
        </p:txBody>
      </p:sp>
      <p:sp>
        <p:nvSpPr>
          <p:cNvPr id="56323" name="Rectangle 2"/>
          <p:cNvSpPr>
            <a:spLocks noGrp="1" noChangeArrowheads="1"/>
          </p:cNvSpPr>
          <p:nvPr>
            <p:ph type="title"/>
          </p:nvPr>
        </p:nvSpPr>
        <p:spPr>
          <a:xfrm>
            <a:off x="1614488" y="1131095"/>
            <a:ext cx="5915025" cy="546497"/>
          </a:xfrm>
        </p:spPr>
        <p:txBody>
          <a:bodyPr/>
          <a:lstStyle/>
          <a:p>
            <a:r>
              <a:rPr lang="en-US" altLang="en-US" sz="2400" dirty="0">
                <a:sym typeface="Wingdings 2" panose="05020102010507070707" pitchFamily="18" charset="2"/>
              </a:rPr>
              <a:t>ESV estimation </a:t>
            </a:r>
            <a:endParaRPr lang="fr-FR" altLang="en-US" sz="2400" dirty="0"/>
          </a:p>
        </p:txBody>
      </p:sp>
      <p:sp>
        <p:nvSpPr>
          <p:cNvPr id="56324" name="Rectangle 2"/>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
        <p:nvSpPr>
          <p:cNvPr id="56325" name="Rectangle 4"/>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
        <p:nvSpPr>
          <p:cNvPr id="56326" name="Rectangle 6"/>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
        <p:nvSpPr>
          <p:cNvPr id="56327" name="Rectangle 2"/>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
        <p:nvSpPr>
          <p:cNvPr id="56328" name="Rectangle 2"/>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
        <p:nvSpPr>
          <p:cNvPr id="56329" name="Rectangle 4"/>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
        <p:nvSpPr>
          <p:cNvPr id="56330" name="Rectangle 6"/>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Tree>
  </p:cSld>
  <p:clrMapOvr>
    <a:masterClrMapping/>
  </p:clrMapOvr>
  <p:transition>
    <p:cut/>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ChangeArrowheads="1"/>
          </p:cNvSpPr>
          <p:nvPr/>
        </p:nvSpPr>
        <p:spPr bwMode="auto">
          <a:xfrm>
            <a:off x="1329929" y="1782366"/>
            <a:ext cx="6523434" cy="3927872"/>
          </a:xfrm>
          <a:prstGeom prst="rect">
            <a:avLst/>
          </a:prstGeom>
          <a:noFill/>
          <a:ln>
            <a:noFill/>
          </a:ln>
          <a:extLst/>
        </p:spPr>
        <p:txBody>
          <a:bodyPr/>
          <a:lstStyle>
            <a:lvl1pPr marL="342900" indent="-3429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669925" indent="-3254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022350" indent="-3508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257175" indent="-257175" defTabSz="685800">
              <a:lnSpc>
                <a:spcPct val="125000"/>
              </a:lnSpc>
              <a:spcBef>
                <a:spcPct val="55000"/>
              </a:spcBef>
              <a:buClr>
                <a:srgbClr val="00CC99"/>
              </a:buClr>
              <a:buSzTx/>
              <a:buNone/>
              <a:defRPr/>
            </a:pPr>
            <a:endParaRPr lang="en-US" altLang="en-US" sz="2100" dirty="0">
              <a:solidFill>
                <a:srgbClr val="000000"/>
              </a:solidFill>
              <a:cs typeface="+mn-cs"/>
            </a:endParaRPr>
          </a:p>
          <a:p>
            <a:pPr marL="502444" lvl="1" indent="-244079" defTabSz="685800">
              <a:lnSpc>
                <a:spcPct val="125000"/>
              </a:lnSpc>
              <a:spcBef>
                <a:spcPct val="55000"/>
              </a:spcBef>
              <a:buClr>
                <a:srgbClr val="3333CC"/>
              </a:buClr>
              <a:buSzTx/>
              <a:buFont typeface="Wingdings 2" panose="05020102010507070707" pitchFamily="18" charset="2"/>
              <a:buChar char="P"/>
              <a:defRPr/>
            </a:pPr>
            <a:r>
              <a:rPr lang="en-US" sz="2100" dirty="0">
                <a:solidFill>
                  <a:srgbClr val="000000"/>
                </a:solidFill>
                <a:cs typeface="+mn-cs"/>
              </a:rPr>
              <a:t> </a:t>
            </a:r>
          </a:p>
          <a:p>
            <a:pPr marL="502444" lvl="1" indent="-244079" defTabSz="685800">
              <a:lnSpc>
                <a:spcPct val="125000"/>
              </a:lnSpc>
              <a:spcBef>
                <a:spcPct val="55000"/>
              </a:spcBef>
              <a:buClr>
                <a:srgbClr val="3333CC"/>
              </a:buClr>
              <a:buSzTx/>
              <a:buFont typeface="Wingdings 2" panose="05020102010507070707" pitchFamily="18" charset="2"/>
              <a:buChar char="P"/>
              <a:defRPr/>
            </a:pPr>
            <a:r>
              <a:rPr lang="en-US" sz="2100" dirty="0">
                <a:solidFill>
                  <a:srgbClr val="000000"/>
                </a:solidFill>
                <a:cs typeface="+mn-cs"/>
              </a:rPr>
              <a:t>Where CS is Coefficient of Sensitivity</a:t>
            </a:r>
          </a:p>
          <a:p>
            <a:pPr marL="502444" lvl="1" indent="-244079" defTabSz="685800">
              <a:lnSpc>
                <a:spcPct val="125000"/>
              </a:lnSpc>
              <a:spcBef>
                <a:spcPct val="55000"/>
              </a:spcBef>
              <a:buClr>
                <a:srgbClr val="3333CC"/>
              </a:buClr>
              <a:buSzTx/>
              <a:buFont typeface="Wingdings 2" panose="05020102010507070707" pitchFamily="18" charset="2"/>
              <a:buChar char="P"/>
              <a:defRPr/>
            </a:pPr>
            <a:r>
              <a:rPr lang="en-US" sz="2100" baseline="-25000" dirty="0">
                <a:solidFill>
                  <a:srgbClr val="000000"/>
                </a:solidFill>
                <a:cs typeface="+mn-cs"/>
              </a:rPr>
              <a:t>                 and                  </a:t>
            </a:r>
            <a:r>
              <a:rPr lang="en-US" sz="2100" dirty="0">
                <a:solidFill>
                  <a:srgbClr val="000000"/>
                </a:solidFill>
                <a:cs typeface="+mn-cs"/>
              </a:rPr>
              <a:t>are initial and adjusted total </a:t>
            </a:r>
            <a:r>
              <a:rPr lang="en-US" sz="2100" dirty="0">
                <a:solidFill>
                  <a:srgbClr val="000000"/>
                </a:solidFill>
                <a:latin typeface="Gill Sans MT"/>
                <a:cs typeface="+mn-cs"/>
              </a:rPr>
              <a:t>estimated</a:t>
            </a:r>
            <a:r>
              <a:rPr lang="en-US" sz="2100" dirty="0">
                <a:solidFill>
                  <a:srgbClr val="000000"/>
                </a:solidFill>
                <a:cs typeface="+mn-cs"/>
              </a:rPr>
              <a:t> ecosystem service values</a:t>
            </a:r>
          </a:p>
          <a:p>
            <a:pPr marL="502444" lvl="1" indent="-244079" defTabSz="685800">
              <a:lnSpc>
                <a:spcPct val="125000"/>
              </a:lnSpc>
              <a:spcBef>
                <a:spcPct val="55000"/>
              </a:spcBef>
              <a:buClr>
                <a:srgbClr val="3333CC"/>
              </a:buClr>
              <a:buSzTx/>
              <a:buFont typeface="Wingdings 2" panose="05020102010507070707" pitchFamily="18" charset="2"/>
              <a:buChar char="P"/>
              <a:defRPr/>
            </a:pPr>
            <a:r>
              <a:rPr lang="en-US" sz="2100" dirty="0" err="1">
                <a:solidFill>
                  <a:srgbClr val="000000"/>
                </a:solidFill>
                <a:cs typeface="+mn-cs"/>
              </a:rPr>
              <a:t>VCik</a:t>
            </a:r>
            <a:r>
              <a:rPr lang="en-US" sz="2100" dirty="0">
                <a:solidFill>
                  <a:srgbClr val="000000"/>
                </a:solidFill>
                <a:cs typeface="+mn-cs"/>
              </a:rPr>
              <a:t> and </a:t>
            </a:r>
            <a:r>
              <a:rPr lang="en-US" sz="2100" dirty="0" err="1">
                <a:solidFill>
                  <a:srgbClr val="000000"/>
                </a:solidFill>
                <a:cs typeface="+mn-cs"/>
              </a:rPr>
              <a:t>VCjk</a:t>
            </a:r>
            <a:r>
              <a:rPr lang="en-US" sz="2100" dirty="0">
                <a:solidFill>
                  <a:srgbClr val="000000"/>
                </a:solidFill>
                <a:cs typeface="+mn-cs"/>
              </a:rPr>
              <a:t> = initial and adjusted value coefficients (US $) for LU/LC type ‘k’ </a:t>
            </a:r>
          </a:p>
        </p:txBody>
      </p:sp>
      <p:sp>
        <p:nvSpPr>
          <p:cNvPr id="57347" name="Rectangle 2"/>
          <p:cNvSpPr>
            <a:spLocks noGrp="1" noChangeArrowheads="1"/>
          </p:cNvSpPr>
          <p:nvPr>
            <p:ph type="title"/>
          </p:nvPr>
        </p:nvSpPr>
        <p:spPr>
          <a:xfrm>
            <a:off x="1212056" y="1063824"/>
            <a:ext cx="5915025" cy="546497"/>
          </a:xfrm>
        </p:spPr>
        <p:txBody>
          <a:bodyPr/>
          <a:lstStyle/>
          <a:p>
            <a:r>
              <a:rPr lang="en-US" altLang="en-US" sz="2700" dirty="0">
                <a:sym typeface="Wingdings 2" panose="05020102010507070707" pitchFamily="18" charset="2"/>
              </a:rPr>
              <a:t>ESV estimation </a:t>
            </a:r>
            <a:endParaRPr lang="fr-FR" altLang="en-US" sz="2700" dirty="0"/>
          </a:p>
        </p:txBody>
      </p:sp>
      <p:sp>
        <p:nvSpPr>
          <p:cNvPr id="57348" name="Rectangle 2"/>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
        <p:nvSpPr>
          <p:cNvPr id="57349" name="Rectangle 4"/>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
        <p:nvSpPr>
          <p:cNvPr id="57350" name="Rectangle 6"/>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
        <p:nvSpPr>
          <p:cNvPr id="57351" name="Rectangle 2"/>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
        <p:nvSpPr>
          <p:cNvPr id="57352" name="Rectangle 2"/>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pic>
        <p:nvPicPr>
          <p:cNvPr id="57353" name="Picture 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82441" y="1740694"/>
            <a:ext cx="1846659" cy="1382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4" name="Rectangle 4"/>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pic>
        <p:nvPicPr>
          <p:cNvPr id="57355"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68092" y="3569495"/>
            <a:ext cx="483394" cy="60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6" name="Rectangle 6"/>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pic>
        <p:nvPicPr>
          <p:cNvPr id="57357" name="Picture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78969" y="3589735"/>
            <a:ext cx="509588"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ChangeArrowheads="1"/>
          </p:cNvSpPr>
          <p:nvPr/>
        </p:nvSpPr>
        <p:spPr bwMode="auto">
          <a:xfrm>
            <a:off x="1259681" y="1595439"/>
            <a:ext cx="6640116" cy="4218385"/>
          </a:xfrm>
          <a:prstGeom prst="rect">
            <a:avLst/>
          </a:prstGeom>
          <a:noFill/>
          <a:ln>
            <a:noFill/>
          </a:ln>
          <a:extLst/>
        </p:spPr>
        <p:txBody>
          <a:bodyPr/>
          <a:lstStyle>
            <a:lvl1pPr marL="342900" indent="-3429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669925" indent="-3254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022350" indent="-3508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257175" indent="-257175" defTabSz="685800">
              <a:spcBef>
                <a:spcPts val="0"/>
              </a:spcBef>
              <a:buClr>
                <a:srgbClr val="00CC99"/>
              </a:buClr>
              <a:buSzTx/>
              <a:buNone/>
              <a:defRPr/>
            </a:pPr>
            <a:endParaRPr lang="en-US" altLang="en-US" sz="1500" dirty="0">
              <a:solidFill>
                <a:srgbClr val="000000"/>
              </a:solidFill>
              <a:latin typeface="Gill Sans MT"/>
              <a:cs typeface="+mn-cs"/>
            </a:endParaRPr>
          </a:p>
          <a:p>
            <a:pPr marL="502444" lvl="1" indent="-244079" defTabSz="685800">
              <a:spcBef>
                <a:spcPts val="0"/>
              </a:spcBef>
              <a:buClr>
                <a:srgbClr val="3333CC"/>
              </a:buClr>
              <a:buSzTx/>
              <a:buFont typeface="Wingdings 2" panose="05020102010507070707" pitchFamily="18" charset="2"/>
              <a:buChar char="P"/>
              <a:defRPr/>
            </a:pPr>
            <a:r>
              <a:rPr lang="en-US" sz="2400" dirty="0">
                <a:solidFill>
                  <a:srgbClr val="000000"/>
                </a:solidFill>
                <a:latin typeface="Gill Sans MT"/>
                <a:cs typeface="+mn-cs"/>
              </a:rPr>
              <a:t> </a:t>
            </a:r>
            <a:r>
              <a:rPr lang="en-US" sz="2400" dirty="0" err="1">
                <a:solidFill>
                  <a:srgbClr val="000000"/>
                </a:solidFill>
                <a:latin typeface="Gill Sans MT"/>
                <a:cs typeface="+mn-cs"/>
              </a:rPr>
              <a:t>Kindu</a:t>
            </a:r>
            <a:r>
              <a:rPr lang="en-US" sz="2400" dirty="0">
                <a:solidFill>
                  <a:srgbClr val="000000"/>
                </a:solidFill>
                <a:latin typeface="Gill Sans MT"/>
                <a:cs typeface="+mn-cs"/>
              </a:rPr>
              <a:t> et al (2016) found that LULC change from 1973 -2012</a:t>
            </a:r>
          </a:p>
          <a:p>
            <a:pPr marL="766763" lvl="2" indent="-263129" defTabSz="685800">
              <a:spcBef>
                <a:spcPts val="0"/>
              </a:spcBef>
              <a:buClr>
                <a:srgbClr val="00CC99"/>
              </a:buClr>
              <a:buSzTx/>
              <a:buFont typeface="Wingdings 2" panose="05020102010507070707" pitchFamily="18" charset="2"/>
              <a:buChar char="P"/>
              <a:defRPr/>
            </a:pPr>
            <a:r>
              <a:rPr lang="en-US" sz="2100" dirty="0">
                <a:solidFill>
                  <a:srgbClr val="000000"/>
                </a:solidFill>
                <a:latin typeface="Gill Sans MT"/>
                <a:cs typeface="+mn-cs"/>
              </a:rPr>
              <a:t>natural forests, grass lands  and woodlands decreased significantly </a:t>
            </a:r>
          </a:p>
          <a:p>
            <a:pPr marL="766763" lvl="2" indent="-263129" defTabSz="685800">
              <a:spcBef>
                <a:spcPts val="0"/>
              </a:spcBef>
              <a:buClr>
                <a:srgbClr val="00CC99"/>
              </a:buClr>
              <a:buSzTx/>
              <a:buFont typeface="Wingdings 2" panose="05020102010507070707" pitchFamily="18" charset="2"/>
              <a:buChar char="P"/>
              <a:defRPr/>
            </a:pPr>
            <a:r>
              <a:rPr lang="en-US" sz="2100" dirty="0">
                <a:solidFill>
                  <a:srgbClr val="000000"/>
                </a:solidFill>
                <a:latin typeface="Gill Sans MT"/>
                <a:cs typeface="+mn-cs"/>
              </a:rPr>
              <a:t>the area covered by settlement and cultivated land increased tremendously over the years </a:t>
            </a:r>
          </a:p>
          <a:p>
            <a:pPr marL="766763" lvl="2" indent="-263129" defTabSz="685800">
              <a:spcBef>
                <a:spcPts val="0"/>
              </a:spcBef>
              <a:buClr>
                <a:srgbClr val="00CC99"/>
              </a:buClr>
              <a:buSzTx/>
              <a:buFont typeface="Wingdings 2" panose="05020102010507070707" pitchFamily="18" charset="2"/>
              <a:buChar char="P"/>
              <a:defRPr/>
            </a:pPr>
            <a:r>
              <a:rPr lang="en-US" sz="2100" dirty="0">
                <a:solidFill>
                  <a:srgbClr val="000000"/>
                </a:solidFill>
                <a:latin typeface="Gill Sans MT"/>
                <a:cs typeface="+mn-cs"/>
              </a:rPr>
              <a:t>Tree patches and plantations also increased moderately </a:t>
            </a:r>
          </a:p>
          <a:p>
            <a:pPr marL="766763" lvl="2" indent="-263129" defTabSz="685800">
              <a:spcBef>
                <a:spcPts val="0"/>
              </a:spcBef>
              <a:buClr>
                <a:srgbClr val="00CC99"/>
              </a:buClr>
              <a:buSzTx/>
              <a:buFont typeface="Wingdings 2" panose="05020102010507070707" pitchFamily="18" charset="2"/>
              <a:buChar char="P"/>
              <a:defRPr/>
            </a:pPr>
            <a:r>
              <a:rPr lang="en-US" sz="2100" dirty="0">
                <a:solidFill>
                  <a:srgbClr val="000000"/>
                </a:solidFill>
                <a:latin typeface="Gill Sans MT"/>
                <a:cs typeface="+mn-cs"/>
              </a:rPr>
              <a:t>Water body decreased but not drastically </a:t>
            </a:r>
          </a:p>
          <a:p>
            <a:pPr marL="766763" lvl="2" indent="-263129" defTabSz="685800">
              <a:spcBef>
                <a:spcPts val="0"/>
              </a:spcBef>
              <a:buClr>
                <a:srgbClr val="00CC99"/>
              </a:buClr>
              <a:buSzTx/>
              <a:buFont typeface="Wingdings 2" panose="05020102010507070707" pitchFamily="18" charset="2"/>
              <a:buChar char="P"/>
              <a:defRPr/>
            </a:pPr>
            <a:endParaRPr lang="en-US" sz="2100" dirty="0">
              <a:solidFill>
                <a:srgbClr val="000000"/>
              </a:solidFill>
              <a:latin typeface="Gill Sans MT"/>
              <a:cs typeface="+mn-cs"/>
            </a:endParaRPr>
          </a:p>
          <a:p>
            <a:pPr marL="766763" lvl="2" indent="-263129" defTabSz="685800">
              <a:spcBef>
                <a:spcPts val="0"/>
              </a:spcBef>
              <a:buClr>
                <a:srgbClr val="00CC99"/>
              </a:buClr>
              <a:buSzTx/>
              <a:buFont typeface="Wingdings 2" panose="05020102010507070707" pitchFamily="18" charset="2"/>
              <a:buChar char="P"/>
              <a:defRPr/>
            </a:pPr>
            <a:endParaRPr lang="en-US" sz="2100" dirty="0">
              <a:solidFill>
                <a:srgbClr val="000000"/>
              </a:solidFill>
              <a:latin typeface="Gill Sans MT"/>
              <a:cs typeface="+mn-cs"/>
            </a:endParaRPr>
          </a:p>
          <a:p>
            <a:pPr marL="502444" lvl="1" indent="-244079" defTabSz="685800">
              <a:spcBef>
                <a:spcPts val="0"/>
              </a:spcBef>
              <a:buClr>
                <a:srgbClr val="3333CC"/>
              </a:buClr>
              <a:buSzTx/>
              <a:buFont typeface="Wingdings 2" panose="05020102010507070707" pitchFamily="18" charset="2"/>
              <a:buChar char="P"/>
              <a:defRPr/>
            </a:pPr>
            <a:endParaRPr lang="en-US" sz="2400" dirty="0">
              <a:solidFill>
                <a:srgbClr val="000000"/>
              </a:solidFill>
              <a:latin typeface="Gill Sans MT"/>
              <a:cs typeface="+mn-cs"/>
            </a:endParaRPr>
          </a:p>
        </p:txBody>
      </p:sp>
      <p:sp>
        <p:nvSpPr>
          <p:cNvPr id="48131" name="Rectangle 2"/>
          <p:cNvSpPr>
            <a:spLocks noGrp="1" noChangeArrowheads="1"/>
          </p:cNvSpPr>
          <p:nvPr>
            <p:ph type="title"/>
          </p:nvPr>
        </p:nvSpPr>
        <p:spPr>
          <a:xfrm>
            <a:off x="1360886" y="1131095"/>
            <a:ext cx="6359128" cy="473869"/>
          </a:xfrm>
        </p:spPr>
        <p:txBody>
          <a:bodyPr>
            <a:normAutofit fontScale="90000"/>
          </a:bodyPr>
          <a:lstStyle/>
          <a:p>
            <a:pPr>
              <a:defRPr/>
            </a:pPr>
            <a:r>
              <a:rPr lang="en-US" altLang="en-US" dirty="0">
                <a:sym typeface="Wingdings 2" panose="05020102010507070707" pitchFamily="18" charset="2"/>
              </a:rPr>
              <a:t>Case studies and findings from Ethiopia </a:t>
            </a:r>
            <a:endParaRPr lang="fr-FR" altLang="en-US" dirty="0"/>
          </a:p>
        </p:txBody>
      </p:sp>
      <p:sp>
        <p:nvSpPr>
          <p:cNvPr id="58372" name="Rectangle 2"/>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
        <p:nvSpPr>
          <p:cNvPr id="58373" name="Rectangle 4"/>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
        <p:nvSpPr>
          <p:cNvPr id="58374" name="Rectangle 6"/>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
        <p:nvSpPr>
          <p:cNvPr id="58375" name="Rectangle 2"/>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
        <p:nvSpPr>
          <p:cNvPr id="58376" name="Rectangle 2"/>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
        <p:nvSpPr>
          <p:cNvPr id="58377" name="Rectangle 4"/>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
        <p:nvSpPr>
          <p:cNvPr id="58378" name="Rectangle 6"/>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Tree>
  </p:cSld>
  <p:clrMapOvr>
    <a:masterClrMapping/>
  </p:clrMapOvr>
  <p:transition>
    <p:cut/>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ChangeArrowheads="1"/>
          </p:cNvSpPr>
          <p:nvPr/>
        </p:nvSpPr>
        <p:spPr bwMode="auto">
          <a:xfrm>
            <a:off x="1259681" y="1595439"/>
            <a:ext cx="6640116" cy="4218385"/>
          </a:xfrm>
          <a:prstGeom prst="rect">
            <a:avLst/>
          </a:prstGeom>
          <a:noFill/>
          <a:ln>
            <a:noFill/>
          </a:ln>
          <a:extLst/>
        </p:spPr>
        <p:txBody>
          <a:bodyPr/>
          <a:lstStyle>
            <a:lvl1pPr marL="342900" indent="-3429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669925" indent="-3254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022350" indent="-3508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257175" indent="-257175" defTabSz="685800">
              <a:lnSpc>
                <a:spcPct val="125000"/>
              </a:lnSpc>
              <a:spcBef>
                <a:spcPct val="55000"/>
              </a:spcBef>
              <a:buClr>
                <a:srgbClr val="00CC99"/>
              </a:buClr>
              <a:buSzTx/>
              <a:buNone/>
              <a:defRPr/>
            </a:pPr>
            <a:endParaRPr lang="en-US" altLang="en-US" sz="2100" dirty="0">
              <a:solidFill>
                <a:srgbClr val="000000"/>
              </a:solidFill>
              <a:latin typeface="Gill Sans MT"/>
              <a:cs typeface="+mn-cs"/>
            </a:endParaRPr>
          </a:p>
          <a:p>
            <a:pPr marL="502444" lvl="1" indent="-244079" defTabSz="685800">
              <a:lnSpc>
                <a:spcPct val="125000"/>
              </a:lnSpc>
              <a:spcBef>
                <a:spcPct val="55000"/>
              </a:spcBef>
              <a:buClr>
                <a:srgbClr val="3333CC"/>
              </a:buClr>
              <a:buSzTx/>
              <a:buFont typeface="Wingdings 2" panose="05020102010507070707" pitchFamily="18" charset="2"/>
              <a:buChar char="P"/>
              <a:defRPr/>
            </a:pPr>
            <a:r>
              <a:rPr lang="en-US" sz="2100" dirty="0">
                <a:solidFill>
                  <a:srgbClr val="000000"/>
                </a:solidFill>
                <a:latin typeface="Gill Sans MT"/>
                <a:cs typeface="+mn-cs"/>
              </a:rPr>
              <a:t> ESV between 1973 -2012</a:t>
            </a:r>
          </a:p>
          <a:p>
            <a:pPr marL="766763" lvl="2" indent="-263129" defTabSz="685800">
              <a:lnSpc>
                <a:spcPct val="125000"/>
              </a:lnSpc>
              <a:spcBef>
                <a:spcPct val="55000"/>
              </a:spcBef>
              <a:buClr>
                <a:srgbClr val="00CC99"/>
              </a:buClr>
              <a:buSzTx/>
              <a:buFont typeface="Wingdings 2" panose="05020102010507070707" pitchFamily="18" charset="2"/>
              <a:buChar char="P"/>
              <a:defRPr/>
            </a:pPr>
            <a:r>
              <a:rPr lang="en-US" sz="2100" dirty="0">
                <a:solidFill>
                  <a:srgbClr val="000000"/>
                </a:solidFill>
                <a:latin typeface="Gill Sans MT"/>
                <a:cs typeface="+mn-cs"/>
              </a:rPr>
              <a:t> Total loss of US$ 45.9 million</a:t>
            </a:r>
          </a:p>
          <a:p>
            <a:pPr marL="766763" lvl="2" indent="-263129" defTabSz="685800">
              <a:lnSpc>
                <a:spcPct val="125000"/>
              </a:lnSpc>
              <a:spcBef>
                <a:spcPct val="55000"/>
              </a:spcBef>
              <a:buClr>
                <a:srgbClr val="00CC99"/>
              </a:buClr>
              <a:buSzTx/>
              <a:buFont typeface="Wingdings 2" panose="05020102010507070707" pitchFamily="18" charset="2"/>
              <a:buChar char="P"/>
              <a:defRPr/>
            </a:pPr>
            <a:r>
              <a:rPr lang="en-US" sz="2100" dirty="0">
                <a:solidFill>
                  <a:srgbClr val="000000"/>
                </a:solidFill>
                <a:latin typeface="Gill Sans MT"/>
                <a:cs typeface="+mn-cs"/>
              </a:rPr>
              <a:t>ESVs revealed a significant reduction of the total values over the study period due to the drastic reduction of natural forest, wood land and grass lands which represents the highest proportion </a:t>
            </a:r>
          </a:p>
          <a:p>
            <a:pPr marL="766763" lvl="2" indent="-263129" defTabSz="685800">
              <a:lnSpc>
                <a:spcPct val="125000"/>
              </a:lnSpc>
              <a:spcBef>
                <a:spcPct val="55000"/>
              </a:spcBef>
              <a:buClr>
                <a:srgbClr val="00CC99"/>
              </a:buClr>
              <a:buSzTx/>
              <a:buFont typeface="Wingdings 2" panose="05020102010507070707" pitchFamily="18" charset="2"/>
              <a:buChar char="P"/>
              <a:defRPr/>
            </a:pPr>
            <a:r>
              <a:rPr lang="en-US" sz="2100" dirty="0">
                <a:solidFill>
                  <a:srgbClr val="000000"/>
                </a:solidFill>
                <a:latin typeface="Gill Sans MT"/>
                <a:cs typeface="+mn-cs"/>
              </a:rPr>
              <a:t>Individual ecosystem services decreased </a:t>
            </a:r>
          </a:p>
          <a:p>
            <a:pPr marL="766763" lvl="2" indent="-263129" defTabSz="685800">
              <a:lnSpc>
                <a:spcPct val="125000"/>
              </a:lnSpc>
              <a:spcBef>
                <a:spcPct val="55000"/>
              </a:spcBef>
              <a:buClr>
                <a:srgbClr val="00CC99"/>
              </a:buClr>
              <a:buSzTx/>
              <a:buFont typeface="Wingdings 2" panose="05020102010507070707" pitchFamily="18" charset="2"/>
              <a:buChar char="P"/>
              <a:defRPr/>
            </a:pPr>
            <a:endParaRPr lang="en-US" sz="2100" dirty="0">
              <a:solidFill>
                <a:srgbClr val="000000"/>
              </a:solidFill>
              <a:latin typeface="Gill Sans MT"/>
              <a:cs typeface="+mn-cs"/>
            </a:endParaRPr>
          </a:p>
          <a:p>
            <a:pPr marL="766763" lvl="2" indent="-263129" defTabSz="685800">
              <a:lnSpc>
                <a:spcPct val="125000"/>
              </a:lnSpc>
              <a:spcBef>
                <a:spcPct val="55000"/>
              </a:spcBef>
              <a:buClr>
                <a:srgbClr val="00CC99"/>
              </a:buClr>
              <a:buSzTx/>
              <a:buFont typeface="Wingdings 2" panose="05020102010507070707" pitchFamily="18" charset="2"/>
              <a:buChar char="P"/>
              <a:defRPr/>
            </a:pPr>
            <a:endParaRPr lang="en-US" sz="2100" dirty="0">
              <a:solidFill>
                <a:srgbClr val="000000"/>
              </a:solidFill>
              <a:latin typeface="Gill Sans MT"/>
              <a:cs typeface="+mn-cs"/>
            </a:endParaRPr>
          </a:p>
          <a:p>
            <a:pPr marL="502444" lvl="1" indent="-244079" defTabSz="685800">
              <a:lnSpc>
                <a:spcPct val="125000"/>
              </a:lnSpc>
              <a:spcBef>
                <a:spcPct val="55000"/>
              </a:spcBef>
              <a:buClr>
                <a:srgbClr val="3333CC"/>
              </a:buClr>
              <a:buSzTx/>
              <a:buFont typeface="Wingdings 2" panose="05020102010507070707" pitchFamily="18" charset="2"/>
              <a:buChar char="P"/>
              <a:defRPr/>
            </a:pPr>
            <a:endParaRPr lang="en-US" sz="2100" dirty="0">
              <a:solidFill>
                <a:srgbClr val="000000"/>
              </a:solidFill>
              <a:latin typeface="Gill Sans MT"/>
              <a:cs typeface="+mn-cs"/>
            </a:endParaRPr>
          </a:p>
        </p:txBody>
      </p:sp>
      <p:sp>
        <p:nvSpPr>
          <p:cNvPr id="48131" name="Rectangle 2"/>
          <p:cNvSpPr>
            <a:spLocks noGrp="1" noChangeArrowheads="1"/>
          </p:cNvSpPr>
          <p:nvPr>
            <p:ph type="title"/>
          </p:nvPr>
        </p:nvSpPr>
        <p:spPr>
          <a:xfrm>
            <a:off x="1360886" y="1131095"/>
            <a:ext cx="6359128" cy="473869"/>
          </a:xfrm>
        </p:spPr>
        <p:txBody>
          <a:bodyPr>
            <a:normAutofit fontScale="90000"/>
          </a:bodyPr>
          <a:lstStyle/>
          <a:p>
            <a:pPr>
              <a:defRPr/>
            </a:pPr>
            <a:r>
              <a:rPr lang="en-US" altLang="en-US" dirty="0">
                <a:sym typeface="Wingdings 2" panose="05020102010507070707" pitchFamily="18" charset="2"/>
              </a:rPr>
              <a:t>Case studies and findings from Ethiopia </a:t>
            </a:r>
            <a:endParaRPr lang="fr-FR" altLang="en-US" dirty="0"/>
          </a:p>
        </p:txBody>
      </p:sp>
      <p:sp>
        <p:nvSpPr>
          <p:cNvPr id="59396" name="Rectangle 2"/>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
        <p:nvSpPr>
          <p:cNvPr id="59397" name="Rectangle 4"/>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
        <p:nvSpPr>
          <p:cNvPr id="59398" name="Rectangle 6"/>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
        <p:nvSpPr>
          <p:cNvPr id="59399" name="Rectangle 2"/>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
        <p:nvSpPr>
          <p:cNvPr id="59400" name="Rectangle 2"/>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
        <p:nvSpPr>
          <p:cNvPr id="59401" name="Rectangle 4"/>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
        <p:nvSpPr>
          <p:cNvPr id="59402" name="Rectangle 6"/>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Tree>
  </p:cSld>
  <p:clrMapOvr>
    <a:masterClrMapping/>
  </p:clrMapOvr>
  <p:transition>
    <p:cut/>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ChangeArrowheads="1"/>
          </p:cNvSpPr>
          <p:nvPr/>
        </p:nvSpPr>
        <p:spPr bwMode="auto">
          <a:xfrm>
            <a:off x="1259681" y="1595439"/>
            <a:ext cx="6640116" cy="4218385"/>
          </a:xfrm>
          <a:prstGeom prst="rect">
            <a:avLst/>
          </a:prstGeom>
          <a:noFill/>
          <a:ln>
            <a:noFill/>
          </a:ln>
          <a:extLst/>
        </p:spPr>
        <p:txBody>
          <a:bodyPr/>
          <a:lstStyle>
            <a:lvl1pPr marL="342900" indent="-3429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669925" indent="-3254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022350" indent="-3508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257175" indent="-257175" defTabSz="685800">
              <a:spcBef>
                <a:spcPts val="0"/>
              </a:spcBef>
              <a:buClr>
                <a:srgbClr val="00CC99"/>
              </a:buClr>
              <a:buSzTx/>
              <a:buNone/>
              <a:defRPr/>
            </a:pPr>
            <a:endParaRPr lang="en-US" altLang="en-US" sz="2100" dirty="0">
              <a:solidFill>
                <a:srgbClr val="000000"/>
              </a:solidFill>
              <a:latin typeface="Gill Sans MT"/>
              <a:cs typeface="+mn-cs"/>
            </a:endParaRPr>
          </a:p>
          <a:p>
            <a:pPr marL="502444" lvl="1" indent="-244079" defTabSz="685800">
              <a:spcBef>
                <a:spcPts val="0"/>
              </a:spcBef>
              <a:buClr>
                <a:srgbClr val="3333CC"/>
              </a:buClr>
              <a:buSzTx/>
              <a:buFont typeface="Wingdings 2" panose="05020102010507070707" pitchFamily="18" charset="2"/>
              <a:buChar char="P"/>
              <a:defRPr/>
            </a:pPr>
            <a:r>
              <a:rPr lang="en-US" sz="2100" dirty="0" err="1">
                <a:solidFill>
                  <a:srgbClr val="000000"/>
                </a:solidFill>
                <a:latin typeface="Gill Sans MT"/>
                <a:cs typeface="+mn-cs"/>
              </a:rPr>
              <a:t>Tolessa</a:t>
            </a:r>
            <a:r>
              <a:rPr lang="en-US" sz="2100" dirty="0">
                <a:solidFill>
                  <a:srgbClr val="000000"/>
                </a:solidFill>
                <a:latin typeface="Gill Sans MT"/>
                <a:cs typeface="+mn-cs"/>
              </a:rPr>
              <a:t> et al (2016) found LULC change from 1973 -2014</a:t>
            </a:r>
          </a:p>
          <a:p>
            <a:pPr marL="766763" lvl="2" indent="-263129" defTabSz="685800">
              <a:spcBef>
                <a:spcPts val="0"/>
              </a:spcBef>
              <a:buClr>
                <a:srgbClr val="00CC99"/>
              </a:buClr>
              <a:buSzTx/>
              <a:buFont typeface="Wingdings 2" panose="05020102010507070707" pitchFamily="18" charset="2"/>
              <a:buChar char="P"/>
              <a:defRPr/>
            </a:pPr>
            <a:r>
              <a:rPr lang="en-US" sz="2100" dirty="0">
                <a:solidFill>
                  <a:srgbClr val="000000"/>
                </a:solidFill>
                <a:latin typeface="Gill Sans MT"/>
                <a:cs typeface="+mn-cs"/>
              </a:rPr>
              <a:t>Forests, grass lands  and shrub lands decreased significantly</a:t>
            </a:r>
          </a:p>
          <a:p>
            <a:pPr marL="766763" lvl="2" indent="-263129" defTabSz="685800">
              <a:spcBef>
                <a:spcPts val="0"/>
              </a:spcBef>
              <a:buClr>
                <a:srgbClr val="00CC99"/>
              </a:buClr>
              <a:buSzTx/>
              <a:buFont typeface="Wingdings 2" panose="05020102010507070707" pitchFamily="18" charset="2"/>
              <a:buChar char="P"/>
              <a:defRPr/>
            </a:pPr>
            <a:r>
              <a:rPr lang="en-US" sz="2100" dirty="0">
                <a:solidFill>
                  <a:srgbClr val="000000"/>
                </a:solidFill>
                <a:latin typeface="Gill Sans MT"/>
                <a:cs typeface="+mn-cs"/>
              </a:rPr>
              <a:t>Settlement and cultivated land increased over the years</a:t>
            </a:r>
          </a:p>
          <a:p>
            <a:pPr marL="766763" lvl="2" indent="-263129" defTabSz="685800">
              <a:spcBef>
                <a:spcPts val="0"/>
              </a:spcBef>
              <a:buClr>
                <a:srgbClr val="00CC99"/>
              </a:buClr>
              <a:buSzTx/>
              <a:buFont typeface="Wingdings 2" panose="05020102010507070707" pitchFamily="18" charset="2"/>
              <a:buChar char="P"/>
              <a:defRPr/>
            </a:pPr>
            <a:r>
              <a:rPr lang="en-US" sz="2100" dirty="0">
                <a:solidFill>
                  <a:srgbClr val="000000"/>
                </a:solidFill>
                <a:latin typeface="Gill Sans MT"/>
                <a:cs typeface="+mn-cs"/>
              </a:rPr>
              <a:t>Bare land showed an increased at first (1973-1984), then decreased (1984-2001), increased (2001-2014), overall decreased (1973-2014). So, it did not show a </a:t>
            </a:r>
            <a:r>
              <a:rPr lang="en-US" sz="2100">
                <a:solidFill>
                  <a:srgbClr val="000000"/>
                </a:solidFill>
                <a:latin typeface="Gill Sans MT"/>
                <a:cs typeface="+mn-cs"/>
              </a:rPr>
              <a:t>consistent trend.  </a:t>
            </a:r>
            <a:endParaRPr lang="en-US" sz="2100" dirty="0">
              <a:solidFill>
                <a:srgbClr val="000000"/>
              </a:solidFill>
              <a:latin typeface="Gill Sans MT"/>
              <a:cs typeface="+mn-cs"/>
            </a:endParaRPr>
          </a:p>
          <a:p>
            <a:pPr marL="766763" lvl="2" indent="-263129" defTabSz="685800">
              <a:spcBef>
                <a:spcPts val="0"/>
              </a:spcBef>
              <a:buClr>
                <a:srgbClr val="00CC99"/>
              </a:buClr>
              <a:buSzTx/>
              <a:buFont typeface="Wingdings 2" panose="05020102010507070707" pitchFamily="18" charset="2"/>
              <a:buChar char="P"/>
              <a:defRPr/>
            </a:pPr>
            <a:endParaRPr lang="en-US" sz="2100" dirty="0">
              <a:solidFill>
                <a:srgbClr val="000000"/>
              </a:solidFill>
              <a:latin typeface="Gill Sans MT"/>
              <a:cs typeface="+mn-cs"/>
            </a:endParaRPr>
          </a:p>
          <a:p>
            <a:pPr marL="766763" lvl="2" indent="-263129" defTabSz="685800">
              <a:spcBef>
                <a:spcPts val="0"/>
              </a:spcBef>
              <a:buClr>
                <a:srgbClr val="00CC99"/>
              </a:buClr>
              <a:buSzTx/>
              <a:buFont typeface="Wingdings 2" panose="05020102010507070707" pitchFamily="18" charset="2"/>
              <a:buChar char="P"/>
              <a:defRPr/>
            </a:pPr>
            <a:endParaRPr lang="en-US" sz="2100" dirty="0">
              <a:solidFill>
                <a:srgbClr val="000000"/>
              </a:solidFill>
              <a:latin typeface="Gill Sans MT"/>
              <a:cs typeface="+mn-cs"/>
            </a:endParaRPr>
          </a:p>
          <a:p>
            <a:pPr marL="502444" lvl="1" indent="-244079" defTabSz="685800">
              <a:spcBef>
                <a:spcPts val="0"/>
              </a:spcBef>
              <a:buClr>
                <a:srgbClr val="3333CC"/>
              </a:buClr>
              <a:buSzTx/>
              <a:buFont typeface="Wingdings 2" panose="05020102010507070707" pitchFamily="18" charset="2"/>
              <a:buChar char="P"/>
              <a:defRPr/>
            </a:pPr>
            <a:endParaRPr lang="en-US" sz="2100" dirty="0">
              <a:solidFill>
                <a:srgbClr val="000000"/>
              </a:solidFill>
              <a:latin typeface="Gill Sans MT"/>
              <a:cs typeface="+mn-cs"/>
            </a:endParaRPr>
          </a:p>
        </p:txBody>
      </p:sp>
      <p:sp>
        <p:nvSpPr>
          <p:cNvPr id="48131" name="Rectangle 2"/>
          <p:cNvSpPr>
            <a:spLocks noGrp="1" noChangeArrowheads="1"/>
          </p:cNvSpPr>
          <p:nvPr>
            <p:ph type="title"/>
          </p:nvPr>
        </p:nvSpPr>
        <p:spPr>
          <a:xfrm>
            <a:off x="1360886" y="1131095"/>
            <a:ext cx="6359128" cy="473869"/>
          </a:xfrm>
        </p:spPr>
        <p:txBody>
          <a:bodyPr>
            <a:normAutofit fontScale="90000"/>
          </a:bodyPr>
          <a:lstStyle/>
          <a:p>
            <a:pPr>
              <a:defRPr/>
            </a:pPr>
            <a:r>
              <a:rPr lang="en-US" altLang="en-US" dirty="0">
                <a:sym typeface="Wingdings 2" panose="05020102010507070707" pitchFamily="18" charset="2"/>
              </a:rPr>
              <a:t>Case studies and findings from Ethiopia </a:t>
            </a:r>
            <a:endParaRPr lang="fr-FR" altLang="en-US" dirty="0"/>
          </a:p>
        </p:txBody>
      </p:sp>
      <p:sp>
        <p:nvSpPr>
          <p:cNvPr id="60420" name="Rectangle 2"/>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
        <p:nvSpPr>
          <p:cNvPr id="60421" name="Rectangle 4"/>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
        <p:nvSpPr>
          <p:cNvPr id="60422" name="Rectangle 6"/>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
        <p:nvSpPr>
          <p:cNvPr id="60423" name="Rectangle 2"/>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
        <p:nvSpPr>
          <p:cNvPr id="60424" name="Rectangle 2"/>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
        <p:nvSpPr>
          <p:cNvPr id="60425" name="Rectangle 4"/>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
        <p:nvSpPr>
          <p:cNvPr id="60426" name="Rectangle 6"/>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Tree>
  </p:cSld>
  <p:clrMapOvr>
    <a:masterClrMapping/>
  </p:clrMapOvr>
  <p:transition>
    <p:cut/>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ChangeArrowheads="1"/>
          </p:cNvSpPr>
          <p:nvPr/>
        </p:nvSpPr>
        <p:spPr bwMode="auto">
          <a:xfrm>
            <a:off x="1259681" y="1595439"/>
            <a:ext cx="6640116" cy="4218385"/>
          </a:xfrm>
          <a:prstGeom prst="rect">
            <a:avLst/>
          </a:prstGeom>
          <a:noFill/>
          <a:ln>
            <a:noFill/>
          </a:ln>
          <a:extLst/>
        </p:spPr>
        <p:txBody>
          <a:bodyPr/>
          <a:lstStyle>
            <a:lvl1pPr marL="342900" indent="-3429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669925" indent="-3254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022350" indent="-3508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257175" indent="-257175" defTabSz="685800">
              <a:lnSpc>
                <a:spcPct val="125000"/>
              </a:lnSpc>
              <a:spcBef>
                <a:spcPct val="55000"/>
              </a:spcBef>
              <a:buClr>
                <a:srgbClr val="00CC99"/>
              </a:buClr>
              <a:buSzTx/>
              <a:buNone/>
              <a:defRPr/>
            </a:pPr>
            <a:endParaRPr lang="en-US" altLang="en-US" sz="2100" dirty="0">
              <a:solidFill>
                <a:srgbClr val="000000"/>
              </a:solidFill>
              <a:latin typeface="Gill Sans MT"/>
              <a:cs typeface="+mn-cs"/>
            </a:endParaRPr>
          </a:p>
          <a:p>
            <a:pPr marL="502444" lvl="1" indent="-244079" defTabSz="685800">
              <a:lnSpc>
                <a:spcPct val="125000"/>
              </a:lnSpc>
              <a:spcBef>
                <a:spcPct val="55000"/>
              </a:spcBef>
              <a:buClr>
                <a:srgbClr val="3333CC"/>
              </a:buClr>
              <a:buSzTx/>
              <a:buFont typeface="Wingdings 2" panose="05020102010507070707" pitchFamily="18" charset="2"/>
              <a:buChar char="P"/>
              <a:defRPr/>
            </a:pPr>
            <a:r>
              <a:rPr lang="en-US" sz="2100" dirty="0">
                <a:solidFill>
                  <a:srgbClr val="000000"/>
                </a:solidFill>
                <a:latin typeface="Gill Sans MT"/>
                <a:cs typeface="+mn-cs"/>
              </a:rPr>
              <a:t>ESV between 1973 -2014</a:t>
            </a:r>
          </a:p>
          <a:p>
            <a:pPr marL="766763" lvl="2" indent="-263129" defTabSz="685800">
              <a:lnSpc>
                <a:spcPct val="125000"/>
              </a:lnSpc>
              <a:spcBef>
                <a:spcPct val="55000"/>
              </a:spcBef>
              <a:buClr>
                <a:srgbClr val="00CC99"/>
              </a:buClr>
              <a:buSzTx/>
              <a:buFont typeface="Wingdings 2" panose="05020102010507070707" pitchFamily="18" charset="2"/>
              <a:buChar char="P"/>
              <a:defRPr/>
            </a:pPr>
            <a:r>
              <a:rPr lang="en-US" sz="2100" dirty="0">
                <a:solidFill>
                  <a:srgbClr val="000000"/>
                </a:solidFill>
                <a:latin typeface="Gill Sans MT"/>
                <a:cs typeface="+mn-cs"/>
              </a:rPr>
              <a:t>Net ESV reduced by 68% (US$ 36.3 million )</a:t>
            </a:r>
          </a:p>
          <a:p>
            <a:pPr marL="766763" lvl="2" indent="-263129" defTabSz="685800">
              <a:lnSpc>
                <a:spcPct val="125000"/>
              </a:lnSpc>
              <a:spcBef>
                <a:spcPct val="55000"/>
              </a:spcBef>
              <a:buClr>
                <a:srgbClr val="00CC99"/>
              </a:buClr>
              <a:buSzTx/>
              <a:buFont typeface="Wingdings 2" panose="05020102010507070707" pitchFamily="18" charset="2"/>
              <a:buChar char="P"/>
              <a:defRPr/>
            </a:pPr>
            <a:r>
              <a:rPr lang="en-US" sz="2100" dirty="0">
                <a:solidFill>
                  <a:srgbClr val="000000"/>
                </a:solidFill>
                <a:latin typeface="Gill Sans MT"/>
                <a:cs typeface="+mn-cs"/>
              </a:rPr>
              <a:t>The main cause of this reduction was reduction in forest and shrub land</a:t>
            </a:r>
          </a:p>
          <a:p>
            <a:pPr marL="766763" lvl="2" indent="-263129" defTabSz="685800">
              <a:lnSpc>
                <a:spcPct val="125000"/>
              </a:lnSpc>
              <a:spcBef>
                <a:spcPct val="55000"/>
              </a:spcBef>
              <a:buClr>
                <a:srgbClr val="00CC99"/>
              </a:buClr>
              <a:buSzTx/>
              <a:buFont typeface="Wingdings 2" panose="05020102010507070707" pitchFamily="18" charset="2"/>
              <a:buChar char="P"/>
              <a:defRPr/>
            </a:pPr>
            <a:r>
              <a:rPr lang="en-US" sz="2100" dirty="0">
                <a:solidFill>
                  <a:srgbClr val="000000"/>
                </a:solidFill>
                <a:latin typeface="Gill Sans MT"/>
                <a:cs typeface="+mn-cs"/>
              </a:rPr>
              <a:t>Supporting service reduced by 37.8%</a:t>
            </a:r>
          </a:p>
          <a:p>
            <a:pPr marL="766763" lvl="2" indent="-263129" defTabSz="685800">
              <a:lnSpc>
                <a:spcPct val="125000"/>
              </a:lnSpc>
              <a:spcBef>
                <a:spcPct val="55000"/>
              </a:spcBef>
              <a:buClr>
                <a:srgbClr val="00CC99"/>
              </a:buClr>
              <a:buSzTx/>
              <a:buFont typeface="Wingdings 2" panose="05020102010507070707" pitchFamily="18" charset="2"/>
              <a:buChar char="P"/>
              <a:defRPr/>
            </a:pPr>
            <a:endParaRPr lang="en-US" sz="2100" dirty="0">
              <a:solidFill>
                <a:srgbClr val="000000"/>
              </a:solidFill>
              <a:latin typeface="Gill Sans MT"/>
              <a:cs typeface="+mn-cs"/>
            </a:endParaRPr>
          </a:p>
          <a:p>
            <a:pPr marL="766763" lvl="2" indent="-263129" defTabSz="685800">
              <a:lnSpc>
                <a:spcPct val="125000"/>
              </a:lnSpc>
              <a:spcBef>
                <a:spcPct val="55000"/>
              </a:spcBef>
              <a:buClr>
                <a:srgbClr val="00CC99"/>
              </a:buClr>
              <a:buSzTx/>
              <a:buFont typeface="Wingdings 2" panose="05020102010507070707" pitchFamily="18" charset="2"/>
              <a:buChar char="P"/>
              <a:defRPr/>
            </a:pPr>
            <a:endParaRPr lang="en-US" sz="2100" dirty="0">
              <a:solidFill>
                <a:srgbClr val="000000"/>
              </a:solidFill>
              <a:latin typeface="Gill Sans MT"/>
              <a:cs typeface="+mn-cs"/>
            </a:endParaRPr>
          </a:p>
          <a:p>
            <a:pPr marL="766763" lvl="2" indent="-263129" defTabSz="685800">
              <a:lnSpc>
                <a:spcPct val="125000"/>
              </a:lnSpc>
              <a:spcBef>
                <a:spcPct val="55000"/>
              </a:spcBef>
              <a:buClr>
                <a:srgbClr val="00CC99"/>
              </a:buClr>
              <a:buSzTx/>
              <a:buFont typeface="Wingdings 2" panose="05020102010507070707" pitchFamily="18" charset="2"/>
              <a:buChar char="P"/>
              <a:defRPr/>
            </a:pPr>
            <a:endParaRPr lang="en-US" sz="2100" dirty="0">
              <a:solidFill>
                <a:srgbClr val="000000"/>
              </a:solidFill>
              <a:latin typeface="Gill Sans MT"/>
              <a:cs typeface="+mn-cs"/>
            </a:endParaRPr>
          </a:p>
          <a:p>
            <a:pPr marL="766763" lvl="2" indent="-263129" defTabSz="685800">
              <a:lnSpc>
                <a:spcPct val="125000"/>
              </a:lnSpc>
              <a:spcBef>
                <a:spcPct val="55000"/>
              </a:spcBef>
              <a:buClr>
                <a:srgbClr val="00CC99"/>
              </a:buClr>
              <a:buSzTx/>
              <a:buFont typeface="Wingdings 2" panose="05020102010507070707" pitchFamily="18" charset="2"/>
              <a:buChar char="P"/>
              <a:defRPr/>
            </a:pPr>
            <a:endParaRPr lang="en-US" sz="2100" dirty="0">
              <a:solidFill>
                <a:srgbClr val="000000"/>
              </a:solidFill>
              <a:latin typeface="Gill Sans MT"/>
              <a:cs typeface="+mn-cs"/>
            </a:endParaRPr>
          </a:p>
          <a:p>
            <a:pPr marL="502444" lvl="1" indent="-244079" defTabSz="685800">
              <a:lnSpc>
                <a:spcPct val="125000"/>
              </a:lnSpc>
              <a:spcBef>
                <a:spcPct val="55000"/>
              </a:spcBef>
              <a:buClr>
                <a:srgbClr val="3333CC"/>
              </a:buClr>
              <a:buSzTx/>
              <a:buFont typeface="Wingdings 2" panose="05020102010507070707" pitchFamily="18" charset="2"/>
              <a:buChar char="P"/>
              <a:defRPr/>
            </a:pPr>
            <a:endParaRPr lang="en-US" sz="2100" dirty="0">
              <a:solidFill>
                <a:srgbClr val="000000"/>
              </a:solidFill>
              <a:latin typeface="Gill Sans MT"/>
              <a:cs typeface="+mn-cs"/>
            </a:endParaRPr>
          </a:p>
        </p:txBody>
      </p:sp>
      <p:sp>
        <p:nvSpPr>
          <p:cNvPr id="48131" name="Rectangle 2"/>
          <p:cNvSpPr>
            <a:spLocks noGrp="1" noChangeArrowheads="1"/>
          </p:cNvSpPr>
          <p:nvPr>
            <p:ph type="title"/>
          </p:nvPr>
        </p:nvSpPr>
        <p:spPr>
          <a:xfrm>
            <a:off x="1360886" y="1131095"/>
            <a:ext cx="6359128" cy="473869"/>
          </a:xfrm>
        </p:spPr>
        <p:txBody>
          <a:bodyPr>
            <a:normAutofit fontScale="90000"/>
          </a:bodyPr>
          <a:lstStyle/>
          <a:p>
            <a:pPr>
              <a:defRPr/>
            </a:pPr>
            <a:r>
              <a:rPr lang="en-US" altLang="en-US" dirty="0">
                <a:sym typeface="Wingdings 2" panose="05020102010507070707" pitchFamily="18" charset="2"/>
              </a:rPr>
              <a:t>Case studies and findings from Ethiopia </a:t>
            </a:r>
            <a:endParaRPr lang="fr-FR" altLang="en-US" dirty="0"/>
          </a:p>
        </p:txBody>
      </p:sp>
      <p:sp>
        <p:nvSpPr>
          <p:cNvPr id="61444" name="Rectangle 2"/>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
        <p:nvSpPr>
          <p:cNvPr id="61445" name="Rectangle 4"/>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
        <p:nvSpPr>
          <p:cNvPr id="61446" name="Rectangle 6"/>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
        <p:nvSpPr>
          <p:cNvPr id="61447" name="Rectangle 2"/>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
        <p:nvSpPr>
          <p:cNvPr id="61448" name="Rectangle 2"/>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
        <p:nvSpPr>
          <p:cNvPr id="61449" name="Rectangle 4"/>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
        <p:nvSpPr>
          <p:cNvPr id="61450" name="Rectangle 6"/>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Tree>
  </p:cSld>
  <p:clrMapOvr>
    <a:masterClrMapping/>
  </p:clrMapOvr>
  <p:transition>
    <p:cut/>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ChangeArrowheads="1"/>
          </p:cNvSpPr>
          <p:nvPr/>
        </p:nvSpPr>
        <p:spPr bwMode="auto">
          <a:xfrm>
            <a:off x="1259681" y="1595439"/>
            <a:ext cx="6523434" cy="4218385"/>
          </a:xfrm>
          <a:prstGeom prst="rect">
            <a:avLst/>
          </a:prstGeom>
          <a:noFill/>
          <a:ln>
            <a:noFill/>
          </a:ln>
          <a:extLst/>
        </p:spPr>
        <p:txBody>
          <a:bodyPr/>
          <a:lstStyle>
            <a:lvl1pPr marL="342900" indent="-3429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669925" indent="-3254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022350" indent="-3508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257175" indent="-257175" defTabSz="685800">
              <a:spcBef>
                <a:spcPts val="0"/>
              </a:spcBef>
              <a:buClr>
                <a:srgbClr val="00CC99"/>
              </a:buClr>
              <a:buSzTx/>
              <a:buNone/>
              <a:defRPr/>
            </a:pPr>
            <a:endParaRPr lang="en-US" altLang="en-US" sz="1500" dirty="0">
              <a:solidFill>
                <a:srgbClr val="000000"/>
              </a:solidFill>
              <a:latin typeface="Gill Sans MT"/>
              <a:cs typeface="+mn-cs"/>
            </a:endParaRPr>
          </a:p>
          <a:p>
            <a:pPr marL="257175" indent="-257175" defTabSz="685800">
              <a:spcBef>
                <a:spcPts val="0"/>
              </a:spcBef>
              <a:buClr>
                <a:srgbClr val="00CC99"/>
              </a:buClr>
              <a:buSzTx/>
              <a:buFont typeface="Wingdings 2" panose="05020102010507070707" pitchFamily="18" charset="2"/>
              <a:buChar char="P"/>
              <a:defRPr/>
            </a:pPr>
            <a:r>
              <a:rPr lang="en-US" sz="2400" dirty="0">
                <a:solidFill>
                  <a:srgbClr val="000000"/>
                </a:solidFill>
                <a:latin typeface="Gill Sans MT"/>
                <a:cs typeface="+mn-cs"/>
              </a:rPr>
              <a:t>Based on the above two case studies:</a:t>
            </a:r>
          </a:p>
          <a:p>
            <a:pPr marL="258365" lvl="1" indent="0" defTabSz="685800">
              <a:spcBef>
                <a:spcPts val="0"/>
              </a:spcBef>
              <a:buClr>
                <a:srgbClr val="3333CC"/>
              </a:buClr>
              <a:buSzTx/>
              <a:buNone/>
              <a:defRPr/>
            </a:pPr>
            <a:endParaRPr lang="en-US" sz="2400" dirty="0">
              <a:solidFill>
                <a:srgbClr val="000000"/>
              </a:solidFill>
              <a:latin typeface="Gill Sans MT"/>
              <a:cs typeface="+mn-cs"/>
            </a:endParaRPr>
          </a:p>
          <a:p>
            <a:pPr marL="502444" lvl="1" indent="-244079" algn="just" defTabSz="685800">
              <a:spcBef>
                <a:spcPts val="0"/>
              </a:spcBef>
              <a:buClr>
                <a:srgbClr val="3333CC"/>
              </a:buClr>
              <a:buSzTx/>
              <a:buFont typeface="Wingdings 2" panose="05020102010507070707" pitchFamily="18" charset="2"/>
              <a:buChar char="P"/>
              <a:defRPr/>
            </a:pPr>
            <a:r>
              <a:rPr lang="en-US" sz="2100" dirty="0">
                <a:solidFill>
                  <a:srgbClr val="000000"/>
                </a:solidFill>
                <a:latin typeface="Gill Sans MT"/>
                <a:cs typeface="+mn-cs"/>
              </a:rPr>
              <a:t>Forests, wood lands, shrub lands and grass lands are vital for integrity of ecosystems to provide the desired ecosystem service at landscape level.</a:t>
            </a:r>
          </a:p>
          <a:p>
            <a:pPr marL="502444" lvl="1" indent="-244079" algn="just" defTabSz="685800">
              <a:spcBef>
                <a:spcPts val="0"/>
              </a:spcBef>
              <a:buClr>
                <a:srgbClr val="3333CC"/>
              </a:buClr>
              <a:buSzTx/>
              <a:buFont typeface="Wingdings 2" panose="05020102010507070707" pitchFamily="18" charset="2"/>
              <a:buChar char="P"/>
              <a:defRPr/>
            </a:pPr>
            <a:endParaRPr lang="en-US" sz="2100" dirty="0">
              <a:solidFill>
                <a:srgbClr val="000000"/>
              </a:solidFill>
              <a:latin typeface="Gill Sans MT"/>
              <a:cs typeface="+mn-cs"/>
            </a:endParaRPr>
          </a:p>
          <a:p>
            <a:pPr marL="502444" lvl="1" indent="-244079" algn="just" defTabSz="685800">
              <a:spcBef>
                <a:spcPts val="0"/>
              </a:spcBef>
              <a:buClr>
                <a:srgbClr val="3333CC"/>
              </a:buClr>
              <a:buSzTx/>
              <a:buFont typeface="Wingdings 2" panose="05020102010507070707" pitchFamily="18" charset="2"/>
              <a:buChar char="P"/>
              <a:defRPr/>
            </a:pPr>
            <a:r>
              <a:rPr lang="en-US" sz="2100" dirty="0">
                <a:solidFill>
                  <a:srgbClr val="000000"/>
                </a:solidFill>
                <a:latin typeface="Gill Sans MT"/>
                <a:cs typeface="+mn-cs"/>
              </a:rPr>
              <a:t>Payment for ecosystem services (PES) shall be </a:t>
            </a:r>
            <a:r>
              <a:rPr lang="en-US" sz="2100" u="sng" dirty="0">
                <a:solidFill>
                  <a:srgbClr val="000000"/>
                </a:solidFill>
                <a:latin typeface="Gill Sans MT"/>
                <a:cs typeface="+mn-cs"/>
              </a:rPr>
              <a:t>devised</a:t>
            </a:r>
            <a:r>
              <a:rPr lang="en-US" sz="2100" dirty="0">
                <a:solidFill>
                  <a:srgbClr val="000000"/>
                </a:solidFill>
                <a:latin typeface="Gill Sans MT"/>
                <a:cs typeface="+mn-cs"/>
              </a:rPr>
              <a:t> to protect the existing resources and developing a new one.</a:t>
            </a:r>
          </a:p>
          <a:p>
            <a:pPr marL="766763" lvl="2" indent="-263129" defTabSz="685800">
              <a:spcBef>
                <a:spcPts val="0"/>
              </a:spcBef>
              <a:buClr>
                <a:srgbClr val="00CC99"/>
              </a:buClr>
              <a:buSzTx/>
              <a:buFont typeface="Wingdings 2" panose="05020102010507070707" pitchFamily="18" charset="2"/>
              <a:buChar char="P"/>
              <a:defRPr/>
            </a:pPr>
            <a:endParaRPr lang="en-US" sz="1800" dirty="0">
              <a:solidFill>
                <a:srgbClr val="000000"/>
              </a:solidFill>
              <a:latin typeface="Gill Sans MT"/>
              <a:cs typeface="+mn-cs"/>
            </a:endParaRPr>
          </a:p>
          <a:p>
            <a:pPr marL="766763" lvl="2" indent="-263129" defTabSz="685800">
              <a:spcBef>
                <a:spcPts val="0"/>
              </a:spcBef>
              <a:buClr>
                <a:srgbClr val="00CC99"/>
              </a:buClr>
              <a:buSzTx/>
              <a:buFont typeface="Wingdings 2" panose="05020102010507070707" pitchFamily="18" charset="2"/>
              <a:buChar char="P"/>
              <a:defRPr/>
            </a:pPr>
            <a:endParaRPr lang="en-US" sz="2100" dirty="0">
              <a:solidFill>
                <a:srgbClr val="000000"/>
              </a:solidFill>
              <a:latin typeface="Gill Sans MT"/>
              <a:cs typeface="+mn-cs"/>
            </a:endParaRPr>
          </a:p>
          <a:p>
            <a:pPr marL="502444" lvl="1" indent="-244079" defTabSz="685800">
              <a:spcBef>
                <a:spcPts val="0"/>
              </a:spcBef>
              <a:buClr>
                <a:srgbClr val="3333CC"/>
              </a:buClr>
              <a:buSzTx/>
              <a:buFont typeface="Wingdings 2" panose="05020102010507070707" pitchFamily="18" charset="2"/>
              <a:buChar char="P"/>
              <a:defRPr/>
            </a:pPr>
            <a:endParaRPr lang="en-US" sz="2400" dirty="0">
              <a:solidFill>
                <a:srgbClr val="000000"/>
              </a:solidFill>
              <a:latin typeface="Gill Sans MT"/>
              <a:cs typeface="+mn-cs"/>
            </a:endParaRPr>
          </a:p>
        </p:txBody>
      </p:sp>
      <p:sp>
        <p:nvSpPr>
          <p:cNvPr id="48131" name="Rectangle 2"/>
          <p:cNvSpPr>
            <a:spLocks noGrp="1" noChangeArrowheads="1"/>
          </p:cNvSpPr>
          <p:nvPr>
            <p:ph type="title"/>
          </p:nvPr>
        </p:nvSpPr>
        <p:spPr>
          <a:xfrm>
            <a:off x="1360886" y="1131095"/>
            <a:ext cx="6359128" cy="473869"/>
          </a:xfrm>
        </p:spPr>
        <p:txBody>
          <a:bodyPr>
            <a:normAutofit fontScale="90000"/>
          </a:bodyPr>
          <a:lstStyle/>
          <a:p>
            <a:pPr>
              <a:defRPr/>
            </a:pPr>
            <a:r>
              <a:rPr lang="en-US" altLang="en-US" dirty="0">
                <a:sym typeface="Wingdings 2" panose="05020102010507070707" pitchFamily="18" charset="2"/>
              </a:rPr>
              <a:t>Policy implications  </a:t>
            </a:r>
            <a:endParaRPr lang="fr-FR" altLang="en-US" dirty="0"/>
          </a:p>
        </p:txBody>
      </p:sp>
      <p:sp>
        <p:nvSpPr>
          <p:cNvPr id="62468" name="Rectangle 2"/>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
        <p:nvSpPr>
          <p:cNvPr id="62469" name="Rectangle 4"/>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
        <p:nvSpPr>
          <p:cNvPr id="62470" name="Rectangle 6"/>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
        <p:nvSpPr>
          <p:cNvPr id="62471" name="Rectangle 2"/>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
        <p:nvSpPr>
          <p:cNvPr id="62472" name="Rectangle 2"/>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
        <p:nvSpPr>
          <p:cNvPr id="62473" name="Rectangle 4"/>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
        <p:nvSpPr>
          <p:cNvPr id="62474" name="Rectangle 6"/>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Tree>
  </p:cSld>
  <p:clrMapOvr>
    <a:masterClrMapping/>
  </p:clrMapOvr>
  <p:transition>
    <p:cut/>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ChangeArrowheads="1"/>
          </p:cNvSpPr>
          <p:nvPr/>
        </p:nvSpPr>
        <p:spPr bwMode="auto">
          <a:xfrm>
            <a:off x="1385646" y="1595438"/>
            <a:ext cx="6372708" cy="3831785"/>
          </a:xfrm>
          <a:prstGeom prst="rect">
            <a:avLst/>
          </a:prstGeom>
          <a:noFill/>
          <a:ln>
            <a:noFill/>
          </a:ln>
          <a:extLst/>
        </p:spPr>
        <p:txBody>
          <a:bodyPr/>
          <a:lstStyle>
            <a:lvl1pPr marL="342900" indent="-3429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669925" indent="-3254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022350" indent="-3508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502444" lvl="1" indent="-244079" algn="just" defTabSz="685800">
              <a:spcBef>
                <a:spcPts val="0"/>
              </a:spcBef>
              <a:buClr>
                <a:srgbClr val="3333CC"/>
              </a:buClr>
              <a:buSzTx/>
              <a:buFont typeface="Wingdings 2" panose="05020102010507070707" pitchFamily="18" charset="2"/>
              <a:buChar char="P"/>
              <a:defRPr/>
            </a:pPr>
            <a:r>
              <a:rPr lang="en-US" sz="2100" dirty="0">
                <a:solidFill>
                  <a:srgbClr val="000000"/>
                </a:solidFill>
                <a:latin typeface="Gill Sans MT"/>
                <a:cs typeface="+mn-cs"/>
              </a:rPr>
              <a:t>Making tradeoffs between conservation and production at landscape level is very vital for optimal production and protection.</a:t>
            </a:r>
          </a:p>
          <a:p>
            <a:pPr marL="502444" lvl="1" indent="-244079" algn="just" defTabSz="685800">
              <a:spcBef>
                <a:spcPts val="0"/>
              </a:spcBef>
              <a:buClr>
                <a:srgbClr val="3333CC"/>
              </a:buClr>
              <a:buSzTx/>
              <a:buFont typeface="Wingdings 2" panose="05020102010507070707" pitchFamily="18" charset="2"/>
              <a:buChar char="P"/>
              <a:defRPr/>
            </a:pPr>
            <a:endParaRPr lang="en-US" sz="2100" dirty="0">
              <a:solidFill>
                <a:srgbClr val="000000"/>
              </a:solidFill>
              <a:latin typeface="Gill Sans MT"/>
              <a:cs typeface="+mn-cs"/>
            </a:endParaRPr>
          </a:p>
          <a:p>
            <a:pPr marL="502444" lvl="1" indent="-244079" algn="just" defTabSz="685800">
              <a:spcBef>
                <a:spcPts val="0"/>
              </a:spcBef>
              <a:buClr>
                <a:srgbClr val="3333CC"/>
              </a:buClr>
              <a:buSzTx/>
              <a:buNone/>
              <a:defRPr/>
            </a:pPr>
            <a:endParaRPr lang="en-US" sz="2100" dirty="0">
              <a:solidFill>
                <a:srgbClr val="000000"/>
              </a:solidFill>
              <a:latin typeface="Gill Sans MT"/>
              <a:cs typeface="+mn-cs"/>
            </a:endParaRPr>
          </a:p>
          <a:p>
            <a:pPr marL="502444" lvl="1" indent="-244079" algn="just" defTabSz="685800">
              <a:spcBef>
                <a:spcPts val="0"/>
              </a:spcBef>
              <a:buClr>
                <a:srgbClr val="3333CC"/>
              </a:buClr>
              <a:buSzTx/>
              <a:buFont typeface="Wingdings 2" panose="05020102010507070707" pitchFamily="18" charset="2"/>
              <a:buChar char="P"/>
              <a:defRPr/>
            </a:pPr>
            <a:r>
              <a:rPr lang="en-US" sz="2100" dirty="0">
                <a:solidFill>
                  <a:srgbClr val="000000"/>
                </a:solidFill>
                <a:latin typeface="Gill Sans MT"/>
                <a:cs typeface="+mn-cs"/>
              </a:rPr>
              <a:t>Ecological degradation is still unfolding in Ethiopia with its multifaceted problems that could affect the livelihoods of millions of rural communities dependent on land resources.</a:t>
            </a:r>
          </a:p>
        </p:txBody>
      </p:sp>
      <p:sp>
        <p:nvSpPr>
          <p:cNvPr id="63492" name="Rectangle 2"/>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
        <p:nvSpPr>
          <p:cNvPr id="63493" name="Rectangle 4"/>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
        <p:nvSpPr>
          <p:cNvPr id="63494" name="Rectangle 6"/>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
        <p:nvSpPr>
          <p:cNvPr id="63495" name="Rectangle 2"/>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
        <p:nvSpPr>
          <p:cNvPr id="63496" name="Rectangle 2"/>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
        <p:nvSpPr>
          <p:cNvPr id="63497" name="Rectangle 4"/>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
        <p:nvSpPr>
          <p:cNvPr id="63498" name="Rectangle 6"/>
          <p:cNvSpPr>
            <a:spLocks noChangeArrowheads="1"/>
          </p:cNvSpPr>
          <p:nvPr/>
        </p:nvSpPr>
        <p:spPr bwMode="auto">
          <a:xfrm>
            <a:off x="1143001" y="845493"/>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200">
                <a:solidFill>
                  <a:schemeClr val="tx1"/>
                </a:solidFill>
                <a:latin typeface="Gill Sans MT" panose="020B0502020104020203" pitchFamily="34" charset="0"/>
              </a:defRPr>
            </a:lvl1pPr>
            <a:lvl2pPr marL="742950" indent="-285750" eaLnBrk="0" hangingPunct="0">
              <a:defRPr sz="3200">
                <a:solidFill>
                  <a:schemeClr val="tx1"/>
                </a:solidFill>
                <a:latin typeface="Gill Sans MT" panose="020B0502020104020203" pitchFamily="34" charset="0"/>
              </a:defRPr>
            </a:lvl2pPr>
            <a:lvl3pPr marL="1143000" indent="-228600" eaLnBrk="0" hangingPunct="0">
              <a:defRPr sz="3200">
                <a:solidFill>
                  <a:schemeClr val="tx1"/>
                </a:solidFill>
                <a:latin typeface="Gill Sans MT" panose="020B0502020104020203" pitchFamily="34" charset="0"/>
              </a:defRPr>
            </a:lvl3pPr>
            <a:lvl4pPr marL="1600200" indent="-228600" eaLnBrk="0" hangingPunct="0">
              <a:defRPr sz="3200">
                <a:solidFill>
                  <a:schemeClr val="tx1"/>
                </a:solidFill>
                <a:latin typeface="Gill Sans MT" panose="020B0502020104020203" pitchFamily="34" charset="0"/>
              </a:defRPr>
            </a:lvl4pPr>
            <a:lvl5pPr marL="2057400" indent="-228600" eaLnBrk="0" hangingPunct="0">
              <a:defRPr sz="3200">
                <a:solidFill>
                  <a:schemeClr val="tx1"/>
                </a:solidFill>
                <a:latin typeface="Gill Sans MT" panose="020B0502020104020203" pitchFamily="34" charset="0"/>
              </a:defRPr>
            </a:lvl5pPr>
            <a:lvl6pPr marL="2514600" indent="-228600" eaLnBrk="0" fontAlgn="base" hangingPunct="0">
              <a:spcBef>
                <a:spcPct val="0"/>
              </a:spcBef>
              <a:spcAft>
                <a:spcPct val="0"/>
              </a:spcAft>
              <a:defRPr sz="3200">
                <a:solidFill>
                  <a:schemeClr val="tx1"/>
                </a:solidFill>
                <a:latin typeface="Gill Sans MT" panose="020B0502020104020203" pitchFamily="34" charset="0"/>
              </a:defRPr>
            </a:lvl6pPr>
            <a:lvl7pPr marL="2971800" indent="-228600" eaLnBrk="0" fontAlgn="base" hangingPunct="0">
              <a:spcBef>
                <a:spcPct val="0"/>
              </a:spcBef>
              <a:spcAft>
                <a:spcPct val="0"/>
              </a:spcAft>
              <a:defRPr sz="3200">
                <a:solidFill>
                  <a:schemeClr val="tx1"/>
                </a:solidFill>
                <a:latin typeface="Gill Sans MT" panose="020B0502020104020203" pitchFamily="34" charset="0"/>
              </a:defRPr>
            </a:lvl7pPr>
            <a:lvl8pPr marL="3429000" indent="-228600" eaLnBrk="0" fontAlgn="base" hangingPunct="0">
              <a:spcBef>
                <a:spcPct val="0"/>
              </a:spcBef>
              <a:spcAft>
                <a:spcPct val="0"/>
              </a:spcAft>
              <a:defRPr sz="3200">
                <a:solidFill>
                  <a:schemeClr val="tx1"/>
                </a:solidFill>
                <a:latin typeface="Gill Sans MT" panose="020B0502020104020203" pitchFamily="34" charset="0"/>
              </a:defRPr>
            </a:lvl8pPr>
            <a:lvl9pPr marL="3886200" indent="-228600" eaLnBrk="0" fontAlgn="base" hangingPunct="0">
              <a:spcBef>
                <a:spcPct val="0"/>
              </a:spcBef>
              <a:spcAft>
                <a:spcPct val="0"/>
              </a:spcAft>
              <a:defRPr sz="3200">
                <a:solidFill>
                  <a:schemeClr val="tx1"/>
                </a:solidFill>
                <a:latin typeface="Gill Sans MT" panose="020B0502020104020203" pitchFamily="34" charset="0"/>
              </a:defRPr>
            </a:lvl9pPr>
          </a:lstStyle>
          <a:p>
            <a:pPr defTabSz="685800" eaLnBrk="1" hangingPunct="1"/>
            <a:endParaRPr lang="en-US" altLang="en-US" sz="2400">
              <a:solidFill>
                <a:srgbClr val="000000"/>
              </a:solidFill>
              <a:cs typeface="+mn-cs"/>
            </a:endParaRPr>
          </a:p>
        </p:txBody>
      </p:sp>
    </p:spTree>
  </p:cSld>
  <p:clrMapOvr>
    <a:masterClrMapping/>
  </p:clrMapOvr>
  <p:transition>
    <p:cu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partmental White Presentation">
  <a:themeElements>
    <a:clrScheme name="Departmental White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partmental White Presentation">
      <a:majorFont>
        <a:latin typeface="Gill Sans MT"/>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partmental White Present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partmental White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partmental White Presentati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partmental White Presentati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partmental White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partmental White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partmental White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1127</TotalTime>
  <Words>5006</Words>
  <Application>Microsoft Office PowerPoint</Application>
  <PresentationFormat>On-screen Show (4:3)</PresentationFormat>
  <Paragraphs>551</Paragraphs>
  <Slides>100</Slides>
  <Notes>23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100</vt:i4>
      </vt:variant>
    </vt:vector>
  </HeadingPairs>
  <TitlesOfParts>
    <vt:vector size="111" baseType="lpstr">
      <vt:lpstr>Arial</vt:lpstr>
      <vt:lpstr>Calibri</vt:lpstr>
      <vt:lpstr>Century Gothic</vt:lpstr>
      <vt:lpstr>Garamond</vt:lpstr>
      <vt:lpstr>Gill Sans MT</vt:lpstr>
      <vt:lpstr>Times New Roman</vt:lpstr>
      <vt:lpstr>Verdana</vt:lpstr>
      <vt:lpstr>Wingdings</vt:lpstr>
      <vt:lpstr>Wingdings 2</vt:lpstr>
      <vt:lpstr>Office Theme</vt:lpstr>
      <vt:lpstr>Departmental White Presentation</vt:lpstr>
      <vt:lpstr>PowerPoint Presentation</vt:lpstr>
      <vt:lpstr>PowerPoint Presentation</vt:lpstr>
      <vt:lpstr>Ecosystem Services </vt:lpstr>
      <vt:lpstr>PowerPoint Presentation</vt:lpstr>
      <vt:lpstr>2.1 What is Environmental Valuation? </vt:lpstr>
      <vt:lpstr>PowerPoint Presentation</vt:lpstr>
      <vt:lpstr>2.2 Why Environmental Valuation is needed ?</vt:lpstr>
      <vt:lpstr>PowerPoint Presentation</vt:lpstr>
      <vt:lpstr>PowerPoint Presentation</vt:lpstr>
      <vt:lpstr>PowerPoint Presentation</vt:lpstr>
      <vt:lpstr>PowerPoint Presentation</vt:lpstr>
      <vt:lpstr>PowerPoint Presentation</vt:lpstr>
      <vt:lpstr>2.3 How can we measure/quantify ecosystem services?</vt:lpstr>
      <vt:lpstr>PowerPoint Presentation</vt:lpstr>
      <vt:lpstr>PowerPoint Presentation</vt:lpstr>
      <vt:lpstr>PowerPoint Presentation</vt:lpstr>
      <vt:lpstr>PowerPoint Presentation</vt:lpstr>
      <vt:lpstr>PowerPoint Presentation</vt:lpstr>
      <vt:lpstr>Steps in estimating values </vt:lpstr>
      <vt:lpstr>1) Description of Ecosystem  </vt:lpstr>
      <vt:lpstr>To describe the Ecosystem  </vt:lpstr>
      <vt:lpstr>2) Identification of  functions and goods/ services </vt:lpstr>
      <vt:lpstr>Identification of  functions and goods/ services </vt:lpstr>
      <vt:lpstr>3) Stakeholder identification </vt:lpstr>
      <vt:lpstr>Aspects for Stakeholders Identification </vt:lpstr>
      <vt:lpstr> 4) Selection of valuation Techniques</vt:lpstr>
      <vt:lpstr> 2.3 Methods of Economic Valuation</vt:lpstr>
      <vt:lpstr>2.3.1 Revealed Preference Approach</vt:lpstr>
      <vt:lpstr>Travel cost method </vt:lpstr>
      <vt:lpstr>PowerPoint Presentation</vt:lpstr>
      <vt:lpstr>PowerPoint Presentation</vt:lpstr>
      <vt:lpstr>Production function methods </vt:lpstr>
      <vt:lpstr>PowerPoint Presentation</vt:lpstr>
      <vt:lpstr>PowerPoint Presentation</vt:lpstr>
      <vt:lpstr>Hedonic Method</vt:lpstr>
      <vt:lpstr>PowerPoint Presentation</vt:lpstr>
      <vt:lpstr>Hedonic Method</vt:lpstr>
      <vt:lpstr>PowerPoint Presentation</vt:lpstr>
      <vt:lpstr>Steps in Hedonic Method</vt:lpstr>
      <vt:lpstr>PowerPoint Presentation</vt:lpstr>
      <vt:lpstr>Other Revealed Valuation Approaches</vt:lpstr>
      <vt:lpstr>PowerPoint Presentation</vt:lpstr>
      <vt:lpstr>2.3.2 Stated Preference Approach</vt:lpstr>
      <vt:lpstr>PowerPoint Presentation</vt:lpstr>
      <vt:lpstr>Contingent Valuation Method</vt:lpstr>
      <vt:lpstr>Contingent Valuation Method</vt:lpstr>
      <vt:lpstr>Contingent Valuation Method</vt:lpstr>
      <vt:lpstr>Contingent Valuation Method</vt:lpstr>
      <vt:lpstr>Steps in CVM </vt:lpstr>
      <vt:lpstr>CVM Questionnaire Design</vt:lpstr>
      <vt:lpstr>CVM Questionnaire Design </vt:lpstr>
      <vt:lpstr>CVM Questionnaire Design</vt:lpstr>
      <vt:lpstr>PowerPoint Presentation</vt:lpstr>
      <vt:lpstr>Format of WTP question</vt:lpstr>
      <vt:lpstr>Format of WTP question</vt:lpstr>
      <vt:lpstr>Format of WTP question</vt:lpstr>
      <vt:lpstr>Format of WTP question</vt:lpstr>
      <vt:lpstr>Format of WTP question</vt:lpstr>
      <vt:lpstr>Format of WTP question</vt:lpstr>
      <vt:lpstr>Format of WTP question</vt:lpstr>
      <vt:lpstr>PowerPoint Presentation</vt:lpstr>
      <vt:lpstr>PowerPoint Presentation</vt:lpstr>
      <vt:lpstr>Conjoint Analysis</vt:lpstr>
      <vt:lpstr>Choice Experiment</vt:lpstr>
      <vt:lpstr>Contingent ranking</vt:lpstr>
      <vt:lpstr>PowerPoint Presentation</vt:lpstr>
      <vt:lpstr>PowerPoint Presentation</vt:lpstr>
      <vt:lpstr>PowerPoint Presentation</vt:lpstr>
      <vt:lpstr>PowerPoint Presentation</vt:lpstr>
      <vt:lpstr>PowerPoint Presentation</vt:lpstr>
      <vt:lpstr> Valuing Benefits </vt:lpstr>
      <vt:lpstr>PowerPoint Presentation</vt:lpstr>
      <vt:lpstr>PowerPoint Presentation</vt:lpstr>
      <vt:lpstr>PowerPoint Presentation</vt:lpstr>
      <vt:lpstr>PowerPoint Presentation</vt:lpstr>
      <vt:lpstr>PowerPoint Presentation</vt:lpstr>
      <vt:lpstr>Ecosystem Service Valuation (ESV) Methodology  </vt:lpstr>
      <vt:lpstr>Integrated Valuation of Ecosystem Services &amp; Tradeoffs (InVEST)</vt:lpstr>
      <vt:lpstr>Integrated Valuation of Ecosystem Services &amp; Tradeoffs (InVEST)</vt:lpstr>
      <vt:lpstr>Integrated Valuation of Ecosystem Services &amp; Tradeoffs (InVEST)</vt:lpstr>
      <vt:lpstr>Global Ecosystem Value Coefficient</vt:lpstr>
      <vt:lpstr>Land use/Land cover (LULC) change data</vt:lpstr>
      <vt:lpstr>Land use/Land cover (LULC) change data</vt:lpstr>
      <vt:lpstr>Land use/Land cover (LULC) change data</vt:lpstr>
      <vt:lpstr>Land use/Land cover (LULC) change data</vt:lpstr>
      <vt:lpstr>ESV estimation </vt:lpstr>
      <vt:lpstr>PowerPoint Presentation</vt:lpstr>
      <vt:lpstr>ESV estimation </vt:lpstr>
      <vt:lpstr>ESV estimation </vt:lpstr>
      <vt:lpstr>ESV estimation </vt:lpstr>
      <vt:lpstr>ESV estimation </vt:lpstr>
      <vt:lpstr>ESV estimation </vt:lpstr>
      <vt:lpstr>ESV estimation </vt:lpstr>
      <vt:lpstr>Case studies and findings from Ethiopia </vt:lpstr>
      <vt:lpstr>Case studies and findings from Ethiopia </vt:lpstr>
      <vt:lpstr>Case studies and findings from Ethiopia </vt:lpstr>
      <vt:lpstr>Case studies and findings from Ethiopia </vt:lpstr>
      <vt:lpstr>Policy implications  </vt:lpstr>
      <vt:lpstr>PowerPoint Presentation</vt:lpstr>
      <vt:lpstr>Limitations of the method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ECOSYSTEM VALUATION</dc:title>
  <dc:creator>shanjos</dc:creator>
  <cp:lastModifiedBy>Tsegaye</cp:lastModifiedBy>
  <cp:revision>262</cp:revision>
  <dcterms:created xsi:type="dcterms:W3CDTF">2016-09-08T09:50:43Z</dcterms:created>
  <dcterms:modified xsi:type="dcterms:W3CDTF">2020-01-29T15:23:38Z</dcterms:modified>
</cp:coreProperties>
</file>