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3"/>
  </p:notesMasterIdLst>
  <p:handoutMasterIdLst>
    <p:handoutMasterId r:id="rId24"/>
  </p:handoutMasterIdLst>
  <p:sldIdLst>
    <p:sldId id="257" r:id="rId2"/>
    <p:sldId id="259" r:id="rId3"/>
    <p:sldId id="299" r:id="rId4"/>
    <p:sldId id="297" r:id="rId5"/>
    <p:sldId id="271" r:id="rId6"/>
    <p:sldId id="272" r:id="rId7"/>
    <p:sldId id="301" r:id="rId8"/>
    <p:sldId id="309" r:id="rId9"/>
    <p:sldId id="328" r:id="rId10"/>
    <p:sldId id="318" r:id="rId11"/>
    <p:sldId id="258" r:id="rId12"/>
    <p:sldId id="320" r:id="rId13"/>
    <p:sldId id="314" r:id="rId14"/>
    <p:sldId id="313" r:id="rId15"/>
    <p:sldId id="327" r:id="rId16"/>
    <p:sldId id="270" r:id="rId17"/>
    <p:sldId id="325" r:id="rId18"/>
    <p:sldId id="326" r:id="rId19"/>
    <p:sldId id="324" r:id="rId20"/>
    <p:sldId id="274" r:id="rId21"/>
    <p:sldId id="323" r:id="rId22"/>
  </p:sldIdLst>
  <p:sldSz cx="9144000" cy="6858000" type="screen4x3"/>
  <p:notesSz cx="68580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2972420" cy="461326"/>
          </a:xfrm>
          <a:prstGeom prst="rect">
            <a:avLst/>
          </a:prstGeom>
        </p:spPr>
        <p:txBody>
          <a:bodyPr vert="horz" lIns="90154" tIns="45077" rIns="90154" bIns="45077" rtlCol="0"/>
          <a:lstStyle>
            <a:lvl1pPr algn="l">
              <a:defRPr sz="1200"/>
            </a:lvl1pPr>
          </a:lstStyle>
          <a:p>
            <a:endParaRPr lang="en-US"/>
          </a:p>
        </p:txBody>
      </p:sp>
      <p:sp>
        <p:nvSpPr>
          <p:cNvPr id="3" name="Date Placeholder 2"/>
          <p:cNvSpPr>
            <a:spLocks noGrp="1"/>
          </p:cNvSpPr>
          <p:nvPr>
            <p:ph type="dt" sz="quarter" idx="1"/>
          </p:nvPr>
        </p:nvSpPr>
        <p:spPr>
          <a:xfrm>
            <a:off x="3884028" y="2"/>
            <a:ext cx="2972420" cy="461326"/>
          </a:xfrm>
          <a:prstGeom prst="rect">
            <a:avLst/>
          </a:prstGeom>
        </p:spPr>
        <p:txBody>
          <a:bodyPr vert="horz" lIns="90154" tIns="45077" rIns="90154" bIns="45077" rtlCol="0"/>
          <a:lstStyle>
            <a:lvl1pPr algn="r">
              <a:defRPr sz="1200"/>
            </a:lvl1pPr>
          </a:lstStyle>
          <a:p>
            <a:fld id="{3B20FAED-5286-4F0C-84BE-8F0391A2A478}" type="datetimeFigureOut">
              <a:rPr lang="en-US" smtClean="0"/>
              <a:pPr/>
              <a:t>3/16/2020</a:t>
            </a:fld>
            <a:endParaRPr lang="en-US"/>
          </a:p>
        </p:txBody>
      </p:sp>
      <p:sp>
        <p:nvSpPr>
          <p:cNvPr id="4" name="Footer Placeholder 3"/>
          <p:cNvSpPr>
            <a:spLocks noGrp="1"/>
          </p:cNvSpPr>
          <p:nvPr>
            <p:ph type="ftr" sz="quarter" idx="2"/>
          </p:nvPr>
        </p:nvSpPr>
        <p:spPr>
          <a:xfrm>
            <a:off x="3" y="8757302"/>
            <a:ext cx="2972420" cy="461326"/>
          </a:xfrm>
          <a:prstGeom prst="rect">
            <a:avLst/>
          </a:prstGeom>
        </p:spPr>
        <p:txBody>
          <a:bodyPr vert="horz" lIns="90154" tIns="45077" rIns="90154" bIns="45077" rtlCol="0" anchor="b"/>
          <a:lstStyle>
            <a:lvl1pPr algn="l">
              <a:defRPr sz="1200"/>
            </a:lvl1pPr>
          </a:lstStyle>
          <a:p>
            <a:endParaRPr lang="en-US"/>
          </a:p>
        </p:txBody>
      </p:sp>
      <p:sp>
        <p:nvSpPr>
          <p:cNvPr id="5" name="Slide Number Placeholder 4"/>
          <p:cNvSpPr>
            <a:spLocks noGrp="1"/>
          </p:cNvSpPr>
          <p:nvPr>
            <p:ph type="sldNum" sz="quarter" idx="3"/>
          </p:nvPr>
        </p:nvSpPr>
        <p:spPr>
          <a:xfrm>
            <a:off x="3884028" y="8757302"/>
            <a:ext cx="2972420" cy="461326"/>
          </a:xfrm>
          <a:prstGeom prst="rect">
            <a:avLst/>
          </a:prstGeom>
        </p:spPr>
        <p:txBody>
          <a:bodyPr vert="horz" lIns="90154" tIns="45077" rIns="90154" bIns="45077" rtlCol="0" anchor="b"/>
          <a:lstStyle>
            <a:lvl1pPr algn="r">
              <a:defRPr sz="1200"/>
            </a:lvl1pPr>
          </a:lstStyle>
          <a:p>
            <a:fld id="{B93DC69F-DF1E-4A3F-A2F5-322C2AF7FED4}" type="slidenum">
              <a:rPr lang="en-US" smtClean="0"/>
              <a:pPr/>
              <a:t>‹#›</a:t>
            </a:fld>
            <a:endParaRPr lang="en-US"/>
          </a:p>
        </p:txBody>
      </p:sp>
    </p:spTree>
    <p:extLst>
      <p:ext uri="{BB962C8B-B14F-4D97-AF65-F5344CB8AC3E}">
        <p14:creationId xmlns:p14="http://schemas.microsoft.com/office/powerpoint/2010/main" val="3149625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1011"/>
          </a:xfrm>
          <a:prstGeom prst="rect">
            <a:avLst/>
          </a:prstGeom>
        </p:spPr>
        <p:txBody>
          <a:bodyPr vert="horz" lIns="91867" tIns="45934" rIns="91867" bIns="45934" rtlCol="0"/>
          <a:lstStyle>
            <a:lvl1pPr algn="l">
              <a:defRPr sz="1200"/>
            </a:lvl1pPr>
          </a:lstStyle>
          <a:p>
            <a:endParaRPr lang="en-US"/>
          </a:p>
        </p:txBody>
      </p:sp>
      <p:sp>
        <p:nvSpPr>
          <p:cNvPr id="3" name="Date Placeholder 2"/>
          <p:cNvSpPr>
            <a:spLocks noGrp="1"/>
          </p:cNvSpPr>
          <p:nvPr>
            <p:ph type="dt" idx="1"/>
          </p:nvPr>
        </p:nvSpPr>
        <p:spPr>
          <a:xfrm>
            <a:off x="3884613" y="0"/>
            <a:ext cx="2971800" cy="461011"/>
          </a:xfrm>
          <a:prstGeom prst="rect">
            <a:avLst/>
          </a:prstGeom>
        </p:spPr>
        <p:txBody>
          <a:bodyPr vert="horz" lIns="91867" tIns="45934" rIns="91867" bIns="45934" rtlCol="0"/>
          <a:lstStyle>
            <a:lvl1pPr algn="r">
              <a:defRPr sz="1200"/>
            </a:lvl1pPr>
          </a:lstStyle>
          <a:p>
            <a:fld id="{8F42314C-F6BA-4A67-8CC6-4A218AEF612A}" type="datetimeFigureOut">
              <a:rPr lang="en-US" smtClean="0"/>
              <a:pPr/>
              <a:t>3/16/2020</a:t>
            </a:fld>
            <a:endParaRPr lang="en-US"/>
          </a:p>
        </p:txBody>
      </p:sp>
      <p:sp>
        <p:nvSpPr>
          <p:cNvPr id="4" name="Slide Image Placeholder 3"/>
          <p:cNvSpPr>
            <a:spLocks noGrp="1" noRot="1" noChangeAspect="1"/>
          </p:cNvSpPr>
          <p:nvPr>
            <p:ph type="sldImg" idx="2"/>
          </p:nvPr>
        </p:nvSpPr>
        <p:spPr>
          <a:xfrm>
            <a:off x="1123950" y="692150"/>
            <a:ext cx="4610100" cy="3457575"/>
          </a:xfrm>
          <a:prstGeom prst="rect">
            <a:avLst/>
          </a:prstGeom>
          <a:noFill/>
          <a:ln w="12700">
            <a:solidFill>
              <a:prstClr val="black"/>
            </a:solidFill>
          </a:ln>
        </p:spPr>
        <p:txBody>
          <a:bodyPr vert="horz" lIns="91867" tIns="45934" rIns="91867" bIns="45934" rtlCol="0" anchor="ctr"/>
          <a:lstStyle/>
          <a:p>
            <a:endParaRPr lang="en-US"/>
          </a:p>
        </p:txBody>
      </p:sp>
      <p:sp>
        <p:nvSpPr>
          <p:cNvPr id="5" name="Notes Placeholder 4"/>
          <p:cNvSpPr>
            <a:spLocks noGrp="1"/>
          </p:cNvSpPr>
          <p:nvPr>
            <p:ph type="body" sz="quarter" idx="3"/>
          </p:nvPr>
        </p:nvSpPr>
        <p:spPr>
          <a:xfrm>
            <a:off x="685800" y="4379597"/>
            <a:ext cx="5486400" cy="4149091"/>
          </a:xfrm>
          <a:prstGeom prst="rect">
            <a:avLst/>
          </a:prstGeom>
        </p:spPr>
        <p:txBody>
          <a:bodyPr vert="horz" lIns="91867" tIns="45934" rIns="91867" bIns="459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57591"/>
            <a:ext cx="2971800" cy="461011"/>
          </a:xfrm>
          <a:prstGeom prst="rect">
            <a:avLst/>
          </a:prstGeom>
        </p:spPr>
        <p:txBody>
          <a:bodyPr vert="horz" lIns="91867" tIns="45934" rIns="91867" bIns="45934"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57591"/>
            <a:ext cx="2971800" cy="461011"/>
          </a:xfrm>
          <a:prstGeom prst="rect">
            <a:avLst/>
          </a:prstGeom>
        </p:spPr>
        <p:txBody>
          <a:bodyPr vert="horz" lIns="91867" tIns="45934" rIns="91867" bIns="45934" rtlCol="0" anchor="b"/>
          <a:lstStyle>
            <a:lvl1pPr algn="r">
              <a:defRPr sz="1200"/>
            </a:lvl1pPr>
          </a:lstStyle>
          <a:p>
            <a:fld id="{2A156BDB-257F-40B1-BFC2-0CE2FCB4E267}" type="slidenum">
              <a:rPr lang="en-US" smtClean="0"/>
              <a:pPr/>
              <a:t>‹#›</a:t>
            </a:fld>
            <a:endParaRPr lang="en-US"/>
          </a:p>
        </p:txBody>
      </p:sp>
    </p:spTree>
    <p:extLst>
      <p:ext uri="{BB962C8B-B14F-4D97-AF65-F5344CB8AC3E}">
        <p14:creationId xmlns:p14="http://schemas.microsoft.com/office/powerpoint/2010/main" val="626829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3C3C49-F8E6-4162-BCCC-8A0C3D974C01}"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133774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9A6641-C73E-44FC-BEFE-3D6AEBF5683B}"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306951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4"/>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4"/>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BF15AD-523F-4596-B683-672A4D3542BB}"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2238150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687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7277DB-5040-4D2C-A08C-E79F284A83A2}"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119437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44DAAB-098B-4916-A805-8EB749521CC8}"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88294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8"/>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8"/>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1B20DF-419A-4FD5-96F0-2A084AE80409}" type="datetime1">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102831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2"/>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2"/>
            <a:ext cx="404177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A84254-02E7-4A31-B5F0-FAAF81534BBD}" type="datetime1">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883120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D7F7BC-8BC5-4AF8-8ECA-E2B1CEDB7C91}" type="datetime1">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929949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42D78-6BCE-4F43-9021-146F188630C9}" type="datetime1">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1741334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0"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5" y="27306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0"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C288B-84FF-4D31-9BA0-A53C1A35D097}" type="datetime1">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2815722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3D427F-9A5F-454A-BCBF-8946818C2706}" type="datetime1">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8A729-6D43-43DB-B6EE-0B06749E160E}" type="slidenum">
              <a:rPr lang="en-US" smtClean="0"/>
              <a:pPr/>
              <a:t>‹#›</a:t>
            </a:fld>
            <a:endParaRPr lang="en-US"/>
          </a:p>
        </p:txBody>
      </p:sp>
    </p:spTree>
    <p:extLst>
      <p:ext uri="{BB962C8B-B14F-4D97-AF65-F5344CB8AC3E}">
        <p14:creationId xmlns:p14="http://schemas.microsoft.com/office/powerpoint/2010/main" val="89952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8"/>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2C083-365D-43FA-89D6-457ABF120268}" type="datetime1">
              <a:rPr lang="en-US" smtClean="0"/>
              <a:pPr/>
              <a:t>3/16/2020</a:t>
            </a:fld>
            <a:endParaRPr lang="en-US"/>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8A729-6D43-43DB-B6EE-0B06749E160E}" type="slidenum">
              <a:rPr lang="en-US" smtClean="0"/>
              <a:pPr/>
              <a:t>‹#›</a:t>
            </a:fld>
            <a:endParaRPr lang="en-US"/>
          </a:p>
        </p:txBody>
      </p:sp>
    </p:spTree>
    <p:extLst>
      <p:ext uri="{BB962C8B-B14F-4D97-AF65-F5344CB8AC3E}">
        <p14:creationId xmlns:p14="http://schemas.microsoft.com/office/powerpoint/2010/main" val="16393498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 y="1701800"/>
            <a:ext cx="5978769" cy="3291840"/>
          </a:xfrm>
          <a:noFill/>
        </p:spPr>
        <p:txBody>
          <a:bodyPr>
            <a:normAutofit/>
          </a:bodyPr>
          <a:lstStyle/>
          <a:p>
            <a:pPr marL="0" indent="0" algn="ctr">
              <a:buNone/>
            </a:pPr>
            <a:endParaRPr lang="en-US" sz="4000" b="1" dirty="0">
              <a:latin typeface="Times New Roman" panose="02020603050405020304" pitchFamily="18" charset="0"/>
              <a:cs typeface="Times New Roman" panose="02020603050405020304" pitchFamily="18" charset="0"/>
            </a:endParaRPr>
          </a:p>
          <a:p>
            <a:pPr marL="0" indent="0" algn="ctr">
              <a:buNone/>
            </a:pPr>
            <a:r>
              <a:rPr lang="en-US" sz="4000" b="1" dirty="0">
                <a:latin typeface="Times New Roman" panose="02020603050405020304" pitchFamily="18" charset="0"/>
                <a:cs typeface="Times New Roman" panose="02020603050405020304" pitchFamily="18" charset="0"/>
              </a:rPr>
              <a:t>1. Introduction</a:t>
            </a:r>
          </a:p>
        </p:txBody>
      </p:sp>
      <p:sp>
        <p:nvSpPr>
          <p:cNvPr id="4" name="Slide Number Placeholder 3"/>
          <p:cNvSpPr>
            <a:spLocks noGrp="1"/>
          </p:cNvSpPr>
          <p:nvPr>
            <p:ph type="sldNum" sz="quarter" idx="4294967295"/>
          </p:nvPr>
        </p:nvSpPr>
        <p:spPr>
          <a:xfrm>
            <a:off x="8686800" y="6305549"/>
            <a:ext cx="457200" cy="476251"/>
          </a:xfrm>
        </p:spPr>
        <p:txBody>
          <a:bodyPr/>
          <a:lstStyle/>
          <a:p>
            <a:fld id="{C8B8A729-6D43-43DB-B6EE-0B06749E160E}" type="slidenum">
              <a:rPr lang="en-US" smtClean="0"/>
              <a:pPr/>
              <a:t>1</a:t>
            </a:fld>
            <a:endParaRPr lang="en-US"/>
          </a:p>
        </p:txBody>
      </p:sp>
    </p:spTree>
    <p:extLst>
      <p:ext uri="{BB962C8B-B14F-4D97-AF65-F5344CB8AC3E}">
        <p14:creationId xmlns:p14="http://schemas.microsoft.com/office/powerpoint/2010/main" val="632623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21636"/>
            <a:ext cx="8229600" cy="5534730"/>
          </a:xfrm>
        </p:spPr>
        <p:txBody>
          <a:bodyPr>
            <a:noAutofit/>
          </a:bodyPr>
          <a:lstStyle/>
          <a:p>
            <a:pPr marL="0" indent="0" algn="just">
              <a:lnSpc>
                <a:spcPct val="150000"/>
              </a:lnSpc>
              <a:buNone/>
            </a:pPr>
            <a:r>
              <a:rPr lang="en-US" sz="2800" b="1" dirty="0">
                <a:solidFill>
                  <a:srgbClr val="FF0000"/>
                </a:solidFill>
                <a:latin typeface="Times New Roman" pitchFamily="18" charset="0"/>
                <a:cs typeface="Times New Roman" pitchFamily="18" charset="0"/>
              </a:rPr>
              <a:t>Externalities:  </a:t>
            </a:r>
          </a:p>
          <a:p>
            <a:pPr algn="just">
              <a:lnSpc>
                <a:spcPct val="150000"/>
              </a:lnSpc>
            </a:pPr>
            <a:endParaRPr lang="en-US" sz="1400" b="1" dirty="0">
              <a:solidFill>
                <a:srgbClr val="FF0000"/>
              </a:solidFill>
              <a:latin typeface="Times New Roman" pitchFamily="18" charset="0"/>
              <a:cs typeface="Times New Roman" pitchFamily="18" charset="0"/>
            </a:endParaRPr>
          </a:p>
          <a:p>
            <a:pPr algn="just">
              <a:lnSpc>
                <a:spcPct val="150000"/>
              </a:lnSpc>
            </a:pPr>
            <a:r>
              <a:rPr lang="en-US" sz="2000" b="1" dirty="0">
                <a:latin typeface="Times New Roman" pitchFamily="18" charset="0"/>
                <a:cs typeface="Times New Roman" pitchFamily="18" charset="0"/>
              </a:rPr>
              <a:t>Unintentional side effects </a:t>
            </a:r>
            <a:r>
              <a:rPr lang="en-US" sz="2000" dirty="0">
                <a:latin typeface="Times New Roman" pitchFamily="18" charset="0"/>
                <a:cs typeface="Times New Roman" pitchFamily="18" charset="0"/>
              </a:rPr>
              <a:t>of an activity affecting people other than those directly involved in the activity. </a:t>
            </a:r>
          </a:p>
          <a:p>
            <a:pPr algn="just">
              <a:lnSpc>
                <a:spcPct val="150000"/>
              </a:lnSpc>
            </a:pPr>
            <a:endParaRPr lang="en-US" sz="1000" dirty="0">
              <a:latin typeface="Times New Roman" pitchFamily="18" charset="0"/>
              <a:cs typeface="Times New Roman" pitchFamily="18" charset="0"/>
            </a:endParaRPr>
          </a:p>
          <a:p>
            <a:pPr algn="just">
              <a:lnSpc>
                <a:spcPct val="150000"/>
              </a:lnSpc>
            </a:pPr>
            <a:r>
              <a:rPr lang="en-US" sz="2000" b="1" dirty="0">
                <a:latin typeface="Times New Roman" pitchFamily="18" charset="0"/>
                <a:cs typeface="Times New Roman" pitchFamily="18" charset="0"/>
              </a:rPr>
              <a:t>Positive or negative</a:t>
            </a:r>
            <a:r>
              <a:rPr lang="en-US" sz="2000" dirty="0">
                <a:latin typeface="Times New Roman" pitchFamily="18" charset="0"/>
                <a:cs typeface="Times New Roman" pitchFamily="18" charset="0"/>
              </a:rPr>
              <a:t>. </a:t>
            </a:r>
          </a:p>
          <a:p>
            <a:pPr algn="just">
              <a:lnSpc>
                <a:spcPct val="150000"/>
              </a:lnSpc>
            </a:pPr>
            <a:endParaRPr lang="en-US" sz="1000" dirty="0">
              <a:latin typeface="Times New Roman" pitchFamily="18" charset="0"/>
              <a:cs typeface="Times New Roman" pitchFamily="18" charset="0"/>
            </a:endParaRPr>
          </a:p>
          <a:p>
            <a:pPr algn="just">
              <a:lnSpc>
                <a:spcPct val="150000"/>
              </a:lnSpc>
            </a:pPr>
            <a:r>
              <a:rPr lang="en-US" sz="2000" b="1" u="sng" dirty="0">
                <a:latin typeface="Times New Roman" pitchFamily="18" charset="0"/>
                <a:cs typeface="Times New Roman" pitchFamily="18" charset="0"/>
              </a:rPr>
              <a:t>Example:</a:t>
            </a:r>
            <a:r>
              <a:rPr lang="en-US" sz="2000" dirty="0">
                <a:latin typeface="Times New Roman" pitchFamily="18" charset="0"/>
                <a:cs typeface="Times New Roman" pitchFamily="18" charset="0"/>
              </a:rPr>
              <a:t> </a:t>
            </a:r>
          </a:p>
          <a:p>
            <a:pPr lvl="1" algn="just">
              <a:lnSpc>
                <a:spcPct val="150000"/>
              </a:lnSpc>
              <a:buFont typeface="Wingdings" pitchFamily="2" charset="2"/>
              <a:buChar char="ü"/>
            </a:pPr>
            <a:r>
              <a:rPr lang="en-US" sz="2000" dirty="0">
                <a:latin typeface="Times New Roman" pitchFamily="18" charset="0"/>
                <a:cs typeface="Times New Roman" pitchFamily="18" charset="0"/>
              </a:rPr>
              <a:t>A factory that pollutes as a result of its production process</a:t>
            </a:r>
          </a:p>
          <a:p>
            <a:pPr lvl="1" algn="just">
              <a:lnSpc>
                <a:spcPct val="150000"/>
              </a:lnSpc>
              <a:buFont typeface="Wingdings" pitchFamily="2" charset="2"/>
              <a:buChar char="ü"/>
            </a:pPr>
            <a:r>
              <a:rPr lang="en-US" sz="2000" dirty="0">
                <a:latin typeface="Times New Roman" pitchFamily="18" charset="0"/>
                <a:cs typeface="Times New Roman" pitchFamily="18" charset="0"/>
              </a:rPr>
              <a:t>A neighborhood resident who creates a private garden, the aesthetic beauty of which benefits other people in the community.</a:t>
            </a:r>
          </a:p>
        </p:txBody>
      </p:sp>
      <p:sp>
        <p:nvSpPr>
          <p:cNvPr id="4" name="Slide Number Placeholder 3"/>
          <p:cNvSpPr>
            <a:spLocks noGrp="1"/>
          </p:cNvSpPr>
          <p:nvPr>
            <p:ph type="sldNum" sz="quarter" idx="12"/>
          </p:nvPr>
        </p:nvSpPr>
        <p:spPr/>
        <p:txBody>
          <a:bodyPr/>
          <a:lstStyle/>
          <a:p>
            <a:fld id="{C8B8A729-6D43-43DB-B6EE-0B06749E160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7438" y="821635"/>
            <a:ext cx="7886700" cy="5316141"/>
          </a:xfrm>
        </p:spPr>
        <p:txBody>
          <a:bodyPr>
            <a:normAutofit/>
          </a:bodyPr>
          <a:lstStyle/>
          <a:p>
            <a:pPr marL="342900" lvl="1" indent="-342900">
              <a:spcBef>
                <a:spcPts val="1000"/>
              </a:spcBef>
              <a:buFont typeface="Wingdings" pitchFamily="2" charset="2"/>
              <a:buChar char="Ø"/>
            </a:pPr>
            <a:r>
              <a:rPr lang="en-US" sz="2800" b="1" dirty="0">
                <a:solidFill>
                  <a:srgbClr val="FF0000"/>
                </a:solidFill>
                <a:latin typeface="Times New Roman" pitchFamily="18" charset="0"/>
                <a:cs typeface="Times New Roman" pitchFamily="18" charset="0"/>
              </a:rPr>
              <a:t>Economics</a:t>
            </a:r>
            <a:r>
              <a:rPr lang="en-US" sz="2800" dirty="0">
                <a:solidFill>
                  <a:srgbClr val="FF0000"/>
                </a:solidFill>
                <a:latin typeface="Times New Roman" pitchFamily="18" charset="0"/>
                <a:cs typeface="Times New Roman" pitchFamily="18" charset="0"/>
              </a:rPr>
              <a:t>: </a:t>
            </a:r>
          </a:p>
          <a:p>
            <a:pPr lvl="0">
              <a:lnSpc>
                <a:spcPct val="150000"/>
              </a:lnSpc>
            </a:pPr>
            <a:r>
              <a:rPr lang="en-US" sz="2400" dirty="0">
                <a:latin typeface="Times New Roman" pitchFamily="18" charset="0"/>
                <a:cs typeface="Times New Roman" pitchFamily="18" charset="0"/>
              </a:rPr>
              <a:t>Study of how society allocates scarce resources.</a:t>
            </a:r>
          </a:p>
          <a:p>
            <a:pPr lvl="0">
              <a:lnSpc>
                <a:spcPct val="150000"/>
              </a:lnSpc>
            </a:pPr>
            <a:r>
              <a:rPr lang="en-US" sz="2400" dirty="0">
                <a:latin typeface="Times New Roman" pitchFamily="18" charset="0"/>
                <a:cs typeface="Times New Roman" pitchFamily="18" charset="0"/>
              </a:rPr>
              <a:t>The study of:</a:t>
            </a:r>
          </a:p>
          <a:p>
            <a:pPr lvl="1">
              <a:lnSpc>
                <a:spcPct val="150000"/>
              </a:lnSpc>
            </a:pPr>
            <a:r>
              <a:rPr lang="en-US" sz="2000" dirty="0">
                <a:latin typeface="Times New Roman" pitchFamily="18" charset="0"/>
                <a:cs typeface="Times New Roman" pitchFamily="18" charset="0"/>
              </a:rPr>
              <a:t>the production, </a:t>
            </a:r>
          </a:p>
          <a:p>
            <a:pPr lvl="1">
              <a:lnSpc>
                <a:spcPct val="150000"/>
              </a:lnSpc>
            </a:pPr>
            <a:r>
              <a:rPr lang="en-US" sz="2000" dirty="0">
                <a:latin typeface="Times New Roman" pitchFamily="18" charset="0"/>
                <a:cs typeface="Times New Roman" pitchFamily="18" charset="0"/>
              </a:rPr>
              <a:t>processing, </a:t>
            </a:r>
          </a:p>
          <a:p>
            <a:pPr lvl="1">
              <a:lnSpc>
                <a:spcPct val="150000"/>
              </a:lnSpc>
            </a:pPr>
            <a:r>
              <a:rPr lang="en-US" sz="2000" dirty="0">
                <a:latin typeface="Times New Roman" pitchFamily="18" charset="0"/>
                <a:cs typeface="Times New Roman" pitchFamily="18" charset="0"/>
              </a:rPr>
              <a:t>distribution and </a:t>
            </a:r>
          </a:p>
          <a:p>
            <a:pPr lvl="1">
              <a:lnSpc>
                <a:spcPct val="150000"/>
              </a:lnSpc>
            </a:pPr>
            <a:r>
              <a:rPr lang="en-US" sz="2000" dirty="0">
                <a:latin typeface="Times New Roman" pitchFamily="18" charset="0"/>
                <a:cs typeface="Times New Roman" pitchFamily="18" charset="0"/>
              </a:rPr>
              <a:t>consumption of goods/services in an exchange system</a:t>
            </a:r>
            <a:endParaRPr lang="en-US" sz="20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B8A729-6D43-43DB-B6EE-0B06749E160E}" type="slidenum">
              <a:rPr lang="en-US" smtClean="0"/>
              <a:pPr/>
              <a:t>11</a:t>
            </a:fld>
            <a:endParaRPr lang="en-US"/>
          </a:p>
        </p:txBody>
      </p:sp>
    </p:spTree>
    <p:extLst>
      <p:ext uri="{BB962C8B-B14F-4D97-AF65-F5344CB8AC3E}">
        <p14:creationId xmlns:p14="http://schemas.microsoft.com/office/powerpoint/2010/main" val="1626923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842" y="365137"/>
            <a:ext cx="8498711" cy="479827"/>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567161"/>
            <a:ext cx="8388752" cy="6018836"/>
          </a:xfrm>
        </p:spPr>
        <p:txBody>
          <a:bodyPr>
            <a:normAutofit fontScale="62500" lnSpcReduction="20000"/>
          </a:bodyPr>
          <a:lstStyle/>
          <a:p>
            <a:pPr marL="342900" lvl="1" indent="-342900" algn="just">
              <a:lnSpc>
                <a:spcPct val="150000"/>
              </a:lnSpc>
              <a:spcBef>
                <a:spcPts val="1000"/>
              </a:spcBef>
              <a:buFont typeface="Wingdings" pitchFamily="2" charset="2"/>
              <a:buChar char="Ø"/>
            </a:pPr>
            <a:r>
              <a:rPr lang="en-US" sz="3800" b="1" dirty="0">
                <a:solidFill>
                  <a:srgbClr val="FF0000"/>
                </a:solidFill>
                <a:latin typeface="Times New Roman" pitchFamily="18" charset="0"/>
                <a:cs typeface="Times New Roman" pitchFamily="18" charset="0"/>
              </a:rPr>
              <a:t>Natural resource economics:</a:t>
            </a:r>
          </a:p>
          <a:p>
            <a:pPr marL="400050" lvl="1" indent="-400050" algn="just">
              <a:lnSpc>
                <a:spcPct val="150000"/>
              </a:lnSpc>
              <a:spcBef>
                <a:spcPts val="1000"/>
              </a:spcBef>
              <a:buFont typeface="Wingdings" pitchFamily="2" charset="2"/>
              <a:buChar char="§"/>
            </a:pPr>
            <a:r>
              <a:rPr lang="en-US" sz="3400" dirty="0">
                <a:latin typeface="Times New Roman" pitchFamily="18" charset="0"/>
                <a:cs typeface="Times New Roman" pitchFamily="18" charset="0"/>
              </a:rPr>
              <a:t>Study of how society allocates scarce natural resources; </a:t>
            </a:r>
          </a:p>
          <a:p>
            <a:pPr marL="457200" lvl="2" indent="0" algn="just">
              <a:lnSpc>
                <a:spcPct val="150000"/>
              </a:lnSpc>
              <a:spcBef>
                <a:spcPts val="1000"/>
              </a:spcBef>
              <a:buNone/>
            </a:pPr>
            <a:r>
              <a:rPr lang="en-US" sz="2900" dirty="0">
                <a:latin typeface="Times New Roman" pitchFamily="18" charset="0"/>
                <a:cs typeface="Times New Roman" pitchFamily="18" charset="0"/>
              </a:rPr>
              <a:t>e.g.: stocks of fish, stands of trees, water, oil, ...</a:t>
            </a:r>
          </a:p>
          <a:p>
            <a:pPr marL="400050" lvl="1" indent="-400050" algn="just">
              <a:lnSpc>
                <a:spcPct val="150000"/>
              </a:lnSpc>
              <a:spcBef>
                <a:spcPts val="1000"/>
              </a:spcBef>
              <a:buFont typeface="Wingdings" pitchFamily="2" charset="2"/>
              <a:buChar char="§"/>
            </a:pPr>
            <a:r>
              <a:rPr lang="en-US" sz="3200" dirty="0">
                <a:latin typeface="Times New Roman" pitchFamily="18" charset="0"/>
                <a:cs typeface="Times New Roman" pitchFamily="18" charset="0"/>
              </a:rPr>
              <a:t>Application of economics to manage naturally occurring resources for human needs/wants with </a:t>
            </a:r>
            <a:r>
              <a:rPr lang="en-US" sz="3200" b="1" dirty="0">
                <a:latin typeface="Times New Roman" pitchFamily="18" charset="0"/>
                <a:cs typeface="Times New Roman" pitchFamily="18" charset="0"/>
              </a:rPr>
              <a:t>efficiency </a:t>
            </a:r>
            <a:r>
              <a:rPr lang="en-US" sz="3200" dirty="0">
                <a:latin typeface="Times New Roman" pitchFamily="18" charset="0"/>
                <a:cs typeface="Times New Roman" pitchFamily="18" charset="0"/>
              </a:rPr>
              <a:t>as the primary goal</a:t>
            </a:r>
          </a:p>
          <a:p>
            <a:pPr marL="400050" lvl="1" indent="-400050" algn="just">
              <a:lnSpc>
                <a:spcPct val="150000"/>
              </a:lnSpc>
              <a:spcBef>
                <a:spcPts val="1000"/>
              </a:spcBef>
              <a:buFont typeface="Wingdings" pitchFamily="2" charset="2"/>
              <a:buChar char="§"/>
            </a:pPr>
            <a:r>
              <a:rPr lang="en-US" sz="3200" dirty="0">
                <a:latin typeface="Times New Roman" pitchFamily="18" charset="0"/>
                <a:cs typeface="Times New Roman" pitchFamily="18" charset="0"/>
              </a:rPr>
              <a:t>It studies about </a:t>
            </a:r>
            <a:r>
              <a:rPr lang="en-US" sz="3200" b="1" dirty="0">
                <a:latin typeface="Times New Roman" pitchFamily="18" charset="0"/>
                <a:cs typeface="Times New Roman" pitchFamily="18" charset="0"/>
              </a:rPr>
              <a:t>problems of managing common-pool natural resources</a:t>
            </a:r>
            <a:r>
              <a:rPr lang="en-US" sz="3200" dirty="0">
                <a:latin typeface="Times New Roman" pitchFamily="18" charset="0"/>
                <a:cs typeface="Times New Roman" pitchFamily="18" charset="0"/>
              </a:rPr>
              <a:t>, </a:t>
            </a:r>
            <a:r>
              <a:rPr lang="en-US" sz="3200" b="1" dirty="0">
                <a:latin typeface="Times New Roman" pitchFamily="18" charset="0"/>
                <a:cs typeface="Times New Roman" pitchFamily="18" charset="0"/>
              </a:rPr>
              <a:t>determining optimal rates of extraction </a:t>
            </a:r>
            <a:r>
              <a:rPr lang="en-US" sz="3200" dirty="0">
                <a:latin typeface="Times New Roman" pitchFamily="18" charset="0"/>
                <a:cs typeface="Times New Roman" pitchFamily="18" charset="0"/>
              </a:rPr>
              <a:t>&amp; </a:t>
            </a:r>
            <a:r>
              <a:rPr lang="en-US" sz="3200" b="1" dirty="0">
                <a:latin typeface="Times New Roman" pitchFamily="18" charset="0"/>
                <a:cs typeface="Times New Roman" pitchFamily="18" charset="0"/>
              </a:rPr>
              <a:t>understanding resource m</a:t>
            </a:r>
            <a:r>
              <a:rPr lang="en-US" b="1" dirty="0">
                <a:latin typeface="Times New Roman" pitchFamily="18" charset="0"/>
                <a:cs typeface="Times New Roman" pitchFamily="18" charset="0"/>
              </a:rPr>
              <a:t>arkets. </a:t>
            </a:r>
          </a:p>
          <a:p>
            <a:pPr marL="400050" lvl="1" indent="-400050" algn="just">
              <a:lnSpc>
                <a:spcPct val="150000"/>
              </a:lnSpc>
              <a:spcBef>
                <a:spcPts val="1000"/>
              </a:spcBef>
              <a:buFont typeface="Wingdings" pitchFamily="2" charset="2"/>
              <a:buChar char="§"/>
            </a:pPr>
            <a:r>
              <a:rPr lang="en-US" sz="3200" dirty="0">
                <a:latin typeface="Times New Roman" pitchFamily="18" charset="0"/>
                <a:cs typeface="Times New Roman" pitchFamily="18" charset="0"/>
              </a:rPr>
              <a:t>Has an objective to better understand the role of natural resources in the economy in order to develop more sustainable methods of managing those resources to ensure their availability to future generations</a:t>
            </a:r>
            <a:r>
              <a:rPr lang="en-US" sz="3200" dirty="0"/>
              <a:t>. </a:t>
            </a:r>
            <a:endParaRPr lang="en-US" sz="32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8B8A729-6D43-43DB-B6EE-0B06749E160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22" y="583095"/>
            <a:ext cx="8812695" cy="5773271"/>
          </a:xfrm>
        </p:spPr>
        <p:txBody>
          <a:bodyPr>
            <a:noAutofit/>
          </a:bodyPr>
          <a:lstStyle/>
          <a:p>
            <a:pPr marL="342900" lvl="1" indent="-342900">
              <a:spcBef>
                <a:spcPts val="1000"/>
              </a:spcBef>
              <a:buFont typeface="Wingdings" pitchFamily="2" charset="2"/>
              <a:buChar char="Ø"/>
            </a:pPr>
            <a:r>
              <a:rPr lang="en-US" sz="2400" b="1" dirty="0">
                <a:solidFill>
                  <a:srgbClr val="FF0000"/>
                </a:solidFill>
                <a:latin typeface="Times New Roman" pitchFamily="18" charset="0"/>
                <a:cs typeface="Times New Roman" pitchFamily="18" charset="0"/>
              </a:rPr>
              <a:t>Environmental Economics</a:t>
            </a:r>
            <a:r>
              <a:rPr lang="en-US" sz="2000" dirty="0">
                <a:solidFill>
                  <a:srgbClr val="FF0000"/>
                </a:solidFill>
                <a:latin typeface="Times New Roman" pitchFamily="18" charset="0"/>
                <a:cs typeface="Times New Roman" pitchFamily="18" charset="0"/>
              </a:rPr>
              <a:t>:</a:t>
            </a:r>
          </a:p>
          <a:p>
            <a:pPr algn="just">
              <a:lnSpc>
                <a:spcPct val="150000"/>
              </a:lnSpc>
              <a:buFont typeface="Wingdings" pitchFamily="2" charset="2"/>
              <a:buChar char="ü"/>
            </a:pPr>
            <a:r>
              <a:rPr lang="en-US" sz="2000" dirty="0"/>
              <a:t>Concerned with the </a:t>
            </a:r>
            <a:r>
              <a:rPr lang="en-US" sz="2000" b="1" dirty="0"/>
              <a:t>conservation of natural environments </a:t>
            </a:r>
            <a:r>
              <a:rPr lang="en-US" sz="2000" dirty="0"/>
              <a:t>and biodiversity.</a:t>
            </a:r>
          </a:p>
          <a:p>
            <a:pPr algn="just">
              <a:lnSpc>
                <a:spcPct val="150000"/>
              </a:lnSpc>
              <a:buFont typeface="Wingdings" pitchFamily="2" charset="2"/>
              <a:buChar char="ü"/>
            </a:pPr>
            <a:r>
              <a:rPr lang="en-US" sz="2000" dirty="0">
                <a:latin typeface="Times New Roman" pitchFamily="18" charset="0"/>
                <a:cs typeface="Times New Roman" pitchFamily="18" charset="0"/>
              </a:rPr>
              <a:t>Is the subset of economics that is concerned with the efficient allocation of environmental resources. </a:t>
            </a:r>
          </a:p>
          <a:p>
            <a:pPr algn="just">
              <a:lnSpc>
                <a:spcPct val="150000"/>
              </a:lnSpc>
              <a:buFont typeface="Wingdings" pitchFamily="2" charset="2"/>
              <a:buChar char="ü"/>
            </a:pPr>
            <a:r>
              <a:rPr lang="en-US" sz="2000" dirty="0">
                <a:latin typeface="Times New Roman" pitchFamily="18" charset="0"/>
                <a:cs typeface="Times New Roman" pitchFamily="18" charset="0"/>
              </a:rPr>
              <a:t>The environment and the economy </a:t>
            </a:r>
            <a:r>
              <a:rPr lang="en-US" sz="2000" u="sng" dirty="0">
                <a:latin typeface="Times New Roman" pitchFamily="18" charset="0"/>
                <a:cs typeface="Times New Roman" pitchFamily="18" charset="0"/>
              </a:rPr>
              <a:t>interdependent</a:t>
            </a:r>
            <a:r>
              <a:rPr lang="en-US" sz="2000" dirty="0">
                <a:latin typeface="Times New Roman" pitchFamily="18" charset="0"/>
                <a:cs typeface="Times New Roman" pitchFamily="18" charset="0"/>
              </a:rPr>
              <a:t>. </a:t>
            </a:r>
          </a:p>
          <a:p>
            <a:pPr algn="just">
              <a:lnSpc>
                <a:spcPct val="150000"/>
              </a:lnSpc>
              <a:buFont typeface="Wingdings" pitchFamily="2" charset="2"/>
              <a:buChar char="ü"/>
            </a:pPr>
            <a:r>
              <a:rPr lang="en-US" sz="2000" dirty="0">
                <a:latin typeface="Times New Roman" pitchFamily="18" charset="0"/>
                <a:cs typeface="Times New Roman" pitchFamily="18" charset="0"/>
              </a:rPr>
              <a:t>For that reason, the way in which the </a:t>
            </a:r>
            <a:r>
              <a:rPr lang="en-US" sz="2000" b="1" dirty="0">
                <a:latin typeface="Times New Roman" pitchFamily="18" charset="0"/>
                <a:cs typeface="Times New Roman" pitchFamily="18" charset="0"/>
              </a:rPr>
              <a:t>economy is managed </a:t>
            </a:r>
            <a:r>
              <a:rPr lang="en-US" sz="2000" dirty="0">
                <a:latin typeface="Times New Roman" pitchFamily="18" charset="0"/>
                <a:cs typeface="Times New Roman" pitchFamily="18" charset="0"/>
              </a:rPr>
              <a:t>has an </a:t>
            </a:r>
            <a:r>
              <a:rPr lang="en-US" sz="2000" b="1" dirty="0">
                <a:latin typeface="Times New Roman" pitchFamily="18" charset="0"/>
                <a:cs typeface="Times New Roman" pitchFamily="18" charset="0"/>
              </a:rPr>
              <a:t>impact</a:t>
            </a:r>
            <a:r>
              <a:rPr lang="en-US" sz="2000" dirty="0">
                <a:latin typeface="Times New Roman" pitchFamily="18" charset="0"/>
                <a:cs typeface="Times New Roman" pitchFamily="18" charset="0"/>
              </a:rPr>
              <a:t> on the environment which, in turn, affects both </a:t>
            </a:r>
            <a:r>
              <a:rPr lang="en-US" sz="2000" b="1" dirty="0">
                <a:latin typeface="Times New Roman" pitchFamily="18" charset="0"/>
                <a:cs typeface="Times New Roman" pitchFamily="18" charset="0"/>
              </a:rPr>
              <a:t>welfare and the performance </a:t>
            </a:r>
            <a:r>
              <a:rPr lang="en-US" sz="2000" dirty="0">
                <a:latin typeface="Times New Roman" pitchFamily="18" charset="0"/>
                <a:cs typeface="Times New Roman" pitchFamily="18" charset="0"/>
              </a:rPr>
              <a:t>of the economy.</a:t>
            </a:r>
          </a:p>
          <a:p>
            <a:pPr algn="just">
              <a:lnSpc>
                <a:spcPct val="150000"/>
              </a:lnSpc>
              <a:buFont typeface="Wingdings" pitchFamily="2" charset="2"/>
              <a:buChar char="ü"/>
            </a:pPr>
            <a:r>
              <a:rPr lang="en-US" sz="2000" dirty="0">
                <a:latin typeface="Times New Roman" pitchFamily="18" charset="0"/>
                <a:cs typeface="Times New Roman" pitchFamily="18" charset="0"/>
              </a:rPr>
              <a:t>Environmental economics takes into consideration issues such as ;</a:t>
            </a:r>
          </a:p>
          <a:p>
            <a:pPr lvl="1" algn="just">
              <a:lnSpc>
                <a:spcPct val="150000"/>
              </a:lnSpc>
              <a:buFont typeface="Wingdings" pitchFamily="2" charset="2"/>
              <a:buChar char="ü"/>
            </a:pP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conservation and valuation of natural resources</a:t>
            </a:r>
            <a:r>
              <a:rPr lang="en-US" sz="2000" dirty="0">
                <a:latin typeface="Times New Roman" pitchFamily="18" charset="0"/>
                <a:cs typeface="Times New Roman" pitchFamily="18" charset="0"/>
              </a:rPr>
              <a:t>, </a:t>
            </a:r>
          </a:p>
          <a:p>
            <a:pPr lvl="1" algn="just">
              <a:lnSpc>
                <a:spcPct val="150000"/>
              </a:lnSpc>
              <a:buFont typeface="Wingdings" pitchFamily="2" charset="2"/>
              <a:buChar char="ü"/>
            </a:pPr>
            <a:r>
              <a:rPr lang="en-US" sz="2000" b="1" dirty="0">
                <a:latin typeface="Times New Roman" pitchFamily="18" charset="0"/>
                <a:cs typeface="Times New Roman" pitchFamily="18" charset="0"/>
              </a:rPr>
              <a:t>pollution control</a:t>
            </a:r>
            <a:r>
              <a:rPr lang="en-US" sz="2000" dirty="0">
                <a:latin typeface="Times New Roman" pitchFamily="18" charset="0"/>
                <a:cs typeface="Times New Roman" pitchFamily="18" charset="0"/>
              </a:rPr>
              <a:t>, </a:t>
            </a:r>
          </a:p>
          <a:p>
            <a:pPr lvl="1" algn="just">
              <a:lnSpc>
                <a:spcPct val="150000"/>
              </a:lnSpc>
              <a:buFont typeface="Wingdings" pitchFamily="2" charset="2"/>
              <a:buChar char="ü"/>
            </a:pPr>
            <a:r>
              <a:rPr lang="en-US" sz="2000" b="1" dirty="0">
                <a:latin typeface="Times New Roman" pitchFamily="18" charset="0"/>
                <a:cs typeface="Times New Roman" pitchFamily="18" charset="0"/>
              </a:rPr>
              <a:t>waste management and recycling</a:t>
            </a:r>
            <a:r>
              <a:rPr lang="en-US" sz="2000" dirty="0">
                <a:latin typeface="Times New Roman" pitchFamily="18" charset="0"/>
                <a:cs typeface="Times New Roman" pitchFamily="18" charset="0"/>
              </a:rPr>
              <a:t>, and </a:t>
            </a:r>
          </a:p>
          <a:p>
            <a:pPr lvl="1" algn="just">
              <a:lnSpc>
                <a:spcPct val="150000"/>
              </a:lnSpc>
              <a:buFont typeface="Wingdings" pitchFamily="2" charset="2"/>
              <a:buChar char="ü"/>
            </a:pP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efficient creation of emission standards</a:t>
            </a:r>
            <a:r>
              <a:rPr lang="en-US" sz="2000" dirty="0"/>
              <a:t>.</a:t>
            </a:r>
          </a:p>
        </p:txBody>
      </p:sp>
      <p:sp>
        <p:nvSpPr>
          <p:cNvPr id="4" name="Slide Number Placeholder 3"/>
          <p:cNvSpPr>
            <a:spLocks noGrp="1"/>
          </p:cNvSpPr>
          <p:nvPr>
            <p:ph type="sldNum" sz="quarter" idx="12"/>
          </p:nvPr>
        </p:nvSpPr>
        <p:spPr/>
        <p:txBody>
          <a:bodyPr/>
          <a:lstStyle/>
          <a:p>
            <a:fld id="{C8B8A729-6D43-43DB-B6EE-0B06749E160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9966"/>
            <a:ext cx="7611176" cy="5486400"/>
          </a:xfrm>
        </p:spPr>
        <p:txBody>
          <a:bodyPr>
            <a:normAutofit fontScale="62500" lnSpcReduction="20000"/>
          </a:bodyPr>
          <a:lstStyle/>
          <a:p>
            <a:pPr algn="just">
              <a:lnSpc>
                <a:spcPct val="150000"/>
              </a:lnSpc>
            </a:pPr>
            <a:r>
              <a:rPr lang="en-US" dirty="0">
                <a:latin typeface="Times New Roman" pitchFamily="18" charset="0"/>
                <a:cs typeface="Times New Roman" pitchFamily="18" charset="0"/>
              </a:rPr>
              <a:t>Natural resource economics(established already in the first half of the 19th century) </a:t>
            </a:r>
          </a:p>
          <a:p>
            <a:pPr algn="just">
              <a:lnSpc>
                <a:spcPct val="150000"/>
              </a:lnSpc>
            </a:pPr>
            <a:r>
              <a:rPr lang="en-US" dirty="0">
                <a:latin typeface="Times New Roman" pitchFamily="18" charset="0"/>
                <a:cs typeface="Times New Roman" pitchFamily="18" charset="0"/>
              </a:rPr>
              <a:t>Environmental economics (developed in the second half of the 20th century) have tended to be treated as </a:t>
            </a:r>
            <a:r>
              <a:rPr lang="en-US" b="1" dirty="0">
                <a:latin typeface="Times New Roman" pitchFamily="18" charset="0"/>
                <a:cs typeface="Times New Roman" pitchFamily="18" charset="0"/>
              </a:rPr>
              <a:t>separate and autonomous disciplines </a:t>
            </a:r>
            <a:r>
              <a:rPr lang="en-US" dirty="0">
                <a:latin typeface="Times New Roman" pitchFamily="18" charset="0"/>
                <a:cs typeface="Times New Roman" pitchFamily="18" charset="0"/>
              </a:rPr>
              <a:t>of </a:t>
            </a:r>
            <a:r>
              <a:rPr lang="en-US" b="1" dirty="0">
                <a:latin typeface="Times New Roman" pitchFamily="18" charset="0"/>
                <a:cs typeface="Times New Roman" pitchFamily="18" charset="0"/>
              </a:rPr>
              <a:t>neoclassical mainstream </a:t>
            </a:r>
            <a:r>
              <a:rPr lang="en-US" dirty="0">
                <a:latin typeface="Times New Roman" pitchFamily="18" charset="0"/>
                <a:cs typeface="Times New Roman" pitchFamily="18" charset="0"/>
              </a:rPr>
              <a:t>economics. </a:t>
            </a:r>
          </a:p>
          <a:p>
            <a:pPr algn="just">
              <a:lnSpc>
                <a:spcPct val="150000"/>
              </a:lnSpc>
            </a:pPr>
            <a:r>
              <a:rPr lang="en-US" dirty="0">
                <a:latin typeface="Times New Roman" pitchFamily="18" charset="0"/>
                <a:cs typeface="Times New Roman" pitchFamily="18" charset="0"/>
              </a:rPr>
              <a:t>The practical needs of the current globalized world and a growing scientific knowledge argue that these two disciplines should be treated as</a:t>
            </a:r>
            <a:r>
              <a:rPr lang="en-US" b="1" dirty="0">
                <a:latin typeface="Times New Roman" pitchFamily="18" charset="0"/>
                <a:cs typeface="Times New Roman" pitchFamily="18" charset="0"/>
              </a:rPr>
              <a:t> a unified discipline.</a:t>
            </a:r>
          </a:p>
          <a:p>
            <a:pPr algn="just">
              <a:lnSpc>
                <a:spcPct val="150000"/>
              </a:lnSpc>
            </a:pPr>
            <a:r>
              <a:rPr lang="en-US" dirty="0">
                <a:latin typeface="Times New Roman" pitchFamily="18" charset="0"/>
                <a:cs typeface="Times New Roman" pitchFamily="18" charset="0"/>
              </a:rPr>
              <a:t>They draw their techniques largely from ;</a:t>
            </a:r>
          </a:p>
          <a:p>
            <a:pPr lvl="1" algn="just">
              <a:lnSpc>
                <a:spcPct val="150000"/>
              </a:lnSpc>
              <a:buFont typeface="Wingdings" pitchFamily="2" charset="2"/>
              <a:buChar char="ü"/>
            </a:pPr>
            <a:r>
              <a:rPr lang="en-US" dirty="0">
                <a:latin typeface="Times New Roman" pitchFamily="18" charset="0"/>
                <a:cs typeface="Times New Roman" pitchFamily="18" charset="0"/>
              </a:rPr>
              <a:t>the field of pure and applied economic theory and </a:t>
            </a:r>
          </a:p>
          <a:p>
            <a:pPr lvl="1" algn="just">
              <a:lnSpc>
                <a:spcPct val="150000"/>
              </a:lnSpc>
              <a:buFont typeface="Wingdings" pitchFamily="2" charset="2"/>
              <a:buChar char="ü"/>
            </a:pPr>
            <a:r>
              <a:rPr lang="en-US" dirty="0">
                <a:latin typeface="Times New Roman" pitchFamily="18" charset="0"/>
                <a:cs typeface="Times New Roman" pitchFamily="18" charset="0"/>
              </a:rPr>
              <a:t>they had incorporated only some elements from </a:t>
            </a:r>
            <a:r>
              <a:rPr lang="en-US" b="1" dirty="0">
                <a:latin typeface="Times New Roman" pitchFamily="18" charset="0"/>
                <a:cs typeface="Times New Roman" pitchFamily="18" charset="0"/>
              </a:rPr>
              <a:t>natural sciences, system analysis and ethics</a:t>
            </a:r>
            <a:r>
              <a:rPr lang="en-US" dirty="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p>
            <a:fld id="{C8B8A729-6D43-43DB-B6EE-0B06749E160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241" y="516835"/>
            <a:ext cx="7315517" cy="896642"/>
          </a:xfrm>
          <a:prstGeom prst="rect">
            <a:avLst/>
          </a:prstGeom>
        </p:spPr>
        <p:txBody>
          <a:bodyPr lIns="0" tIns="0" rIns="0" bIns="0">
            <a:noAutofit/>
          </a:bodyPr>
          <a:lstStyle/>
          <a:p>
            <a:pPr indent="0" algn="ctr">
              <a:lnSpc>
                <a:spcPts val="4760"/>
              </a:lnSpc>
            </a:pPr>
            <a:r>
              <a:rPr lang="en-US" sz="3200" b="1" dirty="0">
                <a:solidFill>
                  <a:srgbClr val="00B050"/>
                </a:solidFill>
                <a:latin typeface="Calibri"/>
              </a:rPr>
              <a:t>1.3. Why Study Environmental </a:t>
            </a:r>
            <a:r>
              <a:rPr lang="fr" sz="3200" b="1" dirty="0">
                <a:solidFill>
                  <a:srgbClr val="00B050"/>
                </a:solidFill>
                <a:latin typeface="Calibri"/>
              </a:rPr>
              <a:t>Economi</a:t>
            </a:r>
            <a:r>
              <a:rPr lang="en-US" sz="3200" b="1" dirty="0">
                <a:solidFill>
                  <a:srgbClr val="00B050"/>
                </a:solidFill>
                <a:latin typeface="Calibri"/>
              </a:rPr>
              <a:t>cs?</a:t>
            </a:r>
            <a:endParaRPr lang="fr" sz="3200" b="1" dirty="0">
              <a:solidFill>
                <a:srgbClr val="00B050"/>
              </a:solidFill>
              <a:latin typeface="Calibri"/>
            </a:endParaRPr>
          </a:p>
        </p:txBody>
      </p:sp>
      <p:sp>
        <p:nvSpPr>
          <p:cNvPr id="3" name="Rectangle 2"/>
          <p:cNvSpPr/>
          <p:nvPr/>
        </p:nvSpPr>
        <p:spPr>
          <a:xfrm>
            <a:off x="715617" y="1298714"/>
            <a:ext cx="7831297" cy="5380382"/>
          </a:xfrm>
          <a:prstGeom prst="rect">
            <a:avLst/>
          </a:prstGeom>
        </p:spPr>
        <p:txBody>
          <a:bodyPr lIns="0" tIns="0" rIns="0" bIns="0">
            <a:noAutofit/>
          </a:bodyPr>
          <a:lstStyle/>
          <a:p>
            <a:pPr>
              <a:lnSpc>
                <a:spcPct val="150000"/>
              </a:lnSpc>
              <a:spcBef>
                <a:spcPts val="490"/>
              </a:spcBef>
            </a:pPr>
            <a:r>
              <a:rPr lang="en-US" sz="2400" dirty="0">
                <a:solidFill>
                  <a:srgbClr val="00B050"/>
                </a:solidFill>
              </a:rPr>
              <a:t>Against: </a:t>
            </a:r>
          </a:p>
          <a:p>
            <a:pPr marL="457200" indent="-457200">
              <a:lnSpc>
                <a:spcPct val="150000"/>
              </a:lnSpc>
              <a:spcBef>
                <a:spcPts val="490"/>
              </a:spcBef>
              <a:buFont typeface="Wingdings" pitchFamily="2" charset="2"/>
              <a:buChar char="Ø"/>
            </a:pPr>
            <a:r>
              <a:rPr lang="en-US" sz="2200" dirty="0">
                <a:solidFill>
                  <a:srgbClr val="C00000"/>
                </a:solidFill>
              </a:rPr>
              <a:t>Pollution </a:t>
            </a:r>
            <a:endParaRPr lang="fr" sz="2200" dirty="0">
              <a:solidFill>
                <a:srgbClr val="C00000"/>
              </a:solidFill>
            </a:endParaRPr>
          </a:p>
          <a:p>
            <a:pPr marL="457200" indent="-457200">
              <a:lnSpc>
                <a:spcPct val="150000"/>
              </a:lnSpc>
              <a:spcBef>
                <a:spcPts val="490"/>
              </a:spcBef>
              <a:buFont typeface="Wingdings" pitchFamily="2" charset="2"/>
              <a:buChar char="Ø"/>
            </a:pPr>
            <a:r>
              <a:rPr lang="en-US" sz="2200" dirty="0">
                <a:solidFill>
                  <a:srgbClr val="C00000"/>
                </a:solidFill>
              </a:rPr>
              <a:t>Externalities </a:t>
            </a:r>
            <a:endParaRPr lang="fr" sz="2200" dirty="0">
              <a:solidFill>
                <a:srgbClr val="C00000"/>
              </a:solidFill>
            </a:endParaRPr>
          </a:p>
          <a:p>
            <a:pPr marL="457200" indent="-457200">
              <a:lnSpc>
                <a:spcPct val="150000"/>
              </a:lnSpc>
              <a:spcBef>
                <a:spcPts val="490"/>
              </a:spcBef>
              <a:buFont typeface="Wingdings" pitchFamily="2" charset="2"/>
              <a:buChar char="Ø"/>
            </a:pPr>
            <a:r>
              <a:rPr lang="en-US" sz="2200" dirty="0">
                <a:solidFill>
                  <a:srgbClr val="C00000"/>
                </a:solidFill>
              </a:rPr>
              <a:t>Tragedy of commons</a:t>
            </a:r>
          </a:p>
          <a:p>
            <a:pPr marL="457200" indent="-457200">
              <a:lnSpc>
                <a:spcPct val="150000"/>
              </a:lnSpc>
              <a:spcBef>
                <a:spcPts val="490"/>
              </a:spcBef>
              <a:buFont typeface="Wingdings" pitchFamily="2" charset="2"/>
              <a:buChar char="Ø"/>
            </a:pPr>
            <a:r>
              <a:rPr lang="fr" sz="2200" dirty="0">
                <a:solidFill>
                  <a:srgbClr val="C00000"/>
                </a:solidFill>
              </a:rPr>
              <a:t>Global warming</a:t>
            </a:r>
          </a:p>
          <a:p>
            <a:pPr marL="457200" indent="-457200">
              <a:lnSpc>
                <a:spcPct val="150000"/>
              </a:lnSpc>
              <a:buFont typeface="Wingdings" pitchFamily="2" charset="2"/>
              <a:buChar char="Ø"/>
            </a:pPr>
            <a:r>
              <a:rPr lang="fr" sz="2200" dirty="0">
                <a:solidFill>
                  <a:srgbClr val="C00000"/>
                </a:solidFill>
              </a:rPr>
              <a:t>Ozone Depletion</a:t>
            </a:r>
          </a:p>
          <a:p>
            <a:pPr marL="457200" indent="-457200">
              <a:lnSpc>
                <a:spcPct val="150000"/>
              </a:lnSpc>
              <a:buFont typeface="Wingdings" pitchFamily="2" charset="2"/>
              <a:buChar char="Ø"/>
            </a:pPr>
            <a:r>
              <a:rPr lang="fr" sz="2200" dirty="0">
                <a:solidFill>
                  <a:srgbClr val="C00000"/>
                </a:solidFill>
              </a:rPr>
              <a:t>Acid Déposition</a:t>
            </a:r>
          </a:p>
          <a:p>
            <a:pPr marL="457200" indent="-457200">
              <a:lnSpc>
                <a:spcPct val="150000"/>
              </a:lnSpc>
              <a:buFont typeface="Wingdings" pitchFamily="2" charset="2"/>
              <a:buChar char="Ø"/>
            </a:pPr>
            <a:r>
              <a:rPr lang="en-US" sz="2200" dirty="0">
                <a:solidFill>
                  <a:srgbClr val="C00000"/>
                </a:solidFill>
              </a:rPr>
              <a:t>Loss of </a:t>
            </a:r>
            <a:r>
              <a:rPr lang="fr" sz="2200" dirty="0">
                <a:solidFill>
                  <a:srgbClr val="C00000"/>
                </a:solidFill>
              </a:rPr>
              <a:t>Biological Diversity</a:t>
            </a:r>
          </a:p>
          <a:p>
            <a:pPr marL="457200" indent="-457200">
              <a:lnSpc>
                <a:spcPct val="150000"/>
              </a:lnSpc>
              <a:buFont typeface="Wingdings" pitchFamily="2" charset="2"/>
              <a:buChar char="Ø"/>
            </a:pPr>
            <a:r>
              <a:rPr lang="en-US" sz="2200">
                <a:solidFill>
                  <a:srgbClr val="C00000"/>
                </a:solidFill>
              </a:rPr>
              <a:t>Resource degradation </a:t>
            </a:r>
            <a:endParaRPr lang="en-US" sz="2200" dirty="0">
              <a:solidFill>
                <a:srgbClr val="C00000"/>
              </a:solidFill>
            </a:endParaRPr>
          </a:p>
          <a:p>
            <a:pPr marL="457200" indent="-457200">
              <a:lnSpc>
                <a:spcPct val="150000"/>
              </a:lnSpc>
              <a:buFont typeface="Wingdings" pitchFamily="2" charset="2"/>
              <a:buChar char="Ø"/>
            </a:pPr>
            <a:r>
              <a:rPr lang="fr" sz="2200" dirty="0">
                <a:solidFill>
                  <a:srgbClr val="C00000"/>
                </a:solidFill>
              </a:rPr>
              <a:t>………</a:t>
            </a:r>
            <a:r>
              <a:rPr lang="en-US" sz="2200" b="1" dirty="0">
                <a:solidFill>
                  <a:srgbClr val="00B050"/>
                </a:solidFill>
              </a:rPr>
              <a:t>using economic principles/tools</a:t>
            </a:r>
            <a:endParaRPr lang="fr" sz="2200" dirty="0"/>
          </a:p>
        </p:txBody>
      </p:sp>
    </p:spTree>
    <p:extLst>
      <p:ext uri="{BB962C8B-B14F-4D97-AF65-F5344CB8AC3E}">
        <p14:creationId xmlns:p14="http://schemas.microsoft.com/office/powerpoint/2010/main" val="3230080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085" y="365126"/>
            <a:ext cx="8191275" cy="1197457"/>
          </a:xfrm>
        </p:spPr>
        <p:txBody>
          <a:bodyPr>
            <a:normAutofit/>
          </a:bodyPr>
          <a:lstStyle/>
          <a:p>
            <a:pPr algn="ctr"/>
            <a:r>
              <a:rPr lang="en-US" sz="2400" b="1" dirty="0">
                <a:solidFill>
                  <a:schemeClr val="tx1"/>
                </a:solidFill>
                <a:effectLst/>
                <a:latin typeface="Times New Roman" pitchFamily="18" charset="0"/>
                <a:cs typeface="Times New Roman" pitchFamily="18" charset="0"/>
              </a:rPr>
              <a:t>Fundamental issues in the economic approach to resources</a:t>
            </a:r>
          </a:p>
        </p:txBody>
      </p:sp>
      <p:sp>
        <p:nvSpPr>
          <p:cNvPr id="3" name="Content Placeholder 2"/>
          <p:cNvSpPr>
            <a:spLocks noGrp="1"/>
          </p:cNvSpPr>
          <p:nvPr>
            <p:ph idx="1"/>
          </p:nvPr>
        </p:nvSpPr>
        <p:spPr>
          <a:xfrm>
            <a:off x="628641" y="1551021"/>
            <a:ext cx="8191274" cy="5000263"/>
          </a:xfrm>
        </p:spPr>
        <p:txBody>
          <a:bodyPr>
            <a:normAutofit fontScale="85000" lnSpcReduction="20000"/>
          </a:bodyPr>
          <a:lstStyle/>
          <a:p>
            <a:pPr marL="0" indent="0">
              <a:buNone/>
            </a:pPr>
            <a:r>
              <a:rPr lang="en-US" sz="2600" b="1" dirty="0">
                <a:latin typeface="Times New Roman" pitchFamily="18" charset="0"/>
                <a:cs typeface="Times New Roman" pitchFamily="18" charset="0"/>
              </a:rPr>
              <a:t>Property rights, efficiency and government intervention</a:t>
            </a:r>
          </a:p>
          <a:p>
            <a:pPr algn="just">
              <a:lnSpc>
                <a:spcPct val="150000"/>
              </a:lnSpc>
              <a:buFont typeface="Wingdings" pitchFamily="2" charset="2"/>
              <a:buChar char="v"/>
            </a:pPr>
            <a:r>
              <a:rPr lang="en-US" dirty="0">
                <a:latin typeface="Times New Roman" pitchFamily="18" charset="0"/>
                <a:cs typeface="Times New Roman" pitchFamily="18" charset="0"/>
              </a:rPr>
              <a:t>A central idea in modern economics is that, given the necessary conditions, markets will bring about efficiency in allocation. </a:t>
            </a:r>
          </a:p>
          <a:p>
            <a:pPr algn="just">
              <a:lnSpc>
                <a:spcPct val="150000"/>
              </a:lnSpc>
              <a:buFont typeface="Wingdings" pitchFamily="2" charset="2"/>
              <a:buChar char="v"/>
            </a:pPr>
            <a:r>
              <a:rPr lang="en-US" dirty="0">
                <a:latin typeface="Times New Roman" pitchFamily="18" charset="0"/>
                <a:cs typeface="Times New Roman" pitchFamily="18" charset="0"/>
              </a:rPr>
              <a:t>Well-defined and enforceable private property rights are one of the necessary conditions. </a:t>
            </a:r>
          </a:p>
          <a:p>
            <a:pPr algn="just">
              <a:lnSpc>
                <a:spcPct val="150000"/>
              </a:lnSpc>
              <a:buFont typeface="Wingdings" pitchFamily="2" charset="2"/>
              <a:buChar char="v"/>
            </a:pPr>
            <a:r>
              <a:rPr lang="en-US" dirty="0">
                <a:solidFill>
                  <a:srgbClr val="FF0000"/>
                </a:solidFill>
                <a:latin typeface="Times New Roman" pitchFamily="18" charset="0"/>
                <a:cs typeface="Times New Roman" pitchFamily="18" charset="0"/>
              </a:rPr>
              <a:t>Because</a:t>
            </a:r>
            <a:r>
              <a:rPr lang="en-US" dirty="0">
                <a:latin typeface="Times New Roman" pitchFamily="18" charset="0"/>
                <a:cs typeface="Times New Roman" pitchFamily="18" charset="0"/>
              </a:rPr>
              <a:t> property rights do not exist, or are not clearly defined, for many environmental resources, markets fail to allocate those resources efficiently.</a:t>
            </a:r>
          </a:p>
        </p:txBody>
      </p:sp>
      <p:sp>
        <p:nvSpPr>
          <p:cNvPr id="4" name="Slide Number Placeholder 3"/>
          <p:cNvSpPr>
            <a:spLocks noGrp="1"/>
          </p:cNvSpPr>
          <p:nvPr>
            <p:ph type="sldNum" sz="quarter" idx="12"/>
          </p:nvPr>
        </p:nvSpPr>
        <p:spPr/>
        <p:txBody>
          <a:bodyPr/>
          <a:lstStyle/>
          <a:p>
            <a:fld id="{C8B8A729-6D43-43DB-B6EE-0B06749E160E}" type="slidenum">
              <a:rPr lang="en-US" smtClean="0"/>
              <a:pPr/>
              <a:t>16</a:t>
            </a:fld>
            <a:endParaRPr lang="en-US"/>
          </a:p>
        </p:txBody>
      </p:sp>
    </p:spTree>
    <p:extLst>
      <p:ext uri="{BB962C8B-B14F-4D97-AF65-F5344CB8AC3E}">
        <p14:creationId xmlns:p14="http://schemas.microsoft.com/office/powerpoint/2010/main" val="942234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4" y="365138"/>
            <a:ext cx="7886700" cy="514551"/>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628654" y="474569"/>
            <a:ext cx="7886700" cy="6076709"/>
          </a:xfrm>
        </p:spPr>
        <p:txBody>
          <a:bodyPr>
            <a:normAutofit fontScale="77500" lnSpcReduction="20000"/>
          </a:bodyPr>
          <a:lstStyle/>
          <a:p>
            <a:pPr algn="just">
              <a:lnSpc>
                <a:spcPct val="150000"/>
              </a:lnSpc>
              <a:buNone/>
            </a:pPr>
            <a:r>
              <a:rPr lang="en-US" dirty="0">
                <a:solidFill>
                  <a:srgbClr val="FF0000"/>
                </a:solidFill>
                <a:latin typeface="Times New Roman" pitchFamily="18" charset="0"/>
                <a:cs typeface="Times New Roman" pitchFamily="18" charset="0"/>
              </a:rPr>
              <a:t>What exactly do we mean by a clearly defined ownership right? </a:t>
            </a:r>
            <a:r>
              <a:rPr lang="en-US" dirty="0">
                <a:latin typeface="Times New Roman" pitchFamily="18" charset="0"/>
                <a:cs typeface="Times New Roman" pitchFamily="18" charset="0"/>
              </a:rPr>
              <a:t>From</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the perspective of resource allocation, the ownership of a resource is said to be clearly defined if it satisfies </a:t>
            </a:r>
            <a:r>
              <a:rPr lang="en-US" b="1" dirty="0">
                <a:latin typeface="Times New Roman" pitchFamily="18" charset="0"/>
                <a:cs typeface="Times New Roman" pitchFamily="18" charset="0"/>
              </a:rPr>
              <a:t>four conditions </a:t>
            </a:r>
            <a:r>
              <a:rPr lang="en-US" dirty="0">
                <a:latin typeface="Times New Roman" pitchFamily="18" charset="0"/>
                <a:cs typeface="Times New Roman" pitchFamily="18" charset="0"/>
              </a:rPr>
              <a:t>(Randall 1987).</a:t>
            </a:r>
          </a:p>
          <a:p>
            <a:pPr algn="just">
              <a:lnSpc>
                <a:spcPct val="150000"/>
              </a:lnSpc>
              <a:buFont typeface="Wingdings" pitchFamily="2" charset="2"/>
              <a:buChar char="Ø"/>
            </a:pPr>
            <a:r>
              <a:rPr lang="en-US" b="1" dirty="0">
                <a:latin typeface="Times New Roman" pitchFamily="18" charset="0"/>
                <a:cs typeface="Times New Roman" pitchFamily="18" charset="0"/>
              </a:rPr>
              <a:t>First</a:t>
            </a:r>
            <a:r>
              <a:rPr lang="en-US" dirty="0">
                <a:latin typeface="Times New Roman" pitchFamily="18" charset="0"/>
                <a:cs typeface="Times New Roman" pitchFamily="18" charset="0"/>
              </a:rPr>
              <a:t>, the ownership rights of the resource are </a:t>
            </a:r>
            <a:r>
              <a:rPr lang="en-US" b="1" i="1" dirty="0">
                <a:latin typeface="Times New Roman" pitchFamily="18" charset="0"/>
                <a:cs typeface="Times New Roman" pitchFamily="18" charset="0"/>
              </a:rPr>
              <a:t>completely specified</a:t>
            </a:r>
            <a:r>
              <a:rPr lang="en-US" b="1" dirty="0">
                <a:latin typeface="Times New Roman" pitchFamily="18" charset="0"/>
                <a:cs typeface="Times New Roman" pitchFamily="18" charset="0"/>
              </a:rPr>
              <a:t>.</a:t>
            </a:r>
          </a:p>
          <a:p>
            <a:pPr algn="just">
              <a:lnSpc>
                <a:spcPct val="150000"/>
              </a:lnSpc>
            </a:pPr>
            <a:r>
              <a:rPr lang="en-US" dirty="0">
                <a:latin typeface="Times New Roman" pitchFamily="18" charset="0"/>
                <a:cs typeface="Times New Roman" pitchFamily="18" charset="0"/>
              </a:rPr>
              <a:t> That is, its </a:t>
            </a:r>
            <a:r>
              <a:rPr lang="en-US" b="1" dirty="0">
                <a:latin typeface="Times New Roman" pitchFamily="18" charset="0"/>
                <a:cs typeface="Times New Roman" pitchFamily="18" charset="0"/>
              </a:rPr>
              <a:t>quantitative and qualitative features </a:t>
            </a:r>
            <a:r>
              <a:rPr lang="en-US" dirty="0">
                <a:latin typeface="Times New Roman" pitchFamily="18" charset="0"/>
                <a:cs typeface="Times New Roman" pitchFamily="18" charset="0"/>
              </a:rPr>
              <a:t>as well as its </a:t>
            </a:r>
            <a:r>
              <a:rPr lang="en-US" b="1" dirty="0">
                <a:latin typeface="Times New Roman" pitchFamily="18" charset="0"/>
                <a:cs typeface="Times New Roman" pitchFamily="18" charset="0"/>
              </a:rPr>
              <a:t>boundaries </a:t>
            </a:r>
            <a:r>
              <a:rPr lang="en-US" dirty="0">
                <a:latin typeface="Times New Roman" pitchFamily="18" charset="0"/>
                <a:cs typeface="Times New Roman" pitchFamily="18" charset="0"/>
              </a:rPr>
              <a:t>are clearly demarcated.</a:t>
            </a:r>
          </a:p>
          <a:p>
            <a:pPr algn="just">
              <a:lnSpc>
                <a:spcPct val="150000"/>
              </a:lnSpc>
            </a:pPr>
            <a:r>
              <a:rPr lang="en-US" b="1" dirty="0">
                <a:latin typeface="Times New Roman" pitchFamily="18" charset="0"/>
                <a:cs typeface="Times New Roman" pitchFamily="18" charset="0"/>
              </a:rPr>
              <a:t>Second</a:t>
            </a:r>
            <a:r>
              <a:rPr lang="en-US" dirty="0">
                <a:latin typeface="Times New Roman" pitchFamily="18" charset="0"/>
                <a:cs typeface="Times New Roman" pitchFamily="18" charset="0"/>
              </a:rPr>
              <a:t>, the rights are </a:t>
            </a:r>
            <a:r>
              <a:rPr lang="en-US" b="1" dirty="0">
                <a:latin typeface="Times New Roman" pitchFamily="18" charset="0"/>
                <a:cs typeface="Times New Roman" pitchFamily="18" charset="0"/>
              </a:rPr>
              <a:t>completely </a:t>
            </a:r>
            <a:r>
              <a:rPr lang="en-US" b="1" i="1" dirty="0">
                <a:latin typeface="Times New Roman" pitchFamily="18" charset="0"/>
                <a:cs typeface="Times New Roman" pitchFamily="18" charset="0"/>
              </a:rPr>
              <a:t>exclusive </a:t>
            </a:r>
            <a:r>
              <a:rPr lang="en-US" dirty="0">
                <a:latin typeface="Times New Roman" pitchFamily="18" charset="0"/>
                <a:cs typeface="Times New Roman" pitchFamily="18" charset="0"/>
              </a:rPr>
              <a:t>so that all benefits and costs resulting from an action accrue directly to the individual empowered to take action.</a:t>
            </a:r>
          </a:p>
        </p:txBody>
      </p:sp>
      <p:sp>
        <p:nvSpPr>
          <p:cNvPr id="4" name="Slide Number Placeholder 3"/>
          <p:cNvSpPr>
            <a:spLocks noGrp="1"/>
          </p:cNvSpPr>
          <p:nvPr>
            <p:ph type="sldNum" sz="quarter" idx="12"/>
          </p:nvPr>
        </p:nvSpPr>
        <p:spPr/>
        <p:txBody>
          <a:bodyPr/>
          <a:lstStyle/>
          <a:p>
            <a:fld id="{C8B8A729-6D43-43DB-B6EE-0B06749E160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4" y="365128"/>
            <a:ext cx="7886700" cy="630297"/>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342910" y="162048"/>
            <a:ext cx="8446625" cy="6695955"/>
          </a:xfrm>
        </p:spPr>
        <p:txBody>
          <a:bodyPr>
            <a:normAutofit fontScale="77500" lnSpcReduction="20000"/>
          </a:bodyPr>
          <a:lstStyle/>
          <a:p>
            <a:pPr algn="just">
              <a:lnSpc>
                <a:spcPct val="150000"/>
              </a:lnSpc>
              <a:buFont typeface="Wingdings" pitchFamily="2" charset="2"/>
              <a:buChar char="Ø"/>
            </a:pPr>
            <a:r>
              <a:rPr lang="en-US" b="1" dirty="0">
                <a:latin typeface="Times New Roman" pitchFamily="18" charset="0"/>
                <a:cs typeface="Times New Roman" pitchFamily="18" charset="0"/>
              </a:rPr>
              <a:t>Third</a:t>
            </a:r>
            <a:r>
              <a:rPr lang="en-US" dirty="0">
                <a:latin typeface="Times New Roman" pitchFamily="18" charset="0"/>
                <a:cs typeface="Times New Roman" pitchFamily="18" charset="0"/>
              </a:rPr>
              <a:t>, the ownership rights of the resource are </a:t>
            </a:r>
            <a:r>
              <a:rPr lang="en-US" b="1" i="1" dirty="0">
                <a:latin typeface="Times New Roman" pitchFamily="18" charset="0"/>
                <a:cs typeface="Times New Roman" pitchFamily="18" charset="0"/>
              </a:rPr>
              <a:t>transferable</a:t>
            </a:r>
            <a:r>
              <a:rPr lang="en-US" b="1" dirty="0">
                <a:latin typeface="Times New Roman" pitchFamily="18" charset="0"/>
                <a:cs typeface="Times New Roman" pitchFamily="18" charset="0"/>
              </a:rPr>
              <a:t>. </a:t>
            </a:r>
          </a:p>
          <a:p>
            <a:pPr algn="just">
              <a:lnSpc>
                <a:spcPct val="150000"/>
              </a:lnSpc>
            </a:pPr>
            <a:r>
              <a:rPr lang="en-US" dirty="0">
                <a:latin typeface="Times New Roman" pitchFamily="18" charset="0"/>
                <a:cs typeface="Times New Roman" pitchFamily="18" charset="0"/>
              </a:rPr>
              <a:t>In other words, resources can be exchanged or simply donated at the ‘will’ of their owners.</a:t>
            </a:r>
          </a:p>
          <a:p>
            <a:pPr algn="just">
              <a:lnSpc>
                <a:spcPct val="150000"/>
              </a:lnSpc>
              <a:buFont typeface="Wingdings" pitchFamily="2" charset="2"/>
              <a:buChar char="Ø"/>
            </a:pPr>
            <a:r>
              <a:rPr lang="en-US" b="1" dirty="0">
                <a:latin typeface="Times New Roman" pitchFamily="18" charset="0"/>
                <a:cs typeface="Times New Roman" pitchFamily="18" charset="0"/>
              </a:rPr>
              <a:t>Finally</a:t>
            </a:r>
            <a:r>
              <a:rPr lang="en-US" dirty="0">
                <a:latin typeface="Times New Roman" pitchFamily="18" charset="0"/>
                <a:cs typeface="Times New Roman" pitchFamily="18" charset="0"/>
              </a:rPr>
              <a:t>, ownership is </a:t>
            </a:r>
            <a:r>
              <a:rPr lang="en-US" b="1" i="1" dirty="0">
                <a:latin typeface="Times New Roman" pitchFamily="18" charset="0"/>
                <a:cs typeface="Times New Roman" pitchFamily="18" charset="0"/>
              </a:rPr>
              <a:t>enforceable</a:t>
            </a:r>
            <a:r>
              <a:rPr lang="en-US" b="1" dirty="0">
                <a:latin typeface="Times New Roman" pitchFamily="18" charset="0"/>
                <a:cs typeface="Times New Roman" pitchFamily="18" charset="0"/>
              </a:rPr>
              <a:t>. </a:t>
            </a:r>
          </a:p>
          <a:p>
            <a:pPr algn="just">
              <a:lnSpc>
                <a:spcPct val="150000"/>
              </a:lnSpc>
            </a:pPr>
            <a:r>
              <a:rPr lang="en-US" dirty="0">
                <a:latin typeface="Times New Roman" pitchFamily="18" charset="0"/>
                <a:cs typeface="Times New Roman" pitchFamily="18" charset="0"/>
              </a:rPr>
              <a:t>That is, ownership of resources is legally protected.</a:t>
            </a:r>
          </a:p>
          <a:p>
            <a:pPr algn="just">
              <a:lnSpc>
                <a:spcPct val="150000"/>
              </a:lnSpc>
              <a:buFont typeface="Wingdings" pitchFamily="2" charset="2"/>
              <a:buChar char="q"/>
            </a:pPr>
            <a:r>
              <a:rPr lang="en-US" dirty="0">
                <a:latin typeface="Times New Roman" pitchFamily="18" charset="0"/>
                <a:cs typeface="Times New Roman" pitchFamily="18" charset="0"/>
              </a:rPr>
              <a:t>When these four conditions are met, it can be shown that reliance on the self-interest based behavior of individuals will ensure that resources are used where </a:t>
            </a:r>
            <a:r>
              <a:rPr lang="en-US" b="1" dirty="0">
                <a:latin typeface="Times New Roman" pitchFamily="18" charset="0"/>
                <a:cs typeface="Times New Roman" pitchFamily="18" charset="0"/>
              </a:rPr>
              <a:t>they are most valued. </a:t>
            </a:r>
          </a:p>
          <a:p>
            <a:pPr algn="just">
              <a:lnSpc>
                <a:spcPct val="150000"/>
              </a:lnSpc>
              <a:buFont typeface="Wingdings" pitchFamily="2" charset="2"/>
              <a:buChar char="Ø"/>
            </a:pPr>
            <a:r>
              <a:rPr lang="en-US" dirty="0">
                <a:latin typeface="Times New Roman" pitchFamily="18" charset="0"/>
                <a:cs typeface="Times New Roman" pitchFamily="18" charset="0"/>
              </a:rPr>
              <a:t>Deciding where a case for intervention exists, and what form it should take is the central in all of resource and environmental economics.</a:t>
            </a:r>
          </a:p>
        </p:txBody>
      </p:sp>
      <p:sp>
        <p:nvSpPr>
          <p:cNvPr id="4" name="Slide Number Placeholder 3"/>
          <p:cNvSpPr>
            <a:spLocks noGrp="1"/>
          </p:cNvSpPr>
          <p:nvPr>
            <p:ph type="sldNum" sz="quarter" idx="12"/>
          </p:nvPr>
        </p:nvSpPr>
        <p:spPr/>
        <p:txBody>
          <a:bodyPr/>
          <a:lstStyle/>
          <a:p>
            <a:fld id="{C8B8A729-6D43-43DB-B6EE-0B06749E160E}"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248" y="365127"/>
            <a:ext cx="8490031" cy="502976"/>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321201" y="405119"/>
            <a:ext cx="8481349" cy="6192455"/>
          </a:xfrm>
        </p:spPr>
        <p:txBody>
          <a:bodyPr>
            <a:normAutofit fontScale="70000" lnSpcReduction="20000"/>
          </a:bodyPr>
          <a:lstStyle/>
          <a:p>
            <a:pPr marL="228600" lvl="1" algn="just">
              <a:lnSpc>
                <a:spcPct val="150000"/>
              </a:lnSpc>
              <a:spcBef>
                <a:spcPts val="1000"/>
              </a:spcBef>
            </a:pPr>
            <a:r>
              <a:rPr lang="en-US" sz="3100" dirty="0">
                <a:latin typeface="Times New Roman" pitchFamily="18" charset="0"/>
                <a:cs typeface="Times New Roman" pitchFamily="18" charset="0"/>
              </a:rPr>
              <a:t>Efficiency and optimality have time dimension decisions</a:t>
            </a:r>
          </a:p>
          <a:p>
            <a:pPr marL="685800" lvl="2" algn="just">
              <a:lnSpc>
                <a:spcPct val="150000"/>
              </a:lnSpc>
              <a:spcBef>
                <a:spcPts val="1000"/>
              </a:spcBef>
            </a:pPr>
            <a:r>
              <a:rPr lang="en-US" sz="3200" dirty="0">
                <a:latin typeface="Times New Roman" pitchFamily="18" charset="0"/>
                <a:cs typeface="Times New Roman" pitchFamily="18" charset="0"/>
              </a:rPr>
              <a:t>Intertemporal( , or dynamic,) dimension, as well as an intratemporal(, or static,) dimension.</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Many pollution problems also have an </a:t>
            </a:r>
            <a:r>
              <a:rPr lang="en-US" b="1" dirty="0">
                <a:latin typeface="Times New Roman" pitchFamily="18" charset="0"/>
                <a:cs typeface="Times New Roman" pitchFamily="18" charset="0"/>
              </a:rPr>
              <a:t>intertemporal dimension, </a:t>
            </a:r>
            <a:r>
              <a:rPr lang="en-US" dirty="0">
                <a:latin typeface="Times New Roman" pitchFamily="18" charset="0"/>
                <a:cs typeface="Times New Roman" pitchFamily="18" charset="0"/>
              </a:rPr>
              <a:t>and it turns out that the analysis developed for thinking about the Intertemporal problems of resource use can be used to analyze those problems.</a:t>
            </a:r>
          </a:p>
          <a:p>
            <a:pPr algn="just">
              <a:lnSpc>
                <a:spcPct val="150000"/>
              </a:lnSpc>
            </a:pPr>
            <a:r>
              <a:rPr lang="en-US" dirty="0">
                <a:latin typeface="Times New Roman" pitchFamily="18" charset="0"/>
                <a:cs typeface="Times New Roman" pitchFamily="18" charset="0"/>
              </a:rPr>
              <a:t>The relations between rates of return to capital as normally understood in economics and the rates of return on environmental assets must be taken into account in trying to i</a:t>
            </a:r>
            <a:r>
              <a:rPr lang="en-US" b="1" dirty="0">
                <a:latin typeface="Times New Roman" pitchFamily="18" charset="0"/>
                <a:cs typeface="Times New Roman" pitchFamily="18" charset="0"/>
              </a:rPr>
              <a:t>dentify efficient and optimal paths of environmental resource use over time</a:t>
            </a:r>
            <a:r>
              <a:rPr lang="en-US" dirty="0">
                <a:latin typeface="Times New Roman" pitchFamily="18" charset="0"/>
                <a:cs typeface="Times New Roman" pitchFamily="18" charset="0"/>
              </a:rPr>
              <a:t>.</a:t>
            </a:r>
          </a:p>
          <a:p>
            <a:pPr algn="just">
              <a:lnSpc>
                <a:spcPct val="150000"/>
              </a:lnSpc>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B8A729-6D43-43DB-B6EE-0B06749E160E}"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49866"/>
            <a:ext cx="8229600" cy="4319452"/>
          </a:xfrm>
        </p:spPr>
        <p:txBody>
          <a:bodyPr>
            <a:spAutoFit/>
          </a:bodyPr>
          <a:lstStyle/>
          <a:p>
            <a:pPr>
              <a:lnSpc>
                <a:spcPct val="220000"/>
              </a:lnSpc>
              <a:buFont typeface="Wingdings" pitchFamily="2" charset="2"/>
              <a:buChar char="v"/>
            </a:pPr>
            <a:r>
              <a:rPr lang="en-US" sz="2400" b="1" dirty="0">
                <a:latin typeface="Times New Roman" pitchFamily="18" charset="0"/>
                <a:cs typeface="Times New Roman" pitchFamily="18" charset="0"/>
              </a:rPr>
              <a:t>Definitions and Concepts of basic terms</a:t>
            </a:r>
          </a:p>
          <a:p>
            <a:pPr>
              <a:lnSpc>
                <a:spcPct val="220000"/>
              </a:lnSpc>
              <a:buFont typeface="Wingdings" pitchFamily="2" charset="2"/>
              <a:buChar char="v"/>
            </a:pPr>
            <a:endParaRPr lang="en-US" sz="2400" b="1" dirty="0">
              <a:latin typeface="Times New Roman" pitchFamily="18" charset="0"/>
              <a:cs typeface="Times New Roman" pitchFamily="18" charset="0"/>
            </a:endParaRPr>
          </a:p>
          <a:p>
            <a:pPr>
              <a:lnSpc>
                <a:spcPct val="220000"/>
              </a:lnSpc>
              <a:buFont typeface="Wingdings" pitchFamily="2" charset="2"/>
              <a:buChar char="v"/>
            </a:pPr>
            <a:r>
              <a:rPr lang="en-US" sz="2400" b="1" dirty="0">
                <a:latin typeface="Times New Roman" pitchFamily="18" charset="0"/>
                <a:cs typeface="Times New Roman" pitchFamily="18" charset="0"/>
              </a:rPr>
              <a:t>The emergence of resource and environmental economics</a:t>
            </a:r>
          </a:p>
          <a:p>
            <a:pPr>
              <a:lnSpc>
                <a:spcPct val="220000"/>
              </a:lnSpc>
              <a:buFont typeface="Wingdings" pitchFamily="2" charset="2"/>
              <a:buChar char="v"/>
            </a:pPr>
            <a:endParaRPr lang="en-US" sz="2400" b="1" dirty="0">
              <a:latin typeface="Times New Roman" pitchFamily="18" charset="0"/>
              <a:cs typeface="Times New Roman" pitchFamily="18" charset="0"/>
            </a:endParaRPr>
          </a:p>
          <a:p>
            <a:pPr>
              <a:lnSpc>
                <a:spcPct val="220000"/>
              </a:lnSpc>
              <a:buFont typeface="Wingdings" pitchFamily="2" charset="2"/>
              <a:buChar char="v"/>
            </a:pPr>
            <a:r>
              <a:rPr lang="en-US" sz="2400" b="1" dirty="0">
                <a:latin typeface="Times New Roman" pitchFamily="18" charset="0"/>
                <a:cs typeface="Times New Roman" pitchFamily="18" charset="0"/>
              </a:rPr>
              <a:t>Why Study Environmental Economics </a:t>
            </a:r>
          </a:p>
        </p:txBody>
      </p:sp>
      <p:sp>
        <p:nvSpPr>
          <p:cNvPr id="4" name="Slide Number Placeholder 3"/>
          <p:cNvSpPr>
            <a:spLocks noGrp="1"/>
          </p:cNvSpPr>
          <p:nvPr>
            <p:ph type="sldNum" sz="quarter" idx="12"/>
          </p:nvPr>
        </p:nvSpPr>
        <p:spPr/>
        <p:txBody>
          <a:bodyPr/>
          <a:lstStyle/>
          <a:p>
            <a:fld id="{C8B8A729-6D43-43DB-B6EE-0B06749E160E}" type="slidenum">
              <a:rPr lang="en-US" smtClean="0"/>
              <a:pPr/>
              <a:t>2</a:t>
            </a:fld>
            <a:endParaRPr lang="en-US"/>
          </a:p>
        </p:txBody>
      </p:sp>
    </p:spTree>
    <p:extLst>
      <p:ext uri="{BB962C8B-B14F-4D97-AF65-F5344CB8AC3E}">
        <p14:creationId xmlns:p14="http://schemas.microsoft.com/office/powerpoint/2010/main" val="3961111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4" y="365138"/>
            <a:ext cx="7886700" cy="676597"/>
          </a:xfrm>
        </p:spPr>
        <p:txBody>
          <a:bodyPr>
            <a:normAutofit/>
          </a:bodyPr>
          <a:lstStyle/>
          <a:p>
            <a:r>
              <a:rPr lang="en-US" sz="2800" b="1" dirty="0">
                <a:effectLst/>
                <a:latin typeface="Times New Roman" pitchFamily="18" charset="0"/>
                <a:cs typeface="Times New Roman" pitchFamily="18" charset="0"/>
              </a:rPr>
              <a:t>Substitutability and irreversibility</a:t>
            </a:r>
          </a:p>
        </p:txBody>
      </p:sp>
      <p:sp>
        <p:nvSpPr>
          <p:cNvPr id="3" name="Content Placeholder 2"/>
          <p:cNvSpPr>
            <a:spLocks noGrp="1"/>
          </p:cNvSpPr>
          <p:nvPr>
            <p:ph idx="1"/>
          </p:nvPr>
        </p:nvSpPr>
        <p:spPr>
          <a:xfrm>
            <a:off x="225711" y="1226916"/>
            <a:ext cx="8533436" cy="5278056"/>
          </a:xfrm>
        </p:spPr>
        <p:txBody>
          <a:bodyPr>
            <a:normAutofit/>
          </a:bodyPr>
          <a:lstStyle/>
          <a:p>
            <a:pPr algn="just">
              <a:lnSpc>
                <a:spcPct val="150000"/>
              </a:lnSpc>
            </a:pPr>
            <a:r>
              <a:rPr lang="en-US" sz="2400" dirty="0">
                <a:latin typeface="Times New Roman" pitchFamily="18" charset="0"/>
                <a:cs typeface="Times New Roman" pitchFamily="18" charset="0"/>
              </a:rPr>
              <a:t>Substitutability and irreversibility are important, and related, issues in thinking about policy in relation to the  natural environment.</a:t>
            </a:r>
          </a:p>
          <a:p>
            <a:pPr algn="just">
              <a:lnSpc>
                <a:spcPct val="150000"/>
              </a:lnSpc>
            </a:pPr>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If the depletion of a resource stock is</a:t>
            </a:r>
            <a:r>
              <a:rPr lang="en-US" sz="2400" b="1" dirty="0">
                <a:latin typeface="Times New Roman" pitchFamily="18" charset="0"/>
                <a:cs typeface="Times New Roman" pitchFamily="18" charset="0"/>
              </a:rPr>
              <a:t> irreversible</a:t>
            </a:r>
            <a:r>
              <a:rPr lang="en-US" sz="2400" dirty="0">
                <a:latin typeface="Times New Roman" pitchFamily="18" charset="0"/>
                <a:cs typeface="Times New Roman" pitchFamily="18" charset="0"/>
              </a:rPr>
              <a:t>, and there is </a:t>
            </a:r>
            <a:r>
              <a:rPr lang="en-US" sz="2400" b="1" dirty="0">
                <a:latin typeface="Times New Roman" pitchFamily="18" charset="0"/>
                <a:cs typeface="Times New Roman" pitchFamily="18" charset="0"/>
              </a:rPr>
              <a:t>no close substitute </a:t>
            </a:r>
            <a:r>
              <a:rPr lang="en-US" sz="2400" dirty="0">
                <a:latin typeface="Times New Roman" pitchFamily="18" charset="0"/>
                <a:cs typeface="Times New Roman" pitchFamily="18" charset="0"/>
              </a:rPr>
              <a:t>for the services that it provides, then clearly </a:t>
            </a:r>
            <a:r>
              <a:rPr lang="en-US" sz="2400" b="1" dirty="0">
                <a:latin typeface="Times New Roman" pitchFamily="18" charset="0"/>
                <a:cs typeface="Times New Roman" pitchFamily="18" charset="0"/>
              </a:rPr>
              <a:t>the rate at which the resource is depleted </a:t>
            </a:r>
            <a:r>
              <a:rPr lang="en-US" sz="2400" dirty="0">
                <a:latin typeface="Times New Roman" pitchFamily="18" charset="0"/>
                <a:cs typeface="Times New Roman" pitchFamily="18" charset="0"/>
              </a:rPr>
              <a:t>has major implications for sustainability. </a:t>
            </a:r>
          </a:p>
        </p:txBody>
      </p:sp>
      <p:sp>
        <p:nvSpPr>
          <p:cNvPr id="4" name="Slide Number Placeholder 3"/>
          <p:cNvSpPr>
            <a:spLocks noGrp="1"/>
          </p:cNvSpPr>
          <p:nvPr>
            <p:ph type="sldNum" sz="quarter" idx="12"/>
          </p:nvPr>
        </p:nvSpPr>
        <p:spPr/>
        <p:txBody>
          <a:bodyPr/>
          <a:lstStyle/>
          <a:p>
            <a:fld id="{C8B8A729-6D43-43DB-B6EE-0B06749E160E}" type="slidenum">
              <a:rPr lang="en-US" smtClean="0"/>
              <a:pPr/>
              <a:t>20</a:t>
            </a:fld>
            <a:endParaRPr lang="en-US"/>
          </a:p>
        </p:txBody>
      </p:sp>
    </p:spTree>
    <p:extLst>
      <p:ext uri="{BB962C8B-B14F-4D97-AF65-F5344CB8AC3E}">
        <p14:creationId xmlns:p14="http://schemas.microsoft.com/office/powerpoint/2010/main" val="782467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482" y="365127"/>
            <a:ext cx="8498711" cy="526125"/>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286478" y="578735"/>
            <a:ext cx="8533436" cy="6065133"/>
          </a:xfrm>
        </p:spPr>
        <p:txBody>
          <a:bodyPr/>
          <a:lstStyle/>
          <a:p>
            <a:pPr algn="just">
              <a:lnSpc>
                <a:spcPct val="150000"/>
              </a:lnSpc>
            </a:pPr>
            <a:r>
              <a:rPr lang="en-US" sz="2400" dirty="0">
                <a:latin typeface="Times New Roman" pitchFamily="18" charset="0"/>
                <a:cs typeface="Times New Roman" pitchFamily="18" charset="0"/>
              </a:rPr>
              <a:t>There are two main dimensions to substitutability issues.</a:t>
            </a:r>
          </a:p>
          <a:p>
            <a:pPr lvl="2" algn="just">
              <a:lnSpc>
                <a:spcPct val="150000"/>
              </a:lnSpc>
              <a:buFont typeface="Wingdings" pitchFamily="2" charset="2"/>
              <a:buChar char="ü"/>
            </a:pPr>
            <a:r>
              <a:rPr lang="en-US" sz="2400" dirty="0">
                <a:latin typeface="Times New Roman" pitchFamily="18" charset="0"/>
                <a:cs typeface="Times New Roman" pitchFamily="18" charset="0"/>
              </a:rPr>
              <a:t>First, there is the question of the extent to which one natural resource can be </a:t>
            </a:r>
            <a:r>
              <a:rPr lang="en-US" sz="2400" b="1" dirty="0">
                <a:latin typeface="Times New Roman" pitchFamily="18" charset="0"/>
                <a:cs typeface="Times New Roman" pitchFamily="18" charset="0"/>
              </a:rPr>
              <a:t>replaced by another.</a:t>
            </a:r>
          </a:p>
          <a:p>
            <a:pPr lvl="2" algn="just">
              <a:lnSpc>
                <a:spcPct val="150000"/>
              </a:lnSpc>
              <a:buFont typeface="Wingdings" pitchFamily="2" charset="2"/>
              <a:buChar char="ü"/>
            </a:pPr>
            <a:r>
              <a:rPr lang="en-US" sz="2400" dirty="0">
                <a:latin typeface="Times New Roman" pitchFamily="18" charset="0"/>
                <a:cs typeface="Times New Roman" pitchFamily="18" charset="0"/>
              </a:rPr>
              <a:t>Second, there is the question of the degree to which an environmental resource can be </a:t>
            </a:r>
            <a:r>
              <a:rPr lang="en-US" sz="2400" b="1" dirty="0">
                <a:latin typeface="Times New Roman" pitchFamily="18" charset="0"/>
                <a:cs typeface="Times New Roman" pitchFamily="18" charset="0"/>
              </a:rPr>
              <a:t>replaced by other inputs</a:t>
            </a:r>
            <a:r>
              <a:rPr lang="en-US" sz="2400" dirty="0">
                <a:latin typeface="Times New Roman" pitchFamily="18" charset="0"/>
                <a:cs typeface="Times New Roman" pitchFamily="18" charset="0"/>
              </a:rPr>
              <a:t>, especially the human-made capital resulting from saving and investment.</a:t>
            </a:r>
          </a:p>
          <a:p>
            <a:endParaRPr lang="en-US" dirty="0"/>
          </a:p>
        </p:txBody>
      </p:sp>
      <p:sp>
        <p:nvSpPr>
          <p:cNvPr id="4" name="Slide Number Placeholder 3"/>
          <p:cNvSpPr>
            <a:spLocks noGrp="1"/>
          </p:cNvSpPr>
          <p:nvPr>
            <p:ph type="sldNum" sz="quarter" idx="12"/>
          </p:nvPr>
        </p:nvSpPr>
        <p:spPr/>
        <p:txBody>
          <a:bodyPr/>
          <a:lstStyle/>
          <a:p>
            <a:fld id="{C8B8A729-6D43-43DB-B6EE-0B06749E160E}"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884" y="846173"/>
            <a:ext cx="8177813" cy="5307415"/>
          </a:xfrm>
        </p:spPr>
        <p:txBody>
          <a:bodyPr wrap="square" rIns="91440" bIns="45720">
            <a:spAutoFit/>
          </a:bodyPr>
          <a:lstStyle/>
          <a:p>
            <a:pPr marL="82296" indent="0">
              <a:lnSpc>
                <a:spcPct val="150000"/>
              </a:lnSpc>
              <a:buNone/>
            </a:pPr>
            <a:r>
              <a:rPr lang="en-US" sz="2400" b="1" dirty="0">
                <a:latin typeface="Verdana" pitchFamily="34" charset="0"/>
                <a:ea typeface="Verdana" pitchFamily="34" charset="0"/>
                <a:cs typeface="Verdana" pitchFamily="34" charset="0"/>
              </a:rPr>
              <a:t>1.1. Definitions and Concepts of basic terms</a:t>
            </a:r>
            <a:endParaRPr lang="en-US" sz="2400" b="1" dirty="0">
              <a:solidFill>
                <a:srgbClr val="FF0000"/>
              </a:solidFill>
              <a:latin typeface="Verdana" pitchFamily="34" charset="0"/>
              <a:ea typeface="Verdana" pitchFamily="34" charset="0"/>
              <a:cs typeface="Verdana" pitchFamily="34" charset="0"/>
            </a:endParaRPr>
          </a:p>
          <a:p>
            <a:pPr>
              <a:lnSpc>
                <a:spcPct val="150000"/>
              </a:lnSpc>
              <a:buFont typeface="Wingdings" pitchFamily="2" charset="2"/>
              <a:buChar char="v"/>
            </a:pPr>
            <a:r>
              <a:rPr lang="en-US" sz="2400" b="1" dirty="0">
                <a:solidFill>
                  <a:srgbClr val="FF0000"/>
                </a:solidFill>
                <a:latin typeface="Times New Roman" pitchFamily="18" charset="0"/>
                <a:cs typeface="Times New Roman" pitchFamily="18" charset="0"/>
              </a:rPr>
              <a:t>Natural resources:</a:t>
            </a:r>
          </a:p>
          <a:p>
            <a:pPr>
              <a:lnSpc>
                <a:spcPct val="150000"/>
              </a:lnSpc>
              <a:buFont typeface="Wingdings" pitchFamily="2" charset="2"/>
              <a:buChar char="ü"/>
            </a:pPr>
            <a:r>
              <a:rPr lang="en-US" sz="2400" dirty="0">
                <a:latin typeface="Times New Roman" pitchFamily="18" charset="0"/>
                <a:cs typeface="Times New Roman" pitchFamily="18" charset="0"/>
              </a:rPr>
              <a:t>Are those </a:t>
            </a:r>
            <a:r>
              <a:rPr lang="en-US" sz="2400" b="1" dirty="0">
                <a:latin typeface="Times New Roman" pitchFamily="18" charset="0"/>
                <a:cs typeface="Times New Roman" pitchFamily="18" charset="0"/>
              </a:rPr>
              <a:t>sources and powers of nature </a:t>
            </a:r>
            <a:r>
              <a:rPr lang="en-US" sz="2400" dirty="0">
                <a:latin typeface="Times New Roman" pitchFamily="18" charset="0"/>
                <a:cs typeface="Times New Roman" pitchFamily="18" charset="0"/>
              </a:rPr>
              <a:t>that are or can be used by human individuals for </a:t>
            </a:r>
            <a:r>
              <a:rPr lang="en-US" sz="2400" b="1" dirty="0">
                <a:latin typeface="Times New Roman" pitchFamily="18" charset="0"/>
                <a:cs typeface="Times New Roman" pitchFamily="18" charset="0"/>
              </a:rPr>
              <a:t>production or consumption. </a:t>
            </a:r>
          </a:p>
          <a:p>
            <a:pPr>
              <a:lnSpc>
                <a:spcPct val="150000"/>
              </a:lnSpc>
              <a:buFont typeface="Wingdings" pitchFamily="2" charset="2"/>
              <a:buChar char="ü"/>
            </a:pPr>
            <a:r>
              <a:rPr lang="en-US" sz="2400" dirty="0">
                <a:latin typeface="Times New Roman" pitchFamily="18" charset="0"/>
                <a:cs typeface="Times New Roman" pitchFamily="18" charset="0"/>
              </a:rPr>
              <a:t>Found in </a:t>
            </a:r>
            <a:r>
              <a:rPr lang="en-US" sz="2400" b="1" dirty="0">
                <a:latin typeface="Times New Roman" pitchFamily="18" charset="0"/>
                <a:cs typeface="Times New Roman" pitchFamily="18" charset="0"/>
              </a:rPr>
              <a:t>nature</a:t>
            </a:r>
            <a:r>
              <a:rPr lang="en-US" sz="2400" dirty="0">
                <a:latin typeface="Times New Roman" pitchFamily="18" charset="0"/>
                <a:cs typeface="Times New Roman" pitchFamily="18" charset="0"/>
              </a:rPr>
              <a:t> and include arable land, oil, minerals, rivers, forests, air quality and oceans.</a:t>
            </a:r>
          </a:p>
          <a:p>
            <a:pPr>
              <a:lnSpc>
                <a:spcPct val="150000"/>
              </a:lnSpc>
              <a:buFont typeface="Wingdings" pitchFamily="2" charset="2"/>
              <a:buChar char="ü"/>
            </a:pPr>
            <a:r>
              <a:rPr lang="en-US" sz="2400" dirty="0">
                <a:latin typeface="Times New Roman" pitchFamily="18" charset="0"/>
                <a:cs typeface="Times New Roman" pitchFamily="18" charset="0"/>
              </a:rPr>
              <a:t> Have the potential to support a variety of primary (extractive), secondary (manufacturing) and even tertiary (service) industries. </a:t>
            </a:r>
          </a:p>
        </p:txBody>
      </p:sp>
      <p:sp>
        <p:nvSpPr>
          <p:cNvPr id="4" name="Slide Number Placeholder 3"/>
          <p:cNvSpPr>
            <a:spLocks noGrp="1"/>
          </p:cNvSpPr>
          <p:nvPr>
            <p:ph type="sldNum" sz="quarter" idx="12"/>
          </p:nvPr>
        </p:nvSpPr>
        <p:spPr/>
        <p:txBody>
          <a:bodyPr/>
          <a:lstStyle/>
          <a:p>
            <a:fld id="{C8B8A729-6D43-43DB-B6EE-0B06749E160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49337"/>
            <a:ext cx="7886700" cy="4759326"/>
          </a:xfrm>
        </p:spPr>
        <p:txBody>
          <a:bodyPr/>
          <a:lstStyle/>
          <a:p>
            <a:r>
              <a:rPr lang="en-US" sz="2800" dirty="0">
                <a:latin typeface="Times New Roman" pitchFamily="18" charset="0"/>
                <a:cs typeface="Times New Roman" pitchFamily="18" charset="0"/>
              </a:rPr>
              <a:t>Natural resources can be classified in various ways</a:t>
            </a:r>
          </a:p>
          <a:p>
            <a:pPr marL="0" indent="0">
              <a:buNone/>
            </a:pPr>
            <a:endParaRPr lang="en-US" dirty="0"/>
          </a:p>
        </p:txBody>
      </p:sp>
      <p:sp>
        <p:nvSpPr>
          <p:cNvPr id="4" name="Slide Number Placeholder 3"/>
          <p:cNvSpPr>
            <a:spLocks noGrp="1"/>
          </p:cNvSpPr>
          <p:nvPr>
            <p:ph type="sldNum" sz="quarter" idx="12"/>
          </p:nvPr>
        </p:nvSpPr>
        <p:spPr/>
        <p:txBody>
          <a:bodyPr/>
          <a:lstStyle/>
          <a:p>
            <a:fld id="{C8B8A729-6D43-43DB-B6EE-0B06749E160E}" type="slidenum">
              <a:rPr lang="en-US" smtClean="0"/>
              <a:pPr/>
              <a:t>4</a:t>
            </a:fld>
            <a:endParaRPr lang="en-US"/>
          </a:p>
        </p:txBody>
      </p:sp>
      <p:sp>
        <p:nvSpPr>
          <p:cNvPr id="5" name="Rectangle 4"/>
          <p:cNvSpPr/>
          <p:nvPr/>
        </p:nvSpPr>
        <p:spPr>
          <a:xfrm>
            <a:off x="936944" y="4584879"/>
            <a:ext cx="1526147" cy="10560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Renewable resources </a:t>
            </a:r>
          </a:p>
        </p:txBody>
      </p:sp>
      <p:sp>
        <p:nvSpPr>
          <p:cNvPr id="6" name="Rectangle 5"/>
          <p:cNvSpPr/>
          <p:nvPr/>
        </p:nvSpPr>
        <p:spPr>
          <a:xfrm>
            <a:off x="4359503" y="3275524"/>
            <a:ext cx="1735428" cy="7856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cs typeface="Times New Roman" pitchFamily="18" charset="0"/>
              </a:rPr>
              <a:t>Flow  Resources</a:t>
            </a:r>
          </a:p>
        </p:txBody>
      </p:sp>
      <p:sp>
        <p:nvSpPr>
          <p:cNvPr id="7" name="Rectangle 6"/>
          <p:cNvSpPr/>
          <p:nvPr/>
        </p:nvSpPr>
        <p:spPr>
          <a:xfrm>
            <a:off x="1854564" y="3275524"/>
            <a:ext cx="1564783" cy="7856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Stock  Resources</a:t>
            </a:r>
          </a:p>
        </p:txBody>
      </p:sp>
      <p:sp>
        <p:nvSpPr>
          <p:cNvPr id="8" name="Rectangle 7"/>
          <p:cNvSpPr/>
          <p:nvPr/>
        </p:nvSpPr>
        <p:spPr>
          <a:xfrm>
            <a:off x="2989508" y="4584879"/>
            <a:ext cx="1735428" cy="13123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Non renewable / exhaustible/ depletable resources</a:t>
            </a:r>
          </a:p>
        </p:txBody>
      </p:sp>
      <p:sp>
        <p:nvSpPr>
          <p:cNvPr id="9" name="Rectangle 8"/>
          <p:cNvSpPr/>
          <p:nvPr/>
        </p:nvSpPr>
        <p:spPr>
          <a:xfrm>
            <a:off x="2805990" y="2116427"/>
            <a:ext cx="1989787" cy="7856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Times New Roman" pitchFamily="18" charset="0"/>
                <a:cs typeface="Times New Roman" pitchFamily="18" charset="0"/>
              </a:rPr>
              <a:t>Natural resources </a:t>
            </a:r>
          </a:p>
        </p:txBody>
      </p:sp>
      <p:cxnSp>
        <p:nvCxnSpPr>
          <p:cNvPr id="11" name="Straight Connector 10"/>
          <p:cNvCxnSpPr>
            <a:stCxn id="9" idx="2"/>
            <a:endCxn id="6" idx="0"/>
          </p:cNvCxnSpPr>
          <p:nvPr/>
        </p:nvCxnSpPr>
        <p:spPr>
          <a:xfrm>
            <a:off x="3800877" y="2902041"/>
            <a:ext cx="1426336" cy="37349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9" idx="2"/>
            <a:endCxn id="7" idx="0"/>
          </p:cNvCxnSpPr>
          <p:nvPr/>
        </p:nvCxnSpPr>
        <p:spPr>
          <a:xfrm flipH="1">
            <a:off x="2636949" y="2902041"/>
            <a:ext cx="1163928" cy="37349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2"/>
            <a:endCxn id="5" idx="0"/>
          </p:cNvCxnSpPr>
          <p:nvPr/>
        </p:nvCxnSpPr>
        <p:spPr>
          <a:xfrm flipH="1">
            <a:off x="1700017" y="4061148"/>
            <a:ext cx="936937" cy="523745"/>
          </a:xfrm>
          <a:prstGeom prst="straightConnector1">
            <a:avLst/>
          </a:prstGeom>
          <a:ln w="317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a:stCxn id="7" idx="2"/>
            <a:endCxn id="8" idx="0"/>
          </p:cNvCxnSpPr>
          <p:nvPr/>
        </p:nvCxnSpPr>
        <p:spPr>
          <a:xfrm>
            <a:off x="2636956" y="4061135"/>
            <a:ext cx="1220266" cy="523744"/>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64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1000"/>
                                        <p:tgtEl>
                                          <p:spTgt spid="33"/>
                                        </p:tgtEl>
                                      </p:cBhvr>
                                    </p:animEffect>
                                    <p:anim calcmode="lin" valueType="num">
                                      <p:cBhvr>
                                        <p:cTn id="30" dur="1000" fill="hold"/>
                                        <p:tgtEl>
                                          <p:spTgt spid="33"/>
                                        </p:tgtEl>
                                        <p:attrNameLst>
                                          <p:attrName>ppt_x</p:attrName>
                                        </p:attrNameLst>
                                      </p:cBhvr>
                                      <p:tavLst>
                                        <p:tav tm="0">
                                          <p:val>
                                            <p:strVal val="#ppt_x"/>
                                          </p:val>
                                        </p:tav>
                                        <p:tav tm="100000">
                                          <p:val>
                                            <p:strVal val="#ppt_x"/>
                                          </p:val>
                                        </p:tav>
                                      </p:tavLst>
                                    </p:anim>
                                    <p:anim calcmode="lin" valueType="num">
                                      <p:cBhvr>
                                        <p:cTn id="31" dur="1000" fill="hold"/>
                                        <p:tgtEl>
                                          <p:spTgt spid="33"/>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1000"/>
                                        <p:tgtEl>
                                          <p:spTgt spid="35"/>
                                        </p:tgtEl>
                                      </p:cBhvr>
                                    </p:animEffect>
                                    <p:anim calcmode="lin" valueType="num">
                                      <p:cBhvr>
                                        <p:cTn id="35" dur="1000" fill="hold"/>
                                        <p:tgtEl>
                                          <p:spTgt spid="35"/>
                                        </p:tgtEl>
                                        <p:attrNameLst>
                                          <p:attrName>ppt_x</p:attrName>
                                        </p:attrNameLst>
                                      </p:cBhvr>
                                      <p:tavLst>
                                        <p:tav tm="0">
                                          <p:val>
                                            <p:strVal val="#ppt_x"/>
                                          </p:val>
                                        </p:tav>
                                        <p:tav tm="100000">
                                          <p:val>
                                            <p:strVal val="#ppt_x"/>
                                          </p:val>
                                        </p:tav>
                                      </p:tavLst>
                                    </p:anim>
                                    <p:anim calcmode="lin" valueType="num">
                                      <p:cBhvr>
                                        <p:cTn id="36" dur="1000" fill="hold"/>
                                        <p:tgtEl>
                                          <p:spTgt spid="3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fade">
                                      <p:cBhvr>
                                        <p:cTn id="44" dur="1000"/>
                                        <p:tgtEl>
                                          <p:spTgt spid="5"/>
                                        </p:tgtEl>
                                      </p:cBhvr>
                                    </p:animEffect>
                                    <p:anim calcmode="lin" valueType="num">
                                      <p:cBhvr>
                                        <p:cTn id="45" dur="1000" fill="hold"/>
                                        <p:tgtEl>
                                          <p:spTgt spid="5"/>
                                        </p:tgtEl>
                                        <p:attrNameLst>
                                          <p:attrName>ppt_x</p:attrName>
                                        </p:attrNameLst>
                                      </p:cBhvr>
                                      <p:tavLst>
                                        <p:tav tm="0">
                                          <p:val>
                                            <p:strVal val="#ppt_x"/>
                                          </p:val>
                                        </p:tav>
                                        <p:tav tm="100000">
                                          <p:val>
                                            <p:strVal val="#ppt_x"/>
                                          </p:val>
                                        </p:tav>
                                      </p:tavLst>
                                    </p:anim>
                                    <p:anim calcmode="lin" valueType="num">
                                      <p:cBhvr>
                                        <p:cTn id="4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798" y="1007010"/>
            <a:ext cx="8463987" cy="5567423"/>
          </a:xfrm>
        </p:spPr>
        <p:txBody>
          <a:bodyPr>
            <a:normAutofit fontScale="70000" lnSpcReduction="20000"/>
          </a:bodyPr>
          <a:lstStyle/>
          <a:p>
            <a:pPr algn="just">
              <a:lnSpc>
                <a:spcPct val="150000"/>
              </a:lnSpc>
            </a:pPr>
            <a:r>
              <a:rPr lang="en-US" b="1" dirty="0">
                <a:latin typeface="Times New Roman" pitchFamily="18" charset="0"/>
                <a:cs typeface="Times New Roman" pitchFamily="18" charset="0"/>
              </a:rPr>
              <a:t>Flow resources: </a:t>
            </a:r>
            <a:r>
              <a:rPr lang="en-US" dirty="0">
                <a:latin typeface="Times New Roman" pitchFamily="18" charset="0"/>
                <a:cs typeface="Times New Roman" pitchFamily="18" charset="0"/>
              </a:rPr>
              <a:t>The level of use today does not itself have any implications for the availability of tomorrow. Examples, solar radiation and the power of the wind.</a:t>
            </a:r>
            <a:r>
              <a:rPr lang="en-US" dirty="0">
                <a:solidFill>
                  <a:srgbClr val="FF0000"/>
                </a:solidFill>
                <a:latin typeface="Times New Roman" pitchFamily="18" charset="0"/>
                <a:cs typeface="Times New Roman" pitchFamily="18" charset="0"/>
              </a:rPr>
              <a:t> </a:t>
            </a:r>
          </a:p>
          <a:p>
            <a:pPr algn="just">
              <a:lnSpc>
                <a:spcPct val="150000"/>
              </a:lnSpc>
            </a:pPr>
            <a:r>
              <a:rPr lang="en-US" b="1" dirty="0">
                <a:latin typeface="Times New Roman" pitchFamily="18" charset="0"/>
                <a:cs typeface="Times New Roman" pitchFamily="18" charset="0"/>
              </a:rPr>
              <a:t>Stock resources: </a:t>
            </a:r>
            <a:r>
              <a:rPr lang="en-US" dirty="0">
                <a:latin typeface="Times New Roman" pitchFamily="18" charset="0"/>
                <a:cs typeface="Times New Roman" pitchFamily="18" charset="0"/>
              </a:rPr>
              <a:t>Plant &amp; animal populations and mineral deposits, have the characteristic that today’s use has implications for tomorrow’s availability.</a:t>
            </a:r>
          </a:p>
          <a:p>
            <a:pPr algn="just">
              <a:lnSpc>
                <a:spcPct val="150000"/>
              </a:lnSpc>
              <a:buFont typeface="Wingdings" pitchFamily="2" charset="2"/>
              <a:buChar char="q"/>
            </a:pPr>
            <a:r>
              <a:rPr lang="en-US" b="1" dirty="0">
                <a:latin typeface="Times New Roman" pitchFamily="18" charset="0"/>
                <a:cs typeface="Times New Roman" pitchFamily="18" charset="0"/>
              </a:rPr>
              <a:t>renewable resources</a:t>
            </a:r>
            <a:r>
              <a:rPr lang="en-US" dirty="0">
                <a:latin typeface="Times New Roman" pitchFamily="18" charset="0"/>
                <a:cs typeface="Times New Roman" pitchFamily="18" charset="0"/>
              </a:rPr>
              <a:t>: Are biotic, plant and animal populations, and have the capacity to grow in size over time, through biological reproduction.</a:t>
            </a:r>
          </a:p>
          <a:p>
            <a:pPr algn="just">
              <a:lnSpc>
                <a:spcPct val="150000"/>
              </a:lnSpc>
              <a:buFont typeface="Wingdings" pitchFamily="2" charset="2"/>
              <a:buChar char="q"/>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non-renewable resources</a:t>
            </a:r>
            <a:r>
              <a:rPr lang="en-US" dirty="0">
                <a:latin typeface="Times New Roman" pitchFamily="18" charset="0"/>
                <a:cs typeface="Times New Roman" pitchFamily="18" charset="0"/>
              </a:rPr>
              <a:t>: Are abiotic, stocks of minerals, and do not have that capacity to grow over time.</a:t>
            </a:r>
          </a:p>
          <a:p>
            <a:pPr marL="0" indent="0">
              <a:buNone/>
            </a:pP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B8A729-6D43-43DB-B6EE-0B06749E160E}" type="slidenum">
              <a:rPr lang="en-US" smtClean="0"/>
              <a:pPr/>
              <a:t>5</a:t>
            </a:fld>
            <a:endParaRPr lang="en-US"/>
          </a:p>
        </p:txBody>
      </p:sp>
    </p:spTree>
    <p:extLst>
      <p:ext uri="{BB962C8B-B14F-4D97-AF65-F5344CB8AC3E}">
        <p14:creationId xmlns:p14="http://schemas.microsoft.com/office/powerpoint/2010/main" val="1610311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4" y="365127"/>
            <a:ext cx="7886700" cy="595575"/>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303838" y="173622"/>
            <a:ext cx="8211516" cy="6504972"/>
          </a:xfrm>
        </p:spPr>
        <p:txBody>
          <a:bodyPr>
            <a:normAutofit fontScale="77500" lnSpcReduction="20000"/>
          </a:bodyPr>
          <a:lstStyle/>
          <a:p>
            <a:pPr algn="just">
              <a:lnSpc>
                <a:spcPct val="170000"/>
              </a:lnSpc>
              <a:buFont typeface="Wingdings" pitchFamily="2" charset="2"/>
              <a:buChar char="§"/>
            </a:pPr>
            <a:r>
              <a:rPr lang="en-US" sz="3100" dirty="0">
                <a:latin typeface="Times New Roman" pitchFamily="18" charset="0"/>
                <a:cs typeface="Times New Roman" pitchFamily="18" charset="0"/>
              </a:rPr>
              <a:t>non-renewable resources are sometimes referred to as ‘exhaustible’, or ‘</a:t>
            </a:r>
            <a:r>
              <a:rPr lang="en-US" sz="3100" dirty="0" err="1">
                <a:latin typeface="Times New Roman" pitchFamily="18" charset="0"/>
                <a:cs typeface="Times New Roman" pitchFamily="18" charset="0"/>
              </a:rPr>
              <a:t>depletable</a:t>
            </a:r>
            <a:r>
              <a:rPr lang="en-US" sz="3100" dirty="0">
                <a:latin typeface="Times New Roman" pitchFamily="18" charset="0"/>
                <a:cs typeface="Times New Roman" pitchFamily="18" charset="0"/>
              </a:rPr>
              <a:t>’, resources. </a:t>
            </a:r>
          </a:p>
          <a:p>
            <a:pPr lvl="1" algn="just">
              <a:lnSpc>
                <a:spcPct val="170000"/>
              </a:lnSpc>
            </a:pPr>
            <a:r>
              <a:rPr lang="en-US" sz="3100" dirty="0">
                <a:latin typeface="Times New Roman" pitchFamily="18" charset="0"/>
                <a:cs typeface="Times New Roman" pitchFamily="18" charset="0"/>
              </a:rPr>
              <a:t>This is because there is </a:t>
            </a:r>
            <a:r>
              <a:rPr lang="en-US" sz="3100" b="1" dirty="0">
                <a:latin typeface="Times New Roman" pitchFamily="18" charset="0"/>
                <a:cs typeface="Times New Roman" pitchFamily="18" charset="0"/>
              </a:rPr>
              <a:t>no positive constant rate of use </a:t>
            </a:r>
            <a:r>
              <a:rPr lang="en-US" sz="3100" dirty="0">
                <a:latin typeface="Times New Roman" pitchFamily="18" charset="0"/>
                <a:cs typeface="Times New Roman" pitchFamily="18" charset="0"/>
              </a:rPr>
              <a:t>that can be sustained indeﬁnitely – eventually the resource stock must be exhausted. </a:t>
            </a:r>
          </a:p>
          <a:p>
            <a:pPr lvl="1" algn="just">
              <a:lnSpc>
                <a:spcPct val="170000"/>
              </a:lnSpc>
            </a:pPr>
            <a:r>
              <a:rPr lang="en-US" sz="3100" dirty="0">
                <a:latin typeface="Times New Roman" pitchFamily="18" charset="0"/>
                <a:cs typeface="Times New Roman" pitchFamily="18" charset="0"/>
              </a:rPr>
              <a:t>Renewable resources are exhaustible if harvested</a:t>
            </a:r>
            <a:r>
              <a:rPr lang="en-US" sz="3100" b="1" dirty="0">
                <a:latin typeface="Times New Roman" pitchFamily="18" charset="0"/>
                <a:cs typeface="Times New Roman" pitchFamily="18" charset="0"/>
              </a:rPr>
              <a:t> for too long at a rate exceeding their regeneration capacities</a:t>
            </a:r>
            <a:r>
              <a:rPr lang="en-US" sz="3100" dirty="0">
                <a:latin typeface="Times New Roman" pitchFamily="18" charset="0"/>
                <a:cs typeface="Times New Roman" pitchFamily="18" charset="0"/>
              </a:rPr>
              <a:t>. </a:t>
            </a:r>
          </a:p>
          <a:p>
            <a:pPr algn="just">
              <a:lnSpc>
                <a:spcPct val="150000"/>
              </a:lnSpc>
            </a:pPr>
            <a:r>
              <a:rPr lang="en-US" sz="3100" dirty="0">
                <a:latin typeface="Times New Roman" pitchFamily="18" charset="0"/>
                <a:cs typeface="Times New Roman" pitchFamily="18" charset="0"/>
              </a:rPr>
              <a:t>In considering the efficiency and optimality of </a:t>
            </a:r>
            <a:r>
              <a:rPr lang="en-US" sz="3100" b="1" dirty="0">
                <a:latin typeface="Times New Roman" pitchFamily="18" charset="0"/>
                <a:cs typeface="Times New Roman" pitchFamily="18" charset="0"/>
              </a:rPr>
              <a:t>stock resources </a:t>
            </a:r>
            <a:r>
              <a:rPr lang="en-US" sz="3100" dirty="0">
                <a:latin typeface="Times New Roman" pitchFamily="18" charset="0"/>
                <a:cs typeface="Times New Roman" pitchFamily="18" charset="0"/>
              </a:rPr>
              <a:t>use, we must take account not only </a:t>
            </a:r>
            <a:r>
              <a:rPr lang="en-US" sz="3100" b="1" dirty="0">
                <a:latin typeface="Times New Roman" pitchFamily="18" charset="0"/>
                <a:cs typeface="Times New Roman" pitchFamily="18" charset="0"/>
              </a:rPr>
              <a:t>of use at a point in time </a:t>
            </a:r>
            <a:r>
              <a:rPr lang="en-US" sz="3100" dirty="0">
                <a:latin typeface="Times New Roman" pitchFamily="18" charset="0"/>
                <a:cs typeface="Times New Roman" pitchFamily="18" charset="0"/>
              </a:rPr>
              <a:t>but also of the </a:t>
            </a:r>
            <a:r>
              <a:rPr lang="en-US" sz="3100" b="1" dirty="0">
                <a:latin typeface="Times New Roman" pitchFamily="18" charset="0"/>
                <a:cs typeface="Times New Roman" pitchFamily="18" charset="0"/>
              </a:rPr>
              <a:t>pattern of use over time</a:t>
            </a:r>
            <a:r>
              <a:rPr lang="en-US" sz="3100" dirty="0">
                <a:latin typeface="Times New Roman" pitchFamily="18" charset="0"/>
                <a:cs typeface="Times New Roman" pitchFamily="18" charset="0"/>
              </a:rPr>
              <a:t>. </a:t>
            </a:r>
          </a:p>
          <a:p>
            <a:pPr algn="just">
              <a:lnSpc>
                <a:spcPct val="150000"/>
              </a:lnSpc>
            </a:pPr>
            <a:endParaRPr lang="en-US" sz="3100"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B8A729-6D43-43DB-B6EE-0B06749E160E}" type="slidenum">
              <a:rPr lang="en-US" smtClean="0"/>
              <a:pPr/>
              <a:t>6</a:t>
            </a:fld>
            <a:endParaRPr lang="en-US"/>
          </a:p>
        </p:txBody>
      </p:sp>
    </p:spTree>
    <p:extLst>
      <p:ext uri="{BB962C8B-B14F-4D97-AF65-F5344CB8AC3E}">
        <p14:creationId xmlns:p14="http://schemas.microsoft.com/office/powerpoint/2010/main" val="2454195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3340"/>
            <a:ext cx="8229600" cy="6056244"/>
          </a:xfrm>
        </p:spPr>
        <p:txBody>
          <a:bodyPr>
            <a:normAutofit fontScale="85000" lnSpcReduction="20000"/>
          </a:bodyPr>
          <a:lstStyle/>
          <a:p>
            <a:pPr marL="0" indent="0" algn="just">
              <a:lnSpc>
                <a:spcPct val="150000"/>
              </a:lnSpc>
              <a:buClr>
                <a:srgbClr val="996633"/>
              </a:buClr>
              <a:buNone/>
            </a:pPr>
            <a:r>
              <a:rPr lang="en-US" sz="3800" b="1" dirty="0">
                <a:solidFill>
                  <a:srgbClr val="FF0000"/>
                </a:solidFill>
                <a:latin typeface="Times New Roman" pitchFamily="18" charset="0"/>
                <a:cs typeface="Times New Roman" pitchFamily="18" charset="0"/>
              </a:rPr>
              <a:t>Common pool resources: </a:t>
            </a:r>
          </a:p>
          <a:p>
            <a:pPr algn="just">
              <a:lnSpc>
                <a:spcPct val="150000"/>
              </a:lnSpc>
              <a:buClr>
                <a:srgbClr val="996633"/>
              </a:buClr>
              <a:buFont typeface="Wingdings" pitchFamily="2" charset="2"/>
              <a:buChar char="v"/>
            </a:pPr>
            <a:endParaRPr lang="en-US" dirty="0">
              <a:latin typeface="Times New Roman" pitchFamily="18" charset="0"/>
              <a:cs typeface="Times New Roman" pitchFamily="18" charset="0"/>
            </a:endParaRPr>
          </a:p>
          <a:p>
            <a:pPr algn="just">
              <a:lnSpc>
                <a:spcPct val="150000"/>
              </a:lnSpc>
              <a:buClr>
                <a:srgbClr val="996633"/>
              </a:buClr>
              <a:buFont typeface="Wingdings" pitchFamily="2" charset="2"/>
              <a:buChar char="v"/>
            </a:pPr>
            <a:r>
              <a:rPr lang="en-US" b="1" dirty="0">
                <a:latin typeface="Times New Roman" pitchFamily="18" charset="0"/>
                <a:cs typeface="Times New Roman" pitchFamily="18" charset="0"/>
              </a:rPr>
              <a:t>Rival</a:t>
            </a:r>
            <a:r>
              <a:rPr lang="en-US" dirty="0">
                <a:latin typeface="Times New Roman" pitchFamily="18" charset="0"/>
                <a:cs typeface="Times New Roman" pitchFamily="18" charset="0"/>
              </a:rPr>
              <a:t> in consumption but </a:t>
            </a:r>
            <a:r>
              <a:rPr lang="en-US" b="1" dirty="0">
                <a:latin typeface="Times New Roman" pitchFamily="18" charset="0"/>
                <a:cs typeface="Times New Roman" pitchFamily="18" charset="0"/>
              </a:rPr>
              <a:t>not excludable.  </a:t>
            </a:r>
          </a:p>
          <a:p>
            <a:pPr algn="just">
              <a:lnSpc>
                <a:spcPct val="150000"/>
              </a:lnSpc>
              <a:buClr>
                <a:srgbClr val="996633"/>
              </a:buClr>
            </a:pPr>
            <a:r>
              <a:rPr lang="en-US" dirty="0">
                <a:latin typeface="+mj-lt"/>
                <a:cs typeface="Times New Roman" pitchFamily="18" charset="0"/>
              </a:rPr>
              <a:t>E.g., Common grazing land, ground water, public forest, </a:t>
            </a:r>
            <a:r>
              <a:rPr lang="en-US" dirty="0">
                <a:latin typeface="+mj-lt"/>
              </a:rPr>
              <a:t>rivers, fisheries</a:t>
            </a:r>
          </a:p>
          <a:p>
            <a:pPr algn="just">
              <a:lnSpc>
                <a:spcPct val="150000"/>
              </a:lnSpc>
              <a:buClr>
                <a:srgbClr val="996633"/>
              </a:buClr>
            </a:pPr>
            <a:endParaRPr lang="en-US" dirty="0">
              <a:latin typeface="+mj-lt"/>
            </a:endParaRPr>
          </a:p>
          <a:p>
            <a:pPr algn="just">
              <a:lnSpc>
                <a:spcPct val="150000"/>
              </a:lnSpc>
              <a:buClr>
                <a:srgbClr val="996633"/>
              </a:buClr>
            </a:pPr>
            <a:r>
              <a:rPr lang="en-US" dirty="0">
                <a:latin typeface="Times New Roman" pitchFamily="18" charset="0"/>
                <a:cs typeface="Times New Roman" pitchFamily="18" charset="0"/>
              </a:rPr>
              <a:t>People can use common resources without paying, so they tend to overuse them.</a:t>
            </a:r>
          </a:p>
          <a:p>
            <a:pPr lvl="1" algn="just">
              <a:lnSpc>
                <a:spcPct val="150000"/>
              </a:lnSpc>
              <a:buClr>
                <a:srgbClr val="996633"/>
              </a:buClr>
              <a:buFont typeface="Wingdings" pitchFamily="2" charset="2"/>
              <a:buChar char="ü"/>
            </a:pPr>
            <a:r>
              <a:rPr lang="en-US" dirty="0">
                <a:latin typeface="Times New Roman" pitchFamily="18" charset="0"/>
                <a:cs typeface="Times New Roman" pitchFamily="18" charset="0"/>
              </a:rPr>
              <a:t> Therefore, governments try to limit the use of common resources. </a:t>
            </a:r>
          </a:p>
        </p:txBody>
      </p:sp>
      <p:sp>
        <p:nvSpPr>
          <p:cNvPr id="4" name="Slide Number Placeholder 3"/>
          <p:cNvSpPr>
            <a:spLocks noGrp="1"/>
          </p:cNvSpPr>
          <p:nvPr>
            <p:ph type="sldNum" sz="quarter" idx="12"/>
          </p:nvPr>
        </p:nvSpPr>
        <p:spPr/>
        <p:txBody>
          <a:bodyPr/>
          <a:lstStyle/>
          <a:p>
            <a:fld id="{C8B8A729-6D43-43DB-B6EE-0B06749E160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40904"/>
            <a:ext cx="8229600" cy="5185267"/>
          </a:xfrm>
        </p:spPr>
        <p:txBody>
          <a:bodyPr>
            <a:normAutofit fontScale="92500" lnSpcReduction="10000"/>
          </a:bodyPr>
          <a:lstStyle/>
          <a:p>
            <a:pPr>
              <a:buFontTx/>
              <a:buNone/>
            </a:pPr>
            <a:r>
              <a:rPr lang="en-US" b="1" dirty="0">
                <a:solidFill>
                  <a:srgbClr val="FF0000"/>
                </a:solidFill>
                <a:latin typeface="Times New Roman" pitchFamily="18" charset="0"/>
                <a:cs typeface="Times New Roman" pitchFamily="18" charset="0"/>
              </a:rPr>
              <a:t>Public goods</a:t>
            </a:r>
          </a:p>
          <a:p>
            <a:pPr>
              <a:buFont typeface="Wingdings" pitchFamily="2" charset="2"/>
              <a:buChar char="Ø"/>
            </a:pPr>
            <a:endParaRPr lang="en-US" b="1" dirty="0">
              <a:solidFill>
                <a:srgbClr val="C00000"/>
              </a:solidFill>
              <a:latin typeface="Times New Roman" pitchFamily="18" charset="0"/>
              <a:cs typeface="Times New Roman" pitchFamily="18" charset="0"/>
            </a:endParaRPr>
          </a:p>
          <a:p>
            <a:pPr>
              <a:buFont typeface="Wingdings" pitchFamily="2" charset="2"/>
              <a:buChar char="Ø"/>
            </a:pPr>
            <a:r>
              <a:rPr lang="en-US" sz="2600" dirty="0">
                <a:latin typeface="Times New Roman" pitchFamily="18" charset="0"/>
                <a:cs typeface="Times New Roman" pitchFamily="18" charset="0"/>
              </a:rPr>
              <a:t>Are goods that are </a:t>
            </a:r>
            <a:r>
              <a:rPr lang="en-US" sz="2600" b="1" dirty="0">
                <a:latin typeface="Times New Roman" pitchFamily="18" charset="0"/>
                <a:cs typeface="Times New Roman" pitchFamily="18" charset="0"/>
              </a:rPr>
              <a:t>non rival </a:t>
            </a:r>
            <a:r>
              <a:rPr lang="en-US" sz="2600" dirty="0">
                <a:latin typeface="Times New Roman" pitchFamily="18" charset="0"/>
                <a:cs typeface="Times New Roman" pitchFamily="18" charset="0"/>
              </a:rPr>
              <a:t>in consumption and/or their benefits are </a:t>
            </a:r>
            <a:r>
              <a:rPr lang="en-US" sz="2600" b="1" dirty="0">
                <a:latin typeface="Times New Roman" pitchFamily="18" charset="0"/>
                <a:cs typeface="Times New Roman" pitchFamily="18" charset="0"/>
              </a:rPr>
              <a:t>non-excludable</a:t>
            </a:r>
          </a:p>
          <a:p>
            <a:pPr>
              <a:buFont typeface="Wingdings" pitchFamily="2" charset="2"/>
              <a:buChar char="Ø"/>
            </a:pPr>
            <a:endParaRPr lang="en-US" sz="2600" dirty="0">
              <a:latin typeface="Times New Roman" pitchFamily="18" charset="0"/>
              <a:cs typeface="Times New Roman" pitchFamily="18" charset="0"/>
            </a:endParaRPr>
          </a:p>
          <a:p>
            <a:pPr>
              <a:buFontTx/>
              <a:buNone/>
            </a:pPr>
            <a:r>
              <a:rPr lang="en-GB" sz="2600" dirty="0">
                <a:latin typeface="Times New Roman" pitchFamily="18" charset="0"/>
                <a:cs typeface="Times New Roman" pitchFamily="18" charset="0"/>
              </a:rPr>
              <a:t>         </a:t>
            </a:r>
            <a:r>
              <a:rPr lang="en-GB" sz="2600" dirty="0" err="1">
                <a:latin typeface="Times New Roman" pitchFamily="18" charset="0"/>
                <a:cs typeface="Times New Roman" pitchFamily="18" charset="0"/>
              </a:rPr>
              <a:t>E.g</a:t>
            </a:r>
            <a:r>
              <a:rPr lang="en-GB" sz="2600" dirty="0">
                <a:latin typeface="Times New Roman" pitchFamily="18" charset="0"/>
                <a:cs typeface="Times New Roman" pitchFamily="18" charset="0"/>
              </a:rPr>
              <a:t>: roads, education...</a:t>
            </a:r>
          </a:p>
          <a:p>
            <a:pPr>
              <a:buFontTx/>
              <a:buNone/>
            </a:pPr>
            <a:endParaRPr lang="en-GB" sz="2600" dirty="0">
              <a:latin typeface="Times New Roman" pitchFamily="18" charset="0"/>
              <a:cs typeface="Times New Roman" pitchFamily="18" charset="0"/>
            </a:endParaRPr>
          </a:p>
          <a:p>
            <a:pPr>
              <a:buNone/>
            </a:pPr>
            <a:r>
              <a:rPr lang="en-GB" sz="2600" b="1" dirty="0">
                <a:latin typeface="Times New Roman" pitchFamily="18" charset="0"/>
                <a:cs typeface="Times New Roman" pitchFamily="18" charset="0"/>
              </a:rPr>
              <a:t>Characteristics</a:t>
            </a:r>
          </a:p>
          <a:p>
            <a:pPr>
              <a:spcBef>
                <a:spcPct val="10000"/>
              </a:spcBef>
            </a:pPr>
            <a:r>
              <a:rPr lang="en-GB" sz="2600" b="1" dirty="0">
                <a:solidFill>
                  <a:srgbClr val="C00000"/>
                </a:solidFill>
                <a:latin typeface="Times New Roman" pitchFamily="18" charset="0"/>
                <a:cs typeface="Times New Roman" pitchFamily="18" charset="0"/>
              </a:rPr>
              <a:t>Non-rival</a:t>
            </a:r>
            <a:r>
              <a:rPr lang="en-GB" sz="2600" dirty="0">
                <a:latin typeface="Times New Roman" pitchFamily="18" charset="0"/>
                <a:cs typeface="Times New Roman" pitchFamily="18" charset="0"/>
              </a:rPr>
              <a:t>: my consumption does not diminish what is available for you. </a:t>
            </a:r>
          </a:p>
          <a:p>
            <a:pPr>
              <a:spcBef>
                <a:spcPct val="10000"/>
              </a:spcBef>
            </a:pPr>
            <a:r>
              <a:rPr lang="en-GB" sz="2600" b="1" dirty="0">
                <a:solidFill>
                  <a:srgbClr val="C00000"/>
                </a:solidFill>
                <a:latin typeface="Times New Roman" pitchFamily="18" charset="0"/>
                <a:cs typeface="Times New Roman" pitchFamily="18" charset="0"/>
              </a:rPr>
              <a:t>Non-excludable</a:t>
            </a:r>
            <a:r>
              <a:rPr lang="en-GB" sz="2600" dirty="0">
                <a:latin typeface="Times New Roman" pitchFamily="18" charset="0"/>
                <a:cs typeface="Times New Roman" pitchFamily="18" charset="0"/>
              </a:rPr>
              <a:t>: </a:t>
            </a:r>
            <a:r>
              <a:rPr lang="en-US" sz="2600" dirty="0">
                <a:latin typeface="Times New Roman" pitchFamily="18" charset="0"/>
                <a:cs typeface="Times New Roman" pitchFamily="18" charset="0"/>
              </a:rPr>
              <a:t>A good is </a:t>
            </a:r>
            <a:r>
              <a:rPr lang="en-US" sz="2600" b="1" dirty="0">
                <a:latin typeface="Times New Roman" pitchFamily="18" charset="0"/>
                <a:cs typeface="Times New Roman" pitchFamily="18" charset="0"/>
              </a:rPr>
              <a:t>non excludable</a:t>
            </a:r>
            <a:r>
              <a:rPr lang="en-US" sz="2600" dirty="0">
                <a:latin typeface="Times New Roman" pitchFamily="18" charset="0"/>
                <a:cs typeface="Times New Roman" pitchFamily="18" charset="0"/>
              </a:rPr>
              <a:t>  if once produced, no one can be excluded from enjoying its benefits. </a:t>
            </a:r>
            <a:endParaRPr lang="en-GB" sz="2600" dirty="0">
              <a:solidFill>
                <a:schemeClr val="accent2"/>
              </a:solidFill>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B8A729-6D43-43DB-B6EE-0B06749E160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3340"/>
            <a:ext cx="8229600" cy="6056244"/>
          </a:xfrm>
        </p:spPr>
        <p:txBody>
          <a:bodyPr>
            <a:normAutofit/>
          </a:bodyPr>
          <a:lstStyle/>
          <a:p>
            <a:pPr marL="0" indent="0" algn="just">
              <a:lnSpc>
                <a:spcPct val="160000"/>
              </a:lnSpc>
              <a:buNone/>
            </a:pPr>
            <a:r>
              <a:rPr lang="en-US" b="1" dirty="0">
                <a:solidFill>
                  <a:srgbClr val="FF0000"/>
                </a:solidFill>
                <a:latin typeface="Times New Roman" pitchFamily="18" charset="0"/>
                <a:cs typeface="Times New Roman" pitchFamily="18" charset="0"/>
              </a:rPr>
              <a:t>Pollution:</a:t>
            </a:r>
          </a:p>
          <a:p>
            <a:pPr algn="just">
              <a:lnSpc>
                <a:spcPct val="160000"/>
              </a:lnSpc>
              <a:buFont typeface="Wingdings" pitchFamily="2" charset="2"/>
              <a:buChar char="v"/>
            </a:pPr>
            <a:r>
              <a:rPr lang="en-US" dirty="0">
                <a:latin typeface="Times New Roman" pitchFamily="18" charset="0"/>
                <a:cs typeface="Times New Roman" pitchFamily="18" charset="0"/>
              </a:rPr>
              <a:t>Any </a:t>
            </a:r>
            <a:r>
              <a:rPr lang="en-US" b="1" dirty="0">
                <a:latin typeface="Times New Roman" pitchFamily="18" charset="0"/>
                <a:cs typeface="Times New Roman" pitchFamily="18" charset="0"/>
              </a:rPr>
              <a:t>chemical or physical change </a:t>
            </a:r>
            <a:r>
              <a:rPr lang="en-US" dirty="0">
                <a:latin typeface="Times New Roman" pitchFamily="18" charset="0"/>
                <a:cs typeface="Times New Roman" pitchFamily="18" charset="0"/>
              </a:rPr>
              <a:t>in the environment due to</a:t>
            </a:r>
            <a:r>
              <a:rPr lang="en-US" b="1" dirty="0">
                <a:latin typeface="Times New Roman" pitchFamily="18" charset="0"/>
                <a:cs typeface="Times New Roman" pitchFamily="18" charset="0"/>
              </a:rPr>
              <a:t> waste emission </a:t>
            </a:r>
            <a:r>
              <a:rPr lang="en-US" dirty="0">
                <a:latin typeface="Times New Roman" pitchFamily="18" charset="0"/>
                <a:cs typeface="Times New Roman" pitchFamily="18" charset="0"/>
              </a:rPr>
              <a:t>harmful to any living organism. </a:t>
            </a:r>
          </a:p>
          <a:p>
            <a:pPr algn="just">
              <a:lnSpc>
                <a:spcPct val="160000"/>
              </a:lnSpc>
              <a:buFont typeface="Wingdings" pitchFamily="2" charset="2"/>
              <a:buChar char="v"/>
            </a:pPr>
            <a:endParaRPr lang="en-US" dirty="0">
              <a:latin typeface="Times New Roman" pitchFamily="18" charset="0"/>
              <a:cs typeface="Times New Roman" pitchFamily="18" charset="0"/>
            </a:endParaRPr>
          </a:p>
          <a:p>
            <a:pPr lvl="1" algn="just">
              <a:lnSpc>
                <a:spcPct val="160000"/>
              </a:lnSpc>
              <a:buFont typeface="Wingdings" pitchFamily="2" charset="2"/>
              <a:buChar char="ü"/>
            </a:pPr>
            <a:r>
              <a:rPr lang="en-US" dirty="0">
                <a:latin typeface="Times New Roman" pitchFamily="18" charset="0"/>
                <a:cs typeface="Times New Roman" pitchFamily="18" charset="0"/>
              </a:rPr>
              <a:t>Given that not all emissions of waste damage the environment.</a:t>
            </a:r>
          </a:p>
        </p:txBody>
      </p:sp>
      <p:sp>
        <p:nvSpPr>
          <p:cNvPr id="4" name="Slide Number Placeholder 3"/>
          <p:cNvSpPr>
            <a:spLocks noGrp="1"/>
          </p:cNvSpPr>
          <p:nvPr>
            <p:ph type="sldNum" sz="quarter" idx="12"/>
          </p:nvPr>
        </p:nvSpPr>
        <p:spPr/>
        <p:txBody>
          <a:bodyPr/>
          <a:lstStyle/>
          <a:p>
            <a:fld id="{C8B8A729-6D43-43DB-B6EE-0B06749E160E}" type="slidenum">
              <a:rPr lang="en-US" smtClean="0"/>
              <a:pPr/>
              <a:t>9</a:t>
            </a:fld>
            <a:endParaRPr lang="en-US"/>
          </a:p>
        </p:txBody>
      </p:sp>
    </p:spTree>
    <p:extLst>
      <p:ext uri="{BB962C8B-B14F-4D97-AF65-F5344CB8AC3E}">
        <p14:creationId xmlns:p14="http://schemas.microsoft.com/office/powerpoint/2010/main" val="196633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21786</TotalTime>
  <Words>1413</Words>
  <Application>Microsoft Office PowerPoint</Application>
  <PresentationFormat>On-screen Show (4:3)</PresentationFormat>
  <Paragraphs>147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Fundamental issues in the economic approach to resources</vt:lpstr>
      <vt:lpstr> </vt:lpstr>
      <vt:lpstr> </vt:lpstr>
      <vt:lpstr> </vt:lpstr>
      <vt:lpstr>Substitutability and irreversibility</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bnn</dc:creator>
  <cp:lastModifiedBy>Tsegaye</cp:lastModifiedBy>
  <cp:revision>500</cp:revision>
  <cp:lastPrinted>2019-01-14T05:12:20Z</cp:lastPrinted>
  <dcterms:created xsi:type="dcterms:W3CDTF">2017-10-22T14:07:18Z</dcterms:created>
  <dcterms:modified xsi:type="dcterms:W3CDTF">2020-03-16T08:16:37Z</dcterms:modified>
</cp:coreProperties>
</file>