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92" r:id="rId10"/>
    <p:sldId id="294" r:id="rId11"/>
    <p:sldId id="349" r:id="rId12"/>
    <p:sldId id="305" r:id="rId13"/>
    <p:sldId id="306" r:id="rId14"/>
    <p:sldId id="265" r:id="rId15"/>
    <p:sldId id="266" r:id="rId16"/>
    <p:sldId id="267" r:id="rId17"/>
    <p:sldId id="342" r:id="rId18"/>
    <p:sldId id="270" r:id="rId19"/>
    <p:sldId id="269" r:id="rId20"/>
    <p:sldId id="268" r:id="rId21"/>
    <p:sldId id="343" r:id="rId22"/>
    <p:sldId id="344" r:id="rId23"/>
    <p:sldId id="307" r:id="rId24"/>
    <p:sldId id="308" r:id="rId25"/>
    <p:sldId id="309" r:id="rId26"/>
    <p:sldId id="324" r:id="rId27"/>
    <p:sldId id="348" r:id="rId28"/>
    <p:sldId id="345" r:id="rId29"/>
    <p:sldId id="346" r:id="rId30"/>
    <p:sldId id="327" r:id="rId31"/>
    <p:sldId id="328" r:id="rId32"/>
    <p:sldId id="341" r:id="rId33"/>
    <p:sldId id="329" r:id="rId34"/>
    <p:sldId id="330" r:id="rId35"/>
    <p:sldId id="347" r:id="rId36"/>
    <p:sldId id="331" r:id="rId37"/>
    <p:sldId id="332" r:id="rId38"/>
    <p:sldId id="336" r:id="rId39"/>
    <p:sldId id="333" r:id="rId40"/>
    <p:sldId id="334" r:id="rId41"/>
    <p:sldId id="33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9" autoAdjust="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3EED-F8DA-47FD-8B4E-CF9B5321CC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8A7B34-BB34-4457-A39B-6AD3E97683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4FE576-85A7-41D8-AD8D-1BC9C1B037A4}"/>
              </a:ext>
            </a:extLst>
          </p:cNvPr>
          <p:cNvSpPr>
            <a:spLocks noGrp="1"/>
          </p:cNvSpPr>
          <p:nvPr>
            <p:ph type="dt" sz="half" idx="10"/>
          </p:nvPr>
        </p:nvSpPr>
        <p:spPr/>
        <p:txBody>
          <a:bodyPr/>
          <a:lstStyle/>
          <a:p>
            <a:fld id="{BA66849D-D81F-4F24-B7D7-812C1585E83C}" type="datetimeFigureOut">
              <a:rPr lang="en-US" smtClean="0"/>
              <a:t>11/22/2019</a:t>
            </a:fld>
            <a:endParaRPr lang="en-US"/>
          </a:p>
        </p:txBody>
      </p:sp>
      <p:sp>
        <p:nvSpPr>
          <p:cNvPr id="5" name="Footer Placeholder 4">
            <a:extLst>
              <a:ext uri="{FF2B5EF4-FFF2-40B4-BE49-F238E27FC236}">
                <a16:creationId xmlns:a16="http://schemas.microsoft.com/office/drawing/2014/main" id="{951483E5-1C89-4E88-8CE7-68B4211710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95B25B-C056-44B7-83D1-6FFAEB1BF7F3}"/>
              </a:ext>
            </a:extLst>
          </p:cNvPr>
          <p:cNvSpPr>
            <a:spLocks noGrp="1"/>
          </p:cNvSpPr>
          <p:nvPr>
            <p:ph type="sldNum" sz="quarter" idx="12"/>
          </p:nvPr>
        </p:nvSpPr>
        <p:spPr/>
        <p:txBody>
          <a:bodyPr/>
          <a:lstStyle/>
          <a:p>
            <a:fld id="{9A8D7D98-3CFE-4248-B912-BE55B5A8AF65}" type="slidenum">
              <a:rPr lang="en-US" smtClean="0"/>
              <a:t>‹#›</a:t>
            </a:fld>
            <a:endParaRPr lang="en-US"/>
          </a:p>
        </p:txBody>
      </p:sp>
    </p:spTree>
    <p:extLst>
      <p:ext uri="{BB962C8B-B14F-4D97-AF65-F5344CB8AC3E}">
        <p14:creationId xmlns:p14="http://schemas.microsoft.com/office/powerpoint/2010/main" val="2198282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68D99-2577-4E7F-8C62-C42DBDD099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86767-BBD5-442C-8DF3-5F8669D9B56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AA0744-F091-41C4-AEF6-E292A4984C4E}"/>
              </a:ext>
            </a:extLst>
          </p:cNvPr>
          <p:cNvSpPr>
            <a:spLocks noGrp="1"/>
          </p:cNvSpPr>
          <p:nvPr>
            <p:ph type="dt" sz="half" idx="10"/>
          </p:nvPr>
        </p:nvSpPr>
        <p:spPr/>
        <p:txBody>
          <a:bodyPr/>
          <a:lstStyle/>
          <a:p>
            <a:fld id="{BA66849D-D81F-4F24-B7D7-812C1585E83C}" type="datetimeFigureOut">
              <a:rPr lang="en-US" smtClean="0"/>
              <a:t>11/22/2019</a:t>
            </a:fld>
            <a:endParaRPr lang="en-US"/>
          </a:p>
        </p:txBody>
      </p:sp>
      <p:sp>
        <p:nvSpPr>
          <p:cNvPr id="5" name="Footer Placeholder 4">
            <a:extLst>
              <a:ext uri="{FF2B5EF4-FFF2-40B4-BE49-F238E27FC236}">
                <a16:creationId xmlns:a16="http://schemas.microsoft.com/office/drawing/2014/main" id="{F16C4F31-50DF-468F-A67D-138486FCE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C6E385-D4EC-49BD-8479-80E8D2563BC6}"/>
              </a:ext>
            </a:extLst>
          </p:cNvPr>
          <p:cNvSpPr>
            <a:spLocks noGrp="1"/>
          </p:cNvSpPr>
          <p:nvPr>
            <p:ph type="sldNum" sz="quarter" idx="12"/>
          </p:nvPr>
        </p:nvSpPr>
        <p:spPr/>
        <p:txBody>
          <a:bodyPr/>
          <a:lstStyle/>
          <a:p>
            <a:fld id="{9A8D7D98-3CFE-4248-B912-BE55B5A8AF65}" type="slidenum">
              <a:rPr lang="en-US" smtClean="0"/>
              <a:t>‹#›</a:t>
            </a:fld>
            <a:endParaRPr lang="en-US"/>
          </a:p>
        </p:txBody>
      </p:sp>
    </p:spTree>
    <p:extLst>
      <p:ext uri="{BB962C8B-B14F-4D97-AF65-F5344CB8AC3E}">
        <p14:creationId xmlns:p14="http://schemas.microsoft.com/office/powerpoint/2010/main" val="3856477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00F83F-F514-4094-8928-58280A0E0C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9354A4-2D07-48B1-8EB9-7831DFFF291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4C9188-FC31-4561-9928-E9BF9F727F75}"/>
              </a:ext>
            </a:extLst>
          </p:cNvPr>
          <p:cNvSpPr>
            <a:spLocks noGrp="1"/>
          </p:cNvSpPr>
          <p:nvPr>
            <p:ph type="dt" sz="half" idx="10"/>
          </p:nvPr>
        </p:nvSpPr>
        <p:spPr/>
        <p:txBody>
          <a:bodyPr/>
          <a:lstStyle/>
          <a:p>
            <a:fld id="{BA66849D-D81F-4F24-B7D7-812C1585E83C}" type="datetimeFigureOut">
              <a:rPr lang="en-US" smtClean="0"/>
              <a:t>11/22/2019</a:t>
            </a:fld>
            <a:endParaRPr lang="en-US"/>
          </a:p>
        </p:txBody>
      </p:sp>
      <p:sp>
        <p:nvSpPr>
          <p:cNvPr id="5" name="Footer Placeholder 4">
            <a:extLst>
              <a:ext uri="{FF2B5EF4-FFF2-40B4-BE49-F238E27FC236}">
                <a16:creationId xmlns:a16="http://schemas.microsoft.com/office/drawing/2014/main" id="{97A517FF-469B-4A26-8933-70945CB027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13DAD0-BFBD-4E49-9236-990B999C28EF}"/>
              </a:ext>
            </a:extLst>
          </p:cNvPr>
          <p:cNvSpPr>
            <a:spLocks noGrp="1"/>
          </p:cNvSpPr>
          <p:nvPr>
            <p:ph type="sldNum" sz="quarter" idx="12"/>
          </p:nvPr>
        </p:nvSpPr>
        <p:spPr/>
        <p:txBody>
          <a:bodyPr/>
          <a:lstStyle/>
          <a:p>
            <a:fld id="{9A8D7D98-3CFE-4248-B912-BE55B5A8AF65}" type="slidenum">
              <a:rPr lang="en-US" smtClean="0"/>
              <a:t>‹#›</a:t>
            </a:fld>
            <a:endParaRPr lang="en-US"/>
          </a:p>
        </p:txBody>
      </p:sp>
    </p:spTree>
    <p:extLst>
      <p:ext uri="{BB962C8B-B14F-4D97-AF65-F5344CB8AC3E}">
        <p14:creationId xmlns:p14="http://schemas.microsoft.com/office/powerpoint/2010/main" val="395582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10F6-07EC-45FB-ABEA-44C09B8A81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EA0CA2-40B2-439B-B519-61C9BEB64B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0B478-1072-45C8-BF5E-B022C0E1ADC0}"/>
              </a:ext>
            </a:extLst>
          </p:cNvPr>
          <p:cNvSpPr>
            <a:spLocks noGrp="1"/>
          </p:cNvSpPr>
          <p:nvPr>
            <p:ph type="dt" sz="half" idx="10"/>
          </p:nvPr>
        </p:nvSpPr>
        <p:spPr/>
        <p:txBody>
          <a:bodyPr/>
          <a:lstStyle/>
          <a:p>
            <a:fld id="{BA66849D-D81F-4F24-B7D7-812C1585E83C}" type="datetimeFigureOut">
              <a:rPr lang="en-US" smtClean="0"/>
              <a:t>11/22/2019</a:t>
            </a:fld>
            <a:endParaRPr lang="en-US"/>
          </a:p>
        </p:txBody>
      </p:sp>
      <p:sp>
        <p:nvSpPr>
          <p:cNvPr id="5" name="Footer Placeholder 4">
            <a:extLst>
              <a:ext uri="{FF2B5EF4-FFF2-40B4-BE49-F238E27FC236}">
                <a16:creationId xmlns:a16="http://schemas.microsoft.com/office/drawing/2014/main" id="{355A3942-0DE8-417B-8FE3-2EEDB304B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B65659-768E-4D81-8E02-4DC8DE8D6D55}"/>
              </a:ext>
            </a:extLst>
          </p:cNvPr>
          <p:cNvSpPr>
            <a:spLocks noGrp="1"/>
          </p:cNvSpPr>
          <p:nvPr>
            <p:ph type="sldNum" sz="quarter" idx="12"/>
          </p:nvPr>
        </p:nvSpPr>
        <p:spPr/>
        <p:txBody>
          <a:bodyPr/>
          <a:lstStyle/>
          <a:p>
            <a:fld id="{9A8D7D98-3CFE-4248-B912-BE55B5A8AF65}" type="slidenum">
              <a:rPr lang="en-US" smtClean="0"/>
              <a:t>‹#›</a:t>
            </a:fld>
            <a:endParaRPr lang="en-US"/>
          </a:p>
        </p:txBody>
      </p:sp>
    </p:spTree>
    <p:extLst>
      <p:ext uri="{BB962C8B-B14F-4D97-AF65-F5344CB8AC3E}">
        <p14:creationId xmlns:p14="http://schemas.microsoft.com/office/powerpoint/2010/main" val="3959288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55E0F-74E3-4736-8394-367D00A6BA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B7EC59-28A4-455B-967C-EEE6E10550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749CDAF-5643-45B4-BB87-66661F9940E4}"/>
              </a:ext>
            </a:extLst>
          </p:cNvPr>
          <p:cNvSpPr>
            <a:spLocks noGrp="1"/>
          </p:cNvSpPr>
          <p:nvPr>
            <p:ph type="dt" sz="half" idx="10"/>
          </p:nvPr>
        </p:nvSpPr>
        <p:spPr/>
        <p:txBody>
          <a:bodyPr/>
          <a:lstStyle/>
          <a:p>
            <a:fld id="{BA66849D-D81F-4F24-B7D7-812C1585E83C}" type="datetimeFigureOut">
              <a:rPr lang="en-US" smtClean="0"/>
              <a:t>11/22/2019</a:t>
            </a:fld>
            <a:endParaRPr lang="en-US"/>
          </a:p>
        </p:txBody>
      </p:sp>
      <p:sp>
        <p:nvSpPr>
          <p:cNvPr id="5" name="Footer Placeholder 4">
            <a:extLst>
              <a:ext uri="{FF2B5EF4-FFF2-40B4-BE49-F238E27FC236}">
                <a16:creationId xmlns:a16="http://schemas.microsoft.com/office/drawing/2014/main" id="{58341C45-0799-4689-94C5-D8AAAB483D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2E0D49-3CAD-4A7C-A7A4-CF17F164B9AA}"/>
              </a:ext>
            </a:extLst>
          </p:cNvPr>
          <p:cNvSpPr>
            <a:spLocks noGrp="1"/>
          </p:cNvSpPr>
          <p:nvPr>
            <p:ph type="sldNum" sz="quarter" idx="12"/>
          </p:nvPr>
        </p:nvSpPr>
        <p:spPr/>
        <p:txBody>
          <a:bodyPr/>
          <a:lstStyle/>
          <a:p>
            <a:fld id="{9A8D7D98-3CFE-4248-B912-BE55B5A8AF65}" type="slidenum">
              <a:rPr lang="en-US" smtClean="0"/>
              <a:t>‹#›</a:t>
            </a:fld>
            <a:endParaRPr lang="en-US"/>
          </a:p>
        </p:txBody>
      </p:sp>
    </p:spTree>
    <p:extLst>
      <p:ext uri="{BB962C8B-B14F-4D97-AF65-F5344CB8AC3E}">
        <p14:creationId xmlns:p14="http://schemas.microsoft.com/office/powerpoint/2010/main" val="3415310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5EF82-671B-4DDD-A779-11F462ADA5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2ED3B6-409C-419D-9A3D-734887691D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51B20B-FEB9-41CF-91C5-A8BC35F5130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17A6DA-26FA-4332-8B61-B1D3903B13E7}"/>
              </a:ext>
            </a:extLst>
          </p:cNvPr>
          <p:cNvSpPr>
            <a:spLocks noGrp="1"/>
          </p:cNvSpPr>
          <p:nvPr>
            <p:ph type="dt" sz="half" idx="10"/>
          </p:nvPr>
        </p:nvSpPr>
        <p:spPr/>
        <p:txBody>
          <a:bodyPr/>
          <a:lstStyle/>
          <a:p>
            <a:fld id="{BA66849D-D81F-4F24-B7D7-812C1585E83C}" type="datetimeFigureOut">
              <a:rPr lang="en-US" smtClean="0"/>
              <a:t>11/22/2019</a:t>
            </a:fld>
            <a:endParaRPr lang="en-US"/>
          </a:p>
        </p:txBody>
      </p:sp>
      <p:sp>
        <p:nvSpPr>
          <p:cNvPr id="6" name="Footer Placeholder 5">
            <a:extLst>
              <a:ext uri="{FF2B5EF4-FFF2-40B4-BE49-F238E27FC236}">
                <a16:creationId xmlns:a16="http://schemas.microsoft.com/office/drawing/2014/main" id="{4DA64F36-919B-472A-9449-1A99103237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320D3-9E51-4FAA-87B5-77FE5EE871EE}"/>
              </a:ext>
            </a:extLst>
          </p:cNvPr>
          <p:cNvSpPr>
            <a:spLocks noGrp="1"/>
          </p:cNvSpPr>
          <p:nvPr>
            <p:ph type="sldNum" sz="quarter" idx="12"/>
          </p:nvPr>
        </p:nvSpPr>
        <p:spPr/>
        <p:txBody>
          <a:bodyPr/>
          <a:lstStyle/>
          <a:p>
            <a:fld id="{9A8D7D98-3CFE-4248-B912-BE55B5A8AF65}" type="slidenum">
              <a:rPr lang="en-US" smtClean="0"/>
              <a:t>‹#›</a:t>
            </a:fld>
            <a:endParaRPr lang="en-US"/>
          </a:p>
        </p:txBody>
      </p:sp>
    </p:spTree>
    <p:extLst>
      <p:ext uri="{BB962C8B-B14F-4D97-AF65-F5344CB8AC3E}">
        <p14:creationId xmlns:p14="http://schemas.microsoft.com/office/powerpoint/2010/main" val="2944199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C4649-8D61-4AE9-8C13-5B6134722A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8987C7-3110-499A-B52F-03D00D6065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2C40D4A-1241-48EE-BA7E-0288A59D243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B28409-EDE6-42CE-8F50-A1145CEC1A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E6A4256-D064-4A0E-9961-7B7F87000EE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2407AA-098D-40DE-A414-EB388A3D1259}"/>
              </a:ext>
            </a:extLst>
          </p:cNvPr>
          <p:cNvSpPr>
            <a:spLocks noGrp="1"/>
          </p:cNvSpPr>
          <p:nvPr>
            <p:ph type="dt" sz="half" idx="10"/>
          </p:nvPr>
        </p:nvSpPr>
        <p:spPr/>
        <p:txBody>
          <a:bodyPr/>
          <a:lstStyle/>
          <a:p>
            <a:fld id="{BA66849D-D81F-4F24-B7D7-812C1585E83C}" type="datetimeFigureOut">
              <a:rPr lang="en-US" smtClean="0"/>
              <a:t>11/22/2019</a:t>
            </a:fld>
            <a:endParaRPr lang="en-US"/>
          </a:p>
        </p:txBody>
      </p:sp>
      <p:sp>
        <p:nvSpPr>
          <p:cNvPr id="8" name="Footer Placeholder 7">
            <a:extLst>
              <a:ext uri="{FF2B5EF4-FFF2-40B4-BE49-F238E27FC236}">
                <a16:creationId xmlns:a16="http://schemas.microsoft.com/office/drawing/2014/main" id="{9B9BEE20-B678-48DF-9D40-B278D6BD6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2F362A-F19F-44DD-8AB4-A58BCF4BA12C}"/>
              </a:ext>
            </a:extLst>
          </p:cNvPr>
          <p:cNvSpPr>
            <a:spLocks noGrp="1"/>
          </p:cNvSpPr>
          <p:nvPr>
            <p:ph type="sldNum" sz="quarter" idx="12"/>
          </p:nvPr>
        </p:nvSpPr>
        <p:spPr/>
        <p:txBody>
          <a:bodyPr/>
          <a:lstStyle/>
          <a:p>
            <a:fld id="{9A8D7D98-3CFE-4248-B912-BE55B5A8AF65}" type="slidenum">
              <a:rPr lang="en-US" smtClean="0"/>
              <a:t>‹#›</a:t>
            </a:fld>
            <a:endParaRPr lang="en-US"/>
          </a:p>
        </p:txBody>
      </p:sp>
    </p:spTree>
    <p:extLst>
      <p:ext uri="{BB962C8B-B14F-4D97-AF65-F5344CB8AC3E}">
        <p14:creationId xmlns:p14="http://schemas.microsoft.com/office/powerpoint/2010/main" val="1205458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9C92-4062-49F6-BE91-741F6BAFDF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DE8BFF-7721-4CCE-A347-6679ADB42E1D}"/>
              </a:ext>
            </a:extLst>
          </p:cNvPr>
          <p:cNvSpPr>
            <a:spLocks noGrp="1"/>
          </p:cNvSpPr>
          <p:nvPr>
            <p:ph type="dt" sz="half" idx="10"/>
          </p:nvPr>
        </p:nvSpPr>
        <p:spPr/>
        <p:txBody>
          <a:bodyPr/>
          <a:lstStyle/>
          <a:p>
            <a:fld id="{BA66849D-D81F-4F24-B7D7-812C1585E83C}" type="datetimeFigureOut">
              <a:rPr lang="en-US" smtClean="0"/>
              <a:t>11/22/2019</a:t>
            </a:fld>
            <a:endParaRPr lang="en-US"/>
          </a:p>
        </p:txBody>
      </p:sp>
      <p:sp>
        <p:nvSpPr>
          <p:cNvPr id="4" name="Footer Placeholder 3">
            <a:extLst>
              <a:ext uri="{FF2B5EF4-FFF2-40B4-BE49-F238E27FC236}">
                <a16:creationId xmlns:a16="http://schemas.microsoft.com/office/drawing/2014/main" id="{B58F3579-14D4-4DB2-A947-C5B0628BD7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941972-878C-43C2-8585-3B46B93AB588}"/>
              </a:ext>
            </a:extLst>
          </p:cNvPr>
          <p:cNvSpPr>
            <a:spLocks noGrp="1"/>
          </p:cNvSpPr>
          <p:nvPr>
            <p:ph type="sldNum" sz="quarter" idx="12"/>
          </p:nvPr>
        </p:nvSpPr>
        <p:spPr/>
        <p:txBody>
          <a:bodyPr/>
          <a:lstStyle/>
          <a:p>
            <a:fld id="{9A8D7D98-3CFE-4248-B912-BE55B5A8AF65}" type="slidenum">
              <a:rPr lang="en-US" smtClean="0"/>
              <a:t>‹#›</a:t>
            </a:fld>
            <a:endParaRPr lang="en-US"/>
          </a:p>
        </p:txBody>
      </p:sp>
    </p:spTree>
    <p:extLst>
      <p:ext uri="{BB962C8B-B14F-4D97-AF65-F5344CB8AC3E}">
        <p14:creationId xmlns:p14="http://schemas.microsoft.com/office/powerpoint/2010/main" val="410091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43525-8B8B-4518-B062-B944BB33AE7D}"/>
              </a:ext>
            </a:extLst>
          </p:cNvPr>
          <p:cNvSpPr>
            <a:spLocks noGrp="1"/>
          </p:cNvSpPr>
          <p:nvPr>
            <p:ph type="dt" sz="half" idx="10"/>
          </p:nvPr>
        </p:nvSpPr>
        <p:spPr/>
        <p:txBody>
          <a:bodyPr/>
          <a:lstStyle/>
          <a:p>
            <a:fld id="{BA66849D-D81F-4F24-B7D7-812C1585E83C}" type="datetimeFigureOut">
              <a:rPr lang="en-US" smtClean="0"/>
              <a:t>11/22/2019</a:t>
            </a:fld>
            <a:endParaRPr lang="en-US"/>
          </a:p>
        </p:txBody>
      </p:sp>
      <p:sp>
        <p:nvSpPr>
          <p:cNvPr id="3" name="Footer Placeholder 2">
            <a:extLst>
              <a:ext uri="{FF2B5EF4-FFF2-40B4-BE49-F238E27FC236}">
                <a16:creationId xmlns:a16="http://schemas.microsoft.com/office/drawing/2014/main" id="{0B4E72A7-CBB2-414F-BA5F-951475CD5B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112620-A88F-4578-9B7C-94E5573EA118}"/>
              </a:ext>
            </a:extLst>
          </p:cNvPr>
          <p:cNvSpPr>
            <a:spLocks noGrp="1"/>
          </p:cNvSpPr>
          <p:nvPr>
            <p:ph type="sldNum" sz="quarter" idx="12"/>
          </p:nvPr>
        </p:nvSpPr>
        <p:spPr/>
        <p:txBody>
          <a:bodyPr/>
          <a:lstStyle/>
          <a:p>
            <a:fld id="{9A8D7D98-3CFE-4248-B912-BE55B5A8AF65}" type="slidenum">
              <a:rPr lang="en-US" smtClean="0"/>
              <a:t>‹#›</a:t>
            </a:fld>
            <a:endParaRPr lang="en-US"/>
          </a:p>
        </p:txBody>
      </p:sp>
    </p:spTree>
    <p:extLst>
      <p:ext uri="{BB962C8B-B14F-4D97-AF65-F5344CB8AC3E}">
        <p14:creationId xmlns:p14="http://schemas.microsoft.com/office/powerpoint/2010/main" val="3541112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6D9FC-33BD-4F1B-A079-B323CFB4E9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BABFE0-3A95-4989-A8E6-39AD267C95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9BD1D9-8403-4C7F-8C6D-15FBFD531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406322-76AA-440A-A349-CC725F53BF3B}"/>
              </a:ext>
            </a:extLst>
          </p:cNvPr>
          <p:cNvSpPr>
            <a:spLocks noGrp="1"/>
          </p:cNvSpPr>
          <p:nvPr>
            <p:ph type="dt" sz="half" idx="10"/>
          </p:nvPr>
        </p:nvSpPr>
        <p:spPr/>
        <p:txBody>
          <a:bodyPr/>
          <a:lstStyle/>
          <a:p>
            <a:fld id="{BA66849D-D81F-4F24-B7D7-812C1585E83C}" type="datetimeFigureOut">
              <a:rPr lang="en-US" smtClean="0"/>
              <a:t>11/22/2019</a:t>
            </a:fld>
            <a:endParaRPr lang="en-US"/>
          </a:p>
        </p:txBody>
      </p:sp>
      <p:sp>
        <p:nvSpPr>
          <p:cNvPr id="6" name="Footer Placeholder 5">
            <a:extLst>
              <a:ext uri="{FF2B5EF4-FFF2-40B4-BE49-F238E27FC236}">
                <a16:creationId xmlns:a16="http://schemas.microsoft.com/office/drawing/2014/main" id="{9E870B0B-363E-4202-91CA-D0A9F0AF23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26ADA2-DA05-4C37-80BC-6F440C425792}"/>
              </a:ext>
            </a:extLst>
          </p:cNvPr>
          <p:cNvSpPr>
            <a:spLocks noGrp="1"/>
          </p:cNvSpPr>
          <p:nvPr>
            <p:ph type="sldNum" sz="quarter" idx="12"/>
          </p:nvPr>
        </p:nvSpPr>
        <p:spPr/>
        <p:txBody>
          <a:bodyPr/>
          <a:lstStyle/>
          <a:p>
            <a:fld id="{9A8D7D98-3CFE-4248-B912-BE55B5A8AF65}" type="slidenum">
              <a:rPr lang="en-US" smtClean="0"/>
              <a:t>‹#›</a:t>
            </a:fld>
            <a:endParaRPr lang="en-US"/>
          </a:p>
        </p:txBody>
      </p:sp>
    </p:spTree>
    <p:extLst>
      <p:ext uri="{BB962C8B-B14F-4D97-AF65-F5344CB8AC3E}">
        <p14:creationId xmlns:p14="http://schemas.microsoft.com/office/powerpoint/2010/main" val="3316882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79FC7-F8B4-4D49-B2AA-75C5BD674A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DE1C0-063C-4004-93F6-D312D27DA9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1B2E00-875B-4E98-BAB6-5161E2F09D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B71B40-3A0E-4B4D-9226-8A63AA04EA1C}"/>
              </a:ext>
            </a:extLst>
          </p:cNvPr>
          <p:cNvSpPr>
            <a:spLocks noGrp="1"/>
          </p:cNvSpPr>
          <p:nvPr>
            <p:ph type="dt" sz="half" idx="10"/>
          </p:nvPr>
        </p:nvSpPr>
        <p:spPr/>
        <p:txBody>
          <a:bodyPr/>
          <a:lstStyle/>
          <a:p>
            <a:fld id="{BA66849D-D81F-4F24-B7D7-812C1585E83C}" type="datetimeFigureOut">
              <a:rPr lang="en-US" smtClean="0"/>
              <a:t>11/22/2019</a:t>
            </a:fld>
            <a:endParaRPr lang="en-US"/>
          </a:p>
        </p:txBody>
      </p:sp>
      <p:sp>
        <p:nvSpPr>
          <p:cNvPr id="6" name="Footer Placeholder 5">
            <a:extLst>
              <a:ext uri="{FF2B5EF4-FFF2-40B4-BE49-F238E27FC236}">
                <a16:creationId xmlns:a16="http://schemas.microsoft.com/office/drawing/2014/main" id="{03FF283B-9FB3-41E4-A012-467BBB8766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14163D-648F-48AA-A1E2-02394BF3FA19}"/>
              </a:ext>
            </a:extLst>
          </p:cNvPr>
          <p:cNvSpPr>
            <a:spLocks noGrp="1"/>
          </p:cNvSpPr>
          <p:nvPr>
            <p:ph type="sldNum" sz="quarter" idx="12"/>
          </p:nvPr>
        </p:nvSpPr>
        <p:spPr/>
        <p:txBody>
          <a:bodyPr/>
          <a:lstStyle/>
          <a:p>
            <a:fld id="{9A8D7D98-3CFE-4248-B912-BE55B5A8AF65}" type="slidenum">
              <a:rPr lang="en-US" smtClean="0"/>
              <a:t>‹#›</a:t>
            </a:fld>
            <a:endParaRPr lang="en-US"/>
          </a:p>
        </p:txBody>
      </p:sp>
    </p:spTree>
    <p:extLst>
      <p:ext uri="{BB962C8B-B14F-4D97-AF65-F5344CB8AC3E}">
        <p14:creationId xmlns:p14="http://schemas.microsoft.com/office/powerpoint/2010/main" val="363000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ABA08E-AC44-403C-A650-6CBE234EDD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B5E386-1928-4D34-A279-5601D76DC8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E0E69-BC94-4AB4-91E7-A27102FCCE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66849D-D81F-4F24-B7D7-812C1585E83C}" type="datetimeFigureOut">
              <a:rPr lang="en-US" smtClean="0"/>
              <a:t>11/22/2019</a:t>
            </a:fld>
            <a:endParaRPr lang="en-US"/>
          </a:p>
        </p:txBody>
      </p:sp>
      <p:sp>
        <p:nvSpPr>
          <p:cNvPr id="5" name="Footer Placeholder 4">
            <a:extLst>
              <a:ext uri="{FF2B5EF4-FFF2-40B4-BE49-F238E27FC236}">
                <a16:creationId xmlns:a16="http://schemas.microsoft.com/office/drawing/2014/main" id="{6392D97F-3CE9-450F-8054-8918D89924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F0E9CB-513B-4039-A509-07DC98AF33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D7D98-3CFE-4248-B912-BE55B5A8AF65}" type="slidenum">
              <a:rPr lang="en-US" smtClean="0"/>
              <a:t>‹#›</a:t>
            </a:fld>
            <a:endParaRPr lang="en-US"/>
          </a:p>
        </p:txBody>
      </p:sp>
    </p:spTree>
    <p:extLst>
      <p:ext uri="{BB962C8B-B14F-4D97-AF65-F5344CB8AC3E}">
        <p14:creationId xmlns:p14="http://schemas.microsoft.com/office/powerpoint/2010/main" val="3576070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8E19CB-7113-417F-BFA8-4D10EE2C21BB}"/>
              </a:ext>
            </a:extLst>
          </p:cNvPr>
          <p:cNvSpPr>
            <a:spLocks noGrp="1"/>
          </p:cNvSpPr>
          <p:nvPr>
            <p:ph idx="1"/>
          </p:nvPr>
        </p:nvSpPr>
        <p:spPr/>
        <p:txBody>
          <a:bodyPr/>
          <a:lstStyle/>
          <a:p>
            <a:pPr marL="0" indent="0" algn="ctr">
              <a:buNone/>
            </a:pPr>
            <a:r>
              <a:rPr lang="en-US" dirty="0"/>
              <a:t>Chapter 2 </a:t>
            </a:r>
          </a:p>
          <a:p>
            <a:pPr algn="ctr"/>
            <a:endParaRPr lang="en-US" dirty="0">
              <a:solidFill>
                <a:srgbClr val="00B050"/>
              </a:solidFill>
              <a:latin typeface="Arial" panose="020B0604020202020204" pitchFamily="34" charset="0"/>
              <a:cs typeface="Arial" panose="020B0604020202020204" pitchFamily="34" charset="0"/>
            </a:endParaRPr>
          </a:p>
          <a:p>
            <a:pPr marL="0" indent="0" algn="ctr">
              <a:buNone/>
            </a:pPr>
            <a:r>
              <a:rPr lang="en-US" dirty="0">
                <a:solidFill>
                  <a:srgbClr val="00B050"/>
                </a:solidFill>
                <a:latin typeface="Arial" panose="020B0604020202020204" pitchFamily="34" charset="0"/>
                <a:cs typeface="Arial" panose="020B0604020202020204" pitchFamily="34" charset="0"/>
              </a:rPr>
              <a:t>Runoff, Hydrograph, and Stream gauging </a:t>
            </a:r>
          </a:p>
          <a:p>
            <a:endParaRPr lang="en-US" dirty="0"/>
          </a:p>
        </p:txBody>
      </p:sp>
    </p:spTree>
    <p:extLst>
      <p:ext uri="{BB962C8B-B14F-4D97-AF65-F5344CB8AC3E}">
        <p14:creationId xmlns:p14="http://schemas.microsoft.com/office/powerpoint/2010/main" val="406980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FFBC51-9CED-46AD-BDFB-464664C4B146}"/>
              </a:ext>
            </a:extLst>
          </p:cNvPr>
          <p:cNvSpPr>
            <a:spLocks noGrp="1"/>
          </p:cNvSpPr>
          <p:nvPr>
            <p:ph idx="1"/>
          </p:nvPr>
        </p:nvSpPr>
        <p:spPr>
          <a:xfrm>
            <a:off x="281354" y="337625"/>
            <a:ext cx="11605846" cy="6203852"/>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Thereafter it declines and there is a change of slope at the inflection point, where there is gradual withdrawal of catchment storage.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ground water table declines and the hydrograph again goes on depleting in the exponential form called the </a:t>
            </a:r>
            <a:r>
              <a:rPr lang="en-US" sz="2400" i="1" dirty="0">
                <a:latin typeface="Arial" panose="020B0604020202020204" pitchFamily="34" charset="0"/>
                <a:cs typeface="Arial" panose="020B0604020202020204" pitchFamily="34" charset="0"/>
              </a:rPr>
              <a:t>ground water depletion curve </a:t>
            </a:r>
            <a:r>
              <a:rPr lang="en-US" sz="2400" dirty="0">
                <a:latin typeface="Arial" panose="020B0604020202020204" pitchFamily="34" charset="0"/>
                <a:cs typeface="Arial" panose="020B0604020202020204" pitchFamily="34" charset="0"/>
              </a:rPr>
              <a:t>or the </a:t>
            </a:r>
            <a:r>
              <a:rPr lang="en-US" sz="2400" i="1" dirty="0">
                <a:latin typeface="Arial" panose="020B0604020202020204" pitchFamily="34" charset="0"/>
                <a:cs typeface="Arial" panose="020B0604020202020204" pitchFamily="34" charset="0"/>
              </a:rPr>
              <a:t>recession curve</a:t>
            </a:r>
            <a:r>
              <a:rPr lang="en-US" sz="2400" dirty="0">
                <a:latin typeface="Arial" panose="020B0604020202020204" pitchFamily="34" charset="0"/>
                <a:cs typeface="Arial" panose="020B0604020202020204" pitchFamily="34" charset="0"/>
              </a:rPr>
              <a:t>.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If a second storm occurs now, again the hydrograph starts rising till it reaches the new peak and then falls and the ground water recession begins</a:t>
            </a:r>
          </a:p>
        </p:txBody>
      </p:sp>
    </p:spTree>
    <p:extLst>
      <p:ext uri="{BB962C8B-B14F-4D97-AF65-F5344CB8AC3E}">
        <p14:creationId xmlns:p14="http://schemas.microsoft.com/office/powerpoint/2010/main" val="643932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2CBB424A-DFA1-4D86-A931-7CE6BB640E36}"/>
              </a:ext>
            </a:extLst>
          </p:cNvPr>
          <p:cNvPicPr>
            <a:picLocks noGrp="1" noChangeAspect="1"/>
          </p:cNvPicPr>
          <p:nvPr>
            <p:ph idx="1"/>
          </p:nvPr>
        </p:nvPicPr>
        <p:blipFill>
          <a:blip r:embed="rId2"/>
          <a:stretch>
            <a:fillRect/>
          </a:stretch>
        </p:blipFill>
        <p:spPr>
          <a:xfrm>
            <a:off x="520505" y="266700"/>
            <a:ext cx="11535507" cy="6485792"/>
          </a:xfrm>
          <a:prstGeom prst="rect">
            <a:avLst/>
          </a:prstGeom>
        </p:spPr>
      </p:pic>
    </p:spTree>
    <p:extLst>
      <p:ext uri="{BB962C8B-B14F-4D97-AF65-F5344CB8AC3E}">
        <p14:creationId xmlns:p14="http://schemas.microsoft.com/office/powerpoint/2010/main" val="122866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A7EF74-8F73-4B88-82BE-A71FA7B23E4B}"/>
              </a:ext>
            </a:extLst>
          </p:cNvPr>
          <p:cNvSpPr>
            <a:spLocks noGrp="1"/>
          </p:cNvSpPr>
          <p:nvPr>
            <p:ph idx="1"/>
          </p:nvPr>
        </p:nvSpPr>
        <p:spPr>
          <a:xfrm>
            <a:off x="323557" y="154744"/>
            <a:ext cx="11577711" cy="6703255"/>
          </a:xfrm>
        </p:spPr>
        <p:txBody>
          <a:bodyPr/>
          <a:lstStyle/>
          <a:p>
            <a:pPr marL="0" indent="0">
              <a:buNone/>
            </a:pPr>
            <a:r>
              <a:rPr lang="en-US" b="1" dirty="0">
                <a:latin typeface="Arial" panose="020B0604020202020204" pitchFamily="34" charset="0"/>
                <a:cs typeface="Arial" panose="020B0604020202020204" pitchFamily="34" charset="0"/>
              </a:rPr>
              <a:t>In general hydrograph has the following major components</a:t>
            </a:r>
          </a:p>
          <a:p>
            <a:pPr lvl="1" algn="just">
              <a:lnSpc>
                <a:spcPct val="150000"/>
              </a:lnSpc>
              <a:buFont typeface="Wingdings" panose="05000000000000000000" pitchFamily="2" charset="2"/>
              <a:buChar char="q"/>
            </a:pPr>
            <a:r>
              <a:rPr lang="en-US" b="1" dirty="0">
                <a:solidFill>
                  <a:srgbClr val="00B050"/>
                </a:solidFill>
                <a:latin typeface="Arial" panose="020B0604020202020204" pitchFamily="34" charset="0"/>
                <a:cs typeface="Arial" panose="020B0604020202020204" pitchFamily="34" charset="0"/>
              </a:rPr>
              <a:t>Rising limb</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Ascending portion representing rising discharge due to gradual increase in flow in stream</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Slope depend on storm and basin characteristics</a:t>
            </a:r>
          </a:p>
          <a:p>
            <a:pPr lvl="1" algn="just">
              <a:lnSpc>
                <a:spcPct val="150000"/>
              </a:lnSpc>
              <a:buFont typeface="Wingdings" panose="05000000000000000000" pitchFamily="2" charset="2"/>
              <a:buChar char="q"/>
            </a:pPr>
            <a:r>
              <a:rPr lang="en-US" b="1" dirty="0">
                <a:solidFill>
                  <a:srgbClr val="00B050"/>
                </a:solidFill>
                <a:latin typeface="Arial" panose="020B0604020202020204" pitchFamily="34" charset="0"/>
                <a:cs typeface="Arial" panose="020B0604020202020204" pitchFamily="34" charset="0"/>
              </a:rPr>
              <a:t>Crest Segment</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Indicate the peak flow</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Controlled by storm and watershed characteristics</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Multiple peaks –due to occurrence of two or more storms of different intensities in a closer interval </a:t>
            </a:r>
          </a:p>
          <a:p>
            <a:endParaRPr lang="en-US" dirty="0"/>
          </a:p>
          <a:p>
            <a:endParaRPr lang="en-US" dirty="0"/>
          </a:p>
        </p:txBody>
      </p:sp>
    </p:spTree>
    <p:extLst>
      <p:ext uri="{BB962C8B-B14F-4D97-AF65-F5344CB8AC3E}">
        <p14:creationId xmlns:p14="http://schemas.microsoft.com/office/powerpoint/2010/main" val="1698849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72CFE8-AC47-4025-8733-2B51D28C5412}"/>
              </a:ext>
            </a:extLst>
          </p:cNvPr>
          <p:cNvSpPr>
            <a:spLocks noGrp="1"/>
          </p:cNvSpPr>
          <p:nvPr>
            <p:ph idx="1"/>
          </p:nvPr>
        </p:nvSpPr>
        <p:spPr>
          <a:xfrm>
            <a:off x="0" y="126609"/>
            <a:ext cx="4389120" cy="6513342"/>
          </a:xfrm>
        </p:spPr>
        <p:txBody>
          <a:bodyPr>
            <a:normAutofit lnSpcReduction="10000"/>
          </a:bodyPr>
          <a:lstStyle/>
          <a:p>
            <a:pPr algn="just">
              <a:lnSpc>
                <a:spcPct val="150000"/>
              </a:lnSpc>
              <a:buFont typeface="Wingdings" panose="05000000000000000000" pitchFamily="2" charset="2"/>
              <a:buChar char="q"/>
            </a:pPr>
            <a:r>
              <a:rPr lang="en-US" sz="2400" b="1" dirty="0">
                <a:solidFill>
                  <a:srgbClr val="00B050"/>
                </a:solidFill>
                <a:latin typeface="Arial" panose="020B0604020202020204" pitchFamily="34" charset="0"/>
                <a:cs typeface="Arial" panose="020B0604020202020204" pitchFamily="34" charset="0"/>
              </a:rPr>
              <a:t>Falling limb (recession limb)</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From point of inflection at the end of crest segment to base flow.</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Inflection point indicate the time at which rainfall stopped</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Shape independent on storm characteristics but dependent on watershed characteristics</a:t>
            </a:r>
          </a:p>
          <a:p>
            <a:endParaRPr lang="en-US" dirty="0"/>
          </a:p>
        </p:txBody>
      </p:sp>
      <p:pic>
        <p:nvPicPr>
          <p:cNvPr id="2" name="Picture 1">
            <a:extLst>
              <a:ext uri="{FF2B5EF4-FFF2-40B4-BE49-F238E27FC236}">
                <a16:creationId xmlns:a16="http://schemas.microsoft.com/office/drawing/2014/main" id="{1C3FFC76-A88B-4992-86B9-8E822DA0819F}"/>
              </a:ext>
            </a:extLst>
          </p:cNvPr>
          <p:cNvPicPr>
            <a:picLocks noChangeAspect="1"/>
          </p:cNvPicPr>
          <p:nvPr/>
        </p:nvPicPr>
        <p:blipFill>
          <a:blip r:embed="rId2"/>
          <a:stretch>
            <a:fillRect/>
          </a:stretch>
        </p:blipFill>
        <p:spPr>
          <a:xfrm>
            <a:off x="4389120" y="635106"/>
            <a:ext cx="7802881" cy="4687454"/>
          </a:xfrm>
          <a:prstGeom prst="rect">
            <a:avLst/>
          </a:prstGeom>
        </p:spPr>
      </p:pic>
    </p:spTree>
    <p:extLst>
      <p:ext uri="{BB962C8B-B14F-4D97-AF65-F5344CB8AC3E}">
        <p14:creationId xmlns:p14="http://schemas.microsoft.com/office/powerpoint/2010/main" val="666083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C873F-526F-4360-AC4F-3C91F9730835}"/>
              </a:ext>
            </a:extLst>
          </p:cNvPr>
          <p:cNvSpPr>
            <a:spLocks noGrp="1"/>
          </p:cNvSpPr>
          <p:nvPr>
            <p:ph type="title"/>
          </p:nvPr>
        </p:nvSpPr>
        <p:spPr>
          <a:xfrm>
            <a:off x="838200" y="132522"/>
            <a:ext cx="10515600" cy="781878"/>
          </a:xfrm>
        </p:spPr>
        <p:txBody>
          <a:bodyPr>
            <a:normAutofit/>
          </a:bodyPr>
          <a:lstStyle/>
          <a:p>
            <a:r>
              <a:rPr lang="en-US" sz="2800" b="1" dirty="0">
                <a:latin typeface="Arial" panose="020B0604020202020204" pitchFamily="34" charset="0"/>
                <a:cs typeface="Arial" panose="020B0604020202020204" pitchFamily="34" charset="0"/>
              </a:rPr>
              <a:t>Factors affecting runoff and its hydrograph</a:t>
            </a:r>
          </a:p>
        </p:txBody>
      </p:sp>
      <p:sp>
        <p:nvSpPr>
          <p:cNvPr id="3" name="Content Placeholder 2">
            <a:extLst>
              <a:ext uri="{FF2B5EF4-FFF2-40B4-BE49-F238E27FC236}">
                <a16:creationId xmlns:a16="http://schemas.microsoft.com/office/drawing/2014/main" id="{FBAC89B7-5434-4D57-AAC1-E23F7A7E13EB}"/>
              </a:ext>
            </a:extLst>
          </p:cNvPr>
          <p:cNvSpPr>
            <a:spLocks noGrp="1"/>
          </p:cNvSpPr>
          <p:nvPr>
            <p:ph idx="1"/>
          </p:nvPr>
        </p:nvSpPr>
        <p:spPr>
          <a:xfrm>
            <a:off x="371061" y="914400"/>
            <a:ext cx="11608904" cy="5811078"/>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The main factors affecting runoff:</a:t>
            </a:r>
          </a:p>
          <a:p>
            <a:pPr lvl="1" algn="just">
              <a:lnSpc>
                <a:spcPct val="150000"/>
              </a:lnSpc>
              <a:buFont typeface="Wingdings" panose="05000000000000000000" pitchFamily="2" charset="2"/>
              <a:buChar char="v"/>
            </a:pPr>
            <a:r>
              <a:rPr lang="en-US" b="1" i="1" dirty="0">
                <a:solidFill>
                  <a:srgbClr val="00B050"/>
                </a:solidFill>
                <a:latin typeface="Arial" panose="020B0604020202020204" pitchFamily="34" charset="0"/>
                <a:cs typeface="Arial" panose="020B0604020202020204" pitchFamily="34" charset="0"/>
              </a:rPr>
              <a:t>Drainage characteristics</a:t>
            </a:r>
            <a:r>
              <a:rPr lang="en-US" b="1" dirty="0">
                <a:solidFill>
                  <a:srgbClr val="00B05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basin area, basin shape (form and compactness), basin slope, soil type and land use, drainage density, and drainage network topology.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Most changes in land use tend to increase the amount of runoff for a given storm.</a:t>
            </a:r>
          </a:p>
          <a:p>
            <a:pPr lvl="1" algn="just">
              <a:lnSpc>
                <a:spcPct val="150000"/>
              </a:lnSpc>
              <a:buFont typeface="Wingdings" panose="05000000000000000000" pitchFamily="2" charset="2"/>
              <a:buChar char="v"/>
            </a:pPr>
            <a:r>
              <a:rPr lang="en-US" b="1" i="1" dirty="0">
                <a:solidFill>
                  <a:srgbClr val="00B050"/>
                </a:solidFill>
                <a:latin typeface="Arial" panose="020B0604020202020204" pitchFamily="34" charset="0"/>
                <a:cs typeface="Arial" panose="020B0604020202020204" pitchFamily="34" charset="0"/>
              </a:rPr>
              <a:t>Rainfall/climatic characteristics</a:t>
            </a:r>
            <a:r>
              <a:rPr lang="en-US" b="1" dirty="0">
                <a:solidFill>
                  <a:srgbClr val="00B05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rainfall intensity, duration, and their spatial and temporal distribution; and storm motion, as storms moving in the general downstream direction tend to produce larger peak flows than storms moving upstream.</a:t>
            </a:r>
          </a:p>
        </p:txBody>
      </p:sp>
    </p:spTree>
    <p:extLst>
      <p:ext uri="{BB962C8B-B14F-4D97-AF65-F5344CB8AC3E}">
        <p14:creationId xmlns:p14="http://schemas.microsoft.com/office/powerpoint/2010/main" val="3093021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7DBDB-9C5B-4C83-A556-00237D1A5DAE}"/>
              </a:ext>
            </a:extLst>
          </p:cNvPr>
          <p:cNvSpPr>
            <a:spLocks noGrp="1"/>
          </p:cNvSpPr>
          <p:nvPr>
            <p:ph type="title"/>
          </p:nvPr>
        </p:nvSpPr>
        <p:spPr>
          <a:xfrm>
            <a:off x="838200" y="145775"/>
            <a:ext cx="10515600" cy="675860"/>
          </a:xfrm>
        </p:spPr>
        <p:txBody>
          <a:bodyPr>
            <a:normAutofit fontScale="90000"/>
          </a:bodyPr>
          <a:lstStyle/>
          <a:p>
            <a:br>
              <a:rPr lang="en-US" dirty="0"/>
            </a:br>
            <a:r>
              <a:rPr lang="en-US" sz="3100" b="1" dirty="0">
                <a:latin typeface="Arial" panose="020B0604020202020204" pitchFamily="34" charset="0"/>
                <a:cs typeface="Arial" panose="020B0604020202020204" pitchFamily="34" charset="0"/>
              </a:rPr>
              <a:t>Watershed Factors that Affect Runoff (cont’d)</a:t>
            </a:r>
            <a:br>
              <a:rPr lang="en-US" dirty="0"/>
            </a:br>
            <a:endParaRPr lang="en-US" dirty="0"/>
          </a:p>
        </p:txBody>
      </p:sp>
      <p:sp>
        <p:nvSpPr>
          <p:cNvPr id="3" name="Content Placeholder 2">
            <a:extLst>
              <a:ext uri="{FF2B5EF4-FFF2-40B4-BE49-F238E27FC236}">
                <a16:creationId xmlns:a16="http://schemas.microsoft.com/office/drawing/2014/main" id="{F0A04A64-6216-4FEE-85E0-3DA3DD70204C}"/>
              </a:ext>
            </a:extLst>
          </p:cNvPr>
          <p:cNvSpPr>
            <a:spLocks noGrp="1"/>
          </p:cNvSpPr>
          <p:nvPr>
            <p:ph idx="1"/>
          </p:nvPr>
        </p:nvSpPr>
        <p:spPr>
          <a:xfrm>
            <a:off x="543339" y="927652"/>
            <a:ext cx="10810461" cy="5784573"/>
          </a:xfrm>
        </p:spPr>
        <p:txBody>
          <a:bodyPr>
            <a:normAutofit/>
          </a:bodyPr>
          <a:lstStyle/>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Size- area of watershed</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 Shape of watershed</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 Topography – slope of watershed</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 Aspect of watershed</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 Geology</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 Soil</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 Land cover</a:t>
            </a:r>
          </a:p>
        </p:txBody>
      </p:sp>
    </p:spTree>
    <p:extLst>
      <p:ext uri="{BB962C8B-B14F-4D97-AF65-F5344CB8AC3E}">
        <p14:creationId xmlns:p14="http://schemas.microsoft.com/office/powerpoint/2010/main" val="2905233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61701F-D185-42B9-8620-984EE292362A}"/>
              </a:ext>
            </a:extLst>
          </p:cNvPr>
          <p:cNvSpPr>
            <a:spLocks noGrp="1"/>
          </p:cNvSpPr>
          <p:nvPr>
            <p:ph idx="1"/>
          </p:nvPr>
        </p:nvSpPr>
        <p:spPr>
          <a:xfrm>
            <a:off x="212035" y="397565"/>
            <a:ext cx="11635408" cy="6215270"/>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Effect of watershed area</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 1mm of rain on 1km</a:t>
            </a:r>
            <a:r>
              <a:rPr lang="en-US" baseline="3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of watershed represents an input of 1,000 m</a:t>
            </a:r>
            <a:r>
              <a:rPr lang="en-US" baseline="30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of water or about 250,000 gallons of water.</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 If a watershed, of 10 km</a:t>
            </a:r>
            <a:r>
              <a:rPr lang="en-US" baseline="3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receives an annual precipitation of 300 mm, it is inputting about 3.0 1 billion m</a:t>
            </a:r>
            <a:r>
              <a:rPr lang="en-US" baseline="30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Small basin –flow dominated by overland flow that joins channel quickly, peak flow occur quickly</a:t>
            </a:r>
          </a:p>
          <a:p>
            <a:pPr lvl="1" algn="just">
              <a:lnSpc>
                <a:spcPct val="150000"/>
              </a:lnSpc>
              <a:buFont typeface="Wingdings" panose="05000000000000000000" pitchFamily="2" charset="2"/>
              <a:buChar char="v"/>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9095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15DC79-D260-4697-899D-B0567D680A51}"/>
              </a:ext>
            </a:extLst>
          </p:cNvPr>
          <p:cNvSpPr>
            <a:spLocks noGrp="1"/>
          </p:cNvSpPr>
          <p:nvPr>
            <p:ph idx="1"/>
          </p:nvPr>
        </p:nvSpPr>
        <p:spPr>
          <a:xfrm>
            <a:off x="211015" y="107091"/>
            <a:ext cx="11615225" cy="6750909"/>
          </a:xfrm>
        </p:spPr>
        <p:txBody>
          <a:bodyPr/>
          <a:lstStyle/>
          <a:p>
            <a:pPr algn="just">
              <a:lnSpc>
                <a:spcPct val="150000"/>
              </a:lnSpc>
              <a:buFont typeface="Wingdings" panose="05000000000000000000" pitchFamily="2" charset="2"/>
              <a:buChar char="q"/>
            </a:pPr>
            <a:r>
              <a:rPr lang="en-US" sz="2400" dirty="0">
                <a:solidFill>
                  <a:prstClr val="black"/>
                </a:solidFill>
                <a:latin typeface="Arial" panose="020B0604020202020204" pitchFamily="34" charset="0"/>
                <a:cs typeface="Arial" panose="020B0604020202020204" pitchFamily="34" charset="0"/>
              </a:rPr>
              <a:t>Shape of basin= </a:t>
            </a:r>
            <a:r>
              <a:rPr lang="en-US" sz="2400" b="1" dirty="0">
                <a:solidFill>
                  <a:srgbClr val="000000"/>
                </a:solidFill>
                <a:latin typeface="Arial" panose="020B0604020202020204" pitchFamily="34" charset="0"/>
              </a:rPr>
              <a:t>Effect on Hydrograph by Shape of catchment</a:t>
            </a:r>
            <a:endParaRPr lang="en-US" sz="2400" b="1" dirty="0"/>
          </a:p>
          <a:p>
            <a:pPr lvl="0" algn="just">
              <a:lnSpc>
                <a:spcPct val="150000"/>
              </a:lnSpc>
              <a:buFont typeface="Wingdings" panose="05000000000000000000" pitchFamily="2" charset="2"/>
              <a:buChar char="q"/>
            </a:pPr>
            <a:endParaRPr lang="en-US" sz="2400" dirty="0">
              <a:solidFill>
                <a:prstClr val="black"/>
              </a:solidFill>
              <a:latin typeface="Arial" panose="020B0604020202020204" pitchFamily="34" charset="0"/>
              <a:cs typeface="Arial" panose="020B0604020202020204" pitchFamily="34" charset="0"/>
            </a:endParaRPr>
          </a:p>
          <a:p>
            <a:endParaRPr lang="en-US" dirty="0"/>
          </a:p>
        </p:txBody>
      </p:sp>
      <p:pic>
        <p:nvPicPr>
          <p:cNvPr id="4" name="Content Placeholder 3">
            <a:extLst>
              <a:ext uri="{FF2B5EF4-FFF2-40B4-BE49-F238E27FC236}">
                <a16:creationId xmlns:a16="http://schemas.microsoft.com/office/drawing/2014/main" id="{B444E5E3-EE37-455E-B6C9-3B367447A7B5}"/>
              </a:ext>
            </a:extLst>
          </p:cNvPr>
          <p:cNvPicPr>
            <a:picLocks noChangeAspect="1"/>
          </p:cNvPicPr>
          <p:nvPr/>
        </p:nvPicPr>
        <p:blipFill>
          <a:blip r:embed="rId2"/>
          <a:stretch>
            <a:fillRect/>
          </a:stretch>
        </p:blipFill>
        <p:spPr>
          <a:xfrm>
            <a:off x="365760" y="886266"/>
            <a:ext cx="10515600" cy="3044072"/>
          </a:xfrm>
          <a:prstGeom prst="rect">
            <a:avLst/>
          </a:prstGeom>
        </p:spPr>
      </p:pic>
      <p:pic>
        <p:nvPicPr>
          <p:cNvPr id="5" name="Picture 4">
            <a:extLst>
              <a:ext uri="{FF2B5EF4-FFF2-40B4-BE49-F238E27FC236}">
                <a16:creationId xmlns:a16="http://schemas.microsoft.com/office/drawing/2014/main" id="{2AD3FC3C-A31C-436A-BBA8-060D630750EE}"/>
              </a:ext>
            </a:extLst>
          </p:cNvPr>
          <p:cNvPicPr>
            <a:picLocks noChangeAspect="1"/>
          </p:cNvPicPr>
          <p:nvPr/>
        </p:nvPicPr>
        <p:blipFill>
          <a:blip r:embed="rId3"/>
          <a:stretch>
            <a:fillRect/>
          </a:stretch>
        </p:blipFill>
        <p:spPr>
          <a:xfrm>
            <a:off x="838200" y="3706837"/>
            <a:ext cx="9979855" cy="3044072"/>
          </a:xfrm>
          <a:prstGeom prst="rect">
            <a:avLst/>
          </a:prstGeom>
        </p:spPr>
      </p:pic>
    </p:spTree>
    <p:extLst>
      <p:ext uri="{BB962C8B-B14F-4D97-AF65-F5344CB8AC3E}">
        <p14:creationId xmlns:p14="http://schemas.microsoft.com/office/powerpoint/2010/main" val="3388432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0CDD374-27BF-4F10-8BB4-2821A9F34D05}"/>
              </a:ext>
            </a:extLst>
          </p:cNvPr>
          <p:cNvPicPr>
            <a:picLocks noGrp="1" noChangeAspect="1"/>
          </p:cNvPicPr>
          <p:nvPr>
            <p:ph idx="1"/>
          </p:nvPr>
        </p:nvPicPr>
        <p:blipFill>
          <a:blip r:embed="rId2"/>
          <a:stretch>
            <a:fillRect/>
          </a:stretch>
        </p:blipFill>
        <p:spPr>
          <a:xfrm>
            <a:off x="1226744" y="-462806"/>
            <a:ext cx="9051234" cy="5514354"/>
          </a:xfrm>
          <a:prstGeom prst="rect">
            <a:avLst/>
          </a:prstGeom>
        </p:spPr>
      </p:pic>
    </p:spTree>
    <p:extLst>
      <p:ext uri="{BB962C8B-B14F-4D97-AF65-F5344CB8AC3E}">
        <p14:creationId xmlns:p14="http://schemas.microsoft.com/office/powerpoint/2010/main" val="140448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83AE26-FF77-457E-8BA6-237038143B33}"/>
              </a:ext>
            </a:extLst>
          </p:cNvPr>
          <p:cNvSpPr>
            <a:spLocks noGrp="1"/>
          </p:cNvSpPr>
          <p:nvPr>
            <p:ph idx="1"/>
          </p:nvPr>
        </p:nvSpPr>
        <p:spPr>
          <a:xfrm>
            <a:off x="234463" y="0"/>
            <a:ext cx="11520216" cy="7033846"/>
          </a:xfrm>
        </p:spPr>
        <p:txBody>
          <a:bodyPr/>
          <a:lstStyle/>
          <a:p>
            <a:pPr>
              <a:buFont typeface="Wingdings" panose="05000000000000000000" pitchFamily="2" charset="2"/>
              <a:buChar char="v"/>
            </a:pPr>
            <a:r>
              <a:rPr lang="en-US" dirty="0">
                <a:latin typeface="Arial" panose="020B0604020202020204" pitchFamily="34" charset="0"/>
                <a:cs typeface="Arial" panose="020B0604020202020204" pitchFamily="34" charset="0"/>
              </a:rPr>
              <a:t>Shape of watershed</a:t>
            </a:r>
          </a:p>
          <a:p>
            <a:endParaRPr lang="en-US" dirty="0"/>
          </a:p>
        </p:txBody>
      </p:sp>
      <p:pic>
        <p:nvPicPr>
          <p:cNvPr id="4" name="Picture 3">
            <a:extLst>
              <a:ext uri="{FF2B5EF4-FFF2-40B4-BE49-F238E27FC236}">
                <a16:creationId xmlns:a16="http://schemas.microsoft.com/office/drawing/2014/main" id="{ECF1C4F4-1B31-448D-9D69-D10D2A994A54}"/>
              </a:ext>
            </a:extLst>
          </p:cNvPr>
          <p:cNvPicPr>
            <a:picLocks noChangeAspect="1"/>
          </p:cNvPicPr>
          <p:nvPr/>
        </p:nvPicPr>
        <p:blipFill>
          <a:blip r:embed="rId2"/>
          <a:stretch>
            <a:fillRect/>
          </a:stretch>
        </p:blipFill>
        <p:spPr>
          <a:xfrm>
            <a:off x="212036" y="417442"/>
            <a:ext cx="11745502" cy="6440558"/>
          </a:xfrm>
          <a:prstGeom prst="rect">
            <a:avLst/>
          </a:prstGeom>
        </p:spPr>
      </p:pic>
    </p:spTree>
    <p:extLst>
      <p:ext uri="{BB962C8B-B14F-4D97-AF65-F5344CB8AC3E}">
        <p14:creationId xmlns:p14="http://schemas.microsoft.com/office/powerpoint/2010/main" val="3197897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4A339-CB3E-4CA0-AB19-3CD49A213E92}"/>
              </a:ext>
            </a:extLst>
          </p:cNvPr>
          <p:cNvSpPr>
            <a:spLocks noGrp="1"/>
          </p:cNvSpPr>
          <p:nvPr>
            <p:ph type="title"/>
          </p:nvPr>
        </p:nvSpPr>
        <p:spPr>
          <a:xfrm>
            <a:off x="838200" y="92765"/>
            <a:ext cx="10515600" cy="702365"/>
          </a:xfrm>
        </p:spPr>
        <p:txBody>
          <a:bodyPr>
            <a:normAutofit/>
          </a:bodyPr>
          <a:lstStyle/>
          <a:p>
            <a:r>
              <a:rPr lang="en-US" sz="2800" b="1" dirty="0">
                <a:latin typeface="Arial" panose="020B0604020202020204" pitchFamily="34" charset="0"/>
                <a:cs typeface="Arial" panose="020B0604020202020204" pitchFamily="34" charset="0"/>
              </a:rPr>
              <a:t>Definitions</a:t>
            </a:r>
          </a:p>
        </p:txBody>
      </p:sp>
      <p:sp>
        <p:nvSpPr>
          <p:cNvPr id="3" name="Content Placeholder 2">
            <a:extLst>
              <a:ext uri="{FF2B5EF4-FFF2-40B4-BE49-F238E27FC236}">
                <a16:creationId xmlns:a16="http://schemas.microsoft.com/office/drawing/2014/main" id="{ACAD867D-2029-4B85-A055-C5314F4927BE}"/>
              </a:ext>
            </a:extLst>
          </p:cNvPr>
          <p:cNvSpPr>
            <a:spLocks noGrp="1"/>
          </p:cNvSpPr>
          <p:nvPr>
            <p:ph idx="1"/>
          </p:nvPr>
        </p:nvSpPr>
        <p:spPr>
          <a:xfrm>
            <a:off x="371061" y="795130"/>
            <a:ext cx="11569148" cy="5830957"/>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What is runoff?</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If the rain intensity continuous to exceed the infiltration capacity of the soil, the difference appears as </a:t>
            </a:r>
            <a:r>
              <a:rPr lang="en-US" sz="2400" b="1" dirty="0">
                <a:latin typeface="Arial" panose="020B0604020202020204" pitchFamily="34" charset="0"/>
                <a:cs typeface="Arial" panose="020B0604020202020204" pitchFamily="34" charset="0"/>
              </a:rPr>
              <a:t>rain fall excess</a:t>
            </a:r>
            <a:r>
              <a:rPr lang="en-US" sz="2400" dirty="0">
                <a:latin typeface="Arial" panose="020B0604020202020204" pitchFamily="34" charset="0"/>
                <a:cs typeface="Arial" panose="020B0604020202020204" pitchFamily="34" charset="0"/>
              </a:rPr>
              <a:t>, which initially accumulates on the ground as </a:t>
            </a:r>
            <a:r>
              <a:rPr lang="en-US" sz="2400" b="1" dirty="0">
                <a:latin typeface="Arial" panose="020B0604020202020204" pitchFamily="34" charset="0"/>
                <a:cs typeface="Arial" panose="020B0604020202020204" pitchFamily="34" charset="0"/>
              </a:rPr>
              <a:t>surface detention</a:t>
            </a:r>
            <a:r>
              <a:rPr lang="en-US" sz="2400" dirty="0">
                <a:latin typeface="Arial" panose="020B0604020202020204" pitchFamily="34" charset="0"/>
                <a:cs typeface="Arial" panose="020B0604020202020204" pitchFamily="34" charset="0"/>
              </a:rPr>
              <a:t>, and then flows as overland flow on the basin surface before entering a stream channel.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water that reaches the stream channel of a basin after fulfilling the </a:t>
            </a:r>
            <a:r>
              <a:rPr lang="en-US" sz="2400" dirty="0">
                <a:solidFill>
                  <a:srgbClr val="00B050"/>
                </a:solidFill>
                <a:latin typeface="Arial" panose="020B0604020202020204" pitchFamily="34" charset="0"/>
                <a:cs typeface="Arial" panose="020B0604020202020204" pitchFamily="34" charset="0"/>
              </a:rPr>
              <a:t>interception, depression storage and infiltration needs </a:t>
            </a:r>
            <a:r>
              <a:rPr lang="en-US" sz="2400" dirty="0">
                <a:latin typeface="Arial" panose="020B0604020202020204" pitchFamily="34" charset="0"/>
                <a:cs typeface="Arial" panose="020B0604020202020204" pitchFamily="34" charset="0"/>
              </a:rPr>
              <a:t>of the basin is called </a:t>
            </a:r>
            <a:r>
              <a:rPr lang="en-US" sz="2400" b="1" dirty="0">
                <a:latin typeface="Arial" panose="020B0604020202020204" pitchFamily="34" charset="0"/>
                <a:cs typeface="Arial" panose="020B0604020202020204" pitchFamily="34" charset="0"/>
              </a:rPr>
              <a:t>surface runoff</a:t>
            </a:r>
            <a:r>
              <a:rPr lang="en-US" sz="2400" dirty="0">
                <a:latin typeface="Arial" panose="020B0604020202020204" pitchFamily="34" charset="0"/>
                <a:cs typeface="Arial" panose="020B0604020202020204" pitchFamily="34" charset="0"/>
              </a:rPr>
              <a:t>.</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amount of water within a river or stream is of great interest to </a:t>
            </a:r>
            <a:r>
              <a:rPr lang="en-US" sz="2400" dirty="0">
                <a:solidFill>
                  <a:srgbClr val="FF0000"/>
                </a:solidFill>
                <a:latin typeface="Arial" panose="020B0604020202020204" pitchFamily="34" charset="0"/>
                <a:cs typeface="Arial" panose="020B0604020202020204" pitchFamily="34" charset="0"/>
              </a:rPr>
              <a:t>hydrologists</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54275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817DE1-2C0B-48E3-8F72-1BB3DACA06E9}"/>
              </a:ext>
            </a:extLst>
          </p:cNvPr>
          <p:cNvSpPr>
            <a:spLocks noGrp="1"/>
          </p:cNvSpPr>
          <p:nvPr>
            <p:ph idx="1"/>
          </p:nvPr>
        </p:nvSpPr>
        <p:spPr>
          <a:xfrm>
            <a:off x="145773" y="225084"/>
            <a:ext cx="4974867" cy="6414256"/>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Drainage density and channel frequency</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Drainage density affects </a:t>
            </a:r>
            <a:r>
              <a:rPr lang="en-US" b="1" dirty="0">
                <a:latin typeface="Arial" panose="020B0604020202020204" pitchFamily="34" charset="0"/>
                <a:cs typeface="Arial" panose="020B0604020202020204" pitchFamily="34" charset="0"/>
              </a:rPr>
              <a:t>travel time </a:t>
            </a:r>
            <a:r>
              <a:rPr lang="en-US" dirty="0">
                <a:latin typeface="Arial" panose="020B0604020202020204" pitchFamily="34" charset="0"/>
                <a:cs typeface="Arial" panose="020B0604020202020204" pitchFamily="34" charset="0"/>
              </a:rPr>
              <a:t>of precipitation to channel</a:t>
            </a:r>
          </a:p>
          <a:p>
            <a:endParaRPr lang="en-US" dirty="0"/>
          </a:p>
        </p:txBody>
      </p:sp>
      <p:pic>
        <p:nvPicPr>
          <p:cNvPr id="4" name="Picture 3">
            <a:extLst>
              <a:ext uri="{FF2B5EF4-FFF2-40B4-BE49-F238E27FC236}">
                <a16:creationId xmlns:a16="http://schemas.microsoft.com/office/drawing/2014/main" id="{15BF503F-C3A1-440B-9138-D15248B493EF}"/>
              </a:ext>
            </a:extLst>
          </p:cNvPr>
          <p:cNvPicPr>
            <a:picLocks noChangeAspect="1"/>
          </p:cNvPicPr>
          <p:nvPr/>
        </p:nvPicPr>
        <p:blipFill>
          <a:blip r:embed="rId2"/>
          <a:stretch>
            <a:fillRect/>
          </a:stretch>
        </p:blipFill>
        <p:spPr>
          <a:xfrm>
            <a:off x="5472332" y="437323"/>
            <a:ext cx="6573895" cy="5668056"/>
          </a:xfrm>
          <a:prstGeom prst="rect">
            <a:avLst/>
          </a:prstGeom>
        </p:spPr>
      </p:pic>
    </p:spTree>
    <p:extLst>
      <p:ext uri="{BB962C8B-B14F-4D97-AF65-F5344CB8AC3E}">
        <p14:creationId xmlns:p14="http://schemas.microsoft.com/office/powerpoint/2010/main" val="338238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1B7CAB-11D2-4877-BA02-16FB230FFA5E}"/>
              </a:ext>
            </a:extLst>
          </p:cNvPr>
          <p:cNvSpPr>
            <a:spLocks noGrp="1"/>
          </p:cNvSpPr>
          <p:nvPr>
            <p:ph idx="1"/>
          </p:nvPr>
        </p:nvSpPr>
        <p:spPr>
          <a:xfrm>
            <a:off x="140677" y="545464"/>
            <a:ext cx="4515729" cy="5573981"/>
          </a:xfrm>
        </p:spPr>
        <p:txBody>
          <a:bodyPr>
            <a:normAutofit/>
          </a:bodyPr>
          <a:lstStyle/>
          <a:p>
            <a:pPr algn="just">
              <a:lnSpc>
                <a:spcPct val="150000"/>
              </a:lnSpc>
              <a:buFont typeface="Wingdings" panose="05000000000000000000" pitchFamily="2" charset="2"/>
              <a:buChar char="Ø"/>
            </a:pPr>
            <a:r>
              <a:rPr lang="en-US" sz="2400" dirty="0">
                <a:solidFill>
                  <a:prstClr val="black"/>
                </a:solidFill>
                <a:latin typeface="Arial" panose="020B0604020202020204" pitchFamily="34" charset="0"/>
                <a:cs typeface="Arial" panose="020B0604020202020204" pitchFamily="34" charset="0"/>
              </a:rPr>
              <a:t>Higher the drainage density, quicker the peak flow, recession limb is steeper with narrow hydrograph</a:t>
            </a:r>
          </a:p>
          <a:p>
            <a:pPr algn="just">
              <a:lnSpc>
                <a:spcPct val="150000"/>
              </a:lnSpc>
              <a:buFont typeface="Wingdings" panose="05000000000000000000" pitchFamily="2" charset="2"/>
              <a:buChar char="Ø"/>
            </a:pPr>
            <a:r>
              <a:rPr lang="en-US" sz="2400" dirty="0">
                <a:solidFill>
                  <a:prstClr val="black"/>
                </a:solidFill>
                <a:latin typeface="Arial" panose="020B0604020202020204" pitchFamily="34" charset="0"/>
                <a:cs typeface="Arial" panose="020B0604020202020204" pitchFamily="34" charset="0"/>
              </a:rPr>
              <a:t>Lesser the drainage density, slow moving rising limb and wide base width</a:t>
            </a:r>
          </a:p>
          <a:p>
            <a:endParaRPr lang="en-US" dirty="0"/>
          </a:p>
        </p:txBody>
      </p:sp>
      <p:pic>
        <p:nvPicPr>
          <p:cNvPr id="4" name="Content Placeholder 3">
            <a:extLst>
              <a:ext uri="{FF2B5EF4-FFF2-40B4-BE49-F238E27FC236}">
                <a16:creationId xmlns:a16="http://schemas.microsoft.com/office/drawing/2014/main" id="{5D1B69B9-F77D-49BF-BB9B-D6EBB9CC78BE}"/>
              </a:ext>
            </a:extLst>
          </p:cNvPr>
          <p:cNvPicPr>
            <a:picLocks noChangeAspect="1"/>
          </p:cNvPicPr>
          <p:nvPr/>
        </p:nvPicPr>
        <p:blipFill>
          <a:blip r:embed="rId2"/>
          <a:stretch>
            <a:fillRect/>
          </a:stretch>
        </p:blipFill>
        <p:spPr>
          <a:xfrm>
            <a:off x="4656406" y="652899"/>
            <a:ext cx="7535594" cy="4988246"/>
          </a:xfrm>
          <a:prstGeom prst="rect">
            <a:avLst/>
          </a:prstGeom>
        </p:spPr>
      </p:pic>
    </p:spTree>
    <p:extLst>
      <p:ext uri="{BB962C8B-B14F-4D97-AF65-F5344CB8AC3E}">
        <p14:creationId xmlns:p14="http://schemas.microsoft.com/office/powerpoint/2010/main" val="3576288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FC79A6-89EB-4E0B-BC0F-8AF0F8F7C558}"/>
              </a:ext>
            </a:extLst>
          </p:cNvPr>
          <p:cNvSpPr>
            <a:spLocks noGrp="1"/>
          </p:cNvSpPr>
          <p:nvPr>
            <p:ph idx="1"/>
          </p:nvPr>
        </p:nvSpPr>
        <p:spPr>
          <a:xfrm>
            <a:off x="0" y="140678"/>
            <a:ext cx="12070080" cy="6717322"/>
          </a:xfrm>
        </p:spPr>
        <p:txBody>
          <a:bodyPr>
            <a:normAutofit fontScale="92500" lnSpcReduction="20000"/>
          </a:bodyPr>
          <a:lstStyle/>
          <a:p>
            <a:pPr>
              <a:buFont typeface="Wingdings" panose="05000000000000000000" pitchFamily="2" charset="2"/>
              <a:buChar char="v"/>
            </a:pPr>
            <a:r>
              <a:rPr lang="en-US" sz="2600" dirty="0">
                <a:solidFill>
                  <a:prstClr val="black"/>
                </a:solidFill>
                <a:latin typeface="Arial" panose="020B0604020202020204" pitchFamily="34" charset="0"/>
                <a:cs typeface="Arial" panose="020B0604020202020204" pitchFamily="34" charset="0"/>
              </a:rPr>
              <a:t>Stream slope </a:t>
            </a:r>
            <a:r>
              <a:rPr lang="en-US" sz="2600" dirty="0">
                <a:latin typeface="Arial" panose="020B0604020202020204" pitchFamily="34" charset="0"/>
                <a:cs typeface="Arial" panose="020B0604020202020204" pitchFamily="34" charset="0"/>
              </a:rPr>
              <a:t>affects stream velocity</a:t>
            </a:r>
            <a:endParaRPr lang="en-US" sz="2600" dirty="0">
              <a:solidFill>
                <a:prstClr val="black"/>
              </a:solidFill>
              <a:latin typeface="Arial" panose="020B0604020202020204" pitchFamily="34" charset="0"/>
              <a:cs typeface="Arial" panose="020B0604020202020204" pitchFamily="34" charset="0"/>
            </a:endParaRPr>
          </a:p>
          <a:p>
            <a:pPr lvl="1" algn="just">
              <a:lnSpc>
                <a:spcPct val="150000"/>
              </a:lnSpc>
              <a:buFont typeface="Wingdings" panose="05000000000000000000" pitchFamily="2" charset="2"/>
              <a:buChar char="Ø"/>
            </a:pPr>
            <a:r>
              <a:rPr lang="en-US" sz="2600" dirty="0">
                <a:solidFill>
                  <a:prstClr val="black"/>
                </a:solidFill>
                <a:latin typeface="Arial" panose="020B0604020202020204" pitchFamily="34" charset="0"/>
                <a:cs typeface="Arial" panose="020B0604020202020204" pitchFamily="34" charset="0"/>
              </a:rPr>
              <a:t>More the stream slope higher the slope of recession limb, reduce base width of hydrograph</a:t>
            </a:r>
          </a:p>
          <a:p>
            <a:pPr lvl="1" algn="just">
              <a:lnSpc>
                <a:spcPct val="150000"/>
              </a:lnSpc>
              <a:buFont typeface="Wingdings" panose="05000000000000000000" pitchFamily="2" charset="2"/>
              <a:buChar char="Ø"/>
            </a:pPr>
            <a:r>
              <a:rPr lang="en-US" sz="2600" dirty="0">
                <a:solidFill>
                  <a:prstClr val="black"/>
                </a:solidFill>
                <a:latin typeface="Arial" panose="020B0604020202020204" pitchFamily="34" charset="0"/>
                <a:cs typeface="Arial" panose="020B0604020202020204" pitchFamily="34" charset="0"/>
              </a:rPr>
              <a:t>Small slope make recession limb flatter, base width wider</a:t>
            </a:r>
          </a:p>
          <a:p>
            <a:pPr lvl="0" algn="just">
              <a:lnSpc>
                <a:spcPct val="150000"/>
              </a:lnSpc>
              <a:buFont typeface="Wingdings" panose="05000000000000000000" pitchFamily="2" charset="2"/>
              <a:buChar char="v"/>
            </a:pPr>
            <a:r>
              <a:rPr lang="en-US" sz="2600" dirty="0">
                <a:solidFill>
                  <a:prstClr val="black"/>
                </a:solidFill>
                <a:latin typeface="Arial" panose="020B0604020202020204" pitchFamily="34" charset="0"/>
                <a:cs typeface="Arial" panose="020B0604020202020204" pitchFamily="34" charset="0"/>
              </a:rPr>
              <a:t>Nature of valley</a:t>
            </a:r>
          </a:p>
          <a:p>
            <a:pPr lvl="1" algn="just">
              <a:lnSpc>
                <a:spcPct val="150000"/>
              </a:lnSpc>
              <a:buFont typeface="Wingdings" panose="05000000000000000000" pitchFamily="2" charset="2"/>
              <a:buChar char="Ø"/>
            </a:pPr>
            <a:r>
              <a:rPr lang="en-US" sz="2600" dirty="0">
                <a:solidFill>
                  <a:prstClr val="black"/>
                </a:solidFill>
                <a:latin typeface="Arial" panose="020B0604020202020204" pitchFamily="34" charset="0"/>
                <a:cs typeface="Arial" panose="020B0604020202020204" pitchFamily="34" charset="0"/>
              </a:rPr>
              <a:t>Greater valley slope higher the slope of recession limb</a:t>
            </a:r>
          </a:p>
          <a:p>
            <a:pPr lvl="0" algn="just">
              <a:lnSpc>
                <a:spcPct val="150000"/>
              </a:lnSpc>
              <a:buFont typeface="Wingdings" panose="05000000000000000000" pitchFamily="2" charset="2"/>
              <a:buChar char="v"/>
            </a:pPr>
            <a:r>
              <a:rPr lang="en-US" sz="2600" dirty="0">
                <a:solidFill>
                  <a:prstClr val="black"/>
                </a:solidFill>
                <a:latin typeface="Arial" panose="020B0604020202020204" pitchFamily="34" charset="0"/>
                <a:cs typeface="Arial" panose="020B0604020202020204" pitchFamily="34" charset="0"/>
              </a:rPr>
              <a:t>Landuse</a:t>
            </a:r>
          </a:p>
          <a:p>
            <a:pPr lvl="1" algn="just">
              <a:lnSpc>
                <a:spcPct val="150000"/>
              </a:lnSpc>
              <a:buFont typeface="Wingdings" panose="05000000000000000000" pitchFamily="2" charset="2"/>
              <a:buChar char="Ø"/>
            </a:pPr>
            <a:r>
              <a:rPr lang="en-US" sz="2600" dirty="0">
                <a:solidFill>
                  <a:prstClr val="black"/>
                </a:solidFill>
                <a:latin typeface="Arial" panose="020B0604020202020204" pitchFamily="34" charset="0"/>
                <a:cs typeface="Arial" panose="020B0604020202020204" pitchFamily="34" charset="0"/>
              </a:rPr>
              <a:t>Vegetation increases loss of water</a:t>
            </a:r>
          </a:p>
          <a:p>
            <a:pPr lvl="1" algn="just">
              <a:lnSpc>
                <a:spcPct val="150000"/>
              </a:lnSpc>
              <a:buFont typeface="Wingdings" panose="05000000000000000000" pitchFamily="2" charset="2"/>
              <a:buChar char="Ø"/>
            </a:pPr>
            <a:r>
              <a:rPr lang="en-US" sz="2600" dirty="0">
                <a:solidFill>
                  <a:prstClr val="black"/>
                </a:solidFill>
                <a:latin typeface="Arial" panose="020B0604020202020204" pitchFamily="34" charset="0"/>
                <a:cs typeface="Arial" panose="020B0604020202020204" pitchFamily="34" charset="0"/>
              </a:rPr>
              <a:t>Higher the vegetation density, lesser the peak flow</a:t>
            </a:r>
          </a:p>
          <a:p>
            <a:pPr lvl="0" algn="just">
              <a:lnSpc>
                <a:spcPct val="150000"/>
              </a:lnSpc>
              <a:buFont typeface="Wingdings" panose="05000000000000000000" pitchFamily="2" charset="2"/>
              <a:buChar char="v"/>
            </a:pPr>
            <a:r>
              <a:rPr lang="en-US" sz="2600" dirty="0">
                <a:solidFill>
                  <a:prstClr val="black"/>
                </a:solidFill>
                <a:latin typeface="Arial" panose="020B0604020202020204" pitchFamily="34" charset="0"/>
                <a:cs typeface="Arial" panose="020B0604020202020204" pitchFamily="34" charset="0"/>
              </a:rPr>
              <a:t>Surface depression</a:t>
            </a:r>
          </a:p>
          <a:p>
            <a:pPr lvl="1" algn="just">
              <a:lnSpc>
                <a:spcPct val="150000"/>
              </a:lnSpc>
              <a:buFont typeface="Wingdings" panose="05000000000000000000" pitchFamily="2" charset="2"/>
              <a:buChar char="Ø"/>
            </a:pPr>
            <a:r>
              <a:rPr lang="en-US" sz="2600" dirty="0">
                <a:solidFill>
                  <a:prstClr val="black"/>
                </a:solidFill>
                <a:latin typeface="Arial" panose="020B0604020202020204" pitchFamily="34" charset="0"/>
                <a:cs typeface="Arial" panose="020B0604020202020204" pitchFamily="34" charset="0"/>
              </a:rPr>
              <a:t>Presence of ponds delay and modify flow pattern</a:t>
            </a:r>
          </a:p>
          <a:p>
            <a:pPr lvl="1" algn="just">
              <a:lnSpc>
                <a:spcPct val="150000"/>
              </a:lnSpc>
              <a:buFont typeface="Wingdings" panose="05000000000000000000" pitchFamily="2" charset="2"/>
              <a:buChar char="Ø"/>
            </a:pPr>
            <a:r>
              <a:rPr lang="en-US" sz="2600" dirty="0">
                <a:solidFill>
                  <a:prstClr val="black"/>
                </a:solidFill>
                <a:latin typeface="Arial" panose="020B0604020202020204" pitchFamily="34" charset="0"/>
                <a:cs typeface="Arial" panose="020B0604020202020204" pitchFamily="34" charset="0"/>
              </a:rPr>
              <a:t>Decreases peak flow and wide base width </a:t>
            </a:r>
          </a:p>
          <a:p>
            <a:pPr lvl="1" algn="just">
              <a:lnSpc>
                <a:spcPct val="150000"/>
              </a:lnSpc>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156794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F1F1E7-E057-45C3-BB76-BA4FB4D61326}"/>
              </a:ext>
            </a:extLst>
          </p:cNvPr>
          <p:cNvSpPr>
            <a:spLocks noGrp="1"/>
          </p:cNvSpPr>
          <p:nvPr>
            <p:ph idx="1"/>
          </p:nvPr>
        </p:nvSpPr>
        <p:spPr>
          <a:xfrm>
            <a:off x="168813" y="337625"/>
            <a:ext cx="11873132" cy="6520375"/>
          </a:xfrm>
        </p:spPr>
        <p:txBody>
          <a:bodyPr>
            <a:normAutofit lnSpcReduction="10000"/>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Climatic factors</a:t>
            </a:r>
          </a:p>
          <a:p>
            <a:pPr lvl="1" algn="just">
              <a:lnSpc>
                <a:spcPct val="150000"/>
              </a:lnSpc>
              <a:buFont typeface="Wingdings" panose="05000000000000000000" pitchFamily="2" charset="2"/>
              <a:buChar char="v"/>
            </a:pPr>
            <a:r>
              <a:rPr lang="en-US" dirty="0">
                <a:solidFill>
                  <a:srgbClr val="00B050"/>
                </a:solidFill>
                <a:latin typeface="Arial" panose="020B0604020202020204" pitchFamily="34" charset="0"/>
                <a:cs typeface="Arial" panose="020B0604020202020204" pitchFamily="34" charset="0"/>
              </a:rPr>
              <a:t>Form of precipitation</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Rainfall and snow fall –rainfall tends to produce runoff rapidly generating hydrograph with high peak and narrow base</a:t>
            </a:r>
          </a:p>
          <a:p>
            <a:pPr lvl="1" algn="just">
              <a:lnSpc>
                <a:spcPct val="150000"/>
              </a:lnSpc>
              <a:buFont typeface="Wingdings" panose="05000000000000000000" pitchFamily="2" charset="2"/>
              <a:buChar char="v"/>
            </a:pPr>
            <a:r>
              <a:rPr lang="en-US" dirty="0">
                <a:solidFill>
                  <a:srgbClr val="00B050"/>
                </a:solidFill>
                <a:latin typeface="Arial" panose="020B0604020202020204" pitchFamily="34" charset="0"/>
                <a:cs typeface="Arial" panose="020B0604020202020204" pitchFamily="34" charset="0"/>
              </a:rPr>
              <a:t>Rainfall Intensity</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Affect volume of runoff , occurrence of peak flow, duration of surface flow</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Higher the intensity quicker the peak flow and conical hydrograph</a:t>
            </a:r>
          </a:p>
          <a:p>
            <a:pPr lvl="1" algn="just">
              <a:lnSpc>
                <a:spcPct val="150000"/>
              </a:lnSpc>
              <a:buFont typeface="Wingdings" panose="05000000000000000000" pitchFamily="2" charset="2"/>
              <a:buChar char="v"/>
            </a:pPr>
            <a:r>
              <a:rPr lang="en-US" dirty="0">
                <a:solidFill>
                  <a:srgbClr val="00B050"/>
                </a:solidFill>
                <a:latin typeface="Arial" panose="020B0604020202020204" pitchFamily="34" charset="0"/>
                <a:cs typeface="Arial" panose="020B0604020202020204" pitchFamily="34" charset="0"/>
              </a:rPr>
              <a:t>Duration of rainfall</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Longer the duration more the volume</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Longer duration, peak flow occur after longer time and hydrograph is flatter with broad base</a:t>
            </a:r>
          </a:p>
          <a:p>
            <a:endParaRPr lang="en-US" dirty="0"/>
          </a:p>
        </p:txBody>
      </p:sp>
    </p:spTree>
    <p:extLst>
      <p:ext uri="{BB962C8B-B14F-4D97-AF65-F5344CB8AC3E}">
        <p14:creationId xmlns:p14="http://schemas.microsoft.com/office/powerpoint/2010/main" val="835072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988DA4-E3B0-4B65-84A1-035DE97BB30E}"/>
              </a:ext>
            </a:extLst>
          </p:cNvPr>
          <p:cNvSpPr>
            <a:spLocks noGrp="1"/>
          </p:cNvSpPr>
          <p:nvPr>
            <p:ph idx="1"/>
          </p:nvPr>
        </p:nvSpPr>
        <p:spPr>
          <a:xfrm>
            <a:off x="253217" y="211014"/>
            <a:ext cx="11465171" cy="6485208"/>
          </a:xfrm>
        </p:spPr>
        <p:txBody>
          <a:bodyPr>
            <a:normAutofit/>
          </a:bodyPr>
          <a:lstStyle/>
          <a:p>
            <a:pPr algn="just">
              <a:lnSpc>
                <a:spcPct val="150000"/>
              </a:lnSpc>
              <a:buFont typeface="Wingdings" panose="05000000000000000000" pitchFamily="2" charset="2"/>
              <a:buChar char="v"/>
            </a:pPr>
            <a:r>
              <a:rPr lang="en-US" sz="2400" dirty="0">
                <a:solidFill>
                  <a:srgbClr val="00B050"/>
                </a:solidFill>
                <a:latin typeface="Arial" panose="020B0604020202020204" pitchFamily="34" charset="0"/>
                <a:cs typeface="Arial" panose="020B0604020202020204" pitchFamily="34" charset="0"/>
              </a:rPr>
              <a:t>Distribution of rainfall</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When heavy rain occur near outlet</a:t>
            </a:r>
          </a:p>
          <a:p>
            <a:pPr lvl="2"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Peak flow occur quickly</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When heavy rain occur in upper areas</a:t>
            </a:r>
          </a:p>
          <a:p>
            <a:pPr lvl="2"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Peak flow occur after few hours</a:t>
            </a:r>
          </a:p>
          <a:p>
            <a:pPr lvl="2"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Lower peak and broad base (more time taken for flow to reach outlet)</a:t>
            </a:r>
          </a:p>
          <a:p>
            <a:pPr algn="just">
              <a:lnSpc>
                <a:spcPct val="150000"/>
              </a:lnSpc>
              <a:buFont typeface="Wingdings" panose="05000000000000000000" pitchFamily="2" charset="2"/>
              <a:buChar char="v"/>
            </a:pPr>
            <a:r>
              <a:rPr lang="en-US" sz="2400" dirty="0">
                <a:solidFill>
                  <a:srgbClr val="00B050"/>
                </a:solidFill>
                <a:latin typeface="Arial" panose="020B0604020202020204" pitchFamily="34" charset="0"/>
                <a:cs typeface="Arial" panose="020B0604020202020204" pitchFamily="34" charset="0"/>
              </a:rPr>
              <a:t>Direction of storm movement</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Affects amount of peak flow and surface flow duration</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Upward direction –lower peak and broad base</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Downward direction –sharp peak and narrow base</a:t>
            </a:r>
          </a:p>
          <a:p>
            <a:endParaRPr lang="en-US" dirty="0"/>
          </a:p>
        </p:txBody>
      </p:sp>
    </p:spTree>
    <p:extLst>
      <p:ext uri="{BB962C8B-B14F-4D97-AF65-F5344CB8AC3E}">
        <p14:creationId xmlns:p14="http://schemas.microsoft.com/office/powerpoint/2010/main" val="83156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C2DC1D2-4830-45A7-8A71-8EC93B2AC37A}"/>
              </a:ext>
            </a:extLst>
          </p:cNvPr>
          <p:cNvPicPr>
            <a:picLocks noGrp="1" noChangeAspect="1"/>
          </p:cNvPicPr>
          <p:nvPr>
            <p:ph idx="1"/>
          </p:nvPr>
        </p:nvPicPr>
        <p:blipFill>
          <a:blip r:embed="rId2"/>
          <a:stretch>
            <a:fillRect/>
          </a:stretch>
        </p:blipFill>
        <p:spPr>
          <a:xfrm>
            <a:off x="4095493" y="193536"/>
            <a:ext cx="7524421" cy="2771336"/>
          </a:xfrm>
          <a:prstGeom prst="rect">
            <a:avLst/>
          </a:prstGeom>
        </p:spPr>
      </p:pic>
      <p:pic>
        <p:nvPicPr>
          <p:cNvPr id="5" name="Picture 4">
            <a:extLst>
              <a:ext uri="{FF2B5EF4-FFF2-40B4-BE49-F238E27FC236}">
                <a16:creationId xmlns:a16="http://schemas.microsoft.com/office/drawing/2014/main" id="{ABEE7757-44AD-4D55-B962-FED38D18C2C4}"/>
              </a:ext>
            </a:extLst>
          </p:cNvPr>
          <p:cNvPicPr>
            <a:picLocks noChangeAspect="1"/>
          </p:cNvPicPr>
          <p:nvPr/>
        </p:nvPicPr>
        <p:blipFill>
          <a:blip r:embed="rId3"/>
          <a:stretch>
            <a:fillRect/>
          </a:stretch>
        </p:blipFill>
        <p:spPr>
          <a:xfrm>
            <a:off x="3446585" y="3105442"/>
            <a:ext cx="8567224" cy="3559021"/>
          </a:xfrm>
          <a:prstGeom prst="rect">
            <a:avLst/>
          </a:prstGeom>
        </p:spPr>
      </p:pic>
      <p:sp>
        <p:nvSpPr>
          <p:cNvPr id="6" name="Rectangle 5">
            <a:extLst>
              <a:ext uri="{FF2B5EF4-FFF2-40B4-BE49-F238E27FC236}">
                <a16:creationId xmlns:a16="http://schemas.microsoft.com/office/drawing/2014/main" id="{1D42A2DA-32FF-4B63-8ABC-51742067C389}"/>
              </a:ext>
            </a:extLst>
          </p:cNvPr>
          <p:cNvSpPr/>
          <p:nvPr/>
        </p:nvSpPr>
        <p:spPr>
          <a:xfrm>
            <a:off x="178191" y="935748"/>
            <a:ext cx="3060273" cy="1685846"/>
          </a:xfrm>
          <a:prstGeom prst="rect">
            <a:avLst/>
          </a:prstGeom>
        </p:spPr>
        <p:txBody>
          <a:bodyPr wrap="square">
            <a:spAutoFit/>
          </a:bodyPr>
          <a:lstStyle/>
          <a:p>
            <a:pPr>
              <a:lnSpc>
                <a:spcPct val="150000"/>
              </a:lnSpc>
            </a:pPr>
            <a:r>
              <a:rPr lang="en-US" sz="2400" b="1" dirty="0">
                <a:latin typeface="Arial" panose="020B0604020202020204" pitchFamily="34" charset="0"/>
                <a:cs typeface="Arial" panose="020B0604020202020204" pitchFamily="34" charset="0"/>
              </a:rPr>
              <a:t>Distribution of rainfall and runoff hydrograph</a:t>
            </a:r>
          </a:p>
        </p:txBody>
      </p:sp>
      <p:sp>
        <p:nvSpPr>
          <p:cNvPr id="7" name="Rectangle 6">
            <a:extLst>
              <a:ext uri="{FF2B5EF4-FFF2-40B4-BE49-F238E27FC236}">
                <a16:creationId xmlns:a16="http://schemas.microsoft.com/office/drawing/2014/main" id="{AEDB3FD8-3FEC-4AB4-A354-C6A62E593C2D}"/>
              </a:ext>
            </a:extLst>
          </p:cNvPr>
          <p:cNvSpPr/>
          <p:nvPr/>
        </p:nvSpPr>
        <p:spPr>
          <a:xfrm>
            <a:off x="178191" y="4222020"/>
            <a:ext cx="3380935" cy="1824346"/>
          </a:xfrm>
          <a:prstGeom prst="rect">
            <a:avLst/>
          </a:prstGeom>
        </p:spPr>
        <p:txBody>
          <a:bodyPr wrap="square">
            <a:spAutoFit/>
          </a:bodyPr>
          <a:lstStyle/>
          <a:p>
            <a:endParaRPr lang="en-US" sz="900" dirty="0">
              <a:solidFill>
                <a:srgbClr val="000000"/>
              </a:solidFill>
              <a:latin typeface="Calibri" panose="020F0502020204030204" pitchFamily="34" charset="0"/>
            </a:endParaRPr>
          </a:p>
          <a:p>
            <a:pPr>
              <a:lnSpc>
                <a:spcPct val="150000"/>
              </a:lnSpc>
            </a:pPr>
            <a:r>
              <a:rPr lang="en-US" sz="2400" b="1" dirty="0">
                <a:latin typeface="Arial" panose="020B0604020202020204" pitchFamily="34" charset="0"/>
                <a:cs typeface="Arial" panose="020B0604020202020204" pitchFamily="34" charset="0"/>
              </a:rPr>
              <a:t>Runoff Hydrograph affected by movement of rainfall</a:t>
            </a:r>
          </a:p>
        </p:txBody>
      </p:sp>
    </p:spTree>
    <p:extLst>
      <p:ext uri="{BB962C8B-B14F-4D97-AF65-F5344CB8AC3E}">
        <p14:creationId xmlns:p14="http://schemas.microsoft.com/office/powerpoint/2010/main" val="693617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14F2DF-46E8-485B-BEE8-77D4565F6A45}"/>
              </a:ext>
            </a:extLst>
          </p:cNvPr>
          <p:cNvSpPr>
            <a:spLocks noGrp="1"/>
          </p:cNvSpPr>
          <p:nvPr>
            <p:ph idx="1"/>
          </p:nvPr>
        </p:nvSpPr>
        <p:spPr>
          <a:xfrm>
            <a:off x="309489" y="211015"/>
            <a:ext cx="11605846" cy="6372665"/>
          </a:xfrm>
        </p:spPr>
        <p:txBody>
          <a:bodyPr>
            <a:normAutofit/>
          </a:bodyPr>
          <a:lstStyle/>
          <a:p>
            <a:pPr algn="just">
              <a:lnSpc>
                <a:spcPct val="150000"/>
              </a:lnSpc>
              <a:buFont typeface="Wingdings" panose="05000000000000000000" pitchFamily="2" charset="2"/>
              <a:buChar char="q"/>
            </a:pPr>
            <a:r>
              <a:rPr lang="en-US" sz="2400" dirty="0">
                <a:solidFill>
                  <a:srgbClr val="00B050"/>
                </a:solidFill>
                <a:latin typeface="Arial" panose="020B0604020202020204" pitchFamily="34" charset="0"/>
                <a:cs typeface="Arial" panose="020B0604020202020204" pitchFamily="34" charset="0"/>
              </a:rPr>
              <a:t>STREAM GAUGING </a:t>
            </a:r>
          </a:p>
          <a:p>
            <a:pPr lvl="1" algn="just">
              <a:lnSpc>
                <a:spcPct val="150000"/>
              </a:lnSpc>
              <a:buFont typeface="Wingdings" panose="05000000000000000000" pitchFamily="2" charset="2"/>
              <a:buChar char="v"/>
            </a:pPr>
            <a:r>
              <a:rPr lang="en-US" b="1" dirty="0">
                <a:latin typeface="Arial" panose="020B0604020202020204" pitchFamily="34" charset="0"/>
                <a:cs typeface="Arial" panose="020B0604020202020204" pitchFamily="34" charset="0"/>
              </a:rPr>
              <a:t>Methods of measuring stream flow</a:t>
            </a:r>
            <a:endParaRPr lang="en-US" dirty="0">
              <a:solidFill>
                <a:srgbClr val="00B050"/>
              </a:solidFill>
              <a:latin typeface="Arial" panose="020B0604020202020204" pitchFamily="34" charset="0"/>
              <a:cs typeface="Arial" panose="020B0604020202020204" pitchFamily="34" charset="0"/>
            </a:endParaRPr>
          </a:p>
          <a:p>
            <a:pPr lvl="2"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The most satisfactory determination of the runoff from a catchment is by measuring the discharge of the stream draining it, which is termed as </a:t>
            </a:r>
            <a:r>
              <a:rPr lang="en-US" sz="2400" i="1" dirty="0">
                <a:latin typeface="Arial" panose="020B0604020202020204" pitchFamily="34" charset="0"/>
                <a:cs typeface="Arial" panose="020B0604020202020204" pitchFamily="34" charset="0"/>
              </a:rPr>
              <a:t>stream gauging</a:t>
            </a:r>
            <a:r>
              <a:rPr lang="en-US" sz="2400" dirty="0">
                <a:latin typeface="Arial" panose="020B0604020202020204" pitchFamily="34" charset="0"/>
                <a:cs typeface="Arial" panose="020B0604020202020204" pitchFamily="34" charset="0"/>
              </a:rPr>
              <a:t>.</a:t>
            </a:r>
          </a:p>
          <a:p>
            <a:pPr lvl="2"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Streamflow is the heartbeat of a watershed</a:t>
            </a:r>
          </a:p>
          <a:p>
            <a:pPr lvl="2"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A </a:t>
            </a:r>
            <a:r>
              <a:rPr lang="en-US" sz="2400" i="1" dirty="0">
                <a:latin typeface="Arial" panose="020B0604020202020204" pitchFamily="34" charset="0"/>
                <a:cs typeface="Arial" panose="020B0604020202020204" pitchFamily="34" charset="0"/>
              </a:rPr>
              <a:t>gauging station </a:t>
            </a:r>
            <a:r>
              <a:rPr lang="en-US" sz="2400" dirty="0">
                <a:latin typeface="Arial" panose="020B0604020202020204" pitchFamily="34" charset="0"/>
                <a:cs typeface="Arial" panose="020B0604020202020204" pitchFamily="34" charset="0"/>
              </a:rPr>
              <a:t>is the place or section on a stream where </a:t>
            </a:r>
            <a:r>
              <a:rPr lang="en-US" sz="2400" dirty="0">
                <a:solidFill>
                  <a:srgbClr val="00B050"/>
                </a:solidFill>
                <a:latin typeface="Arial" panose="020B0604020202020204" pitchFamily="34" charset="0"/>
                <a:cs typeface="Arial" panose="020B0604020202020204" pitchFamily="34" charset="0"/>
              </a:rPr>
              <a:t>discharge measurements are made.</a:t>
            </a:r>
          </a:p>
        </p:txBody>
      </p:sp>
    </p:spTree>
    <p:extLst>
      <p:ext uri="{BB962C8B-B14F-4D97-AF65-F5344CB8AC3E}">
        <p14:creationId xmlns:p14="http://schemas.microsoft.com/office/powerpoint/2010/main" val="2312733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tillingwell">
            <a:extLst>
              <a:ext uri="{FF2B5EF4-FFF2-40B4-BE49-F238E27FC236}">
                <a16:creationId xmlns:a16="http://schemas.microsoft.com/office/drawing/2014/main" id="{420A1B4B-97D7-4A28-A458-6A70A300B7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 y="1948374"/>
            <a:ext cx="3538111" cy="342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streamgauge">
            <a:extLst>
              <a:ext uri="{FF2B5EF4-FFF2-40B4-BE49-F238E27FC236}">
                <a16:creationId xmlns:a16="http://schemas.microsoft.com/office/drawing/2014/main" id="{C241C46E-DFE5-4241-A51C-1F7A80BB39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8413" y="2053882"/>
            <a:ext cx="3983587" cy="3538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fig4">
            <a:extLst>
              <a:ext uri="{FF2B5EF4-FFF2-40B4-BE49-F238E27FC236}">
                <a16:creationId xmlns:a16="http://schemas.microsoft.com/office/drawing/2014/main" id="{FF48A7C0-1D7A-486D-BEF1-D16F656B36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481" y="1195754"/>
            <a:ext cx="4248442" cy="4466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A753677F-6A67-492B-BFF6-ADBE85BA58E4}"/>
              </a:ext>
            </a:extLst>
          </p:cNvPr>
          <p:cNvSpPr/>
          <p:nvPr/>
        </p:nvSpPr>
        <p:spPr>
          <a:xfrm>
            <a:off x="3720991" y="6150150"/>
            <a:ext cx="4489853" cy="646331"/>
          </a:xfrm>
          <a:prstGeom prst="rect">
            <a:avLst/>
          </a:prstGeom>
        </p:spPr>
        <p:txBody>
          <a:bodyPr wrap="square">
            <a:spAutoFit/>
          </a:bodyPr>
          <a:lstStyle/>
          <a:p>
            <a:r>
              <a:rPr lang="en-US" altLang="en-US" b="1" dirty="0">
                <a:latin typeface="Arial" panose="020B0604020202020204" pitchFamily="34" charset="0"/>
              </a:rPr>
              <a:t>Float moves up / down with water surface</a:t>
            </a:r>
          </a:p>
        </p:txBody>
      </p:sp>
      <p:sp>
        <p:nvSpPr>
          <p:cNvPr id="8" name="Rectangle 7">
            <a:extLst>
              <a:ext uri="{FF2B5EF4-FFF2-40B4-BE49-F238E27FC236}">
                <a16:creationId xmlns:a16="http://schemas.microsoft.com/office/drawing/2014/main" id="{AFDE94F5-FFC5-44FC-BF88-7CF495624506}"/>
              </a:ext>
            </a:extLst>
          </p:cNvPr>
          <p:cNvSpPr/>
          <p:nvPr/>
        </p:nvSpPr>
        <p:spPr>
          <a:xfrm>
            <a:off x="4236059" y="5662246"/>
            <a:ext cx="2608406" cy="369332"/>
          </a:xfrm>
          <a:prstGeom prst="rect">
            <a:avLst/>
          </a:prstGeom>
        </p:spPr>
        <p:txBody>
          <a:bodyPr wrap="none">
            <a:spAutoFit/>
          </a:bodyPr>
          <a:lstStyle/>
          <a:p>
            <a:r>
              <a:rPr lang="en-US" altLang="en-US" b="1" dirty="0">
                <a:solidFill>
                  <a:srgbClr val="0000CC"/>
                </a:solidFill>
                <a:latin typeface="Arial" panose="020B0604020202020204" pitchFamily="34" charset="0"/>
              </a:rPr>
              <a:t>The Stage of a Stream</a:t>
            </a:r>
            <a:endParaRPr lang="en-US" altLang="en-US" dirty="0">
              <a:solidFill>
                <a:srgbClr val="0000CC"/>
              </a:solidFill>
              <a:latin typeface="Arial" panose="020B0604020202020204" pitchFamily="34" charset="0"/>
            </a:endParaRPr>
          </a:p>
        </p:txBody>
      </p:sp>
      <p:sp>
        <p:nvSpPr>
          <p:cNvPr id="9" name="Rectangle 8">
            <a:extLst>
              <a:ext uri="{FF2B5EF4-FFF2-40B4-BE49-F238E27FC236}">
                <a16:creationId xmlns:a16="http://schemas.microsoft.com/office/drawing/2014/main" id="{36A8E3A7-1BE1-46E9-9DD0-987332DE4E98}"/>
              </a:ext>
            </a:extLst>
          </p:cNvPr>
          <p:cNvSpPr/>
          <p:nvPr/>
        </p:nvSpPr>
        <p:spPr>
          <a:xfrm>
            <a:off x="2682236" y="338518"/>
            <a:ext cx="5716052" cy="369332"/>
          </a:xfrm>
          <a:prstGeom prst="rect">
            <a:avLst/>
          </a:prstGeom>
        </p:spPr>
        <p:txBody>
          <a:bodyPr wrap="none">
            <a:spAutoFit/>
          </a:bodyPr>
          <a:lstStyle/>
          <a:p>
            <a:r>
              <a:rPr lang="en-US" altLang="en-US" b="1" dirty="0">
                <a:latin typeface="Arial" panose="020B0604020202020204" pitchFamily="34" charset="0"/>
              </a:rPr>
              <a:t>Continuous Measurement - </a:t>
            </a:r>
            <a:r>
              <a:rPr lang="en-US" altLang="en-US" b="1" dirty="0">
                <a:solidFill>
                  <a:schemeClr val="accent2"/>
                </a:solidFill>
                <a:latin typeface="Arial" panose="020B0604020202020204" pitchFamily="34" charset="0"/>
              </a:rPr>
              <a:t>Water Level Recorders</a:t>
            </a:r>
          </a:p>
        </p:txBody>
      </p:sp>
    </p:spTree>
    <p:extLst>
      <p:ext uri="{BB962C8B-B14F-4D97-AF65-F5344CB8AC3E}">
        <p14:creationId xmlns:p14="http://schemas.microsoft.com/office/powerpoint/2010/main" val="3784058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4FB3E-0644-423B-81CD-3A0D84002136}"/>
              </a:ext>
            </a:extLst>
          </p:cNvPr>
          <p:cNvSpPr>
            <a:spLocks noGrp="1"/>
          </p:cNvSpPr>
          <p:nvPr>
            <p:ph type="title"/>
          </p:nvPr>
        </p:nvSpPr>
        <p:spPr>
          <a:xfrm>
            <a:off x="838200" y="168813"/>
            <a:ext cx="10515600" cy="1041010"/>
          </a:xfrm>
        </p:spPr>
        <p:txBody>
          <a:bodyPr>
            <a:normAutofit/>
          </a:bodyPr>
          <a:lstStyle/>
          <a:p>
            <a:r>
              <a:rPr lang="en-US" altLang="en-US" sz="2800" b="1" dirty="0">
                <a:latin typeface="Arial" panose="020B0604020202020204" pitchFamily="34" charset="0"/>
                <a:cs typeface="Arial" panose="020B0604020202020204" pitchFamily="34" charset="0"/>
              </a:rPr>
              <a:t>How do we measure how much water is in a stream?</a:t>
            </a:r>
            <a:endParaRPr lang="en-US" sz="2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6A331FB-0769-4F7C-A353-692C5586E333}"/>
              </a:ext>
            </a:extLst>
          </p:cNvPr>
          <p:cNvSpPr>
            <a:spLocks noGrp="1"/>
          </p:cNvSpPr>
          <p:nvPr>
            <p:ph idx="1"/>
          </p:nvPr>
        </p:nvSpPr>
        <p:spPr>
          <a:xfrm>
            <a:off x="534572" y="1209823"/>
            <a:ext cx="10819228" cy="5479364"/>
          </a:xfrm>
        </p:spPr>
        <p:txBody>
          <a:bodyPr>
            <a:normAutofit/>
          </a:bodyPr>
          <a:lstStyle/>
          <a:p>
            <a:pPr>
              <a:lnSpc>
                <a:spcPct val="150000"/>
              </a:lnSpc>
              <a:buFont typeface="Wingdings" panose="05000000000000000000" pitchFamily="2" charset="2"/>
              <a:buChar char="q"/>
            </a:pPr>
            <a:r>
              <a:rPr lang="en-US" altLang="en-US" sz="2400" dirty="0">
                <a:latin typeface="Arial" panose="020B0604020202020204" pitchFamily="34" charset="0"/>
                <a:cs typeface="Arial" panose="020B0604020202020204" pitchFamily="34" charset="0"/>
              </a:rPr>
              <a:t>Volumetric measurements-</a:t>
            </a:r>
          </a:p>
          <a:p>
            <a:pPr lvl="1">
              <a:lnSpc>
                <a:spcPct val="150000"/>
              </a:lnSpc>
              <a:buFont typeface="Wingdings" panose="05000000000000000000" pitchFamily="2" charset="2"/>
              <a:buChar char="Ø"/>
            </a:pPr>
            <a:r>
              <a:rPr lang="en-US" altLang="en-US" dirty="0">
                <a:latin typeface="Arial" panose="020B0604020202020204" pitchFamily="34" charset="0"/>
                <a:cs typeface="Arial" panose="020B0604020202020204" pitchFamily="34" charset="0"/>
              </a:rPr>
              <a:t>Work on very low flows, collect a known volume of water for a known period of time</a:t>
            </a:r>
          </a:p>
          <a:p>
            <a:pPr lvl="1">
              <a:lnSpc>
                <a:spcPct val="150000"/>
              </a:lnSpc>
              <a:buNone/>
            </a:pPr>
            <a:r>
              <a:rPr lang="en-US" altLang="en-US" dirty="0">
                <a:latin typeface="Arial" panose="020B0604020202020204" pitchFamily="34" charset="0"/>
                <a:cs typeface="Arial" panose="020B0604020202020204" pitchFamily="34" charset="0"/>
              </a:rPr>
              <a:t>    Volume/time is discharge or Q</a:t>
            </a:r>
          </a:p>
          <a:p>
            <a:pPr>
              <a:lnSpc>
                <a:spcPct val="150000"/>
              </a:lnSpc>
              <a:buFont typeface="Wingdings" panose="05000000000000000000" pitchFamily="2" charset="2"/>
              <a:buChar char="q"/>
            </a:pPr>
            <a:r>
              <a:rPr lang="en-US" altLang="en-US" sz="2400" b="1" dirty="0">
                <a:latin typeface="Arial" panose="020B0604020202020204" pitchFamily="34" charset="0"/>
                <a:cs typeface="Arial" panose="020B0604020202020204" pitchFamily="34" charset="0"/>
              </a:rPr>
              <a:t>Cross-section/velocity measurements</a:t>
            </a:r>
          </a:p>
          <a:p>
            <a:pPr>
              <a:lnSpc>
                <a:spcPct val="150000"/>
              </a:lnSpc>
              <a:buFont typeface="Wingdings" panose="05000000000000000000" pitchFamily="2" charset="2"/>
              <a:buChar char="q"/>
            </a:pPr>
            <a:r>
              <a:rPr lang="en-US" altLang="en-US" sz="2400" dirty="0">
                <a:latin typeface="Arial" panose="020B0604020202020204" pitchFamily="34" charset="0"/>
                <a:cs typeface="Arial" panose="020B0604020202020204" pitchFamily="34" charset="0"/>
              </a:rPr>
              <a:t>Dilution gaging with salt or dye</a:t>
            </a:r>
          </a:p>
          <a:p>
            <a:pPr>
              <a:lnSpc>
                <a:spcPct val="150000"/>
              </a:lnSpc>
              <a:buFont typeface="Wingdings" panose="05000000000000000000" pitchFamily="2" charset="2"/>
              <a:buChar char="q"/>
            </a:pPr>
            <a:r>
              <a:rPr lang="en-US" altLang="en-US" sz="2400" dirty="0">
                <a:latin typeface="Arial" panose="020B0604020202020204" pitchFamily="34" charset="0"/>
                <a:cs typeface="Arial" panose="020B0604020202020204" pitchFamily="34" charset="0"/>
              </a:rPr>
              <a:t>Artificial controls like weirs</a:t>
            </a:r>
          </a:p>
          <a:p>
            <a:pPr>
              <a:lnSpc>
                <a:spcPct val="150000"/>
              </a:lnSpc>
              <a:buFont typeface="Wingdings" panose="05000000000000000000" pitchFamily="2" charset="2"/>
              <a:buChar char="q"/>
            </a:pPr>
            <a:r>
              <a:rPr lang="en-US" altLang="en-US" sz="2400" dirty="0">
                <a:latin typeface="Arial" panose="020B0604020202020204" pitchFamily="34" charset="0"/>
                <a:cs typeface="Arial" panose="020B0604020202020204" pitchFamily="34" charset="0"/>
              </a:rPr>
              <a:t>Empirical equations, e.g. Manning’s equation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6848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98951-DCFB-42D1-A272-61718D29DD2A}"/>
              </a:ext>
            </a:extLst>
          </p:cNvPr>
          <p:cNvSpPr>
            <a:spLocks noGrp="1"/>
          </p:cNvSpPr>
          <p:nvPr>
            <p:ph type="title"/>
          </p:nvPr>
        </p:nvSpPr>
        <p:spPr>
          <a:xfrm>
            <a:off x="838200" y="253219"/>
            <a:ext cx="10515600" cy="1041010"/>
          </a:xfrm>
        </p:spPr>
        <p:txBody>
          <a:bodyPr>
            <a:normAutofit fontScale="90000"/>
          </a:bodyPr>
          <a:lstStyle/>
          <a:p>
            <a:br>
              <a:rPr lang="en-US" altLang="en-US" dirty="0"/>
            </a:br>
            <a:r>
              <a:rPr lang="en-US" altLang="en-US" sz="3100" dirty="0">
                <a:latin typeface="Arial" panose="020B0604020202020204" pitchFamily="34" charset="0"/>
                <a:cs typeface="Arial" panose="020B0604020202020204" pitchFamily="34" charset="0"/>
              </a:rPr>
              <a:t>Velocity – Area Method of discharge measurement</a:t>
            </a:r>
            <a:br>
              <a:rPr lang="en-US" altLang="en-US" dirty="0"/>
            </a:br>
            <a:endParaRPr lang="en-US" dirty="0"/>
          </a:p>
        </p:txBody>
      </p:sp>
      <p:sp>
        <p:nvSpPr>
          <p:cNvPr id="3" name="Content Placeholder 2">
            <a:extLst>
              <a:ext uri="{FF2B5EF4-FFF2-40B4-BE49-F238E27FC236}">
                <a16:creationId xmlns:a16="http://schemas.microsoft.com/office/drawing/2014/main" id="{11419B39-AF3A-4BC1-A5D7-618006376040}"/>
              </a:ext>
            </a:extLst>
          </p:cNvPr>
          <p:cNvSpPr>
            <a:spLocks noGrp="1"/>
          </p:cNvSpPr>
          <p:nvPr>
            <p:ph idx="1"/>
          </p:nvPr>
        </p:nvSpPr>
        <p:spPr>
          <a:xfrm>
            <a:off x="534571" y="1294229"/>
            <a:ext cx="11657429" cy="5310552"/>
          </a:xfrm>
        </p:spPr>
        <p:txBody>
          <a:bodyPr/>
          <a:lstStyle/>
          <a:p>
            <a:pPr algn="just">
              <a:lnSpc>
                <a:spcPct val="150000"/>
              </a:lnSpc>
              <a:buFont typeface="Wingdings" panose="05000000000000000000" pitchFamily="2" charset="2"/>
              <a:buChar char="v"/>
            </a:pPr>
            <a:r>
              <a:rPr lang="en-US" altLang="en-US" sz="2400" dirty="0">
                <a:latin typeface="Arial" panose="020B0604020202020204" pitchFamily="34" charset="0"/>
                <a:cs typeface="Arial" panose="020B0604020202020204" pitchFamily="34" charset="0"/>
              </a:rPr>
              <a:t>By measuring the cross-sectional area of the stream and the  Average stream velocity, you can compute discharge</a:t>
            </a:r>
          </a:p>
          <a:p>
            <a:pPr algn="just">
              <a:lnSpc>
                <a:spcPct val="150000"/>
              </a:lnSpc>
              <a:buFont typeface="Wingdings" panose="05000000000000000000" pitchFamily="2" charset="2"/>
              <a:buChar char="v"/>
            </a:pPr>
            <a:r>
              <a:rPr lang="en-US" altLang="en-US" sz="2400" dirty="0">
                <a:latin typeface="Arial" panose="020B0604020202020204" pitchFamily="34" charset="0"/>
                <a:cs typeface="Arial" panose="020B0604020202020204" pitchFamily="34" charset="0"/>
              </a:rPr>
              <a:t>Q = VA units are L</a:t>
            </a:r>
            <a:r>
              <a:rPr lang="en-US" altLang="en-US" sz="2400" baseline="30000" dirty="0">
                <a:latin typeface="Arial" panose="020B0604020202020204" pitchFamily="34" charset="0"/>
                <a:cs typeface="Arial" panose="020B0604020202020204" pitchFamily="34" charset="0"/>
              </a:rPr>
              <a:t>3</a:t>
            </a:r>
            <a:r>
              <a:rPr lang="en-US" altLang="en-US" sz="2400" dirty="0">
                <a:latin typeface="Arial" panose="020B0604020202020204" pitchFamily="34" charset="0"/>
                <a:cs typeface="Arial" panose="020B0604020202020204" pitchFamily="34" charset="0"/>
              </a:rPr>
              <a:t>/t (volume / time)</a:t>
            </a:r>
          </a:p>
          <a:p>
            <a:pPr algn="just">
              <a:lnSpc>
                <a:spcPct val="150000"/>
              </a:lnSpc>
              <a:buFont typeface="Wingdings" panose="05000000000000000000" pitchFamily="2" charset="2"/>
              <a:buChar char="v"/>
            </a:pPr>
            <a:r>
              <a:rPr lang="en-US" altLang="en-US" sz="2400" dirty="0">
                <a:latin typeface="Arial" panose="020B0604020202020204" pitchFamily="34" charset="0"/>
                <a:cs typeface="Arial" panose="020B0604020202020204" pitchFamily="34" charset="0"/>
              </a:rPr>
              <a:t>Where </a:t>
            </a:r>
          </a:p>
          <a:p>
            <a:pPr lvl="1" algn="just">
              <a:lnSpc>
                <a:spcPct val="150000"/>
              </a:lnSpc>
              <a:buFont typeface="Wingdings" panose="05000000000000000000" pitchFamily="2" charset="2"/>
              <a:buChar char="v"/>
            </a:pPr>
            <a:r>
              <a:rPr lang="en-US" altLang="en-US" dirty="0">
                <a:latin typeface="Arial" panose="020B0604020202020204" pitchFamily="34" charset="0"/>
                <a:cs typeface="Arial" panose="020B0604020202020204" pitchFamily="34" charset="0"/>
              </a:rPr>
              <a:t>Q is discharge</a:t>
            </a:r>
          </a:p>
          <a:p>
            <a:pPr lvl="1" algn="just">
              <a:lnSpc>
                <a:spcPct val="150000"/>
              </a:lnSpc>
              <a:buFont typeface="Wingdings" panose="05000000000000000000" pitchFamily="2" charset="2"/>
              <a:buChar char="v"/>
            </a:pPr>
            <a:r>
              <a:rPr lang="en-US" altLang="en-US" dirty="0">
                <a:latin typeface="Arial" panose="020B0604020202020204" pitchFamily="34" charset="0"/>
                <a:cs typeface="Arial" panose="020B0604020202020204" pitchFamily="34" charset="0"/>
              </a:rPr>
              <a:t> V is velocity</a:t>
            </a:r>
          </a:p>
          <a:p>
            <a:pPr lvl="1" algn="just">
              <a:lnSpc>
                <a:spcPct val="150000"/>
              </a:lnSpc>
              <a:buFont typeface="Wingdings" panose="05000000000000000000" pitchFamily="2" charset="2"/>
              <a:buChar char="v"/>
            </a:pPr>
            <a:r>
              <a:rPr lang="en-US" altLang="en-US" dirty="0">
                <a:latin typeface="Arial" panose="020B0604020202020204" pitchFamily="34" charset="0"/>
                <a:cs typeface="Arial" panose="020B0604020202020204" pitchFamily="34" charset="0"/>
              </a:rPr>
              <a:t> A is cross-sectional area</a:t>
            </a:r>
          </a:p>
          <a:p>
            <a:pPr lvl="1"/>
            <a:endParaRPr lang="en-US" altLang="en-US" dirty="0"/>
          </a:p>
          <a:p>
            <a:endParaRPr lang="en-US" dirty="0"/>
          </a:p>
        </p:txBody>
      </p:sp>
      <p:pic>
        <p:nvPicPr>
          <p:cNvPr id="4" name="Picture 3">
            <a:extLst>
              <a:ext uri="{FF2B5EF4-FFF2-40B4-BE49-F238E27FC236}">
                <a16:creationId xmlns:a16="http://schemas.microsoft.com/office/drawing/2014/main" id="{7189BA83-794C-4427-8A3A-EF3603A78DFB}"/>
              </a:ext>
            </a:extLst>
          </p:cNvPr>
          <p:cNvPicPr>
            <a:picLocks noChangeAspect="1"/>
          </p:cNvPicPr>
          <p:nvPr/>
        </p:nvPicPr>
        <p:blipFill>
          <a:blip r:embed="rId2"/>
          <a:stretch>
            <a:fillRect/>
          </a:stretch>
        </p:blipFill>
        <p:spPr>
          <a:xfrm>
            <a:off x="5950634" y="2110153"/>
            <a:ext cx="6241366" cy="4494628"/>
          </a:xfrm>
          <a:prstGeom prst="rect">
            <a:avLst/>
          </a:prstGeom>
        </p:spPr>
      </p:pic>
    </p:spTree>
    <p:extLst>
      <p:ext uri="{BB962C8B-B14F-4D97-AF65-F5344CB8AC3E}">
        <p14:creationId xmlns:p14="http://schemas.microsoft.com/office/powerpoint/2010/main" val="1051241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B77A3D-8AD7-4AEF-9867-407C579C3095}"/>
              </a:ext>
            </a:extLst>
          </p:cNvPr>
          <p:cNvSpPr>
            <a:spLocks noGrp="1"/>
          </p:cNvSpPr>
          <p:nvPr>
            <p:ph idx="1"/>
          </p:nvPr>
        </p:nvSpPr>
        <p:spPr>
          <a:xfrm>
            <a:off x="424069" y="304800"/>
            <a:ext cx="11529391" cy="6361043"/>
          </a:xfrm>
        </p:spPr>
        <p:txBody>
          <a:bodyPr>
            <a:normAutofit/>
          </a:bodyPr>
          <a:lstStyle/>
          <a:p>
            <a:pPr algn="just">
              <a:lnSpc>
                <a:spcPct val="150000"/>
              </a:lnSpc>
              <a:buFont typeface="Wingdings" panose="05000000000000000000" pitchFamily="2" charset="2"/>
              <a:buChar char="v"/>
            </a:pPr>
            <a:r>
              <a:rPr lang="en-US" sz="2400" b="1" dirty="0">
                <a:latin typeface="Arial" panose="020B0604020202020204" pitchFamily="34" charset="0"/>
                <a:cs typeface="Arial" panose="020B0604020202020204" pitchFamily="34" charset="0"/>
              </a:rPr>
              <a:t>Runoff and surface runoff </a:t>
            </a:r>
            <a:r>
              <a:rPr lang="en-US" sz="2400" dirty="0">
                <a:latin typeface="Arial" panose="020B0604020202020204" pitchFamily="34" charset="0"/>
                <a:cs typeface="Arial" panose="020B0604020202020204" pitchFamily="34" charset="0"/>
              </a:rPr>
              <a:t>are two different terms and should not be confused. </a:t>
            </a:r>
          </a:p>
          <a:p>
            <a:pPr algn="just">
              <a:lnSpc>
                <a:spcPct val="150000"/>
              </a:lnSpc>
              <a:buFont typeface="Wingdings" panose="05000000000000000000" pitchFamily="2" charset="2"/>
              <a:buChar char="v"/>
            </a:pPr>
            <a:r>
              <a:rPr lang="en-US" sz="2400" b="1" dirty="0">
                <a:latin typeface="Arial" panose="020B0604020202020204" pitchFamily="34" charset="0"/>
                <a:cs typeface="Arial" panose="020B0604020202020204" pitchFamily="34" charset="0"/>
              </a:rPr>
              <a:t>Runoff</a:t>
            </a:r>
            <a:r>
              <a:rPr lang="en-US" sz="2400" dirty="0">
                <a:latin typeface="Arial" panose="020B0604020202020204" pitchFamily="34" charset="0"/>
                <a:cs typeface="Arial" panose="020B0604020202020204" pitchFamily="34" charset="0"/>
              </a:rPr>
              <a:t> includes all the water flowing in the stream channel at any given section. </a:t>
            </a:r>
          </a:p>
          <a:p>
            <a:pPr algn="just">
              <a:lnSpc>
                <a:spcPct val="150000"/>
              </a:lnSpc>
              <a:buFont typeface="Wingdings" panose="05000000000000000000" pitchFamily="2" charset="2"/>
              <a:buChar char="v"/>
            </a:pPr>
            <a:r>
              <a:rPr lang="en-US" sz="2400" b="1" dirty="0">
                <a:latin typeface="Arial" panose="020B0604020202020204" pitchFamily="34" charset="0"/>
                <a:cs typeface="Arial" panose="020B0604020202020204" pitchFamily="34" charset="0"/>
              </a:rPr>
              <a:t>Surface runoff </a:t>
            </a:r>
            <a:r>
              <a:rPr lang="en-US" sz="2400" dirty="0">
                <a:latin typeface="Arial" panose="020B0604020202020204" pitchFamily="34" charset="0"/>
                <a:cs typeface="Arial" panose="020B0604020202020204" pitchFamily="34" charset="0"/>
              </a:rPr>
              <a:t>includes only the water that reaches the stream channel without first percolating down to the water table.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Surface runoff is also called as </a:t>
            </a:r>
            <a:r>
              <a:rPr lang="en-US" sz="2400" b="1" dirty="0">
                <a:latin typeface="Arial" panose="020B0604020202020204" pitchFamily="34" charset="0"/>
                <a:cs typeface="Arial" panose="020B0604020202020204" pitchFamily="34" charset="0"/>
              </a:rPr>
              <a:t>Direct Runoff (DRO); and Runoff </a:t>
            </a:r>
            <a:r>
              <a:rPr lang="en-US" sz="2400" dirty="0">
                <a:latin typeface="Arial" panose="020B0604020202020204" pitchFamily="34" charset="0"/>
                <a:cs typeface="Arial" panose="020B0604020202020204" pitchFamily="34" charset="0"/>
              </a:rPr>
              <a:t>is also called as </a:t>
            </a:r>
            <a:r>
              <a:rPr lang="en-US" sz="2400" b="1" dirty="0">
                <a:latin typeface="Arial" panose="020B0604020202020204" pitchFamily="34" charset="0"/>
                <a:cs typeface="Arial" panose="020B0604020202020204" pitchFamily="34" charset="0"/>
              </a:rPr>
              <a:t>Discharge or Stream flow.</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3183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DAD8FA-0297-4482-A9CC-5802144B1C95}"/>
              </a:ext>
            </a:extLst>
          </p:cNvPr>
          <p:cNvSpPr>
            <a:spLocks noGrp="1"/>
          </p:cNvSpPr>
          <p:nvPr>
            <p:ph idx="1"/>
          </p:nvPr>
        </p:nvSpPr>
        <p:spPr>
          <a:xfrm>
            <a:off x="337625" y="267286"/>
            <a:ext cx="11521440" cy="6372665"/>
          </a:xfrm>
        </p:spPr>
        <p:txBody>
          <a:bodyPr/>
          <a:lstStyle/>
          <a:p>
            <a:pPr>
              <a:buFont typeface="Wingdings" panose="05000000000000000000" pitchFamily="2" charset="2"/>
              <a:buChar char="q"/>
            </a:pPr>
            <a:r>
              <a:rPr lang="en-US" dirty="0">
                <a:latin typeface="Arial" panose="020B0604020202020204" pitchFamily="34" charset="0"/>
                <a:cs typeface="Arial" panose="020B0604020202020204" pitchFamily="34" charset="0"/>
              </a:rPr>
              <a:t>Area - velocity method     </a:t>
            </a:r>
            <a:r>
              <a:rPr lang="en-US" b="1" dirty="0">
                <a:solidFill>
                  <a:srgbClr val="00B050"/>
                </a:solidFill>
                <a:latin typeface="Arial" panose="020B0604020202020204" pitchFamily="34" charset="0"/>
                <a:cs typeface="Arial" panose="020B0604020202020204" pitchFamily="34" charset="0"/>
              </a:rPr>
              <a:t>Q= AV</a:t>
            </a:r>
          </a:p>
        </p:txBody>
      </p:sp>
      <p:pic>
        <p:nvPicPr>
          <p:cNvPr id="4" name="Picture 3">
            <a:extLst>
              <a:ext uri="{FF2B5EF4-FFF2-40B4-BE49-F238E27FC236}">
                <a16:creationId xmlns:a16="http://schemas.microsoft.com/office/drawing/2014/main" id="{27EE8AFC-3F4A-4EA1-843D-36ADB183BD60}"/>
              </a:ext>
            </a:extLst>
          </p:cNvPr>
          <p:cNvPicPr>
            <a:picLocks noChangeAspect="1"/>
          </p:cNvPicPr>
          <p:nvPr/>
        </p:nvPicPr>
        <p:blipFill>
          <a:blip r:embed="rId2"/>
          <a:stretch>
            <a:fillRect/>
          </a:stretch>
        </p:blipFill>
        <p:spPr>
          <a:xfrm>
            <a:off x="6752492" y="801858"/>
            <a:ext cx="5439508" cy="5148776"/>
          </a:xfrm>
          <a:prstGeom prst="rect">
            <a:avLst/>
          </a:prstGeom>
        </p:spPr>
      </p:pic>
      <p:pic>
        <p:nvPicPr>
          <p:cNvPr id="5" name="Picture 4">
            <a:extLst>
              <a:ext uri="{FF2B5EF4-FFF2-40B4-BE49-F238E27FC236}">
                <a16:creationId xmlns:a16="http://schemas.microsoft.com/office/drawing/2014/main" id="{0C16D528-642C-44DB-8718-30DABBDB3FEA}"/>
              </a:ext>
            </a:extLst>
          </p:cNvPr>
          <p:cNvPicPr>
            <a:picLocks noChangeAspect="1"/>
          </p:cNvPicPr>
          <p:nvPr/>
        </p:nvPicPr>
        <p:blipFill>
          <a:blip r:embed="rId3"/>
          <a:stretch>
            <a:fillRect/>
          </a:stretch>
        </p:blipFill>
        <p:spPr>
          <a:xfrm>
            <a:off x="431411" y="907364"/>
            <a:ext cx="6316392" cy="5310556"/>
          </a:xfrm>
          <a:prstGeom prst="rect">
            <a:avLst/>
          </a:prstGeom>
        </p:spPr>
      </p:pic>
    </p:spTree>
    <p:extLst>
      <p:ext uri="{BB962C8B-B14F-4D97-AF65-F5344CB8AC3E}">
        <p14:creationId xmlns:p14="http://schemas.microsoft.com/office/powerpoint/2010/main" val="4269392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5662D4-3D88-44FD-BDF5-016D822DADC8}"/>
              </a:ext>
            </a:extLst>
          </p:cNvPr>
          <p:cNvSpPr>
            <a:spLocks noGrp="1"/>
          </p:cNvSpPr>
          <p:nvPr>
            <p:ph idx="1"/>
          </p:nvPr>
        </p:nvSpPr>
        <p:spPr>
          <a:xfrm>
            <a:off x="838200" y="309489"/>
            <a:ext cx="10515600" cy="5867474"/>
          </a:xfrm>
        </p:spPr>
        <p:txBody>
          <a:bodyPr/>
          <a:lstStyle/>
          <a:p>
            <a:r>
              <a:rPr lang="en-US" dirty="0"/>
              <a:t>The velocity distribution in a cross-section of a stream</a:t>
            </a:r>
          </a:p>
        </p:txBody>
      </p:sp>
      <p:pic>
        <p:nvPicPr>
          <p:cNvPr id="4" name="Picture 3">
            <a:extLst>
              <a:ext uri="{FF2B5EF4-FFF2-40B4-BE49-F238E27FC236}">
                <a16:creationId xmlns:a16="http://schemas.microsoft.com/office/drawing/2014/main" id="{F2ED1165-42ED-4E2B-9FB7-6CDFCAC65A07}"/>
              </a:ext>
            </a:extLst>
          </p:cNvPr>
          <p:cNvPicPr>
            <a:picLocks noChangeAspect="1"/>
          </p:cNvPicPr>
          <p:nvPr/>
        </p:nvPicPr>
        <p:blipFill>
          <a:blip r:embed="rId2"/>
          <a:stretch>
            <a:fillRect/>
          </a:stretch>
        </p:blipFill>
        <p:spPr>
          <a:xfrm>
            <a:off x="838199" y="853893"/>
            <a:ext cx="3902613" cy="1880523"/>
          </a:xfrm>
          <a:prstGeom prst="rect">
            <a:avLst/>
          </a:prstGeom>
        </p:spPr>
      </p:pic>
      <p:pic>
        <p:nvPicPr>
          <p:cNvPr id="5" name="Picture 4">
            <a:extLst>
              <a:ext uri="{FF2B5EF4-FFF2-40B4-BE49-F238E27FC236}">
                <a16:creationId xmlns:a16="http://schemas.microsoft.com/office/drawing/2014/main" id="{29FD2F68-125A-41D1-ABBF-4FB4F8E4747D}"/>
              </a:ext>
            </a:extLst>
          </p:cNvPr>
          <p:cNvPicPr>
            <a:picLocks noChangeAspect="1"/>
          </p:cNvPicPr>
          <p:nvPr/>
        </p:nvPicPr>
        <p:blipFill>
          <a:blip r:embed="rId3"/>
          <a:stretch>
            <a:fillRect/>
          </a:stretch>
        </p:blipFill>
        <p:spPr>
          <a:xfrm>
            <a:off x="5842598" y="853893"/>
            <a:ext cx="5511202" cy="1892766"/>
          </a:xfrm>
          <a:prstGeom prst="rect">
            <a:avLst/>
          </a:prstGeom>
        </p:spPr>
      </p:pic>
      <p:pic>
        <p:nvPicPr>
          <p:cNvPr id="6" name="Picture 5">
            <a:extLst>
              <a:ext uri="{FF2B5EF4-FFF2-40B4-BE49-F238E27FC236}">
                <a16:creationId xmlns:a16="http://schemas.microsoft.com/office/drawing/2014/main" id="{50BCE5F2-B5F8-48CD-80CD-E79100527E21}"/>
              </a:ext>
            </a:extLst>
          </p:cNvPr>
          <p:cNvPicPr>
            <a:picLocks noChangeAspect="1"/>
          </p:cNvPicPr>
          <p:nvPr/>
        </p:nvPicPr>
        <p:blipFill>
          <a:blip r:embed="rId4"/>
          <a:stretch>
            <a:fillRect/>
          </a:stretch>
        </p:blipFill>
        <p:spPr>
          <a:xfrm>
            <a:off x="661182" y="2751089"/>
            <a:ext cx="10692618" cy="3797422"/>
          </a:xfrm>
          <a:prstGeom prst="rect">
            <a:avLst/>
          </a:prstGeom>
        </p:spPr>
      </p:pic>
    </p:spTree>
    <p:extLst>
      <p:ext uri="{BB962C8B-B14F-4D97-AF65-F5344CB8AC3E}">
        <p14:creationId xmlns:p14="http://schemas.microsoft.com/office/powerpoint/2010/main" val="2428411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7">
            <a:extLst>
              <a:ext uri="{FF2B5EF4-FFF2-40B4-BE49-F238E27FC236}">
                <a16:creationId xmlns:a16="http://schemas.microsoft.com/office/drawing/2014/main" id="{B051B28B-97A2-4E06-9D30-64D3D4D062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6939" y="269045"/>
            <a:ext cx="8947053" cy="531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
            <a:extLst>
              <a:ext uri="{FF2B5EF4-FFF2-40B4-BE49-F238E27FC236}">
                <a16:creationId xmlns:a16="http://schemas.microsoft.com/office/drawing/2014/main" id="{6FED31D4-BEE2-422D-AB4D-D02A9BFB229A}"/>
              </a:ext>
            </a:extLst>
          </p:cNvPr>
          <p:cNvSpPr>
            <a:spLocks noChangeShapeType="1"/>
          </p:cNvSpPr>
          <p:nvPr/>
        </p:nvSpPr>
        <p:spPr bwMode="auto">
          <a:xfrm>
            <a:off x="2553005" y="2936631"/>
            <a:ext cx="3411698"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Oval 4">
            <a:extLst>
              <a:ext uri="{FF2B5EF4-FFF2-40B4-BE49-F238E27FC236}">
                <a16:creationId xmlns:a16="http://schemas.microsoft.com/office/drawing/2014/main" id="{FAD4E0B1-5DEF-4CD5-B0EB-FB30F4F14BCF}"/>
              </a:ext>
            </a:extLst>
          </p:cNvPr>
          <p:cNvSpPr>
            <a:spLocks noChangeArrowheads="1"/>
          </p:cNvSpPr>
          <p:nvPr/>
        </p:nvSpPr>
        <p:spPr bwMode="auto">
          <a:xfrm>
            <a:off x="5595987" y="2697480"/>
            <a:ext cx="533400" cy="4572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 name="Text Box 6">
            <a:extLst>
              <a:ext uri="{FF2B5EF4-FFF2-40B4-BE49-F238E27FC236}">
                <a16:creationId xmlns:a16="http://schemas.microsoft.com/office/drawing/2014/main" id="{4F35307A-DE68-4C18-91AD-96DFA7B0B851}"/>
              </a:ext>
            </a:extLst>
          </p:cNvPr>
          <p:cNvSpPr txBox="1">
            <a:spLocks noChangeArrowheads="1"/>
          </p:cNvSpPr>
          <p:nvPr/>
        </p:nvSpPr>
        <p:spPr bwMode="auto">
          <a:xfrm>
            <a:off x="6705551" y="2708031"/>
            <a:ext cx="1520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a:solidFill>
                  <a:srgbClr val="FF0000"/>
                </a:solidFill>
                <a:latin typeface="Arial" panose="020B0604020202020204" pitchFamily="34" charset="0"/>
              </a:rPr>
              <a:t>0.6 depth</a:t>
            </a:r>
          </a:p>
        </p:txBody>
      </p:sp>
      <p:sp>
        <p:nvSpPr>
          <p:cNvPr id="8" name="Rectangle 7">
            <a:extLst>
              <a:ext uri="{FF2B5EF4-FFF2-40B4-BE49-F238E27FC236}">
                <a16:creationId xmlns:a16="http://schemas.microsoft.com/office/drawing/2014/main" id="{D58D4507-82BF-4471-A635-329E2E40E753}"/>
              </a:ext>
            </a:extLst>
          </p:cNvPr>
          <p:cNvSpPr/>
          <p:nvPr/>
        </p:nvSpPr>
        <p:spPr>
          <a:xfrm>
            <a:off x="2440462" y="6019159"/>
            <a:ext cx="6120009" cy="369332"/>
          </a:xfrm>
          <a:prstGeom prst="rect">
            <a:avLst/>
          </a:prstGeom>
        </p:spPr>
        <p:txBody>
          <a:bodyPr wrap="none">
            <a:spAutoFit/>
          </a:bodyPr>
          <a:lstStyle/>
          <a:p>
            <a:r>
              <a:rPr lang="en-US" altLang="en-US" dirty="0"/>
              <a:t>If stream is deep, take average of measurements at 0.2 and 0.8 </a:t>
            </a:r>
          </a:p>
        </p:txBody>
      </p:sp>
    </p:spTree>
    <p:extLst>
      <p:ext uri="{BB962C8B-B14F-4D97-AF65-F5344CB8AC3E}">
        <p14:creationId xmlns:p14="http://schemas.microsoft.com/office/powerpoint/2010/main" val="1874162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E80DB7-C89C-4B9C-8961-33FD4F36D900}"/>
              </a:ext>
            </a:extLst>
          </p:cNvPr>
          <p:cNvSpPr>
            <a:spLocks noGrp="1"/>
          </p:cNvSpPr>
          <p:nvPr>
            <p:ph idx="1"/>
          </p:nvPr>
        </p:nvSpPr>
        <p:spPr>
          <a:xfrm>
            <a:off x="351692" y="112542"/>
            <a:ext cx="11521440" cy="6513341"/>
          </a:xfrm>
        </p:spPr>
        <p:txBody>
          <a:bodyPr>
            <a:normAutofit lnSpcReduction="10000"/>
          </a:bodyPr>
          <a:lstStyle/>
          <a:p>
            <a:pPr marL="0" indent="0" algn="just">
              <a:lnSpc>
                <a:spcPct val="150000"/>
              </a:lnSpc>
              <a:buNone/>
            </a:pPr>
            <a:r>
              <a:rPr lang="en-US" sz="2400" dirty="0">
                <a:latin typeface="Arial" panose="020B0604020202020204" pitchFamily="34" charset="0"/>
                <a:cs typeface="Arial" panose="020B0604020202020204" pitchFamily="34" charset="0"/>
              </a:rPr>
              <a:t>(1) Three-points measuring method</a:t>
            </a:r>
          </a:p>
          <a:p>
            <a:pPr marL="0" indent="0" algn="just">
              <a:lnSpc>
                <a:spcPct val="150000"/>
              </a:lnSpc>
              <a:buNone/>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Vm</a:t>
            </a:r>
            <a:r>
              <a:rPr lang="en-US" sz="2400" dirty="0">
                <a:latin typeface="Arial" panose="020B0604020202020204" pitchFamily="34" charset="0"/>
                <a:cs typeface="Arial" panose="020B0604020202020204" pitchFamily="34" charset="0"/>
              </a:rPr>
              <a:t> = 0.25×( V</a:t>
            </a:r>
            <a:r>
              <a:rPr lang="en-US" sz="2400" baseline="-25000" dirty="0">
                <a:latin typeface="Arial" panose="020B0604020202020204" pitchFamily="34" charset="0"/>
                <a:cs typeface="Arial" panose="020B0604020202020204" pitchFamily="34" charset="0"/>
              </a:rPr>
              <a:t>0.2</a:t>
            </a:r>
            <a:r>
              <a:rPr lang="en-US" sz="2400" dirty="0">
                <a:latin typeface="Arial" panose="020B0604020202020204" pitchFamily="34" charset="0"/>
                <a:cs typeface="Arial" panose="020B0604020202020204" pitchFamily="34" charset="0"/>
              </a:rPr>
              <a:t> + 2V</a:t>
            </a:r>
            <a:r>
              <a:rPr lang="en-US" sz="2400" baseline="-25000" dirty="0">
                <a:latin typeface="Arial" panose="020B0604020202020204" pitchFamily="34" charset="0"/>
                <a:cs typeface="Arial" panose="020B0604020202020204" pitchFamily="34" charset="0"/>
              </a:rPr>
              <a:t>0.6</a:t>
            </a:r>
            <a:r>
              <a:rPr lang="en-US" sz="2400" dirty="0">
                <a:latin typeface="Arial" panose="020B0604020202020204" pitchFamily="34" charset="0"/>
                <a:cs typeface="Arial" panose="020B0604020202020204" pitchFamily="34" charset="0"/>
              </a:rPr>
              <a:t> + V</a:t>
            </a:r>
            <a:r>
              <a:rPr lang="en-US" sz="2400" baseline="-25000" dirty="0">
                <a:latin typeface="Arial" panose="020B0604020202020204" pitchFamily="34" charset="0"/>
                <a:cs typeface="Arial" panose="020B0604020202020204" pitchFamily="34" charset="0"/>
              </a:rPr>
              <a:t>0.8</a:t>
            </a:r>
            <a:r>
              <a:rPr lang="en-US" sz="2400" dirty="0">
                <a:latin typeface="Arial" panose="020B0604020202020204" pitchFamily="34" charset="0"/>
                <a:cs typeface="Arial" panose="020B0604020202020204" pitchFamily="34" charset="0"/>
              </a:rPr>
              <a:t> )</a:t>
            </a:r>
          </a:p>
          <a:p>
            <a:pPr marL="0" indent="0" algn="just">
              <a:lnSpc>
                <a:spcPct val="150000"/>
              </a:lnSpc>
              <a:buNone/>
            </a:pPr>
            <a:r>
              <a:rPr lang="en-US" sz="2400" dirty="0">
                <a:latin typeface="Arial" panose="020B0604020202020204" pitchFamily="34" charset="0"/>
                <a:cs typeface="Arial" panose="020B0604020202020204" pitchFamily="34" charset="0"/>
              </a:rPr>
              <a:t>(2) Two-points measuring method</a:t>
            </a:r>
          </a:p>
          <a:p>
            <a:pPr marL="0" indent="0" algn="just">
              <a:lnSpc>
                <a:spcPct val="150000"/>
              </a:lnSpc>
              <a:buNone/>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Vm</a:t>
            </a:r>
            <a:r>
              <a:rPr lang="en-US" sz="2400" dirty="0">
                <a:latin typeface="Arial" panose="020B0604020202020204" pitchFamily="34" charset="0"/>
                <a:cs typeface="Arial" panose="020B0604020202020204" pitchFamily="34" charset="0"/>
              </a:rPr>
              <a:t> = 0.50×( V</a:t>
            </a:r>
            <a:r>
              <a:rPr lang="en-US" sz="2400" baseline="-25000" dirty="0">
                <a:latin typeface="Arial" panose="020B0604020202020204" pitchFamily="34" charset="0"/>
                <a:cs typeface="Arial" panose="020B0604020202020204" pitchFamily="34" charset="0"/>
              </a:rPr>
              <a:t>0.2</a:t>
            </a:r>
            <a:r>
              <a:rPr lang="en-US" sz="2400" dirty="0">
                <a:latin typeface="Arial" panose="020B0604020202020204" pitchFamily="34" charset="0"/>
                <a:cs typeface="Arial" panose="020B0604020202020204" pitchFamily="34" charset="0"/>
              </a:rPr>
              <a:t> + V</a:t>
            </a:r>
            <a:r>
              <a:rPr lang="en-US" sz="2400" baseline="-25000" dirty="0">
                <a:latin typeface="Arial" panose="020B0604020202020204" pitchFamily="34" charset="0"/>
                <a:cs typeface="Arial" panose="020B0604020202020204" pitchFamily="34" charset="0"/>
              </a:rPr>
              <a:t>0.8</a:t>
            </a:r>
            <a:r>
              <a:rPr lang="en-US" sz="2400" dirty="0">
                <a:latin typeface="Arial" panose="020B0604020202020204" pitchFamily="34" charset="0"/>
                <a:cs typeface="Arial" panose="020B0604020202020204" pitchFamily="34" charset="0"/>
              </a:rPr>
              <a:t> )</a:t>
            </a:r>
          </a:p>
          <a:p>
            <a:pPr marL="0" indent="0" algn="just">
              <a:lnSpc>
                <a:spcPct val="150000"/>
              </a:lnSpc>
              <a:buNone/>
            </a:pPr>
            <a:r>
              <a:rPr lang="en-US" sz="2400" dirty="0">
                <a:latin typeface="Arial" panose="020B0604020202020204" pitchFamily="34" charset="0"/>
                <a:cs typeface="Arial" panose="020B0604020202020204" pitchFamily="34" charset="0"/>
              </a:rPr>
              <a:t>(3) One-point measuring method・・・・・</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m</a:t>
            </a:r>
            <a:r>
              <a:rPr lang="en-US" sz="2400" baseline="-25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V</a:t>
            </a:r>
            <a:r>
              <a:rPr lang="en-US" sz="2400" baseline="-25000" dirty="0">
                <a:latin typeface="Arial" panose="020B0604020202020204" pitchFamily="34" charset="0"/>
                <a:cs typeface="Arial" panose="020B0604020202020204" pitchFamily="34" charset="0"/>
              </a:rPr>
              <a:t>0.6</a:t>
            </a:r>
          </a:p>
          <a:p>
            <a:pPr marL="0" indent="0" algn="just">
              <a:lnSpc>
                <a:spcPct val="150000"/>
              </a:lnSpc>
              <a:buNone/>
            </a:pPr>
            <a:r>
              <a:rPr lang="en-US" sz="2400" dirty="0">
                <a:latin typeface="Arial" panose="020B0604020202020204" pitchFamily="34" charset="0"/>
                <a:cs typeface="Arial" panose="020B0604020202020204" pitchFamily="34" charset="0"/>
              </a:rPr>
              <a:t>(4) Surface measuring method・・・・・・</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 0.8×V</a:t>
            </a:r>
            <a:r>
              <a:rPr lang="en-US" sz="2400" baseline="-25000" dirty="0">
                <a:latin typeface="Arial" panose="020B0604020202020204" pitchFamily="34" charset="0"/>
                <a:cs typeface="Arial" panose="020B0604020202020204" pitchFamily="34" charset="0"/>
              </a:rPr>
              <a:t>s</a:t>
            </a:r>
            <a:endParaRPr lang="en-US" sz="2400" dirty="0">
              <a:latin typeface="Arial" panose="020B0604020202020204" pitchFamily="34" charset="0"/>
              <a:cs typeface="Arial" panose="020B0604020202020204" pitchFamily="34" charset="0"/>
            </a:endParaRPr>
          </a:p>
          <a:p>
            <a:pPr marL="0" indent="0" algn="just">
              <a:lnSpc>
                <a:spcPct val="150000"/>
              </a:lnSpc>
              <a:buNone/>
            </a:pPr>
            <a:r>
              <a:rPr lang="en-US" sz="2400" dirty="0">
                <a:latin typeface="Arial" panose="020B0604020202020204" pitchFamily="34" charset="0"/>
                <a:cs typeface="Arial" panose="020B0604020202020204" pitchFamily="34" charset="0"/>
              </a:rPr>
              <a:t>where,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Mean velocity Vs: Surface velocity</a:t>
            </a:r>
          </a:p>
          <a:p>
            <a:pPr marL="0" indent="0" algn="just">
              <a:lnSpc>
                <a:spcPct val="150000"/>
              </a:lnSpc>
              <a:buNone/>
            </a:pPr>
            <a:r>
              <a:rPr lang="en-US" sz="2400" dirty="0">
                <a:latin typeface="Arial" panose="020B0604020202020204" pitchFamily="34" charset="0"/>
                <a:cs typeface="Arial" panose="020B0604020202020204" pitchFamily="34" charset="0"/>
              </a:rPr>
              <a:t>             V</a:t>
            </a:r>
            <a:r>
              <a:rPr lang="en-US" sz="2400" baseline="-25000" dirty="0">
                <a:latin typeface="Arial" panose="020B0604020202020204" pitchFamily="34" charset="0"/>
                <a:cs typeface="Arial" panose="020B0604020202020204" pitchFamily="34" charset="0"/>
              </a:rPr>
              <a:t>0.2</a:t>
            </a:r>
            <a:r>
              <a:rPr lang="en-US" sz="2400" dirty="0">
                <a:latin typeface="Arial" panose="020B0604020202020204" pitchFamily="34" charset="0"/>
                <a:cs typeface="Arial" panose="020B0604020202020204" pitchFamily="34" charset="0"/>
              </a:rPr>
              <a:t>: Velocity at the depth of 20% below the water surface</a:t>
            </a:r>
          </a:p>
          <a:p>
            <a:pPr marL="0" indent="0" algn="just">
              <a:lnSpc>
                <a:spcPct val="150000"/>
              </a:lnSpc>
              <a:buNone/>
            </a:pPr>
            <a:r>
              <a:rPr lang="en-US" sz="2400" dirty="0">
                <a:latin typeface="Arial" panose="020B0604020202020204" pitchFamily="34" charset="0"/>
                <a:cs typeface="Arial" panose="020B0604020202020204" pitchFamily="34" charset="0"/>
              </a:rPr>
              <a:t>             V</a:t>
            </a:r>
            <a:r>
              <a:rPr lang="en-US" sz="2400" baseline="-25000" dirty="0">
                <a:latin typeface="Arial" panose="020B0604020202020204" pitchFamily="34" charset="0"/>
                <a:cs typeface="Arial" panose="020B0604020202020204" pitchFamily="34" charset="0"/>
              </a:rPr>
              <a:t>0.6</a:t>
            </a:r>
            <a:r>
              <a:rPr lang="en-US" sz="2400" dirty="0">
                <a:latin typeface="Arial" panose="020B0604020202020204" pitchFamily="34" charset="0"/>
                <a:cs typeface="Arial" panose="020B0604020202020204" pitchFamily="34" charset="0"/>
              </a:rPr>
              <a:t>: Velocity at the depth of 60% below the water surface</a:t>
            </a:r>
          </a:p>
          <a:p>
            <a:pPr marL="0" indent="0" algn="just">
              <a:lnSpc>
                <a:spcPct val="150000"/>
              </a:lnSpc>
              <a:buNone/>
            </a:pPr>
            <a:r>
              <a:rPr lang="en-US" sz="2400" dirty="0">
                <a:latin typeface="Arial" panose="020B0604020202020204" pitchFamily="34" charset="0"/>
                <a:cs typeface="Arial" panose="020B0604020202020204" pitchFamily="34" charset="0"/>
              </a:rPr>
              <a:t>             V</a:t>
            </a:r>
            <a:r>
              <a:rPr lang="en-US" sz="2400" baseline="-25000" dirty="0">
                <a:latin typeface="Arial" panose="020B0604020202020204" pitchFamily="34" charset="0"/>
                <a:cs typeface="Arial" panose="020B0604020202020204" pitchFamily="34" charset="0"/>
              </a:rPr>
              <a:t>0.8</a:t>
            </a:r>
            <a:r>
              <a:rPr lang="en-US" sz="2400" dirty="0">
                <a:latin typeface="Arial" panose="020B0604020202020204" pitchFamily="34" charset="0"/>
                <a:cs typeface="Arial" panose="020B0604020202020204" pitchFamily="34" charset="0"/>
              </a:rPr>
              <a:t>: Velocity at the depth of 80% below the water surface</a:t>
            </a:r>
          </a:p>
        </p:txBody>
      </p:sp>
    </p:spTree>
    <p:extLst>
      <p:ext uri="{BB962C8B-B14F-4D97-AF65-F5344CB8AC3E}">
        <p14:creationId xmlns:p14="http://schemas.microsoft.com/office/powerpoint/2010/main" val="3289516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FE0A43-0A56-44DD-84FD-D46FF6F212F8}"/>
              </a:ext>
            </a:extLst>
          </p:cNvPr>
          <p:cNvSpPr>
            <a:spLocks noGrp="1"/>
          </p:cNvSpPr>
          <p:nvPr>
            <p:ph idx="1"/>
          </p:nvPr>
        </p:nvSpPr>
        <p:spPr>
          <a:xfrm>
            <a:off x="365759" y="393894"/>
            <a:ext cx="11296357" cy="6302327"/>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cross section of the stream at the gauging site is divided into elemental strips of equal width </a:t>
            </a:r>
            <a:r>
              <a:rPr lang="en-US" sz="2400" i="1" dirty="0">
                <a:latin typeface="Arial" panose="020B0604020202020204" pitchFamily="34" charset="0"/>
                <a:cs typeface="Arial" panose="020B0604020202020204" pitchFamily="34" charset="0"/>
              </a:rPr>
              <a:t>b </a:t>
            </a:r>
            <a:r>
              <a:rPr lang="en-US" sz="2400" dirty="0">
                <a:latin typeface="Arial" panose="020B0604020202020204" pitchFamily="34" charset="0"/>
                <a:cs typeface="Arial" panose="020B0604020202020204" pitchFamily="34" charset="0"/>
              </a:rPr>
              <a:t>and the current meter is lowered to a depth of 0.6 </a:t>
            </a:r>
            <a:r>
              <a:rPr lang="en-US" sz="2400" i="1" dirty="0">
                <a:latin typeface="Arial" panose="020B0604020202020204" pitchFamily="34" charset="0"/>
                <a:cs typeface="Arial" panose="020B0604020202020204" pitchFamily="34" charset="0"/>
              </a:rPr>
              <a:t>d </a:t>
            </a:r>
            <a:r>
              <a:rPr lang="en-US" sz="2400" dirty="0">
                <a:latin typeface="Arial" panose="020B0604020202020204" pitchFamily="34" charset="0"/>
                <a:cs typeface="Arial" panose="020B0604020202020204" pitchFamily="34" charset="0"/>
              </a:rPr>
              <a:t>below water surface in shallow depths (one-point method) and to depths of 0.2</a:t>
            </a:r>
            <a:r>
              <a:rPr lang="en-US" sz="2400" i="1" dirty="0">
                <a:latin typeface="Arial" panose="020B0604020202020204" pitchFamily="34" charset="0"/>
                <a:cs typeface="Arial" panose="020B0604020202020204" pitchFamily="34" charset="0"/>
              </a:rPr>
              <a:t>d </a:t>
            </a:r>
            <a:r>
              <a:rPr lang="en-US" sz="2400" dirty="0">
                <a:latin typeface="Arial" panose="020B0604020202020204" pitchFamily="34" charset="0"/>
                <a:cs typeface="Arial" panose="020B0604020202020204" pitchFamily="34" charset="0"/>
              </a:rPr>
              <a:t>and 0.8</a:t>
            </a:r>
            <a:r>
              <a:rPr lang="en-US" sz="2400" i="1" dirty="0">
                <a:latin typeface="Arial" panose="020B0604020202020204" pitchFamily="34" charset="0"/>
                <a:cs typeface="Arial" panose="020B0604020202020204" pitchFamily="34" charset="0"/>
              </a:rPr>
              <a:t>d </a:t>
            </a:r>
            <a:r>
              <a:rPr lang="en-US" sz="2400" dirty="0">
                <a:latin typeface="Arial" panose="020B0604020202020204" pitchFamily="34" charset="0"/>
                <a:cs typeface="Arial" panose="020B0604020202020204" pitchFamily="34" charset="0"/>
              </a:rPr>
              <a:t>(two-points method) in deep waters, at the center of each strip</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the mean velocity is taken as that at 0.6</a:t>
            </a:r>
            <a:r>
              <a:rPr lang="en-US" i="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below water surface in shallow water (one-point method), and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the average of the velocities at 0.2</a:t>
            </a:r>
            <a:r>
              <a:rPr lang="en-US" i="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and 0.8</a:t>
            </a:r>
            <a:r>
              <a:rPr lang="en-US" i="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below the water surface (two-point method) in deep waters</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discharge in each elemental strip is determined and the discharge in the stream is the sum of the discharges in all the elemental strips.</a:t>
            </a:r>
          </a:p>
        </p:txBody>
      </p:sp>
    </p:spTree>
    <p:extLst>
      <p:ext uri="{BB962C8B-B14F-4D97-AF65-F5344CB8AC3E}">
        <p14:creationId xmlns:p14="http://schemas.microsoft.com/office/powerpoint/2010/main" val="186688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aging">
            <a:extLst>
              <a:ext uri="{FF2B5EF4-FFF2-40B4-BE49-F238E27FC236}">
                <a16:creationId xmlns:a16="http://schemas.microsoft.com/office/drawing/2014/main" id="{A8D1CBAF-7DA3-4CFA-AACF-8BCE744E63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474" y="506437"/>
            <a:ext cx="7613435" cy="543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7265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405D242-23A9-448C-AEF4-3953B4DCBF67}"/>
              </a:ext>
            </a:extLst>
          </p:cNvPr>
          <p:cNvPicPr>
            <a:picLocks noGrp="1" noChangeAspect="1"/>
          </p:cNvPicPr>
          <p:nvPr>
            <p:ph idx="1"/>
          </p:nvPr>
        </p:nvPicPr>
        <p:blipFill>
          <a:blip r:embed="rId2"/>
          <a:stretch>
            <a:fillRect/>
          </a:stretch>
        </p:blipFill>
        <p:spPr>
          <a:xfrm>
            <a:off x="309490" y="407963"/>
            <a:ext cx="11183816" cy="5500468"/>
          </a:xfrm>
          <a:prstGeom prst="rect">
            <a:avLst/>
          </a:prstGeom>
        </p:spPr>
      </p:pic>
      <p:sp>
        <p:nvSpPr>
          <p:cNvPr id="5" name="Rectangle 4">
            <a:extLst>
              <a:ext uri="{FF2B5EF4-FFF2-40B4-BE49-F238E27FC236}">
                <a16:creationId xmlns:a16="http://schemas.microsoft.com/office/drawing/2014/main" id="{F7CA41A0-6D56-4E69-A86F-D69339DB6844}"/>
              </a:ext>
            </a:extLst>
          </p:cNvPr>
          <p:cNvSpPr/>
          <p:nvPr/>
        </p:nvSpPr>
        <p:spPr>
          <a:xfrm>
            <a:off x="4399339" y="5908431"/>
            <a:ext cx="3786614" cy="523220"/>
          </a:xfrm>
          <a:prstGeom prst="rect">
            <a:avLst/>
          </a:prstGeom>
        </p:spPr>
        <p:txBody>
          <a:bodyPr wrap="none">
            <a:spAutoFit/>
          </a:bodyPr>
          <a:lstStyle/>
          <a:p>
            <a:r>
              <a:rPr lang="en-US" sz="2800" dirty="0">
                <a:latin typeface="Arial" panose="020B0604020202020204" pitchFamily="34" charset="0"/>
              </a:rPr>
              <a:t>Current meter gauging</a:t>
            </a:r>
            <a:endParaRPr lang="en-US" sz="2800" dirty="0"/>
          </a:p>
        </p:txBody>
      </p:sp>
    </p:spTree>
    <p:extLst>
      <p:ext uri="{BB962C8B-B14F-4D97-AF65-F5344CB8AC3E}">
        <p14:creationId xmlns:p14="http://schemas.microsoft.com/office/powerpoint/2010/main" val="36817364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E015F0-4EE1-4174-BBBF-92E3AC49D38E}"/>
              </a:ext>
            </a:extLst>
          </p:cNvPr>
          <p:cNvSpPr>
            <a:spLocks noGrp="1"/>
          </p:cNvSpPr>
          <p:nvPr>
            <p:ph idx="1"/>
          </p:nvPr>
        </p:nvSpPr>
        <p:spPr>
          <a:xfrm>
            <a:off x="337625" y="126609"/>
            <a:ext cx="11619913" cy="6731391"/>
          </a:xfrm>
        </p:spPr>
        <p:txBody>
          <a:bodyPr/>
          <a:lstStyle/>
          <a:p>
            <a:pPr marL="514350" indent="-514350" algn="just">
              <a:lnSpc>
                <a:spcPct val="150000"/>
              </a:lnSpc>
              <a:buFont typeface="+mj-lt"/>
              <a:buAutoNum type="romanUcPeriod"/>
            </a:pPr>
            <a:r>
              <a:rPr lang="en-US" sz="2400" i="1" dirty="0">
                <a:latin typeface="Arial" panose="020B0604020202020204" pitchFamily="34" charset="0"/>
                <a:cs typeface="Arial" panose="020B0604020202020204" pitchFamily="34" charset="0"/>
              </a:rPr>
              <a:t>Mid-section method</a:t>
            </a:r>
            <a:r>
              <a:rPr lang="en-US" sz="2400" dirty="0">
                <a:latin typeface="Arial" panose="020B0604020202020204" pitchFamily="34" charset="0"/>
                <a:cs typeface="Arial" panose="020B0604020202020204" pitchFamily="34" charset="0"/>
              </a:rPr>
              <a:t>. In this method, the vertical in which the velocity measurements are made (by one-point or two-points method) is taken as the middle of the strip, and the water depth (</a:t>
            </a:r>
            <a:r>
              <a:rPr lang="en-US" sz="2400" i="1"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in the vertical (determined by sounding) is taken as the mean depth of the strip</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If </a:t>
            </a:r>
            <a:r>
              <a:rPr lang="en-US" i="1" dirty="0">
                <a:latin typeface="Arial" panose="020B0604020202020204" pitchFamily="34" charset="0"/>
                <a:cs typeface="Arial" panose="020B0604020202020204" pitchFamily="34" charset="0"/>
              </a:rPr>
              <a:t>b </a:t>
            </a:r>
            <a:r>
              <a:rPr lang="en-US" dirty="0">
                <a:latin typeface="Arial" panose="020B0604020202020204" pitchFamily="34" charset="0"/>
                <a:cs typeface="Arial" panose="020B0604020202020204" pitchFamily="34" charset="0"/>
              </a:rPr>
              <a:t>is the width of strip (usually same for all strips) then the discharge in the elemental strip is given by:</a:t>
            </a:r>
          </a:p>
          <a:p>
            <a:endParaRPr lang="en-US" dirty="0"/>
          </a:p>
        </p:txBody>
      </p:sp>
      <p:pic>
        <p:nvPicPr>
          <p:cNvPr id="4" name="Picture 3">
            <a:extLst>
              <a:ext uri="{FF2B5EF4-FFF2-40B4-BE49-F238E27FC236}">
                <a16:creationId xmlns:a16="http://schemas.microsoft.com/office/drawing/2014/main" id="{C7A16BB7-50D0-407C-8EF6-587C93468704}"/>
              </a:ext>
            </a:extLst>
          </p:cNvPr>
          <p:cNvPicPr>
            <a:picLocks noChangeAspect="1"/>
          </p:cNvPicPr>
          <p:nvPr/>
        </p:nvPicPr>
        <p:blipFill>
          <a:blip r:embed="rId2"/>
          <a:stretch>
            <a:fillRect/>
          </a:stretch>
        </p:blipFill>
        <p:spPr>
          <a:xfrm>
            <a:off x="5236480" y="3188220"/>
            <a:ext cx="6488890" cy="1803231"/>
          </a:xfrm>
          <a:prstGeom prst="rect">
            <a:avLst/>
          </a:prstGeom>
        </p:spPr>
      </p:pic>
      <p:sp>
        <p:nvSpPr>
          <p:cNvPr id="5" name="Rectangle 4">
            <a:extLst>
              <a:ext uri="{FF2B5EF4-FFF2-40B4-BE49-F238E27FC236}">
                <a16:creationId xmlns:a16="http://schemas.microsoft.com/office/drawing/2014/main" id="{0E90B27E-BB16-4821-805B-196A8426764E}"/>
              </a:ext>
            </a:extLst>
          </p:cNvPr>
          <p:cNvSpPr/>
          <p:nvPr/>
        </p:nvSpPr>
        <p:spPr>
          <a:xfrm>
            <a:off x="466630" y="4760618"/>
            <a:ext cx="4235278" cy="46166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stream discharge, </a:t>
            </a:r>
            <a:r>
              <a:rPr lang="en-US" sz="2400" i="1" dirty="0">
                <a:latin typeface="Arial" panose="020B0604020202020204" pitchFamily="34" charset="0"/>
                <a:cs typeface="Arial" panose="020B0604020202020204" pitchFamily="34" charset="0"/>
              </a:rPr>
              <a:t>Q </a:t>
            </a:r>
            <a:r>
              <a:rPr lang="en-US" sz="2400" dirty="0">
                <a:latin typeface="Arial" panose="020B0604020202020204" pitchFamily="34" charset="0"/>
                <a:cs typeface="Arial" panose="020B0604020202020204" pitchFamily="34" charset="0"/>
              </a:rPr>
              <a:t>= ∑</a:t>
            </a:r>
            <a:r>
              <a:rPr lang="el-GR" sz="2400" dirty="0">
                <a:latin typeface="Arial" panose="020B0604020202020204" pitchFamily="34" charset="0"/>
                <a:cs typeface="Arial" panose="020B0604020202020204" pitchFamily="34" charset="0"/>
              </a:rPr>
              <a:t> Δ</a:t>
            </a:r>
            <a:r>
              <a:rPr lang="en-US" sz="2400" i="1" dirty="0">
                <a:latin typeface="Arial" panose="020B0604020202020204" pitchFamily="34" charset="0"/>
                <a:cs typeface="Arial" panose="020B0604020202020204" pitchFamily="34" charset="0"/>
              </a:rPr>
              <a:t>Q</a:t>
            </a:r>
            <a:endParaRPr lang="en-US"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EF85F06-83C0-43C6-96CB-4C9D87859511}"/>
              </a:ext>
            </a:extLst>
          </p:cNvPr>
          <p:cNvSpPr/>
          <p:nvPr/>
        </p:nvSpPr>
        <p:spPr>
          <a:xfrm>
            <a:off x="337626" y="5474217"/>
            <a:ext cx="11516749" cy="1131848"/>
          </a:xfrm>
          <a:prstGeom prst="rect">
            <a:avLst/>
          </a:prstGeom>
        </p:spPr>
        <p:txBody>
          <a:bodyPr wrap="square">
            <a:spAutoFit/>
          </a:bodyPr>
          <a:lstStyle/>
          <a:p>
            <a:pPr algn="just">
              <a:lnSpc>
                <a:spcPct val="150000"/>
              </a:lnSpc>
            </a:pPr>
            <a:r>
              <a:rPr lang="en-US" sz="2400" dirty="0">
                <a:latin typeface="Arial" panose="020B0604020202020204" pitchFamily="34" charset="0"/>
                <a:cs typeface="Arial" panose="020B0604020202020204" pitchFamily="34" charset="0"/>
              </a:rPr>
              <a:t>In this method, the discharge in the two-triangular bits near the ends are not included in the discharge computation</a:t>
            </a:r>
          </a:p>
        </p:txBody>
      </p:sp>
    </p:spTree>
    <p:extLst>
      <p:ext uri="{BB962C8B-B14F-4D97-AF65-F5344CB8AC3E}">
        <p14:creationId xmlns:p14="http://schemas.microsoft.com/office/powerpoint/2010/main" val="1061552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4CC9371-F310-480E-ABD0-E39664B39A59}"/>
              </a:ext>
            </a:extLst>
          </p:cNvPr>
          <p:cNvPicPr>
            <a:picLocks noGrp="1" noChangeAspect="1"/>
          </p:cNvPicPr>
          <p:nvPr>
            <p:ph idx="1"/>
          </p:nvPr>
        </p:nvPicPr>
        <p:blipFill>
          <a:blip r:embed="rId2"/>
          <a:stretch>
            <a:fillRect/>
          </a:stretch>
        </p:blipFill>
        <p:spPr>
          <a:xfrm>
            <a:off x="633046" y="337625"/>
            <a:ext cx="11029071" cy="6217920"/>
          </a:xfrm>
          <a:prstGeom prst="rect">
            <a:avLst/>
          </a:prstGeom>
        </p:spPr>
      </p:pic>
    </p:spTree>
    <p:extLst>
      <p:ext uri="{BB962C8B-B14F-4D97-AF65-F5344CB8AC3E}">
        <p14:creationId xmlns:p14="http://schemas.microsoft.com/office/powerpoint/2010/main" val="377305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C300BB-A9BB-4D2A-97BF-155B6F9E5938}"/>
              </a:ext>
            </a:extLst>
          </p:cNvPr>
          <p:cNvSpPr>
            <a:spLocks noGrp="1"/>
          </p:cNvSpPr>
          <p:nvPr>
            <p:ph idx="1"/>
          </p:nvPr>
        </p:nvSpPr>
        <p:spPr>
          <a:xfrm>
            <a:off x="323557" y="182880"/>
            <a:ext cx="11535508" cy="6675120"/>
          </a:xfrm>
        </p:spPr>
        <p:txBody>
          <a:bodyPr>
            <a:normAutofit/>
          </a:bodyPr>
          <a:lstStyle/>
          <a:p>
            <a:pPr marL="571500" indent="-571500" algn="just">
              <a:lnSpc>
                <a:spcPct val="150000"/>
              </a:lnSpc>
              <a:buFont typeface="+mj-lt"/>
              <a:buAutoNum type="romanUcPeriod" startAt="2"/>
            </a:pPr>
            <a:r>
              <a:rPr lang="en-US" sz="2400" i="1" dirty="0">
                <a:latin typeface="Arial" panose="020B0604020202020204" pitchFamily="34" charset="0"/>
                <a:cs typeface="Arial" panose="020B0604020202020204" pitchFamily="34" charset="0"/>
              </a:rPr>
              <a:t>Mean-section method</a:t>
            </a:r>
            <a:r>
              <a:rPr lang="en-US" sz="2400" dirty="0">
                <a:latin typeface="Arial" panose="020B0604020202020204" pitchFamily="34" charset="0"/>
                <a:cs typeface="Arial" panose="020B0604020202020204" pitchFamily="34" charset="0"/>
              </a:rPr>
              <a:t>.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In this method, the elemental strip is taken between two verticals and the mean depth is taken as the average of the depths in the two verticals (determined by sounding).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width of the strip is distance </a:t>
            </a:r>
            <a:r>
              <a:rPr lang="en-US" i="1" dirty="0">
                <a:latin typeface="Arial" panose="020B0604020202020204" pitchFamily="34" charset="0"/>
                <a:cs typeface="Arial" panose="020B0604020202020204" pitchFamily="34" charset="0"/>
              </a:rPr>
              <a:t>b </a:t>
            </a:r>
            <a:r>
              <a:rPr lang="en-US" dirty="0">
                <a:latin typeface="Arial" panose="020B0604020202020204" pitchFamily="34" charset="0"/>
                <a:cs typeface="Arial" panose="020B0604020202020204" pitchFamily="34" charset="0"/>
              </a:rPr>
              <a:t>between the two verticals.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velocity in the strip is taken as the average of the mean velocity determined in the two verticals (by one-point or two-points method)</a:t>
            </a:r>
          </a:p>
        </p:txBody>
      </p:sp>
    </p:spTree>
    <p:extLst>
      <p:ext uri="{BB962C8B-B14F-4D97-AF65-F5344CB8AC3E}">
        <p14:creationId xmlns:p14="http://schemas.microsoft.com/office/powerpoint/2010/main" val="2637987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8375E8-6311-45CE-8E28-1EE8CB704143}"/>
              </a:ext>
            </a:extLst>
          </p:cNvPr>
          <p:cNvSpPr>
            <a:spLocks noGrp="1"/>
          </p:cNvSpPr>
          <p:nvPr>
            <p:ph idx="1"/>
          </p:nvPr>
        </p:nvSpPr>
        <p:spPr>
          <a:xfrm>
            <a:off x="198783" y="437322"/>
            <a:ext cx="11701669" cy="6215269"/>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Yield of a Drainage Basin</a:t>
            </a:r>
          </a:p>
          <a:p>
            <a:pPr lvl="1" algn="just">
              <a:lnSpc>
                <a:spcPct val="150000"/>
              </a:lnSpc>
              <a:buFont typeface="Wingdings" panose="05000000000000000000" pitchFamily="2" charset="2"/>
              <a:buChar char="v"/>
            </a:pPr>
            <a:r>
              <a:rPr lang="en-US" b="1" dirty="0">
                <a:latin typeface="Arial" panose="020B0604020202020204" pitchFamily="34" charset="0"/>
                <a:cs typeface="Arial" panose="020B0604020202020204" pitchFamily="34" charset="0"/>
              </a:rPr>
              <a:t>Yield of a drainage basin </a:t>
            </a:r>
            <a:r>
              <a:rPr lang="en-US" dirty="0">
                <a:latin typeface="Arial" panose="020B0604020202020204" pitchFamily="34" charset="0"/>
                <a:cs typeface="Arial" panose="020B0604020202020204" pitchFamily="34" charset="0"/>
              </a:rPr>
              <a:t>is the same as runoff, with the only difference that it is expressed over long periods, while the runoff is expressed for short periods,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Thus, </a:t>
            </a:r>
            <a:r>
              <a:rPr lang="en-US" b="1" dirty="0">
                <a:latin typeface="Arial" panose="020B0604020202020204" pitchFamily="34" charset="0"/>
                <a:cs typeface="Arial" panose="020B0604020202020204" pitchFamily="34" charset="0"/>
              </a:rPr>
              <a:t>the yield </a:t>
            </a:r>
            <a:r>
              <a:rPr lang="en-US" dirty="0">
                <a:latin typeface="Arial" panose="020B0604020202020204" pitchFamily="34" charset="0"/>
                <a:cs typeface="Arial" panose="020B0604020202020204" pitchFamily="34" charset="0"/>
              </a:rPr>
              <a:t>= the total volume of water flowing per year, such as </a:t>
            </a:r>
            <a:r>
              <a:rPr lang="en-US" dirty="0" err="1">
                <a:latin typeface="Arial" panose="020B0604020202020204" pitchFamily="34" charset="0"/>
                <a:cs typeface="Arial" panose="020B0604020202020204" pitchFamily="34" charset="0"/>
              </a:rPr>
              <a:t>Mcum</a:t>
            </a:r>
            <a:r>
              <a:rPr lang="en-US" dirty="0">
                <a:latin typeface="Arial" panose="020B0604020202020204" pitchFamily="34" charset="0"/>
                <a:cs typeface="Arial" panose="020B0604020202020204" pitchFamily="34" charset="0"/>
              </a:rPr>
              <a:t>/year;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while the </a:t>
            </a:r>
            <a:r>
              <a:rPr lang="en-US" b="1" dirty="0">
                <a:latin typeface="Arial" panose="020B0604020202020204" pitchFamily="34" charset="0"/>
                <a:cs typeface="Arial" panose="020B0604020202020204" pitchFamily="34" charset="0"/>
              </a:rPr>
              <a:t>runoff </a:t>
            </a:r>
            <a:r>
              <a:rPr lang="en-US" dirty="0">
                <a:latin typeface="Arial" panose="020B0604020202020204" pitchFamily="34" charset="0"/>
                <a:cs typeface="Arial" panose="020B0604020202020204" pitchFamily="34" charset="0"/>
              </a:rPr>
              <a:t>is the instantaneous rate expressed as volume of water flowing at a given section of the river in one second or one hour, such as in m</a:t>
            </a:r>
            <a:r>
              <a:rPr lang="en-US" baseline="30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/s or m</a:t>
            </a:r>
            <a:r>
              <a:rPr lang="en-US" baseline="30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/hr.</a:t>
            </a:r>
          </a:p>
        </p:txBody>
      </p:sp>
    </p:spTree>
    <p:extLst>
      <p:ext uri="{BB962C8B-B14F-4D97-AF65-F5344CB8AC3E}">
        <p14:creationId xmlns:p14="http://schemas.microsoft.com/office/powerpoint/2010/main" val="530657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CD530B3-4B67-4AB1-9D3F-6152489A917C}"/>
              </a:ext>
            </a:extLst>
          </p:cNvPr>
          <p:cNvPicPr>
            <a:picLocks noGrp="1" noChangeAspect="1"/>
          </p:cNvPicPr>
          <p:nvPr>
            <p:ph idx="1"/>
          </p:nvPr>
        </p:nvPicPr>
        <p:blipFill>
          <a:blip r:embed="rId2"/>
          <a:stretch>
            <a:fillRect/>
          </a:stretch>
        </p:blipFill>
        <p:spPr>
          <a:xfrm>
            <a:off x="2605772" y="1705708"/>
            <a:ext cx="7199409" cy="3446584"/>
          </a:xfrm>
          <a:prstGeom prst="rect">
            <a:avLst/>
          </a:prstGeom>
        </p:spPr>
      </p:pic>
      <p:sp>
        <p:nvSpPr>
          <p:cNvPr id="5" name="Rectangle 4">
            <a:extLst>
              <a:ext uri="{FF2B5EF4-FFF2-40B4-BE49-F238E27FC236}">
                <a16:creationId xmlns:a16="http://schemas.microsoft.com/office/drawing/2014/main" id="{F1482480-0B7F-4A5C-902D-39D669B862B8}"/>
              </a:ext>
            </a:extLst>
          </p:cNvPr>
          <p:cNvSpPr/>
          <p:nvPr/>
        </p:nvSpPr>
        <p:spPr>
          <a:xfrm>
            <a:off x="464234" y="5489916"/>
            <a:ext cx="11493303" cy="1131848"/>
          </a:xfrm>
          <a:prstGeom prst="rect">
            <a:avLst/>
          </a:prstGeom>
        </p:spPr>
        <p:txBody>
          <a:bodyPr wrap="square">
            <a:spAutoFit/>
          </a:bodyPr>
          <a:lstStyle/>
          <a:p>
            <a:pPr algn="just">
              <a:lnSpc>
                <a:spcPct val="150000"/>
              </a:lnSpc>
            </a:pPr>
            <a:r>
              <a:rPr lang="en-US" sz="2400" dirty="0">
                <a:latin typeface="Arial" panose="020B0604020202020204" pitchFamily="34" charset="0"/>
                <a:cs typeface="Arial" panose="020B0604020202020204" pitchFamily="34" charset="0"/>
              </a:rPr>
              <a:t>The mean section method is considered to be slightly more accurate, but the mid-section method is faster and is generally used.</a:t>
            </a:r>
          </a:p>
        </p:txBody>
      </p:sp>
      <p:sp>
        <p:nvSpPr>
          <p:cNvPr id="6" name="Rectangle 5">
            <a:extLst>
              <a:ext uri="{FF2B5EF4-FFF2-40B4-BE49-F238E27FC236}">
                <a16:creationId xmlns:a16="http://schemas.microsoft.com/office/drawing/2014/main" id="{352159F8-A0F5-43FB-8D03-FB03D5D04FB2}"/>
              </a:ext>
            </a:extLst>
          </p:cNvPr>
          <p:cNvSpPr/>
          <p:nvPr/>
        </p:nvSpPr>
        <p:spPr>
          <a:xfrm>
            <a:off x="787791" y="641811"/>
            <a:ext cx="7624689" cy="46166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The discharge in the elemental strip is given by</a:t>
            </a:r>
          </a:p>
        </p:txBody>
      </p:sp>
    </p:spTree>
    <p:extLst>
      <p:ext uri="{BB962C8B-B14F-4D97-AF65-F5344CB8AC3E}">
        <p14:creationId xmlns:p14="http://schemas.microsoft.com/office/powerpoint/2010/main" val="589103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E59DF99-E513-46D4-AED3-4DFD450C29B2}"/>
              </a:ext>
            </a:extLst>
          </p:cNvPr>
          <p:cNvPicPr>
            <a:picLocks noGrp="1" noChangeAspect="1"/>
          </p:cNvPicPr>
          <p:nvPr>
            <p:ph idx="1"/>
          </p:nvPr>
        </p:nvPicPr>
        <p:blipFill>
          <a:blip r:embed="rId2"/>
          <a:stretch>
            <a:fillRect/>
          </a:stretch>
        </p:blipFill>
        <p:spPr>
          <a:xfrm>
            <a:off x="1575582" y="717452"/>
            <a:ext cx="10114670" cy="5500468"/>
          </a:xfrm>
          <a:prstGeom prst="rect">
            <a:avLst/>
          </a:prstGeom>
        </p:spPr>
      </p:pic>
    </p:spTree>
    <p:extLst>
      <p:ext uri="{BB962C8B-B14F-4D97-AF65-F5344CB8AC3E}">
        <p14:creationId xmlns:p14="http://schemas.microsoft.com/office/powerpoint/2010/main" val="1518613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C6A58F-643A-47AC-963E-A299E3C017D8}"/>
              </a:ext>
            </a:extLst>
          </p:cNvPr>
          <p:cNvSpPr>
            <a:spLocks noGrp="1"/>
          </p:cNvSpPr>
          <p:nvPr>
            <p:ph idx="1"/>
          </p:nvPr>
        </p:nvSpPr>
        <p:spPr>
          <a:xfrm>
            <a:off x="251791" y="185530"/>
            <a:ext cx="11648661" cy="6672470"/>
          </a:xfrm>
        </p:spPr>
        <p:txBody>
          <a:bodyPr>
            <a:normAutofit lnSpcReduction="10000"/>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Constituents of Surface Runoff</a:t>
            </a:r>
            <a:endParaRPr lang="en-US" sz="2400" dirty="0">
              <a:latin typeface="Arial" panose="020B0604020202020204" pitchFamily="34" charset="0"/>
              <a:cs typeface="Arial" panose="020B0604020202020204" pitchFamily="34" charset="0"/>
            </a:endParaRP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Surface runoff is the water that reaches the stream channel without first percolating down to the water table this may be divided into two parts:</a:t>
            </a:r>
          </a:p>
          <a:p>
            <a:pPr lvl="2" algn="just">
              <a:lnSpc>
                <a:spcPct val="150000"/>
              </a:lnSpc>
              <a:buFont typeface="Wingdings" panose="05000000000000000000" pitchFamily="2" charset="2"/>
              <a:buChar char="Ø"/>
            </a:pPr>
            <a:r>
              <a:rPr lang="en-US" sz="2400" b="1" i="1" dirty="0">
                <a:latin typeface="Arial" panose="020B0604020202020204" pitchFamily="34" charset="0"/>
                <a:cs typeface="Arial" panose="020B0604020202020204" pitchFamily="34" charset="0"/>
              </a:rPr>
              <a:t>True surface runoff = </a:t>
            </a:r>
            <a:r>
              <a:rPr lang="en-US" sz="2400" dirty="0">
                <a:latin typeface="Arial" panose="020B0604020202020204" pitchFamily="34" charset="0"/>
                <a:cs typeface="Arial" panose="020B0604020202020204" pitchFamily="34" charset="0"/>
              </a:rPr>
              <a:t>Water flows directly over the ground surface.</a:t>
            </a:r>
          </a:p>
          <a:p>
            <a:pPr lvl="2" algn="just">
              <a:lnSpc>
                <a:spcPct val="150000"/>
              </a:lnSpc>
              <a:buFont typeface="Wingdings" panose="05000000000000000000" pitchFamily="2" charset="2"/>
              <a:buChar char="Ø"/>
            </a:pPr>
            <a:r>
              <a:rPr lang="en-US" sz="2400" b="1" dirty="0">
                <a:latin typeface="Arial" panose="020B0604020202020204" pitchFamily="34" charset="0"/>
                <a:cs typeface="Arial" panose="020B0604020202020204" pitchFamily="34" charset="0"/>
              </a:rPr>
              <a:t>sub-surface runoff/stream flow = </a:t>
            </a:r>
            <a:r>
              <a:rPr lang="en-US" sz="2400" dirty="0">
                <a:latin typeface="Arial" panose="020B0604020202020204" pitchFamily="34" charset="0"/>
                <a:cs typeface="Arial" panose="020B0604020202020204" pitchFamily="34" charset="0"/>
              </a:rPr>
              <a:t>A part of the water that infiltrates through the soil moves laterally and before joining the water tables joins the river channel. </a:t>
            </a:r>
          </a:p>
          <a:p>
            <a:pPr lvl="3" algn="just">
              <a:lnSpc>
                <a:spcPct val="150000"/>
              </a:lnSpc>
              <a:buFont typeface="Wingdings" panose="05000000000000000000" pitchFamily="2" charset="2"/>
              <a:buChar char="ü"/>
            </a:pPr>
            <a:r>
              <a:rPr lang="en-US" sz="2400" dirty="0">
                <a:latin typeface="Arial" panose="020B0604020202020204" pitchFamily="34" charset="0"/>
                <a:cs typeface="Arial" panose="020B0604020202020204" pitchFamily="34" charset="0"/>
              </a:rPr>
              <a:t>Since it reaches the stream so quickly that it is difficult to distinguish it from true surface runoff and the ground water flow is often time long delayed before it reaches the stream. </a:t>
            </a:r>
          </a:p>
          <a:p>
            <a:pPr lvl="3" algn="just">
              <a:lnSpc>
                <a:spcPct val="150000"/>
              </a:lnSpc>
              <a:buFont typeface="Wingdings" panose="05000000000000000000" pitchFamily="2" charset="2"/>
              <a:buChar char="ü"/>
            </a:pPr>
            <a:r>
              <a:rPr lang="en-US" sz="2400" dirty="0">
                <a:latin typeface="Arial" panose="020B0604020202020204" pitchFamily="34" charset="0"/>
                <a:cs typeface="Arial" panose="020B0604020202020204" pitchFamily="34" charset="0"/>
              </a:rPr>
              <a:t>For this reason, sub-surface runoff is always treated as a part of surface runoff.</a:t>
            </a:r>
          </a:p>
          <a:p>
            <a:endParaRPr lang="en-US" dirty="0"/>
          </a:p>
        </p:txBody>
      </p:sp>
    </p:spTree>
    <p:extLst>
      <p:ext uri="{BB962C8B-B14F-4D97-AF65-F5344CB8AC3E}">
        <p14:creationId xmlns:p14="http://schemas.microsoft.com/office/powerpoint/2010/main" val="3132653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FEA18B3-9817-47F6-B1DD-37BC803FC617}"/>
              </a:ext>
            </a:extLst>
          </p:cNvPr>
          <p:cNvSpPr>
            <a:spLocks noGrp="1"/>
          </p:cNvSpPr>
          <p:nvPr>
            <p:ph idx="1"/>
          </p:nvPr>
        </p:nvSpPr>
        <p:spPr>
          <a:xfrm>
            <a:off x="238540" y="212035"/>
            <a:ext cx="5632174" cy="6440556"/>
          </a:xfrm>
        </p:spPr>
        <p:txBody>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Constituents of Runoff</a:t>
            </a:r>
            <a:endParaRPr lang="en-US" sz="2400" dirty="0">
              <a:latin typeface="Arial" panose="020B0604020202020204" pitchFamily="34" charset="0"/>
              <a:cs typeface="Arial" panose="020B0604020202020204" pitchFamily="34" charset="0"/>
            </a:endParaRP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runoff of a river stream consists of the following three constituents:</a:t>
            </a:r>
          </a:p>
          <a:p>
            <a:pPr lvl="2" algn="just">
              <a:lnSpc>
                <a:spcPct val="150000"/>
              </a:lnSpc>
              <a:buFont typeface="Wingdings" panose="05000000000000000000" pitchFamily="2" charset="2"/>
              <a:buChar char="Ø"/>
            </a:pPr>
            <a:r>
              <a:rPr lang="en-US" sz="2400" i="1" dirty="0">
                <a:latin typeface="Arial" panose="020B0604020202020204" pitchFamily="34" charset="0"/>
                <a:cs typeface="Arial" panose="020B0604020202020204" pitchFamily="34" charset="0"/>
              </a:rPr>
              <a:t>Direct precipitation</a:t>
            </a:r>
            <a:r>
              <a:rPr lang="en-US" sz="2400" dirty="0">
                <a:latin typeface="Arial" panose="020B0604020202020204" pitchFamily="34" charset="0"/>
                <a:cs typeface="Arial" panose="020B0604020202020204" pitchFamily="34" charset="0"/>
              </a:rPr>
              <a:t> over the surface of the stream.</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Surface runoff consisting of </a:t>
            </a:r>
            <a:r>
              <a:rPr lang="en-US" sz="2400" i="1" dirty="0">
                <a:latin typeface="Arial" panose="020B0604020202020204" pitchFamily="34" charset="0"/>
                <a:cs typeface="Arial" panose="020B0604020202020204" pitchFamily="34" charset="0"/>
              </a:rPr>
              <a:t>true surface runoff</a:t>
            </a:r>
            <a:r>
              <a:rPr lang="en-US" sz="2400" dirty="0">
                <a:latin typeface="Arial" panose="020B0604020202020204" pitchFamily="34" charset="0"/>
                <a:cs typeface="Arial" panose="020B0604020202020204" pitchFamily="34" charset="0"/>
              </a:rPr>
              <a:t> and </a:t>
            </a:r>
            <a:r>
              <a:rPr lang="en-US" sz="2400" i="1" dirty="0">
                <a:latin typeface="Arial" panose="020B0604020202020204" pitchFamily="34" charset="0"/>
                <a:cs typeface="Arial" panose="020B0604020202020204" pitchFamily="34" charset="0"/>
              </a:rPr>
              <a:t>sub-surface stream flow</a:t>
            </a:r>
            <a:r>
              <a:rPr lang="en-US" sz="2400" dirty="0">
                <a:latin typeface="Arial" panose="020B0604020202020204" pitchFamily="34" charset="0"/>
                <a:cs typeface="Arial" panose="020B0604020202020204" pitchFamily="34" charset="0"/>
              </a:rPr>
              <a:t>.</a:t>
            </a:r>
          </a:p>
          <a:p>
            <a:pPr lvl="2" algn="just">
              <a:lnSpc>
                <a:spcPct val="150000"/>
              </a:lnSpc>
              <a:buFont typeface="Wingdings" panose="05000000000000000000" pitchFamily="2" charset="2"/>
              <a:buChar char="Ø"/>
            </a:pPr>
            <a:r>
              <a:rPr lang="en-US" sz="2400" i="1" dirty="0">
                <a:latin typeface="Arial" panose="020B0604020202020204" pitchFamily="34" charset="0"/>
                <a:cs typeface="Arial" panose="020B0604020202020204" pitchFamily="34" charset="0"/>
              </a:rPr>
              <a:t>Ground water inflow</a:t>
            </a:r>
            <a:r>
              <a:rPr lang="en-US" sz="2400" dirty="0">
                <a:latin typeface="Arial" panose="020B0604020202020204" pitchFamily="34" charset="0"/>
                <a:cs typeface="Arial" panose="020B0604020202020204" pitchFamily="34" charset="0"/>
              </a:rPr>
              <a:t>, popularity called </a:t>
            </a:r>
            <a:r>
              <a:rPr lang="en-US" sz="2400" b="1" i="1" dirty="0">
                <a:latin typeface="Arial" panose="020B0604020202020204" pitchFamily="34" charset="0"/>
                <a:cs typeface="Arial" panose="020B0604020202020204" pitchFamily="34" charset="0"/>
              </a:rPr>
              <a:t>base flow</a:t>
            </a:r>
            <a:r>
              <a:rPr lang="en-US" sz="2400" dirty="0">
                <a:latin typeface="Arial" panose="020B0604020202020204" pitchFamily="34" charset="0"/>
                <a:cs typeface="Arial" panose="020B0604020202020204" pitchFamily="34" charset="0"/>
              </a:rPr>
              <a:t>.</a:t>
            </a:r>
          </a:p>
          <a:p>
            <a:endParaRPr lang="en-US" dirty="0"/>
          </a:p>
        </p:txBody>
      </p:sp>
      <p:pic>
        <p:nvPicPr>
          <p:cNvPr id="7" name="Picture 6">
            <a:extLst>
              <a:ext uri="{FF2B5EF4-FFF2-40B4-BE49-F238E27FC236}">
                <a16:creationId xmlns:a16="http://schemas.microsoft.com/office/drawing/2014/main" id="{D3298607-6BB8-42FA-B8B1-7FBE4DAE30A5}"/>
              </a:ext>
            </a:extLst>
          </p:cNvPr>
          <p:cNvPicPr/>
          <p:nvPr/>
        </p:nvPicPr>
        <p:blipFill>
          <a:blip r:embed="rId2"/>
          <a:srcRect/>
          <a:stretch>
            <a:fillRect/>
          </a:stretch>
        </p:blipFill>
        <p:spPr bwMode="auto">
          <a:xfrm>
            <a:off x="6096001" y="675861"/>
            <a:ext cx="5857460" cy="3063323"/>
          </a:xfrm>
          <a:prstGeom prst="rect">
            <a:avLst/>
          </a:prstGeom>
          <a:noFill/>
          <a:ln w="9525">
            <a:noFill/>
            <a:miter lim="800000"/>
            <a:headEnd/>
            <a:tailEnd/>
          </a:ln>
        </p:spPr>
      </p:pic>
      <p:sp>
        <p:nvSpPr>
          <p:cNvPr id="8" name="Rectangle 7">
            <a:extLst>
              <a:ext uri="{FF2B5EF4-FFF2-40B4-BE49-F238E27FC236}">
                <a16:creationId xmlns:a16="http://schemas.microsoft.com/office/drawing/2014/main" id="{D6E39221-3736-4533-99ED-EF37D388E488}"/>
              </a:ext>
            </a:extLst>
          </p:cNvPr>
          <p:cNvSpPr/>
          <p:nvPr/>
        </p:nvSpPr>
        <p:spPr>
          <a:xfrm>
            <a:off x="5618981" y="4217472"/>
            <a:ext cx="6274538" cy="483017"/>
          </a:xfrm>
          <a:prstGeom prst="rect">
            <a:avLst/>
          </a:prstGeom>
        </p:spPr>
        <p:txBody>
          <a:bodyPr wrap="none">
            <a:spAutoFit/>
          </a:bodyPr>
          <a:lstStyle/>
          <a:p>
            <a:pPr marL="457200" marR="0" algn="ctr">
              <a:lnSpc>
                <a:spcPct val="115000"/>
              </a:lnSpc>
              <a:spcBef>
                <a:spcPts val="0"/>
              </a:spcBef>
              <a:spcAft>
                <a:spcPts val="0"/>
              </a:spcAft>
            </a:pPr>
            <a:r>
              <a:rPr lang="en-US" sz="2400" dirty="0">
                <a:latin typeface="Times New Roman" panose="02020603050405020304" pitchFamily="18" charset="0"/>
                <a:ea typeface="Times New Roman" panose="02020603050405020304" pitchFamily="18" charset="0"/>
              </a:rPr>
              <a:t>Constituents of Surface Runoff and of Runoff</a:t>
            </a:r>
          </a:p>
        </p:txBody>
      </p:sp>
    </p:spTree>
    <p:extLst>
      <p:ext uri="{BB962C8B-B14F-4D97-AF65-F5344CB8AC3E}">
        <p14:creationId xmlns:p14="http://schemas.microsoft.com/office/powerpoint/2010/main" val="1107287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B2672-8003-4EF0-856F-28934F62C424}"/>
              </a:ext>
            </a:extLst>
          </p:cNvPr>
          <p:cNvSpPr>
            <a:spLocks noGrp="1"/>
          </p:cNvSpPr>
          <p:nvPr>
            <p:ph idx="1"/>
          </p:nvPr>
        </p:nvSpPr>
        <p:spPr>
          <a:xfrm>
            <a:off x="238539" y="198783"/>
            <a:ext cx="11688418" cy="6427304"/>
          </a:xfrm>
        </p:spPr>
        <p:txBody>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a:t>
            </a:r>
            <a:r>
              <a:rPr lang="en-US" sz="2400" i="1" dirty="0">
                <a:latin typeface="Arial" panose="020B0604020202020204" pitchFamily="34" charset="0"/>
                <a:cs typeface="Arial" panose="020B0604020202020204" pitchFamily="34" charset="0"/>
              </a:rPr>
              <a:t>Direct precipitation</a:t>
            </a:r>
            <a:r>
              <a:rPr lang="en-US" sz="2400" dirty="0">
                <a:latin typeface="Arial" panose="020B0604020202020204" pitchFamily="34" charset="0"/>
                <a:cs typeface="Arial" panose="020B0604020202020204" pitchFamily="34" charset="0"/>
              </a:rPr>
              <a:t> provides a very small portion of the total flow that depends upon the lake area of the stream channel.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However; the evaporation from those water surfaces may nearly or more than balance the precipitation on them and therefore, be ignored.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Hence, the </a:t>
            </a:r>
            <a:r>
              <a:rPr lang="en-US" sz="2400" i="1" dirty="0">
                <a:latin typeface="Arial" panose="020B0604020202020204" pitchFamily="34" charset="0"/>
                <a:cs typeface="Arial" panose="020B0604020202020204" pitchFamily="34" charset="0"/>
              </a:rPr>
              <a:t>runoff</a:t>
            </a:r>
            <a:r>
              <a:rPr lang="en-US" sz="2400" dirty="0">
                <a:latin typeface="Arial" panose="020B0604020202020204" pitchFamily="34" charset="0"/>
                <a:cs typeface="Arial" panose="020B0604020202020204" pitchFamily="34" charset="0"/>
              </a:rPr>
              <a:t> of a river can be supposed to be consisting of </a:t>
            </a:r>
            <a:r>
              <a:rPr lang="en-US" sz="2400" i="1" dirty="0">
                <a:latin typeface="Arial" panose="020B0604020202020204" pitchFamily="34" charset="0"/>
                <a:cs typeface="Arial" panose="020B0604020202020204" pitchFamily="34" charset="0"/>
              </a:rPr>
              <a:t>surface runoff</a:t>
            </a:r>
            <a:r>
              <a:rPr lang="en-US" sz="2400" dirty="0">
                <a:latin typeface="Arial" panose="020B0604020202020204" pitchFamily="34" charset="0"/>
                <a:cs typeface="Arial" panose="020B0604020202020204" pitchFamily="34" charset="0"/>
              </a:rPr>
              <a:t> and </a:t>
            </a:r>
            <a:r>
              <a:rPr lang="en-US" sz="2400" i="1" dirty="0">
                <a:latin typeface="Arial" panose="020B0604020202020204" pitchFamily="34" charset="0"/>
                <a:cs typeface="Arial" panose="020B0604020202020204" pitchFamily="34" charset="0"/>
              </a:rPr>
              <a:t>ground water inflow</a:t>
            </a:r>
            <a:r>
              <a:rPr lang="en-US" sz="2400" dirty="0">
                <a:latin typeface="Arial" panose="020B0604020202020204" pitchFamily="34" charset="0"/>
                <a:cs typeface="Arial" panose="020B0604020202020204" pitchFamily="34" charset="0"/>
              </a:rPr>
              <a:t> only and it can write as:</a:t>
            </a:r>
          </a:p>
          <a:p>
            <a:pPr lvl="1" algn="just">
              <a:lnSpc>
                <a:spcPct val="150000"/>
              </a:lnSpc>
              <a:buFont typeface="Wingdings" panose="05000000000000000000" pitchFamily="2" charset="2"/>
              <a:buChar char="Ø"/>
            </a:pPr>
            <a:r>
              <a:rPr lang="en-US" b="1" i="1" dirty="0">
                <a:latin typeface="Arial" panose="020B0604020202020204" pitchFamily="34" charset="0"/>
                <a:cs typeface="Arial" panose="020B0604020202020204" pitchFamily="34" charset="0"/>
              </a:rPr>
              <a:t>Runoff = Surface runoff + Ground water inflow (i.e. Base flow)</a:t>
            </a:r>
            <a:endParaRPr lang="en-US" dirty="0">
              <a:latin typeface="Arial" panose="020B0604020202020204" pitchFamily="34" charset="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267633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F84591-7990-4085-9DA3-974BDD4F22C4}"/>
              </a:ext>
            </a:extLst>
          </p:cNvPr>
          <p:cNvSpPr>
            <a:spLocks noGrp="1"/>
          </p:cNvSpPr>
          <p:nvPr>
            <p:ph idx="1"/>
          </p:nvPr>
        </p:nvSpPr>
        <p:spPr>
          <a:xfrm>
            <a:off x="212036" y="318052"/>
            <a:ext cx="6056242" cy="6268278"/>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Thus, total streamflow hydrographs are usually conceptualized as being composed of:</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Direct Runoff, which is composed of contributions from </a:t>
            </a:r>
            <a:r>
              <a:rPr lang="en-US" i="1" dirty="0">
                <a:latin typeface="Arial" panose="020B0604020202020204" pitchFamily="34" charset="0"/>
                <a:cs typeface="Arial" panose="020B0604020202020204" pitchFamily="34" charset="0"/>
              </a:rPr>
              <a:t>surface runoff including quick interflow</a:t>
            </a:r>
            <a:r>
              <a:rPr lang="en-US" dirty="0">
                <a:latin typeface="Arial" panose="020B0604020202020204" pitchFamily="34" charset="0"/>
                <a:cs typeface="Arial" panose="020B0604020202020204" pitchFamily="34" charset="0"/>
              </a:rPr>
              <a:t>.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Baseflow, which is composed of contributions from </a:t>
            </a:r>
            <a:r>
              <a:rPr lang="en-US" i="1" dirty="0">
                <a:latin typeface="Arial" panose="020B0604020202020204" pitchFamily="34" charset="0"/>
                <a:cs typeface="Arial" panose="020B0604020202020204" pitchFamily="34" charset="0"/>
              </a:rPr>
              <a:t>delayed</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groundwater flow</a:t>
            </a:r>
            <a:r>
              <a:rPr lang="en-US" dirty="0">
                <a:latin typeface="Arial" panose="020B0604020202020204" pitchFamily="34" charset="0"/>
                <a:cs typeface="Arial" panose="020B0604020202020204" pitchFamily="34" charset="0"/>
              </a:rPr>
              <a:t>.</a:t>
            </a:r>
          </a:p>
        </p:txBody>
      </p:sp>
      <p:pic>
        <p:nvPicPr>
          <p:cNvPr id="4" name="Picture 3">
            <a:extLst>
              <a:ext uri="{FF2B5EF4-FFF2-40B4-BE49-F238E27FC236}">
                <a16:creationId xmlns:a16="http://schemas.microsoft.com/office/drawing/2014/main" id="{01EAE6BC-E874-4388-BCA8-42C00B6D87C5}"/>
              </a:ext>
            </a:extLst>
          </p:cNvPr>
          <p:cNvPicPr>
            <a:picLocks noChangeAspect="1"/>
          </p:cNvPicPr>
          <p:nvPr/>
        </p:nvPicPr>
        <p:blipFill>
          <a:blip r:embed="rId2"/>
          <a:stretch>
            <a:fillRect/>
          </a:stretch>
        </p:blipFill>
        <p:spPr>
          <a:xfrm>
            <a:off x="6387548" y="318053"/>
            <a:ext cx="5592416" cy="4174434"/>
          </a:xfrm>
          <a:prstGeom prst="rect">
            <a:avLst/>
          </a:prstGeom>
        </p:spPr>
      </p:pic>
    </p:spTree>
    <p:extLst>
      <p:ext uri="{BB962C8B-B14F-4D97-AF65-F5344CB8AC3E}">
        <p14:creationId xmlns:p14="http://schemas.microsoft.com/office/powerpoint/2010/main" val="2982823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C97A-F036-499D-B65D-FCB50487C5E3}"/>
              </a:ext>
            </a:extLst>
          </p:cNvPr>
          <p:cNvSpPr>
            <a:spLocks noGrp="1"/>
          </p:cNvSpPr>
          <p:nvPr>
            <p:ph type="title"/>
          </p:nvPr>
        </p:nvSpPr>
        <p:spPr>
          <a:xfrm>
            <a:off x="838200" y="140677"/>
            <a:ext cx="10515600" cy="422031"/>
          </a:xfrm>
        </p:spPr>
        <p:txBody>
          <a:bodyPr>
            <a:normAutofit fontScale="90000"/>
          </a:bodyPr>
          <a:lstStyle/>
          <a:p>
            <a:r>
              <a:rPr lang="en-US" sz="2800" b="1" dirty="0">
                <a:latin typeface="Arial" panose="020B0604020202020204" pitchFamily="34" charset="0"/>
                <a:cs typeface="Arial" panose="020B0604020202020204" pitchFamily="34" charset="0"/>
              </a:rPr>
              <a:t>HYDROGRAPHS</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D13E830-E244-4462-88FE-9DF449C60D44}"/>
              </a:ext>
            </a:extLst>
          </p:cNvPr>
          <p:cNvSpPr>
            <a:spLocks noGrp="1"/>
          </p:cNvSpPr>
          <p:nvPr>
            <p:ph idx="1"/>
          </p:nvPr>
        </p:nvSpPr>
        <p:spPr>
          <a:xfrm>
            <a:off x="211015" y="681036"/>
            <a:ext cx="11774659" cy="6176964"/>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Components of hydrograph</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 </a:t>
            </a:r>
            <a:r>
              <a:rPr lang="en-US" i="1" dirty="0">
                <a:latin typeface="Arial" panose="020B0604020202020204" pitchFamily="34" charset="0"/>
                <a:cs typeface="Arial" panose="020B0604020202020204" pitchFamily="34" charset="0"/>
              </a:rPr>
              <a:t>hydrograph </a:t>
            </a:r>
            <a:r>
              <a:rPr lang="en-US" dirty="0">
                <a:latin typeface="Arial" panose="020B0604020202020204" pitchFamily="34" charset="0"/>
                <a:cs typeface="Arial" panose="020B0604020202020204" pitchFamily="34" charset="0"/>
              </a:rPr>
              <a:t>is a graph showing discharge versus time or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 A hydrograph is a plot of stream discharge as a function of time</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various components of a natural hydrograph are shown in the following figure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At the beginning, there is only base flow gradually depleting exponentially.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After the storm commences, the initial losses like interception and infiltration are met and then the surface flow begins.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hydrograph gradually rises and reaches its peak value after a time </a:t>
            </a:r>
            <a:r>
              <a:rPr lang="en-US" i="1" dirty="0" err="1">
                <a:latin typeface="Arial" panose="020B0604020202020204" pitchFamily="34" charset="0"/>
                <a:cs typeface="Arial" panose="020B0604020202020204" pitchFamily="34" charset="0"/>
              </a:rPr>
              <a:t>t</a:t>
            </a:r>
            <a:r>
              <a:rPr lang="en-US" i="1" baseline="-25000" dirty="0" err="1">
                <a:latin typeface="Arial" panose="020B0604020202020204" pitchFamily="34" charset="0"/>
                <a:cs typeface="Arial" panose="020B0604020202020204" pitchFamily="34" charset="0"/>
              </a:rPr>
              <a:t>p</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(called </a:t>
            </a:r>
            <a:r>
              <a:rPr lang="en-US" i="1" dirty="0">
                <a:latin typeface="Arial" panose="020B0604020202020204" pitchFamily="34" charset="0"/>
                <a:cs typeface="Arial" panose="020B0604020202020204" pitchFamily="34" charset="0"/>
              </a:rPr>
              <a:t>lag time </a:t>
            </a:r>
            <a:r>
              <a:rPr lang="en-US" dirty="0">
                <a:latin typeface="Arial" panose="020B0604020202020204" pitchFamily="34" charset="0"/>
                <a:cs typeface="Arial" panose="020B0604020202020204" pitchFamily="34" charset="0"/>
              </a:rPr>
              <a:t>or </a:t>
            </a:r>
            <a:r>
              <a:rPr lang="en-US" i="1" dirty="0">
                <a:latin typeface="Arial" panose="020B0604020202020204" pitchFamily="34" charset="0"/>
                <a:cs typeface="Arial" panose="020B0604020202020204" pitchFamily="34" charset="0"/>
              </a:rPr>
              <a:t>basin lag</a:t>
            </a:r>
            <a:r>
              <a:rPr lang="en-US" dirty="0">
                <a:latin typeface="Arial" panose="020B0604020202020204" pitchFamily="34" charset="0"/>
                <a:cs typeface="Arial" panose="020B0604020202020204" pitchFamily="34" charset="0"/>
              </a:rPr>
              <a:t>) measured from the centroid of the hyetograph of net rain.</a:t>
            </a:r>
          </a:p>
        </p:txBody>
      </p:sp>
    </p:spTree>
    <p:extLst>
      <p:ext uri="{BB962C8B-B14F-4D97-AF65-F5344CB8AC3E}">
        <p14:creationId xmlns:p14="http://schemas.microsoft.com/office/powerpoint/2010/main" val="588881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7966</TotalTime>
  <Words>2013</Words>
  <Application>Microsoft Office PowerPoint</Application>
  <PresentationFormat>Widescreen</PresentationFormat>
  <Paragraphs>166</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Courier New</vt:lpstr>
      <vt:lpstr>Times New Roman</vt:lpstr>
      <vt:lpstr>Wingdings</vt:lpstr>
      <vt:lpstr>Office Theme</vt:lpstr>
      <vt:lpstr>PowerPoint Presentation</vt:lpstr>
      <vt:lpstr>Definitions</vt:lpstr>
      <vt:lpstr>PowerPoint Presentation</vt:lpstr>
      <vt:lpstr>PowerPoint Presentation</vt:lpstr>
      <vt:lpstr>PowerPoint Presentation</vt:lpstr>
      <vt:lpstr>PowerPoint Presentation</vt:lpstr>
      <vt:lpstr>PowerPoint Presentation</vt:lpstr>
      <vt:lpstr>PowerPoint Presentation</vt:lpstr>
      <vt:lpstr>HYDROGRAPHS</vt:lpstr>
      <vt:lpstr>PowerPoint Presentation</vt:lpstr>
      <vt:lpstr>PowerPoint Presentation</vt:lpstr>
      <vt:lpstr>PowerPoint Presentation</vt:lpstr>
      <vt:lpstr>PowerPoint Presentation</vt:lpstr>
      <vt:lpstr>Factors affecting runoff and its hydrograph</vt:lpstr>
      <vt:lpstr> Watershed Factors that Affect Runoff (cont’d)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we measure how much water is in a stream?</vt:lpstr>
      <vt:lpstr> Velocity – Area Method of discharge measurement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cp:lastModifiedBy>
  <cp:revision>121</cp:revision>
  <dcterms:created xsi:type="dcterms:W3CDTF">2018-05-08T07:32:43Z</dcterms:created>
  <dcterms:modified xsi:type="dcterms:W3CDTF">2019-11-23T13:12:18Z</dcterms:modified>
</cp:coreProperties>
</file>